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361" r:id="rId2"/>
    <p:sldId id="318" r:id="rId3"/>
    <p:sldId id="258" r:id="rId4"/>
    <p:sldId id="304" r:id="rId5"/>
    <p:sldId id="314" r:id="rId6"/>
    <p:sldId id="261" r:id="rId7"/>
    <p:sldId id="262" r:id="rId8"/>
    <p:sldId id="263" r:id="rId9"/>
    <p:sldId id="264" r:id="rId10"/>
    <p:sldId id="316" r:id="rId11"/>
    <p:sldId id="291" r:id="rId12"/>
    <p:sldId id="265" r:id="rId13"/>
    <p:sldId id="363" r:id="rId14"/>
    <p:sldId id="362" r:id="rId15"/>
    <p:sldId id="364" r:id="rId16"/>
    <p:sldId id="365" r:id="rId17"/>
    <p:sldId id="360" r:id="rId18"/>
    <p:sldId id="331" r:id="rId19"/>
    <p:sldId id="332" r:id="rId20"/>
    <p:sldId id="368" r:id="rId21"/>
    <p:sldId id="333" r:id="rId22"/>
    <p:sldId id="367"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9" r:id="rId37"/>
    <p:sldId id="350" r:id="rId38"/>
    <p:sldId id="351" r:id="rId39"/>
    <p:sldId id="353" r:id="rId40"/>
    <p:sldId id="354" r:id="rId41"/>
    <p:sldId id="355" r:id="rId42"/>
    <p:sldId id="356" r:id="rId43"/>
    <p:sldId id="358" r:id="rId44"/>
    <p:sldId id="359" r:id="rId45"/>
    <p:sldId id="357" r:id="rId4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A600"/>
    <a:srgbClr val="CCE9AD"/>
    <a:srgbClr val="FFE79B"/>
    <a:srgbClr val="0000FF"/>
    <a:srgbClr val="216EDF"/>
    <a:srgbClr val="009900"/>
    <a:srgbClr val="FED7D6"/>
    <a:srgbClr val="FF3300"/>
    <a:srgbClr val="0099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0" autoAdjust="0"/>
    <p:restoredTop sz="94660"/>
  </p:normalViewPr>
  <p:slideViewPr>
    <p:cSldViewPr snapToGrid="0">
      <p:cViewPr varScale="1">
        <p:scale>
          <a:sx n="161" d="100"/>
          <a:sy n="161" d="100"/>
        </p:scale>
        <p:origin x="900" y="14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36576" cy="3657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053071755861541E-2"/>
          <c:y val="4.0226520597968725E-2"/>
          <c:w val="0.86871257618221454"/>
          <c:h val="0.86020512381604453"/>
        </c:manualLayout>
      </c:layout>
      <c:scatterChart>
        <c:scatterStyle val="lineMarker"/>
        <c:varyColors val="0"/>
        <c:ser>
          <c:idx val="0"/>
          <c:order val="0"/>
          <c:marker>
            <c:spPr>
              <a:solidFill>
                <a:srgbClr val="4F81BD"/>
              </a:solidFill>
              <a:ln>
                <a:solidFill>
                  <a:schemeClr val="accent1"/>
                </a:solidFill>
              </a:ln>
            </c:spPr>
          </c:marker>
          <c:xVal>
            <c:numRef>
              <c:f>Sheet1!$A$1:$A$3</c:f>
              <c:numCache>
                <c:formatCode>General</c:formatCode>
                <c:ptCount val="3"/>
                <c:pt idx="0">
                  <c:v>1</c:v>
                </c:pt>
                <c:pt idx="1">
                  <c:v>1.5</c:v>
                </c:pt>
                <c:pt idx="2">
                  <c:v>1.8</c:v>
                </c:pt>
              </c:numCache>
            </c:numRef>
          </c:xVal>
          <c:yVal>
            <c:numRef>
              <c:f>Sheet1!$B$1:$B$3</c:f>
              <c:numCache>
                <c:formatCode>General</c:formatCode>
                <c:ptCount val="3"/>
                <c:pt idx="0">
                  <c:v>2.5</c:v>
                </c:pt>
                <c:pt idx="1">
                  <c:v>1.9000000000000001</c:v>
                </c:pt>
                <c:pt idx="2">
                  <c:v>1.7300000000000013</c:v>
                </c:pt>
              </c:numCache>
            </c:numRef>
          </c:yVal>
          <c:smooth val="0"/>
          <c:extLst xmlns:c16r2="http://schemas.microsoft.com/office/drawing/2015/06/chart">
            <c:ext xmlns:c16="http://schemas.microsoft.com/office/drawing/2014/chart" uri="{C3380CC4-5D6E-409C-BE32-E72D297353CC}">
              <c16:uniqueId val="{00000000-9994-486F-BB4A-E19D530B7784}"/>
            </c:ext>
          </c:extLst>
        </c:ser>
        <c:dLbls>
          <c:showLegendKey val="0"/>
          <c:showVal val="0"/>
          <c:showCatName val="0"/>
          <c:showSerName val="0"/>
          <c:showPercent val="0"/>
          <c:showBubbleSize val="0"/>
        </c:dLbls>
        <c:axId val="344669856"/>
        <c:axId val="344670944"/>
      </c:scatterChart>
      <c:valAx>
        <c:axId val="344669856"/>
        <c:scaling>
          <c:orientation val="minMax"/>
          <c:max val="3"/>
        </c:scaling>
        <c:delete val="0"/>
        <c:axPos val="b"/>
        <c:numFmt formatCode="General" sourceLinked="1"/>
        <c:majorTickMark val="out"/>
        <c:minorTickMark val="none"/>
        <c:tickLblPos val="nextTo"/>
        <c:crossAx val="344670944"/>
        <c:crosses val="autoZero"/>
        <c:crossBetween val="midCat"/>
      </c:valAx>
      <c:valAx>
        <c:axId val="344670944"/>
        <c:scaling>
          <c:orientation val="minMax"/>
        </c:scaling>
        <c:delete val="0"/>
        <c:axPos val="l"/>
        <c:majorGridlines/>
        <c:numFmt formatCode="General" sourceLinked="1"/>
        <c:majorTickMark val="out"/>
        <c:minorTickMark val="none"/>
        <c:tickLblPos val="nextTo"/>
        <c:crossAx val="344669856"/>
        <c:crosses val="autoZero"/>
        <c:crossBetween val="midCat"/>
      </c:valAx>
    </c:plotArea>
    <c:plotVisOnly val="1"/>
    <c:dispBlanksAs val="gap"/>
    <c:showDLblsOverMax val="0"/>
  </c:chart>
  <c:spPr>
    <a:noFill/>
  </c:spPr>
  <c:externalData r:id="rId2">
    <c:autoUpdate val="0"/>
  </c:externalData>
  <c:userShapes r:id="rId3"/>
</c:chartSpace>
</file>

<file path=ppt/drawings/_rels/vmlDrawing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drawing1.xml><?xml version="1.0" encoding="utf-8"?>
<c:userShapes xmlns:c="http://schemas.openxmlformats.org/drawingml/2006/chart">
  <cdr:relSizeAnchor xmlns:cdr="http://schemas.openxmlformats.org/drawingml/2006/chartDrawing">
    <cdr:from>
      <cdr:x>0.09442</cdr:x>
      <cdr:y>0.03778</cdr:y>
    </cdr:from>
    <cdr:to>
      <cdr:x>0.96352</cdr:x>
      <cdr:y>0.89421</cdr:y>
    </cdr:to>
    <cdr:sp macro="" textlink="">
      <cdr:nvSpPr>
        <cdr:cNvPr id="3" name="Straight Connector 2"/>
        <cdr:cNvSpPr/>
      </cdr:nvSpPr>
      <cdr:spPr>
        <a:xfrm xmlns:a="http://schemas.openxmlformats.org/drawingml/2006/main" flipV="1">
          <a:off x="419100" y="142875"/>
          <a:ext cx="3857625" cy="32385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57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pPr>
              <a:defRPr/>
            </a:pPr>
            <a:fld id="{C10756F9-A030-4B82-B2A9-BBB3F94BCCC9}" type="datetimeFigureOut">
              <a:rPr lang="en-US"/>
              <a:pPr>
                <a:defRPr/>
              </a:pPr>
              <a:t>4/3/2019</a:t>
            </a:fld>
            <a:endParaRPr lang="en-US"/>
          </a:p>
        </p:txBody>
      </p:sp>
      <p:sp>
        <p:nvSpPr>
          <p:cNvPr id="4" name="Footer Placeholder 3"/>
          <p:cNvSpPr>
            <a:spLocks noGrp="1"/>
          </p:cNvSpPr>
          <p:nvPr>
            <p:ph type="ftr" sz="quarter" idx="2"/>
          </p:nvPr>
        </p:nvSpPr>
        <p:spPr>
          <a:xfrm>
            <a:off x="2" y="8829822"/>
            <a:ext cx="3038475" cy="46657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pPr>
              <a:defRPr/>
            </a:pPr>
            <a:fld id="{58CB42D2-1389-48FF-A115-E6B5EF687DBE}" type="slidenum">
              <a:rPr lang="en-US"/>
              <a:pPr>
                <a:defRPr/>
              </a:pPr>
              <a:t>‹#›</a:t>
            </a:fld>
            <a:endParaRPr lang="en-US"/>
          </a:p>
        </p:txBody>
      </p:sp>
    </p:spTree>
    <p:extLst>
      <p:ext uri="{BB962C8B-B14F-4D97-AF65-F5344CB8AC3E}">
        <p14:creationId xmlns:p14="http://schemas.microsoft.com/office/powerpoint/2010/main" val="589293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2" y="1"/>
            <a:ext cx="3038475" cy="464980"/>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atin typeface="Arial" charset="0"/>
              </a:defRPr>
            </a:lvl1pPr>
          </a:lstStyle>
          <a:p>
            <a:pPr>
              <a:defRPr/>
            </a:pPr>
            <a:endParaRPr lang="en-US"/>
          </a:p>
        </p:txBody>
      </p:sp>
      <p:sp>
        <p:nvSpPr>
          <p:cNvPr id="18435" name="Rectangle 3"/>
          <p:cNvSpPr>
            <a:spLocks noGrp="1" noChangeArrowheads="1"/>
          </p:cNvSpPr>
          <p:nvPr>
            <p:ph type="dt" idx="1"/>
          </p:nvPr>
        </p:nvSpPr>
        <p:spPr bwMode="auto">
          <a:xfrm>
            <a:off x="3970339" y="1"/>
            <a:ext cx="3038475" cy="464980"/>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atin typeface="Arial" charset="0"/>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01676" y="4416511"/>
            <a:ext cx="5607050" cy="4181623"/>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2" y="8831421"/>
            <a:ext cx="3038475" cy="46338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970339" y="8831421"/>
            <a:ext cx="3038475" cy="46338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pPr>
              <a:defRPr/>
            </a:pPr>
            <a:fld id="{6B2337A9-1AAD-49BC-9CD6-FA0B6F1C2B9F}" type="slidenum">
              <a:rPr lang="en-US" altLang="en-US"/>
              <a:pPr>
                <a:defRPr/>
              </a:pPr>
              <a:t>‹#›</a:t>
            </a:fld>
            <a:endParaRPr lang="en-US" altLang="en-US" dirty="0"/>
          </a:p>
        </p:txBody>
      </p:sp>
    </p:spTree>
    <p:extLst>
      <p:ext uri="{BB962C8B-B14F-4D97-AF65-F5344CB8AC3E}">
        <p14:creationId xmlns:p14="http://schemas.microsoft.com/office/powerpoint/2010/main" val="4266114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algn="l" rtl="0" eaLnBrk="0" fontAlgn="base" hangingPunct="0">
      <a:spcBef>
        <a:spcPct val="30000"/>
      </a:spcBef>
      <a:spcAft>
        <a:spcPct val="0"/>
      </a:spcAft>
      <a:defRPr sz="1200" kern="1200">
        <a:solidFill>
          <a:schemeClr val="tx1"/>
        </a:solidFill>
        <a:latin typeface="Arial" charset="0"/>
        <a:ea typeface="+mn-ea"/>
        <a:cs typeface="+mn-cs"/>
      </a:defRPr>
    </a:lvl2pPr>
    <a:lvl3pPr algn="l" rtl="0" eaLnBrk="0" fontAlgn="base" hangingPunct="0">
      <a:spcBef>
        <a:spcPct val="30000"/>
      </a:spcBef>
      <a:spcAft>
        <a:spcPct val="0"/>
      </a:spcAft>
      <a:defRPr sz="1200" kern="1200">
        <a:solidFill>
          <a:schemeClr val="tx1"/>
        </a:solidFill>
        <a:latin typeface="Arial" charset="0"/>
        <a:ea typeface="+mn-ea"/>
        <a:cs typeface="+mn-cs"/>
      </a:defRPr>
    </a:lvl3pPr>
    <a:lvl4pPr algn="l" rtl="0" eaLnBrk="0" fontAlgn="base" hangingPunct="0">
      <a:spcBef>
        <a:spcPct val="30000"/>
      </a:spcBef>
      <a:spcAft>
        <a:spcPct val="0"/>
      </a:spcAft>
      <a:defRPr sz="1200" kern="1200">
        <a:solidFill>
          <a:schemeClr val="tx1"/>
        </a:solidFill>
        <a:latin typeface="Arial" charset="0"/>
        <a:ea typeface="+mn-ea"/>
        <a:cs typeface="+mn-cs"/>
      </a:defRPr>
    </a:lvl4pPr>
    <a:lvl5pPr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924D476-F17C-40B7-AAE9-425CC13AD512}" type="slidenum">
              <a:rPr lang="en-US" altLang="en-US" smtClean="0"/>
              <a:pPr/>
              <a:t>1</a:t>
            </a:fld>
            <a:endParaRPr lang="en-US" altLang="en-US" smtClean="0"/>
          </a:p>
        </p:txBody>
      </p:sp>
      <p:sp>
        <p:nvSpPr>
          <p:cNvPr id="3075" name="Rectangle 2"/>
          <p:cNvSpPr>
            <a:spLocks noGrp="1" noRot="1" noChangeAspect="1" noChangeArrowheads="1" noTextEdit="1"/>
          </p:cNvSpPr>
          <p:nvPr>
            <p:ph type="sldImg"/>
          </p:nvPr>
        </p:nvSpPr>
        <p:spPr>
          <a:ln/>
        </p:spPr>
      </p:sp>
      <p:sp>
        <p:nvSpPr>
          <p:cNvPr id="3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84192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CD4BDC1B-EE85-4A1F-ABB7-A780142D24D0}" type="slidenum">
              <a:rPr lang="en-US" altLang="en-US" smtClean="0"/>
              <a:pPr/>
              <a:t>24</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7816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CC8A0010-33C8-40BB-B8C5-F4EC1CD8E710}" type="slidenum">
              <a:rPr lang="en-US" altLang="en-US" smtClean="0"/>
              <a:pPr/>
              <a:t>36</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8539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8F5F169C-0E0E-4D78-AABA-3540E4C99BE7}" type="slidenum">
              <a:rPr lang="en-US" altLang="en-US" smtClean="0"/>
              <a:pPr/>
              <a:t>37</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2124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CF4FE5A5-097A-43BE-BB6A-0C0EBA2BF51B}" type="slidenum">
              <a:rPr lang="en-US" altLang="en-US" smtClean="0"/>
              <a:pPr/>
              <a:t>38</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4004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5B5CB161-DC5A-42CE-AFB1-A74D266E401E}" type="slidenum">
              <a:rPr lang="en-US" altLang="en-US" smtClean="0"/>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2088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2830A5B3-18DD-49A4-8845-3E6546935DEB}" type="slidenum">
              <a:rPr lang="en-US" altLang="en-US" smtClean="0"/>
              <a:pPr/>
              <a:t>6</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7532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EF5FDE1F-B235-4BB2-90F8-C668D168C9ED}" type="slidenum">
              <a:rPr lang="en-US" altLang="en-US" smtClean="0"/>
              <a:pPr/>
              <a:t>7</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977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4FEC7729-D491-46BE-A50F-0A6222F132CF}" type="slidenum">
              <a:rPr lang="en-US" altLang="en-US" smtClean="0"/>
              <a:pPr/>
              <a:t>8</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44618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1B8EA98C-1146-43CB-AAA0-13D31B2C19DA}" type="slidenum">
              <a:rPr lang="en-US" altLang="en-US" smtClean="0"/>
              <a:pPr/>
              <a:t>9</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4040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C0918C2D-99AA-44B7-84AB-0AB641AA85D9}" type="slidenum">
              <a:rPr lang="en-US" altLang="en-US" smtClean="0"/>
              <a:pPr/>
              <a:t>12</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0764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490CE011-0F26-4DB6-9426-AE18306458ED}" type="slidenum">
              <a:rPr lang="en-US" altLang="en-US" smtClean="0"/>
              <a:pPr/>
              <a:t>13</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0006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94422750-BEB5-4841-BE62-B0B075201E49}" type="slidenum">
              <a:rPr lang="en-US" altLang="en-US" smtClean="0"/>
              <a:pPr/>
              <a:t>18</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1578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256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4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81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589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296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91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720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4401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37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512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112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342900" indent="-342900" algn="l" rtl="0" eaLnBrk="0" fontAlgn="base" hangingPunct="0">
        <a:spcBef>
          <a:spcPct val="20000"/>
        </a:spcBef>
        <a:spcAft>
          <a:spcPct val="0"/>
        </a:spcAft>
        <a:buChar char="•"/>
        <a:defRPr sz="3200">
          <a:solidFill>
            <a:schemeClr val="tx1"/>
          </a:solidFill>
          <a:latin typeface="+mn-lt"/>
        </a:defRPr>
      </a:lvl2pPr>
      <a:lvl3pPr marL="342900" indent="-342900" algn="l" rtl="0" eaLnBrk="0" fontAlgn="base" hangingPunct="0">
        <a:spcBef>
          <a:spcPct val="20000"/>
        </a:spcBef>
        <a:spcAft>
          <a:spcPct val="0"/>
        </a:spcAft>
        <a:buChar char="•"/>
        <a:defRPr sz="3200">
          <a:solidFill>
            <a:schemeClr val="tx1"/>
          </a:solidFill>
          <a:latin typeface="+mn-lt"/>
        </a:defRPr>
      </a:lvl3pPr>
      <a:lvl4pPr marL="342900" indent="-342900" algn="l" rtl="0" eaLnBrk="0" fontAlgn="base" hangingPunct="0">
        <a:spcBef>
          <a:spcPct val="20000"/>
        </a:spcBef>
        <a:spcAft>
          <a:spcPct val="0"/>
        </a:spcAft>
        <a:buChar char="•"/>
        <a:defRPr sz="3200">
          <a:solidFill>
            <a:schemeClr val="tx1"/>
          </a:solidFill>
          <a:latin typeface="+mn-lt"/>
        </a:defRPr>
      </a:lvl4pPr>
      <a:lvl5pPr marL="342900" indent="-342900" algn="l" rtl="0" eaLnBrk="0" fontAlgn="base" hangingPunct="0">
        <a:spcBef>
          <a:spcPct val="20000"/>
        </a:spcBef>
        <a:spcAft>
          <a:spcPct val="0"/>
        </a:spcAft>
        <a:buChar char="•"/>
        <a:defRPr sz="3200">
          <a:solidFill>
            <a:schemeClr val="tx1"/>
          </a:solidFill>
          <a:latin typeface="+mn-lt"/>
        </a:defRPr>
      </a:lvl5pPr>
      <a:lvl6pPr marL="800100" indent="-342900" algn="l" rtl="0" eaLnBrk="0" fontAlgn="base" hangingPunct="0">
        <a:spcBef>
          <a:spcPct val="20000"/>
        </a:spcBef>
        <a:spcAft>
          <a:spcPct val="0"/>
        </a:spcAft>
        <a:buChar char="•"/>
        <a:defRPr sz="3200">
          <a:solidFill>
            <a:schemeClr val="tx1"/>
          </a:solidFill>
          <a:latin typeface="+mn-lt"/>
        </a:defRPr>
      </a:lvl6pPr>
      <a:lvl7pPr marL="1257300" indent="-342900" algn="l" rtl="0" eaLnBrk="0" fontAlgn="base" hangingPunct="0">
        <a:spcBef>
          <a:spcPct val="20000"/>
        </a:spcBef>
        <a:spcAft>
          <a:spcPct val="0"/>
        </a:spcAft>
        <a:buChar char="•"/>
        <a:defRPr sz="3200">
          <a:solidFill>
            <a:schemeClr val="tx1"/>
          </a:solidFill>
          <a:latin typeface="+mn-lt"/>
        </a:defRPr>
      </a:lvl7pPr>
      <a:lvl8pPr marL="1714500" indent="-342900" algn="l" rtl="0" eaLnBrk="0" fontAlgn="base" hangingPunct="0">
        <a:spcBef>
          <a:spcPct val="20000"/>
        </a:spcBef>
        <a:spcAft>
          <a:spcPct val="0"/>
        </a:spcAft>
        <a:buChar char="•"/>
        <a:defRPr sz="3200">
          <a:solidFill>
            <a:schemeClr val="tx1"/>
          </a:solidFill>
          <a:latin typeface="+mn-lt"/>
        </a:defRPr>
      </a:lvl8pPr>
      <a:lvl9pPr marL="2171700" indent="-342900" algn="l" rtl="0" eaLnBrk="0" fontAlgn="base" hangingPunct="0">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0.png"/><Relationship Id="rId7" Type="http://schemas.openxmlformats.org/officeDocument/2006/relationships/image" Target="../media/image45.png"/><Relationship Id="rId2" Type="http://schemas.openxmlformats.org/officeDocument/2006/relationships/image" Target="../media/image22.png"/><Relationship Id="rId1" Type="http://schemas.openxmlformats.org/officeDocument/2006/relationships/slideLayout" Target="../slideLayouts/slideLayout7.xml"/><Relationship Id="rId10" Type="http://schemas.openxmlformats.org/officeDocument/2006/relationships/image" Target="../media/image180.png"/><Relationship Id="rId4" Type="http://schemas.openxmlformats.org/officeDocument/2006/relationships/image" Target="../media/image150.png"/><Relationship Id="rId9" Type="http://schemas.openxmlformats.org/officeDocument/2006/relationships/image" Target="../media/image170.png"/></Relationships>
</file>

<file path=ppt/slides/_rels/slide16.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200.png"/><Relationship Id="rId7" Type="http://schemas.openxmlformats.org/officeDocument/2006/relationships/image" Target="../media/image45.png"/><Relationship Id="rId2" Type="http://schemas.openxmlformats.org/officeDocument/2006/relationships/image" Target="../media/image190.png"/><Relationship Id="rId1" Type="http://schemas.openxmlformats.org/officeDocument/2006/relationships/slideLayout" Target="../slideLayouts/slideLayout7.xml"/><Relationship Id="rId9" Type="http://schemas.openxmlformats.org/officeDocument/2006/relationships/image" Target="../media/image170.png"/></Relationships>
</file>

<file path=ppt/slides/_rels/slide17.xml.rels><?xml version="1.0" encoding="UTF-8" standalone="yes"?>
<Relationships xmlns="http://schemas.openxmlformats.org/package/2006/relationships"><Relationship Id="rId8" Type="http://schemas.openxmlformats.org/officeDocument/2006/relationships/image" Target="../media/image220.png"/><Relationship Id="rId7" Type="http://schemas.openxmlformats.org/officeDocument/2006/relationships/image" Target="../media/image45.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NUL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image" Target="../media/image33.wmf"/></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8.wmf"/><Relationship Id="rId5" Type="http://schemas.openxmlformats.org/officeDocument/2006/relationships/oleObject" Target="../embeddings/oleObject2.bin"/><Relationship Id="rId4" Type="http://schemas.openxmlformats.org/officeDocument/2006/relationships/image" Target="../media/image37.wmf"/></Relationships>
</file>

<file path=ppt/slides/_rels/slide4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79400" y="650875"/>
            <a:ext cx="9744075"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400">
                <a:solidFill>
                  <a:srgbClr val="800000"/>
                </a:solidFill>
                <a:latin typeface="Times New Roman" panose="02020603050405020304" pitchFamily="18" charset="0"/>
              </a:rPr>
              <a:t>Slope Stability Analysis</a:t>
            </a:r>
          </a:p>
          <a:p>
            <a:pPr algn="ctr"/>
            <a:r>
              <a:rPr lang="en-US" altLang="en-US" sz="4400">
                <a:solidFill>
                  <a:srgbClr val="800000"/>
                </a:solidFill>
                <a:latin typeface="Times New Roman" panose="02020603050405020304" pitchFamily="18" charset="0"/>
              </a:rPr>
              <a:t>for Landfills and Embankments</a:t>
            </a:r>
          </a:p>
          <a:p>
            <a:pPr algn="ctr"/>
            <a:endParaRPr lang="en-US" altLang="en-US" sz="3500">
              <a:solidFill>
                <a:srgbClr val="800000"/>
              </a:solidFill>
              <a:latin typeface="Times New Roman" panose="02020603050405020304" pitchFamily="18" charset="0"/>
            </a:endParaRPr>
          </a:p>
          <a:p>
            <a:pPr algn="ctr"/>
            <a:r>
              <a:rPr lang="en-US" altLang="en-US" sz="3500">
                <a:solidFill>
                  <a:srgbClr val="800000"/>
                </a:solidFill>
                <a:latin typeface="Times New Roman" panose="02020603050405020304" pitchFamily="18" charset="0"/>
              </a:rPr>
              <a:t>Geotechnical Design</a:t>
            </a:r>
          </a:p>
          <a:p>
            <a:pPr algn="ctr"/>
            <a:r>
              <a:rPr lang="en-US" altLang="en-US" sz="3500">
                <a:solidFill>
                  <a:srgbClr val="800000"/>
                </a:solidFill>
                <a:latin typeface="Times New Roman" panose="02020603050405020304" pitchFamily="18" charset="0"/>
              </a:rPr>
              <a:t>CGN 4801</a:t>
            </a:r>
            <a:endParaRPr lang="en-US" altLang="en-US" sz="4400">
              <a:solidFill>
                <a:srgbClr val="800000"/>
              </a:solidFill>
              <a:latin typeface="Times New Roman" panose="02020603050405020304" pitchFamily="18" charset="0"/>
            </a:endParaRPr>
          </a:p>
          <a:p>
            <a:pPr algn="ctr"/>
            <a:endParaRPr lang="en-US" altLang="en-US" sz="4400">
              <a:solidFill>
                <a:srgbClr val="800000"/>
              </a:solidFill>
              <a:latin typeface="Times New Roman" panose="02020603050405020304" pitchFamily="18" charset="0"/>
            </a:endParaRPr>
          </a:p>
          <a:p>
            <a:pPr algn="ctr"/>
            <a:r>
              <a:rPr lang="en-US" altLang="en-US" sz="4400">
                <a:solidFill>
                  <a:srgbClr val="800000"/>
                </a:solidFill>
                <a:latin typeface="Times New Roman" panose="02020603050405020304" pitchFamily="18" charset="0"/>
              </a:rPr>
              <a:t>By </a:t>
            </a:r>
          </a:p>
          <a:p>
            <a:pPr algn="ctr"/>
            <a:endParaRPr lang="en-US" altLang="en-US" sz="4400">
              <a:solidFill>
                <a:srgbClr val="800000"/>
              </a:solidFill>
              <a:latin typeface="Times New Roman" panose="02020603050405020304" pitchFamily="18" charset="0"/>
            </a:endParaRPr>
          </a:p>
          <a:p>
            <a:pPr algn="ctr"/>
            <a:r>
              <a:rPr lang="en-US" altLang="en-US" sz="4400">
                <a:solidFill>
                  <a:srgbClr val="800000"/>
                </a:solidFill>
                <a:latin typeface="Times New Roman" panose="02020603050405020304" pitchFamily="18" charset="0"/>
              </a:rPr>
              <a:t>Kamal Tawfiq, Ph.D., P.E.</a:t>
            </a:r>
            <a:endParaRPr lang="en-US" altLang="en-US" sz="1300">
              <a:solidFill>
                <a:srgbClr val="000000"/>
              </a:solidFill>
              <a:latin typeface="Times New Roman" panose="02020603050405020304" pitchFamily="18" charset="0"/>
            </a:endParaRPr>
          </a:p>
          <a:p>
            <a:pPr algn="ctr"/>
            <a:endParaRPr lang="en-US" altLang="en-US" sz="1300">
              <a:solidFill>
                <a:srgbClr val="000000"/>
              </a:solidFill>
              <a:latin typeface="Times New Roman" panose="02020603050405020304" pitchFamily="18" charset="0"/>
            </a:endParaRPr>
          </a:p>
          <a:p>
            <a:pPr algn="ctr"/>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37022468"/>
      </p:ext>
    </p:extLst>
  </p:cSld>
  <p:clrMapOvr>
    <a:masterClrMapping/>
  </p:clrMapOvr>
  <p:transition advClick="0">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b="5969"/>
          <a:stretch>
            <a:fillRect/>
          </a:stretch>
        </p:blipFill>
        <p:spPr bwMode="auto">
          <a:xfrm>
            <a:off x="808038" y="1220248"/>
            <a:ext cx="2895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5418"/>
          <a:stretch>
            <a:fillRect/>
          </a:stretch>
        </p:blipFill>
        <p:spPr bwMode="auto">
          <a:xfrm>
            <a:off x="4418013" y="414338"/>
            <a:ext cx="4525962"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503238" y="4725988"/>
            <a:ext cx="358140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10800000">
            <a:off x="655638" y="262255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39763" y="1773238"/>
            <a:ext cx="731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450057" y="2188369"/>
            <a:ext cx="868362"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81768" y="3659981"/>
            <a:ext cx="2133600" cy="1587"/>
          </a:xfrm>
          <a:prstGeom prst="straightConnector1">
            <a:avLst/>
          </a:prstGeom>
          <a:ln>
            <a:solidFill>
              <a:srgbClr val="0099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37" name="TextBox 17"/>
          <p:cNvSpPr txBox="1">
            <a:spLocks noChangeArrowheads="1"/>
          </p:cNvSpPr>
          <p:nvPr/>
        </p:nvSpPr>
        <p:spPr bwMode="auto">
          <a:xfrm>
            <a:off x="198438" y="1982788"/>
            <a:ext cx="722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FF0000"/>
                </a:solidFill>
                <a:latin typeface="Calibri" panose="020F0502020204030204" pitchFamily="34" charset="0"/>
                <a:cs typeface="Arial" panose="020B0604020202020204" pitchFamily="34" charset="0"/>
              </a:rPr>
              <a:t>Pressure</a:t>
            </a:r>
          </a:p>
          <a:p>
            <a:pPr eaLnBrk="1" hangingPunct="1"/>
            <a:r>
              <a:rPr lang="en-US" altLang="en-US" sz="1200" dirty="0">
                <a:solidFill>
                  <a:srgbClr val="FF0000"/>
                </a:solidFill>
                <a:latin typeface="Calibri" panose="020F0502020204030204" pitchFamily="34" charset="0"/>
                <a:cs typeface="Arial" panose="020B0604020202020204" pitchFamily="34" charset="0"/>
              </a:rPr>
              <a:t>Head</a:t>
            </a:r>
          </a:p>
        </p:txBody>
      </p:sp>
      <p:sp>
        <p:nvSpPr>
          <p:cNvPr id="22538" name="TextBox 18"/>
          <p:cNvSpPr txBox="1">
            <a:spLocks noChangeArrowheads="1"/>
          </p:cNvSpPr>
          <p:nvPr/>
        </p:nvSpPr>
        <p:spPr bwMode="auto">
          <a:xfrm>
            <a:off x="198438" y="3506788"/>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009900"/>
                </a:solidFill>
                <a:latin typeface="Calibri" panose="020F0502020204030204" pitchFamily="34" charset="0"/>
                <a:cs typeface="Arial" panose="020B0604020202020204" pitchFamily="34" charset="0"/>
              </a:rPr>
              <a:t>Elevation</a:t>
            </a:r>
          </a:p>
          <a:p>
            <a:pPr eaLnBrk="1" hangingPunct="1"/>
            <a:r>
              <a:rPr lang="en-US" altLang="en-US" sz="1200" dirty="0">
                <a:solidFill>
                  <a:srgbClr val="009900"/>
                </a:solidFill>
                <a:latin typeface="Calibri" panose="020F0502020204030204" pitchFamily="34" charset="0"/>
                <a:cs typeface="Arial" panose="020B0604020202020204" pitchFamily="34" charset="0"/>
              </a:rPr>
              <a:t>Head</a:t>
            </a:r>
          </a:p>
        </p:txBody>
      </p:sp>
      <p:sp>
        <p:nvSpPr>
          <p:cNvPr id="22539" name="TextBox 19"/>
          <p:cNvSpPr txBox="1">
            <a:spLocks noChangeArrowheads="1"/>
          </p:cNvSpPr>
          <p:nvPr/>
        </p:nvSpPr>
        <p:spPr bwMode="auto">
          <a:xfrm>
            <a:off x="2057400" y="4421188"/>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Datum</a:t>
            </a:r>
          </a:p>
        </p:txBody>
      </p:sp>
      <p:cxnSp>
        <p:nvCxnSpPr>
          <p:cNvPr id="22" name="Straight Connector 21"/>
          <p:cNvCxnSpPr/>
          <p:nvPr/>
        </p:nvCxnSpPr>
        <p:spPr>
          <a:xfrm rot="10800000" flipV="1">
            <a:off x="4481513" y="3957638"/>
            <a:ext cx="2438400" cy="13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4938713" y="4795838"/>
            <a:ext cx="24384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V="1">
            <a:off x="4633913" y="4138613"/>
            <a:ext cx="2438400" cy="1371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4938713" y="4795838"/>
            <a:ext cx="2438400" cy="1371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4862513" y="4414838"/>
            <a:ext cx="2438400" cy="1371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6348413" y="4605338"/>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6034088" y="477520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5741988" y="494665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449888" y="509270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5194300" y="5238750"/>
            <a:ext cx="6096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926138" y="4714875"/>
            <a:ext cx="338137" cy="347663"/>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6" name="Straight Arrow Connector 35"/>
          <p:cNvCxnSpPr/>
          <p:nvPr/>
        </p:nvCxnSpPr>
        <p:spPr>
          <a:xfrm rot="10800000" flipV="1">
            <a:off x="4797425" y="5233988"/>
            <a:ext cx="328613" cy="182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flipV="1">
            <a:off x="4943475" y="5557838"/>
            <a:ext cx="328613" cy="182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5162550" y="5854700"/>
            <a:ext cx="328613" cy="182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6200000" flipV="1">
            <a:off x="4818856" y="4626769"/>
            <a:ext cx="728663" cy="257175"/>
          </a:xfrm>
          <a:prstGeom prst="bentConnector3">
            <a:avLst>
              <a:gd name="adj1" fmla="val -327"/>
            </a:avLst>
          </a:prstGeom>
          <a:ln w="3175"/>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6200000" flipV="1">
            <a:off x="4799013" y="4622800"/>
            <a:ext cx="749300" cy="285750"/>
          </a:xfrm>
          <a:prstGeom prst="bentConnector3">
            <a:avLst>
              <a:gd name="adj1" fmla="val -794"/>
            </a:avLst>
          </a:prstGeom>
          <a:ln w="3175"/>
        </p:spPr>
        <p:style>
          <a:lnRef idx="1">
            <a:schemeClr val="accent1"/>
          </a:lnRef>
          <a:fillRef idx="0">
            <a:schemeClr val="accent1"/>
          </a:fillRef>
          <a:effectRef idx="0">
            <a:schemeClr val="accent1"/>
          </a:effectRef>
          <a:fontRef idx="minor">
            <a:schemeClr val="tx1"/>
          </a:fontRef>
        </p:style>
      </p:cxnSp>
      <p:grpSp>
        <p:nvGrpSpPr>
          <p:cNvPr id="22556" name="Group 54"/>
          <p:cNvGrpSpPr>
            <a:grpSpLocks/>
          </p:cNvGrpSpPr>
          <p:nvPr/>
        </p:nvGrpSpPr>
        <p:grpSpPr bwMode="auto">
          <a:xfrm>
            <a:off x="4924425" y="4686300"/>
            <a:ext cx="581025" cy="749300"/>
            <a:chOff x="5605462" y="5062538"/>
            <a:chExt cx="290514" cy="750094"/>
          </a:xfrm>
        </p:grpSpPr>
        <p:cxnSp>
          <p:nvCxnSpPr>
            <p:cNvPr id="53" name="Elbow Connector 52"/>
            <p:cNvCxnSpPr/>
            <p:nvPr/>
          </p:nvCxnSpPr>
          <p:spPr>
            <a:xfrm rot="16200000" flipV="1">
              <a:off x="5393544" y="5286363"/>
              <a:ext cx="726257" cy="278607"/>
            </a:xfrm>
            <a:prstGeom prst="bentConnector3">
              <a:avLst>
                <a:gd name="adj1" fmla="val -492"/>
              </a:avLst>
            </a:prstGeom>
            <a:ln w="3175"/>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5373291" y="5294709"/>
              <a:ext cx="750094" cy="285751"/>
            </a:xfrm>
            <a:prstGeom prst="bentConnector3">
              <a:avLst>
                <a:gd name="adj1" fmla="val -794"/>
              </a:avLst>
            </a:prstGeom>
            <a:ln w="3175"/>
          </p:spPr>
          <p:style>
            <a:lnRef idx="1">
              <a:schemeClr val="accent1"/>
            </a:lnRef>
            <a:fillRef idx="0">
              <a:schemeClr val="accent1"/>
            </a:fillRef>
            <a:effectRef idx="0">
              <a:schemeClr val="accent1"/>
            </a:effectRef>
            <a:fontRef idx="minor">
              <a:schemeClr val="tx1"/>
            </a:fontRef>
          </p:style>
        </p:cxnSp>
      </p:grpSp>
      <p:cxnSp>
        <p:nvCxnSpPr>
          <p:cNvPr id="59" name="Elbow Connector 58"/>
          <p:cNvCxnSpPr/>
          <p:nvPr/>
        </p:nvCxnSpPr>
        <p:spPr>
          <a:xfrm rot="5400000" flipH="1" flipV="1">
            <a:off x="5393532" y="5276056"/>
            <a:ext cx="725488" cy="155575"/>
          </a:xfrm>
          <a:prstGeom prst="bentConnector3">
            <a:avLst>
              <a:gd name="adj1" fmla="val -492"/>
            </a:avLst>
          </a:prstGeom>
          <a:ln w="3175"/>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rot="5400000" flipH="1" flipV="1">
            <a:off x="5402263" y="5283200"/>
            <a:ext cx="750888" cy="160337"/>
          </a:xfrm>
          <a:prstGeom prst="bentConnector3">
            <a:avLst>
              <a:gd name="adj1" fmla="val -794"/>
            </a:avLst>
          </a:prstGeom>
          <a:ln w="31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V="1">
            <a:off x="4595813" y="5133975"/>
            <a:ext cx="1316037" cy="158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flipH="1">
            <a:off x="4921250" y="5138738"/>
            <a:ext cx="26988" cy="301625"/>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175">
                <a:solidFill>
                  <a:schemeClr val="tx1"/>
                </a:solidFill>
              </a:ln>
              <a:solidFill>
                <a:srgbClr val="00B0F0"/>
              </a:solidFill>
            </a:endParaRPr>
          </a:p>
        </p:txBody>
      </p:sp>
      <p:sp>
        <p:nvSpPr>
          <p:cNvPr id="68" name="Rectangle 67"/>
          <p:cNvSpPr/>
          <p:nvPr/>
        </p:nvSpPr>
        <p:spPr>
          <a:xfrm flipH="1">
            <a:off x="5830888" y="5133975"/>
            <a:ext cx="26987" cy="611188"/>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175">
                <a:solidFill>
                  <a:schemeClr val="tx1"/>
                </a:solidFill>
              </a:ln>
              <a:solidFill>
                <a:srgbClr val="00B0F0"/>
              </a:solidFill>
            </a:endParaRPr>
          </a:p>
        </p:txBody>
      </p:sp>
      <p:sp>
        <p:nvSpPr>
          <p:cNvPr id="69" name="Rectangle 68"/>
          <p:cNvSpPr/>
          <p:nvPr/>
        </p:nvSpPr>
        <p:spPr>
          <a:xfrm>
            <a:off x="4926013" y="5418138"/>
            <a:ext cx="561975" cy="28575"/>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 name="Rectangle 69"/>
          <p:cNvSpPr/>
          <p:nvPr/>
        </p:nvSpPr>
        <p:spPr>
          <a:xfrm>
            <a:off x="5668963" y="5718175"/>
            <a:ext cx="182562" cy="28575"/>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 name="Rectangle 70"/>
          <p:cNvSpPr/>
          <p:nvPr/>
        </p:nvSpPr>
        <p:spPr>
          <a:xfrm>
            <a:off x="5030788" y="5118100"/>
            <a:ext cx="274637" cy="28575"/>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2" name="Straight Connector 71"/>
          <p:cNvCxnSpPr/>
          <p:nvPr/>
        </p:nvCxnSpPr>
        <p:spPr>
          <a:xfrm>
            <a:off x="3673475" y="6332538"/>
            <a:ext cx="3581400" cy="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rot="10800000">
            <a:off x="5883275" y="5735638"/>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5940425" y="5138738"/>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6200000" flipH="1">
            <a:off x="6027738" y="5430837"/>
            <a:ext cx="596900" cy="317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6200000" flipH="1">
            <a:off x="6042025" y="6027738"/>
            <a:ext cx="585787"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70" name="TextBox 78"/>
          <p:cNvSpPr txBox="1">
            <a:spLocks noChangeArrowheads="1"/>
          </p:cNvSpPr>
          <p:nvPr/>
        </p:nvSpPr>
        <p:spPr bwMode="auto">
          <a:xfrm>
            <a:off x="6300788" y="5299075"/>
            <a:ext cx="72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C00000"/>
                </a:solidFill>
                <a:latin typeface="Calibri" panose="020F0502020204030204" pitchFamily="34" charset="0"/>
                <a:cs typeface="Arial" panose="020B0604020202020204" pitchFamily="34" charset="0"/>
              </a:rPr>
              <a:t>Pressure</a:t>
            </a:r>
          </a:p>
          <a:p>
            <a:pPr eaLnBrk="1" hangingPunct="1"/>
            <a:r>
              <a:rPr lang="en-US" altLang="en-US" sz="1200">
                <a:solidFill>
                  <a:srgbClr val="C00000"/>
                </a:solidFill>
                <a:latin typeface="Calibri" panose="020F0502020204030204" pitchFamily="34" charset="0"/>
                <a:cs typeface="Arial" panose="020B0604020202020204" pitchFamily="34" charset="0"/>
              </a:rPr>
              <a:t>Head</a:t>
            </a:r>
          </a:p>
        </p:txBody>
      </p:sp>
      <p:sp>
        <p:nvSpPr>
          <p:cNvPr id="22571" name="TextBox 79"/>
          <p:cNvSpPr txBox="1">
            <a:spLocks noChangeArrowheads="1"/>
          </p:cNvSpPr>
          <p:nvPr/>
        </p:nvSpPr>
        <p:spPr bwMode="auto">
          <a:xfrm>
            <a:off x="6284913" y="5783263"/>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70C0"/>
                </a:solidFill>
                <a:latin typeface="Calibri" panose="020F0502020204030204" pitchFamily="34" charset="0"/>
                <a:cs typeface="Arial" panose="020B0604020202020204" pitchFamily="34" charset="0"/>
              </a:rPr>
              <a:t>Elevation</a:t>
            </a:r>
          </a:p>
          <a:p>
            <a:pPr eaLnBrk="1" hangingPunct="1"/>
            <a:r>
              <a:rPr lang="en-US" altLang="en-US" sz="1200">
                <a:solidFill>
                  <a:srgbClr val="0070C0"/>
                </a:solidFill>
                <a:latin typeface="Calibri" panose="020F0502020204030204" pitchFamily="34" charset="0"/>
                <a:cs typeface="Arial" panose="020B0604020202020204" pitchFamily="34" charset="0"/>
              </a:rPr>
              <a:t>Head</a:t>
            </a:r>
          </a:p>
        </p:txBody>
      </p:sp>
      <p:sp>
        <p:nvSpPr>
          <p:cNvPr id="22572" name="TextBox 80"/>
          <p:cNvSpPr txBox="1">
            <a:spLocks noChangeArrowheads="1"/>
          </p:cNvSpPr>
          <p:nvPr/>
        </p:nvSpPr>
        <p:spPr bwMode="auto">
          <a:xfrm>
            <a:off x="6492875" y="6254750"/>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Datum</a:t>
            </a:r>
          </a:p>
        </p:txBody>
      </p:sp>
      <p:sp>
        <p:nvSpPr>
          <p:cNvPr id="22573" name="TextBox 81"/>
          <p:cNvSpPr txBox="1">
            <a:spLocks noChangeArrowheads="1"/>
          </p:cNvSpPr>
          <p:nvPr/>
        </p:nvSpPr>
        <p:spPr bwMode="auto">
          <a:xfrm rot="-1746863">
            <a:off x="5500688" y="4210050"/>
            <a:ext cx="1079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Ground Surface</a:t>
            </a:r>
          </a:p>
        </p:txBody>
      </p:sp>
      <p:sp>
        <p:nvSpPr>
          <p:cNvPr id="22574" name="TextBox 82"/>
          <p:cNvSpPr txBox="1">
            <a:spLocks noChangeArrowheads="1"/>
          </p:cNvSpPr>
          <p:nvPr/>
        </p:nvSpPr>
        <p:spPr bwMode="auto">
          <a:xfrm rot="-1746863">
            <a:off x="6573838" y="4921250"/>
            <a:ext cx="1035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Failure Surface</a:t>
            </a:r>
          </a:p>
        </p:txBody>
      </p:sp>
      <p:sp>
        <p:nvSpPr>
          <p:cNvPr id="22575" name="TextBox 83"/>
          <p:cNvSpPr txBox="1">
            <a:spLocks noChangeArrowheads="1"/>
          </p:cNvSpPr>
          <p:nvPr/>
        </p:nvSpPr>
        <p:spPr bwMode="auto">
          <a:xfrm rot="-1746863">
            <a:off x="6953250" y="3851275"/>
            <a:ext cx="722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Flow Line</a:t>
            </a:r>
          </a:p>
        </p:txBody>
      </p:sp>
      <p:sp>
        <p:nvSpPr>
          <p:cNvPr id="22576" name="TextBox 84"/>
          <p:cNvSpPr txBox="1">
            <a:spLocks noChangeArrowheads="1"/>
          </p:cNvSpPr>
          <p:nvPr/>
        </p:nvSpPr>
        <p:spPr bwMode="auto">
          <a:xfrm rot="-1746863">
            <a:off x="7175500" y="4122738"/>
            <a:ext cx="723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Flow Line</a:t>
            </a:r>
          </a:p>
        </p:txBody>
      </p:sp>
      <p:sp>
        <p:nvSpPr>
          <p:cNvPr id="22577" name="TextBox 85"/>
          <p:cNvSpPr txBox="1">
            <a:spLocks noChangeArrowheads="1"/>
          </p:cNvSpPr>
          <p:nvPr/>
        </p:nvSpPr>
        <p:spPr bwMode="auto">
          <a:xfrm rot="-1746863">
            <a:off x="7359650" y="4456113"/>
            <a:ext cx="723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Flow Line</a:t>
            </a:r>
          </a:p>
        </p:txBody>
      </p:sp>
      <p:cxnSp>
        <p:nvCxnSpPr>
          <p:cNvPr id="88" name="Straight Arrow Connector 87"/>
          <p:cNvCxnSpPr/>
          <p:nvPr/>
        </p:nvCxnSpPr>
        <p:spPr>
          <a:xfrm rot="10800000" flipV="1">
            <a:off x="4089400" y="5549900"/>
            <a:ext cx="1466850" cy="534988"/>
          </a:xfrm>
          <a:prstGeom prst="curvedConnector3">
            <a:avLst>
              <a:gd name="adj1" fmla="val 21505"/>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2579" name="TextBox 90"/>
          <p:cNvSpPr txBox="1">
            <a:spLocks noChangeArrowheads="1"/>
          </p:cNvSpPr>
          <p:nvPr/>
        </p:nvSpPr>
        <p:spPr bwMode="auto">
          <a:xfrm>
            <a:off x="2889250" y="5935663"/>
            <a:ext cx="12176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Equipotential Line</a:t>
            </a:r>
          </a:p>
        </p:txBody>
      </p:sp>
      <p:cxnSp>
        <p:nvCxnSpPr>
          <p:cNvPr id="55" name="Straight Connector 54"/>
          <p:cNvCxnSpPr/>
          <p:nvPr/>
        </p:nvCxnSpPr>
        <p:spPr>
          <a:xfrm rot="10800000">
            <a:off x="4122738" y="5135563"/>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3502025" y="5729288"/>
            <a:ext cx="1185863" cy="15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82" name="TextBox 79"/>
          <p:cNvSpPr txBox="1">
            <a:spLocks noChangeArrowheads="1"/>
          </p:cNvSpPr>
          <p:nvPr/>
        </p:nvSpPr>
        <p:spPr bwMode="auto">
          <a:xfrm>
            <a:off x="3381375" y="5264150"/>
            <a:ext cx="75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70C0"/>
                </a:solidFill>
                <a:latin typeface="Calibri" panose="020F0502020204030204" pitchFamily="34" charset="0"/>
                <a:cs typeface="Arial" panose="020B0604020202020204" pitchFamily="34" charset="0"/>
              </a:rPr>
              <a:t>Elevation</a:t>
            </a:r>
          </a:p>
          <a:p>
            <a:pPr eaLnBrk="1" hangingPunct="1"/>
            <a:r>
              <a:rPr lang="en-US" altLang="en-US" sz="1200">
                <a:solidFill>
                  <a:srgbClr val="0070C0"/>
                </a:solidFill>
                <a:latin typeface="Calibri" panose="020F0502020204030204" pitchFamily="34" charset="0"/>
                <a:cs typeface="Arial" panose="020B0604020202020204" pitchFamily="34" charset="0"/>
              </a:rPr>
              <a:t>Head</a:t>
            </a:r>
          </a:p>
        </p:txBody>
      </p:sp>
      <p:cxnSp>
        <p:nvCxnSpPr>
          <p:cNvPr id="61" name="Straight Connector 60"/>
          <p:cNvCxnSpPr/>
          <p:nvPr/>
        </p:nvCxnSpPr>
        <p:spPr>
          <a:xfrm rot="10800000">
            <a:off x="4543425" y="5434013"/>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4400550" y="5283200"/>
            <a:ext cx="301625" cy="952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4107657" y="5879306"/>
            <a:ext cx="900112" cy="31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86" name="TextBox 79"/>
          <p:cNvSpPr txBox="1">
            <a:spLocks noChangeArrowheads="1"/>
          </p:cNvSpPr>
          <p:nvPr/>
        </p:nvSpPr>
        <p:spPr bwMode="auto">
          <a:xfrm>
            <a:off x="4197350" y="5759450"/>
            <a:ext cx="573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solidFill>
                  <a:srgbClr val="0070C0"/>
                </a:solidFill>
                <a:latin typeface="Calibri" panose="020F0502020204030204" pitchFamily="34" charset="0"/>
                <a:cs typeface="Arial" panose="020B0604020202020204" pitchFamily="34" charset="0"/>
              </a:rPr>
              <a:t>Elevation</a:t>
            </a:r>
          </a:p>
          <a:p>
            <a:pPr eaLnBrk="1" hangingPunct="1"/>
            <a:r>
              <a:rPr lang="en-US" altLang="en-US" sz="800">
                <a:solidFill>
                  <a:srgbClr val="0070C0"/>
                </a:solidFill>
                <a:latin typeface="Calibri" panose="020F0502020204030204" pitchFamily="34" charset="0"/>
                <a:cs typeface="Arial" panose="020B0604020202020204" pitchFamily="34" charset="0"/>
              </a:rPr>
              <a:t>Head</a:t>
            </a:r>
          </a:p>
        </p:txBody>
      </p:sp>
      <p:sp>
        <p:nvSpPr>
          <p:cNvPr id="22587" name="TextBox 78"/>
          <p:cNvSpPr txBox="1">
            <a:spLocks noChangeArrowheads="1"/>
          </p:cNvSpPr>
          <p:nvPr/>
        </p:nvSpPr>
        <p:spPr bwMode="auto">
          <a:xfrm>
            <a:off x="4059238" y="5122863"/>
            <a:ext cx="5445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solidFill>
                  <a:srgbClr val="C00000"/>
                </a:solidFill>
                <a:latin typeface="Calibri" panose="020F0502020204030204" pitchFamily="34" charset="0"/>
                <a:cs typeface="Arial" panose="020B0604020202020204" pitchFamily="34" charset="0"/>
              </a:rPr>
              <a:t>Pressure</a:t>
            </a:r>
          </a:p>
          <a:p>
            <a:pPr eaLnBrk="1" hangingPunct="1"/>
            <a:r>
              <a:rPr lang="en-US" altLang="en-US" sz="800">
                <a:solidFill>
                  <a:srgbClr val="C00000"/>
                </a:solidFill>
                <a:latin typeface="Calibri" panose="020F0502020204030204" pitchFamily="34" charset="0"/>
                <a:cs typeface="Arial" panose="020B0604020202020204" pitchFamily="34" charset="0"/>
              </a:rPr>
              <a:t>Head</a:t>
            </a:r>
          </a:p>
        </p:txBody>
      </p:sp>
      <p:sp>
        <p:nvSpPr>
          <p:cNvPr id="80" name="Freeform 79"/>
          <p:cNvSpPr/>
          <p:nvPr/>
        </p:nvSpPr>
        <p:spPr>
          <a:xfrm>
            <a:off x="5495925" y="3776663"/>
            <a:ext cx="1257300" cy="522287"/>
          </a:xfrm>
          <a:custGeom>
            <a:avLst/>
            <a:gdLst>
              <a:gd name="connsiteX0" fmla="*/ 984739 w 984739"/>
              <a:gd name="connsiteY0" fmla="*/ 528841 h 528841"/>
              <a:gd name="connsiteX1" fmla="*/ 687754 w 984739"/>
              <a:gd name="connsiteY1" fmla="*/ 67733 h 528841"/>
              <a:gd name="connsiteX2" fmla="*/ 0 w 984739"/>
              <a:gd name="connsiteY2" fmla="*/ 122441 h 528841"/>
              <a:gd name="connsiteX0" fmla="*/ 1255899 w 1255899"/>
              <a:gd name="connsiteY0" fmla="*/ 522643 h 522643"/>
              <a:gd name="connsiteX1" fmla="*/ 958914 w 1255899"/>
              <a:gd name="connsiteY1" fmla="*/ 61535 h 522643"/>
              <a:gd name="connsiteX2" fmla="*/ 0 w 1255899"/>
              <a:gd name="connsiteY2" fmla="*/ 37632 h 522643"/>
            </a:gdLst>
            <a:ahLst/>
            <a:cxnLst>
              <a:cxn ang="0">
                <a:pos x="connsiteX0" y="connsiteY0"/>
              </a:cxn>
              <a:cxn ang="0">
                <a:pos x="connsiteX1" y="connsiteY1"/>
              </a:cxn>
              <a:cxn ang="0">
                <a:pos x="connsiteX2" y="connsiteY2"/>
              </a:cxn>
            </a:cxnLst>
            <a:rect l="l" t="t" r="r" b="b"/>
            <a:pathLst>
              <a:path w="1255899" h="522643">
                <a:moveTo>
                  <a:pt x="1255899" y="522643"/>
                </a:moveTo>
                <a:cubicBezTo>
                  <a:pt x="1189468" y="325955"/>
                  <a:pt x="1123037" y="129268"/>
                  <a:pt x="958914" y="61535"/>
                </a:cubicBezTo>
                <a:cubicBezTo>
                  <a:pt x="794791" y="-6198"/>
                  <a:pt x="261815" y="-23589"/>
                  <a:pt x="0" y="37632"/>
                </a:cubicBezTo>
              </a:path>
            </a:pathLst>
          </a:custGeom>
          <a:ln>
            <a:head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1" name="Rectangle 80"/>
          <p:cNvSpPr/>
          <p:nvPr/>
        </p:nvSpPr>
        <p:spPr>
          <a:xfrm>
            <a:off x="4513263" y="3663950"/>
            <a:ext cx="2027237" cy="460375"/>
          </a:xfrm>
          <a:prstGeom prst="rect">
            <a:avLst/>
          </a:prstGeom>
        </p:spPr>
        <p:txBody>
          <a:bodyPr wrap="none">
            <a:spAutoFit/>
          </a:bodyPr>
          <a:lstStyle/>
          <a:p>
            <a:pPr>
              <a:defRPr/>
            </a:pPr>
            <a:r>
              <a:rPr lang="en-US" sz="1200" dirty="0">
                <a:solidFill>
                  <a:schemeClr val="tx2">
                    <a:lumMod val="60000"/>
                    <a:lumOff val="40000"/>
                  </a:schemeClr>
                </a:solidFill>
                <a:latin typeface="Arial" charset="0"/>
                <a:cs typeface="Arial" charset="0"/>
              </a:rPr>
              <a:t>phreatic line</a:t>
            </a:r>
          </a:p>
          <a:p>
            <a:pPr>
              <a:defRPr/>
            </a:pPr>
            <a:r>
              <a:rPr lang="en-US" sz="1200" dirty="0">
                <a:solidFill>
                  <a:schemeClr val="tx2">
                    <a:lumMod val="60000"/>
                    <a:lumOff val="40000"/>
                  </a:schemeClr>
                </a:solidFill>
                <a:latin typeface="Arial" charset="0"/>
                <a:cs typeface="Arial" charset="0"/>
              </a:rPr>
              <a:t>Atmospheric Pressure Line</a:t>
            </a:r>
          </a:p>
        </p:txBody>
      </p:sp>
      <p:sp>
        <p:nvSpPr>
          <p:cNvPr id="82" name="Oval 81"/>
          <p:cNvSpPr/>
          <p:nvPr/>
        </p:nvSpPr>
        <p:spPr>
          <a:xfrm>
            <a:off x="5649913" y="5689600"/>
            <a:ext cx="93662" cy="936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Right Arrow 82"/>
          <p:cNvSpPr/>
          <p:nvPr/>
        </p:nvSpPr>
        <p:spPr>
          <a:xfrm>
            <a:off x="6886575" y="5519738"/>
            <a:ext cx="195263" cy="149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92" name="TextBox 83"/>
          <p:cNvSpPr txBox="1">
            <a:spLocks noChangeArrowheads="1"/>
          </p:cNvSpPr>
          <p:nvPr/>
        </p:nvSpPr>
        <p:spPr bwMode="auto">
          <a:xfrm>
            <a:off x="7221538" y="5408613"/>
            <a:ext cx="19224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C00000"/>
                </a:solidFill>
                <a:cs typeface="Arial" panose="020B0604020202020204" pitchFamily="34" charset="0"/>
              </a:rPr>
              <a:t>Pore Water Pressure (u)</a:t>
            </a:r>
          </a:p>
          <a:p>
            <a:pPr eaLnBrk="1" hangingPunct="1"/>
            <a:r>
              <a:rPr lang="en-US" altLang="en-US" sz="1000">
                <a:solidFill>
                  <a:srgbClr val="C00000"/>
                </a:solidFill>
                <a:cs typeface="Arial" panose="020B0604020202020204" pitchFamily="34" charset="0"/>
              </a:rPr>
              <a:t>= </a:t>
            </a:r>
          </a:p>
          <a:p>
            <a:pPr eaLnBrk="1" hangingPunct="1"/>
            <a:r>
              <a:rPr lang="en-US" altLang="en-US" sz="1000">
                <a:solidFill>
                  <a:srgbClr val="C00000"/>
                </a:solidFill>
                <a:cs typeface="Arial" panose="020B0604020202020204" pitchFamily="34" charset="0"/>
              </a:rPr>
              <a:t>Pressure head *( </a:t>
            </a:r>
            <a:r>
              <a:rPr lang="en-US" altLang="en-US" sz="1000">
                <a:solidFill>
                  <a:srgbClr val="C00000"/>
                </a:solidFill>
                <a:latin typeface="Symbol" panose="05050102010706020507" pitchFamily="18" charset="2"/>
                <a:cs typeface="Arial" panose="020B0604020202020204" pitchFamily="34" charset="0"/>
              </a:rPr>
              <a:t>g</a:t>
            </a:r>
            <a:r>
              <a:rPr lang="en-US" altLang="en-US" sz="900" baseline="-25000">
                <a:solidFill>
                  <a:srgbClr val="C00000"/>
                </a:solidFill>
                <a:cs typeface="Arial" panose="020B0604020202020204" pitchFamily="34" charset="0"/>
              </a:rPr>
              <a:t>water </a:t>
            </a:r>
            <a:r>
              <a:rPr lang="en-US" altLang="en-US" sz="900">
                <a:solidFill>
                  <a:srgbClr val="C00000"/>
                </a:solidFill>
                <a:cs typeface="Arial" panose="020B0604020202020204" pitchFamily="34" charset="0"/>
              </a:rPr>
              <a:t>)</a:t>
            </a:r>
          </a:p>
          <a:p>
            <a:pPr eaLnBrk="1" hangingPunct="1"/>
            <a:r>
              <a:rPr lang="en-US" altLang="en-US" sz="900">
                <a:solidFill>
                  <a:srgbClr val="C00000"/>
                </a:solidFill>
                <a:cs typeface="Arial" panose="020B0604020202020204" pitchFamily="34" charset="0"/>
              </a:rPr>
              <a:t>=</a:t>
            </a:r>
          </a:p>
          <a:p>
            <a:pPr eaLnBrk="1" hangingPunct="1"/>
            <a:r>
              <a:rPr lang="en-US" altLang="en-US" sz="1000">
                <a:solidFill>
                  <a:srgbClr val="C00000"/>
                </a:solidFill>
                <a:latin typeface="Symbol" panose="05050102010706020507" pitchFamily="18" charset="2"/>
                <a:cs typeface="Arial" panose="020B0604020202020204" pitchFamily="34" charset="0"/>
              </a:rPr>
              <a:t>g</a:t>
            </a:r>
            <a:r>
              <a:rPr lang="en-US" altLang="en-US" sz="1000">
                <a:solidFill>
                  <a:srgbClr val="C00000"/>
                </a:solidFill>
                <a:cs typeface="Arial" panose="020B0604020202020204" pitchFamily="34" charset="0"/>
              </a:rPr>
              <a:t> z</a:t>
            </a:r>
          </a:p>
        </p:txBody>
      </p:sp>
      <p:sp>
        <p:nvSpPr>
          <p:cNvPr id="22593" name="Rectangle 1"/>
          <p:cNvSpPr>
            <a:spLocks noChangeArrowheads="1"/>
          </p:cNvSpPr>
          <p:nvPr/>
        </p:nvSpPr>
        <p:spPr bwMode="auto">
          <a:xfrm>
            <a:off x="193675" y="88900"/>
            <a:ext cx="6107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solidFill>
                  <a:srgbClr val="FF0000"/>
                </a:solidFill>
              </a:rPr>
              <a:t>Total Head, Elevation Head and Pressure Head</a:t>
            </a:r>
          </a:p>
        </p:txBody>
      </p:sp>
      <p:sp>
        <p:nvSpPr>
          <p:cNvPr id="22594" name="Rectangle 2"/>
          <p:cNvSpPr>
            <a:spLocks noChangeArrowheads="1"/>
          </p:cNvSpPr>
          <p:nvPr/>
        </p:nvSpPr>
        <p:spPr bwMode="auto">
          <a:xfrm>
            <a:off x="160338" y="50641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t>Total Head = Elevation Head+ Pressure Head</a:t>
            </a:r>
          </a:p>
        </p:txBody>
      </p:sp>
      <p:sp>
        <p:nvSpPr>
          <p:cNvPr id="22595" name="Freeform 3"/>
          <p:cNvSpPr>
            <a:spLocks/>
          </p:cNvSpPr>
          <p:nvPr/>
        </p:nvSpPr>
        <p:spPr bwMode="auto">
          <a:xfrm>
            <a:off x="90488" y="846138"/>
            <a:ext cx="1358900" cy="2700337"/>
          </a:xfrm>
          <a:custGeom>
            <a:avLst/>
            <a:gdLst>
              <a:gd name="T0" fmla="*/ 1341026 w 1360100"/>
              <a:gd name="T1" fmla="*/ 0 h 2700337"/>
              <a:gd name="T2" fmla="*/ 87272 w 1360100"/>
              <a:gd name="T3" fmla="*/ 1235869 h 2700337"/>
              <a:gd name="T4" fmla="*/ 207013 w 1360100"/>
              <a:gd name="T5" fmla="*/ 2700337 h 2700337"/>
              <a:gd name="T6" fmla="*/ 0 60000 65536"/>
              <a:gd name="T7" fmla="*/ 0 60000 65536"/>
              <a:gd name="T8" fmla="*/ 0 60000 65536"/>
            </a:gdLst>
            <a:ahLst/>
            <a:cxnLst>
              <a:cxn ang="T6">
                <a:pos x="T0" y="T1"/>
              </a:cxn>
              <a:cxn ang="T7">
                <a:pos x="T2" y="T3"/>
              </a:cxn>
              <a:cxn ang="T8">
                <a:pos x="T4" y="T5"/>
              </a:cxn>
            </a:cxnLst>
            <a:rect l="0" t="0" r="r" b="b"/>
            <a:pathLst>
              <a:path w="1360100" h="2700337">
                <a:moveTo>
                  <a:pt x="1360100" y="0"/>
                </a:moveTo>
                <a:cubicBezTo>
                  <a:pt x="820151" y="392906"/>
                  <a:pt x="280203" y="785813"/>
                  <a:pt x="88513" y="1235869"/>
                </a:cubicBezTo>
                <a:cubicBezTo>
                  <a:pt x="-103177" y="1685925"/>
                  <a:pt x="53390" y="2193131"/>
                  <a:pt x="209957" y="2700337"/>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96" name="Freeform 4"/>
          <p:cNvSpPr>
            <a:spLocks/>
          </p:cNvSpPr>
          <p:nvPr/>
        </p:nvSpPr>
        <p:spPr bwMode="auto">
          <a:xfrm>
            <a:off x="542925" y="831850"/>
            <a:ext cx="2093913" cy="1208088"/>
          </a:xfrm>
          <a:custGeom>
            <a:avLst/>
            <a:gdLst>
              <a:gd name="T0" fmla="*/ 2105860 w 2093119"/>
              <a:gd name="T1" fmla="*/ 0 h 1207294"/>
              <a:gd name="T2" fmla="*/ 776221 w 2093119"/>
              <a:gd name="T3" fmla="*/ 382621 h 1207294"/>
              <a:gd name="T4" fmla="*/ 0 w 2093119"/>
              <a:gd name="T5" fmla="*/ 1220062 h 1207294"/>
              <a:gd name="T6" fmla="*/ 0 60000 65536"/>
              <a:gd name="T7" fmla="*/ 0 60000 65536"/>
              <a:gd name="T8" fmla="*/ 0 60000 65536"/>
            </a:gdLst>
            <a:ahLst/>
            <a:cxnLst>
              <a:cxn ang="T6">
                <a:pos x="T0" y="T1"/>
              </a:cxn>
              <a:cxn ang="T7">
                <a:pos x="T2" y="T3"/>
              </a:cxn>
              <a:cxn ang="T8">
                <a:pos x="T4" y="T5"/>
              </a:cxn>
            </a:cxnLst>
            <a:rect l="0" t="0" r="r" b="b"/>
            <a:pathLst>
              <a:path w="2093119" h="1207294">
                <a:moveTo>
                  <a:pt x="2093119" y="0"/>
                </a:moveTo>
                <a:cubicBezTo>
                  <a:pt x="1606748" y="88701"/>
                  <a:pt x="1120378" y="177403"/>
                  <a:pt x="771525" y="378619"/>
                </a:cubicBezTo>
                <a:cubicBezTo>
                  <a:pt x="422672" y="579835"/>
                  <a:pt x="211336" y="893564"/>
                  <a:pt x="0" y="1207294"/>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2597" name="Straight Arrow Connector 7"/>
          <p:cNvCxnSpPr>
            <a:cxnSpLocks noChangeShapeType="1"/>
          </p:cNvCxnSpPr>
          <p:nvPr/>
        </p:nvCxnSpPr>
        <p:spPr bwMode="auto">
          <a:xfrm flipH="1">
            <a:off x="3381375" y="1892300"/>
            <a:ext cx="239713" cy="2952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98" name="TextBox 10"/>
          <p:cNvSpPr txBox="1">
            <a:spLocks noChangeArrowheads="1"/>
          </p:cNvSpPr>
          <p:nvPr/>
        </p:nvSpPr>
        <p:spPr bwMode="auto">
          <a:xfrm>
            <a:off x="3602038" y="1720850"/>
            <a:ext cx="1287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Head Loss</a:t>
            </a:r>
          </a:p>
        </p:txBody>
      </p:sp>
      <p:cxnSp>
        <p:nvCxnSpPr>
          <p:cNvPr id="22599" name="Straight Arrow Connector 13"/>
          <p:cNvCxnSpPr>
            <a:cxnSpLocks noChangeShapeType="1"/>
          </p:cNvCxnSpPr>
          <p:nvPr/>
        </p:nvCxnSpPr>
        <p:spPr bwMode="auto">
          <a:xfrm>
            <a:off x="2292350" y="2000250"/>
            <a:ext cx="103188" cy="984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600" name="Straight Arrow Connector 77"/>
          <p:cNvCxnSpPr>
            <a:cxnSpLocks noChangeShapeType="1"/>
          </p:cNvCxnSpPr>
          <p:nvPr/>
        </p:nvCxnSpPr>
        <p:spPr bwMode="auto">
          <a:xfrm>
            <a:off x="1863725" y="2322513"/>
            <a:ext cx="103188" cy="984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601" name="Straight Arrow Connector 78"/>
          <p:cNvCxnSpPr>
            <a:cxnSpLocks noChangeShapeType="1"/>
          </p:cNvCxnSpPr>
          <p:nvPr/>
        </p:nvCxnSpPr>
        <p:spPr bwMode="auto">
          <a:xfrm>
            <a:off x="1495425" y="2771775"/>
            <a:ext cx="104775" cy="857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 name="Freeform 2"/>
          <p:cNvSpPr/>
          <p:nvPr/>
        </p:nvSpPr>
        <p:spPr bwMode="auto">
          <a:xfrm>
            <a:off x="1074717" y="1632857"/>
            <a:ext cx="1163782" cy="1306286"/>
          </a:xfrm>
          <a:custGeom>
            <a:avLst/>
            <a:gdLst>
              <a:gd name="connsiteX0" fmla="*/ 0 w 1163782"/>
              <a:gd name="connsiteY0" fmla="*/ 1306286 h 1306286"/>
              <a:gd name="connsiteX1" fmla="*/ 623454 w 1163782"/>
              <a:gd name="connsiteY1" fmla="*/ 552203 h 1306286"/>
              <a:gd name="connsiteX2" fmla="*/ 1163782 w 1163782"/>
              <a:gd name="connsiteY2" fmla="*/ 0 h 1306286"/>
            </a:gdLst>
            <a:ahLst/>
            <a:cxnLst>
              <a:cxn ang="0">
                <a:pos x="connsiteX0" y="connsiteY0"/>
              </a:cxn>
              <a:cxn ang="0">
                <a:pos x="connsiteX1" y="connsiteY1"/>
              </a:cxn>
              <a:cxn ang="0">
                <a:pos x="connsiteX2" y="connsiteY2"/>
              </a:cxn>
            </a:cxnLst>
            <a:rect l="l" t="t" r="r" b="b"/>
            <a:pathLst>
              <a:path w="1163782" h="1306286">
                <a:moveTo>
                  <a:pt x="0" y="1306286"/>
                </a:moveTo>
                <a:cubicBezTo>
                  <a:pt x="214745" y="1038101"/>
                  <a:pt x="429490" y="769917"/>
                  <a:pt x="623454" y="552203"/>
                </a:cubicBezTo>
                <a:cubicBezTo>
                  <a:pt x="817418" y="334489"/>
                  <a:pt x="990600" y="167244"/>
                  <a:pt x="1163782" y="0"/>
                </a:cubicBezTo>
              </a:path>
            </a:pathLst>
          </a:cu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flipV="1">
            <a:off x="1524000" y="1466850"/>
            <a:ext cx="5334000" cy="2514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5" name="Line 3"/>
          <p:cNvSpPr>
            <a:spLocks noChangeShapeType="1"/>
          </p:cNvSpPr>
          <p:nvPr/>
        </p:nvSpPr>
        <p:spPr bwMode="auto">
          <a:xfrm flipV="1">
            <a:off x="1219200" y="2228850"/>
            <a:ext cx="5638800" cy="2647950"/>
          </a:xfrm>
          <a:prstGeom prst="line">
            <a:avLst/>
          </a:prstGeom>
          <a:noFill/>
          <a:ln w="127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Line 4"/>
          <p:cNvSpPr>
            <a:spLocks noChangeShapeType="1"/>
          </p:cNvSpPr>
          <p:nvPr/>
        </p:nvSpPr>
        <p:spPr bwMode="auto">
          <a:xfrm flipV="1">
            <a:off x="742950" y="3638550"/>
            <a:ext cx="6115050" cy="28956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
          <p:cNvSpPr>
            <a:spLocks noChangeShapeType="1"/>
          </p:cNvSpPr>
          <p:nvPr/>
        </p:nvSpPr>
        <p:spPr bwMode="auto">
          <a:xfrm>
            <a:off x="4572000" y="2533650"/>
            <a:ext cx="0" cy="2190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Line 6"/>
          <p:cNvSpPr>
            <a:spLocks noChangeShapeType="1"/>
          </p:cNvSpPr>
          <p:nvPr/>
        </p:nvSpPr>
        <p:spPr bwMode="auto">
          <a:xfrm>
            <a:off x="6057900" y="1847850"/>
            <a:ext cx="0" cy="2190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9" name="Line 7"/>
          <p:cNvSpPr>
            <a:spLocks noChangeShapeType="1"/>
          </p:cNvSpPr>
          <p:nvPr/>
        </p:nvSpPr>
        <p:spPr bwMode="auto">
          <a:xfrm flipV="1">
            <a:off x="2324100" y="4629150"/>
            <a:ext cx="381000" cy="171450"/>
          </a:xfrm>
          <a:prstGeom prst="line">
            <a:avLst/>
          </a:prstGeom>
          <a:noFill/>
          <a:ln w="127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60" name="Line 8"/>
          <p:cNvSpPr>
            <a:spLocks noChangeShapeType="1"/>
          </p:cNvSpPr>
          <p:nvPr/>
        </p:nvSpPr>
        <p:spPr bwMode="auto">
          <a:xfrm flipV="1">
            <a:off x="1524000" y="4152900"/>
            <a:ext cx="2190750" cy="10287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9"/>
          <p:cNvSpPr>
            <a:spLocks noChangeShapeType="1"/>
          </p:cNvSpPr>
          <p:nvPr/>
        </p:nvSpPr>
        <p:spPr bwMode="auto">
          <a:xfrm flipV="1">
            <a:off x="2590800" y="4965700"/>
            <a:ext cx="381000" cy="171450"/>
          </a:xfrm>
          <a:prstGeom prst="line">
            <a:avLst/>
          </a:prstGeom>
          <a:noFill/>
          <a:ln w="127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62" name="Line 10"/>
          <p:cNvSpPr>
            <a:spLocks noChangeShapeType="1"/>
          </p:cNvSpPr>
          <p:nvPr/>
        </p:nvSpPr>
        <p:spPr bwMode="auto">
          <a:xfrm flipV="1">
            <a:off x="1695450" y="4591050"/>
            <a:ext cx="2076450" cy="96202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Line 11"/>
          <p:cNvSpPr>
            <a:spLocks noChangeShapeType="1"/>
          </p:cNvSpPr>
          <p:nvPr/>
        </p:nvSpPr>
        <p:spPr bwMode="auto">
          <a:xfrm flipH="1" flipV="1">
            <a:off x="1524000" y="4721225"/>
            <a:ext cx="742950" cy="1609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Line 12"/>
          <p:cNvSpPr>
            <a:spLocks noChangeShapeType="1"/>
          </p:cNvSpPr>
          <p:nvPr/>
        </p:nvSpPr>
        <p:spPr bwMode="auto">
          <a:xfrm flipH="1" flipV="1">
            <a:off x="2041525" y="4498975"/>
            <a:ext cx="771525" cy="1647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Line 13"/>
          <p:cNvSpPr>
            <a:spLocks noChangeShapeType="1"/>
          </p:cNvSpPr>
          <p:nvPr/>
        </p:nvSpPr>
        <p:spPr bwMode="auto">
          <a:xfrm flipH="1" flipV="1">
            <a:off x="2562225" y="4244975"/>
            <a:ext cx="790575" cy="1724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14"/>
          <p:cNvSpPr>
            <a:spLocks noChangeShapeType="1"/>
          </p:cNvSpPr>
          <p:nvPr/>
        </p:nvSpPr>
        <p:spPr bwMode="auto">
          <a:xfrm>
            <a:off x="4343400" y="2543175"/>
            <a:ext cx="0" cy="21336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7" name="Line 15"/>
          <p:cNvSpPr>
            <a:spLocks noChangeShapeType="1"/>
          </p:cNvSpPr>
          <p:nvPr/>
        </p:nvSpPr>
        <p:spPr bwMode="auto">
          <a:xfrm flipH="1">
            <a:off x="4200525" y="2543175"/>
            <a:ext cx="381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Line 16"/>
          <p:cNvSpPr>
            <a:spLocks noChangeShapeType="1"/>
          </p:cNvSpPr>
          <p:nvPr/>
        </p:nvSpPr>
        <p:spPr bwMode="auto">
          <a:xfrm flipH="1">
            <a:off x="4267200" y="4686300"/>
            <a:ext cx="561975"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69" name="Line 17"/>
          <p:cNvSpPr>
            <a:spLocks noChangeShapeType="1"/>
          </p:cNvSpPr>
          <p:nvPr/>
        </p:nvSpPr>
        <p:spPr bwMode="auto">
          <a:xfrm>
            <a:off x="4572000" y="3305175"/>
            <a:ext cx="36195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0" name="Line 18"/>
          <p:cNvSpPr>
            <a:spLocks noChangeShapeType="1"/>
          </p:cNvSpPr>
          <p:nvPr/>
        </p:nvSpPr>
        <p:spPr bwMode="auto">
          <a:xfrm>
            <a:off x="4791075" y="3305175"/>
            <a:ext cx="0" cy="13716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23571" name="Rectangle 19"/>
          <p:cNvSpPr>
            <a:spLocks noChangeArrowheads="1"/>
          </p:cNvSpPr>
          <p:nvPr/>
        </p:nvSpPr>
        <p:spPr bwMode="auto">
          <a:xfrm>
            <a:off x="4162425" y="3562350"/>
            <a:ext cx="361950"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d</a:t>
            </a:r>
          </a:p>
        </p:txBody>
      </p:sp>
      <p:sp useBgFill="1">
        <p:nvSpPr>
          <p:cNvPr id="23572" name="Rectangle 20"/>
          <p:cNvSpPr>
            <a:spLocks noChangeArrowheads="1"/>
          </p:cNvSpPr>
          <p:nvPr/>
        </p:nvSpPr>
        <p:spPr bwMode="auto">
          <a:xfrm>
            <a:off x="4610100" y="3667125"/>
            <a:ext cx="523875"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d</a:t>
            </a:r>
            <a:r>
              <a:rPr lang="en-US" altLang="en-US" baseline="-25000">
                <a:solidFill>
                  <a:schemeClr val="tx2"/>
                </a:solidFill>
              </a:rPr>
              <a:t>w</a:t>
            </a:r>
          </a:p>
        </p:txBody>
      </p:sp>
      <p:sp>
        <p:nvSpPr>
          <p:cNvPr id="23573" name="Line 21"/>
          <p:cNvSpPr>
            <a:spLocks noChangeShapeType="1"/>
          </p:cNvSpPr>
          <p:nvPr/>
        </p:nvSpPr>
        <p:spPr bwMode="auto">
          <a:xfrm flipV="1">
            <a:off x="4572000" y="1076325"/>
            <a:ext cx="0" cy="14668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4" name="Line 22"/>
          <p:cNvSpPr>
            <a:spLocks noChangeShapeType="1"/>
          </p:cNvSpPr>
          <p:nvPr/>
        </p:nvSpPr>
        <p:spPr bwMode="auto">
          <a:xfrm flipV="1">
            <a:off x="6067425" y="1057275"/>
            <a:ext cx="0" cy="77152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Line 23"/>
          <p:cNvSpPr>
            <a:spLocks noChangeShapeType="1"/>
          </p:cNvSpPr>
          <p:nvPr/>
        </p:nvSpPr>
        <p:spPr bwMode="auto">
          <a:xfrm>
            <a:off x="4572000" y="1247775"/>
            <a:ext cx="14954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23576" name="Rectangle 24"/>
          <p:cNvSpPr>
            <a:spLocks noChangeArrowheads="1"/>
          </p:cNvSpPr>
          <p:nvPr/>
        </p:nvSpPr>
        <p:spPr bwMode="auto">
          <a:xfrm>
            <a:off x="5124450" y="1076325"/>
            <a:ext cx="314325"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b</a:t>
            </a:r>
          </a:p>
        </p:txBody>
      </p:sp>
      <p:sp>
        <p:nvSpPr>
          <p:cNvPr id="23577" name="Line 25"/>
          <p:cNvSpPr>
            <a:spLocks noChangeShapeType="1"/>
          </p:cNvSpPr>
          <p:nvPr/>
        </p:nvSpPr>
        <p:spPr bwMode="auto">
          <a:xfrm>
            <a:off x="5391150" y="2552700"/>
            <a:ext cx="0" cy="73342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8" name="Rectangle 26"/>
          <p:cNvSpPr>
            <a:spLocks noChangeArrowheads="1"/>
          </p:cNvSpPr>
          <p:nvPr/>
        </p:nvSpPr>
        <p:spPr bwMode="auto">
          <a:xfrm>
            <a:off x="5448300" y="2895600"/>
            <a:ext cx="447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W</a:t>
            </a:r>
          </a:p>
        </p:txBody>
      </p:sp>
      <p:sp>
        <p:nvSpPr>
          <p:cNvPr id="23579" name="Line 27"/>
          <p:cNvSpPr>
            <a:spLocks noChangeShapeType="1"/>
          </p:cNvSpPr>
          <p:nvPr/>
        </p:nvSpPr>
        <p:spPr bwMode="auto">
          <a:xfrm flipV="1">
            <a:off x="5086350" y="4305300"/>
            <a:ext cx="828675" cy="39052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0" name="Rectangle 28"/>
          <p:cNvSpPr>
            <a:spLocks noChangeArrowheads="1"/>
          </p:cNvSpPr>
          <p:nvPr/>
        </p:nvSpPr>
        <p:spPr bwMode="auto">
          <a:xfrm>
            <a:off x="6010275" y="4133850"/>
            <a:ext cx="666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T</a:t>
            </a:r>
          </a:p>
        </p:txBody>
      </p:sp>
      <p:sp>
        <p:nvSpPr>
          <p:cNvPr id="23581" name="Line 29"/>
          <p:cNvSpPr>
            <a:spLocks noChangeShapeType="1"/>
          </p:cNvSpPr>
          <p:nvPr/>
        </p:nvSpPr>
        <p:spPr bwMode="auto">
          <a:xfrm flipH="1" flipV="1">
            <a:off x="5448300" y="4645025"/>
            <a:ext cx="333375" cy="72707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2" name="Line 30"/>
          <p:cNvSpPr>
            <a:spLocks noChangeShapeType="1"/>
          </p:cNvSpPr>
          <p:nvPr/>
        </p:nvSpPr>
        <p:spPr bwMode="auto">
          <a:xfrm flipH="1" flipV="1">
            <a:off x="5857875" y="5473700"/>
            <a:ext cx="333375" cy="72707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3" name="Rectangle 31"/>
          <p:cNvSpPr>
            <a:spLocks noChangeArrowheads="1"/>
          </p:cNvSpPr>
          <p:nvPr/>
        </p:nvSpPr>
        <p:spPr bwMode="auto">
          <a:xfrm>
            <a:off x="5667375" y="4733925"/>
            <a:ext cx="666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N’</a:t>
            </a:r>
          </a:p>
        </p:txBody>
      </p:sp>
      <p:sp>
        <p:nvSpPr>
          <p:cNvPr id="23584" name="Rectangle 32"/>
          <p:cNvSpPr>
            <a:spLocks noChangeArrowheads="1"/>
          </p:cNvSpPr>
          <p:nvPr/>
        </p:nvSpPr>
        <p:spPr bwMode="auto">
          <a:xfrm>
            <a:off x="6086475" y="5591175"/>
            <a:ext cx="666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U</a:t>
            </a:r>
          </a:p>
        </p:txBody>
      </p:sp>
      <p:sp>
        <p:nvSpPr>
          <p:cNvPr id="23585" name="Line 33"/>
          <p:cNvSpPr>
            <a:spLocks noChangeShapeType="1"/>
          </p:cNvSpPr>
          <p:nvPr/>
        </p:nvSpPr>
        <p:spPr bwMode="auto">
          <a:xfrm flipH="1">
            <a:off x="6610350" y="2162175"/>
            <a:ext cx="9525" cy="2000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6" name="Line 34"/>
          <p:cNvSpPr>
            <a:spLocks noChangeShapeType="1"/>
          </p:cNvSpPr>
          <p:nvPr/>
        </p:nvSpPr>
        <p:spPr bwMode="auto">
          <a:xfrm>
            <a:off x="6534150" y="2428875"/>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7" name="Line 35"/>
          <p:cNvSpPr>
            <a:spLocks noChangeShapeType="1"/>
          </p:cNvSpPr>
          <p:nvPr/>
        </p:nvSpPr>
        <p:spPr bwMode="auto">
          <a:xfrm>
            <a:off x="6591300" y="2466975"/>
            <a:ext cx="381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8" name="Line 36"/>
          <p:cNvSpPr>
            <a:spLocks noChangeShapeType="1"/>
          </p:cNvSpPr>
          <p:nvPr/>
        </p:nvSpPr>
        <p:spPr bwMode="auto">
          <a:xfrm flipV="1">
            <a:off x="4543425" y="1762125"/>
            <a:ext cx="1485900" cy="6858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9" name="Rectangle 37"/>
          <p:cNvSpPr>
            <a:spLocks noChangeArrowheads="1"/>
          </p:cNvSpPr>
          <p:nvPr/>
        </p:nvSpPr>
        <p:spPr bwMode="auto">
          <a:xfrm rot="-1380000">
            <a:off x="4827588" y="1746250"/>
            <a:ext cx="990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b/cos </a:t>
            </a:r>
            <a:r>
              <a:rPr lang="en-US" altLang="en-US">
                <a:solidFill>
                  <a:schemeClr val="tx2"/>
                </a:solidFill>
                <a:latin typeface="Symbol" panose="05050102010706020507" pitchFamily="18" charset="2"/>
              </a:rPr>
              <a:t>a</a:t>
            </a:r>
          </a:p>
        </p:txBody>
      </p:sp>
      <p:sp>
        <p:nvSpPr>
          <p:cNvPr id="23590" name="Line 38"/>
          <p:cNvSpPr>
            <a:spLocks noChangeShapeType="1"/>
          </p:cNvSpPr>
          <p:nvPr/>
        </p:nvSpPr>
        <p:spPr bwMode="auto">
          <a:xfrm flipH="1" flipV="1">
            <a:off x="1238250" y="4873625"/>
            <a:ext cx="514350" cy="11557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91" name="Line 39"/>
          <p:cNvSpPr>
            <a:spLocks noChangeShapeType="1"/>
          </p:cNvSpPr>
          <p:nvPr/>
        </p:nvSpPr>
        <p:spPr bwMode="auto">
          <a:xfrm>
            <a:off x="742950" y="6553200"/>
            <a:ext cx="11811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Rectangle 42"/>
          <p:cNvSpPr>
            <a:spLocks noChangeArrowheads="1"/>
          </p:cNvSpPr>
          <p:nvPr/>
        </p:nvSpPr>
        <p:spPr bwMode="auto">
          <a:xfrm>
            <a:off x="1114425" y="6191250"/>
            <a:ext cx="6572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Symbol" panose="05050102010706020507" pitchFamily="18" charset="2"/>
              </a:rPr>
              <a:t>a</a:t>
            </a:r>
          </a:p>
        </p:txBody>
      </p:sp>
      <p:sp>
        <p:nvSpPr>
          <p:cNvPr id="23593" name="Arc 43"/>
          <p:cNvSpPr>
            <a:spLocks/>
          </p:cNvSpPr>
          <p:nvPr/>
        </p:nvSpPr>
        <p:spPr bwMode="auto">
          <a:xfrm>
            <a:off x="1371600" y="6238875"/>
            <a:ext cx="257175" cy="31432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23594" name="Rectangle 44"/>
          <p:cNvSpPr>
            <a:spLocks noChangeArrowheads="1"/>
          </p:cNvSpPr>
          <p:nvPr/>
        </p:nvSpPr>
        <p:spPr bwMode="auto">
          <a:xfrm>
            <a:off x="666750" y="5257800"/>
            <a:ext cx="1038225"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d</a:t>
            </a:r>
            <a:r>
              <a:rPr lang="en-US" altLang="en-US" baseline="-25000">
                <a:solidFill>
                  <a:schemeClr val="tx2"/>
                </a:solidFill>
              </a:rPr>
              <a:t>w</a:t>
            </a:r>
            <a:r>
              <a:rPr lang="en-US" altLang="en-US">
                <a:solidFill>
                  <a:schemeClr val="tx2"/>
                </a:solidFill>
              </a:rPr>
              <a:t>cos </a:t>
            </a:r>
            <a:r>
              <a:rPr lang="en-US" altLang="en-US">
                <a:solidFill>
                  <a:schemeClr val="tx2"/>
                </a:solidFill>
                <a:latin typeface="Symbol" panose="05050102010706020507" pitchFamily="18" charset="2"/>
              </a:rPr>
              <a:t>a</a:t>
            </a:r>
          </a:p>
        </p:txBody>
      </p:sp>
      <p:sp>
        <p:nvSpPr>
          <p:cNvPr id="23595" name="Line 46"/>
          <p:cNvSpPr>
            <a:spLocks noChangeShapeType="1"/>
          </p:cNvSpPr>
          <p:nvPr/>
        </p:nvSpPr>
        <p:spPr bwMode="auto">
          <a:xfrm flipV="1">
            <a:off x="3086100" y="3790950"/>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6" name="Line 47"/>
          <p:cNvSpPr>
            <a:spLocks noChangeShapeType="1"/>
          </p:cNvSpPr>
          <p:nvPr/>
        </p:nvSpPr>
        <p:spPr bwMode="auto">
          <a:xfrm flipV="1">
            <a:off x="3143250" y="3781425"/>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7" name="Rectangle 49"/>
          <p:cNvSpPr>
            <a:spLocks noChangeArrowheads="1"/>
          </p:cNvSpPr>
          <p:nvPr/>
        </p:nvSpPr>
        <p:spPr bwMode="auto">
          <a:xfrm>
            <a:off x="6829425" y="1095375"/>
            <a:ext cx="1905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Soil Surface</a:t>
            </a:r>
          </a:p>
        </p:txBody>
      </p:sp>
      <p:sp>
        <p:nvSpPr>
          <p:cNvPr id="23598" name="Rectangle 50"/>
          <p:cNvSpPr>
            <a:spLocks noChangeArrowheads="1"/>
          </p:cNvSpPr>
          <p:nvPr/>
        </p:nvSpPr>
        <p:spPr bwMode="auto">
          <a:xfrm>
            <a:off x="6905625" y="1943100"/>
            <a:ext cx="2190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Water Table</a:t>
            </a:r>
          </a:p>
        </p:txBody>
      </p:sp>
      <p:sp>
        <p:nvSpPr>
          <p:cNvPr id="23599" name="Rectangle 51"/>
          <p:cNvSpPr>
            <a:spLocks noChangeArrowheads="1"/>
          </p:cNvSpPr>
          <p:nvPr/>
        </p:nvSpPr>
        <p:spPr bwMode="auto">
          <a:xfrm>
            <a:off x="7000875" y="3228975"/>
            <a:ext cx="20097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Assumed failure surface</a:t>
            </a:r>
          </a:p>
        </p:txBody>
      </p:sp>
      <p:sp>
        <p:nvSpPr>
          <p:cNvPr id="23600" name="Rectangle 52"/>
          <p:cNvSpPr>
            <a:spLocks noChangeArrowheads="1"/>
          </p:cNvSpPr>
          <p:nvPr/>
        </p:nvSpPr>
        <p:spPr bwMode="auto">
          <a:xfrm>
            <a:off x="215900" y="220663"/>
            <a:ext cx="82613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chemeClr val="tx2"/>
                </a:solidFill>
              </a:rPr>
              <a:t>For the infinite slope shown below, what is the pore water pressure at point A ?</a:t>
            </a:r>
          </a:p>
        </p:txBody>
      </p:sp>
      <p:sp>
        <p:nvSpPr>
          <p:cNvPr id="23601" name="Text Box 54"/>
          <p:cNvSpPr txBox="1">
            <a:spLocks noChangeArrowheads="1"/>
          </p:cNvSpPr>
          <p:nvPr/>
        </p:nvSpPr>
        <p:spPr bwMode="auto">
          <a:xfrm>
            <a:off x="2998788" y="5513388"/>
            <a:ext cx="346075" cy="376237"/>
          </a:xfrm>
          <a:prstGeom prst="rect">
            <a:avLst/>
          </a:prstGeom>
          <a:solidFill>
            <a:srgbClr val="0000FF"/>
          </a:solidFill>
          <a:ln w="9525">
            <a:solidFill>
              <a:srgbClr val="0000FF"/>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A</a:t>
            </a:r>
          </a:p>
        </p:txBody>
      </p:sp>
      <p:sp>
        <p:nvSpPr>
          <p:cNvPr id="23602" name="Oval 55"/>
          <p:cNvSpPr>
            <a:spLocks noChangeArrowheads="1"/>
          </p:cNvSpPr>
          <p:nvPr/>
        </p:nvSpPr>
        <p:spPr bwMode="auto">
          <a:xfrm>
            <a:off x="2998788" y="5294313"/>
            <a:ext cx="219075" cy="219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3603" name="Straight Connector 2"/>
          <p:cNvCxnSpPr>
            <a:cxnSpLocks noChangeShapeType="1"/>
          </p:cNvCxnSpPr>
          <p:nvPr/>
        </p:nvCxnSpPr>
        <p:spPr bwMode="auto">
          <a:xfrm>
            <a:off x="2562225" y="4244975"/>
            <a:ext cx="13239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604" name="Rectangle 3"/>
          <p:cNvSpPr>
            <a:spLocks noChangeArrowheads="1"/>
          </p:cNvSpPr>
          <p:nvPr/>
        </p:nvSpPr>
        <p:spPr bwMode="auto">
          <a:xfrm>
            <a:off x="3086100" y="4244975"/>
            <a:ext cx="52388" cy="11557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3605" name="Rectangle 42"/>
          <p:cNvSpPr>
            <a:spLocks noChangeArrowheads="1"/>
          </p:cNvSpPr>
          <p:nvPr/>
        </p:nvSpPr>
        <p:spPr bwMode="auto">
          <a:xfrm>
            <a:off x="2889250" y="4922838"/>
            <a:ext cx="65722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000">
                <a:solidFill>
                  <a:schemeClr val="tx2"/>
                </a:solidFill>
                <a:latin typeface="Symbol" panose="05050102010706020507" pitchFamily="18" charset="2"/>
              </a:rPr>
              <a:t>a</a:t>
            </a:r>
          </a:p>
        </p:txBody>
      </p:sp>
      <p:sp>
        <p:nvSpPr>
          <p:cNvPr id="5" name="Arc 4"/>
          <p:cNvSpPr/>
          <p:nvPr/>
        </p:nvSpPr>
        <p:spPr bwMode="auto">
          <a:xfrm rot="16895939">
            <a:off x="3007519" y="5130007"/>
            <a:ext cx="160337" cy="18415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3607" name="Line 18"/>
          <p:cNvSpPr>
            <a:spLocks noChangeShapeType="1"/>
          </p:cNvSpPr>
          <p:nvPr/>
        </p:nvSpPr>
        <p:spPr bwMode="auto">
          <a:xfrm>
            <a:off x="3771900" y="4244975"/>
            <a:ext cx="0" cy="117475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3608" name="Straight Connector 56"/>
          <p:cNvCxnSpPr>
            <a:cxnSpLocks noChangeShapeType="1"/>
          </p:cNvCxnSpPr>
          <p:nvPr/>
        </p:nvCxnSpPr>
        <p:spPr bwMode="auto">
          <a:xfrm>
            <a:off x="3019425" y="5403850"/>
            <a:ext cx="13239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useBgFill="1">
        <p:nvSpPr>
          <p:cNvPr id="23609" name="Rectangle 19"/>
          <p:cNvSpPr>
            <a:spLocks noChangeArrowheads="1"/>
          </p:cNvSpPr>
          <p:nvPr/>
        </p:nvSpPr>
        <p:spPr bwMode="auto">
          <a:xfrm>
            <a:off x="3584575" y="4684713"/>
            <a:ext cx="361950" cy="274637"/>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b="1">
                <a:solidFill>
                  <a:srgbClr val="0000FF"/>
                </a:solidFill>
              </a:rPr>
              <a:t>Z</a:t>
            </a:r>
          </a:p>
        </p:txBody>
      </p:sp>
      <p:sp>
        <p:nvSpPr>
          <p:cNvPr id="23610" name="TextBox 5"/>
          <p:cNvSpPr txBox="1">
            <a:spLocks noChangeArrowheads="1"/>
          </p:cNvSpPr>
          <p:nvPr/>
        </p:nvSpPr>
        <p:spPr bwMode="auto">
          <a:xfrm>
            <a:off x="666750" y="939800"/>
            <a:ext cx="220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Z = d</a:t>
            </a:r>
            <a:r>
              <a:rPr lang="en-US" altLang="en-US" baseline="-25000"/>
              <a:t>w</a:t>
            </a:r>
            <a:r>
              <a:rPr lang="en-US" altLang="en-US"/>
              <a:t> cos</a:t>
            </a:r>
            <a:r>
              <a:rPr lang="en-US" altLang="en-US" baseline="30000"/>
              <a:t> </a:t>
            </a:r>
            <a:r>
              <a:rPr lang="en-US" altLang="en-US">
                <a:latin typeface="Symbol" panose="05050102010706020507" pitchFamily="18" charset="2"/>
              </a:rPr>
              <a:t>a (</a:t>
            </a:r>
            <a:r>
              <a:rPr lang="en-US" altLang="en-US"/>
              <a:t>cos</a:t>
            </a:r>
            <a:r>
              <a:rPr lang="en-US" altLang="en-US" baseline="30000"/>
              <a:t> </a:t>
            </a:r>
            <a:r>
              <a:rPr lang="en-US" altLang="en-US">
                <a:latin typeface="Symbol" panose="05050102010706020507" pitchFamily="18" charset="2"/>
              </a:rPr>
              <a:t>a)</a:t>
            </a:r>
          </a:p>
        </p:txBody>
      </p:sp>
      <p:sp>
        <p:nvSpPr>
          <p:cNvPr id="23611" name="Line 47"/>
          <p:cNvSpPr>
            <a:spLocks noChangeShapeType="1"/>
          </p:cNvSpPr>
          <p:nvPr/>
        </p:nvSpPr>
        <p:spPr bwMode="auto">
          <a:xfrm flipV="1">
            <a:off x="2109788" y="4268788"/>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2" name="Rectangle 3"/>
          <p:cNvSpPr>
            <a:spLocks noChangeArrowheads="1"/>
          </p:cNvSpPr>
          <p:nvPr/>
        </p:nvSpPr>
        <p:spPr bwMode="auto">
          <a:xfrm>
            <a:off x="2052638" y="4732338"/>
            <a:ext cx="52387" cy="11557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3613" name="Straight Connector 2"/>
          <p:cNvCxnSpPr>
            <a:cxnSpLocks noChangeShapeType="1"/>
          </p:cNvCxnSpPr>
          <p:nvPr/>
        </p:nvCxnSpPr>
        <p:spPr bwMode="auto">
          <a:xfrm>
            <a:off x="1543050" y="4732338"/>
            <a:ext cx="13239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614" name="Line 46"/>
          <p:cNvSpPr>
            <a:spLocks noChangeShapeType="1"/>
          </p:cNvSpPr>
          <p:nvPr/>
        </p:nvSpPr>
        <p:spPr bwMode="auto">
          <a:xfrm flipV="1">
            <a:off x="2055813" y="4283075"/>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5" name="Text Box 54"/>
          <p:cNvSpPr txBox="1">
            <a:spLocks noChangeArrowheads="1"/>
          </p:cNvSpPr>
          <p:nvPr/>
        </p:nvSpPr>
        <p:spPr bwMode="auto">
          <a:xfrm>
            <a:off x="2159000" y="5915025"/>
            <a:ext cx="346075" cy="376238"/>
          </a:xfrm>
          <a:prstGeom prst="rect">
            <a:avLst/>
          </a:prstGeom>
          <a:solidFill>
            <a:srgbClr val="0000FF"/>
          </a:solidFill>
          <a:ln w="9525">
            <a:solidFill>
              <a:srgbClr val="0000FF"/>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B</a:t>
            </a:r>
          </a:p>
        </p:txBody>
      </p:sp>
      <p:sp>
        <p:nvSpPr>
          <p:cNvPr id="23616" name="Line 18"/>
          <p:cNvSpPr>
            <a:spLocks noChangeShapeType="1"/>
          </p:cNvSpPr>
          <p:nvPr/>
        </p:nvSpPr>
        <p:spPr bwMode="auto">
          <a:xfrm>
            <a:off x="2601913" y="4727575"/>
            <a:ext cx="0" cy="117475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23617" name="Rectangle 19"/>
          <p:cNvSpPr>
            <a:spLocks noChangeArrowheads="1"/>
          </p:cNvSpPr>
          <p:nvPr/>
        </p:nvSpPr>
        <p:spPr bwMode="auto">
          <a:xfrm>
            <a:off x="2470150" y="5160963"/>
            <a:ext cx="254000" cy="274637"/>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b="1">
                <a:solidFill>
                  <a:srgbClr val="0000FF"/>
                </a:solidFill>
              </a:rPr>
              <a:t>Z</a:t>
            </a:r>
          </a:p>
        </p:txBody>
      </p:sp>
      <p:cxnSp>
        <p:nvCxnSpPr>
          <p:cNvPr id="23618" name="Straight Connector 56"/>
          <p:cNvCxnSpPr>
            <a:cxnSpLocks noChangeShapeType="1"/>
          </p:cNvCxnSpPr>
          <p:nvPr/>
        </p:nvCxnSpPr>
        <p:spPr bwMode="auto">
          <a:xfrm flipV="1">
            <a:off x="1924050" y="5884863"/>
            <a:ext cx="942975" cy="3175"/>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619" name="TextBox 83"/>
          <p:cNvSpPr txBox="1">
            <a:spLocks noChangeArrowheads="1"/>
          </p:cNvSpPr>
          <p:nvPr/>
        </p:nvSpPr>
        <p:spPr bwMode="auto">
          <a:xfrm>
            <a:off x="130175" y="2794000"/>
            <a:ext cx="2336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C00000"/>
                </a:solidFill>
                <a:cs typeface="Arial" panose="020B0604020202020204" pitchFamily="34" charset="0"/>
              </a:rPr>
              <a:t>Pore Water Pressure (u) = </a:t>
            </a:r>
            <a:r>
              <a:rPr lang="en-US" altLang="en-US" sz="1000">
                <a:solidFill>
                  <a:srgbClr val="C00000"/>
                </a:solidFill>
                <a:latin typeface="Symbol" panose="05050102010706020507" pitchFamily="18" charset="2"/>
                <a:cs typeface="Arial" panose="020B0604020202020204" pitchFamily="34" charset="0"/>
              </a:rPr>
              <a:t>g</a:t>
            </a:r>
            <a:r>
              <a:rPr lang="en-US" altLang="en-US" sz="900" baseline="-25000">
                <a:solidFill>
                  <a:srgbClr val="C00000"/>
                </a:solidFill>
                <a:cs typeface="Arial" panose="020B0604020202020204" pitchFamily="34" charset="0"/>
              </a:rPr>
              <a:t>water </a:t>
            </a:r>
            <a:r>
              <a:rPr lang="en-US" altLang="en-US" sz="900">
                <a:solidFill>
                  <a:srgbClr val="C00000"/>
                </a:solidFill>
                <a:cs typeface="Arial" panose="020B0604020202020204" pitchFamily="34" charset="0"/>
              </a:rPr>
              <a:t>* </a:t>
            </a:r>
            <a:r>
              <a:rPr lang="en-US" altLang="en-US" sz="1000">
                <a:solidFill>
                  <a:srgbClr val="C00000"/>
                </a:solidFill>
                <a:latin typeface="Symbol" panose="05050102010706020507" pitchFamily="18" charset="2"/>
                <a:cs typeface="Arial" panose="020B0604020202020204" pitchFamily="34" charset="0"/>
              </a:rPr>
              <a:t>g</a:t>
            </a:r>
            <a:r>
              <a:rPr lang="en-US" altLang="en-US" sz="1000">
                <a:solidFill>
                  <a:srgbClr val="C00000"/>
                </a:solidFill>
                <a:cs typeface="Arial" panose="020B0604020202020204" pitchFamily="34" charset="0"/>
              </a:rPr>
              <a:t> </a:t>
            </a:r>
            <a:r>
              <a:rPr lang="en-US" altLang="en-US" sz="1400">
                <a:solidFill>
                  <a:srgbClr val="0000FF"/>
                </a:solidFill>
                <a:cs typeface="Arial" panose="020B0604020202020204" pitchFamily="34" charset="0"/>
              </a:rPr>
              <a:t>z</a:t>
            </a:r>
          </a:p>
        </p:txBody>
      </p:sp>
      <p:sp>
        <p:nvSpPr>
          <p:cNvPr id="23620" name="Freeform 6"/>
          <p:cNvSpPr>
            <a:spLocks/>
          </p:cNvSpPr>
          <p:nvPr/>
        </p:nvSpPr>
        <p:spPr bwMode="auto">
          <a:xfrm>
            <a:off x="2278063" y="2916238"/>
            <a:ext cx="1641475" cy="1876425"/>
          </a:xfrm>
          <a:custGeom>
            <a:avLst/>
            <a:gdLst>
              <a:gd name="T0" fmla="*/ 0 w 1641126"/>
              <a:gd name="T1" fmla="*/ 5734 h 1877417"/>
              <a:gd name="T2" fmla="*/ 1502421 w 1641126"/>
              <a:gd name="T3" fmla="*/ 1870485 h 1877417"/>
              <a:gd name="T4" fmla="*/ 0 60000 65536"/>
              <a:gd name="T5" fmla="*/ 0 60000 65536"/>
            </a:gdLst>
            <a:ahLst/>
            <a:cxnLst>
              <a:cxn ang="T4">
                <a:pos x="T0" y="T1"/>
              </a:cxn>
              <a:cxn ang="T5">
                <a:pos x="T2" y="T3"/>
              </a:cxn>
            </a:cxnLst>
            <a:rect l="0" t="0" r="r" b="b"/>
            <a:pathLst>
              <a:path w="1641126" h="1877417">
                <a:moveTo>
                  <a:pt x="0" y="5755"/>
                </a:moveTo>
                <a:cubicBezTo>
                  <a:pt x="1178719" y="-106164"/>
                  <a:pt x="1978818" y="1446412"/>
                  <a:pt x="1500188" y="1877417"/>
                </a:cubicBezTo>
              </a:path>
            </a:pathLst>
          </a:custGeom>
          <a:noFill/>
          <a:ln w="9525" cap="flat" cmpd="sng" algn="ctr">
            <a:solidFill>
              <a:srgbClr val="FF0000"/>
            </a:solidFill>
            <a:prstDash val="lgDash"/>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3621" name="Straight Arrow Connector 8"/>
          <p:cNvCxnSpPr>
            <a:cxnSpLocks noChangeShapeType="1"/>
          </p:cNvCxnSpPr>
          <p:nvPr/>
        </p:nvCxnSpPr>
        <p:spPr bwMode="auto">
          <a:xfrm flipH="1">
            <a:off x="2232025" y="2651125"/>
            <a:ext cx="200025" cy="24130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3622" name="TextBox 9"/>
          <p:cNvSpPr txBox="1">
            <a:spLocks noChangeArrowheads="1"/>
          </p:cNvSpPr>
          <p:nvPr/>
        </p:nvSpPr>
        <p:spPr bwMode="auto">
          <a:xfrm>
            <a:off x="1657350" y="2427288"/>
            <a:ext cx="1477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FF"/>
                </a:solidFill>
              </a:rPr>
              <a:t>Z = Pressure Head</a:t>
            </a:r>
          </a:p>
        </p:txBody>
      </p:sp>
      <p:cxnSp>
        <p:nvCxnSpPr>
          <p:cNvPr id="3" name="Straight Arrow Connector 2"/>
          <p:cNvCxnSpPr/>
          <p:nvPr/>
        </p:nvCxnSpPr>
        <p:spPr bwMode="auto">
          <a:xfrm flipH="1">
            <a:off x="2274126" y="4132613"/>
            <a:ext cx="528451" cy="243444"/>
          </a:xfrm>
          <a:prstGeom prst="straightConnector1">
            <a:avLst/>
          </a:prstGeom>
          <a:solidFill>
            <a:schemeClr val="accent1"/>
          </a:solidFill>
          <a:ln w="9525" cap="flat" cmpd="sng" algn="ctr">
            <a:solidFill>
              <a:srgbClr val="216EDF"/>
            </a:solidFill>
            <a:prstDash val="solid"/>
            <a:round/>
            <a:headEnd type="none" w="med" len="med"/>
            <a:tailEnd type="triangle"/>
          </a:ln>
          <a:effectLst/>
        </p:spPr>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
          <p:cNvSpPr>
            <a:spLocks noChangeArrowheads="1"/>
          </p:cNvSpPr>
          <p:nvPr/>
        </p:nvSpPr>
        <p:spPr bwMode="auto">
          <a:xfrm>
            <a:off x="942975" y="1527175"/>
            <a:ext cx="6542088" cy="1025525"/>
          </a:xfrm>
          <a:custGeom>
            <a:avLst/>
            <a:gdLst>
              <a:gd name="T0" fmla="*/ 2147483646 w 4121"/>
              <a:gd name="T1" fmla="*/ 2147483646 h 646"/>
              <a:gd name="T2" fmla="*/ 2147483646 w 4121"/>
              <a:gd name="T3" fmla="*/ 2147483646 h 646"/>
              <a:gd name="T4" fmla="*/ 2147483646 w 4121"/>
              <a:gd name="T5" fmla="*/ 2147483646 h 646"/>
              <a:gd name="T6" fmla="*/ 2147483646 w 4121"/>
              <a:gd name="T7" fmla="*/ 2147483646 h 646"/>
              <a:gd name="T8" fmla="*/ 2147483646 w 4121"/>
              <a:gd name="T9" fmla="*/ 2147483646 h 646"/>
              <a:gd name="T10" fmla="*/ 2147483646 w 4121"/>
              <a:gd name="T11" fmla="*/ 2147483646 h 646"/>
              <a:gd name="T12" fmla="*/ 2147483646 w 4121"/>
              <a:gd name="T13" fmla="*/ 2147483646 h 646"/>
              <a:gd name="T14" fmla="*/ 2147483646 w 4121"/>
              <a:gd name="T15" fmla="*/ 2147483646 h 646"/>
              <a:gd name="T16" fmla="*/ 2147483646 w 4121"/>
              <a:gd name="T17" fmla="*/ 2147483646 h 646"/>
              <a:gd name="T18" fmla="*/ 2147483646 w 4121"/>
              <a:gd name="T19" fmla="*/ 2147483646 h 646"/>
              <a:gd name="T20" fmla="*/ 2147483646 w 4121"/>
              <a:gd name="T21" fmla="*/ 2147483646 h 646"/>
              <a:gd name="T22" fmla="*/ 2147483646 w 4121"/>
              <a:gd name="T23" fmla="*/ 2147483646 h 646"/>
              <a:gd name="T24" fmla="*/ 2147483646 w 4121"/>
              <a:gd name="T25" fmla="*/ 2147483646 h 646"/>
              <a:gd name="T26" fmla="*/ 2147483646 w 4121"/>
              <a:gd name="T27" fmla="*/ 0 h 646"/>
              <a:gd name="T28" fmla="*/ 2147483646 w 4121"/>
              <a:gd name="T29" fmla="*/ 2147483646 h 646"/>
              <a:gd name="T30" fmla="*/ 2147483646 w 4121"/>
              <a:gd name="T31" fmla="*/ 2147483646 h 646"/>
              <a:gd name="T32" fmla="*/ 2147483646 w 4121"/>
              <a:gd name="T33" fmla="*/ 2147483646 h 646"/>
              <a:gd name="T34" fmla="*/ 2147483646 w 4121"/>
              <a:gd name="T35" fmla="*/ 2147483646 h 646"/>
              <a:gd name="T36" fmla="*/ 2147483646 w 4121"/>
              <a:gd name="T37" fmla="*/ 2147483646 h 646"/>
              <a:gd name="T38" fmla="*/ 2147483646 w 4121"/>
              <a:gd name="T39" fmla="*/ 2147483646 h 646"/>
              <a:gd name="T40" fmla="*/ 2147483646 w 4121"/>
              <a:gd name="T41" fmla="*/ 2147483646 h 646"/>
              <a:gd name="T42" fmla="*/ 2147483646 w 4121"/>
              <a:gd name="T43" fmla="*/ 2147483646 h 646"/>
              <a:gd name="T44" fmla="*/ 2147483646 w 4121"/>
              <a:gd name="T45" fmla="*/ 2147483646 h 646"/>
              <a:gd name="T46" fmla="*/ 2147483646 w 4121"/>
              <a:gd name="T47" fmla="*/ 2147483646 h 646"/>
              <a:gd name="T48" fmla="*/ 2147483646 w 4121"/>
              <a:gd name="T49" fmla="*/ 2147483646 h 646"/>
              <a:gd name="T50" fmla="*/ 2147483646 w 4121"/>
              <a:gd name="T51" fmla="*/ 2147483646 h 646"/>
              <a:gd name="T52" fmla="*/ 2147483646 w 4121"/>
              <a:gd name="T53" fmla="*/ 2147483646 h 646"/>
              <a:gd name="T54" fmla="*/ 2147483646 w 4121"/>
              <a:gd name="T55" fmla="*/ 2147483646 h 646"/>
              <a:gd name="T56" fmla="*/ 2147483646 w 4121"/>
              <a:gd name="T57" fmla="*/ 2147483646 h 646"/>
              <a:gd name="T58" fmla="*/ 2147483646 w 4121"/>
              <a:gd name="T59" fmla="*/ 2147483646 h 646"/>
              <a:gd name="T60" fmla="*/ 2147483646 w 4121"/>
              <a:gd name="T61" fmla="*/ 2147483646 h 646"/>
              <a:gd name="T62" fmla="*/ 2147483646 w 4121"/>
              <a:gd name="T63" fmla="*/ 2147483646 h 646"/>
              <a:gd name="T64" fmla="*/ 2147483646 w 4121"/>
              <a:gd name="T65" fmla="*/ 2147483646 h 646"/>
              <a:gd name="T66" fmla="*/ 2147483646 w 4121"/>
              <a:gd name="T67" fmla="*/ 2147483646 h 646"/>
              <a:gd name="T68" fmla="*/ 2147483646 w 4121"/>
              <a:gd name="T69" fmla="*/ 2147483646 h 646"/>
              <a:gd name="T70" fmla="*/ 2147483646 w 4121"/>
              <a:gd name="T71" fmla="*/ 2147483646 h 646"/>
              <a:gd name="T72" fmla="*/ 2147483646 w 4121"/>
              <a:gd name="T73" fmla="*/ 2147483646 h 646"/>
              <a:gd name="T74" fmla="*/ 2147483646 w 4121"/>
              <a:gd name="T75" fmla="*/ 2147483646 h 646"/>
              <a:gd name="T76" fmla="*/ 2147483646 w 4121"/>
              <a:gd name="T77" fmla="*/ 2147483646 h 646"/>
              <a:gd name="T78" fmla="*/ 2147483646 w 4121"/>
              <a:gd name="T79" fmla="*/ 2147483646 h 646"/>
              <a:gd name="T80" fmla="*/ 2147483646 w 4121"/>
              <a:gd name="T81" fmla="*/ 2147483646 h 646"/>
              <a:gd name="T82" fmla="*/ 2147483646 w 4121"/>
              <a:gd name="T83" fmla="*/ 2147483646 h 646"/>
              <a:gd name="T84" fmla="*/ 2147483646 w 4121"/>
              <a:gd name="T85" fmla="*/ 2147483646 h 646"/>
              <a:gd name="T86" fmla="*/ 2147483646 w 4121"/>
              <a:gd name="T87" fmla="*/ 2147483646 h 646"/>
              <a:gd name="T88" fmla="*/ 2147483646 w 4121"/>
              <a:gd name="T89" fmla="*/ 2147483646 h 646"/>
              <a:gd name="T90" fmla="*/ 2147483646 w 4121"/>
              <a:gd name="T91" fmla="*/ 2147483646 h 646"/>
              <a:gd name="T92" fmla="*/ 2147483646 w 4121"/>
              <a:gd name="T93" fmla="*/ 2147483646 h 646"/>
              <a:gd name="T94" fmla="*/ 2147483646 w 4121"/>
              <a:gd name="T95" fmla="*/ 2147483646 h 646"/>
              <a:gd name="T96" fmla="*/ 2147483646 w 4121"/>
              <a:gd name="T97" fmla="*/ 2147483646 h 646"/>
              <a:gd name="T98" fmla="*/ 2147483646 w 4121"/>
              <a:gd name="T99" fmla="*/ 2147483646 h 646"/>
              <a:gd name="T100" fmla="*/ 2147483646 w 4121"/>
              <a:gd name="T101" fmla="*/ 2147483646 h 646"/>
              <a:gd name="T102" fmla="*/ 2147483646 w 4121"/>
              <a:gd name="T103" fmla="*/ 2147483646 h 646"/>
              <a:gd name="T104" fmla="*/ 2147483646 w 4121"/>
              <a:gd name="T105" fmla="*/ 2147483646 h 646"/>
              <a:gd name="T106" fmla="*/ 2147483646 w 4121"/>
              <a:gd name="T107" fmla="*/ 2147483646 h 646"/>
              <a:gd name="T108" fmla="*/ 0 w 4121"/>
              <a:gd name="T109" fmla="*/ 2147483646 h 6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21"/>
              <a:gd name="T166" fmla="*/ 0 h 646"/>
              <a:gd name="T167" fmla="*/ 4121 w 4121"/>
              <a:gd name="T168" fmla="*/ 646 h 6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21" h="646">
                <a:moveTo>
                  <a:pt x="0" y="162"/>
                </a:moveTo>
                <a:lnTo>
                  <a:pt x="0" y="155"/>
                </a:lnTo>
                <a:lnTo>
                  <a:pt x="1" y="148"/>
                </a:lnTo>
                <a:lnTo>
                  <a:pt x="2" y="142"/>
                </a:lnTo>
                <a:lnTo>
                  <a:pt x="3" y="135"/>
                </a:lnTo>
                <a:lnTo>
                  <a:pt x="4" y="129"/>
                </a:lnTo>
                <a:lnTo>
                  <a:pt x="5" y="123"/>
                </a:lnTo>
                <a:lnTo>
                  <a:pt x="7" y="117"/>
                </a:lnTo>
                <a:lnTo>
                  <a:pt x="9" y="111"/>
                </a:lnTo>
                <a:lnTo>
                  <a:pt x="12" y="105"/>
                </a:lnTo>
                <a:lnTo>
                  <a:pt x="14" y="99"/>
                </a:lnTo>
                <a:lnTo>
                  <a:pt x="17" y="93"/>
                </a:lnTo>
                <a:lnTo>
                  <a:pt x="20" y="88"/>
                </a:lnTo>
                <a:lnTo>
                  <a:pt x="24" y="82"/>
                </a:lnTo>
                <a:lnTo>
                  <a:pt x="27" y="77"/>
                </a:lnTo>
                <a:lnTo>
                  <a:pt x="31" y="71"/>
                </a:lnTo>
                <a:lnTo>
                  <a:pt x="35" y="66"/>
                </a:lnTo>
                <a:lnTo>
                  <a:pt x="39" y="61"/>
                </a:lnTo>
                <a:lnTo>
                  <a:pt x="44" y="57"/>
                </a:lnTo>
                <a:lnTo>
                  <a:pt x="48" y="52"/>
                </a:lnTo>
                <a:lnTo>
                  <a:pt x="53" y="48"/>
                </a:lnTo>
                <a:lnTo>
                  <a:pt x="58" y="43"/>
                </a:lnTo>
                <a:lnTo>
                  <a:pt x="63" y="39"/>
                </a:lnTo>
                <a:lnTo>
                  <a:pt x="68" y="35"/>
                </a:lnTo>
                <a:lnTo>
                  <a:pt x="74" y="31"/>
                </a:lnTo>
                <a:lnTo>
                  <a:pt x="80" y="28"/>
                </a:lnTo>
                <a:lnTo>
                  <a:pt x="85" y="25"/>
                </a:lnTo>
                <a:lnTo>
                  <a:pt x="91" y="21"/>
                </a:lnTo>
                <a:lnTo>
                  <a:pt x="97" y="18"/>
                </a:lnTo>
                <a:lnTo>
                  <a:pt x="104" y="16"/>
                </a:lnTo>
                <a:lnTo>
                  <a:pt x="110" y="13"/>
                </a:lnTo>
                <a:lnTo>
                  <a:pt x="117" y="11"/>
                </a:lnTo>
                <a:lnTo>
                  <a:pt x="123" y="9"/>
                </a:lnTo>
                <a:lnTo>
                  <a:pt x="130" y="7"/>
                </a:lnTo>
                <a:lnTo>
                  <a:pt x="137" y="5"/>
                </a:lnTo>
                <a:lnTo>
                  <a:pt x="144" y="4"/>
                </a:lnTo>
                <a:lnTo>
                  <a:pt x="151" y="2"/>
                </a:lnTo>
                <a:lnTo>
                  <a:pt x="158" y="2"/>
                </a:lnTo>
                <a:lnTo>
                  <a:pt x="165" y="1"/>
                </a:lnTo>
                <a:lnTo>
                  <a:pt x="173" y="1"/>
                </a:lnTo>
                <a:lnTo>
                  <a:pt x="180" y="0"/>
                </a:lnTo>
                <a:lnTo>
                  <a:pt x="3941" y="0"/>
                </a:lnTo>
                <a:lnTo>
                  <a:pt x="3948" y="1"/>
                </a:lnTo>
                <a:lnTo>
                  <a:pt x="3955" y="1"/>
                </a:lnTo>
                <a:lnTo>
                  <a:pt x="3963" y="2"/>
                </a:lnTo>
                <a:lnTo>
                  <a:pt x="3970" y="2"/>
                </a:lnTo>
                <a:lnTo>
                  <a:pt x="3977" y="4"/>
                </a:lnTo>
                <a:lnTo>
                  <a:pt x="3984" y="5"/>
                </a:lnTo>
                <a:lnTo>
                  <a:pt x="3991" y="7"/>
                </a:lnTo>
                <a:lnTo>
                  <a:pt x="3997" y="9"/>
                </a:lnTo>
                <a:lnTo>
                  <a:pt x="4004" y="11"/>
                </a:lnTo>
                <a:lnTo>
                  <a:pt x="4011" y="13"/>
                </a:lnTo>
                <a:lnTo>
                  <a:pt x="4017" y="16"/>
                </a:lnTo>
                <a:lnTo>
                  <a:pt x="4023" y="18"/>
                </a:lnTo>
                <a:lnTo>
                  <a:pt x="4029" y="21"/>
                </a:lnTo>
                <a:lnTo>
                  <a:pt x="4035" y="25"/>
                </a:lnTo>
                <a:lnTo>
                  <a:pt x="4041" y="28"/>
                </a:lnTo>
                <a:lnTo>
                  <a:pt x="4047" y="31"/>
                </a:lnTo>
                <a:lnTo>
                  <a:pt x="4052" y="35"/>
                </a:lnTo>
                <a:lnTo>
                  <a:pt x="4058" y="39"/>
                </a:lnTo>
                <a:lnTo>
                  <a:pt x="4063" y="43"/>
                </a:lnTo>
                <a:lnTo>
                  <a:pt x="4068" y="48"/>
                </a:lnTo>
                <a:lnTo>
                  <a:pt x="4073" y="52"/>
                </a:lnTo>
                <a:lnTo>
                  <a:pt x="4077" y="57"/>
                </a:lnTo>
                <a:lnTo>
                  <a:pt x="4082" y="61"/>
                </a:lnTo>
                <a:lnTo>
                  <a:pt x="4086" y="66"/>
                </a:lnTo>
                <a:lnTo>
                  <a:pt x="4090" y="71"/>
                </a:lnTo>
                <a:lnTo>
                  <a:pt x="4094" y="77"/>
                </a:lnTo>
                <a:lnTo>
                  <a:pt x="4097" y="82"/>
                </a:lnTo>
                <a:lnTo>
                  <a:pt x="4100" y="88"/>
                </a:lnTo>
                <a:lnTo>
                  <a:pt x="4104" y="93"/>
                </a:lnTo>
                <a:lnTo>
                  <a:pt x="4106" y="99"/>
                </a:lnTo>
                <a:lnTo>
                  <a:pt x="4109" y="105"/>
                </a:lnTo>
                <a:lnTo>
                  <a:pt x="4111" y="111"/>
                </a:lnTo>
                <a:lnTo>
                  <a:pt x="4113" y="117"/>
                </a:lnTo>
                <a:lnTo>
                  <a:pt x="4115" y="123"/>
                </a:lnTo>
                <a:lnTo>
                  <a:pt x="4117" y="129"/>
                </a:lnTo>
                <a:lnTo>
                  <a:pt x="4118" y="135"/>
                </a:lnTo>
                <a:lnTo>
                  <a:pt x="4119" y="142"/>
                </a:lnTo>
                <a:lnTo>
                  <a:pt x="4120" y="148"/>
                </a:lnTo>
                <a:lnTo>
                  <a:pt x="4120" y="155"/>
                </a:lnTo>
                <a:lnTo>
                  <a:pt x="4121" y="162"/>
                </a:lnTo>
                <a:lnTo>
                  <a:pt x="4121" y="485"/>
                </a:lnTo>
                <a:lnTo>
                  <a:pt x="4120" y="492"/>
                </a:lnTo>
                <a:lnTo>
                  <a:pt x="4120" y="498"/>
                </a:lnTo>
                <a:lnTo>
                  <a:pt x="4119" y="505"/>
                </a:lnTo>
                <a:lnTo>
                  <a:pt x="4118" y="511"/>
                </a:lnTo>
                <a:lnTo>
                  <a:pt x="4117" y="518"/>
                </a:lnTo>
                <a:lnTo>
                  <a:pt x="4115" y="524"/>
                </a:lnTo>
                <a:lnTo>
                  <a:pt x="4113" y="530"/>
                </a:lnTo>
                <a:lnTo>
                  <a:pt x="4111" y="536"/>
                </a:lnTo>
                <a:lnTo>
                  <a:pt x="4109" y="542"/>
                </a:lnTo>
                <a:lnTo>
                  <a:pt x="4106" y="548"/>
                </a:lnTo>
                <a:lnTo>
                  <a:pt x="4104" y="554"/>
                </a:lnTo>
                <a:lnTo>
                  <a:pt x="4100" y="559"/>
                </a:lnTo>
                <a:lnTo>
                  <a:pt x="4097" y="565"/>
                </a:lnTo>
                <a:lnTo>
                  <a:pt x="4094" y="570"/>
                </a:lnTo>
                <a:lnTo>
                  <a:pt x="4090" y="575"/>
                </a:lnTo>
                <a:lnTo>
                  <a:pt x="4086" y="580"/>
                </a:lnTo>
                <a:lnTo>
                  <a:pt x="4082" y="585"/>
                </a:lnTo>
                <a:lnTo>
                  <a:pt x="4077" y="590"/>
                </a:lnTo>
                <a:lnTo>
                  <a:pt x="4073" y="595"/>
                </a:lnTo>
                <a:lnTo>
                  <a:pt x="4068" y="599"/>
                </a:lnTo>
                <a:lnTo>
                  <a:pt x="4063" y="604"/>
                </a:lnTo>
                <a:lnTo>
                  <a:pt x="4058" y="608"/>
                </a:lnTo>
                <a:lnTo>
                  <a:pt x="4052" y="612"/>
                </a:lnTo>
                <a:lnTo>
                  <a:pt x="4047" y="615"/>
                </a:lnTo>
                <a:lnTo>
                  <a:pt x="4041" y="619"/>
                </a:lnTo>
                <a:lnTo>
                  <a:pt x="4035" y="622"/>
                </a:lnTo>
                <a:lnTo>
                  <a:pt x="4029" y="625"/>
                </a:lnTo>
                <a:lnTo>
                  <a:pt x="4023" y="628"/>
                </a:lnTo>
                <a:lnTo>
                  <a:pt x="4017" y="631"/>
                </a:lnTo>
                <a:lnTo>
                  <a:pt x="4011" y="634"/>
                </a:lnTo>
                <a:lnTo>
                  <a:pt x="4004" y="636"/>
                </a:lnTo>
                <a:lnTo>
                  <a:pt x="3997" y="638"/>
                </a:lnTo>
                <a:lnTo>
                  <a:pt x="3991" y="640"/>
                </a:lnTo>
                <a:lnTo>
                  <a:pt x="3984" y="642"/>
                </a:lnTo>
                <a:lnTo>
                  <a:pt x="3977" y="643"/>
                </a:lnTo>
                <a:lnTo>
                  <a:pt x="3970" y="644"/>
                </a:lnTo>
                <a:lnTo>
                  <a:pt x="3963" y="645"/>
                </a:lnTo>
                <a:lnTo>
                  <a:pt x="3955" y="646"/>
                </a:lnTo>
                <a:lnTo>
                  <a:pt x="3948" y="646"/>
                </a:lnTo>
                <a:lnTo>
                  <a:pt x="3941" y="646"/>
                </a:lnTo>
                <a:lnTo>
                  <a:pt x="180" y="646"/>
                </a:lnTo>
                <a:lnTo>
                  <a:pt x="173" y="646"/>
                </a:lnTo>
                <a:lnTo>
                  <a:pt x="165" y="646"/>
                </a:lnTo>
                <a:lnTo>
                  <a:pt x="158" y="645"/>
                </a:lnTo>
                <a:lnTo>
                  <a:pt x="151" y="644"/>
                </a:lnTo>
                <a:lnTo>
                  <a:pt x="144" y="643"/>
                </a:lnTo>
                <a:lnTo>
                  <a:pt x="137" y="642"/>
                </a:lnTo>
                <a:lnTo>
                  <a:pt x="130" y="640"/>
                </a:lnTo>
                <a:lnTo>
                  <a:pt x="123" y="638"/>
                </a:lnTo>
                <a:lnTo>
                  <a:pt x="117" y="636"/>
                </a:lnTo>
                <a:lnTo>
                  <a:pt x="110" y="634"/>
                </a:lnTo>
                <a:lnTo>
                  <a:pt x="104" y="631"/>
                </a:lnTo>
                <a:lnTo>
                  <a:pt x="97" y="628"/>
                </a:lnTo>
                <a:lnTo>
                  <a:pt x="91" y="625"/>
                </a:lnTo>
                <a:lnTo>
                  <a:pt x="85" y="622"/>
                </a:lnTo>
                <a:lnTo>
                  <a:pt x="80" y="619"/>
                </a:lnTo>
                <a:lnTo>
                  <a:pt x="74" y="615"/>
                </a:lnTo>
                <a:lnTo>
                  <a:pt x="68" y="612"/>
                </a:lnTo>
                <a:lnTo>
                  <a:pt x="63" y="608"/>
                </a:lnTo>
                <a:lnTo>
                  <a:pt x="58" y="604"/>
                </a:lnTo>
                <a:lnTo>
                  <a:pt x="53" y="599"/>
                </a:lnTo>
                <a:lnTo>
                  <a:pt x="48" y="595"/>
                </a:lnTo>
                <a:lnTo>
                  <a:pt x="44" y="590"/>
                </a:lnTo>
                <a:lnTo>
                  <a:pt x="39" y="585"/>
                </a:lnTo>
                <a:lnTo>
                  <a:pt x="35" y="580"/>
                </a:lnTo>
                <a:lnTo>
                  <a:pt x="31" y="575"/>
                </a:lnTo>
                <a:lnTo>
                  <a:pt x="27" y="570"/>
                </a:lnTo>
                <a:lnTo>
                  <a:pt x="24" y="565"/>
                </a:lnTo>
                <a:lnTo>
                  <a:pt x="20" y="559"/>
                </a:lnTo>
                <a:lnTo>
                  <a:pt x="17" y="554"/>
                </a:lnTo>
                <a:lnTo>
                  <a:pt x="14" y="548"/>
                </a:lnTo>
                <a:lnTo>
                  <a:pt x="12" y="542"/>
                </a:lnTo>
                <a:lnTo>
                  <a:pt x="9" y="536"/>
                </a:lnTo>
                <a:lnTo>
                  <a:pt x="7" y="530"/>
                </a:lnTo>
                <a:lnTo>
                  <a:pt x="5" y="524"/>
                </a:lnTo>
                <a:lnTo>
                  <a:pt x="4" y="518"/>
                </a:lnTo>
                <a:lnTo>
                  <a:pt x="3" y="511"/>
                </a:lnTo>
                <a:lnTo>
                  <a:pt x="2" y="505"/>
                </a:lnTo>
                <a:lnTo>
                  <a:pt x="1" y="498"/>
                </a:lnTo>
                <a:lnTo>
                  <a:pt x="0" y="492"/>
                </a:lnTo>
                <a:lnTo>
                  <a:pt x="0" y="485"/>
                </a:lnTo>
                <a:lnTo>
                  <a:pt x="0" y="162"/>
                </a:lnTo>
                <a:close/>
              </a:path>
            </a:pathLst>
          </a:custGeom>
          <a:solidFill>
            <a:srgbClr val="FFFF00"/>
          </a:solidFill>
          <a:ln w="0">
            <a:solidFill>
              <a:srgbClr val="000000"/>
            </a:solidFill>
            <a:prstDash val="solid"/>
            <a:round/>
            <a:headEnd/>
            <a:tailEnd/>
          </a:ln>
        </p:spPr>
        <p:txBody>
          <a:bodyPr/>
          <a:lstStyle/>
          <a:p>
            <a:endParaRPr lang="en-US"/>
          </a:p>
        </p:txBody>
      </p:sp>
      <p:sp>
        <p:nvSpPr>
          <p:cNvPr id="24579" name="Freeform 3"/>
          <p:cNvSpPr>
            <a:spLocks noChangeArrowheads="1"/>
          </p:cNvSpPr>
          <p:nvPr/>
        </p:nvSpPr>
        <p:spPr bwMode="auto">
          <a:xfrm>
            <a:off x="3605213" y="2887663"/>
            <a:ext cx="4475162" cy="2789237"/>
          </a:xfrm>
          <a:custGeom>
            <a:avLst/>
            <a:gdLst>
              <a:gd name="T0" fmla="*/ 2147483646 w 2819"/>
              <a:gd name="T1" fmla="*/ 0 h 1757"/>
              <a:gd name="T2" fmla="*/ 2147483646 w 2819"/>
              <a:gd name="T3" fmla="*/ 2147483646 h 1757"/>
              <a:gd name="T4" fmla="*/ 0 w 2819"/>
              <a:gd name="T5" fmla="*/ 2147483646 h 1757"/>
              <a:gd name="T6" fmla="*/ 2147483646 w 2819"/>
              <a:gd name="T7" fmla="*/ 2147483646 h 1757"/>
              <a:gd name="T8" fmla="*/ 2147483646 w 2819"/>
              <a:gd name="T9" fmla="*/ 2147483646 h 1757"/>
              <a:gd name="T10" fmla="*/ 2147483646 w 2819"/>
              <a:gd name="T11" fmla="*/ 2147483646 h 1757"/>
              <a:gd name="T12" fmla="*/ 2147483646 w 2819"/>
              <a:gd name="T13" fmla="*/ 2147483646 h 1757"/>
              <a:gd name="T14" fmla="*/ 2147483646 w 2819"/>
              <a:gd name="T15" fmla="*/ 2147483646 h 1757"/>
              <a:gd name="T16" fmla="*/ 2147483646 w 2819"/>
              <a:gd name="T17" fmla="*/ 0 h 17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19"/>
              <a:gd name="T28" fmla="*/ 0 h 1757"/>
              <a:gd name="T29" fmla="*/ 2819 w 2819"/>
              <a:gd name="T30" fmla="*/ 1757 h 17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19" h="1757">
                <a:moveTo>
                  <a:pt x="2612" y="0"/>
                </a:moveTo>
                <a:lnTo>
                  <a:pt x="163" y="1128"/>
                </a:lnTo>
                <a:lnTo>
                  <a:pt x="0" y="1213"/>
                </a:lnTo>
                <a:lnTo>
                  <a:pt x="223" y="1463"/>
                </a:lnTo>
                <a:lnTo>
                  <a:pt x="645" y="1757"/>
                </a:lnTo>
                <a:lnTo>
                  <a:pt x="1551" y="1443"/>
                </a:lnTo>
                <a:lnTo>
                  <a:pt x="2819" y="913"/>
                </a:lnTo>
                <a:lnTo>
                  <a:pt x="2574" y="375"/>
                </a:lnTo>
                <a:lnTo>
                  <a:pt x="2612" y="0"/>
                </a:lnTo>
                <a:close/>
              </a:path>
            </a:pathLst>
          </a:custGeom>
          <a:gradFill rotWithShape="0">
            <a:gsLst>
              <a:gs pos="0">
                <a:srgbClr val="FFFFFF"/>
              </a:gs>
              <a:gs pos="100000">
                <a:srgbClr val="70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0" name="Freeform 4"/>
          <p:cNvSpPr>
            <a:spLocks noChangeArrowheads="1"/>
          </p:cNvSpPr>
          <p:nvPr/>
        </p:nvSpPr>
        <p:spPr bwMode="auto">
          <a:xfrm>
            <a:off x="4235450" y="3600450"/>
            <a:ext cx="4225925" cy="2444750"/>
          </a:xfrm>
          <a:custGeom>
            <a:avLst/>
            <a:gdLst>
              <a:gd name="T0" fmla="*/ 2147483646 w 2662"/>
              <a:gd name="T1" fmla="*/ 0 h 1540"/>
              <a:gd name="T2" fmla="*/ 0 w 2662"/>
              <a:gd name="T3" fmla="*/ 2147483646 h 1540"/>
              <a:gd name="T4" fmla="*/ 2147483646 w 2662"/>
              <a:gd name="T5" fmla="*/ 2147483646 h 1540"/>
              <a:gd name="T6" fmla="*/ 2147483646 w 2662"/>
              <a:gd name="T7" fmla="*/ 2147483646 h 1540"/>
              <a:gd name="T8" fmla="*/ 2147483646 w 2662"/>
              <a:gd name="T9" fmla="*/ 0 h 1540"/>
              <a:gd name="T10" fmla="*/ 0 60000 65536"/>
              <a:gd name="T11" fmla="*/ 0 60000 65536"/>
              <a:gd name="T12" fmla="*/ 0 60000 65536"/>
              <a:gd name="T13" fmla="*/ 0 60000 65536"/>
              <a:gd name="T14" fmla="*/ 0 60000 65536"/>
              <a:gd name="T15" fmla="*/ 0 w 2662"/>
              <a:gd name="T16" fmla="*/ 0 h 1540"/>
              <a:gd name="T17" fmla="*/ 2662 w 2662"/>
              <a:gd name="T18" fmla="*/ 1540 h 1540"/>
            </a:gdLst>
            <a:ahLst/>
            <a:cxnLst>
              <a:cxn ang="T10">
                <a:pos x="T0" y="T1"/>
              </a:cxn>
              <a:cxn ang="T11">
                <a:pos x="T2" y="T3"/>
              </a:cxn>
              <a:cxn ang="T12">
                <a:pos x="T4" y="T5"/>
              </a:cxn>
              <a:cxn ang="T13">
                <a:pos x="T6" y="T7"/>
              </a:cxn>
              <a:cxn ang="T14">
                <a:pos x="T8" y="T9"/>
              </a:cxn>
            </a:cxnLst>
            <a:rect l="T15" t="T16" r="T17" b="T18"/>
            <a:pathLst>
              <a:path w="2662" h="1540">
                <a:moveTo>
                  <a:pt x="2479" y="0"/>
                </a:moveTo>
                <a:lnTo>
                  <a:pt x="0" y="1080"/>
                </a:lnTo>
                <a:lnTo>
                  <a:pt x="391" y="1540"/>
                </a:lnTo>
                <a:lnTo>
                  <a:pt x="2662" y="795"/>
                </a:lnTo>
                <a:lnTo>
                  <a:pt x="2479"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1" name="Freeform 5"/>
          <p:cNvSpPr>
            <a:spLocks noChangeArrowheads="1"/>
          </p:cNvSpPr>
          <p:nvPr/>
        </p:nvSpPr>
        <p:spPr bwMode="auto">
          <a:xfrm>
            <a:off x="4140200" y="3654425"/>
            <a:ext cx="3860800" cy="1711325"/>
          </a:xfrm>
          <a:custGeom>
            <a:avLst/>
            <a:gdLst>
              <a:gd name="T0" fmla="*/ 2147483646 w 2432"/>
              <a:gd name="T1" fmla="*/ 0 h 1078"/>
              <a:gd name="T2" fmla="*/ 0 w 2432"/>
              <a:gd name="T3" fmla="*/ 2147483646 h 1078"/>
              <a:gd name="T4" fmla="*/ 0 60000 65536"/>
              <a:gd name="T5" fmla="*/ 0 60000 65536"/>
              <a:gd name="T6" fmla="*/ 0 w 2432"/>
              <a:gd name="T7" fmla="*/ 0 h 1078"/>
              <a:gd name="T8" fmla="*/ 2432 w 2432"/>
              <a:gd name="T9" fmla="*/ 1078 h 1078"/>
            </a:gdLst>
            <a:ahLst/>
            <a:cxnLst>
              <a:cxn ang="T4">
                <a:pos x="T0" y="T1"/>
              </a:cxn>
              <a:cxn ang="T5">
                <a:pos x="T2" y="T3"/>
              </a:cxn>
            </a:cxnLst>
            <a:rect l="T6" t="T7" r="T8" b="T9"/>
            <a:pathLst>
              <a:path w="2432" h="1078">
                <a:moveTo>
                  <a:pt x="2432" y="0"/>
                </a:moveTo>
                <a:lnTo>
                  <a:pt x="0" y="107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2" name="Freeform 6"/>
          <p:cNvSpPr>
            <a:spLocks noChangeArrowheads="1"/>
          </p:cNvSpPr>
          <p:nvPr/>
        </p:nvSpPr>
        <p:spPr bwMode="auto">
          <a:xfrm>
            <a:off x="5295900" y="3478213"/>
            <a:ext cx="804863" cy="1381125"/>
          </a:xfrm>
          <a:custGeom>
            <a:avLst/>
            <a:gdLst>
              <a:gd name="T0" fmla="*/ 0 w 507"/>
              <a:gd name="T1" fmla="*/ 2147483646 h 870"/>
              <a:gd name="T2" fmla="*/ 2147483646 w 507"/>
              <a:gd name="T3" fmla="*/ 0 h 870"/>
              <a:gd name="T4" fmla="*/ 2147483646 w 507"/>
              <a:gd name="T5" fmla="*/ 2147483646 h 870"/>
              <a:gd name="T6" fmla="*/ 0 w 507"/>
              <a:gd name="T7" fmla="*/ 2147483646 h 870"/>
              <a:gd name="T8" fmla="*/ 0 w 507"/>
              <a:gd name="T9" fmla="*/ 2147483646 h 870"/>
              <a:gd name="T10" fmla="*/ 0 60000 65536"/>
              <a:gd name="T11" fmla="*/ 0 60000 65536"/>
              <a:gd name="T12" fmla="*/ 0 60000 65536"/>
              <a:gd name="T13" fmla="*/ 0 60000 65536"/>
              <a:gd name="T14" fmla="*/ 0 60000 65536"/>
              <a:gd name="T15" fmla="*/ 0 w 507"/>
              <a:gd name="T16" fmla="*/ 0 h 870"/>
              <a:gd name="T17" fmla="*/ 507 w 507"/>
              <a:gd name="T18" fmla="*/ 870 h 870"/>
            </a:gdLst>
            <a:ahLst/>
            <a:cxnLst>
              <a:cxn ang="T10">
                <a:pos x="T0" y="T1"/>
              </a:cxn>
              <a:cxn ang="T11">
                <a:pos x="T2" y="T3"/>
              </a:cxn>
              <a:cxn ang="T12">
                <a:pos x="T4" y="T5"/>
              </a:cxn>
              <a:cxn ang="T13">
                <a:pos x="T6" y="T7"/>
              </a:cxn>
              <a:cxn ang="T14">
                <a:pos x="T8" y="T9"/>
              </a:cxn>
            </a:cxnLst>
            <a:rect l="T15" t="T16" r="T17" b="T18"/>
            <a:pathLst>
              <a:path w="507" h="870">
                <a:moveTo>
                  <a:pt x="0" y="229"/>
                </a:moveTo>
                <a:lnTo>
                  <a:pt x="507" y="0"/>
                </a:lnTo>
                <a:lnTo>
                  <a:pt x="507" y="641"/>
                </a:lnTo>
                <a:lnTo>
                  <a:pt x="0" y="870"/>
                </a:lnTo>
                <a:lnTo>
                  <a:pt x="0" y="22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3" name="Freeform 7"/>
          <p:cNvSpPr>
            <a:spLocks/>
          </p:cNvSpPr>
          <p:nvPr/>
        </p:nvSpPr>
        <p:spPr bwMode="auto">
          <a:xfrm>
            <a:off x="5681663" y="4148138"/>
            <a:ext cx="0" cy="541337"/>
          </a:xfrm>
          <a:custGeom>
            <a:avLst/>
            <a:gdLst>
              <a:gd name="T0" fmla="*/ 0 h 341"/>
              <a:gd name="T1" fmla="*/ 2147483646 h 341"/>
              <a:gd name="T2" fmla="*/ 0 60000 65536"/>
              <a:gd name="T3" fmla="*/ 0 60000 65536"/>
              <a:gd name="T4" fmla="*/ 0 h 341"/>
              <a:gd name="T5" fmla="*/ 341 h 341"/>
            </a:gdLst>
            <a:ahLst/>
            <a:cxnLst>
              <a:cxn ang="T2">
                <a:pos x="0" y="T0"/>
              </a:cxn>
              <a:cxn ang="T3">
                <a:pos x="0" y="T1"/>
              </a:cxn>
            </a:cxnLst>
            <a:rect l="0" t="T4" r="0" b="T5"/>
            <a:pathLst>
              <a:path h="341">
                <a:moveTo>
                  <a:pt x="0" y="0"/>
                </a:moveTo>
                <a:lnTo>
                  <a:pt x="0" y="341"/>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4" name="Freeform 8"/>
          <p:cNvSpPr>
            <a:spLocks/>
          </p:cNvSpPr>
          <p:nvPr/>
        </p:nvSpPr>
        <p:spPr bwMode="auto">
          <a:xfrm>
            <a:off x="5341938" y="4141788"/>
            <a:ext cx="339725" cy="168275"/>
          </a:xfrm>
          <a:custGeom>
            <a:avLst/>
            <a:gdLst>
              <a:gd name="T0" fmla="*/ 2147483646 w 214"/>
              <a:gd name="T1" fmla="*/ 0 h 106"/>
              <a:gd name="T2" fmla="*/ 0 w 214"/>
              <a:gd name="T3" fmla="*/ 2147483646 h 106"/>
              <a:gd name="T4" fmla="*/ 0 60000 65536"/>
              <a:gd name="T5" fmla="*/ 0 60000 65536"/>
              <a:gd name="T6" fmla="*/ 0 w 214"/>
              <a:gd name="T7" fmla="*/ 0 h 106"/>
              <a:gd name="T8" fmla="*/ 214 w 214"/>
              <a:gd name="T9" fmla="*/ 106 h 106"/>
            </a:gdLst>
            <a:ahLst/>
            <a:cxnLst>
              <a:cxn ang="T4">
                <a:pos x="T0" y="T1"/>
              </a:cxn>
              <a:cxn ang="T5">
                <a:pos x="T2" y="T3"/>
              </a:cxn>
            </a:cxnLst>
            <a:rect l="T6" t="T7" r="T8" b="T9"/>
            <a:pathLst>
              <a:path w="214" h="106">
                <a:moveTo>
                  <a:pt x="214" y="0"/>
                </a:moveTo>
                <a:lnTo>
                  <a:pt x="0" y="106"/>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5" name="Freeform 9"/>
          <p:cNvSpPr>
            <a:spLocks noChangeArrowheads="1"/>
          </p:cNvSpPr>
          <p:nvPr/>
        </p:nvSpPr>
        <p:spPr bwMode="auto">
          <a:xfrm>
            <a:off x="5273675" y="4718050"/>
            <a:ext cx="368300" cy="174625"/>
          </a:xfrm>
          <a:custGeom>
            <a:avLst/>
            <a:gdLst>
              <a:gd name="T0" fmla="*/ 0 w 232"/>
              <a:gd name="T1" fmla="*/ 2147483646 h 110"/>
              <a:gd name="T2" fmla="*/ 2147483646 w 232"/>
              <a:gd name="T3" fmla="*/ 0 h 110"/>
              <a:gd name="T4" fmla="*/ 0 60000 65536"/>
              <a:gd name="T5" fmla="*/ 0 60000 65536"/>
              <a:gd name="T6" fmla="*/ 0 w 232"/>
              <a:gd name="T7" fmla="*/ 0 h 110"/>
              <a:gd name="T8" fmla="*/ 232 w 232"/>
              <a:gd name="T9" fmla="*/ 110 h 110"/>
            </a:gdLst>
            <a:ahLst/>
            <a:cxnLst>
              <a:cxn ang="T4">
                <a:pos x="T0" y="T1"/>
              </a:cxn>
              <a:cxn ang="T5">
                <a:pos x="T2" y="T3"/>
              </a:cxn>
            </a:cxnLst>
            <a:rect l="T6" t="T7" r="T8" b="T9"/>
            <a:pathLst>
              <a:path w="232" h="110">
                <a:moveTo>
                  <a:pt x="0" y="110"/>
                </a:moveTo>
                <a:lnTo>
                  <a:pt x="23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6" name="Freeform 10"/>
          <p:cNvSpPr>
            <a:spLocks noChangeArrowheads="1"/>
          </p:cNvSpPr>
          <p:nvPr/>
        </p:nvSpPr>
        <p:spPr bwMode="auto">
          <a:xfrm>
            <a:off x="5516563" y="4721225"/>
            <a:ext cx="122237" cy="95250"/>
          </a:xfrm>
          <a:custGeom>
            <a:avLst/>
            <a:gdLst>
              <a:gd name="T0" fmla="*/ 2147483646 w 77"/>
              <a:gd name="T1" fmla="*/ 0 h 60"/>
              <a:gd name="T2" fmla="*/ 0 w 77"/>
              <a:gd name="T3" fmla="*/ 2147483646 h 60"/>
              <a:gd name="T4" fmla="*/ 2147483646 w 77"/>
              <a:gd name="T5" fmla="*/ 2147483646 h 60"/>
              <a:gd name="T6" fmla="*/ 2147483646 w 77"/>
              <a:gd name="T7" fmla="*/ 0 h 60"/>
              <a:gd name="T8" fmla="*/ 0 60000 65536"/>
              <a:gd name="T9" fmla="*/ 0 60000 65536"/>
              <a:gd name="T10" fmla="*/ 0 60000 65536"/>
              <a:gd name="T11" fmla="*/ 0 60000 65536"/>
              <a:gd name="T12" fmla="*/ 0 w 77"/>
              <a:gd name="T13" fmla="*/ 0 h 60"/>
              <a:gd name="T14" fmla="*/ 77 w 77"/>
              <a:gd name="T15" fmla="*/ 60 h 60"/>
            </a:gdLst>
            <a:ahLst/>
            <a:cxnLst>
              <a:cxn ang="T8">
                <a:pos x="T0" y="T1"/>
              </a:cxn>
              <a:cxn ang="T9">
                <a:pos x="T2" y="T3"/>
              </a:cxn>
              <a:cxn ang="T10">
                <a:pos x="T4" y="T5"/>
              </a:cxn>
              <a:cxn ang="T11">
                <a:pos x="T6" y="T7"/>
              </a:cxn>
            </a:cxnLst>
            <a:rect l="T12" t="T13" r="T14" b="T15"/>
            <a:pathLst>
              <a:path w="77" h="60">
                <a:moveTo>
                  <a:pt x="77" y="0"/>
                </a:moveTo>
                <a:lnTo>
                  <a:pt x="0" y="60"/>
                </a:lnTo>
                <a:lnTo>
                  <a:pt x="9" y="30"/>
                </a:lnTo>
                <a:lnTo>
                  <a:pt x="77" y="0"/>
                </a:lnTo>
                <a:close/>
              </a:path>
            </a:pathLst>
          </a:custGeom>
          <a:solidFill>
            <a:srgbClr val="000000"/>
          </a:solidFill>
          <a:ln w="9981">
            <a:solidFill>
              <a:srgbClr val="000000"/>
            </a:solidFill>
            <a:prstDash val="solid"/>
            <a:round/>
            <a:headEnd/>
            <a:tailEnd/>
          </a:ln>
        </p:spPr>
        <p:txBody>
          <a:bodyPr/>
          <a:lstStyle/>
          <a:p>
            <a:endParaRPr lang="en-US"/>
          </a:p>
        </p:txBody>
      </p:sp>
      <p:sp>
        <p:nvSpPr>
          <p:cNvPr id="24587" name="Freeform 11"/>
          <p:cNvSpPr>
            <a:spLocks noChangeArrowheads="1"/>
          </p:cNvSpPr>
          <p:nvPr/>
        </p:nvSpPr>
        <p:spPr bwMode="auto">
          <a:xfrm>
            <a:off x="5681663" y="4692650"/>
            <a:ext cx="228600" cy="407988"/>
          </a:xfrm>
          <a:custGeom>
            <a:avLst/>
            <a:gdLst>
              <a:gd name="T0" fmla="*/ 0 w 144"/>
              <a:gd name="T1" fmla="*/ 0 h 257"/>
              <a:gd name="T2" fmla="*/ 2147483646 w 144"/>
              <a:gd name="T3" fmla="*/ 2147483646 h 257"/>
              <a:gd name="T4" fmla="*/ 0 60000 65536"/>
              <a:gd name="T5" fmla="*/ 0 60000 65536"/>
              <a:gd name="T6" fmla="*/ 0 w 144"/>
              <a:gd name="T7" fmla="*/ 0 h 257"/>
              <a:gd name="T8" fmla="*/ 144 w 144"/>
              <a:gd name="T9" fmla="*/ 257 h 257"/>
            </a:gdLst>
            <a:ahLst/>
            <a:cxnLst>
              <a:cxn ang="T4">
                <a:pos x="T0" y="T1"/>
              </a:cxn>
              <a:cxn ang="T5">
                <a:pos x="T2" y="T3"/>
              </a:cxn>
            </a:cxnLst>
            <a:rect l="T6" t="T7" r="T8" b="T9"/>
            <a:pathLst>
              <a:path w="144" h="257">
                <a:moveTo>
                  <a:pt x="0" y="0"/>
                </a:moveTo>
                <a:lnTo>
                  <a:pt x="144" y="257"/>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8" name="Freeform 12"/>
          <p:cNvSpPr>
            <a:spLocks noChangeArrowheads="1"/>
          </p:cNvSpPr>
          <p:nvPr/>
        </p:nvSpPr>
        <p:spPr bwMode="auto">
          <a:xfrm>
            <a:off x="5684838" y="4692650"/>
            <a:ext cx="171450" cy="314325"/>
          </a:xfrm>
          <a:custGeom>
            <a:avLst/>
            <a:gdLst>
              <a:gd name="T0" fmla="*/ 0 w 108"/>
              <a:gd name="T1" fmla="*/ 0 h 198"/>
              <a:gd name="T2" fmla="*/ 2147483646 w 108"/>
              <a:gd name="T3" fmla="*/ 2147483646 h 198"/>
              <a:gd name="T4" fmla="*/ 0 60000 65536"/>
              <a:gd name="T5" fmla="*/ 0 60000 65536"/>
              <a:gd name="T6" fmla="*/ 0 w 108"/>
              <a:gd name="T7" fmla="*/ 0 h 198"/>
              <a:gd name="T8" fmla="*/ 108 w 108"/>
              <a:gd name="T9" fmla="*/ 198 h 198"/>
            </a:gdLst>
            <a:ahLst/>
            <a:cxnLst>
              <a:cxn ang="T4">
                <a:pos x="T0" y="T1"/>
              </a:cxn>
              <a:cxn ang="T5">
                <a:pos x="T2" y="T3"/>
              </a:cxn>
            </a:cxnLst>
            <a:rect l="T6" t="T7" r="T8" b="T9"/>
            <a:pathLst>
              <a:path w="108" h="198">
                <a:moveTo>
                  <a:pt x="0" y="0"/>
                </a:moveTo>
                <a:lnTo>
                  <a:pt x="108" y="198"/>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9" name="Freeform 13"/>
          <p:cNvSpPr>
            <a:spLocks noChangeArrowheads="1"/>
          </p:cNvSpPr>
          <p:nvPr/>
        </p:nvSpPr>
        <p:spPr bwMode="auto">
          <a:xfrm>
            <a:off x="6607175" y="3073400"/>
            <a:ext cx="182563" cy="144463"/>
          </a:xfrm>
          <a:custGeom>
            <a:avLst/>
            <a:gdLst>
              <a:gd name="T0" fmla="*/ 0 w 115"/>
              <a:gd name="T1" fmla="*/ 0 h 91"/>
              <a:gd name="T2" fmla="*/ 2147483646 w 115"/>
              <a:gd name="T3" fmla="*/ 0 h 91"/>
              <a:gd name="T4" fmla="*/ 2147483646 w 115"/>
              <a:gd name="T5" fmla="*/ 2147483646 h 91"/>
              <a:gd name="T6" fmla="*/ 0 w 115"/>
              <a:gd name="T7" fmla="*/ 0 h 91"/>
              <a:gd name="T8" fmla="*/ 0 60000 65536"/>
              <a:gd name="T9" fmla="*/ 0 60000 65536"/>
              <a:gd name="T10" fmla="*/ 0 60000 65536"/>
              <a:gd name="T11" fmla="*/ 0 60000 65536"/>
              <a:gd name="T12" fmla="*/ 0 w 115"/>
              <a:gd name="T13" fmla="*/ 0 h 91"/>
              <a:gd name="T14" fmla="*/ 115 w 115"/>
              <a:gd name="T15" fmla="*/ 91 h 91"/>
            </a:gdLst>
            <a:ahLst/>
            <a:cxnLst>
              <a:cxn ang="T8">
                <a:pos x="T0" y="T1"/>
              </a:cxn>
              <a:cxn ang="T9">
                <a:pos x="T2" y="T3"/>
              </a:cxn>
              <a:cxn ang="T10">
                <a:pos x="T4" y="T5"/>
              </a:cxn>
              <a:cxn ang="T11">
                <a:pos x="T6" y="T7"/>
              </a:cxn>
            </a:cxnLst>
            <a:rect l="T12" t="T13" r="T14" b="T15"/>
            <a:pathLst>
              <a:path w="115" h="91">
                <a:moveTo>
                  <a:pt x="0" y="0"/>
                </a:moveTo>
                <a:lnTo>
                  <a:pt x="115" y="0"/>
                </a:lnTo>
                <a:lnTo>
                  <a:pt x="57" y="91"/>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24590" name="Rectangle 14"/>
          <p:cNvSpPr>
            <a:spLocks noChangeArrowheads="1"/>
          </p:cNvSpPr>
          <p:nvPr/>
        </p:nvSpPr>
        <p:spPr bwMode="auto">
          <a:xfrm>
            <a:off x="6448425" y="2770188"/>
            <a:ext cx="132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000000"/>
                </a:solidFill>
              </a:rPr>
              <a:t>G.S.</a:t>
            </a:r>
          </a:p>
        </p:txBody>
      </p:sp>
      <p:sp>
        <p:nvSpPr>
          <p:cNvPr id="24591" name="Text Box 15"/>
          <p:cNvSpPr txBox="1">
            <a:spLocks noChangeArrowheads="1"/>
          </p:cNvSpPr>
          <p:nvPr/>
        </p:nvSpPr>
        <p:spPr bwMode="auto">
          <a:xfrm>
            <a:off x="6816725" y="4411663"/>
            <a:ext cx="14827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a:solidFill>
                  <a:srgbClr val="FF0000"/>
                </a:solidFill>
              </a:rPr>
              <a:t>Failure</a:t>
            </a:r>
          </a:p>
          <a:p>
            <a:pPr algn="ctr"/>
            <a:r>
              <a:rPr lang="en-US" altLang="en-US" sz="1100">
                <a:solidFill>
                  <a:srgbClr val="FF0000"/>
                </a:solidFill>
              </a:rPr>
              <a:t>Surface</a:t>
            </a:r>
          </a:p>
        </p:txBody>
      </p:sp>
      <p:sp>
        <p:nvSpPr>
          <p:cNvPr id="24592" name="Freeform 16"/>
          <p:cNvSpPr>
            <a:spLocks/>
          </p:cNvSpPr>
          <p:nvPr/>
        </p:nvSpPr>
        <p:spPr bwMode="auto">
          <a:xfrm>
            <a:off x="4408488" y="4237038"/>
            <a:ext cx="0" cy="1022350"/>
          </a:xfrm>
          <a:custGeom>
            <a:avLst/>
            <a:gdLst>
              <a:gd name="T0" fmla="*/ 0 h 644"/>
              <a:gd name="T1" fmla="*/ 2147483646 h 644"/>
              <a:gd name="T2" fmla="*/ 0 60000 65536"/>
              <a:gd name="T3" fmla="*/ 0 60000 65536"/>
              <a:gd name="T4" fmla="*/ 0 h 644"/>
              <a:gd name="T5" fmla="*/ 644 h 644"/>
            </a:gdLst>
            <a:ahLst/>
            <a:cxnLst>
              <a:cxn ang="T2">
                <a:pos x="0" y="T0"/>
              </a:cxn>
              <a:cxn ang="T3">
                <a:pos x="0" y="T1"/>
              </a:cxn>
            </a:cxnLst>
            <a:rect l="0" t="T4" r="0" b="T5"/>
            <a:pathLst>
              <a:path h="644">
                <a:moveTo>
                  <a:pt x="0" y="0"/>
                </a:moveTo>
                <a:lnTo>
                  <a:pt x="0" y="644"/>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Rectangle 17"/>
          <p:cNvSpPr>
            <a:spLocks noChangeArrowheads="1"/>
          </p:cNvSpPr>
          <p:nvPr/>
        </p:nvSpPr>
        <p:spPr bwMode="auto">
          <a:xfrm>
            <a:off x="4117975" y="4484688"/>
            <a:ext cx="388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000000"/>
                </a:solidFill>
              </a:rPr>
              <a:t>H</a:t>
            </a:r>
          </a:p>
        </p:txBody>
      </p:sp>
      <p:sp>
        <p:nvSpPr>
          <p:cNvPr id="24594" name="Freeform 18"/>
          <p:cNvSpPr>
            <a:spLocks noChangeArrowheads="1"/>
          </p:cNvSpPr>
          <p:nvPr/>
        </p:nvSpPr>
        <p:spPr bwMode="auto">
          <a:xfrm>
            <a:off x="7037388" y="4084638"/>
            <a:ext cx="693737" cy="0"/>
          </a:xfrm>
          <a:custGeom>
            <a:avLst/>
            <a:gdLst>
              <a:gd name="T0" fmla="*/ 0 w 437"/>
              <a:gd name="T1" fmla="*/ 2147483646 w 437"/>
              <a:gd name="T2" fmla="*/ 0 60000 65536"/>
              <a:gd name="T3" fmla="*/ 0 60000 65536"/>
              <a:gd name="T4" fmla="*/ 0 w 437"/>
              <a:gd name="T5" fmla="*/ 437 w 437"/>
            </a:gdLst>
            <a:ahLst/>
            <a:cxnLst>
              <a:cxn ang="T2">
                <a:pos x="T0" y="0"/>
              </a:cxn>
              <a:cxn ang="T3">
                <a:pos x="T1" y="0"/>
              </a:cxn>
            </a:cxnLst>
            <a:rect l="T4" t="0" r="T5" b="0"/>
            <a:pathLst>
              <a:path w="437">
                <a:moveTo>
                  <a:pt x="0" y="0"/>
                </a:moveTo>
                <a:lnTo>
                  <a:pt x="437"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5" name="Freeform 19"/>
          <p:cNvSpPr>
            <a:spLocks noChangeArrowheads="1"/>
          </p:cNvSpPr>
          <p:nvPr/>
        </p:nvSpPr>
        <p:spPr bwMode="auto">
          <a:xfrm>
            <a:off x="7431088" y="3914775"/>
            <a:ext cx="98425" cy="184150"/>
          </a:xfrm>
          <a:custGeom>
            <a:avLst/>
            <a:gdLst>
              <a:gd name="T0" fmla="*/ 0 w 62"/>
              <a:gd name="T1" fmla="*/ 0 h 116"/>
              <a:gd name="T2" fmla="*/ 2147483646 w 62"/>
              <a:gd name="T3" fmla="*/ 2147483646 h 116"/>
              <a:gd name="T4" fmla="*/ 2147483646 w 62"/>
              <a:gd name="T5" fmla="*/ 2147483646 h 116"/>
              <a:gd name="T6" fmla="*/ 2147483646 w 62"/>
              <a:gd name="T7" fmla="*/ 2147483646 h 116"/>
              <a:gd name="T8" fmla="*/ 2147483646 w 62"/>
              <a:gd name="T9" fmla="*/ 2147483646 h 116"/>
              <a:gd name="T10" fmla="*/ 2147483646 w 62"/>
              <a:gd name="T11" fmla="*/ 2147483646 h 116"/>
              <a:gd name="T12" fmla="*/ 2147483646 w 62"/>
              <a:gd name="T13" fmla="*/ 2147483646 h 116"/>
              <a:gd name="T14" fmla="*/ 2147483646 w 62"/>
              <a:gd name="T15" fmla="*/ 2147483646 h 116"/>
              <a:gd name="T16" fmla="*/ 2147483646 w 62"/>
              <a:gd name="T17" fmla="*/ 2147483646 h 116"/>
              <a:gd name="T18" fmla="*/ 2147483646 w 62"/>
              <a:gd name="T19" fmla="*/ 2147483646 h 116"/>
              <a:gd name="T20" fmla="*/ 2147483646 w 62"/>
              <a:gd name="T21" fmla="*/ 2147483646 h 116"/>
              <a:gd name="T22" fmla="*/ 2147483646 w 62"/>
              <a:gd name="T23" fmla="*/ 2147483646 h 116"/>
              <a:gd name="T24" fmla="*/ 2147483646 w 62"/>
              <a:gd name="T25" fmla="*/ 2147483646 h 116"/>
              <a:gd name="T26" fmla="*/ 2147483646 w 62"/>
              <a:gd name="T27" fmla="*/ 2147483646 h 116"/>
              <a:gd name="T28" fmla="*/ 2147483646 w 62"/>
              <a:gd name="T29" fmla="*/ 2147483646 h 116"/>
              <a:gd name="T30" fmla="*/ 2147483646 w 62"/>
              <a:gd name="T31" fmla="*/ 2147483646 h 116"/>
              <a:gd name="T32" fmla="*/ 2147483646 w 62"/>
              <a:gd name="T33" fmla="*/ 2147483646 h 116"/>
              <a:gd name="T34" fmla="*/ 2147483646 w 62"/>
              <a:gd name="T35" fmla="*/ 2147483646 h 116"/>
              <a:gd name="T36" fmla="*/ 2147483646 w 62"/>
              <a:gd name="T37" fmla="*/ 2147483646 h 116"/>
              <a:gd name="T38" fmla="*/ 2147483646 w 62"/>
              <a:gd name="T39" fmla="*/ 2147483646 h 116"/>
              <a:gd name="T40" fmla="*/ 2147483646 w 62"/>
              <a:gd name="T41" fmla="*/ 2147483646 h 116"/>
              <a:gd name="T42" fmla="*/ 2147483646 w 62"/>
              <a:gd name="T43" fmla="*/ 2147483646 h 116"/>
              <a:gd name="T44" fmla="*/ 2147483646 w 62"/>
              <a:gd name="T45" fmla="*/ 2147483646 h 116"/>
              <a:gd name="T46" fmla="*/ 2147483646 w 62"/>
              <a:gd name="T47" fmla="*/ 2147483646 h 116"/>
              <a:gd name="T48" fmla="*/ 2147483646 w 62"/>
              <a:gd name="T49" fmla="*/ 2147483646 h 116"/>
              <a:gd name="T50" fmla="*/ 2147483646 w 62"/>
              <a:gd name="T51" fmla="*/ 2147483646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16"/>
              <a:gd name="T80" fmla="*/ 62 w 62"/>
              <a:gd name="T81" fmla="*/ 116 h 1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16">
                <a:moveTo>
                  <a:pt x="0" y="0"/>
                </a:moveTo>
                <a:lnTo>
                  <a:pt x="10" y="4"/>
                </a:lnTo>
                <a:lnTo>
                  <a:pt x="19" y="8"/>
                </a:lnTo>
                <a:lnTo>
                  <a:pt x="27" y="12"/>
                </a:lnTo>
                <a:lnTo>
                  <a:pt x="34" y="17"/>
                </a:lnTo>
                <a:lnTo>
                  <a:pt x="40" y="21"/>
                </a:lnTo>
                <a:lnTo>
                  <a:pt x="45" y="26"/>
                </a:lnTo>
                <a:lnTo>
                  <a:pt x="50" y="31"/>
                </a:lnTo>
                <a:lnTo>
                  <a:pt x="53" y="36"/>
                </a:lnTo>
                <a:lnTo>
                  <a:pt x="56" y="41"/>
                </a:lnTo>
                <a:lnTo>
                  <a:pt x="59" y="45"/>
                </a:lnTo>
                <a:lnTo>
                  <a:pt x="60" y="51"/>
                </a:lnTo>
                <a:lnTo>
                  <a:pt x="61" y="56"/>
                </a:lnTo>
                <a:lnTo>
                  <a:pt x="62" y="61"/>
                </a:lnTo>
                <a:lnTo>
                  <a:pt x="62" y="66"/>
                </a:lnTo>
                <a:lnTo>
                  <a:pt x="61" y="71"/>
                </a:lnTo>
                <a:lnTo>
                  <a:pt x="60" y="76"/>
                </a:lnTo>
                <a:lnTo>
                  <a:pt x="59" y="81"/>
                </a:lnTo>
                <a:lnTo>
                  <a:pt x="57" y="85"/>
                </a:lnTo>
                <a:lnTo>
                  <a:pt x="55" y="90"/>
                </a:lnTo>
                <a:lnTo>
                  <a:pt x="52" y="95"/>
                </a:lnTo>
                <a:lnTo>
                  <a:pt x="49" y="99"/>
                </a:lnTo>
                <a:lnTo>
                  <a:pt x="46" y="104"/>
                </a:lnTo>
                <a:lnTo>
                  <a:pt x="43" y="108"/>
                </a:lnTo>
                <a:lnTo>
                  <a:pt x="40" y="112"/>
                </a:lnTo>
                <a:lnTo>
                  <a:pt x="36" y="11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6" name="Rectangle 20"/>
          <p:cNvSpPr>
            <a:spLocks noChangeArrowheads="1"/>
          </p:cNvSpPr>
          <p:nvPr/>
        </p:nvSpPr>
        <p:spPr bwMode="auto">
          <a:xfrm>
            <a:off x="7599363" y="3859213"/>
            <a:ext cx="21272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a:solidFill>
                  <a:srgbClr val="000000"/>
                </a:solidFill>
              </a:rPr>
              <a:t>β</a:t>
            </a:r>
          </a:p>
        </p:txBody>
      </p:sp>
      <p:sp>
        <p:nvSpPr>
          <p:cNvPr id="24597" name="Text Box 21"/>
          <p:cNvSpPr txBox="1">
            <a:spLocks noChangeArrowheads="1"/>
          </p:cNvSpPr>
          <p:nvPr/>
        </p:nvSpPr>
        <p:spPr bwMode="auto">
          <a:xfrm rot="-1380000">
            <a:off x="4270375" y="4181475"/>
            <a:ext cx="18192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0000"/>
                </a:solidFill>
              </a:rPr>
              <a:t>Driving Force, F</a:t>
            </a:r>
            <a:r>
              <a:rPr lang="en-US" altLang="en-US" sz="900" baseline="-25000" dirty="0">
                <a:solidFill>
                  <a:srgbClr val="FF0000"/>
                </a:solidFill>
              </a:rPr>
              <a:t>D</a:t>
            </a:r>
            <a:r>
              <a:rPr lang="en-US" altLang="en-US" sz="900" dirty="0">
                <a:solidFill>
                  <a:srgbClr val="FF0000"/>
                </a:solidFill>
              </a:rPr>
              <a:t> = W sin β</a:t>
            </a:r>
          </a:p>
        </p:txBody>
      </p:sp>
      <p:sp>
        <p:nvSpPr>
          <p:cNvPr id="24598" name="Text Box 22"/>
          <p:cNvSpPr txBox="1">
            <a:spLocks noChangeArrowheads="1"/>
          </p:cNvSpPr>
          <p:nvPr/>
        </p:nvSpPr>
        <p:spPr bwMode="auto">
          <a:xfrm rot="-1440000">
            <a:off x="5810250" y="3994150"/>
            <a:ext cx="15478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FF"/>
                </a:solidFill>
              </a:rPr>
              <a:t>Normal Component, F</a:t>
            </a:r>
            <a:r>
              <a:rPr lang="en-US" altLang="en-US" sz="800" baseline="-25000">
                <a:solidFill>
                  <a:srgbClr val="0000FF"/>
                </a:solidFill>
              </a:rPr>
              <a:t>V</a:t>
            </a:r>
            <a:r>
              <a:rPr lang="en-US" altLang="en-US" sz="800">
                <a:solidFill>
                  <a:srgbClr val="0000FF"/>
                </a:solidFill>
              </a:rPr>
              <a:t> = W cos β</a:t>
            </a:r>
          </a:p>
        </p:txBody>
      </p:sp>
      <p:sp>
        <p:nvSpPr>
          <p:cNvPr id="24599" name="Rectangle 23"/>
          <p:cNvSpPr>
            <a:spLocks noChangeArrowheads="1"/>
          </p:cNvSpPr>
          <p:nvPr/>
        </p:nvSpPr>
        <p:spPr bwMode="auto">
          <a:xfrm>
            <a:off x="4968875" y="4584700"/>
            <a:ext cx="14732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800000"/>
                </a:solidFill>
              </a:rPr>
              <a:t>Weight = W</a:t>
            </a:r>
          </a:p>
        </p:txBody>
      </p:sp>
      <p:sp>
        <p:nvSpPr>
          <p:cNvPr id="24600" name="Freeform 24"/>
          <p:cNvSpPr>
            <a:spLocks noChangeArrowheads="1"/>
          </p:cNvSpPr>
          <p:nvPr/>
        </p:nvSpPr>
        <p:spPr bwMode="auto">
          <a:xfrm>
            <a:off x="5681663" y="4316413"/>
            <a:ext cx="103187" cy="33337"/>
          </a:xfrm>
          <a:custGeom>
            <a:avLst/>
            <a:gdLst>
              <a:gd name="T0" fmla="*/ 0 w 65"/>
              <a:gd name="T1" fmla="*/ 2147483646 h 21"/>
              <a:gd name="T2" fmla="*/ 2147483646 w 65"/>
              <a:gd name="T3" fmla="*/ 2147483646 h 21"/>
              <a:gd name="T4" fmla="*/ 2147483646 w 65"/>
              <a:gd name="T5" fmla="*/ 2147483646 h 21"/>
              <a:gd name="T6" fmla="*/ 2147483646 w 65"/>
              <a:gd name="T7" fmla="*/ 2147483646 h 21"/>
              <a:gd name="T8" fmla="*/ 2147483646 w 65"/>
              <a:gd name="T9" fmla="*/ 2147483646 h 21"/>
              <a:gd name="T10" fmla="*/ 2147483646 w 65"/>
              <a:gd name="T11" fmla="*/ 2147483646 h 21"/>
              <a:gd name="T12" fmla="*/ 2147483646 w 65"/>
              <a:gd name="T13" fmla="*/ 2147483646 h 21"/>
              <a:gd name="T14" fmla="*/ 2147483646 w 65"/>
              <a:gd name="T15" fmla="*/ 2147483646 h 21"/>
              <a:gd name="T16" fmla="*/ 2147483646 w 65"/>
              <a:gd name="T17" fmla="*/ 2147483646 h 21"/>
              <a:gd name="T18" fmla="*/ 2147483646 w 65"/>
              <a:gd name="T19" fmla="*/ 2147483646 h 21"/>
              <a:gd name="T20" fmla="*/ 2147483646 w 65"/>
              <a:gd name="T21" fmla="*/ 2147483646 h 21"/>
              <a:gd name="T22" fmla="*/ 2147483646 w 65"/>
              <a:gd name="T23" fmla="*/ 2147483646 h 21"/>
              <a:gd name="T24" fmla="*/ 2147483646 w 6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1"/>
              <a:gd name="T41" fmla="*/ 65 w 6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1">
                <a:moveTo>
                  <a:pt x="0" y="3"/>
                </a:moveTo>
                <a:lnTo>
                  <a:pt x="8" y="10"/>
                </a:lnTo>
                <a:lnTo>
                  <a:pt x="16" y="16"/>
                </a:lnTo>
                <a:lnTo>
                  <a:pt x="23" y="19"/>
                </a:lnTo>
                <a:lnTo>
                  <a:pt x="30" y="21"/>
                </a:lnTo>
                <a:lnTo>
                  <a:pt x="36" y="21"/>
                </a:lnTo>
                <a:lnTo>
                  <a:pt x="41" y="20"/>
                </a:lnTo>
                <a:lnTo>
                  <a:pt x="47" y="18"/>
                </a:lnTo>
                <a:lnTo>
                  <a:pt x="51" y="15"/>
                </a:lnTo>
                <a:lnTo>
                  <a:pt x="55" y="11"/>
                </a:lnTo>
                <a:lnTo>
                  <a:pt x="59" y="7"/>
                </a:lnTo>
                <a:lnTo>
                  <a:pt x="62" y="3"/>
                </a:lnTo>
                <a:lnTo>
                  <a:pt x="65"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1" name="Rectangle 25"/>
          <p:cNvSpPr>
            <a:spLocks noChangeArrowheads="1"/>
          </p:cNvSpPr>
          <p:nvPr/>
        </p:nvSpPr>
        <p:spPr bwMode="auto">
          <a:xfrm>
            <a:off x="5718175" y="4384675"/>
            <a:ext cx="889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 i="1">
                <a:solidFill>
                  <a:srgbClr val="000000"/>
                </a:solidFill>
              </a:rPr>
              <a:t>β</a:t>
            </a:r>
          </a:p>
        </p:txBody>
      </p:sp>
      <p:sp>
        <p:nvSpPr>
          <p:cNvPr id="24602" name="Freeform 26"/>
          <p:cNvSpPr>
            <a:spLocks noChangeArrowheads="1"/>
          </p:cNvSpPr>
          <p:nvPr/>
        </p:nvSpPr>
        <p:spPr bwMode="auto">
          <a:xfrm>
            <a:off x="5562600" y="3960813"/>
            <a:ext cx="393700" cy="611187"/>
          </a:xfrm>
          <a:custGeom>
            <a:avLst/>
            <a:gdLst>
              <a:gd name="T0" fmla="*/ 0 w 248"/>
              <a:gd name="T1" fmla="*/ 0 h 385"/>
              <a:gd name="T2" fmla="*/ 2147483646 w 248"/>
              <a:gd name="T3" fmla="*/ 2147483646 h 385"/>
              <a:gd name="T4" fmla="*/ 0 60000 65536"/>
              <a:gd name="T5" fmla="*/ 0 60000 65536"/>
              <a:gd name="T6" fmla="*/ 0 w 248"/>
              <a:gd name="T7" fmla="*/ 0 h 385"/>
              <a:gd name="T8" fmla="*/ 248 w 248"/>
              <a:gd name="T9" fmla="*/ 385 h 385"/>
            </a:gdLst>
            <a:ahLst/>
            <a:cxnLst>
              <a:cxn ang="T4">
                <a:pos x="T0" y="T1"/>
              </a:cxn>
              <a:cxn ang="T5">
                <a:pos x="T2" y="T3"/>
              </a:cxn>
            </a:cxnLst>
            <a:rect l="T6" t="T7" r="T8" b="T9"/>
            <a:pathLst>
              <a:path w="248" h="385">
                <a:moveTo>
                  <a:pt x="0" y="0"/>
                </a:moveTo>
                <a:lnTo>
                  <a:pt x="248" y="385"/>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Freeform 27"/>
          <p:cNvSpPr>
            <a:spLocks/>
          </p:cNvSpPr>
          <p:nvPr/>
        </p:nvSpPr>
        <p:spPr bwMode="auto">
          <a:xfrm>
            <a:off x="5681663" y="4148138"/>
            <a:ext cx="238125" cy="369887"/>
          </a:xfrm>
          <a:custGeom>
            <a:avLst/>
            <a:gdLst>
              <a:gd name="T0" fmla="*/ 0 w 150"/>
              <a:gd name="T1" fmla="*/ 0 h 233"/>
              <a:gd name="T2" fmla="*/ 2147483646 w 150"/>
              <a:gd name="T3" fmla="*/ 2147483646 h 233"/>
              <a:gd name="T4" fmla="*/ 0 60000 65536"/>
              <a:gd name="T5" fmla="*/ 0 60000 65536"/>
              <a:gd name="T6" fmla="*/ 0 w 150"/>
              <a:gd name="T7" fmla="*/ 0 h 233"/>
              <a:gd name="T8" fmla="*/ 150 w 150"/>
              <a:gd name="T9" fmla="*/ 233 h 233"/>
            </a:gdLst>
            <a:ahLst/>
            <a:cxnLst>
              <a:cxn ang="T4">
                <a:pos x="T0" y="T1"/>
              </a:cxn>
              <a:cxn ang="T5">
                <a:pos x="T2" y="T3"/>
              </a:cxn>
            </a:cxnLst>
            <a:rect l="T6" t="T7" r="T8" b="T9"/>
            <a:pathLst>
              <a:path w="150" h="233">
                <a:moveTo>
                  <a:pt x="0" y="0"/>
                </a:moveTo>
                <a:lnTo>
                  <a:pt x="150" y="233"/>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4" name="Rectangle 28"/>
          <p:cNvSpPr>
            <a:spLocks noChangeArrowheads="1"/>
          </p:cNvSpPr>
          <p:nvPr/>
        </p:nvSpPr>
        <p:spPr bwMode="auto">
          <a:xfrm rot="-1486537">
            <a:off x="4679950" y="4914900"/>
            <a:ext cx="949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i="1" dirty="0">
                <a:solidFill>
                  <a:srgbClr val="000000"/>
                </a:solidFill>
                <a:latin typeface="Symbol" panose="05050102010706020507" pitchFamily="18" charset="2"/>
              </a:rPr>
              <a:t>t</a:t>
            </a:r>
            <a:r>
              <a:rPr lang="en-US" altLang="en-US" sz="1300" i="1" dirty="0">
                <a:solidFill>
                  <a:srgbClr val="000000"/>
                </a:solidFill>
              </a:rPr>
              <a:t> </a:t>
            </a:r>
            <a:r>
              <a:rPr lang="en-US" altLang="en-US" sz="1000" i="1" dirty="0">
                <a:solidFill>
                  <a:srgbClr val="000000"/>
                </a:solidFill>
              </a:rPr>
              <a:t>= C + N tanϕ</a:t>
            </a:r>
          </a:p>
        </p:txBody>
      </p:sp>
      <p:sp>
        <p:nvSpPr>
          <p:cNvPr id="24605" name="Rectangle 29"/>
          <p:cNvSpPr>
            <a:spLocks noChangeArrowheads="1"/>
          </p:cNvSpPr>
          <p:nvPr/>
        </p:nvSpPr>
        <p:spPr bwMode="auto">
          <a:xfrm rot="3656514">
            <a:off x="5485606" y="5214144"/>
            <a:ext cx="1316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N = Fv = W cos β</a:t>
            </a:r>
          </a:p>
        </p:txBody>
      </p:sp>
      <p:sp>
        <p:nvSpPr>
          <p:cNvPr id="24606" name="Freeform 30"/>
          <p:cNvSpPr>
            <a:spLocks/>
          </p:cNvSpPr>
          <p:nvPr/>
        </p:nvSpPr>
        <p:spPr bwMode="auto">
          <a:xfrm>
            <a:off x="6705600" y="4240213"/>
            <a:ext cx="571500" cy="246062"/>
          </a:xfrm>
          <a:custGeom>
            <a:avLst/>
            <a:gdLst>
              <a:gd name="T0" fmla="*/ 2147483646 w 360"/>
              <a:gd name="T1" fmla="*/ 2147483646 h 155"/>
              <a:gd name="T2" fmla="*/ 0 w 360"/>
              <a:gd name="T3" fmla="*/ 0 h 155"/>
              <a:gd name="T4" fmla="*/ 0 60000 65536"/>
              <a:gd name="T5" fmla="*/ 0 60000 65536"/>
              <a:gd name="T6" fmla="*/ 0 w 360"/>
              <a:gd name="T7" fmla="*/ 0 h 155"/>
              <a:gd name="T8" fmla="*/ 360 w 360"/>
              <a:gd name="T9" fmla="*/ 155 h 155"/>
            </a:gdLst>
            <a:ahLst/>
            <a:cxnLst>
              <a:cxn ang="T4">
                <a:pos x="T0" y="T1"/>
              </a:cxn>
              <a:cxn ang="T5">
                <a:pos x="T2" y="T3"/>
              </a:cxn>
            </a:cxnLst>
            <a:rect l="T6" t="T7" r="T8" b="T9"/>
            <a:pathLst>
              <a:path w="360" h="155">
                <a:moveTo>
                  <a:pt x="360" y="155"/>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Freeform 31"/>
          <p:cNvSpPr>
            <a:spLocks noChangeArrowheads="1"/>
          </p:cNvSpPr>
          <p:nvPr/>
        </p:nvSpPr>
        <p:spPr bwMode="auto">
          <a:xfrm>
            <a:off x="3698875" y="2838450"/>
            <a:ext cx="3860800" cy="1711325"/>
          </a:xfrm>
          <a:custGeom>
            <a:avLst/>
            <a:gdLst>
              <a:gd name="T0" fmla="*/ 0 w 2432"/>
              <a:gd name="T1" fmla="*/ 2147483646 h 1078"/>
              <a:gd name="T2" fmla="*/ 2147483646 w 2432"/>
              <a:gd name="T3" fmla="*/ 0 h 1078"/>
              <a:gd name="T4" fmla="*/ 0 60000 65536"/>
              <a:gd name="T5" fmla="*/ 0 60000 65536"/>
              <a:gd name="T6" fmla="*/ 0 w 2432"/>
              <a:gd name="T7" fmla="*/ 0 h 1078"/>
              <a:gd name="T8" fmla="*/ 2432 w 2432"/>
              <a:gd name="T9" fmla="*/ 1078 h 1078"/>
            </a:gdLst>
            <a:ahLst/>
            <a:cxnLst>
              <a:cxn ang="T4">
                <a:pos x="T0" y="T1"/>
              </a:cxn>
              <a:cxn ang="T5">
                <a:pos x="T2" y="T3"/>
              </a:cxn>
            </a:cxnLst>
            <a:rect l="T6" t="T7" r="T8" b="T9"/>
            <a:pathLst>
              <a:path w="2432" h="1078">
                <a:moveTo>
                  <a:pt x="0" y="1078"/>
                </a:moveTo>
                <a:lnTo>
                  <a:pt x="2432"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8" name="Freeform 32"/>
          <p:cNvSpPr>
            <a:spLocks/>
          </p:cNvSpPr>
          <p:nvPr/>
        </p:nvSpPr>
        <p:spPr bwMode="auto">
          <a:xfrm>
            <a:off x="5283200" y="3284538"/>
            <a:ext cx="806450" cy="0"/>
          </a:xfrm>
          <a:custGeom>
            <a:avLst/>
            <a:gdLst>
              <a:gd name="T0" fmla="*/ 0 w 508"/>
              <a:gd name="T1" fmla="*/ 2147483646 w 508"/>
              <a:gd name="T2" fmla="*/ 0 60000 65536"/>
              <a:gd name="T3" fmla="*/ 0 60000 65536"/>
              <a:gd name="T4" fmla="*/ 0 w 508"/>
              <a:gd name="T5" fmla="*/ 508 w 508"/>
            </a:gdLst>
            <a:ahLst/>
            <a:cxnLst>
              <a:cxn ang="T2">
                <a:pos x="T0" y="0"/>
              </a:cxn>
              <a:cxn ang="T3">
                <a:pos x="T1" y="0"/>
              </a:cxn>
            </a:cxnLst>
            <a:rect l="T4" t="0" r="T5" b="0"/>
            <a:pathLst>
              <a:path w="508">
                <a:moveTo>
                  <a:pt x="0" y="0"/>
                </a:moveTo>
                <a:lnTo>
                  <a:pt x="508"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9" name="Freeform 33"/>
          <p:cNvSpPr>
            <a:spLocks noChangeArrowheads="1"/>
          </p:cNvSpPr>
          <p:nvPr/>
        </p:nvSpPr>
        <p:spPr bwMode="auto">
          <a:xfrm>
            <a:off x="5283200" y="3162300"/>
            <a:ext cx="0" cy="582613"/>
          </a:xfrm>
          <a:custGeom>
            <a:avLst/>
            <a:gdLst>
              <a:gd name="T0" fmla="*/ 2147483646 h 367"/>
              <a:gd name="T1" fmla="*/ 0 h 367"/>
              <a:gd name="T2" fmla="*/ 0 60000 65536"/>
              <a:gd name="T3" fmla="*/ 0 60000 65536"/>
              <a:gd name="T4" fmla="*/ 0 h 367"/>
              <a:gd name="T5" fmla="*/ 367 h 367"/>
            </a:gdLst>
            <a:ahLst/>
            <a:cxnLst>
              <a:cxn ang="T2">
                <a:pos x="0" y="T0"/>
              </a:cxn>
              <a:cxn ang="T3">
                <a:pos x="0" y="T1"/>
              </a:cxn>
            </a:cxnLst>
            <a:rect l="0" t="T4" r="0" b="T5"/>
            <a:pathLst>
              <a:path h="367">
                <a:moveTo>
                  <a:pt x="0" y="367"/>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0" name="Freeform 34"/>
          <p:cNvSpPr>
            <a:spLocks noChangeArrowheads="1"/>
          </p:cNvSpPr>
          <p:nvPr/>
        </p:nvSpPr>
        <p:spPr bwMode="auto">
          <a:xfrm>
            <a:off x="6089650" y="3157538"/>
            <a:ext cx="0" cy="268287"/>
          </a:xfrm>
          <a:custGeom>
            <a:avLst/>
            <a:gdLst>
              <a:gd name="T0" fmla="*/ 2147483646 h 169"/>
              <a:gd name="T1" fmla="*/ 0 h 169"/>
              <a:gd name="T2" fmla="*/ 0 60000 65536"/>
              <a:gd name="T3" fmla="*/ 0 60000 65536"/>
              <a:gd name="T4" fmla="*/ 0 h 169"/>
              <a:gd name="T5" fmla="*/ 169 h 169"/>
            </a:gdLst>
            <a:ahLst/>
            <a:cxnLst>
              <a:cxn ang="T2">
                <a:pos x="0" y="T0"/>
              </a:cxn>
              <a:cxn ang="T3">
                <a:pos x="0" y="T1"/>
              </a:cxn>
            </a:cxnLst>
            <a:rect l="0" t="T4" r="0" b="T5"/>
            <a:pathLst>
              <a:path h="169">
                <a:moveTo>
                  <a:pt x="0" y="16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1" name="Freeform 35"/>
          <p:cNvSpPr>
            <a:spLocks/>
          </p:cNvSpPr>
          <p:nvPr/>
        </p:nvSpPr>
        <p:spPr bwMode="auto">
          <a:xfrm>
            <a:off x="5283200" y="3392488"/>
            <a:ext cx="806450" cy="352425"/>
          </a:xfrm>
          <a:custGeom>
            <a:avLst/>
            <a:gdLst>
              <a:gd name="T0" fmla="*/ 2147483646 w 508"/>
              <a:gd name="T1" fmla="*/ 0 h 222"/>
              <a:gd name="T2" fmla="*/ 0 w 508"/>
              <a:gd name="T3" fmla="*/ 2147483646 h 222"/>
              <a:gd name="T4" fmla="*/ 0 60000 65536"/>
              <a:gd name="T5" fmla="*/ 0 60000 65536"/>
              <a:gd name="T6" fmla="*/ 0 w 508"/>
              <a:gd name="T7" fmla="*/ 0 h 222"/>
              <a:gd name="T8" fmla="*/ 508 w 508"/>
              <a:gd name="T9" fmla="*/ 222 h 222"/>
            </a:gdLst>
            <a:ahLst/>
            <a:cxnLst>
              <a:cxn ang="T4">
                <a:pos x="T0" y="T1"/>
              </a:cxn>
              <a:cxn ang="T5">
                <a:pos x="T2" y="T3"/>
              </a:cxn>
            </a:cxnLst>
            <a:rect l="T6" t="T7" r="T8" b="T9"/>
            <a:pathLst>
              <a:path w="508" h="222">
                <a:moveTo>
                  <a:pt x="508" y="0"/>
                </a:moveTo>
                <a:lnTo>
                  <a:pt x="0" y="222"/>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2" name="Rectangle 36"/>
          <p:cNvSpPr>
            <a:spLocks noChangeArrowheads="1"/>
          </p:cNvSpPr>
          <p:nvPr/>
        </p:nvSpPr>
        <p:spPr bwMode="auto">
          <a:xfrm rot="1320000">
            <a:off x="5710238" y="3302000"/>
            <a:ext cx="9366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1 </a:t>
            </a:r>
          </a:p>
        </p:txBody>
      </p:sp>
      <p:sp>
        <p:nvSpPr>
          <p:cNvPr id="24613" name="Rectangle 37"/>
          <p:cNvSpPr>
            <a:spLocks noChangeArrowheads="1"/>
          </p:cNvSpPr>
          <p:nvPr/>
        </p:nvSpPr>
        <p:spPr bwMode="auto">
          <a:xfrm>
            <a:off x="5326063" y="3127375"/>
            <a:ext cx="1058862"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b = 1 cosβ</a:t>
            </a:r>
          </a:p>
        </p:txBody>
      </p:sp>
      <p:sp>
        <p:nvSpPr>
          <p:cNvPr id="24614" name="Rectangle 38"/>
          <p:cNvSpPr>
            <a:spLocks noChangeArrowheads="1"/>
          </p:cNvSpPr>
          <p:nvPr/>
        </p:nvSpPr>
        <p:spPr bwMode="auto">
          <a:xfrm>
            <a:off x="554037" y="409575"/>
            <a:ext cx="51424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D- Infinite Slope in c - ϕ soil</a:t>
            </a:r>
            <a:r>
              <a:rPr lang="en-US" altLang="en-US" sz="2000" dirty="0">
                <a:solidFill>
                  <a:srgbClr val="FFFFFF"/>
                </a:solidFill>
              </a:rPr>
              <a:t> </a:t>
            </a:r>
            <a:r>
              <a:rPr lang="en-US" altLang="en-US" sz="2000" i="1" dirty="0">
                <a:solidFill>
                  <a:srgbClr val="000000"/>
                </a:solidFill>
              </a:rPr>
              <a:t>(with seepage)</a:t>
            </a:r>
          </a:p>
        </p:txBody>
      </p:sp>
      <p:sp>
        <p:nvSpPr>
          <p:cNvPr id="24615" name="Freeform 39"/>
          <p:cNvSpPr>
            <a:spLocks noChangeArrowheads="1"/>
          </p:cNvSpPr>
          <p:nvPr/>
        </p:nvSpPr>
        <p:spPr bwMode="auto">
          <a:xfrm>
            <a:off x="6519863" y="2041525"/>
            <a:ext cx="468312" cy="0"/>
          </a:xfrm>
          <a:custGeom>
            <a:avLst/>
            <a:gdLst>
              <a:gd name="T0" fmla="*/ 0 w 295"/>
              <a:gd name="T1" fmla="*/ 2147483646 w 295"/>
              <a:gd name="T2" fmla="*/ 0 60000 65536"/>
              <a:gd name="T3" fmla="*/ 0 60000 65536"/>
              <a:gd name="T4" fmla="*/ 0 w 295"/>
              <a:gd name="T5" fmla="*/ 295 w 295"/>
            </a:gdLst>
            <a:ahLst/>
            <a:cxnLst>
              <a:cxn ang="T2">
                <a:pos x="T0" y="0"/>
              </a:cxn>
              <a:cxn ang="T3">
                <a:pos x="T1" y="0"/>
              </a:cxn>
            </a:cxnLst>
            <a:rect l="T4" t="0" r="T5" b="0"/>
            <a:pathLst>
              <a:path w="295">
                <a:moveTo>
                  <a:pt x="0" y="0"/>
                </a:moveTo>
                <a:lnTo>
                  <a:pt x="295"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6" name="Rectangle 40"/>
          <p:cNvSpPr>
            <a:spLocks noChangeArrowheads="1"/>
          </p:cNvSpPr>
          <p:nvPr/>
        </p:nvSpPr>
        <p:spPr bwMode="auto">
          <a:xfrm>
            <a:off x="6491288" y="1771650"/>
            <a:ext cx="400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FF0000"/>
                </a:solidFill>
              </a:rPr>
              <a:t>tanϕ</a:t>
            </a:r>
          </a:p>
        </p:txBody>
      </p:sp>
      <p:sp>
        <p:nvSpPr>
          <p:cNvPr id="24617" name="Text Box 41"/>
          <p:cNvSpPr txBox="1">
            <a:spLocks noChangeArrowheads="1"/>
          </p:cNvSpPr>
          <p:nvPr/>
        </p:nvSpPr>
        <p:spPr bwMode="auto">
          <a:xfrm>
            <a:off x="6511925" y="2119313"/>
            <a:ext cx="5159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FF0000"/>
                </a:solidFill>
              </a:rPr>
              <a:t>tanβ</a:t>
            </a:r>
          </a:p>
        </p:txBody>
      </p:sp>
      <p:sp>
        <p:nvSpPr>
          <p:cNvPr id="24618" name="Rectangle 42"/>
          <p:cNvSpPr>
            <a:spLocks noChangeArrowheads="1"/>
          </p:cNvSpPr>
          <p:nvPr/>
        </p:nvSpPr>
        <p:spPr bwMode="auto">
          <a:xfrm>
            <a:off x="1122363" y="1952625"/>
            <a:ext cx="13033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FF0000"/>
                </a:solidFill>
              </a:rPr>
              <a:t>FS = </a:t>
            </a:r>
          </a:p>
        </p:txBody>
      </p:sp>
      <p:sp>
        <p:nvSpPr>
          <p:cNvPr id="24619" name="Rectangle 43"/>
          <p:cNvSpPr>
            <a:spLocks noChangeArrowheads="1"/>
          </p:cNvSpPr>
          <p:nvPr/>
        </p:nvSpPr>
        <p:spPr bwMode="auto">
          <a:xfrm>
            <a:off x="2760663" y="1744663"/>
            <a:ext cx="3524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c</a:t>
            </a:r>
          </a:p>
        </p:txBody>
      </p:sp>
      <p:sp>
        <p:nvSpPr>
          <p:cNvPr id="24620" name="Freeform 44"/>
          <p:cNvSpPr>
            <a:spLocks noChangeArrowheads="1"/>
          </p:cNvSpPr>
          <p:nvPr/>
        </p:nvSpPr>
        <p:spPr bwMode="auto">
          <a:xfrm>
            <a:off x="4592638" y="2030413"/>
            <a:ext cx="1630362" cy="0"/>
          </a:xfrm>
          <a:custGeom>
            <a:avLst/>
            <a:gdLst>
              <a:gd name="T0" fmla="*/ 0 w 1027"/>
              <a:gd name="T1" fmla="*/ 2147483646 w 1027"/>
              <a:gd name="T2" fmla="*/ 0 60000 65536"/>
              <a:gd name="T3" fmla="*/ 0 60000 65536"/>
              <a:gd name="T4" fmla="*/ 0 w 1027"/>
              <a:gd name="T5" fmla="*/ 1027 w 1027"/>
            </a:gdLst>
            <a:ahLst/>
            <a:cxnLst>
              <a:cxn ang="T2">
                <a:pos x="T0" y="0"/>
              </a:cxn>
              <a:cxn ang="T3">
                <a:pos x="T1" y="0"/>
              </a:cxn>
            </a:cxnLst>
            <a:rect l="T4" t="0" r="T5" b="0"/>
            <a:pathLst>
              <a:path w="1027">
                <a:moveTo>
                  <a:pt x="0" y="0"/>
                </a:moveTo>
                <a:lnTo>
                  <a:pt x="1027"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1" name="Rectangle 45"/>
          <p:cNvSpPr>
            <a:spLocks noChangeArrowheads="1"/>
          </p:cNvSpPr>
          <p:nvPr/>
        </p:nvSpPr>
        <p:spPr bwMode="auto">
          <a:xfrm>
            <a:off x="1774825" y="2089150"/>
            <a:ext cx="188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FF0000"/>
                </a:solidFill>
                <a:latin typeface="Symbol" panose="05050102010706020507" pitchFamily="18" charset="2"/>
              </a:rPr>
              <a:t>g</a:t>
            </a:r>
            <a:r>
              <a:rPr lang="en-US" altLang="en-US" sz="2100" baseline="-25000" dirty="0">
                <a:solidFill>
                  <a:srgbClr val="FF0000"/>
                </a:solidFill>
              </a:rPr>
              <a:t>soil</a:t>
            </a:r>
            <a:r>
              <a:rPr lang="en-US" altLang="en-US" sz="2100" dirty="0">
                <a:solidFill>
                  <a:srgbClr val="FF0000"/>
                </a:solidFill>
              </a:rPr>
              <a:t> H cosβ sinβ</a:t>
            </a:r>
          </a:p>
        </p:txBody>
      </p:sp>
      <p:sp>
        <p:nvSpPr>
          <p:cNvPr id="24622" name="Freeform 46"/>
          <p:cNvSpPr>
            <a:spLocks noChangeArrowheads="1"/>
          </p:cNvSpPr>
          <p:nvPr/>
        </p:nvSpPr>
        <p:spPr bwMode="auto">
          <a:xfrm>
            <a:off x="1757363" y="2039938"/>
            <a:ext cx="2119312" cy="0"/>
          </a:xfrm>
          <a:custGeom>
            <a:avLst/>
            <a:gdLst>
              <a:gd name="T0" fmla="*/ 0 w 1335"/>
              <a:gd name="T1" fmla="*/ 2147483646 w 1335"/>
              <a:gd name="T2" fmla="*/ 0 60000 65536"/>
              <a:gd name="T3" fmla="*/ 0 60000 65536"/>
              <a:gd name="T4" fmla="*/ 0 w 1335"/>
              <a:gd name="T5" fmla="*/ 1335 w 1335"/>
            </a:gdLst>
            <a:ahLst/>
            <a:cxnLst>
              <a:cxn ang="T2">
                <a:pos x="T0" y="0"/>
              </a:cxn>
              <a:cxn ang="T3">
                <a:pos x="T1" y="0"/>
              </a:cxn>
            </a:cxnLst>
            <a:rect l="T4" t="0" r="T5" b="0"/>
            <a:pathLst>
              <a:path w="1335">
                <a:moveTo>
                  <a:pt x="0" y="0"/>
                </a:moveTo>
                <a:lnTo>
                  <a:pt x="1335"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3" name="Rectangle 47"/>
          <p:cNvSpPr>
            <a:spLocks noChangeArrowheads="1"/>
          </p:cNvSpPr>
          <p:nvPr/>
        </p:nvSpPr>
        <p:spPr bwMode="auto">
          <a:xfrm>
            <a:off x="4610100" y="2106613"/>
            <a:ext cx="1414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FF0000"/>
                </a:solidFill>
                <a:latin typeface="Symbol" panose="05050102010706020507" pitchFamily="18" charset="2"/>
              </a:rPr>
              <a:t>g</a:t>
            </a:r>
            <a:r>
              <a:rPr lang="en-US" altLang="en-US" sz="2100" baseline="-25000" dirty="0">
                <a:solidFill>
                  <a:srgbClr val="FF0000"/>
                </a:solidFill>
              </a:rPr>
              <a:t>soil</a:t>
            </a:r>
            <a:r>
              <a:rPr lang="en-US" altLang="en-US" sz="2100" dirty="0">
                <a:solidFill>
                  <a:srgbClr val="FF0000"/>
                </a:solidFill>
              </a:rPr>
              <a:t> H cos</a:t>
            </a:r>
            <a:r>
              <a:rPr lang="en-US" altLang="en-US" sz="2100" baseline="30000" dirty="0">
                <a:solidFill>
                  <a:srgbClr val="FF0000"/>
                </a:solidFill>
              </a:rPr>
              <a:t>2</a:t>
            </a:r>
            <a:r>
              <a:rPr lang="en-US" altLang="en-US" sz="2100" dirty="0">
                <a:solidFill>
                  <a:srgbClr val="FF0000"/>
                </a:solidFill>
              </a:rPr>
              <a:t>β</a:t>
            </a:r>
          </a:p>
        </p:txBody>
      </p:sp>
      <p:sp>
        <p:nvSpPr>
          <p:cNvPr id="24624" name="Rectangle 48"/>
          <p:cNvSpPr>
            <a:spLocks noChangeArrowheads="1"/>
          </p:cNvSpPr>
          <p:nvPr/>
        </p:nvSpPr>
        <p:spPr bwMode="auto">
          <a:xfrm>
            <a:off x="4105275" y="1900238"/>
            <a:ext cx="979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(1-</a:t>
            </a:r>
          </a:p>
        </p:txBody>
      </p:sp>
      <p:sp>
        <p:nvSpPr>
          <p:cNvPr id="24625" name="Rectangle 49"/>
          <p:cNvSpPr>
            <a:spLocks noChangeArrowheads="1"/>
          </p:cNvSpPr>
          <p:nvPr/>
        </p:nvSpPr>
        <p:spPr bwMode="auto">
          <a:xfrm>
            <a:off x="5207000" y="1744663"/>
            <a:ext cx="3683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u</a:t>
            </a:r>
          </a:p>
        </p:txBody>
      </p:sp>
      <p:sp>
        <p:nvSpPr>
          <p:cNvPr id="24626" name="Rectangle 50"/>
          <p:cNvSpPr>
            <a:spLocks noChangeArrowheads="1"/>
          </p:cNvSpPr>
          <p:nvPr/>
        </p:nvSpPr>
        <p:spPr bwMode="auto">
          <a:xfrm>
            <a:off x="6273800" y="1890713"/>
            <a:ext cx="3048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a:t>
            </a:r>
          </a:p>
        </p:txBody>
      </p:sp>
      <p:sp>
        <p:nvSpPr>
          <p:cNvPr id="24627" name="Text Box 51"/>
          <p:cNvSpPr txBox="1">
            <a:spLocks noChangeArrowheads="1"/>
          </p:cNvSpPr>
          <p:nvPr/>
        </p:nvSpPr>
        <p:spPr bwMode="auto">
          <a:xfrm>
            <a:off x="1023938" y="2820988"/>
            <a:ext cx="331946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u="sng">
                <a:solidFill>
                  <a:srgbClr val="000000"/>
                </a:solidFill>
              </a:rPr>
              <a:t>If no seepage</a:t>
            </a:r>
            <a:r>
              <a:rPr lang="en-US" altLang="en-US" sz="1600">
                <a:solidFill>
                  <a:srgbClr val="000000"/>
                </a:solidFill>
              </a:rPr>
              <a:t>:</a:t>
            </a:r>
          </a:p>
          <a:p>
            <a:r>
              <a:rPr lang="en-US" altLang="en-US" sz="1600">
                <a:solidFill>
                  <a:srgbClr val="000000"/>
                </a:solidFill>
              </a:rPr>
              <a:t>u = 0</a:t>
            </a:r>
          </a:p>
          <a:p>
            <a:endParaRPr lang="en-US" altLang="en-US" sz="1600">
              <a:solidFill>
                <a:srgbClr val="000000"/>
              </a:solidFill>
            </a:endParaRPr>
          </a:p>
          <a:p>
            <a:r>
              <a:rPr lang="en-US" altLang="en-US" sz="1600" i="1" u="sng">
                <a:solidFill>
                  <a:srgbClr val="000000"/>
                </a:solidFill>
              </a:rPr>
              <a:t>If Submerged Slope</a:t>
            </a:r>
            <a:r>
              <a:rPr lang="en-US" altLang="en-US" sz="1600">
                <a:solidFill>
                  <a:srgbClr val="000000"/>
                </a:solidFill>
              </a:rPr>
              <a:t>:</a:t>
            </a:r>
          </a:p>
          <a:p>
            <a:r>
              <a:rPr lang="en-US" altLang="en-US" sz="1600">
                <a:solidFill>
                  <a:srgbClr val="000000"/>
                </a:solidFill>
              </a:rPr>
              <a:t>u = 0    </a:t>
            </a:r>
            <a:r>
              <a:rPr lang="en-US" altLang="en-US" sz="1600">
                <a:solidFill>
                  <a:srgbClr val="FF0000"/>
                </a:solidFill>
                <a:latin typeface="Symbol" panose="05050102010706020507" pitchFamily="18" charset="2"/>
              </a:rPr>
              <a:t>g</a:t>
            </a:r>
            <a:r>
              <a:rPr lang="en-US" altLang="en-US" sz="1600">
                <a:solidFill>
                  <a:srgbClr val="000000"/>
                </a:solidFill>
              </a:rPr>
              <a:t> = </a:t>
            </a:r>
            <a:r>
              <a:rPr lang="en-US" altLang="en-US" sz="1600">
                <a:solidFill>
                  <a:srgbClr val="FF0000"/>
                </a:solidFill>
                <a:latin typeface="Symbol" panose="05050102010706020507" pitchFamily="18" charset="2"/>
              </a:rPr>
              <a:t>g</a:t>
            </a:r>
            <a:r>
              <a:rPr lang="en-US" altLang="en-US" sz="1600">
                <a:solidFill>
                  <a:srgbClr val="000000"/>
                </a:solidFill>
              </a:rPr>
              <a:t>’</a:t>
            </a:r>
          </a:p>
          <a:p>
            <a:endParaRPr lang="en-US" altLang="en-US" sz="1600">
              <a:solidFill>
                <a:srgbClr val="000000"/>
              </a:solidFill>
            </a:endParaRPr>
          </a:p>
          <a:p>
            <a:endParaRPr lang="en-US" altLang="en-US" sz="1600">
              <a:solidFill>
                <a:srgbClr val="000000"/>
              </a:solidFill>
            </a:endParaRPr>
          </a:p>
        </p:txBody>
      </p:sp>
      <p:sp>
        <p:nvSpPr>
          <p:cNvPr id="24628" name="Rectangle 52"/>
          <p:cNvSpPr>
            <a:spLocks noChangeArrowheads="1"/>
          </p:cNvSpPr>
          <p:nvPr/>
        </p:nvSpPr>
        <p:spPr bwMode="auto">
          <a:xfrm>
            <a:off x="6996113" y="6086475"/>
            <a:ext cx="3001962"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 i="1">
                <a:solidFill>
                  <a:srgbClr val="000000"/>
                </a:solidFill>
              </a:rPr>
              <a:t>By Kamal Tawfiq, Ph.D., P.E.</a:t>
            </a:r>
          </a:p>
        </p:txBody>
      </p:sp>
      <p:sp>
        <p:nvSpPr>
          <p:cNvPr id="24629" name="TextBox 53"/>
          <p:cNvSpPr txBox="1">
            <a:spLocks noChangeArrowheads="1"/>
          </p:cNvSpPr>
          <p:nvPr/>
        </p:nvSpPr>
        <p:spPr bwMode="auto">
          <a:xfrm>
            <a:off x="3840163" y="1855788"/>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89065" y="4690753"/>
            <a:ext cx="5640779" cy="1923803"/>
          </a:xfrm>
          <a:prstGeom prst="roundRect">
            <a:avLst>
              <a:gd name="adj" fmla="val 2124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626" name="Freeform 3"/>
          <p:cNvSpPr>
            <a:spLocks noChangeArrowheads="1"/>
          </p:cNvSpPr>
          <p:nvPr/>
        </p:nvSpPr>
        <p:spPr bwMode="auto">
          <a:xfrm>
            <a:off x="255588" y="3513950"/>
            <a:ext cx="5397500" cy="879920"/>
          </a:xfrm>
          <a:custGeom>
            <a:avLst/>
            <a:gdLst>
              <a:gd name="T0" fmla="*/ 0 w 2140"/>
              <a:gd name="T1" fmla="*/ 2147483646 h 382"/>
              <a:gd name="T2" fmla="*/ 2147483646 w 2140"/>
              <a:gd name="T3" fmla="*/ 2147483646 h 382"/>
              <a:gd name="T4" fmla="*/ 2147483646 w 2140"/>
              <a:gd name="T5" fmla="*/ 2147483646 h 382"/>
              <a:gd name="T6" fmla="*/ 2147483646 w 2140"/>
              <a:gd name="T7" fmla="*/ 2147483646 h 382"/>
              <a:gd name="T8" fmla="*/ 2147483646 w 2140"/>
              <a:gd name="T9" fmla="*/ 2147483646 h 382"/>
              <a:gd name="T10" fmla="*/ 2147483646 w 2140"/>
              <a:gd name="T11" fmla="*/ 2147483646 h 382"/>
              <a:gd name="T12" fmla="*/ 2147483646 w 2140"/>
              <a:gd name="T13" fmla="*/ 2147483646 h 382"/>
              <a:gd name="T14" fmla="*/ 2147483646 w 2140"/>
              <a:gd name="T15" fmla="*/ 2147483646 h 382"/>
              <a:gd name="T16" fmla="*/ 2147483646 w 2140"/>
              <a:gd name="T17" fmla="*/ 2147483646 h 382"/>
              <a:gd name="T18" fmla="*/ 2147483646 w 2140"/>
              <a:gd name="T19" fmla="*/ 2147483646 h 382"/>
              <a:gd name="T20" fmla="*/ 2147483646 w 2140"/>
              <a:gd name="T21" fmla="*/ 0 h 382"/>
              <a:gd name="T22" fmla="*/ 2147483646 w 2140"/>
              <a:gd name="T23" fmla="*/ 0 h 382"/>
              <a:gd name="T24" fmla="*/ 2147483646 w 2140"/>
              <a:gd name="T25" fmla="*/ 2147483646 h 382"/>
              <a:gd name="T26" fmla="*/ 2147483646 w 2140"/>
              <a:gd name="T27" fmla="*/ 2147483646 h 382"/>
              <a:gd name="T28" fmla="*/ 2147483646 w 2140"/>
              <a:gd name="T29" fmla="*/ 2147483646 h 382"/>
              <a:gd name="T30" fmla="*/ 2147483646 w 2140"/>
              <a:gd name="T31" fmla="*/ 2147483646 h 382"/>
              <a:gd name="T32" fmla="*/ 2147483646 w 2140"/>
              <a:gd name="T33" fmla="*/ 2147483646 h 382"/>
              <a:gd name="T34" fmla="*/ 2147483646 w 2140"/>
              <a:gd name="T35" fmla="*/ 2147483646 h 382"/>
              <a:gd name="T36" fmla="*/ 2147483646 w 2140"/>
              <a:gd name="T37" fmla="*/ 2147483646 h 382"/>
              <a:gd name="T38" fmla="*/ 2147483646 w 2140"/>
              <a:gd name="T39" fmla="*/ 2147483646 h 382"/>
              <a:gd name="T40" fmla="*/ 2147483646 w 2140"/>
              <a:gd name="T41" fmla="*/ 2147483646 h 382"/>
              <a:gd name="T42" fmla="*/ 2147483646 w 2140"/>
              <a:gd name="T43" fmla="*/ 2147483646 h 382"/>
              <a:gd name="T44" fmla="*/ 2147483646 w 2140"/>
              <a:gd name="T45" fmla="*/ 2147483646 h 382"/>
              <a:gd name="T46" fmla="*/ 2147483646 w 2140"/>
              <a:gd name="T47" fmla="*/ 2147483646 h 382"/>
              <a:gd name="T48" fmla="*/ 2147483646 w 2140"/>
              <a:gd name="T49" fmla="*/ 2147483646 h 382"/>
              <a:gd name="T50" fmla="*/ 2147483646 w 2140"/>
              <a:gd name="T51" fmla="*/ 2147483646 h 382"/>
              <a:gd name="T52" fmla="*/ 2147483646 w 2140"/>
              <a:gd name="T53" fmla="*/ 2147483646 h 382"/>
              <a:gd name="T54" fmla="*/ 2147483646 w 2140"/>
              <a:gd name="T55" fmla="*/ 2147483646 h 382"/>
              <a:gd name="T56" fmla="*/ 2147483646 w 2140"/>
              <a:gd name="T57" fmla="*/ 2147483646 h 382"/>
              <a:gd name="T58" fmla="*/ 2147483646 w 2140"/>
              <a:gd name="T59" fmla="*/ 2147483646 h 382"/>
              <a:gd name="T60" fmla="*/ 2147483646 w 2140"/>
              <a:gd name="T61" fmla="*/ 2147483646 h 382"/>
              <a:gd name="T62" fmla="*/ 2147483646 w 2140"/>
              <a:gd name="T63" fmla="*/ 2147483646 h 382"/>
              <a:gd name="T64" fmla="*/ 2147483646 w 2140"/>
              <a:gd name="T65" fmla="*/ 2147483646 h 382"/>
              <a:gd name="T66" fmla="*/ 2147483646 w 2140"/>
              <a:gd name="T67" fmla="*/ 2147483646 h 382"/>
              <a:gd name="T68" fmla="*/ 2147483646 w 2140"/>
              <a:gd name="T69" fmla="*/ 2147483646 h 382"/>
              <a:gd name="T70" fmla="*/ 2147483646 w 2140"/>
              <a:gd name="T71" fmla="*/ 2147483646 h 382"/>
              <a:gd name="T72" fmla="*/ 2147483646 w 2140"/>
              <a:gd name="T73" fmla="*/ 2147483646 h 382"/>
              <a:gd name="T74" fmla="*/ 2147483646 w 2140"/>
              <a:gd name="T75" fmla="*/ 2147483646 h 382"/>
              <a:gd name="T76" fmla="*/ 2147483646 w 2140"/>
              <a:gd name="T77" fmla="*/ 2147483646 h 382"/>
              <a:gd name="T78" fmla="*/ 2147483646 w 2140"/>
              <a:gd name="T79" fmla="*/ 2147483646 h 382"/>
              <a:gd name="T80" fmla="*/ 2147483646 w 2140"/>
              <a:gd name="T81" fmla="*/ 2147483646 h 382"/>
              <a:gd name="T82" fmla="*/ 2147483646 w 2140"/>
              <a:gd name="T83" fmla="*/ 2147483646 h 382"/>
              <a:gd name="T84" fmla="*/ 2147483646 w 2140"/>
              <a:gd name="T85" fmla="*/ 2147483646 h 382"/>
              <a:gd name="T86" fmla="*/ 0 w 2140"/>
              <a:gd name="T87" fmla="*/ 2147483646 h 382"/>
              <a:gd name="T88" fmla="*/ 0 w 2140"/>
              <a:gd name="T89" fmla="*/ 2147483646 h 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0"/>
              <a:gd name="T136" fmla="*/ 0 h 382"/>
              <a:gd name="T137" fmla="*/ 2140 w 2140"/>
              <a:gd name="T138" fmla="*/ 382 h 3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0" h="382">
                <a:moveTo>
                  <a:pt x="0" y="95"/>
                </a:moveTo>
                <a:lnTo>
                  <a:pt x="0" y="88"/>
                </a:lnTo>
                <a:lnTo>
                  <a:pt x="1" y="80"/>
                </a:lnTo>
                <a:lnTo>
                  <a:pt x="3" y="73"/>
                </a:lnTo>
                <a:lnTo>
                  <a:pt x="5" y="66"/>
                </a:lnTo>
                <a:lnTo>
                  <a:pt x="7" y="60"/>
                </a:lnTo>
                <a:lnTo>
                  <a:pt x="10" y="53"/>
                </a:lnTo>
                <a:lnTo>
                  <a:pt x="13" y="47"/>
                </a:lnTo>
                <a:lnTo>
                  <a:pt x="17" y="41"/>
                </a:lnTo>
                <a:lnTo>
                  <a:pt x="21" y="36"/>
                </a:lnTo>
                <a:lnTo>
                  <a:pt x="25" y="30"/>
                </a:lnTo>
                <a:lnTo>
                  <a:pt x="30" y="25"/>
                </a:lnTo>
                <a:lnTo>
                  <a:pt x="35" y="21"/>
                </a:lnTo>
                <a:lnTo>
                  <a:pt x="41" y="17"/>
                </a:lnTo>
                <a:lnTo>
                  <a:pt x="47" y="13"/>
                </a:lnTo>
                <a:lnTo>
                  <a:pt x="53" y="10"/>
                </a:lnTo>
                <a:lnTo>
                  <a:pt x="59" y="7"/>
                </a:lnTo>
                <a:lnTo>
                  <a:pt x="66" y="4"/>
                </a:lnTo>
                <a:lnTo>
                  <a:pt x="73" y="2"/>
                </a:lnTo>
                <a:lnTo>
                  <a:pt x="80" y="1"/>
                </a:lnTo>
                <a:lnTo>
                  <a:pt x="87" y="0"/>
                </a:lnTo>
                <a:lnTo>
                  <a:pt x="94" y="0"/>
                </a:lnTo>
                <a:lnTo>
                  <a:pt x="2045" y="0"/>
                </a:lnTo>
                <a:lnTo>
                  <a:pt x="2053" y="0"/>
                </a:lnTo>
                <a:lnTo>
                  <a:pt x="2060" y="1"/>
                </a:lnTo>
                <a:lnTo>
                  <a:pt x="2067" y="2"/>
                </a:lnTo>
                <a:lnTo>
                  <a:pt x="2074" y="4"/>
                </a:lnTo>
                <a:lnTo>
                  <a:pt x="2080" y="7"/>
                </a:lnTo>
                <a:lnTo>
                  <a:pt x="2087" y="10"/>
                </a:lnTo>
                <a:lnTo>
                  <a:pt x="2093" y="13"/>
                </a:lnTo>
                <a:lnTo>
                  <a:pt x="2099" y="17"/>
                </a:lnTo>
                <a:lnTo>
                  <a:pt x="2104" y="21"/>
                </a:lnTo>
                <a:lnTo>
                  <a:pt x="2109" y="25"/>
                </a:lnTo>
                <a:lnTo>
                  <a:pt x="2114" y="30"/>
                </a:lnTo>
                <a:lnTo>
                  <a:pt x="2119" y="36"/>
                </a:lnTo>
                <a:lnTo>
                  <a:pt x="2123" y="41"/>
                </a:lnTo>
                <a:lnTo>
                  <a:pt x="2127" y="47"/>
                </a:lnTo>
                <a:lnTo>
                  <a:pt x="2130" y="53"/>
                </a:lnTo>
                <a:lnTo>
                  <a:pt x="2133" y="60"/>
                </a:lnTo>
                <a:lnTo>
                  <a:pt x="2135" y="66"/>
                </a:lnTo>
                <a:lnTo>
                  <a:pt x="2137" y="73"/>
                </a:lnTo>
                <a:lnTo>
                  <a:pt x="2138" y="80"/>
                </a:lnTo>
                <a:lnTo>
                  <a:pt x="2139" y="88"/>
                </a:lnTo>
                <a:lnTo>
                  <a:pt x="2140" y="95"/>
                </a:lnTo>
                <a:lnTo>
                  <a:pt x="2140" y="287"/>
                </a:lnTo>
                <a:lnTo>
                  <a:pt x="2139" y="294"/>
                </a:lnTo>
                <a:lnTo>
                  <a:pt x="2138" y="301"/>
                </a:lnTo>
                <a:lnTo>
                  <a:pt x="2137" y="308"/>
                </a:lnTo>
                <a:lnTo>
                  <a:pt x="2135" y="315"/>
                </a:lnTo>
                <a:lnTo>
                  <a:pt x="2133" y="322"/>
                </a:lnTo>
                <a:lnTo>
                  <a:pt x="2130" y="328"/>
                </a:lnTo>
                <a:lnTo>
                  <a:pt x="2127" y="335"/>
                </a:lnTo>
                <a:lnTo>
                  <a:pt x="2123" y="340"/>
                </a:lnTo>
                <a:lnTo>
                  <a:pt x="2119" y="346"/>
                </a:lnTo>
                <a:lnTo>
                  <a:pt x="2114" y="351"/>
                </a:lnTo>
                <a:lnTo>
                  <a:pt x="2109" y="356"/>
                </a:lnTo>
                <a:lnTo>
                  <a:pt x="2104" y="361"/>
                </a:lnTo>
                <a:lnTo>
                  <a:pt x="2099" y="365"/>
                </a:lnTo>
                <a:lnTo>
                  <a:pt x="2093" y="369"/>
                </a:lnTo>
                <a:lnTo>
                  <a:pt x="2087" y="372"/>
                </a:lnTo>
                <a:lnTo>
                  <a:pt x="2080" y="375"/>
                </a:lnTo>
                <a:lnTo>
                  <a:pt x="2074" y="377"/>
                </a:lnTo>
                <a:lnTo>
                  <a:pt x="2067" y="379"/>
                </a:lnTo>
                <a:lnTo>
                  <a:pt x="2060" y="380"/>
                </a:lnTo>
                <a:lnTo>
                  <a:pt x="2053" y="381"/>
                </a:lnTo>
                <a:lnTo>
                  <a:pt x="2045" y="382"/>
                </a:lnTo>
                <a:lnTo>
                  <a:pt x="94" y="382"/>
                </a:lnTo>
                <a:lnTo>
                  <a:pt x="87" y="381"/>
                </a:lnTo>
                <a:lnTo>
                  <a:pt x="80" y="380"/>
                </a:lnTo>
                <a:lnTo>
                  <a:pt x="73" y="379"/>
                </a:lnTo>
                <a:lnTo>
                  <a:pt x="66" y="377"/>
                </a:lnTo>
                <a:lnTo>
                  <a:pt x="59" y="375"/>
                </a:lnTo>
                <a:lnTo>
                  <a:pt x="53" y="372"/>
                </a:lnTo>
                <a:lnTo>
                  <a:pt x="47" y="369"/>
                </a:lnTo>
                <a:lnTo>
                  <a:pt x="41" y="365"/>
                </a:lnTo>
                <a:lnTo>
                  <a:pt x="35" y="361"/>
                </a:lnTo>
                <a:lnTo>
                  <a:pt x="30" y="356"/>
                </a:lnTo>
                <a:lnTo>
                  <a:pt x="25" y="351"/>
                </a:lnTo>
                <a:lnTo>
                  <a:pt x="21" y="346"/>
                </a:lnTo>
                <a:lnTo>
                  <a:pt x="17" y="340"/>
                </a:lnTo>
                <a:lnTo>
                  <a:pt x="13" y="335"/>
                </a:lnTo>
                <a:lnTo>
                  <a:pt x="10" y="328"/>
                </a:lnTo>
                <a:lnTo>
                  <a:pt x="7" y="322"/>
                </a:lnTo>
                <a:lnTo>
                  <a:pt x="5" y="315"/>
                </a:lnTo>
                <a:lnTo>
                  <a:pt x="3" y="308"/>
                </a:lnTo>
                <a:lnTo>
                  <a:pt x="1" y="301"/>
                </a:lnTo>
                <a:lnTo>
                  <a:pt x="0" y="294"/>
                </a:lnTo>
                <a:lnTo>
                  <a:pt x="0" y="287"/>
                </a:lnTo>
                <a:lnTo>
                  <a:pt x="0" y="9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7" name="Rectangle 25"/>
          <p:cNvSpPr>
            <a:spLocks noChangeArrowheads="1"/>
          </p:cNvSpPr>
          <p:nvPr/>
        </p:nvSpPr>
        <p:spPr bwMode="auto">
          <a:xfrm>
            <a:off x="239713" y="3066275"/>
            <a:ext cx="69626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u="sng" dirty="0">
                <a:solidFill>
                  <a:srgbClr val="6000C0"/>
                </a:solidFill>
              </a:rPr>
              <a:t>Stability Number </a:t>
            </a:r>
            <a:r>
              <a:rPr lang="en-US" altLang="en-US" sz="2000" u="sng" dirty="0" smtClean="0">
                <a:solidFill>
                  <a:srgbClr val="6000C0"/>
                </a:solidFill>
              </a:rPr>
              <a:t>N</a:t>
            </a:r>
            <a:r>
              <a:rPr lang="en-US" altLang="en-US" sz="2000" u="sng" baseline="-25000" dirty="0" smtClean="0">
                <a:solidFill>
                  <a:srgbClr val="6000C0"/>
                </a:solidFill>
              </a:rPr>
              <a:t>s</a:t>
            </a:r>
            <a:r>
              <a:rPr lang="en-US" altLang="en-US" sz="2000" u="sng" dirty="0" smtClean="0">
                <a:solidFill>
                  <a:srgbClr val="6000C0"/>
                </a:solidFill>
              </a:rPr>
              <a:t> and Pore Water Pressure Ration r</a:t>
            </a:r>
            <a:r>
              <a:rPr lang="en-US" altLang="en-US" sz="2000" u="sng" baseline="-25000" dirty="0" smtClean="0">
                <a:solidFill>
                  <a:srgbClr val="6000C0"/>
                </a:solidFill>
              </a:rPr>
              <a:t>u</a:t>
            </a:r>
            <a:endParaRPr lang="en-US" altLang="en-US" sz="2000" u="sng" baseline="-25000" dirty="0">
              <a:solidFill>
                <a:srgbClr val="6000C0"/>
              </a:solidFill>
            </a:endParaRPr>
          </a:p>
        </p:txBody>
      </p:sp>
      <p:sp>
        <p:nvSpPr>
          <p:cNvPr id="26628" name="Freeform 26"/>
          <p:cNvSpPr>
            <a:spLocks noChangeArrowheads="1"/>
          </p:cNvSpPr>
          <p:nvPr/>
        </p:nvSpPr>
        <p:spPr bwMode="auto">
          <a:xfrm>
            <a:off x="4557713" y="1297077"/>
            <a:ext cx="377825" cy="0"/>
          </a:xfrm>
          <a:custGeom>
            <a:avLst/>
            <a:gdLst>
              <a:gd name="T0" fmla="*/ 0 w 238"/>
              <a:gd name="T1" fmla="*/ 2147483646 w 238"/>
              <a:gd name="T2" fmla="*/ 0 60000 65536"/>
              <a:gd name="T3" fmla="*/ 0 60000 65536"/>
              <a:gd name="T4" fmla="*/ 0 w 238"/>
              <a:gd name="T5" fmla="*/ 238 w 238"/>
            </a:gdLst>
            <a:ahLst/>
            <a:cxnLst>
              <a:cxn ang="T2">
                <a:pos x="T0" y="0"/>
              </a:cxn>
              <a:cxn ang="T3">
                <a:pos x="T1" y="0"/>
              </a:cxn>
            </a:cxnLst>
            <a:rect l="T4" t="0" r="T5" b="0"/>
            <a:pathLst>
              <a:path w="238">
                <a:moveTo>
                  <a:pt x="0" y="0"/>
                </a:moveTo>
                <a:lnTo>
                  <a:pt x="23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9" name="Rectangle 27"/>
          <p:cNvSpPr>
            <a:spLocks noChangeArrowheads="1"/>
          </p:cNvSpPr>
          <p:nvPr/>
        </p:nvSpPr>
        <p:spPr bwMode="auto">
          <a:xfrm>
            <a:off x="4533900" y="1058952"/>
            <a:ext cx="349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tanϕ</a:t>
            </a:r>
          </a:p>
        </p:txBody>
      </p:sp>
      <p:sp>
        <p:nvSpPr>
          <p:cNvPr id="26630" name="Text Box 28"/>
          <p:cNvSpPr txBox="1">
            <a:spLocks noChangeArrowheads="1"/>
          </p:cNvSpPr>
          <p:nvPr/>
        </p:nvSpPr>
        <p:spPr bwMode="auto">
          <a:xfrm>
            <a:off x="4549775" y="1366927"/>
            <a:ext cx="419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tanβ</a:t>
            </a:r>
          </a:p>
        </p:txBody>
      </p:sp>
      <p:sp>
        <p:nvSpPr>
          <p:cNvPr id="26631" name="Rectangle 29"/>
          <p:cNvSpPr>
            <a:spLocks noChangeArrowheads="1"/>
          </p:cNvSpPr>
          <p:nvPr/>
        </p:nvSpPr>
        <p:spPr bwMode="auto">
          <a:xfrm>
            <a:off x="184150" y="1222464"/>
            <a:ext cx="105568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FS = </a:t>
            </a:r>
          </a:p>
        </p:txBody>
      </p:sp>
      <p:sp>
        <p:nvSpPr>
          <p:cNvPr id="26632" name="Rectangle 30"/>
          <p:cNvSpPr>
            <a:spLocks noChangeArrowheads="1"/>
          </p:cNvSpPr>
          <p:nvPr/>
        </p:nvSpPr>
        <p:spPr bwMode="auto">
          <a:xfrm>
            <a:off x="1511300" y="1028789"/>
            <a:ext cx="2841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c</a:t>
            </a:r>
          </a:p>
        </p:txBody>
      </p:sp>
      <p:sp>
        <p:nvSpPr>
          <p:cNvPr id="26633" name="Freeform 31"/>
          <p:cNvSpPr>
            <a:spLocks noChangeArrowheads="1"/>
          </p:cNvSpPr>
          <p:nvPr/>
        </p:nvSpPr>
        <p:spPr bwMode="auto">
          <a:xfrm>
            <a:off x="2995613" y="1287552"/>
            <a:ext cx="1320800" cy="0"/>
          </a:xfrm>
          <a:custGeom>
            <a:avLst/>
            <a:gdLst>
              <a:gd name="T0" fmla="*/ 0 w 832"/>
              <a:gd name="T1" fmla="*/ 2147483646 w 832"/>
              <a:gd name="T2" fmla="*/ 0 60000 65536"/>
              <a:gd name="T3" fmla="*/ 0 60000 65536"/>
              <a:gd name="T4" fmla="*/ 0 w 832"/>
              <a:gd name="T5" fmla="*/ 832 w 832"/>
            </a:gdLst>
            <a:ahLst/>
            <a:cxnLst>
              <a:cxn ang="T2">
                <a:pos x="T0" y="0"/>
              </a:cxn>
              <a:cxn ang="T3">
                <a:pos x="T1" y="0"/>
              </a:cxn>
            </a:cxnLst>
            <a:rect l="T4" t="0" r="T5" b="0"/>
            <a:pathLst>
              <a:path w="832">
                <a:moveTo>
                  <a:pt x="0" y="0"/>
                </a:moveTo>
                <a:lnTo>
                  <a:pt x="83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4" name="Rectangle 32"/>
          <p:cNvSpPr>
            <a:spLocks noChangeArrowheads="1"/>
          </p:cNvSpPr>
          <p:nvPr/>
        </p:nvSpPr>
        <p:spPr bwMode="auto">
          <a:xfrm>
            <a:off x="712788" y="1341527"/>
            <a:ext cx="170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solidFill>
                  <a:srgbClr val="FF0000"/>
                </a:solidFill>
                <a:latin typeface="Symbol" panose="05050102010706020507" pitchFamily="18" charset="2"/>
              </a:rPr>
              <a:t>g</a:t>
            </a:r>
            <a:r>
              <a:rPr lang="en-US" altLang="en-US" sz="1900" baseline="-25000" dirty="0">
                <a:solidFill>
                  <a:srgbClr val="000000"/>
                </a:solidFill>
              </a:rPr>
              <a:t>soil</a:t>
            </a:r>
            <a:r>
              <a:rPr lang="en-US" altLang="en-US" sz="1900" dirty="0">
                <a:solidFill>
                  <a:srgbClr val="000000"/>
                </a:solidFill>
              </a:rPr>
              <a:t> H cosβ sinβ</a:t>
            </a:r>
          </a:p>
        </p:txBody>
      </p:sp>
      <p:sp>
        <p:nvSpPr>
          <p:cNvPr id="26635" name="Freeform 33"/>
          <p:cNvSpPr>
            <a:spLocks noChangeArrowheads="1"/>
          </p:cNvSpPr>
          <p:nvPr/>
        </p:nvSpPr>
        <p:spPr bwMode="auto">
          <a:xfrm>
            <a:off x="700088" y="1295489"/>
            <a:ext cx="1716087" cy="0"/>
          </a:xfrm>
          <a:custGeom>
            <a:avLst/>
            <a:gdLst>
              <a:gd name="T0" fmla="*/ 0 w 1081"/>
              <a:gd name="T1" fmla="*/ 2147483646 w 1081"/>
              <a:gd name="T2" fmla="*/ 0 60000 65536"/>
              <a:gd name="T3" fmla="*/ 0 60000 65536"/>
              <a:gd name="T4" fmla="*/ 0 w 1081"/>
              <a:gd name="T5" fmla="*/ 1081 w 1081"/>
            </a:gdLst>
            <a:ahLst/>
            <a:cxnLst>
              <a:cxn ang="T2">
                <a:pos x="T0" y="0"/>
              </a:cxn>
              <a:cxn ang="T3">
                <a:pos x="T1" y="0"/>
              </a:cxn>
            </a:cxnLst>
            <a:rect l="T4" t="0" r="T5" b="0"/>
            <a:pathLst>
              <a:path w="1081">
                <a:moveTo>
                  <a:pt x="0" y="0"/>
                </a:moveTo>
                <a:lnTo>
                  <a:pt x="1081"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6" name="Rectangle 34"/>
          <p:cNvSpPr>
            <a:spLocks noChangeArrowheads="1"/>
          </p:cNvSpPr>
          <p:nvPr/>
        </p:nvSpPr>
        <p:spPr bwMode="auto">
          <a:xfrm>
            <a:off x="3009900" y="1357402"/>
            <a:ext cx="1271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solidFill>
                  <a:srgbClr val="FF0000"/>
                </a:solidFill>
                <a:latin typeface="Symbol" panose="05050102010706020507" pitchFamily="18" charset="2"/>
              </a:rPr>
              <a:t>g</a:t>
            </a:r>
            <a:r>
              <a:rPr lang="en-US" altLang="en-US" sz="1900" baseline="-25000" dirty="0">
                <a:solidFill>
                  <a:srgbClr val="000000"/>
                </a:solidFill>
              </a:rPr>
              <a:t>soil</a:t>
            </a:r>
            <a:r>
              <a:rPr lang="en-US" altLang="en-US" sz="1900" dirty="0">
                <a:solidFill>
                  <a:srgbClr val="000000"/>
                </a:solidFill>
              </a:rPr>
              <a:t> H cos</a:t>
            </a:r>
            <a:r>
              <a:rPr lang="en-US" altLang="en-US" sz="1900" baseline="30000" dirty="0">
                <a:solidFill>
                  <a:srgbClr val="000000"/>
                </a:solidFill>
              </a:rPr>
              <a:t>2</a:t>
            </a:r>
            <a:r>
              <a:rPr lang="en-US" altLang="en-US" sz="1900" dirty="0">
                <a:solidFill>
                  <a:srgbClr val="000000"/>
                </a:solidFill>
              </a:rPr>
              <a:t>β</a:t>
            </a:r>
          </a:p>
        </p:txBody>
      </p:sp>
      <p:sp>
        <p:nvSpPr>
          <p:cNvPr id="26637" name="Rectangle 35"/>
          <p:cNvSpPr>
            <a:spLocks noChangeArrowheads="1"/>
          </p:cNvSpPr>
          <p:nvPr/>
        </p:nvSpPr>
        <p:spPr bwMode="auto">
          <a:xfrm>
            <a:off x="2600325" y="1170077"/>
            <a:ext cx="7905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(1-</a:t>
            </a:r>
          </a:p>
        </p:txBody>
      </p:sp>
      <p:sp>
        <p:nvSpPr>
          <p:cNvPr id="26638" name="Rectangle 36"/>
          <p:cNvSpPr>
            <a:spLocks noChangeArrowheads="1"/>
          </p:cNvSpPr>
          <p:nvPr/>
        </p:nvSpPr>
        <p:spPr bwMode="auto">
          <a:xfrm>
            <a:off x="3494088" y="1028789"/>
            <a:ext cx="2968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u</a:t>
            </a:r>
          </a:p>
        </p:txBody>
      </p:sp>
      <p:sp>
        <p:nvSpPr>
          <p:cNvPr id="26639" name="Rectangle 37"/>
          <p:cNvSpPr>
            <a:spLocks noChangeArrowheads="1"/>
          </p:cNvSpPr>
          <p:nvPr/>
        </p:nvSpPr>
        <p:spPr bwMode="auto">
          <a:xfrm>
            <a:off x="4357688" y="1162139"/>
            <a:ext cx="2460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a:t>
            </a:r>
          </a:p>
        </p:txBody>
      </p:sp>
      <p:sp>
        <p:nvSpPr>
          <p:cNvPr id="26640" name="Rectangle 38"/>
          <p:cNvSpPr>
            <a:spLocks noChangeArrowheads="1"/>
          </p:cNvSpPr>
          <p:nvPr/>
        </p:nvSpPr>
        <p:spPr bwMode="auto">
          <a:xfrm>
            <a:off x="4991513" y="1158137"/>
            <a:ext cx="4355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000000"/>
                </a:solidFill>
              </a:rPr>
              <a:t>= 1</a:t>
            </a:r>
          </a:p>
        </p:txBody>
      </p:sp>
      <p:sp>
        <p:nvSpPr>
          <p:cNvPr id="24615" name="Rectangle 39"/>
          <p:cNvSpPr>
            <a:spLocks noChangeArrowheads="1"/>
          </p:cNvSpPr>
          <p:nvPr/>
        </p:nvSpPr>
        <p:spPr bwMode="auto">
          <a:xfrm>
            <a:off x="169223" y="654115"/>
            <a:ext cx="390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000" u="sng" dirty="0" smtClean="0">
                <a:solidFill>
                  <a:srgbClr val="6000C0"/>
                </a:solidFill>
                <a:effectLst>
                  <a:outerShdw blurRad="38100" dist="38100" dir="2700000" algn="tl">
                    <a:srgbClr val="000000">
                      <a:alpha val="43137"/>
                    </a:srgbClr>
                  </a:outerShdw>
                </a:effectLst>
              </a:rPr>
              <a:t>Critical Height H</a:t>
            </a:r>
            <a:r>
              <a:rPr lang="en-US" altLang="en-US" sz="2000" u="sng" baseline="-25000" dirty="0" smtClean="0">
                <a:solidFill>
                  <a:srgbClr val="6000C0"/>
                </a:solidFill>
                <a:effectLst>
                  <a:outerShdw blurRad="38100" dist="38100" dir="2700000" algn="tl">
                    <a:srgbClr val="000000">
                      <a:alpha val="43137"/>
                    </a:srgbClr>
                  </a:outerShdw>
                </a:effectLst>
              </a:rPr>
              <a:t>c</a:t>
            </a:r>
            <a:r>
              <a:rPr lang="en-US" altLang="en-US" sz="2000" dirty="0" smtClean="0">
                <a:solidFill>
                  <a:srgbClr val="6000C0"/>
                </a:solidFill>
                <a:effectLst>
                  <a:outerShdw blurRad="38100" dist="38100" dir="2700000" algn="tl">
                    <a:srgbClr val="000000">
                      <a:alpha val="43137"/>
                    </a:srgbClr>
                  </a:outerShdw>
                </a:effectLst>
              </a:rPr>
              <a:t>       </a:t>
            </a:r>
            <a:r>
              <a:rPr lang="en-US" altLang="en-US" sz="2000" dirty="0" smtClean="0">
                <a:solidFill>
                  <a:srgbClr val="6000C0"/>
                </a:solidFill>
              </a:rPr>
              <a:t>at     FS = 1</a:t>
            </a:r>
          </a:p>
        </p:txBody>
      </p:sp>
      <p:sp>
        <p:nvSpPr>
          <p:cNvPr id="26642" name="Rectangle 40"/>
          <p:cNvSpPr>
            <a:spLocks noChangeArrowheads="1"/>
          </p:cNvSpPr>
          <p:nvPr/>
        </p:nvSpPr>
        <p:spPr bwMode="auto">
          <a:xfrm>
            <a:off x="341313" y="3674288"/>
            <a:ext cx="1409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Ns =</a:t>
            </a:r>
          </a:p>
        </p:txBody>
      </p:sp>
      <p:sp>
        <p:nvSpPr>
          <p:cNvPr id="26643" name="Rectangle 41"/>
          <p:cNvSpPr>
            <a:spLocks noChangeArrowheads="1"/>
          </p:cNvSpPr>
          <p:nvPr/>
        </p:nvSpPr>
        <p:spPr bwMode="auto">
          <a:xfrm>
            <a:off x="1174750" y="3506013"/>
            <a:ext cx="346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c</a:t>
            </a:r>
          </a:p>
        </p:txBody>
      </p:sp>
      <p:sp>
        <p:nvSpPr>
          <p:cNvPr id="26644" name="Freeform 42"/>
          <p:cNvSpPr>
            <a:spLocks noChangeArrowheads="1"/>
          </p:cNvSpPr>
          <p:nvPr/>
        </p:nvSpPr>
        <p:spPr bwMode="auto">
          <a:xfrm>
            <a:off x="1058863" y="3829863"/>
            <a:ext cx="481012" cy="0"/>
          </a:xfrm>
          <a:custGeom>
            <a:avLst/>
            <a:gdLst>
              <a:gd name="T0" fmla="*/ 0 w 303"/>
              <a:gd name="T1" fmla="*/ 2147483646 w 303"/>
              <a:gd name="T2" fmla="*/ 0 60000 65536"/>
              <a:gd name="T3" fmla="*/ 0 60000 65536"/>
              <a:gd name="T4" fmla="*/ 0 w 303"/>
              <a:gd name="T5" fmla="*/ 303 w 303"/>
            </a:gdLst>
            <a:ahLst/>
            <a:cxnLst>
              <a:cxn ang="T2">
                <a:pos x="T0" y="0"/>
              </a:cxn>
              <a:cxn ang="T3">
                <a:pos x="T1" y="0"/>
              </a:cxn>
            </a:cxnLst>
            <a:rect l="T4" t="0" r="T5" b="0"/>
            <a:pathLst>
              <a:path w="303">
                <a:moveTo>
                  <a:pt x="0" y="0"/>
                </a:moveTo>
                <a:lnTo>
                  <a:pt x="30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5" name="Rectangle 43"/>
          <p:cNvSpPr>
            <a:spLocks noChangeArrowheads="1"/>
          </p:cNvSpPr>
          <p:nvPr/>
        </p:nvSpPr>
        <p:spPr bwMode="auto">
          <a:xfrm>
            <a:off x="1036638" y="3863200"/>
            <a:ext cx="503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400">
                <a:solidFill>
                  <a:srgbClr val="000000"/>
                </a:solidFill>
              </a:rPr>
              <a:t>Hc</a:t>
            </a:r>
          </a:p>
        </p:txBody>
      </p:sp>
      <p:sp>
        <p:nvSpPr>
          <p:cNvPr id="26646" name="Rectangle 44"/>
          <p:cNvSpPr>
            <a:spLocks noChangeArrowheads="1"/>
          </p:cNvSpPr>
          <p:nvPr/>
        </p:nvSpPr>
        <p:spPr bwMode="auto">
          <a:xfrm>
            <a:off x="2095500" y="3655238"/>
            <a:ext cx="481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000000"/>
                </a:solidFill>
              </a:rPr>
              <a:t>r</a:t>
            </a:r>
            <a:r>
              <a:rPr lang="en-US" altLang="en-US" sz="2400" baseline="-25000" dirty="0">
                <a:solidFill>
                  <a:srgbClr val="000000"/>
                </a:solidFill>
              </a:rPr>
              <a:t>u</a:t>
            </a:r>
            <a:r>
              <a:rPr lang="en-US" altLang="en-US" sz="2400" dirty="0">
                <a:solidFill>
                  <a:srgbClr val="000000"/>
                </a:solidFill>
              </a:rPr>
              <a:t> =</a:t>
            </a:r>
          </a:p>
        </p:txBody>
      </p:sp>
      <p:sp>
        <p:nvSpPr>
          <p:cNvPr id="26647" name="Rectangle 45"/>
          <p:cNvSpPr>
            <a:spLocks noChangeArrowheads="1"/>
          </p:cNvSpPr>
          <p:nvPr/>
        </p:nvSpPr>
        <p:spPr bwMode="auto">
          <a:xfrm>
            <a:off x="2762250" y="3477438"/>
            <a:ext cx="3619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u</a:t>
            </a:r>
          </a:p>
        </p:txBody>
      </p:sp>
      <p:sp>
        <p:nvSpPr>
          <p:cNvPr id="26648" name="Freeform 46"/>
          <p:cNvSpPr>
            <a:spLocks noChangeArrowheads="1"/>
          </p:cNvSpPr>
          <p:nvPr/>
        </p:nvSpPr>
        <p:spPr bwMode="auto">
          <a:xfrm>
            <a:off x="2644775" y="3799700"/>
            <a:ext cx="479425" cy="0"/>
          </a:xfrm>
          <a:custGeom>
            <a:avLst/>
            <a:gdLst>
              <a:gd name="T0" fmla="*/ 0 w 302"/>
              <a:gd name="T1" fmla="*/ 2147483646 w 302"/>
              <a:gd name="T2" fmla="*/ 0 60000 65536"/>
              <a:gd name="T3" fmla="*/ 0 60000 65536"/>
              <a:gd name="T4" fmla="*/ 0 w 302"/>
              <a:gd name="T5" fmla="*/ 302 w 302"/>
            </a:gdLst>
            <a:ahLst/>
            <a:cxnLst>
              <a:cxn ang="T2">
                <a:pos x="T0" y="0"/>
              </a:cxn>
              <a:cxn ang="T3">
                <a:pos x="T1" y="0"/>
              </a:cxn>
            </a:cxnLst>
            <a:rect l="T4" t="0" r="T5" b="0"/>
            <a:pathLst>
              <a:path w="302">
                <a:moveTo>
                  <a:pt x="0" y="0"/>
                </a:moveTo>
                <a:lnTo>
                  <a:pt x="30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9" name="Rectangle 47"/>
          <p:cNvSpPr>
            <a:spLocks noChangeArrowheads="1"/>
          </p:cNvSpPr>
          <p:nvPr/>
        </p:nvSpPr>
        <p:spPr bwMode="auto">
          <a:xfrm>
            <a:off x="2624138" y="3834625"/>
            <a:ext cx="34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400">
                <a:solidFill>
                  <a:srgbClr val="000000"/>
                </a:solidFill>
              </a:rPr>
              <a:t>H</a:t>
            </a:r>
          </a:p>
        </p:txBody>
      </p:sp>
      <p:sp>
        <p:nvSpPr>
          <p:cNvPr id="26650" name="Rectangle 48"/>
          <p:cNvSpPr>
            <a:spLocks noChangeArrowheads="1"/>
          </p:cNvSpPr>
          <p:nvPr/>
        </p:nvSpPr>
        <p:spPr bwMode="auto">
          <a:xfrm>
            <a:off x="3159125" y="3679050"/>
            <a:ext cx="2493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 pore water pressure ratio</a:t>
            </a:r>
          </a:p>
        </p:txBody>
      </p:sp>
      <p:grpSp>
        <p:nvGrpSpPr>
          <p:cNvPr id="26651" name="Group 1"/>
          <p:cNvGrpSpPr>
            <a:grpSpLocks/>
          </p:cNvGrpSpPr>
          <p:nvPr/>
        </p:nvGrpSpPr>
        <p:grpSpPr bwMode="auto">
          <a:xfrm>
            <a:off x="239713" y="4649788"/>
            <a:ext cx="5065712" cy="728662"/>
            <a:chOff x="349242" y="4856946"/>
            <a:chExt cx="5065712" cy="728662"/>
          </a:xfrm>
        </p:grpSpPr>
        <p:sp>
          <p:nvSpPr>
            <p:cNvPr id="26714" name="Rectangle 49"/>
            <p:cNvSpPr>
              <a:spLocks noChangeArrowheads="1"/>
            </p:cNvSpPr>
            <p:nvPr/>
          </p:nvSpPr>
          <p:spPr bwMode="auto">
            <a:xfrm>
              <a:off x="349242" y="5071258"/>
              <a:ext cx="506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H</a:t>
              </a:r>
              <a:r>
                <a:rPr lang="en-US" altLang="en-US" baseline="-25000" dirty="0">
                  <a:solidFill>
                    <a:srgbClr val="500000"/>
                  </a:solidFill>
                </a:rPr>
                <a:t>c</a:t>
              </a:r>
              <a:r>
                <a:rPr lang="en-US" altLang="en-US" dirty="0">
                  <a:solidFill>
                    <a:srgbClr val="500000"/>
                  </a:solidFill>
                </a:rPr>
                <a:t> = </a:t>
              </a:r>
            </a:p>
          </p:txBody>
        </p:sp>
        <p:sp>
          <p:nvSpPr>
            <p:cNvPr id="26715" name="Rectangle 50"/>
            <p:cNvSpPr>
              <a:spLocks noChangeArrowheads="1"/>
            </p:cNvSpPr>
            <p:nvPr/>
          </p:nvSpPr>
          <p:spPr bwMode="auto">
            <a:xfrm>
              <a:off x="3074979" y="4856946"/>
              <a:ext cx="346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500000"/>
                  </a:solidFill>
                </a:rPr>
                <a:t>c</a:t>
              </a:r>
            </a:p>
          </p:txBody>
        </p:sp>
        <p:sp>
          <p:nvSpPr>
            <p:cNvPr id="26716" name="Rectangle 51"/>
            <p:cNvSpPr>
              <a:spLocks noChangeArrowheads="1"/>
            </p:cNvSpPr>
            <p:nvPr/>
          </p:nvSpPr>
          <p:spPr bwMode="auto">
            <a:xfrm>
              <a:off x="993767" y="5215721"/>
              <a:ext cx="4421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FF0000"/>
                  </a:solidFill>
                  <a:latin typeface="Symbol" panose="05050102010706020507" pitchFamily="18" charset="2"/>
                </a:rPr>
                <a:t>g</a:t>
              </a:r>
              <a:r>
                <a:rPr lang="en-US" altLang="en-US" sz="2400" baseline="-25000" dirty="0">
                  <a:solidFill>
                    <a:srgbClr val="500000"/>
                  </a:solidFill>
                </a:rPr>
                <a:t>soil</a:t>
              </a:r>
              <a:r>
                <a:rPr lang="en-US" altLang="en-US" sz="2400" dirty="0">
                  <a:solidFill>
                    <a:srgbClr val="500000"/>
                  </a:solidFill>
                </a:rPr>
                <a:t> [sinβ cosβ - tanϕ (cos</a:t>
              </a:r>
              <a:r>
                <a:rPr lang="en-US" altLang="en-US" sz="2400" baseline="30000" dirty="0">
                  <a:solidFill>
                    <a:srgbClr val="500000"/>
                  </a:solidFill>
                </a:rPr>
                <a:t>2</a:t>
              </a:r>
              <a:r>
                <a:rPr lang="en-US" altLang="en-US" sz="2400" dirty="0">
                  <a:solidFill>
                    <a:srgbClr val="500000"/>
                  </a:solidFill>
                </a:rPr>
                <a:t>β - r</a:t>
              </a:r>
              <a:r>
                <a:rPr lang="en-US" altLang="en-US" sz="2400" baseline="-25000" dirty="0">
                  <a:solidFill>
                    <a:srgbClr val="500000"/>
                  </a:solidFill>
                </a:rPr>
                <a:t>u</a:t>
              </a:r>
              <a:r>
                <a:rPr lang="en-US" altLang="en-US" sz="2400" dirty="0">
                  <a:solidFill>
                    <a:srgbClr val="500000"/>
                  </a:solidFill>
                </a:rPr>
                <a:t>)]</a:t>
              </a:r>
            </a:p>
          </p:txBody>
        </p:sp>
        <p:sp>
          <p:nvSpPr>
            <p:cNvPr id="26717" name="Freeform 52"/>
            <p:cNvSpPr>
              <a:spLocks noChangeArrowheads="1"/>
            </p:cNvSpPr>
            <p:nvPr/>
          </p:nvSpPr>
          <p:spPr bwMode="auto">
            <a:xfrm>
              <a:off x="976304" y="5172858"/>
              <a:ext cx="4341813" cy="0"/>
            </a:xfrm>
            <a:custGeom>
              <a:avLst/>
              <a:gdLst>
                <a:gd name="T0" fmla="*/ 0 w 2735"/>
                <a:gd name="T1" fmla="*/ 2147483646 w 2735"/>
                <a:gd name="T2" fmla="*/ 0 60000 65536"/>
                <a:gd name="T3" fmla="*/ 0 60000 65536"/>
                <a:gd name="T4" fmla="*/ 0 w 2735"/>
                <a:gd name="T5" fmla="*/ 2735 w 2735"/>
              </a:gdLst>
              <a:ahLst/>
              <a:cxnLst>
                <a:cxn ang="T2">
                  <a:pos x="T0" y="0"/>
                </a:cxn>
                <a:cxn ang="T3">
                  <a:pos x="T1" y="0"/>
                </a:cxn>
              </a:cxnLst>
              <a:rect l="T4" t="0" r="T5" b="0"/>
              <a:pathLst>
                <a:path w="2735">
                  <a:moveTo>
                    <a:pt x="0" y="0"/>
                  </a:moveTo>
                  <a:lnTo>
                    <a:pt x="2735" y="0"/>
                  </a:lnTo>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652" name="Rectangle 53"/>
          <p:cNvSpPr>
            <a:spLocks noChangeArrowheads="1"/>
          </p:cNvSpPr>
          <p:nvPr/>
        </p:nvSpPr>
        <p:spPr bwMode="auto">
          <a:xfrm>
            <a:off x="314325" y="2089239"/>
            <a:ext cx="506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H</a:t>
            </a:r>
            <a:r>
              <a:rPr lang="en-US" altLang="en-US" baseline="-25000" dirty="0">
                <a:solidFill>
                  <a:srgbClr val="500000"/>
                </a:solidFill>
              </a:rPr>
              <a:t>c</a:t>
            </a:r>
            <a:r>
              <a:rPr lang="en-US" altLang="en-US" dirty="0">
                <a:solidFill>
                  <a:srgbClr val="500000"/>
                </a:solidFill>
              </a:rPr>
              <a:t> = </a:t>
            </a:r>
          </a:p>
        </p:txBody>
      </p:sp>
      <p:sp>
        <p:nvSpPr>
          <p:cNvPr id="26653" name="Rectangle 54"/>
          <p:cNvSpPr>
            <a:spLocks noChangeArrowheads="1"/>
          </p:cNvSpPr>
          <p:nvPr/>
        </p:nvSpPr>
        <p:spPr bwMode="auto">
          <a:xfrm>
            <a:off x="1311275" y="1866989"/>
            <a:ext cx="3476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500000"/>
                </a:solidFill>
              </a:rPr>
              <a:t>c</a:t>
            </a:r>
          </a:p>
        </p:txBody>
      </p:sp>
      <p:sp>
        <p:nvSpPr>
          <p:cNvPr id="26654" name="Rectangle 55"/>
          <p:cNvSpPr>
            <a:spLocks noChangeArrowheads="1"/>
          </p:cNvSpPr>
          <p:nvPr/>
        </p:nvSpPr>
        <p:spPr bwMode="auto">
          <a:xfrm>
            <a:off x="957263" y="2235289"/>
            <a:ext cx="314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FF0000"/>
                </a:solidFill>
                <a:latin typeface="Symbol" panose="05050102010706020507" pitchFamily="18" charset="2"/>
              </a:rPr>
              <a:t>g</a:t>
            </a:r>
            <a:r>
              <a:rPr lang="en-US" altLang="en-US" sz="2400" baseline="-25000" dirty="0">
                <a:solidFill>
                  <a:srgbClr val="500000"/>
                </a:solidFill>
              </a:rPr>
              <a:t>soil</a:t>
            </a:r>
            <a:r>
              <a:rPr lang="en-US" altLang="en-US" sz="2400" dirty="0">
                <a:solidFill>
                  <a:srgbClr val="500000"/>
                </a:solidFill>
              </a:rPr>
              <a:t>  cos</a:t>
            </a:r>
            <a:r>
              <a:rPr lang="en-US" altLang="en-US" sz="2400" baseline="30000" dirty="0">
                <a:solidFill>
                  <a:srgbClr val="500000"/>
                </a:solidFill>
              </a:rPr>
              <a:t>2</a:t>
            </a:r>
            <a:r>
              <a:rPr lang="en-US" altLang="en-US" sz="2400" dirty="0">
                <a:solidFill>
                  <a:srgbClr val="500000"/>
                </a:solidFill>
              </a:rPr>
              <a:t>β (tanβ - tanϕ)</a:t>
            </a:r>
          </a:p>
        </p:txBody>
      </p:sp>
      <p:sp>
        <p:nvSpPr>
          <p:cNvPr id="26655" name="Freeform 56"/>
          <p:cNvSpPr>
            <a:spLocks noChangeArrowheads="1"/>
          </p:cNvSpPr>
          <p:nvPr/>
        </p:nvSpPr>
        <p:spPr bwMode="auto">
          <a:xfrm>
            <a:off x="941388" y="2192427"/>
            <a:ext cx="3078162" cy="0"/>
          </a:xfrm>
          <a:custGeom>
            <a:avLst/>
            <a:gdLst>
              <a:gd name="T0" fmla="*/ 0 w 1939"/>
              <a:gd name="T1" fmla="*/ 2147483646 w 1939"/>
              <a:gd name="T2" fmla="*/ 0 60000 65536"/>
              <a:gd name="T3" fmla="*/ 0 60000 65536"/>
              <a:gd name="T4" fmla="*/ 0 w 1939"/>
              <a:gd name="T5" fmla="*/ 1939 w 1939"/>
            </a:gdLst>
            <a:ahLst/>
            <a:cxnLst>
              <a:cxn ang="T2">
                <a:pos x="T0" y="0"/>
              </a:cxn>
              <a:cxn ang="T3">
                <a:pos x="T1" y="0"/>
              </a:cxn>
            </a:cxnLst>
            <a:rect l="T4" t="0" r="T5" b="0"/>
            <a:pathLst>
              <a:path w="1939">
                <a:moveTo>
                  <a:pt x="0" y="0"/>
                </a:moveTo>
                <a:lnTo>
                  <a:pt x="1939" y="0"/>
                </a:lnTo>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6" name="Rectangle 57"/>
          <p:cNvSpPr>
            <a:spLocks noChangeArrowheads="1"/>
          </p:cNvSpPr>
          <p:nvPr/>
        </p:nvSpPr>
        <p:spPr bwMode="auto">
          <a:xfrm>
            <a:off x="1595438" y="1866989"/>
            <a:ext cx="113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500000"/>
                </a:solidFill>
              </a:rPr>
              <a:t>- u  tanϕ</a:t>
            </a:r>
          </a:p>
        </p:txBody>
      </p:sp>
      <p:sp>
        <p:nvSpPr>
          <p:cNvPr id="26657" name="Freeform 58"/>
          <p:cNvSpPr>
            <a:spLocks noChangeArrowheads="1"/>
          </p:cNvSpPr>
          <p:nvPr/>
        </p:nvSpPr>
        <p:spPr bwMode="auto">
          <a:xfrm>
            <a:off x="206375" y="1782852"/>
            <a:ext cx="3929063" cy="1001712"/>
          </a:xfrm>
          <a:custGeom>
            <a:avLst/>
            <a:gdLst>
              <a:gd name="T0" fmla="*/ 2147483646 w 2475"/>
              <a:gd name="T1" fmla="*/ 2147483646 h 631"/>
              <a:gd name="T2" fmla="*/ 2147483646 w 2475"/>
              <a:gd name="T3" fmla="*/ 2147483646 h 631"/>
              <a:gd name="T4" fmla="*/ 2147483646 w 2475"/>
              <a:gd name="T5" fmla="*/ 2147483646 h 631"/>
              <a:gd name="T6" fmla="*/ 2147483646 w 2475"/>
              <a:gd name="T7" fmla="*/ 2147483646 h 631"/>
              <a:gd name="T8" fmla="*/ 2147483646 w 2475"/>
              <a:gd name="T9" fmla="*/ 2147483646 h 631"/>
              <a:gd name="T10" fmla="*/ 2147483646 w 2475"/>
              <a:gd name="T11" fmla="*/ 2147483646 h 631"/>
              <a:gd name="T12" fmla="*/ 2147483646 w 2475"/>
              <a:gd name="T13" fmla="*/ 2147483646 h 631"/>
              <a:gd name="T14" fmla="*/ 2147483646 w 2475"/>
              <a:gd name="T15" fmla="*/ 2147483646 h 631"/>
              <a:gd name="T16" fmla="*/ 2147483646 w 2475"/>
              <a:gd name="T17" fmla="*/ 2147483646 h 631"/>
              <a:gd name="T18" fmla="*/ 2147483646 w 2475"/>
              <a:gd name="T19" fmla="*/ 2147483646 h 631"/>
              <a:gd name="T20" fmla="*/ 2147483646 w 2475"/>
              <a:gd name="T21" fmla="*/ 2147483646 h 631"/>
              <a:gd name="T22" fmla="*/ 2147483646 w 2475"/>
              <a:gd name="T23" fmla="*/ 0 h 631"/>
              <a:gd name="T24" fmla="*/ 2147483646 w 2475"/>
              <a:gd name="T25" fmla="*/ 2147483646 h 631"/>
              <a:gd name="T26" fmla="*/ 2147483646 w 2475"/>
              <a:gd name="T27" fmla="*/ 2147483646 h 631"/>
              <a:gd name="T28" fmla="*/ 2147483646 w 2475"/>
              <a:gd name="T29" fmla="*/ 2147483646 h 631"/>
              <a:gd name="T30" fmla="*/ 2147483646 w 2475"/>
              <a:gd name="T31" fmla="*/ 2147483646 h 631"/>
              <a:gd name="T32" fmla="*/ 2147483646 w 2475"/>
              <a:gd name="T33" fmla="*/ 2147483646 h 631"/>
              <a:gd name="T34" fmla="*/ 2147483646 w 2475"/>
              <a:gd name="T35" fmla="*/ 2147483646 h 631"/>
              <a:gd name="T36" fmla="*/ 2147483646 w 2475"/>
              <a:gd name="T37" fmla="*/ 2147483646 h 631"/>
              <a:gd name="T38" fmla="*/ 2147483646 w 2475"/>
              <a:gd name="T39" fmla="*/ 2147483646 h 631"/>
              <a:gd name="T40" fmla="*/ 2147483646 w 2475"/>
              <a:gd name="T41" fmla="*/ 2147483646 h 631"/>
              <a:gd name="T42" fmla="*/ 2147483646 w 2475"/>
              <a:gd name="T43" fmla="*/ 2147483646 h 631"/>
              <a:gd name="T44" fmla="*/ 2147483646 w 2475"/>
              <a:gd name="T45" fmla="*/ 2147483646 h 631"/>
              <a:gd name="T46" fmla="*/ 2147483646 w 2475"/>
              <a:gd name="T47" fmla="*/ 2147483646 h 631"/>
              <a:gd name="T48" fmla="*/ 2147483646 w 2475"/>
              <a:gd name="T49" fmla="*/ 2147483646 h 631"/>
              <a:gd name="T50" fmla="*/ 2147483646 w 2475"/>
              <a:gd name="T51" fmla="*/ 2147483646 h 631"/>
              <a:gd name="T52" fmla="*/ 2147483646 w 2475"/>
              <a:gd name="T53" fmla="*/ 2147483646 h 631"/>
              <a:gd name="T54" fmla="*/ 2147483646 w 2475"/>
              <a:gd name="T55" fmla="*/ 2147483646 h 631"/>
              <a:gd name="T56" fmla="*/ 2147483646 w 2475"/>
              <a:gd name="T57" fmla="*/ 2147483646 h 631"/>
              <a:gd name="T58" fmla="*/ 2147483646 w 2475"/>
              <a:gd name="T59" fmla="*/ 2147483646 h 631"/>
              <a:gd name="T60" fmla="*/ 2147483646 w 2475"/>
              <a:gd name="T61" fmla="*/ 2147483646 h 631"/>
              <a:gd name="T62" fmla="*/ 2147483646 w 2475"/>
              <a:gd name="T63" fmla="*/ 2147483646 h 631"/>
              <a:gd name="T64" fmla="*/ 2147483646 w 2475"/>
              <a:gd name="T65" fmla="*/ 2147483646 h 631"/>
              <a:gd name="T66" fmla="*/ 2147483646 w 2475"/>
              <a:gd name="T67" fmla="*/ 2147483646 h 631"/>
              <a:gd name="T68" fmla="*/ 2147483646 w 2475"/>
              <a:gd name="T69" fmla="*/ 2147483646 h 631"/>
              <a:gd name="T70" fmla="*/ 2147483646 w 2475"/>
              <a:gd name="T71" fmla="*/ 2147483646 h 631"/>
              <a:gd name="T72" fmla="*/ 2147483646 w 2475"/>
              <a:gd name="T73" fmla="*/ 2147483646 h 631"/>
              <a:gd name="T74" fmla="*/ 2147483646 w 2475"/>
              <a:gd name="T75" fmla="*/ 2147483646 h 631"/>
              <a:gd name="T76" fmla="*/ 2147483646 w 2475"/>
              <a:gd name="T77" fmla="*/ 2147483646 h 631"/>
              <a:gd name="T78" fmla="*/ 2147483646 w 2475"/>
              <a:gd name="T79" fmla="*/ 2147483646 h 631"/>
              <a:gd name="T80" fmla="*/ 2147483646 w 2475"/>
              <a:gd name="T81" fmla="*/ 2147483646 h 631"/>
              <a:gd name="T82" fmla="*/ 2147483646 w 2475"/>
              <a:gd name="T83" fmla="*/ 2147483646 h 631"/>
              <a:gd name="T84" fmla="*/ 2147483646 w 2475"/>
              <a:gd name="T85" fmla="*/ 2147483646 h 631"/>
              <a:gd name="T86" fmla="*/ 2147483646 w 2475"/>
              <a:gd name="T87" fmla="*/ 2147483646 h 631"/>
              <a:gd name="T88" fmla="*/ 2147483646 w 2475"/>
              <a:gd name="T89" fmla="*/ 2147483646 h 631"/>
              <a:gd name="T90" fmla="*/ 2147483646 w 2475"/>
              <a:gd name="T91" fmla="*/ 2147483646 h 631"/>
              <a:gd name="T92" fmla="*/ 2147483646 w 2475"/>
              <a:gd name="T93" fmla="*/ 2147483646 h 631"/>
              <a:gd name="T94" fmla="*/ 0 w 2475"/>
              <a:gd name="T95" fmla="*/ 2147483646 h 6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5"/>
              <a:gd name="T145" fmla="*/ 0 h 631"/>
              <a:gd name="T146" fmla="*/ 2475 w 2475"/>
              <a:gd name="T147" fmla="*/ 631 h 6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5" h="631">
                <a:moveTo>
                  <a:pt x="0" y="158"/>
                </a:moveTo>
                <a:lnTo>
                  <a:pt x="0" y="151"/>
                </a:lnTo>
                <a:lnTo>
                  <a:pt x="1" y="143"/>
                </a:lnTo>
                <a:lnTo>
                  <a:pt x="1" y="136"/>
                </a:lnTo>
                <a:lnTo>
                  <a:pt x="3" y="129"/>
                </a:lnTo>
                <a:lnTo>
                  <a:pt x="4" y="122"/>
                </a:lnTo>
                <a:lnTo>
                  <a:pt x="6" y="115"/>
                </a:lnTo>
                <a:lnTo>
                  <a:pt x="8" y="108"/>
                </a:lnTo>
                <a:lnTo>
                  <a:pt x="10" y="102"/>
                </a:lnTo>
                <a:lnTo>
                  <a:pt x="12" y="95"/>
                </a:lnTo>
                <a:lnTo>
                  <a:pt x="15" y="89"/>
                </a:lnTo>
                <a:lnTo>
                  <a:pt x="18" y="82"/>
                </a:lnTo>
                <a:lnTo>
                  <a:pt x="21" y="76"/>
                </a:lnTo>
                <a:lnTo>
                  <a:pt x="25" y="71"/>
                </a:lnTo>
                <a:lnTo>
                  <a:pt x="28" y="65"/>
                </a:lnTo>
                <a:lnTo>
                  <a:pt x="32" y="59"/>
                </a:lnTo>
                <a:lnTo>
                  <a:pt x="36" y="54"/>
                </a:lnTo>
                <a:lnTo>
                  <a:pt x="41" y="49"/>
                </a:lnTo>
                <a:lnTo>
                  <a:pt x="45" y="44"/>
                </a:lnTo>
                <a:lnTo>
                  <a:pt x="50" y="39"/>
                </a:lnTo>
                <a:lnTo>
                  <a:pt x="55" y="35"/>
                </a:lnTo>
                <a:lnTo>
                  <a:pt x="60" y="31"/>
                </a:lnTo>
                <a:lnTo>
                  <a:pt x="65" y="27"/>
                </a:lnTo>
                <a:lnTo>
                  <a:pt x="71" y="23"/>
                </a:lnTo>
                <a:lnTo>
                  <a:pt x="76" y="19"/>
                </a:lnTo>
                <a:lnTo>
                  <a:pt x="82" y="16"/>
                </a:lnTo>
                <a:lnTo>
                  <a:pt x="88" y="13"/>
                </a:lnTo>
                <a:lnTo>
                  <a:pt x="94" y="11"/>
                </a:lnTo>
                <a:lnTo>
                  <a:pt x="100" y="8"/>
                </a:lnTo>
                <a:lnTo>
                  <a:pt x="106" y="6"/>
                </a:lnTo>
                <a:lnTo>
                  <a:pt x="113" y="4"/>
                </a:lnTo>
                <a:lnTo>
                  <a:pt x="119" y="3"/>
                </a:lnTo>
                <a:lnTo>
                  <a:pt x="126" y="2"/>
                </a:lnTo>
                <a:lnTo>
                  <a:pt x="133" y="1"/>
                </a:lnTo>
                <a:lnTo>
                  <a:pt x="140" y="0"/>
                </a:lnTo>
                <a:lnTo>
                  <a:pt x="146" y="0"/>
                </a:lnTo>
                <a:lnTo>
                  <a:pt x="2329" y="0"/>
                </a:lnTo>
                <a:lnTo>
                  <a:pt x="2336" y="0"/>
                </a:lnTo>
                <a:lnTo>
                  <a:pt x="2343" y="1"/>
                </a:lnTo>
                <a:lnTo>
                  <a:pt x="2349" y="2"/>
                </a:lnTo>
                <a:lnTo>
                  <a:pt x="2356" y="3"/>
                </a:lnTo>
                <a:lnTo>
                  <a:pt x="2363" y="4"/>
                </a:lnTo>
                <a:lnTo>
                  <a:pt x="2369" y="6"/>
                </a:lnTo>
                <a:lnTo>
                  <a:pt x="2375" y="8"/>
                </a:lnTo>
                <a:lnTo>
                  <a:pt x="2381" y="11"/>
                </a:lnTo>
                <a:lnTo>
                  <a:pt x="2388" y="13"/>
                </a:lnTo>
                <a:lnTo>
                  <a:pt x="2393" y="16"/>
                </a:lnTo>
                <a:lnTo>
                  <a:pt x="2399" y="19"/>
                </a:lnTo>
                <a:lnTo>
                  <a:pt x="2405" y="23"/>
                </a:lnTo>
                <a:lnTo>
                  <a:pt x="2410" y="27"/>
                </a:lnTo>
                <a:lnTo>
                  <a:pt x="2415" y="31"/>
                </a:lnTo>
                <a:lnTo>
                  <a:pt x="2421" y="35"/>
                </a:lnTo>
                <a:lnTo>
                  <a:pt x="2426" y="39"/>
                </a:lnTo>
                <a:lnTo>
                  <a:pt x="2430" y="44"/>
                </a:lnTo>
                <a:lnTo>
                  <a:pt x="2435" y="49"/>
                </a:lnTo>
                <a:lnTo>
                  <a:pt x="2439" y="54"/>
                </a:lnTo>
                <a:lnTo>
                  <a:pt x="2443" y="59"/>
                </a:lnTo>
                <a:lnTo>
                  <a:pt x="2447" y="65"/>
                </a:lnTo>
                <a:lnTo>
                  <a:pt x="2451" y="71"/>
                </a:lnTo>
                <a:lnTo>
                  <a:pt x="2454" y="76"/>
                </a:lnTo>
                <a:lnTo>
                  <a:pt x="2458" y="82"/>
                </a:lnTo>
                <a:lnTo>
                  <a:pt x="2461" y="89"/>
                </a:lnTo>
                <a:lnTo>
                  <a:pt x="2463" y="95"/>
                </a:lnTo>
                <a:lnTo>
                  <a:pt x="2466" y="102"/>
                </a:lnTo>
                <a:lnTo>
                  <a:pt x="2468" y="108"/>
                </a:lnTo>
                <a:lnTo>
                  <a:pt x="2470" y="115"/>
                </a:lnTo>
                <a:lnTo>
                  <a:pt x="2472" y="122"/>
                </a:lnTo>
                <a:lnTo>
                  <a:pt x="2473" y="129"/>
                </a:lnTo>
                <a:lnTo>
                  <a:pt x="2474" y="136"/>
                </a:lnTo>
                <a:lnTo>
                  <a:pt x="2475" y="143"/>
                </a:lnTo>
                <a:lnTo>
                  <a:pt x="2475" y="151"/>
                </a:lnTo>
                <a:lnTo>
                  <a:pt x="2475" y="158"/>
                </a:lnTo>
                <a:lnTo>
                  <a:pt x="2475" y="474"/>
                </a:lnTo>
                <a:lnTo>
                  <a:pt x="2475" y="481"/>
                </a:lnTo>
                <a:lnTo>
                  <a:pt x="2475" y="489"/>
                </a:lnTo>
                <a:lnTo>
                  <a:pt x="2474" y="496"/>
                </a:lnTo>
                <a:lnTo>
                  <a:pt x="2473" y="503"/>
                </a:lnTo>
                <a:lnTo>
                  <a:pt x="2472" y="510"/>
                </a:lnTo>
                <a:lnTo>
                  <a:pt x="2470" y="517"/>
                </a:lnTo>
                <a:lnTo>
                  <a:pt x="2468" y="524"/>
                </a:lnTo>
                <a:lnTo>
                  <a:pt x="2466" y="530"/>
                </a:lnTo>
                <a:lnTo>
                  <a:pt x="2463" y="537"/>
                </a:lnTo>
                <a:lnTo>
                  <a:pt x="2461" y="543"/>
                </a:lnTo>
                <a:lnTo>
                  <a:pt x="2458" y="549"/>
                </a:lnTo>
                <a:lnTo>
                  <a:pt x="2454" y="555"/>
                </a:lnTo>
                <a:lnTo>
                  <a:pt x="2451" y="561"/>
                </a:lnTo>
                <a:lnTo>
                  <a:pt x="2447" y="567"/>
                </a:lnTo>
                <a:lnTo>
                  <a:pt x="2443" y="572"/>
                </a:lnTo>
                <a:lnTo>
                  <a:pt x="2439" y="578"/>
                </a:lnTo>
                <a:lnTo>
                  <a:pt x="2435" y="583"/>
                </a:lnTo>
                <a:lnTo>
                  <a:pt x="2430" y="588"/>
                </a:lnTo>
                <a:lnTo>
                  <a:pt x="2426" y="592"/>
                </a:lnTo>
                <a:lnTo>
                  <a:pt x="2421" y="597"/>
                </a:lnTo>
                <a:lnTo>
                  <a:pt x="2415" y="601"/>
                </a:lnTo>
                <a:lnTo>
                  <a:pt x="2410" y="605"/>
                </a:lnTo>
                <a:lnTo>
                  <a:pt x="2405" y="609"/>
                </a:lnTo>
                <a:lnTo>
                  <a:pt x="2399" y="612"/>
                </a:lnTo>
                <a:lnTo>
                  <a:pt x="2393" y="615"/>
                </a:lnTo>
                <a:lnTo>
                  <a:pt x="2388" y="618"/>
                </a:lnTo>
                <a:lnTo>
                  <a:pt x="2381" y="621"/>
                </a:lnTo>
                <a:lnTo>
                  <a:pt x="2375" y="623"/>
                </a:lnTo>
                <a:lnTo>
                  <a:pt x="2369" y="625"/>
                </a:lnTo>
                <a:lnTo>
                  <a:pt x="2363" y="627"/>
                </a:lnTo>
                <a:lnTo>
                  <a:pt x="2356" y="629"/>
                </a:lnTo>
                <a:lnTo>
                  <a:pt x="2349" y="630"/>
                </a:lnTo>
                <a:lnTo>
                  <a:pt x="2343" y="631"/>
                </a:lnTo>
                <a:lnTo>
                  <a:pt x="2336" y="631"/>
                </a:lnTo>
                <a:lnTo>
                  <a:pt x="2329" y="631"/>
                </a:lnTo>
                <a:lnTo>
                  <a:pt x="146" y="631"/>
                </a:lnTo>
                <a:lnTo>
                  <a:pt x="140" y="631"/>
                </a:lnTo>
                <a:lnTo>
                  <a:pt x="133" y="631"/>
                </a:lnTo>
                <a:lnTo>
                  <a:pt x="126" y="630"/>
                </a:lnTo>
                <a:lnTo>
                  <a:pt x="119" y="629"/>
                </a:lnTo>
                <a:lnTo>
                  <a:pt x="113" y="627"/>
                </a:lnTo>
                <a:lnTo>
                  <a:pt x="106" y="625"/>
                </a:lnTo>
                <a:lnTo>
                  <a:pt x="100" y="623"/>
                </a:lnTo>
                <a:lnTo>
                  <a:pt x="94" y="621"/>
                </a:lnTo>
                <a:lnTo>
                  <a:pt x="88" y="618"/>
                </a:lnTo>
                <a:lnTo>
                  <a:pt x="82" y="615"/>
                </a:lnTo>
                <a:lnTo>
                  <a:pt x="76" y="612"/>
                </a:lnTo>
                <a:lnTo>
                  <a:pt x="71" y="609"/>
                </a:lnTo>
                <a:lnTo>
                  <a:pt x="65" y="605"/>
                </a:lnTo>
                <a:lnTo>
                  <a:pt x="60" y="601"/>
                </a:lnTo>
                <a:lnTo>
                  <a:pt x="55" y="597"/>
                </a:lnTo>
                <a:lnTo>
                  <a:pt x="50" y="592"/>
                </a:lnTo>
                <a:lnTo>
                  <a:pt x="45" y="588"/>
                </a:lnTo>
                <a:lnTo>
                  <a:pt x="41" y="583"/>
                </a:lnTo>
                <a:lnTo>
                  <a:pt x="36" y="578"/>
                </a:lnTo>
                <a:lnTo>
                  <a:pt x="32" y="572"/>
                </a:lnTo>
                <a:lnTo>
                  <a:pt x="28" y="567"/>
                </a:lnTo>
                <a:lnTo>
                  <a:pt x="25" y="561"/>
                </a:lnTo>
                <a:lnTo>
                  <a:pt x="21" y="555"/>
                </a:lnTo>
                <a:lnTo>
                  <a:pt x="18" y="549"/>
                </a:lnTo>
                <a:lnTo>
                  <a:pt x="15" y="543"/>
                </a:lnTo>
                <a:lnTo>
                  <a:pt x="12" y="537"/>
                </a:lnTo>
                <a:lnTo>
                  <a:pt x="10" y="530"/>
                </a:lnTo>
                <a:lnTo>
                  <a:pt x="8" y="524"/>
                </a:lnTo>
                <a:lnTo>
                  <a:pt x="6" y="517"/>
                </a:lnTo>
                <a:lnTo>
                  <a:pt x="4" y="510"/>
                </a:lnTo>
                <a:lnTo>
                  <a:pt x="3" y="503"/>
                </a:lnTo>
                <a:lnTo>
                  <a:pt x="1" y="496"/>
                </a:lnTo>
                <a:lnTo>
                  <a:pt x="1" y="489"/>
                </a:lnTo>
                <a:lnTo>
                  <a:pt x="0" y="481"/>
                </a:lnTo>
                <a:lnTo>
                  <a:pt x="0" y="474"/>
                </a:lnTo>
                <a:lnTo>
                  <a:pt x="0" y="158"/>
                </a:lnTo>
                <a:close/>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8" name="Rectangle 59"/>
          <p:cNvSpPr>
            <a:spLocks noChangeArrowheads="1"/>
          </p:cNvSpPr>
          <p:nvPr/>
        </p:nvSpPr>
        <p:spPr bwMode="auto">
          <a:xfrm>
            <a:off x="333375" y="4371975"/>
            <a:ext cx="2595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u="sng">
                <a:solidFill>
                  <a:srgbClr val="000000"/>
                </a:solidFill>
              </a:rPr>
              <a:t>General Equation</a:t>
            </a:r>
            <a:r>
              <a:rPr lang="en-US" altLang="en-US" sz="2000">
                <a:solidFill>
                  <a:srgbClr val="000000"/>
                </a:solidFill>
              </a:rPr>
              <a:t>:</a:t>
            </a:r>
          </a:p>
        </p:txBody>
      </p:sp>
      <p:sp>
        <p:nvSpPr>
          <p:cNvPr id="26659" name="Rectangle 61"/>
          <p:cNvSpPr>
            <a:spLocks noChangeArrowheads="1"/>
          </p:cNvSpPr>
          <p:nvPr/>
        </p:nvSpPr>
        <p:spPr bwMode="auto">
          <a:xfrm>
            <a:off x="7913688" y="6719888"/>
            <a:ext cx="128428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sp>
        <p:nvSpPr>
          <p:cNvPr id="26660" name="TextBox 61"/>
          <p:cNvSpPr txBox="1">
            <a:spLocks noChangeArrowheads="1"/>
          </p:cNvSpPr>
          <p:nvPr/>
        </p:nvSpPr>
        <p:spPr bwMode="auto">
          <a:xfrm>
            <a:off x="2373313" y="1104989"/>
            <a:ext cx="319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t>
            </a:r>
          </a:p>
        </p:txBody>
      </p:sp>
      <p:grpSp>
        <p:nvGrpSpPr>
          <p:cNvPr id="26661" name="Group 66"/>
          <p:cNvGrpSpPr>
            <a:grpSpLocks/>
          </p:cNvGrpSpPr>
          <p:nvPr/>
        </p:nvGrpSpPr>
        <p:grpSpPr bwMode="auto">
          <a:xfrm>
            <a:off x="228600" y="5722938"/>
            <a:ext cx="5313363" cy="784225"/>
            <a:chOff x="349242" y="4799954"/>
            <a:chExt cx="5312470" cy="785099"/>
          </a:xfrm>
        </p:grpSpPr>
        <p:sp>
          <p:nvSpPr>
            <p:cNvPr id="26710" name="Rectangle 49"/>
            <p:cNvSpPr>
              <a:spLocks noChangeArrowheads="1"/>
            </p:cNvSpPr>
            <p:nvPr/>
          </p:nvSpPr>
          <p:spPr bwMode="auto">
            <a:xfrm>
              <a:off x="349242" y="5071258"/>
              <a:ext cx="4296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H = </a:t>
              </a:r>
            </a:p>
          </p:txBody>
        </p:sp>
        <p:sp>
          <p:nvSpPr>
            <p:cNvPr id="26711" name="Rectangle 50"/>
            <p:cNvSpPr>
              <a:spLocks noChangeArrowheads="1"/>
            </p:cNvSpPr>
            <p:nvPr/>
          </p:nvSpPr>
          <p:spPr bwMode="auto">
            <a:xfrm>
              <a:off x="3054378" y="4799954"/>
              <a:ext cx="211560" cy="3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smtClean="0">
                  <a:solidFill>
                    <a:srgbClr val="500000"/>
                  </a:solidFill>
                </a:rPr>
                <a:t>c</a:t>
              </a:r>
              <a:r>
                <a:rPr lang="en-US" altLang="en-US" sz="1200" baseline="-25000" dirty="0" smtClean="0">
                  <a:solidFill>
                    <a:srgbClr val="500000"/>
                  </a:solidFill>
                </a:rPr>
                <a:t>d</a:t>
              </a:r>
              <a:endParaRPr lang="en-US" altLang="en-US" sz="1200" baseline="-25000" dirty="0">
                <a:solidFill>
                  <a:srgbClr val="500000"/>
                </a:solidFill>
              </a:endParaRPr>
            </a:p>
          </p:txBody>
        </p:sp>
        <p:sp>
          <p:nvSpPr>
            <p:cNvPr id="26712" name="Rectangle 51"/>
            <p:cNvSpPr>
              <a:spLocks noChangeArrowheads="1"/>
            </p:cNvSpPr>
            <p:nvPr/>
          </p:nvSpPr>
          <p:spPr bwMode="auto">
            <a:xfrm>
              <a:off x="993767" y="5215721"/>
              <a:ext cx="4667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FF0000"/>
                  </a:solidFill>
                  <a:latin typeface="Symbol" panose="05050102010706020507" pitchFamily="18" charset="2"/>
                </a:rPr>
                <a:t>g</a:t>
              </a:r>
              <a:r>
                <a:rPr lang="en-US" altLang="en-US" sz="2400" baseline="-25000" dirty="0">
                  <a:solidFill>
                    <a:srgbClr val="500000"/>
                  </a:solidFill>
                </a:rPr>
                <a:t>soil</a:t>
              </a:r>
              <a:r>
                <a:rPr lang="en-US" altLang="en-US" sz="2400" dirty="0">
                  <a:solidFill>
                    <a:srgbClr val="500000"/>
                  </a:solidFill>
                </a:rPr>
                <a:t> [sinβ cosβ - </a:t>
              </a:r>
              <a:r>
                <a:rPr lang="en-US" altLang="en-US" sz="2400" dirty="0" smtClean="0">
                  <a:solidFill>
                    <a:srgbClr val="500000"/>
                  </a:solidFill>
                </a:rPr>
                <a:t>tanϕ</a:t>
              </a:r>
              <a:r>
                <a:rPr lang="en-US" altLang="en-US" baseline="-25000" dirty="0" smtClean="0">
                  <a:solidFill>
                    <a:srgbClr val="500000"/>
                  </a:solidFill>
                </a:rPr>
                <a:t>d</a:t>
              </a:r>
              <a:r>
                <a:rPr lang="en-US" altLang="en-US" sz="2400" dirty="0" smtClean="0">
                  <a:solidFill>
                    <a:srgbClr val="500000"/>
                  </a:solidFill>
                </a:rPr>
                <a:t> </a:t>
              </a:r>
              <a:r>
                <a:rPr lang="en-US" altLang="en-US" sz="2400" dirty="0">
                  <a:solidFill>
                    <a:srgbClr val="500000"/>
                  </a:solidFill>
                </a:rPr>
                <a:t>(cos</a:t>
              </a:r>
              <a:r>
                <a:rPr lang="en-US" altLang="en-US" sz="2400" baseline="30000" dirty="0">
                  <a:solidFill>
                    <a:srgbClr val="500000"/>
                  </a:solidFill>
                </a:rPr>
                <a:t>2</a:t>
              </a:r>
              <a:r>
                <a:rPr lang="en-US" altLang="en-US" sz="2400" dirty="0">
                  <a:solidFill>
                    <a:srgbClr val="500000"/>
                  </a:solidFill>
                </a:rPr>
                <a:t>β - r</a:t>
              </a:r>
              <a:r>
                <a:rPr lang="en-US" altLang="en-US" sz="2400" baseline="-25000" dirty="0">
                  <a:solidFill>
                    <a:srgbClr val="500000"/>
                  </a:solidFill>
                </a:rPr>
                <a:t>u</a:t>
              </a:r>
              <a:r>
                <a:rPr lang="en-US" altLang="en-US" sz="2400" dirty="0">
                  <a:solidFill>
                    <a:srgbClr val="500000"/>
                  </a:solidFill>
                </a:rPr>
                <a:t>)]</a:t>
              </a:r>
            </a:p>
          </p:txBody>
        </p:sp>
        <p:sp>
          <p:nvSpPr>
            <p:cNvPr id="26713" name="Freeform 52"/>
            <p:cNvSpPr>
              <a:spLocks noChangeArrowheads="1"/>
            </p:cNvSpPr>
            <p:nvPr/>
          </p:nvSpPr>
          <p:spPr bwMode="auto">
            <a:xfrm>
              <a:off x="976304" y="5172858"/>
              <a:ext cx="4341813" cy="0"/>
            </a:xfrm>
            <a:custGeom>
              <a:avLst/>
              <a:gdLst>
                <a:gd name="T0" fmla="*/ 0 w 2735"/>
                <a:gd name="T1" fmla="*/ 2147483646 w 2735"/>
                <a:gd name="T2" fmla="*/ 0 60000 65536"/>
                <a:gd name="T3" fmla="*/ 0 60000 65536"/>
                <a:gd name="T4" fmla="*/ 0 w 2735"/>
                <a:gd name="T5" fmla="*/ 2735 w 2735"/>
              </a:gdLst>
              <a:ahLst/>
              <a:cxnLst>
                <a:cxn ang="T2">
                  <a:pos x="T0" y="0"/>
                </a:cxn>
                <a:cxn ang="T3">
                  <a:pos x="T1" y="0"/>
                </a:cxn>
              </a:cxnLst>
              <a:rect l="T4" t="0" r="T5" b="0"/>
              <a:pathLst>
                <a:path w="2735">
                  <a:moveTo>
                    <a:pt x="0" y="0"/>
                  </a:moveTo>
                  <a:lnTo>
                    <a:pt x="2735" y="0"/>
                  </a:lnTo>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662" name="TextBox 2"/>
          <p:cNvSpPr txBox="1">
            <a:spLocks noChangeArrowheads="1"/>
          </p:cNvSpPr>
          <p:nvPr/>
        </p:nvSpPr>
        <p:spPr bwMode="auto">
          <a:xfrm>
            <a:off x="157163" y="548481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Or</a:t>
            </a:r>
          </a:p>
        </p:txBody>
      </p:sp>
      <p:grpSp>
        <p:nvGrpSpPr>
          <p:cNvPr id="26663" name="Group 15"/>
          <p:cNvGrpSpPr>
            <a:grpSpLocks/>
          </p:cNvGrpSpPr>
          <p:nvPr/>
        </p:nvGrpSpPr>
        <p:grpSpPr bwMode="auto">
          <a:xfrm>
            <a:off x="6527800" y="3563938"/>
            <a:ext cx="2405063" cy="2630487"/>
            <a:chOff x="6527545" y="3563149"/>
            <a:chExt cx="2405161" cy="2630496"/>
          </a:xfrm>
        </p:grpSpPr>
        <p:sp>
          <p:nvSpPr>
            <p:cNvPr id="26696" name="Rectangle 11"/>
            <p:cNvSpPr>
              <a:spLocks noChangeArrowheads="1"/>
            </p:cNvSpPr>
            <p:nvPr/>
          </p:nvSpPr>
          <p:spPr bwMode="auto">
            <a:xfrm>
              <a:off x="6527545" y="3563149"/>
              <a:ext cx="2405161" cy="2630496"/>
            </a:xfrm>
            <a:prstGeom prst="rect">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97" name="Rectangle 3"/>
            <p:cNvSpPr>
              <a:spLocks noChangeArrowheads="1"/>
            </p:cNvSpPr>
            <p:nvPr/>
          </p:nvSpPr>
          <p:spPr bwMode="auto">
            <a:xfrm>
              <a:off x="6939434" y="3957726"/>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err="1">
                  <a:solidFill>
                    <a:srgbClr val="0000FF"/>
                  </a:solidFill>
                </a:rPr>
                <a:t>c</a:t>
              </a:r>
              <a:r>
                <a:rPr lang="en-US" altLang="en-US" sz="2000" baseline="-25000" dirty="0" err="1">
                  <a:solidFill>
                    <a:srgbClr val="0000FF"/>
                  </a:solidFill>
                </a:rPr>
                <a:t>dev</a:t>
              </a:r>
              <a:r>
                <a:rPr lang="en-US" altLang="en-US" sz="2000" baseline="-25000" dirty="0">
                  <a:solidFill>
                    <a:srgbClr val="0000FF"/>
                  </a:solidFill>
                </a:rPr>
                <a:t> </a:t>
              </a:r>
              <a:r>
                <a:rPr lang="en-US" altLang="en-US" sz="2000" dirty="0">
                  <a:solidFill>
                    <a:srgbClr val="0000FF"/>
                  </a:solidFill>
                </a:rPr>
                <a:t>= </a:t>
              </a:r>
            </a:p>
          </p:txBody>
        </p:sp>
        <p:cxnSp>
          <p:nvCxnSpPr>
            <p:cNvPr id="26698" name="Straight Connector 5"/>
            <p:cNvCxnSpPr>
              <a:cxnSpLocks noChangeShapeType="1"/>
            </p:cNvCxnSpPr>
            <p:nvPr/>
          </p:nvCxnSpPr>
          <p:spPr bwMode="auto">
            <a:xfrm>
              <a:off x="7699818" y="4157781"/>
              <a:ext cx="8239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699" name="Rectangle 6"/>
            <p:cNvSpPr>
              <a:spLocks noChangeArrowheads="1"/>
            </p:cNvSpPr>
            <p:nvPr/>
          </p:nvSpPr>
          <p:spPr bwMode="auto">
            <a:xfrm>
              <a:off x="7984291" y="380617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c</a:t>
              </a:r>
            </a:p>
          </p:txBody>
        </p:sp>
        <p:sp>
          <p:nvSpPr>
            <p:cNvPr id="26700" name="Rectangle 7"/>
            <p:cNvSpPr>
              <a:spLocks noChangeArrowheads="1"/>
            </p:cNvSpPr>
            <p:nvPr/>
          </p:nvSpPr>
          <p:spPr bwMode="auto">
            <a:xfrm>
              <a:off x="7877148" y="4122927"/>
              <a:ext cx="556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FS</a:t>
              </a:r>
              <a:r>
                <a:rPr lang="en-US" altLang="en-US" baseline="-25000">
                  <a:solidFill>
                    <a:srgbClr val="0000FF"/>
                  </a:solidFill>
                </a:rPr>
                <a:t>c</a:t>
              </a:r>
              <a:endParaRPr lang="en-US" altLang="en-US">
                <a:solidFill>
                  <a:srgbClr val="0000FF"/>
                </a:solidFill>
              </a:endParaRPr>
            </a:p>
          </p:txBody>
        </p:sp>
        <p:sp>
          <p:nvSpPr>
            <p:cNvPr id="26701" name="Rectangle 77"/>
            <p:cNvSpPr>
              <a:spLocks noChangeArrowheads="1"/>
            </p:cNvSpPr>
            <p:nvPr/>
          </p:nvSpPr>
          <p:spPr bwMode="auto">
            <a:xfrm>
              <a:off x="6865493" y="4686622"/>
              <a:ext cx="1215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FF"/>
                  </a:solidFill>
                </a:rPr>
                <a:t>tan</a:t>
              </a:r>
              <a:r>
                <a:rPr lang="en-US" altLang="en-US" sz="2000">
                  <a:solidFill>
                    <a:srgbClr val="0000FF"/>
                  </a:solidFill>
                  <a:latin typeface="Symbol" panose="05050102010706020507" pitchFamily="18" charset="2"/>
                </a:rPr>
                <a:t>f</a:t>
              </a:r>
              <a:r>
                <a:rPr lang="en-US" altLang="en-US" sz="2000" baseline="-25000">
                  <a:solidFill>
                    <a:srgbClr val="0000FF"/>
                  </a:solidFill>
                </a:rPr>
                <a:t>dev </a:t>
              </a:r>
              <a:r>
                <a:rPr lang="en-US" altLang="en-US" sz="2000">
                  <a:solidFill>
                    <a:srgbClr val="0000FF"/>
                  </a:solidFill>
                </a:rPr>
                <a:t>= </a:t>
              </a:r>
            </a:p>
          </p:txBody>
        </p:sp>
        <p:cxnSp>
          <p:nvCxnSpPr>
            <p:cNvPr id="26702" name="Straight Connector 78"/>
            <p:cNvCxnSpPr>
              <a:cxnSpLocks noChangeShapeType="1"/>
            </p:cNvCxnSpPr>
            <p:nvPr/>
          </p:nvCxnSpPr>
          <p:spPr bwMode="auto">
            <a:xfrm>
              <a:off x="7949026" y="4886677"/>
              <a:ext cx="62910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703" name="Rectangle 79"/>
            <p:cNvSpPr>
              <a:spLocks noChangeArrowheads="1"/>
            </p:cNvSpPr>
            <p:nvPr/>
          </p:nvSpPr>
          <p:spPr bwMode="auto">
            <a:xfrm>
              <a:off x="7928595" y="4532747"/>
              <a:ext cx="62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tan</a:t>
              </a:r>
              <a:r>
                <a:rPr lang="en-US" altLang="en-US">
                  <a:solidFill>
                    <a:srgbClr val="0000FF"/>
                  </a:solidFill>
                  <a:latin typeface="Symbol" panose="05050102010706020507" pitchFamily="18" charset="2"/>
                </a:rPr>
                <a:t>f</a:t>
              </a:r>
            </a:p>
          </p:txBody>
        </p:sp>
        <p:sp>
          <p:nvSpPr>
            <p:cNvPr id="26704" name="Rectangle 80"/>
            <p:cNvSpPr>
              <a:spLocks noChangeArrowheads="1"/>
            </p:cNvSpPr>
            <p:nvPr/>
          </p:nvSpPr>
          <p:spPr bwMode="auto">
            <a:xfrm>
              <a:off x="7984291" y="4825141"/>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FS</a:t>
              </a:r>
              <a:r>
                <a:rPr lang="en-US" altLang="en-US" baseline="-25000">
                  <a:solidFill>
                    <a:srgbClr val="0000FF"/>
                  </a:solidFill>
                  <a:latin typeface="Symbol" panose="05050102010706020507" pitchFamily="18" charset="2"/>
                </a:rPr>
                <a:t>f</a:t>
              </a:r>
              <a:endParaRPr lang="en-US" altLang="en-US">
                <a:solidFill>
                  <a:srgbClr val="0000FF"/>
                </a:solidFill>
                <a:latin typeface="Symbol" panose="05050102010706020507" pitchFamily="18" charset="2"/>
              </a:endParaRPr>
            </a:p>
          </p:txBody>
        </p:sp>
        <p:sp>
          <p:nvSpPr>
            <p:cNvPr id="26705" name="Rectangle 85"/>
            <p:cNvSpPr>
              <a:spLocks noChangeArrowheads="1"/>
            </p:cNvSpPr>
            <p:nvPr/>
          </p:nvSpPr>
          <p:spPr bwMode="auto">
            <a:xfrm>
              <a:off x="6589219" y="5427325"/>
              <a:ext cx="2281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FF"/>
                  </a:solidFill>
                  <a:latin typeface="Symbol" panose="05050102010706020507" pitchFamily="18" charset="2"/>
                </a:rPr>
                <a:t>f</a:t>
              </a:r>
              <a:r>
                <a:rPr lang="en-US" altLang="en-US" sz="2000" baseline="-25000">
                  <a:solidFill>
                    <a:srgbClr val="0000FF"/>
                  </a:solidFill>
                </a:rPr>
                <a:t>dev </a:t>
              </a:r>
              <a:r>
                <a:rPr lang="en-US" altLang="en-US" sz="2000">
                  <a:solidFill>
                    <a:srgbClr val="0000FF"/>
                  </a:solidFill>
                </a:rPr>
                <a:t>= tan</a:t>
              </a:r>
              <a:r>
                <a:rPr lang="en-US" altLang="en-US" sz="1600" baseline="30000">
                  <a:solidFill>
                    <a:srgbClr val="0000FF"/>
                  </a:solidFill>
                </a:rPr>
                <a:t>-1</a:t>
              </a:r>
              <a:r>
                <a:rPr lang="en-US" altLang="en-US" sz="2000">
                  <a:solidFill>
                    <a:srgbClr val="0000FF"/>
                  </a:solidFill>
                </a:rPr>
                <a:t> (          )</a:t>
              </a:r>
            </a:p>
          </p:txBody>
        </p:sp>
        <p:grpSp>
          <p:nvGrpSpPr>
            <p:cNvPr id="26706" name="Group 12"/>
            <p:cNvGrpSpPr>
              <a:grpSpLocks/>
            </p:cNvGrpSpPr>
            <p:nvPr/>
          </p:nvGrpSpPr>
          <p:grpSpPr bwMode="auto">
            <a:xfrm>
              <a:off x="7945214" y="5273450"/>
              <a:ext cx="649538" cy="661726"/>
              <a:chOff x="7643746" y="5493306"/>
              <a:chExt cx="649538" cy="661726"/>
            </a:xfrm>
          </p:grpSpPr>
          <p:cxnSp>
            <p:nvCxnSpPr>
              <p:cNvPr id="26707" name="Straight Connector 86"/>
              <p:cNvCxnSpPr>
                <a:cxnSpLocks noChangeShapeType="1"/>
              </p:cNvCxnSpPr>
              <p:nvPr/>
            </p:nvCxnSpPr>
            <p:spPr bwMode="auto">
              <a:xfrm>
                <a:off x="7664177" y="5847236"/>
                <a:ext cx="62910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708" name="Rectangle 87"/>
              <p:cNvSpPr>
                <a:spLocks noChangeArrowheads="1"/>
              </p:cNvSpPr>
              <p:nvPr/>
            </p:nvSpPr>
            <p:spPr bwMode="auto">
              <a:xfrm>
                <a:off x="7643746" y="5493306"/>
                <a:ext cx="62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tan</a:t>
                </a:r>
                <a:r>
                  <a:rPr lang="en-US" altLang="en-US">
                    <a:solidFill>
                      <a:srgbClr val="0000FF"/>
                    </a:solidFill>
                    <a:latin typeface="Symbol" panose="05050102010706020507" pitchFamily="18" charset="2"/>
                  </a:rPr>
                  <a:t>f</a:t>
                </a:r>
              </a:p>
            </p:txBody>
          </p:sp>
          <p:sp>
            <p:nvSpPr>
              <p:cNvPr id="26709" name="Rectangle 88"/>
              <p:cNvSpPr>
                <a:spLocks noChangeArrowheads="1"/>
              </p:cNvSpPr>
              <p:nvPr/>
            </p:nvSpPr>
            <p:spPr bwMode="auto">
              <a:xfrm>
                <a:off x="7699442" y="5785700"/>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FS</a:t>
                </a:r>
                <a:r>
                  <a:rPr lang="en-US" altLang="en-US" baseline="-25000">
                    <a:solidFill>
                      <a:srgbClr val="0000FF"/>
                    </a:solidFill>
                    <a:latin typeface="Symbol" panose="05050102010706020507" pitchFamily="18" charset="2"/>
                  </a:rPr>
                  <a:t>f</a:t>
                </a:r>
                <a:endParaRPr lang="en-US" altLang="en-US">
                  <a:solidFill>
                    <a:srgbClr val="0000FF"/>
                  </a:solidFill>
                  <a:latin typeface="Symbol" panose="05050102010706020507" pitchFamily="18" charset="2"/>
                </a:endParaRPr>
              </a:p>
            </p:txBody>
          </p:sp>
        </p:grpSp>
      </p:grpSp>
      <p:sp>
        <p:nvSpPr>
          <p:cNvPr id="26664" name="Rectangle 13"/>
          <p:cNvSpPr>
            <a:spLocks noChangeArrowheads="1"/>
          </p:cNvSpPr>
          <p:nvPr/>
        </p:nvSpPr>
        <p:spPr bwMode="auto">
          <a:xfrm>
            <a:off x="6573308" y="209550"/>
            <a:ext cx="15295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smtClean="0">
                <a:solidFill>
                  <a:srgbClr val="000000"/>
                </a:solidFill>
              </a:rPr>
              <a:t>(</a:t>
            </a:r>
            <a:r>
              <a:rPr lang="en-US" altLang="en-US" sz="1600" i="1" dirty="0">
                <a:solidFill>
                  <a:srgbClr val="000000"/>
                </a:solidFill>
              </a:rPr>
              <a:t>with seepage)</a:t>
            </a:r>
          </a:p>
        </p:txBody>
      </p:sp>
      <p:grpSp>
        <p:nvGrpSpPr>
          <p:cNvPr id="26665" name="Group 16"/>
          <p:cNvGrpSpPr>
            <a:grpSpLocks/>
          </p:cNvGrpSpPr>
          <p:nvPr/>
        </p:nvGrpSpPr>
        <p:grpSpPr bwMode="auto">
          <a:xfrm>
            <a:off x="5680075" y="428625"/>
            <a:ext cx="3368675" cy="2714625"/>
            <a:chOff x="5680071" y="428618"/>
            <a:chExt cx="3367982" cy="2715035"/>
          </a:xfrm>
        </p:grpSpPr>
        <p:sp>
          <p:nvSpPr>
            <p:cNvPr id="26667" name="Freeform 4"/>
            <p:cNvSpPr>
              <a:spLocks noChangeArrowheads="1"/>
            </p:cNvSpPr>
            <p:nvPr/>
          </p:nvSpPr>
          <p:spPr bwMode="auto">
            <a:xfrm>
              <a:off x="5942009" y="1139818"/>
              <a:ext cx="2832100" cy="1811338"/>
            </a:xfrm>
            <a:custGeom>
              <a:avLst/>
              <a:gdLst>
                <a:gd name="T0" fmla="*/ 2147483646 w 1784"/>
                <a:gd name="T1" fmla="*/ 0 h 1141"/>
                <a:gd name="T2" fmla="*/ 0 w 1784"/>
                <a:gd name="T3" fmla="*/ 2147483646 h 1141"/>
                <a:gd name="T4" fmla="*/ 2147483646 w 1784"/>
                <a:gd name="T5" fmla="*/ 2147483646 h 1141"/>
                <a:gd name="T6" fmla="*/ 2147483646 w 1784"/>
                <a:gd name="T7" fmla="*/ 2147483646 h 1141"/>
                <a:gd name="T8" fmla="*/ 2147483646 w 1784"/>
                <a:gd name="T9" fmla="*/ 0 h 1141"/>
                <a:gd name="T10" fmla="*/ 0 60000 65536"/>
                <a:gd name="T11" fmla="*/ 0 60000 65536"/>
                <a:gd name="T12" fmla="*/ 0 60000 65536"/>
                <a:gd name="T13" fmla="*/ 0 60000 65536"/>
                <a:gd name="T14" fmla="*/ 0 60000 65536"/>
                <a:gd name="T15" fmla="*/ 0 w 1784"/>
                <a:gd name="T16" fmla="*/ 0 h 1141"/>
                <a:gd name="T17" fmla="*/ 1784 w 1784"/>
                <a:gd name="T18" fmla="*/ 1141 h 1141"/>
              </a:gdLst>
              <a:ahLst/>
              <a:cxnLst>
                <a:cxn ang="T10">
                  <a:pos x="T0" y="T1"/>
                </a:cxn>
                <a:cxn ang="T11">
                  <a:pos x="T2" y="T3"/>
                </a:cxn>
                <a:cxn ang="T12">
                  <a:pos x="T4" y="T5"/>
                </a:cxn>
                <a:cxn ang="T13">
                  <a:pos x="T6" y="T7"/>
                </a:cxn>
                <a:cxn ang="T14">
                  <a:pos x="T8" y="T9"/>
                </a:cxn>
              </a:cxnLst>
              <a:rect l="T15" t="T16" r="T17" b="T18"/>
              <a:pathLst>
                <a:path w="1784" h="1141">
                  <a:moveTo>
                    <a:pt x="1784" y="0"/>
                  </a:moveTo>
                  <a:lnTo>
                    <a:pt x="0" y="856"/>
                  </a:lnTo>
                  <a:lnTo>
                    <a:pt x="115" y="1141"/>
                  </a:lnTo>
                  <a:lnTo>
                    <a:pt x="1572" y="538"/>
                  </a:lnTo>
                  <a:lnTo>
                    <a:pt x="1784"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8" name="Freeform 5"/>
            <p:cNvSpPr>
              <a:spLocks noChangeArrowheads="1"/>
            </p:cNvSpPr>
            <p:nvPr/>
          </p:nvSpPr>
          <p:spPr bwMode="auto">
            <a:xfrm>
              <a:off x="6000746" y="1090606"/>
              <a:ext cx="2794000" cy="1385887"/>
            </a:xfrm>
            <a:custGeom>
              <a:avLst/>
              <a:gdLst>
                <a:gd name="T0" fmla="*/ 2147483646 w 1760"/>
                <a:gd name="T1" fmla="*/ 0 h 873"/>
                <a:gd name="T2" fmla="*/ 0 w 1760"/>
                <a:gd name="T3" fmla="*/ 2147483646 h 873"/>
                <a:gd name="T4" fmla="*/ 0 60000 65536"/>
                <a:gd name="T5" fmla="*/ 0 60000 65536"/>
                <a:gd name="T6" fmla="*/ 0 w 1760"/>
                <a:gd name="T7" fmla="*/ 0 h 873"/>
                <a:gd name="T8" fmla="*/ 1760 w 1760"/>
                <a:gd name="T9" fmla="*/ 873 h 873"/>
              </a:gdLst>
              <a:ahLst/>
              <a:cxnLst>
                <a:cxn ang="T4">
                  <a:pos x="T0" y="T1"/>
                </a:cxn>
                <a:cxn ang="T5">
                  <a:pos x="T2" y="T3"/>
                </a:cxn>
              </a:cxnLst>
              <a:rect l="T6" t="T7" r="T8" b="T9"/>
              <a:pathLst>
                <a:path w="1760" h="873">
                  <a:moveTo>
                    <a:pt x="1760" y="0"/>
                  </a:moveTo>
                  <a:lnTo>
                    <a:pt x="0" y="87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9" name="Freeform 6"/>
            <p:cNvSpPr>
              <a:spLocks noChangeArrowheads="1"/>
            </p:cNvSpPr>
            <p:nvPr/>
          </p:nvSpPr>
          <p:spPr bwMode="auto">
            <a:xfrm>
              <a:off x="6837359" y="946143"/>
              <a:ext cx="581025" cy="1117600"/>
            </a:xfrm>
            <a:custGeom>
              <a:avLst/>
              <a:gdLst>
                <a:gd name="T0" fmla="*/ 0 w 366"/>
                <a:gd name="T1" fmla="*/ 2147483646 h 704"/>
                <a:gd name="T2" fmla="*/ 2147483646 w 366"/>
                <a:gd name="T3" fmla="*/ 0 h 704"/>
                <a:gd name="T4" fmla="*/ 2147483646 w 366"/>
                <a:gd name="T5" fmla="*/ 2147483646 h 704"/>
                <a:gd name="T6" fmla="*/ 0 w 366"/>
                <a:gd name="T7" fmla="*/ 2147483646 h 704"/>
                <a:gd name="T8" fmla="*/ 0 w 366"/>
                <a:gd name="T9" fmla="*/ 2147483646 h 704"/>
                <a:gd name="T10" fmla="*/ 0 60000 65536"/>
                <a:gd name="T11" fmla="*/ 0 60000 65536"/>
                <a:gd name="T12" fmla="*/ 0 60000 65536"/>
                <a:gd name="T13" fmla="*/ 0 60000 65536"/>
                <a:gd name="T14" fmla="*/ 0 60000 65536"/>
                <a:gd name="T15" fmla="*/ 0 w 366"/>
                <a:gd name="T16" fmla="*/ 0 h 704"/>
                <a:gd name="T17" fmla="*/ 366 w 366"/>
                <a:gd name="T18" fmla="*/ 704 h 704"/>
              </a:gdLst>
              <a:ahLst/>
              <a:cxnLst>
                <a:cxn ang="T10">
                  <a:pos x="T0" y="T1"/>
                </a:cxn>
                <a:cxn ang="T11">
                  <a:pos x="T2" y="T3"/>
                </a:cxn>
                <a:cxn ang="T12">
                  <a:pos x="T4" y="T5"/>
                </a:cxn>
                <a:cxn ang="T13">
                  <a:pos x="T6" y="T7"/>
                </a:cxn>
                <a:cxn ang="T14">
                  <a:pos x="T8" y="T9"/>
                </a:cxn>
              </a:cxnLst>
              <a:rect l="T15" t="T16" r="T17" b="T18"/>
              <a:pathLst>
                <a:path w="366" h="704">
                  <a:moveTo>
                    <a:pt x="0" y="185"/>
                  </a:moveTo>
                  <a:lnTo>
                    <a:pt x="366" y="0"/>
                  </a:lnTo>
                  <a:lnTo>
                    <a:pt x="366" y="519"/>
                  </a:lnTo>
                  <a:lnTo>
                    <a:pt x="0" y="704"/>
                  </a:lnTo>
                  <a:lnTo>
                    <a:pt x="0" y="18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0" name="Freeform 7"/>
            <p:cNvSpPr>
              <a:spLocks/>
            </p:cNvSpPr>
            <p:nvPr/>
          </p:nvSpPr>
          <p:spPr bwMode="auto">
            <a:xfrm>
              <a:off x="7116759" y="1489068"/>
              <a:ext cx="0" cy="438150"/>
            </a:xfrm>
            <a:custGeom>
              <a:avLst/>
              <a:gdLst>
                <a:gd name="T0" fmla="*/ 0 h 276"/>
                <a:gd name="T1" fmla="*/ 2147483646 h 276"/>
                <a:gd name="T2" fmla="*/ 0 60000 65536"/>
                <a:gd name="T3" fmla="*/ 0 60000 65536"/>
                <a:gd name="T4" fmla="*/ 0 h 276"/>
                <a:gd name="T5" fmla="*/ 276 h 276"/>
              </a:gdLst>
              <a:ahLst/>
              <a:cxnLst>
                <a:cxn ang="T2">
                  <a:pos x="0" y="T0"/>
                </a:cxn>
                <a:cxn ang="T3">
                  <a:pos x="0" y="T1"/>
                </a:cxn>
              </a:cxnLst>
              <a:rect l="0" t="T4" r="0" b="T5"/>
              <a:pathLst>
                <a:path h="276">
                  <a:moveTo>
                    <a:pt x="0" y="0"/>
                  </a:moveTo>
                  <a:lnTo>
                    <a:pt x="0" y="276"/>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1" name="Freeform 8"/>
            <p:cNvSpPr>
              <a:spLocks/>
            </p:cNvSpPr>
            <p:nvPr/>
          </p:nvSpPr>
          <p:spPr bwMode="auto">
            <a:xfrm>
              <a:off x="6869109" y="1484306"/>
              <a:ext cx="246062" cy="136525"/>
            </a:xfrm>
            <a:custGeom>
              <a:avLst/>
              <a:gdLst>
                <a:gd name="T0" fmla="*/ 2147483646 w 155"/>
                <a:gd name="T1" fmla="*/ 0 h 86"/>
                <a:gd name="T2" fmla="*/ 0 w 155"/>
                <a:gd name="T3" fmla="*/ 2147483646 h 86"/>
                <a:gd name="T4" fmla="*/ 0 60000 65536"/>
                <a:gd name="T5" fmla="*/ 0 60000 65536"/>
                <a:gd name="T6" fmla="*/ 0 w 155"/>
                <a:gd name="T7" fmla="*/ 0 h 86"/>
                <a:gd name="T8" fmla="*/ 155 w 155"/>
                <a:gd name="T9" fmla="*/ 86 h 86"/>
              </a:gdLst>
              <a:ahLst/>
              <a:cxnLst>
                <a:cxn ang="T4">
                  <a:pos x="T0" y="T1"/>
                </a:cxn>
                <a:cxn ang="T5">
                  <a:pos x="T2" y="T3"/>
                </a:cxn>
              </a:cxnLst>
              <a:rect l="T6" t="T7" r="T8" b="T9"/>
              <a:pathLst>
                <a:path w="155" h="86">
                  <a:moveTo>
                    <a:pt x="155" y="0"/>
                  </a:moveTo>
                  <a:lnTo>
                    <a:pt x="0" y="86"/>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2" name="Freeform 9"/>
            <p:cNvSpPr>
              <a:spLocks noChangeArrowheads="1"/>
            </p:cNvSpPr>
            <p:nvPr/>
          </p:nvSpPr>
          <p:spPr bwMode="auto">
            <a:xfrm>
              <a:off x="6819896" y="1949443"/>
              <a:ext cx="268288" cy="141288"/>
            </a:xfrm>
            <a:custGeom>
              <a:avLst/>
              <a:gdLst>
                <a:gd name="T0" fmla="*/ 0 w 169"/>
                <a:gd name="T1" fmla="*/ 2147483646 h 89"/>
                <a:gd name="T2" fmla="*/ 2147483646 w 169"/>
                <a:gd name="T3" fmla="*/ 0 h 89"/>
                <a:gd name="T4" fmla="*/ 0 60000 65536"/>
                <a:gd name="T5" fmla="*/ 0 60000 65536"/>
                <a:gd name="T6" fmla="*/ 0 w 169"/>
                <a:gd name="T7" fmla="*/ 0 h 89"/>
                <a:gd name="T8" fmla="*/ 169 w 169"/>
                <a:gd name="T9" fmla="*/ 89 h 89"/>
              </a:gdLst>
              <a:ahLst/>
              <a:cxnLst>
                <a:cxn ang="T4">
                  <a:pos x="T0" y="T1"/>
                </a:cxn>
                <a:cxn ang="T5">
                  <a:pos x="T2" y="T3"/>
                </a:cxn>
              </a:cxnLst>
              <a:rect l="T6" t="T7" r="T8" b="T9"/>
              <a:pathLst>
                <a:path w="169" h="89">
                  <a:moveTo>
                    <a:pt x="0" y="89"/>
                  </a:moveTo>
                  <a:lnTo>
                    <a:pt x="16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3" name="Freeform 10"/>
            <p:cNvSpPr>
              <a:spLocks noChangeArrowheads="1"/>
            </p:cNvSpPr>
            <p:nvPr/>
          </p:nvSpPr>
          <p:spPr bwMode="auto">
            <a:xfrm>
              <a:off x="6996109" y="1952618"/>
              <a:ext cx="88900" cy="76200"/>
            </a:xfrm>
            <a:custGeom>
              <a:avLst/>
              <a:gdLst>
                <a:gd name="T0" fmla="*/ 2147483646 w 56"/>
                <a:gd name="T1" fmla="*/ 0 h 48"/>
                <a:gd name="T2" fmla="*/ 0 w 56"/>
                <a:gd name="T3" fmla="*/ 2147483646 h 48"/>
                <a:gd name="T4" fmla="*/ 2147483646 w 56"/>
                <a:gd name="T5" fmla="*/ 2147483646 h 48"/>
                <a:gd name="T6" fmla="*/ 2147483646 w 56"/>
                <a:gd name="T7" fmla="*/ 0 h 48"/>
                <a:gd name="T8" fmla="*/ 0 60000 65536"/>
                <a:gd name="T9" fmla="*/ 0 60000 65536"/>
                <a:gd name="T10" fmla="*/ 0 60000 65536"/>
                <a:gd name="T11" fmla="*/ 0 60000 65536"/>
                <a:gd name="T12" fmla="*/ 0 w 56"/>
                <a:gd name="T13" fmla="*/ 0 h 48"/>
                <a:gd name="T14" fmla="*/ 56 w 56"/>
                <a:gd name="T15" fmla="*/ 48 h 48"/>
              </a:gdLst>
              <a:ahLst/>
              <a:cxnLst>
                <a:cxn ang="T8">
                  <a:pos x="T0" y="T1"/>
                </a:cxn>
                <a:cxn ang="T9">
                  <a:pos x="T2" y="T3"/>
                </a:cxn>
                <a:cxn ang="T10">
                  <a:pos x="T4" y="T5"/>
                </a:cxn>
                <a:cxn ang="T11">
                  <a:pos x="T6" y="T7"/>
                </a:cxn>
              </a:cxnLst>
              <a:rect l="T12" t="T13" r="T14" b="T15"/>
              <a:pathLst>
                <a:path w="56" h="48">
                  <a:moveTo>
                    <a:pt x="56" y="0"/>
                  </a:moveTo>
                  <a:lnTo>
                    <a:pt x="0" y="48"/>
                  </a:lnTo>
                  <a:lnTo>
                    <a:pt x="7" y="24"/>
                  </a:lnTo>
                  <a:lnTo>
                    <a:pt x="56" y="0"/>
                  </a:lnTo>
                  <a:close/>
                </a:path>
              </a:pathLst>
            </a:custGeom>
            <a:solidFill>
              <a:srgbClr val="000000"/>
            </a:solidFill>
            <a:ln w="9981">
              <a:solidFill>
                <a:srgbClr val="000000"/>
              </a:solidFill>
              <a:prstDash val="solid"/>
              <a:round/>
              <a:headEnd/>
              <a:tailEnd/>
            </a:ln>
          </p:spPr>
          <p:txBody>
            <a:bodyPr/>
            <a:lstStyle/>
            <a:p>
              <a:endParaRPr lang="en-US"/>
            </a:p>
          </p:txBody>
        </p:sp>
        <p:sp>
          <p:nvSpPr>
            <p:cNvPr id="26674" name="Freeform 11"/>
            <p:cNvSpPr>
              <a:spLocks noChangeArrowheads="1"/>
            </p:cNvSpPr>
            <p:nvPr/>
          </p:nvSpPr>
          <p:spPr bwMode="auto">
            <a:xfrm>
              <a:off x="7115171" y="1928806"/>
              <a:ext cx="165100" cy="330200"/>
            </a:xfrm>
            <a:custGeom>
              <a:avLst/>
              <a:gdLst>
                <a:gd name="T0" fmla="*/ 0 w 104"/>
                <a:gd name="T1" fmla="*/ 0 h 208"/>
                <a:gd name="T2" fmla="*/ 2147483646 w 104"/>
                <a:gd name="T3" fmla="*/ 2147483646 h 208"/>
                <a:gd name="T4" fmla="*/ 0 60000 65536"/>
                <a:gd name="T5" fmla="*/ 0 60000 65536"/>
                <a:gd name="T6" fmla="*/ 0 w 104"/>
                <a:gd name="T7" fmla="*/ 0 h 208"/>
                <a:gd name="T8" fmla="*/ 104 w 104"/>
                <a:gd name="T9" fmla="*/ 208 h 208"/>
              </a:gdLst>
              <a:ahLst/>
              <a:cxnLst>
                <a:cxn ang="T4">
                  <a:pos x="T0" y="T1"/>
                </a:cxn>
                <a:cxn ang="T5">
                  <a:pos x="T2" y="T3"/>
                </a:cxn>
              </a:cxnLst>
              <a:rect l="T6" t="T7" r="T8" b="T9"/>
              <a:pathLst>
                <a:path w="104" h="208">
                  <a:moveTo>
                    <a:pt x="0" y="0"/>
                  </a:moveTo>
                  <a:lnTo>
                    <a:pt x="104" y="208"/>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5" name="Freeform 12"/>
            <p:cNvSpPr>
              <a:spLocks noChangeArrowheads="1"/>
            </p:cNvSpPr>
            <p:nvPr/>
          </p:nvSpPr>
          <p:spPr bwMode="auto">
            <a:xfrm>
              <a:off x="7118346" y="1928806"/>
              <a:ext cx="123825" cy="254000"/>
            </a:xfrm>
            <a:custGeom>
              <a:avLst/>
              <a:gdLst>
                <a:gd name="T0" fmla="*/ 0 w 78"/>
                <a:gd name="T1" fmla="*/ 0 h 160"/>
                <a:gd name="T2" fmla="*/ 2147483646 w 78"/>
                <a:gd name="T3" fmla="*/ 2147483646 h 160"/>
                <a:gd name="T4" fmla="*/ 0 60000 65536"/>
                <a:gd name="T5" fmla="*/ 0 60000 65536"/>
                <a:gd name="T6" fmla="*/ 0 w 78"/>
                <a:gd name="T7" fmla="*/ 0 h 160"/>
                <a:gd name="T8" fmla="*/ 78 w 78"/>
                <a:gd name="T9" fmla="*/ 160 h 160"/>
              </a:gdLst>
              <a:ahLst/>
              <a:cxnLst>
                <a:cxn ang="T4">
                  <a:pos x="T0" y="T1"/>
                </a:cxn>
                <a:cxn ang="T5">
                  <a:pos x="T2" y="T3"/>
                </a:cxn>
              </a:cxnLst>
              <a:rect l="T6" t="T7" r="T8" b="T9"/>
              <a:pathLst>
                <a:path w="78" h="160">
                  <a:moveTo>
                    <a:pt x="0" y="0"/>
                  </a:moveTo>
                  <a:lnTo>
                    <a:pt x="78" y="16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6" name="Freeform 13"/>
            <p:cNvSpPr>
              <a:spLocks/>
            </p:cNvSpPr>
            <p:nvPr/>
          </p:nvSpPr>
          <p:spPr bwMode="auto">
            <a:xfrm>
              <a:off x="7985915" y="672300"/>
              <a:ext cx="0" cy="825500"/>
            </a:xfrm>
            <a:custGeom>
              <a:avLst/>
              <a:gdLst>
                <a:gd name="T0" fmla="*/ 0 h 520"/>
                <a:gd name="T1" fmla="*/ 2147483646 h 520"/>
                <a:gd name="T2" fmla="*/ 0 60000 65536"/>
                <a:gd name="T3" fmla="*/ 0 60000 65536"/>
                <a:gd name="T4" fmla="*/ 0 h 520"/>
                <a:gd name="T5" fmla="*/ 520 h 520"/>
              </a:gdLst>
              <a:ahLst/>
              <a:cxnLst>
                <a:cxn ang="T2">
                  <a:pos x="0" y="T0"/>
                </a:cxn>
                <a:cxn ang="T3">
                  <a:pos x="0" y="T1"/>
                </a:cxn>
              </a:cxnLst>
              <a:rect l="0" t="T4" r="0" b="T5"/>
              <a:pathLst>
                <a:path h="520">
                  <a:moveTo>
                    <a:pt x="0" y="0"/>
                  </a:moveTo>
                  <a:lnTo>
                    <a:pt x="0" y="52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7" name="Rectangle 14"/>
            <p:cNvSpPr>
              <a:spLocks noChangeArrowheads="1"/>
            </p:cNvSpPr>
            <p:nvPr/>
          </p:nvSpPr>
          <p:spPr bwMode="auto">
            <a:xfrm>
              <a:off x="8099421" y="881056"/>
              <a:ext cx="28098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a:solidFill>
                    <a:srgbClr val="000000"/>
                  </a:solidFill>
                </a:rPr>
                <a:t>H</a:t>
              </a:r>
            </a:p>
          </p:txBody>
        </p:sp>
        <p:sp>
          <p:nvSpPr>
            <p:cNvPr id="26678" name="Freeform 15"/>
            <p:cNvSpPr>
              <a:spLocks noChangeArrowheads="1"/>
            </p:cNvSpPr>
            <p:nvPr/>
          </p:nvSpPr>
          <p:spPr bwMode="auto">
            <a:xfrm>
              <a:off x="8097834" y="1438268"/>
              <a:ext cx="501650" cy="0"/>
            </a:xfrm>
            <a:custGeom>
              <a:avLst/>
              <a:gdLst>
                <a:gd name="T0" fmla="*/ 0 w 316"/>
                <a:gd name="T1" fmla="*/ 2147483646 w 316"/>
                <a:gd name="T2" fmla="*/ 0 60000 65536"/>
                <a:gd name="T3" fmla="*/ 0 60000 65536"/>
                <a:gd name="T4" fmla="*/ 0 w 316"/>
                <a:gd name="T5" fmla="*/ 316 w 316"/>
              </a:gdLst>
              <a:ahLst/>
              <a:cxnLst>
                <a:cxn ang="T2">
                  <a:pos x="T0" y="0"/>
                </a:cxn>
                <a:cxn ang="T3">
                  <a:pos x="T1" y="0"/>
                </a:cxn>
              </a:cxnLst>
              <a:rect l="T4" t="0" r="T5" b="0"/>
              <a:pathLst>
                <a:path w="316">
                  <a:moveTo>
                    <a:pt x="0" y="0"/>
                  </a:moveTo>
                  <a:lnTo>
                    <a:pt x="31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9" name="Freeform 16"/>
            <p:cNvSpPr>
              <a:spLocks noChangeArrowheads="1"/>
            </p:cNvSpPr>
            <p:nvPr/>
          </p:nvSpPr>
          <p:spPr bwMode="auto">
            <a:xfrm>
              <a:off x="8381996" y="1300156"/>
              <a:ext cx="71438" cy="149225"/>
            </a:xfrm>
            <a:custGeom>
              <a:avLst/>
              <a:gdLst>
                <a:gd name="T0" fmla="*/ 0 w 45"/>
                <a:gd name="T1" fmla="*/ 0 h 94"/>
                <a:gd name="T2" fmla="*/ 2147483646 w 45"/>
                <a:gd name="T3" fmla="*/ 2147483646 h 94"/>
                <a:gd name="T4" fmla="*/ 2147483646 w 45"/>
                <a:gd name="T5" fmla="*/ 2147483646 h 94"/>
                <a:gd name="T6" fmla="*/ 2147483646 w 45"/>
                <a:gd name="T7" fmla="*/ 2147483646 h 94"/>
                <a:gd name="T8" fmla="*/ 2147483646 w 45"/>
                <a:gd name="T9" fmla="*/ 2147483646 h 94"/>
                <a:gd name="T10" fmla="*/ 2147483646 w 45"/>
                <a:gd name="T11" fmla="*/ 2147483646 h 94"/>
                <a:gd name="T12" fmla="*/ 2147483646 w 45"/>
                <a:gd name="T13" fmla="*/ 2147483646 h 94"/>
                <a:gd name="T14" fmla="*/ 2147483646 w 45"/>
                <a:gd name="T15" fmla="*/ 2147483646 h 94"/>
                <a:gd name="T16" fmla="*/ 2147483646 w 45"/>
                <a:gd name="T17" fmla="*/ 2147483646 h 94"/>
                <a:gd name="T18" fmla="*/ 2147483646 w 45"/>
                <a:gd name="T19" fmla="*/ 2147483646 h 94"/>
                <a:gd name="T20" fmla="*/ 2147483646 w 45"/>
                <a:gd name="T21" fmla="*/ 2147483646 h 94"/>
                <a:gd name="T22" fmla="*/ 2147483646 w 45"/>
                <a:gd name="T23" fmla="*/ 2147483646 h 94"/>
                <a:gd name="T24" fmla="*/ 2147483646 w 45"/>
                <a:gd name="T25" fmla="*/ 2147483646 h 94"/>
                <a:gd name="T26" fmla="*/ 2147483646 w 45"/>
                <a:gd name="T27" fmla="*/ 2147483646 h 94"/>
                <a:gd name="T28" fmla="*/ 2147483646 w 45"/>
                <a:gd name="T29" fmla="*/ 2147483646 h 94"/>
                <a:gd name="T30" fmla="*/ 2147483646 w 45"/>
                <a:gd name="T31" fmla="*/ 2147483646 h 94"/>
                <a:gd name="T32" fmla="*/ 2147483646 w 45"/>
                <a:gd name="T33" fmla="*/ 2147483646 h 94"/>
                <a:gd name="T34" fmla="*/ 2147483646 w 45"/>
                <a:gd name="T35" fmla="*/ 2147483646 h 94"/>
                <a:gd name="T36" fmla="*/ 2147483646 w 45"/>
                <a:gd name="T37" fmla="*/ 2147483646 h 94"/>
                <a:gd name="T38" fmla="*/ 2147483646 w 45"/>
                <a:gd name="T39" fmla="*/ 2147483646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94"/>
                <a:gd name="T62" fmla="*/ 45 w 45"/>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94">
                  <a:moveTo>
                    <a:pt x="0" y="0"/>
                  </a:moveTo>
                  <a:lnTo>
                    <a:pt x="9" y="4"/>
                  </a:lnTo>
                  <a:lnTo>
                    <a:pt x="17" y="8"/>
                  </a:lnTo>
                  <a:lnTo>
                    <a:pt x="24" y="13"/>
                  </a:lnTo>
                  <a:lnTo>
                    <a:pt x="30" y="18"/>
                  </a:lnTo>
                  <a:lnTo>
                    <a:pt x="35" y="23"/>
                  </a:lnTo>
                  <a:lnTo>
                    <a:pt x="38" y="28"/>
                  </a:lnTo>
                  <a:lnTo>
                    <a:pt x="41" y="34"/>
                  </a:lnTo>
                  <a:lnTo>
                    <a:pt x="43" y="39"/>
                  </a:lnTo>
                  <a:lnTo>
                    <a:pt x="44" y="44"/>
                  </a:lnTo>
                  <a:lnTo>
                    <a:pt x="45" y="50"/>
                  </a:lnTo>
                  <a:lnTo>
                    <a:pt x="45" y="55"/>
                  </a:lnTo>
                  <a:lnTo>
                    <a:pt x="44" y="60"/>
                  </a:lnTo>
                  <a:lnTo>
                    <a:pt x="42" y="66"/>
                  </a:lnTo>
                  <a:lnTo>
                    <a:pt x="41" y="71"/>
                  </a:lnTo>
                  <a:lnTo>
                    <a:pt x="38" y="76"/>
                  </a:lnTo>
                  <a:lnTo>
                    <a:pt x="36" y="81"/>
                  </a:lnTo>
                  <a:lnTo>
                    <a:pt x="33" y="85"/>
                  </a:lnTo>
                  <a:lnTo>
                    <a:pt x="30" y="90"/>
                  </a:lnTo>
                  <a:lnTo>
                    <a:pt x="26" y="94"/>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0" name="Rectangle 17"/>
            <p:cNvSpPr>
              <a:spLocks noChangeArrowheads="1"/>
            </p:cNvSpPr>
            <p:nvPr/>
          </p:nvSpPr>
          <p:spPr bwMode="auto">
            <a:xfrm>
              <a:off x="8502646" y="1257293"/>
              <a:ext cx="155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i="1">
                  <a:solidFill>
                    <a:srgbClr val="000000"/>
                  </a:solidFill>
                </a:rPr>
                <a:t>β</a:t>
              </a:r>
            </a:p>
          </p:txBody>
        </p:sp>
        <p:sp>
          <p:nvSpPr>
            <p:cNvPr id="26681" name="Rectangle 18"/>
            <p:cNvSpPr>
              <a:spLocks noChangeArrowheads="1"/>
            </p:cNvSpPr>
            <p:nvPr/>
          </p:nvSpPr>
          <p:spPr bwMode="auto">
            <a:xfrm>
              <a:off x="6600821" y="1836731"/>
              <a:ext cx="1049338"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a:solidFill>
                    <a:srgbClr val="800000"/>
                  </a:solidFill>
                </a:rPr>
                <a:t>Weight = W</a:t>
              </a:r>
            </a:p>
          </p:txBody>
        </p:sp>
        <p:sp>
          <p:nvSpPr>
            <p:cNvPr id="26682" name="Freeform 19"/>
            <p:cNvSpPr>
              <a:spLocks noChangeArrowheads="1"/>
            </p:cNvSpPr>
            <p:nvPr/>
          </p:nvSpPr>
          <p:spPr bwMode="auto">
            <a:xfrm>
              <a:off x="7115171" y="1624006"/>
              <a:ext cx="76200" cy="26987"/>
            </a:xfrm>
            <a:custGeom>
              <a:avLst/>
              <a:gdLst>
                <a:gd name="T0" fmla="*/ 0 w 48"/>
                <a:gd name="T1" fmla="*/ 2147483646 h 17"/>
                <a:gd name="T2" fmla="*/ 2147483646 w 48"/>
                <a:gd name="T3" fmla="*/ 2147483646 h 17"/>
                <a:gd name="T4" fmla="*/ 2147483646 w 48"/>
                <a:gd name="T5" fmla="*/ 2147483646 h 17"/>
                <a:gd name="T6" fmla="*/ 2147483646 w 48"/>
                <a:gd name="T7" fmla="*/ 2147483646 h 17"/>
                <a:gd name="T8" fmla="*/ 2147483646 w 48"/>
                <a:gd name="T9" fmla="*/ 2147483646 h 17"/>
                <a:gd name="T10" fmla="*/ 2147483646 w 48"/>
                <a:gd name="T11" fmla="*/ 2147483646 h 17"/>
                <a:gd name="T12" fmla="*/ 2147483646 w 48"/>
                <a:gd name="T13" fmla="*/ 2147483646 h 17"/>
                <a:gd name="T14" fmla="*/ 2147483646 w 48"/>
                <a:gd name="T15" fmla="*/ 2147483646 h 17"/>
                <a:gd name="T16" fmla="*/ 2147483646 w 48"/>
                <a:gd name="T17" fmla="*/ 2147483646 h 17"/>
                <a:gd name="T18" fmla="*/ 2147483646 w 4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
                <a:gd name="T32" fmla="*/ 48 w 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
                  <a:moveTo>
                    <a:pt x="0" y="3"/>
                  </a:moveTo>
                  <a:lnTo>
                    <a:pt x="8" y="11"/>
                  </a:lnTo>
                  <a:lnTo>
                    <a:pt x="15" y="15"/>
                  </a:lnTo>
                  <a:lnTo>
                    <a:pt x="22" y="17"/>
                  </a:lnTo>
                  <a:lnTo>
                    <a:pt x="28" y="17"/>
                  </a:lnTo>
                  <a:lnTo>
                    <a:pt x="33" y="15"/>
                  </a:lnTo>
                  <a:lnTo>
                    <a:pt x="38" y="12"/>
                  </a:lnTo>
                  <a:lnTo>
                    <a:pt x="42" y="8"/>
                  </a:lnTo>
                  <a:lnTo>
                    <a:pt x="45" y="4"/>
                  </a:lnTo>
                  <a:lnTo>
                    <a:pt x="4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3" name="Rectangle 20"/>
            <p:cNvSpPr>
              <a:spLocks noChangeArrowheads="1"/>
            </p:cNvSpPr>
            <p:nvPr/>
          </p:nvSpPr>
          <p:spPr bwMode="auto">
            <a:xfrm>
              <a:off x="7143745" y="1679567"/>
              <a:ext cx="9842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i="1">
                  <a:solidFill>
                    <a:srgbClr val="000000"/>
                  </a:solidFill>
                </a:rPr>
                <a:t>β</a:t>
              </a:r>
            </a:p>
          </p:txBody>
        </p:sp>
        <p:sp>
          <p:nvSpPr>
            <p:cNvPr id="26684" name="Freeform 21"/>
            <p:cNvSpPr>
              <a:spLocks noChangeArrowheads="1"/>
            </p:cNvSpPr>
            <p:nvPr/>
          </p:nvSpPr>
          <p:spPr bwMode="auto">
            <a:xfrm>
              <a:off x="7029446" y="1336668"/>
              <a:ext cx="285750" cy="495300"/>
            </a:xfrm>
            <a:custGeom>
              <a:avLst/>
              <a:gdLst>
                <a:gd name="T0" fmla="*/ 0 w 180"/>
                <a:gd name="T1" fmla="*/ 0 h 312"/>
                <a:gd name="T2" fmla="*/ 2147483646 w 180"/>
                <a:gd name="T3" fmla="*/ 2147483646 h 312"/>
                <a:gd name="T4" fmla="*/ 0 60000 65536"/>
                <a:gd name="T5" fmla="*/ 0 60000 65536"/>
                <a:gd name="T6" fmla="*/ 0 w 180"/>
                <a:gd name="T7" fmla="*/ 0 h 312"/>
                <a:gd name="T8" fmla="*/ 180 w 180"/>
                <a:gd name="T9" fmla="*/ 312 h 312"/>
              </a:gdLst>
              <a:ahLst/>
              <a:cxnLst>
                <a:cxn ang="T4">
                  <a:pos x="T0" y="T1"/>
                </a:cxn>
                <a:cxn ang="T5">
                  <a:pos x="T2" y="T3"/>
                </a:cxn>
              </a:cxnLst>
              <a:rect l="T6" t="T7" r="T8" b="T9"/>
              <a:pathLst>
                <a:path w="180" h="312">
                  <a:moveTo>
                    <a:pt x="0" y="0"/>
                  </a:moveTo>
                  <a:lnTo>
                    <a:pt x="180" y="312"/>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5" name="Freeform 22"/>
            <p:cNvSpPr>
              <a:spLocks/>
            </p:cNvSpPr>
            <p:nvPr/>
          </p:nvSpPr>
          <p:spPr bwMode="auto">
            <a:xfrm>
              <a:off x="7115171" y="1489068"/>
              <a:ext cx="173038" cy="298450"/>
            </a:xfrm>
            <a:custGeom>
              <a:avLst/>
              <a:gdLst>
                <a:gd name="T0" fmla="*/ 0 w 109"/>
                <a:gd name="T1" fmla="*/ 0 h 188"/>
                <a:gd name="T2" fmla="*/ 2147483646 w 109"/>
                <a:gd name="T3" fmla="*/ 2147483646 h 188"/>
                <a:gd name="T4" fmla="*/ 0 60000 65536"/>
                <a:gd name="T5" fmla="*/ 0 60000 65536"/>
                <a:gd name="T6" fmla="*/ 0 w 109"/>
                <a:gd name="T7" fmla="*/ 0 h 188"/>
                <a:gd name="T8" fmla="*/ 109 w 109"/>
                <a:gd name="T9" fmla="*/ 188 h 188"/>
              </a:gdLst>
              <a:ahLst/>
              <a:cxnLst>
                <a:cxn ang="T4">
                  <a:pos x="T0" y="T1"/>
                </a:cxn>
                <a:cxn ang="T5">
                  <a:pos x="T2" y="T3"/>
                </a:cxn>
              </a:cxnLst>
              <a:rect l="T6" t="T7" r="T8" b="T9"/>
              <a:pathLst>
                <a:path w="109" h="188">
                  <a:moveTo>
                    <a:pt x="0" y="0"/>
                  </a:moveTo>
                  <a:lnTo>
                    <a:pt x="109" y="188"/>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6" name="Rectangle 23"/>
            <p:cNvSpPr>
              <a:spLocks noChangeArrowheads="1"/>
            </p:cNvSpPr>
            <p:nvPr/>
          </p:nvSpPr>
          <p:spPr bwMode="auto">
            <a:xfrm rot="3923661">
              <a:off x="7048039" y="2626922"/>
              <a:ext cx="8937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N = Fv = W cos β</a:t>
              </a:r>
            </a:p>
          </p:txBody>
        </p:sp>
        <p:sp>
          <p:nvSpPr>
            <p:cNvPr id="26687" name="Freeform 24"/>
            <p:cNvSpPr>
              <a:spLocks noChangeArrowheads="1"/>
            </p:cNvSpPr>
            <p:nvPr/>
          </p:nvSpPr>
          <p:spPr bwMode="auto">
            <a:xfrm>
              <a:off x="5680071" y="428618"/>
              <a:ext cx="2794000" cy="1387475"/>
            </a:xfrm>
            <a:custGeom>
              <a:avLst/>
              <a:gdLst>
                <a:gd name="T0" fmla="*/ 0 w 1760"/>
                <a:gd name="T1" fmla="*/ 2147483646 h 874"/>
                <a:gd name="T2" fmla="*/ 2147483646 w 1760"/>
                <a:gd name="T3" fmla="*/ 0 h 874"/>
                <a:gd name="T4" fmla="*/ 0 60000 65536"/>
                <a:gd name="T5" fmla="*/ 0 60000 65536"/>
                <a:gd name="T6" fmla="*/ 0 w 1760"/>
                <a:gd name="T7" fmla="*/ 0 h 874"/>
                <a:gd name="T8" fmla="*/ 1760 w 1760"/>
                <a:gd name="T9" fmla="*/ 874 h 874"/>
              </a:gdLst>
              <a:ahLst/>
              <a:cxnLst>
                <a:cxn ang="T4">
                  <a:pos x="T0" y="T1"/>
                </a:cxn>
                <a:cxn ang="T5">
                  <a:pos x="T2" y="T3"/>
                </a:cxn>
              </a:cxnLst>
              <a:rect l="T6" t="T7" r="T8" b="T9"/>
              <a:pathLst>
                <a:path w="1760" h="874">
                  <a:moveTo>
                    <a:pt x="0" y="874"/>
                  </a:moveTo>
                  <a:lnTo>
                    <a:pt x="1760"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8" name="Rectangle 18"/>
            <p:cNvSpPr>
              <a:spLocks noChangeArrowheads="1"/>
            </p:cNvSpPr>
            <p:nvPr/>
          </p:nvSpPr>
          <p:spPr bwMode="auto">
            <a:xfrm>
              <a:off x="6598170" y="1575136"/>
              <a:ext cx="27411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FF0000"/>
                  </a:solidFill>
                </a:rPr>
                <a:t>W sin</a:t>
              </a:r>
              <a:r>
                <a:rPr lang="en-US" altLang="en-US" sz="700" dirty="0">
                  <a:solidFill>
                    <a:srgbClr val="FF0000"/>
                  </a:solidFill>
                  <a:latin typeface="Symbol" panose="05050102010706020507" pitchFamily="18" charset="2"/>
                </a:rPr>
                <a:t>b</a:t>
              </a:r>
            </a:p>
          </p:txBody>
        </p:sp>
        <p:sp>
          <p:nvSpPr>
            <p:cNvPr id="26689" name="Rectangle 18"/>
            <p:cNvSpPr>
              <a:spLocks noChangeArrowheads="1"/>
            </p:cNvSpPr>
            <p:nvPr/>
          </p:nvSpPr>
          <p:spPr bwMode="auto">
            <a:xfrm>
              <a:off x="7320482" y="1801092"/>
              <a:ext cx="29976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a:solidFill>
                    <a:srgbClr val="216EDF"/>
                  </a:solidFill>
                </a:rPr>
                <a:t>W cos</a:t>
              </a:r>
              <a:r>
                <a:rPr lang="en-US" altLang="en-US" sz="700">
                  <a:solidFill>
                    <a:srgbClr val="216EDF"/>
                  </a:solidFill>
                  <a:latin typeface="Symbol" panose="05050102010706020507" pitchFamily="18" charset="2"/>
                </a:rPr>
                <a:t>b</a:t>
              </a:r>
            </a:p>
          </p:txBody>
        </p:sp>
        <p:sp>
          <p:nvSpPr>
            <p:cNvPr id="26690" name="Rectangle 28"/>
            <p:cNvSpPr>
              <a:spLocks noChangeArrowheads="1"/>
            </p:cNvSpPr>
            <p:nvPr/>
          </p:nvSpPr>
          <p:spPr bwMode="auto">
            <a:xfrm rot="-1486537">
              <a:off x="6248654" y="2102640"/>
              <a:ext cx="949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i="1" dirty="0">
                  <a:solidFill>
                    <a:srgbClr val="000000"/>
                  </a:solidFill>
                  <a:latin typeface="Symbol" panose="05050102010706020507" pitchFamily="18" charset="2"/>
                </a:rPr>
                <a:t>t</a:t>
              </a:r>
              <a:r>
                <a:rPr lang="en-US" altLang="en-US" sz="1300" i="1" dirty="0">
                  <a:solidFill>
                    <a:srgbClr val="000000"/>
                  </a:solidFill>
                </a:rPr>
                <a:t> </a:t>
              </a:r>
              <a:r>
                <a:rPr lang="en-US" altLang="en-US" sz="1000" i="1" dirty="0">
                  <a:solidFill>
                    <a:srgbClr val="000000"/>
                  </a:solidFill>
                </a:rPr>
                <a:t>= C + N tanϕ</a:t>
              </a:r>
            </a:p>
          </p:txBody>
        </p:sp>
        <p:sp>
          <p:nvSpPr>
            <p:cNvPr id="92" name="Line 8"/>
            <p:cNvSpPr>
              <a:spLocks noChangeShapeType="1"/>
            </p:cNvSpPr>
            <p:nvPr/>
          </p:nvSpPr>
          <p:spPr bwMode="auto">
            <a:xfrm flipV="1">
              <a:off x="7675148" y="666779"/>
              <a:ext cx="899927" cy="44615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93" name="Line 10"/>
            <p:cNvSpPr>
              <a:spLocks noChangeShapeType="1"/>
            </p:cNvSpPr>
            <p:nvPr/>
          </p:nvSpPr>
          <p:spPr bwMode="auto">
            <a:xfrm flipV="1">
              <a:off x="7773553" y="960511"/>
              <a:ext cx="933258" cy="45250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94" name="Line 10"/>
            <p:cNvSpPr>
              <a:spLocks noChangeShapeType="1"/>
            </p:cNvSpPr>
            <p:nvPr/>
          </p:nvSpPr>
          <p:spPr bwMode="auto">
            <a:xfrm flipV="1">
              <a:off x="7629120" y="512769"/>
              <a:ext cx="934846" cy="45250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95" name="Line 10"/>
            <p:cNvSpPr>
              <a:spLocks noChangeShapeType="1"/>
            </p:cNvSpPr>
            <p:nvPr/>
          </p:nvSpPr>
          <p:spPr bwMode="auto">
            <a:xfrm flipV="1">
              <a:off x="7730699" y="800149"/>
              <a:ext cx="879294" cy="481086"/>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15" name="Rectangle 14"/>
            <p:cNvSpPr/>
            <p:nvPr/>
          </p:nvSpPr>
          <p:spPr>
            <a:xfrm>
              <a:off x="8321128" y="557225"/>
              <a:ext cx="726925" cy="261977"/>
            </a:xfrm>
            <a:prstGeom prst="rect">
              <a:avLst/>
            </a:prstGeom>
          </p:spPr>
          <p:txBody>
            <a:bodyPr wrap="none">
              <a:spAutoFit/>
            </a:bodyPr>
            <a:lstStyle/>
            <a:p>
              <a:pPr>
                <a:defRPr/>
              </a:pPr>
              <a:r>
                <a:rPr lang="en-US" altLang="en-US" sz="1100" i="1" dirty="0">
                  <a:solidFill>
                    <a:schemeClr val="bg1">
                      <a:lumMod val="75000"/>
                    </a:schemeClr>
                  </a:solidFill>
                </a:rPr>
                <a:t>seepage</a:t>
              </a:r>
              <a:endParaRPr lang="en-US" sz="1100" dirty="0">
                <a:solidFill>
                  <a:schemeClr val="bg1">
                    <a:lumMod val="75000"/>
                  </a:schemeClr>
                </a:solidFill>
              </a:endParaRPr>
            </a:p>
          </p:txBody>
        </p:sp>
      </p:grpSp>
      <p:sp>
        <p:nvSpPr>
          <p:cNvPr id="3" name="TextBox 2"/>
          <p:cNvSpPr txBox="1"/>
          <p:nvPr/>
        </p:nvSpPr>
        <p:spPr>
          <a:xfrm>
            <a:off x="5575464" y="4180114"/>
            <a:ext cx="1034257" cy="577081"/>
          </a:xfrm>
          <a:prstGeom prst="rect">
            <a:avLst/>
          </a:prstGeom>
          <a:noFill/>
        </p:spPr>
        <p:txBody>
          <a:bodyPr wrap="none" rtlCol="0">
            <a:spAutoFit/>
          </a:bodyPr>
          <a:lstStyle/>
          <a:p>
            <a:pPr algn="ctr"/>
            <a:r>
              <a:rPr lang="en-US" sz="1050" dirty="0" smtClean="0">
                <a:solidFill>
                  <a:srgbClr val="FF0000"/>
                </a:solidFill>
              </a:rPr>
              <a:t>Developed (d)</a:t>
            </a:r>
          </a:p>
          <a:p>
            <a:pPr algn="ctr"/>
            <a:r>
              <a:rPr lang="en-US" sz="1050" dirty="0" smtClean="0">
                <a:solidFill>
                  <a:srgbClr val="FF0000"/>
                </a:solidFill>
              </a:rPr>
              <a:t>or </a:t>
            </a:r>
          </a:p>
          <a:p>
            <a:pPr algn="ctr"/>
            <a:r>
              <a:rPr lang="en-US" sz="1050" dirty="0" smtClean="0">
                <a:solidFill>
                  <a:srgbClr val="FF0000"/>
                </a:solidFill>
              </a:rPr>
              <a:t>Mobilized (m)</a:t>
            </a:r>
            <a:endParaRPr lang="en-US" sz="1050" dirty="0">
              <a:solidFill>
                <a:srgbClr val="FF0000"/>
              </a:solidFill>
            </a:endParaRPr>
          </a:p>
        </p:txBody>
      </p:sp>
      <p:sp>
        <p:nvSpPr>
          <p:cNvPr id="96" name="TextBox 95"/>
          <p:cNvSpPr txBox="1"/>
          <p:nvPr/>
        </p:nvSpPr>
        <p:spPr>
          <a:xfrm>
            <a:off x="72242" y="0"/>
            <a:ext cx="2403222" cy="615553"/>
          </a:xfrm>
          <a:prstGeom prst="rect">
            <a:avLst/>
          </a:prstGeom>
          <a:noFill/>
        </p:spPr>
        <p:txBody>
          <a:bodyPr wrap="none" rtlCol="0">
            <a:spAutoFit/>
          </a:bodyPr>
          <a:lstStyle/>
          <a:p>
            <a:r>
              <a:rPr lang="en-US" b="1" u="sng" dirty="0" smtClean="0"/>
              <a:t>Planar Slope Failure</a:t>
            </a:r>
          </a:p>
          <a:p>
            <a:r>
              <a:rPr lang="en-US" sz="1600" i="1" dirty="0" smtClean="0"/>
              <a:t>Infinite Slope   </a:t>
            </a:r>
            <a:endParaRPr lang="en-US" sz="1600" i="1" dirty="0"/>
          </a:p>
        </p:txBody>
      </p:sp>
      <p:sp>
        <p:nvSpPr>
          <p:cNvPr id="4" name="TextBox 3"/>
          <p:cNvSpPr txBox="1"/>
          <p:nvPr/>
        </p:nvSpPr>
        <p:spPr>
          <a:xfrm>
            <a:off x="290944" y="2410691"/>
            <a:ext cx="269626" cy="276999"/>
          </a:xfrm>
          <a:prstGeom prst="rect">
            <a:avLst/>
          </a:prstGeom>
          <a:solidFill>
            <a:schemeClr val="bg1">
              <a:lumMod val="75000"/>
            </a:schemeClr>
          </a:solidFill>
          <a:ln>
            <a:solidFill>
              <a:schemeClr val="tx1"/>
            </a:solidFill>
          </a:ln>
        </p:spPr>
        <p:txBody>
          <a:bodyPr wrap="none" rtlCol="0">
            <a:spAutoFit/>
          </a:bodyPr>
          <a:lstStyle/>
          <a:p>
            <a:r>
              <a:rPr lang="en-US" sz="1200" dirty="0" smtClean="0"/>
              <a:t>1</a:t>
            </a:r>
            <a:endParaRPr lang="en-US" sz="1200" dirty="0"/>
          </a:p>
        </p:txBody>
      </p:sp>
      <p:sp>
        <p:nvSpPr>
          <p:cNvPr id="98" name="TextBox 97"/>
          <p:cNvSpPr txBox="1"/>
          <p:nvPr/>
        </p:nvSpPr>
        <p:spPr>
          <a:xfrm>
            <a:off x="372092" y="4029693"/>
            <a:ext cx="269626" cy="276999"/>
          </a:xfrm>
          <a:prstGeom prst="rect">
            <a:avLst/>
          </a:prstGeom>
          <a:solidFill>
            <a:schemeClr val="bg1">
              <a:lumMod val="75000"/>
            </a:schemeClr>
          </a:solidFill>
          <a:ln>
            <a:solidFill>
              <a:schemeClr val="tx1"/>
            </a:solidFill>
          </a:ln>
        </p:spPr>
        <p:txBody>
          <a:bodyPr wrap="none" rtlCol="0">
            <a:spAutoFit/>
          </a:bodyPr>
          <a:lstStyle/>
          <a:p>
            <a:r>
              <a:rPr lang="en-US" sz="1200" dirty="0" smtClean="0"/>
              <a:t>2</a:t>
            </a:r>
            <a:endParaRPr lang="en-US" sz="1200" dirty="0"/>
          </a:p>
        </p:txBody>
      </p:sp>
      <p:sp>
        <p:nvSpPr>
          <p:cNvPr id="99" name="TextBox 98"/>
          <p:cNvSpPr txBox="1"/>
          <p:nvPr/>
        </p:nvSpPr>
        <p:spPr>
          <a:xfrm>
            <a:off x="2084119" y="4067299"/>
            <a:ext cx="269626" cy="276999"/>
          </a:xfrm>
          <a:prstGeom prst="rect">
            <a:avLst/>
          </a:prstGeom>
          <a:solidFill>
            <a:schemeClr val="bg1">
              <a:lumMod val="75000"/>
            </a:schemeClr>
          </a:solidFill>
          <a:ln>
            <a:solidFill>
              <a:schemeClr val="tx1"/>
            </a:solidFill>
          </a:ln>
        </p:spPr>
        <p:txBody>
          <a:bodyPr wrap="none" rtlCol="0">
            <a:spAutoFit/>
          </a:bodyPr>
          <a:lstStyle/>
          <a:p>
            <a:r>
              <a:rPr lang="en-US" sz="1200" dirty="0" smtClean="0"/>
              <a:t>3</a:t>
            </a:r>
            <a:endParaRPr lang="en-US" sz="1200" dirty="0"/>
          </a:p>
        </p:txBody>
      </p:sp>
    </p:spTree>
    <p:extLst>
      <p:ext uri="{BB962C8B-B14F-4D97-AF65-F5344CB8AC3E}">
        <p14:creationId xmlns:p14="http://schemas.microsoft.com/office/powerpoint/2010/main" val="11442427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3100780" y="747816"/>
                <a:ext cx="3806748" cy="1190519"/>
              </a:xfrm>
              <a:prstGeom prst="rect">
                <a:avLst/>
              </a:prstGeom>
              <a:noFill/>
              <a:ln>
                <a:no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𝑾</m:t>
                      </m:r>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𝐻</m:t>
                      </m:r>
                      <m:r>
                        <a:rPr lang="en-US" sz="1400" b="0" i="1" smtClean="0">
                          <a:latin typeface="Cambria Math" panose="02040503050406030204" pitchFamily="18" charset="0"/>
                          <a:ea typeface="Cambria Math" panose="02040503050406030204" pitchFamily="18" charset="0"/>
                        </a:rPr>
                        <m:t>)(</m:t>
                      </m:r>
                      <m:acc>
                        <m:accPr>
                          <m:chr m:val="̅"/>
                          <m:ctrlPr>
                            <a:rPr lang="en-US" sz="1400" b="0" i="1" smtClean="0">
                              <a:latin typeface="Cambria Math" panose="02040503050406030204" pitchFamily="18" charset="0"/>
                              <a:ea typeface="Cambria Math" panose="02040503050406030204" pitchFamily="18" charset="0"/>
                            </a:rPr>
                          </m:ctrlPr>
                        </m:accPr>
                        <m:e>
                          <m:r>
                            <a:rPr lang="en-US" sz="1400" b="0" i="1" smtClean="0">
                              <a:latin typeface="Cambria Math" panose="02040503050406030204" pitchFamily="18" charset="0"/>
                              <a:ea typeface="Cambria Math" panose="02040503050406030204" pitchFamily="18" charset="0"/>
                            </a:rPr>
                            <m:t>𝐵𝐶</m:t>
                          </m:r>
                          <m:r>
                            <a:rPr lang="en-US" sz="1400" b="0" i="1" smtClean="0">
                              <a:latin typeface="Cambria Math" panose="02040503050406030204" pitchFamily="18" charset="0"/>
                              <a:ea typeface="Cambria Math" panose="02040503050406030204" pitchFamily="18" charset="0"/>
                            </a:rPr>
                            <m:t>)</m:t>
                          </m:r>
                        </m:e>
                      </m:acc>
                      <m:d>
                        <m:dPr>
                          <m:ctrlPr>
                            <a:rPr lang="en-US" sz="1400" b="0" i="1" smtClean="0">
                              <a:latin typeface="Cambria Math" panose="02040503050406030204" pitchFamily="18" charset="0"/>
                            </a:rPr>
                          </m:ctrlPr>
                        </m:dPr>
                        <m:e>
                          <m:r>
                            <a:rPr lang="en-US" sz="1400" b="0" i="1" smtClean="0">
                              <a:latin typeface="Cambria Math" panose="02040503050406030204" pitchFamily="18" charset="0"/>
                            </a:rPr>
                            <m:t>1</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𝛾</m:t>
                          </m:r>
                        </m:e>
                      </m:d>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r>
                        <a:rPr lang="en-US" sz="1400" b="0" i="1" smtClean="0">
                          <a:latin typeface="Cambria Math" panose="02040503050406030204" pitchFamily="18" charset="0"/>
                          <a:ea typeface="Cambria Math" panose="02040503050406030204" pitchFamily="18" charset="0"/>
                        </a:rPr>
                        <m:t>𝐻</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𝐻</m:t>
                      </m:r>
                      <m:func>
                        <m:funcPr>
                          <m:ctrlPr>
                            <a:rPr lang="en-US" sz="1400" b="0" i="1" smtClean="0">
                              <a:latin typeface="Cambria Math" panose="02040503050406030204" pitchFamily="18" charset="0"/>
                              <a:ea typeface="Cambria Math" panose="02040503050406030204" pitchFamily="18" charset="0"/>
                            </a:rPr>
                          </m:ctrlPr>
                        </m:funcPr>
                        <m:fName>
                          <m:r>
                            <m:rPr>
                              <m:sty m:val="p"/>
                            </m:rPr>
                            <a:rPr lang="en-US" sz="1400" b="0" i="0" smtClean="0">
                              <a:latin typeface="Cambria Math" panose="02040503050406030204" pitchFamily="18" charset="0"/>
                              <a:ea typeface="Cambria Math" panose="02040503050406030204" pitchFamily="18" charset="0"/>
                            </a:rPr>
                            <m:t>cot</m:t>
                          </m:r>
                        </m:fName>
                        <m:e>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𝐻</m:t>
                          </m:r>
                          <m:func>
                            <m:funcPr>
                              <m:ctrlPr>
                                <a:rPr lang="en-US" sz="1400" b="0" i="1" smtClean="0">
                                  <a:latin typeface="Cambria Math" panose="02040503050406030204" pitchFamily="18" charset="0"/>
                                  <a:ea typeface="Cambria Math" panose="02040503050406030204" pitchFamily="18" charset="0"/>
                                </a:rPr>
                              </m:ctrlPr>
                            </m:funcPr>
                            <m:fName>
                              <m:r>
                                <m:rPr>
                                  <m:sty m:val="p"/>
                                </m:rPr>
                                <a:rPr lang="en-US" sz="1400" b="0" i="0" smtClean="0">
                                  <a:latin typeface="Cambria Math" panose="02040503050406030204" pitchFamily="18" charset="0"/>
                                  <a:ea typeface="Cambria Math" panose="02040503050406030204" pitchFamily="18" charset="0"/>
                                </a:rPr>
                                <m:t>cot</m:t>
                              </m:r>
                            </m:fName>
                            <m:e>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𝛾</m:t>
                              </m:r>
                            </m:e>
                          </m:func>
                        </m:e>
                      </m:func>
                    </m:oMath>
                  </m:oMathPara>
                </a14:m>
                <a:endParaRPr lang="en-US" sz="1400" dirty="0" smtClean="0"/>
              </a:p>
              <a:p>
                <a:pPr algn="ctr"/>
                <a:endParaRPr lang="en-US" sz="1400" i="1" dirty="0" smtClean="0">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en-US" sz="1400" b="1" i="1">
                          <a:latin typeface="Cambria Math" panose="02040503050406030204" pitchFamily="18" charset="0"/>
                        </a:rPr>
                        <m:t>𝑾</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2</m:t>
                          </m:r>
                        </m:den>
                      </m:f>
                      <m:r>
                        <a:rPr lang="en-US" sz="1400" i="1" smtClean="0">
                          <a:latin typeface="Cambria Math" panose="02040503050406030204" pitchFamily="18" charset="0"/>
                          <a:ea typeface="Cambria Math" panose="02040503050406030204" pitchFamily="18" charset="0"/>
                        </a:rPr>
                        <m:t>𝛾</m:t>
                      </m:r>
                      <m:sSup>
                        <m:sSupPr>
                          <m:ctrlPr>
                            <a:rPr lang="en-US" sz="140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𝐻</m:t>
                          </m:r>
                        </m:e>
                        <m:sup>
                          <m:r>
                            <a:rPr lang="en-US" sz="1400" b="0" i="1" smtClean="0">
                              <a:latin typeface="Cambria Math" panose="02040503050406030204" pitchFamily="18" charset="0"/>
                              <a:ea typeface="Cambria Math" panose="02040503050406030204" pitchFamily="18" charset="0"/>
                            </a:rPr>
                            <m:t>2</m:t>
                          </m:r>
                        </m:sup>
                      </m:sSup>
                      <m:d>
                        <m:dPr>
                          <m:begChr m:val="["/>
                          <m:endChr m:val="]"/>
                          <m:ctrlPr>
                            <a:rPr lang="en-US" sz="1400" i="1" smtClean="0">
                              <a:latin typeface="Cambria Math" panose="02040503050406030204" pitchFamily="18" charset="0"/>
                              <a:ea typeface="Cambria Math" panose="02040503050406030204" pitchFamily="18" charset="0"/>
                            </a:rPr>
                          </m:ctrlPr>
                        </m:dPr>
                        <m:e>
                          <m:f>
                            <m:fPr>
                              <m:ctrlPr>
                                <a:rPr lang="en-US" sz="140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𝑠𝑖𝑛</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e>
                              </m:d>
                            </m:num>
                            <m:den>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  . </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den>
                          </m:f>
                        </m:e>
                      </m:d>
                    </m:oMath>
                  </m:oMathPara>
                </a14:m>
                <a:endParaRPr lang="en-US"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100780" y="747816"/>
                <a:ext cx="3806748" cy="1190519"/>
              </a:xfrm>
              <a:prstGeom prst="rect">
                <a:avLst/>
              </a:prstGeom>
              <a:blipFill rotWithShape="0">
                <a:blip r:embed="rId2"/>
                <a:stretch>
                  <a:fillRect b="-513"/>
                </a:stretch>
              </a:blipFill>
              <a:ln>
                <a:noFill/>
              </a:ln>
            </p:spPr>
            <p:txBody>
              <a:bodyPr/>
              <a:lstStyle/>
              <a:p>
                <a:r>
                  <a:rPr lang="en-US">
                    <a:noFill/>
                  </a:rPr>
                  <a:t> </a:t>
                </a:r>
              </a:p>
            </p:txBody>
          </p:sp>
        </mc:Fallback>
      </mc:AlternateContent>
      <p:sp>
        <p:nvSpPr>
          <p:cNvPr id="31" name="TextBox 30"/>
          <p:cNvSpPr txBox="1"/>
          <p:nvPr/>
        </p:nvSpPr>
        <p:spPr>
          <a:xfrm>
            <a:off x="101929" y="123152"/>
            <a:ext cx="2403222" cy="615553"/>
          </a:xfrm>
          <a:prstGeom prst="rect">
            <a:avLst/>
          </a:prstGeom>
          <a:noFill/>
        </p:spPr>
        <p:txBody>
          <a:bodyPr wrap="none" rtlCol="0">
            <a:spAutoFit/>
          </a:bodyPr>
          <a:lstStyle/>
          <a:p>
            <a:r>
              <a:rPr lang="en-US" b="1" u="sng" dirty="0" smtClean="0"/>
              <a:t>Planar Slope Failure</a:t>
            </a:r>
          </a:p>
          <a:p>
            <a:r>
              <a:rPr lang="en-US" sz="1600" i="1" dirty="0" smtClean="0"/>
              <a:t>Finite Slope   </a:t>
            </a:r>
            <a:endParaRPr lang="en-US" sz="1600" i="1" dirty="0"/>
          </a:p>
        </p:txBody>
      </p:sp>
      <mc:AlternateContent xmlns:mc="http://schemas.openxmlformats.org/markup-compatibility/2006" xmlns:a14="http://schemas.microsoft.com/office/drawing/2010/main">
        <mc:Choice Requires="a14">
          <p:sp>
            <p:nvSpPr>
              <p:cNvPr id="40" name="TextBox 39"/>
              <p:cNvSpPr txBox="1"/>
              <p:nvPr/>
            </p:nvSpPr>
            <p:spPr>
              <a:xfrm>
                <a:off x="3906982" y="5539840"/>
                <a:ext cx="2026645" cy="1181093"/>
              </a:xfrm>
              <a:prstGeom prst="rect">
                <a:avLst/>
              </a:prstGeom>
              <a:solidFill>
                <a:schemeClr val="accent5">
                  <a:lumMod val="90000"/>
                </a:schemeClr>
              </a:solidFill>
              <a:ln>
                <a:solidFill>
                  <a:srgbClr val="00B050"/>
                </a:solidFill>
              </a:ln>
            </p:spPr>
            <p:txBody>
              <a:bodyPr wrap="none" rtlCol="0">
                <a:spAutoFit/>
              </a:bodyPr>
              <a:lstStyle/>
              <a:p>
                <a:pPr/>
                <a14:m>
                  <m:oMathPara xmlns:m="http://schemas.openxmlformats.org/officeDocument/2006/math">
                    <m:oMathParaPr>
                      <m:jc m:val="left"/>
                    </m:oMathParaPr>
                    <m:oMath xmlns:m="http://schemas.openxmlformats.org/officeDocument/2006/math">
                      <m:sSup>
                        <m:sSupPr>
                          <m:ctrlPr>
                            <a:rPr lang="en-US" sz="1000" i="1" smtClean="0">
                              <a:solidFill>
                                <a:schemeClr val="tx1"/>
                              </a:solidFill>
                              <a:latin typeface="Cambria Math" panose="02040503050406030204" pitchFamily="18" charset="0"/>
                            </a:rPr>
                          </m:ctrlPr>
                        </m:sSupPr>
                        <m:e>
                          <m:r>
                            <a:rPr lang="en-US" sz="1000" i="1" smtClean="0">
                              <a:solidFill>
                                <a:schemeClr val="tx1"/>
                              </a:solidFill>
                              <a:latin typeface="Cambria Math" panose="02040503050406030204" pitchFamily="18" charset="0"/>
                              <a:ea typeface="Cambria Math" panose="02040503050406030204" pitchFamily="18" charset="0"/>
                            </a:rPr>
                            <m:t>𝜎</m:t>
                          </m:r>
                        </m:e>
                        <m:sup>
                          <m:r>
                            <a:rPr lang="en-US" sz="1000" b="0" i="1" smtClean="0">
                              <a:solidFill>
                                <a:schemeClr val="tx1"/>
                              </a:solidFill>
                              <a:latin typeface="Cambria Math" panose="02040503050406030204" pitchFamily="18" charset="0"/>
                            </a:rPr>
                            <m:t>′</m:t>
                          </m:r>
                        </m:sup>
                      </m:sSup>
                      <m:r>
                        <a:rPr lang="en-US" sz="1000" b="0" i="1" smtClean="0">
                          <a:solidFill>
                            <a:schemeClr val="tx1"/>
                          </a:solidFill>
                          <a:latin typeface="Cambria Math" panose="02040503050406030204" pitchFamily="18" charset="0"/>
                        </a:rPr>
                        <m:t>=</m:t>
                      </m:r>
                      <m:f>
                        <m:fPr>
                          <m:ctrlPr>
                            <a:rPr lang="en-US" sz="1000" b="0" i="1" smtClean="0">
                              <a:solidFill>
                                <a:schemeClr val="tx1"/>
                              </a:solidFill>
                              <a:latin typeface="Cambria Math" panose="02040503050406030204" pitchFamily="18" charset="0"/>
                            </a:rPr>
                          </m:ctrlPr>
                        </m:fPr>
                        <m:num>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𝑁</m:t>
                              </m:r>
                            </m:e>
                            <m:sub>
                              <m:r>
                                <a:rPr lang="en-US" sz="1000" b="0" i="1" smtClean="0">
                                  <a:solidFill>
                                    <a:schemeClr val="tx1"/>
                                  </a:solidFill>
                                  <a:latin typeface="Cambria Math" panose="02040503050406030204" pitchFamily="18" charset="0"/>
                                </a:rPr>
                                <m:t>𝑎</m:t>
                              </m:r>
                            </m:sub>
                          </m:sSub>
                        </m:num>
                        <m:den>
                          <m:d>
                            <m:dPr>
                              <m:ctrlPr>
                                <a:rPr lang="en-US" sz="1000" b="0" i="1" smtClean="0">
                                  <a:solidFill>
                                    <a:schemeClr val="tx1"/>
                                  </a:solidFill>
                                  <a:latin typeface="Cambria Math" panose="02040503050406030204" pitchFamily="18" charset="0"/>
                                </a:rPr>
                              </m:ctrlPr>
                            </m:dPr>
                            <m:e>
                              <m:acc>
                                <m:accPr>
                                  <m:chr m:val="̅"/>
                                  <m:ctrlPr>
                                    <a:rPr lang="en-US" sz="1000" b="0" i="1" smtClean="0">
                                      <a:solidFill>
                                        <a:schemeClr val="tx1"/>
                                      </a:solidFill>
                                      <a:latin typeface="Cambria Math" panose="02040503050406030204" pitchFamily="18" charset="0"/>
                                    </a:rPr>
                                  </m:ctrlPr>
                                </m:accPr>
                                <m:e>
                                  <m:r>
                                    <a:rPr lang="en-US" sz="1000" b="0" i="1" smtClean="0">
                                      <a:solidFill>
                                        <a:schemeClr val="tx1"/>
                                      </a:solidFill>
                                      <a:latin typeface="Cambria Math" panose="02040503050406030204" pitchFamily="18" charset="0"/>
                                    </a:rPr>
                                    <m:t>𝐴𝐶</m:t>
                                  </m:r>
                                </m:e>
                              </m:acc>
                            </m:e>
                          </m:d>
                          <m:r>
                            <a:rPr lang="en-US" sz="1000" b="0" i="1" smtClean="0">
                              <a:solidFill>
                                <a:schemeClr val="tx1"/>
                              </a:solidFill>
                              <a:latin typeface="Cambria Math" panose="02040503050406030204" pitchFamily="18" charset="0"/>
                            </a:rPr>
                            <m:t>(1)</m:t>
                          </m:r>
                        </m:den>
                      </m:f>
                      <m:r>
                        <a:rPr lang="en-US" sz="1000" b="0" i="1" smtClean="0">
                          <a:solidFill>
                            <a:schemeClr val="tx1"/>
                          </a:solidFill>
                          <a:latin typeface="Cambria Math" panose="02040503050406030204" pitchFamily="18" charset="0"/>
                        </a:rPr>
                        <m:t>=</m:t>
                      </m:r>
                      <m:f>
                        <m:fPr>
                          <m:ctrlPr>
                            <a:rPr lang="en-US" sz="1000" b="0" i="1" smtClean="0">
                              <a:solidFill>
                                <a:schemeClr val="tx1"/>
                              </a:solidFill>
                              <a:latin typeface="Cambria Math" panose="02040503050406030204" pitchFamily="18" charset="0"/>
                            </a:rPr>
                          </m:ctrlPr>
                        </m:fPr>
                        <m:num>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𝑁</m:t>
                              </m:r>
                            </m:e>
                            <m:sub>
                              <m:r>
                                <a:rPr lang="en-US" sz="1000" b="0" i="1" smtClean="0">
                                  <a:solidFill>
                                    <a:schemeClr val="tx1"/>
                                  </a:solidFill>
                                  <a:latin typeface="Cambria Math" panose="02040503050406030204" pitchFamily="18" charset="0"/>
                                </a:rPr>
                                <m:t>𝑎</m:t>
                              </m:r>
                            </m:sub>
                          </m:sSub>
                        </m:num>
                        <m:den>
                          <m:d>
                            <m:dPr>
                              <m:ctrlPr>
                                <a:rPr lang="en-US" sz="1000" b="0" i="1" smtClean="0">
                                  <a:solidFill>
                                    <a:schemeClr val="tx1"/>
                                  </a:solidFill>
                                  <a:latin typeface="Cambria Math" panose="02040503050406030204" pitchFamily="18" charset="0"/>
                                </a:rPr>
                              </m:ctrlPr>
                            </m:dPr>
                            <m:e>
                              <m:f>
                                <m:fPr>
                                  <m:ctrlPr>
                                    <a:rPr lang="en-US" sz="1000" i="1">
                                      <a:solidFill>
                                        <a:schemeClr val="tx1"/>
                                      </a:solidFill>
                                      <a:latin typeface="Cambria Math" panose="02040503050406030204" pitchFamily="18" charset="0"/>
                                    </a:rPr>
                                  </m:ctrlPr>
                                </m:fPr>
                                <m:num>
                                  <m:r>
                                    <a:rPr lang="en-US" sz="1000" b="0" i="1" smtClean="0">
                                      <a:solidFill>
                                        <a:schemeClr val="tx1"/>
                                      </a:solidFill>
                                      <a:latin typeface="Cambria Math" panose="02040503050406030204" pitchFamily="18" charset="0"/>
                                    </a:rPr>
                                    <m:t>𝐻</m:t>
                                  </m:r>
                                </m:num>
                                <m:den>
                                  <m:func>
                                    <m:funcPr>
                                      <m:ctrlPr>
                                        <a:rPr lang="en-US" sz="1000" b="0" i="1" smtClean="0">
                                          <a:solidFill>
                                            <a:schemeClr val="tx1"/>
                                          </a:solidFill>
                                          <a:latin typeface="Cambria Math" panose="02040503050406030204" pitchFamily="18" charset="0"/>
                                        </a:rPr>
                                      </m:ctrlPr>
                                    </m:funcPr>
                                    <m:fName>
                                      <m:r>
                                        <m:rPr>
                                          <m:sty m:val="p"/>
                                        </m:rPr>
                                        <a:rPr lang="en-US" sz="1000" b="0" i="0" smtClean="0">
                                          <a:solidFill>
                                            <a:schemeClr val="tx1"/>
                                          </a:solidFill>
                                          <a:latin typeface="Cambria Math" panose="02040503050406030204" pitchFamily="18" charset="0"/>
                                        </a:rPr>
                                        <m:t>sin</m:t>
                                      </m:r>
                                    </m:fName>
                                    <m:e>
                                      <m:r>
                                        <a:rPr lang="en-US" sz="1000" b="0" i="1" smtClean="0">
                                          <a:solidFill>
                                            <a:schemeClr val="tx1"/>
                                          </a:solidFill>
                                          <a:latin typeface="Cambria Math" panose="02040503050406030204" pitchFamily="18" charset="0"/>
                                          <a:ea typeface="Cambria Math" panose="02040503050406030204" pitchFamily="18" charset="0"/>
                                        </a:rPr>
                                        <m:t>𝜃</m:t>
                                      </m:r>
                                    </m:e>
                                  </m:func>
                                </m:den>
                              </m:f>
                            </m:e>
                          </m:d>
                        </m:den>
                      </m:f>
                    </m:oMath>
                  </m:oMathPara>
                </a14:m>
                <a:endParaRPr lang="en-US" sz="1000" b="0" i="1" dirty="0" smtClean="0">
                  <a:solidFill>
                    <a:schemeClr val="tx1"/>
                  </a:solidFill>
                  <a:latin typeface="Cambria Math" panose="02040503050406030204" pitchFamily="18" charset="0"/>
                </a:endParaRPr>
              </a:p>
              <a:p>
                <a:endParaRPr lang="en-US" sz="1000" i="1" dirty="0" smtClean="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US" sz="1000" i="1">
                              <a:solidFill>
                                <a:schemeClr val="tx1"/>
                              </a:solidFill>
                              <a:latin typeface="Cambria Math" panose="02040503050406030204" pitchFamily="18" charset="0"/>
                            </a:rPr>
                          </m:ctrlPr>
                        </m:sSupPr>
                        <m:e>
                          <m:r>
                            <a:rPr lang="en-US" sz="1000" i="1">
                              <a:solidFill>
                                <a:schemeClr val="tx1"/>
                              </a:solidFill>
                              <a:latin typeface="Cambria Math" panose="02040503050406030204" pitchFamily="18" charset="0"/>
                              <a:ea typeface="Cambria Math" panose="02040503050406030204" pitchFamily="18" charset="0"/>
                            </a:rPr>
                            <m:t>𝜎</m:t>
                          </m:r>
                        </m:e>
                        <m:sup>
                          <m:r>
                            <a:rPr lang="en-US" sz="1000" i="1">
                              <a:solidFill>
                                <a:schemeClr val="tx1"/>
                              </a:solidFill>
                              <a:latin typeface="Cambria Math" panose="02040503050406030204" pitchFamily="18" charset="0"/>
                            </a:rPr>
                            <m:t>′</m:t>
                          </m:r>
                        </m:sup>
                      </m:sSup>
                      <m:r>
                        <a:rPr lang="en-US" sz="1000" b="0" i="1" smtClean="0">
                          <a:solidFill>
                            <a:schemeClr val="tx1"/>
                          </a:solidFill>
                          <a:latin typeface="Cambria Math" panose="02040503050406030204" pitchFamily="18" charset="0"/>
                        </a:rPr>
                        <m:t>=</m:t>
                      </m:r>
                      <m:f>
                        <m:fPr>
                          <m:ctrlPr>
                            <a:rPr lang="en-US" sz="1000" b="0" i="1" smtClean="0">
                              <a:solidFill>
                                <a:schemeClr val="tx1"/>
                              </a:solidFill>
                              <a:latin typeface="Cambria Math" panose="02040503050406030204" pitchFamily="18" charset="0"/>
                            </a:rPr>
                          </m:ctrlPr>
                        </m:fPr>
                        <m:num>
                          <m:r>
                            <a:rPr lang="en-US" sz="1000" b="0" i="1" smtClean="0">
                              <a:solidFill>
                                <a:schemeClr val="tx1"/>
                              </a:solidFill>
                              <a:latin typeface="Cambria Math" panose="02040503050406030204" pitchFamily="18" charset="0"/>
                            </a:rPr>
                            <m:t>1</m:t>
                          </m:r>
                        </m:num>
                        <m:den>
                          <m:r>
                            <a:rPr lang="en-US" sz="1000" b="0" i="1" smtClean="0">
                              <a:solidFill>
                                <a:schemeClr val="tx1"/>
                              </a:solidFill>
                              <a:latin typeface="Cambria Math" panose="02040503050406030204" pitchFamily="18" charset="0"/>
                            </a:rPr>
                            <m:t>2</m:t>
                          </m:r>
                        </m:den>
                      </m:f>
                      <m:r>
                        <a:rPr lang="en-US" sz="1000" b="0" i="1" smtClean="0">
                          <a:solidFill>
                            <a:schemeClr val="tx1"/>
                          </a:solidFill>
                          <a:latin typeface="Cambria Math" panose="02040503050406030204" pitchFamily="18" charset="0"/>
                          <a:ea typeface="Cambria Math" panose="02040503050406030204" pitchFamily="18" charset="0"/>
                        </a:rPr>
                        <m:t>𝛾</m:t>
                      </m:r>
                      <m:r>
                        <a:rPr lang="en-US" sz="1000" b="0" i="1" smtClean="0">
                          <a:solidFill>
                            <a:schemeClr val="tx1"/>
                          </a:solidFill>
                          <a:latin typeface="Cambria Math" panose="02040503050406030204" pitchFamily="18" charset="0"/>
                          <a:ea typeface="Cambria Math" panose="02040503050406030204" pitchFamily="18" charset="0"/>
                        </a:rPr>
                        <m:t>𝐻</m:t>
                      </m:r>
                      <m:d>
                        <m:dPr>
                          <m:begChr m:val="["/>
                          <m:endChr m:val="]"/>
                          <m:ctrlPr>
                            <a:rPr lang="en-US" sz="1000" b="0" i="1" smtClean="0">
                              <a:solidFill>
                                <a:schemeClr val="tx1"/>
                              </a:solidFill>
                              <a:latin typeface="Cambria Math" panose="02040503050406030204" pitchFamily="18" charset="0"/>
                              <a:ea typeface="Cambria Math" panose="02040503050406030204" pitchFamily="18" charset="0"/>
                            </a:rPr>
                          </m:ctrlPr>
                        </m:dPr>
                        <m:e>
                          <m:f>
                            <m:fPr>
                              <m:ctrlPr>
                                <a:rPr lang="en-US" sz="1000" b="0" i="1" smtClean="0">
                                  <a:solidFill>
                                    <a:schemeClr val="tx1"/>
                                  </a:solidFill>
                                  <a:latin typeface="Cambria Math" panose="02040503050406030204" pitchFamily="18" charset="0"/>
                                  <a:ea typeface="Cambria Math" panose="02040503050406030204" pitchFamily="18" charset="0"/>
                                </a:rPr>
                              </m:ctrlPr>
                            </m:fPr>
                            <m:num>
                              <m:r>
                                <m:rPr>
                                  <m:sty m:val="p"/>
                                </m:rPr>
                                <a:rPr lang="en-US" sz="1000" b="0" i="0" smtClean="0">
                                  <a:solidFill>
                                    <a:schemeClr val="tx1"/>
                                  </a:solidFill>
                                  <a:latin typeface="Cambria Math" panose="02040503050406030204" pitchFamily="18" charset="0"/>
                                  <a:ea typeface="Cambria Math" panose="02040503050406030204" pitchFamily="18" charset="0"/>
                                </a:rPr>
                                <m:t>sin</m:t>
                              </m:r>
                              <m:r>
                                <a:rPr lang="en-US" sz="1000" b="0" i="1" smtClean="0">
                                  <a:solidFill>
                                    <a:schemeClr val="tx1"/>
                                  </a:solidFill>
                                  <a:latin typeface="Cambria Math" panose="02040503050406030204" pitchFamily="18" charset="0"/>
                                  <a:ea typeface="Cambria Math" panose="02040503050406030204" pitchFamily="18" charset="0"/>
                                </a:rPr>
                                <m:t>⁡(</m:t>
                              </m:r>
                              <m:r>
                                <a:rPr lang="en-US" sz="1000" b="0" i="1" smtClean="0">
                                  <a:solidFill>
                                    <a:schemeClr val="tx1"/>
                                  </a:solidFill>
                                  <a:latin typeface="Cambria Math" panose="02040503050406030204" pitchFamily="18" charset="0"/>
                                  <a:ea typeface="Cambria Math" panose="02040503050406030204" pitchFamily="18" charset="0"/>
                                </a:rPr>
                                <m:t>𝛽</m:t>
                              </m:r>
                              <m:r>
                                <a:rPr lang="en-US" sz="1000" b="0" i="1" smtClean="0">
                                  <a:solidFill>
                                    <a:schemeClr val="tx1"/>
                                  </a:solidFill>
                                  <a:latin typeface="Cambria Math" panose="02040503050406030204" pitchFamily="18" charset="0"/>
                                  <a:ea typeface="Cambria Math" panose="02040503050406030204" pitchFamily="18" charset="0"/>
                                </a:rPr>
                                <m:t>−</m:t>
                              </m:r>
                              <m:r>
                                <a:rPr lang="en-US" sz="1000" b="0" i="1" smtClean="0">
                                  <a:solidFill>
                                    <a:schemeClr val="tx1"/>
                                  </a:solidFill>
                                  <a:latin typeface="Cambria Math" panose="02040503050406030204" pitchFamily="18" charset="0"/>
                                  <a:ea typeface="Cambria Math" panose="02040503050406030204" pitchFamily="18" charset="0"/>
                                </a:rPr>
                                <m:t>𝜃</m:t>
                              </m:r>
                              <m:r>
                                <a:rPr lang="en-US" sz="1000" b="0" i="1" smtClean="0">
                                  <a:solidFill>
                                    <a:schemeClr val="tx1"/>
                                  </a:solidFill>
                                  <a:latin typeface="Cambria Math" panose="02040503050406030204" pitchFamily="18" charset="0"/>
                                  <a:ea typeface="Cambria Math" panose="02040503050406030204" pitchFamily="18" charset="0"/>
                                </a:rPr>
                                <m:t>)</m:t>
                              </m:r>
                            </m:num>
                            <m:den>
                              <m:r>
                                <a:rPr lang="en-US" sz="1000" b="0" i="1" smtClean="0">
                                  <a:solidFill>
                                    <a:schemeClr val="tx1"/>
                                  </a:solidFill>
                                  <a:latin typeface="Cambria Math" panose="02040503050406030204" pitchFamily="18" charset="0"/>
                                  <a:ea typeface="Cambria Math" panose="02040503050406030204" pitchFamily="18" charset="0"/>
                                </a:rPr>
                                <m:t>𝑠𝑖𝑛</m:t>
                              </m:r>
                              <m:r>
                                <a:rPr lang="en-US" sz="1000" b="0" i="1" smtClean="0">
                                  <a:solidFill>
                                    <a:schemeClr val="tx1"/>
                                  </a:solidFill>
                                  <a:latin typeface="Cambria Math" panose="02040503050406030204" pitchFamily="18" charset="0"/>
                                  <a:ea typeface="Cambria Math" panose="02040503050406030204" pitchFamily="18" charset="0"/>
                                </a:rPr>
                                <m:t>𝛽</m:t>
                              </m:r>
                              <m:r>
                                <a:rPr lang="en-US" sz="1000" b="0" i="1" smtClean="0">
                                  <a:solidFill>
                                    <a:schemeClr val="tx1"/>
                                  </a:solidFill>
                                  <a:latin typeface="Cambria Math" panose="02040503050406030204" pitchFamily="18" charset="0"/>
                                  <a:ea typeface="Cambria Math" panose="02040503050406030204" pitchFamily="18" charset="0"/>
                                </a:rPr>
                                <m:t> . </m:t>
                              </m:r>
                              <m:r>
                                <a:rPr lang="en-US" sz="1000" b="0" i="1" smtClean="0">
                                  <a:solidFill>
                                    <a:schemeClr val="tx1"/>
                                  </a:solidFill>
                                  <a:latin typeface="Cambria Math" panose="02040503050406030204" pitchFamily="18" charset="0"/>
                                  <a:ea typeface="Cambria Math" panose="02040503050406030204" pitchFamily="18" charset="0"/>
                                </a:rPr>
                                <m:t>𝑠𝑖𝑛</m:t>
                              </m:r>
                              <m:r>
                                <a:rPr lang="en-US" sz="1000" b="0" i="1" smtClean="0">
                                  <a:solidFill>
                                    <a:schemeClr val="tx1"/>
                                  </a:solidFill>
                                  <a:latin typeface="Cambria Math" panose="02040503050406030204" pitchFamily="18" charset="0"/>
                                  <a:ea typeface="Cambria Math" panose="02040503050406030204" pitchFamily="18" charset="0"/>
                                </a:rPr>
                                <m:t>𝜃</m:t>
                              </m:r>
                            </m:den>
                          </m:f>
                        </m:e>
                      </m:d>
                      <m:r>
                        <a:rPr lang="en-US" sz="1000" b="0" i="1" smtClean="0">
                          <a:solidFill>
                            <a:schemeClr val="tx1"/>
                          </a:solidFill>
                          <a:latin typeface="Cambria Math" panose="02040503050406030204" pitchFamily="18" charset="0"/>
                          <a:ea typeface="Cambria Math" panose="02040503050406030204" pitchFamily="18" charset="0"/>
                        </a:rPr>
                        <m:t>𝑐𝑜𝑠</m:t>
                      </m:r>
                      <m:r>
                        <a:rPr lang="en-US" sz="1000" b="0" i="1" smtClean="0">
                          <a:solidFill>
                            <a:schemeClr val="tx1"/>
                          </a:solidFill>
                          <a:latin typeface="Cambria Math" panose="02040503050406030204" pitchFamily="18" charset="0"/>
                          <a:ea typeface="Cambria Math" panose="02040503050406030204" pitchFamily="18" charset="0"/>
                        </a:rPr>
                        <m:t>𝜃</m:t>
                      </m:r>
                      <m:r>
                        <a:rPr lang="en-US" sz="1000" b="0" i="1" smtClean="0">
                          <a:solidFill>
                            <a:schemeClr val="tx1"/>
                          </a:solidFill>
                          <a:latin typeface="Cambria Math" panose="02040503050406030204" pitchFamily="18" charset="0"/>
                          <a:ea typeface="Cambria Math" panose="02040503050406030204" pitchFamily="18" charset="0"/>
                        </a:rPr>
                        <m:t> </m:t>
                      </m:r>
                      <m:r>
                        <a:rPr lang="en-US" sz="1000" b="0" i="1" smtClean="0">
                          <a:solidFill>
                            <a:schemeClr val="tx1"/>
                          </a:solidFill>
                          <a:latin typeface="Cambria Math" panose="02040503050406030204" pitchFamily="18" charset="0"/>
                          <a:ea typeface="Cambria Math" panose="02040503050406030204" pitchFamily="18" charset="0"/>
                        </a:rPr>
                        <m:t>𝑠𝑖𝑛</m:t>
                      </m:r>
                      <m:r>
                        <a:rPr lang="en-US" sz="1000" b="0" i="1" smtClean="0">
                          <a:solidFill>
                            <a:schemeClr val="tx1"/>
                          </a:solidFill>
                          <a:latin typeface="Cambria Math" panose="02040503050406030204" pitchFamily="18" charset="0"/>
                          <a:ea typeface="Cambria Math" panose="02040503050406030204" pitchFamily="18" charset="0"/>
                        </a:rPr>
                        <m:t>𝜃</m:t>
                      </m:r>
                    </m:oMath>
                  </m:oMathPara>
                </a14:m>
                <a:endParaRPr lang="en-US" sz="1000" dirty="0" smtClean="0">
                  <a:solidFill>
                    <a:schemeClr val="tx1"/>
                  </a:solidFill>
                </a:endParaRPr>
              </a:p>
              <a:p>
                <a:endParaRPr lang="en-US" sz="1000" dirty="0">
                  <a:solidFill>
                    <a:srgbClr val="00B05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906982" y="5539840"/>
                <a:ext cx="2026645" cy="1181093"/>
              </a:xfrm>
              <a:prstGeom prst="rect">
                <a:avLst/>
              </a:prstGeom>
              <a:blipFill>
                <a:blip r:embed="rId3"/>
                <a:stretch>
                  <a:fillRect/>
                </a:stretch>
              </a:blipFill>
              <a:ln>
                <a:solidFill>
                  <a:srgbClr val="00B050"/>
                </a:solidFill>
              </a:ln>
            </p:spPr>
            <p:txBody>
              <a:bodyPr/>
              <a:lstStyle/>
              <a:p>
                <a:r>
                  <a:rPr lang="en-US">
                    <a:noFill/>
                  </a:rPr>
                  <a:t> </a:t>
                </a:r>
              </a:p>
            </p:txBody>
          </p:sp>
        </mc:Fallback>
      </mc:AlternateContent>
      <p:grpSp>
        <p:nvGrpSpPr>
          <p:cNvPr id="53" name="Group 52"/>
          <p:cNvGrpSpPr/>
          <p:nvPr/>
        </p:nvGrpSpPr>
        <p:grpSpPr>
          <a:xfrm>
            <a:off x="1617171" y="2535382"/>
            <a:ext cx="7209840" cy="2950871"/>
            <a:chOff x="3920983" y="51535"/>
            <a:chExt cx="5214724" cy="2134302"/>
          </a:xfrm>
        </p:grpSpPr>
        <p:grpSp>
          <p:nvGrpSpPr>
            <p:cNvPr id="35" name="Group 34"/>
            <p:cNvGrpSpPr/>
            <p:nvPr/>
          </p:nvGrpSpPr>
          <p:grpSpPr>
            <a:xfrm>
              <a:off x="3920983" y="51535"/>
              <a:ext cx="5214724" cy="2134302"/>
              <a:chOff x="3691467" y="2301975"/>
              <a:chExt cx="5214724" cy="2134302"/>
            </a:xfrm>
          </p:grpSpPr>
          <p:sp>
            <p:nvSpPr>
              <p:cNvPr id="2" name="Isosceles Triangle 1"/>
              <p:cNvSpPr/>
              <p:nvPr/>
            </p:nvSpPr>
            <p:spPr bwMode="auto">
              <a:xfrm>
                <a:off x="4715933" y="2480732"/>
                <a:ext cx="3412067" cy="1888067"/>
              </a:xfrm>
              <a:custGeom>
                <a:avLst/>
                <a:gdLst>
                  <a:gd name="connsiteX0" fmla="*/ 0 w 3843867"/>
                  <a:gd name="connsiteY0" fmla="*/ 1896533 h 1896533"/>
                  <a:gd name="connsiteX1" fmla="*/ 0 w 3843867"/>
                  <a:gd name="connsiteY1" fmla="*/ 0 h 1896533"/>
                  <a:gd name="connsiteX2" fmla="*/ 3843867 w 3843867"/>
                  <a:gd name="connsiteY2" fmla="*/ 1896533 h 1896533"/>
                  <a:gd name="connsiteX3" fmla="*/ 0 w 3843867"/>
                  <a:gd name="connsiteY3" fmla="*/ 1896533 h 1896533"/>
                  <a:gd name="connsiteX0" fmla="*/ 0 w 3843867"/>
                  <a:gd name="connsiteY0" fmla="*/ 1888066 h 1888066"/>
                  <a:gd name="connsiteX1" fmla="*/ 1854200 w 3843867"/>
                  <a:gd name="connsiteY1" fmla="*/ 0 h 1888066"/>
                  <a:gd name="connsiteX2" fmla="*/ 3843867 w 3843867"/>
                  <a:gd name="connsiteY2" fmla="*/ 1888066 h 1888066"/>
                  <a:gd name="connsiteX3" fmla="*/ 0 w 3843867"/>
                  <a:gd name="connsiteY3" fmla="*/ 1888066 h 1888066"/>
                  <a:gd name="connsiteX0" fmla="*/ 0 w 3412067"/>
                  <a:gd name="connsiteY0" fmla="*/ 1888067 h 1888067"/>
                  <a:gd name="connsiteX1" fmla="*/ 1854200 w 3412067"/>
                  <a:gd name="connsiteY1" fmla="*/ 1 h 1888067"/>
                  <a:gd name="connsiteX2" fmla="*/ 3412067 w 3412067"/>
                  <a:gd name="connsiteY2" fmla="*/ 0 h 1888067"/>
                  <a:gd name="connsiteX3" fmla="*/ 0 w 3412067"/>
                  <a:gd name="connsiteY3" fmla="*/ 1888067 h 1888067"/>
                </a:gdLst>
                <a:ahLst/>
                <a:cxnLst>
                  <a:cxn ang="0">
                    <a:pos x="connsiteX0" y="connsiteY0"/>
                  </a:cxn>
                  <a:cxn ang="0">
                    <a:pos x="connsiteX1" y="connsiteY1"/>
                  </a:cxn>
                  <a:cxn ang="0">
                    <a:pos x="connsiteX2" y="connsiteY2"/>
                  </a:cxn>
                  <a:cxn ang="0">
                    <a:pos x="connsiteX3" y="connsiteY3"/>
                  </a:cxn>
                </a:cxnLst>
                <a:rect l="l" t="t" r="r" b="b"/>
                <a:pathLst>
                  <a:path w="3412067" h="1888067">
                    <a:moveTo>
                      <a:pt x="0" y="1888067"/>
                    </a:moveTo>
                    <a:lnTo>
                      <a:pt x="1854200" y="1"/>
                    </a:lnTo>
                    <a:lnTo>
                      <a:pt x="3412067" y="0"/>
                    </a:lnTo>
                    <a:lnTo>
                      <a:pt x="0" y="1888067"/>
                    </a:ln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3691467" y="2472267"/>
                <a:ext cx="5130800" cy="84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826934" y="4370493"/>
                <a:ext cx="2243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Arrow Connector 5"/>
              <p:cNvCxnSpPr/>
              <p:nvPr/>
            </p:nvCxnSpPr>
            <p:spPr bwMode="auto">
              <a:xfrm flipH="1">
                <a:off x="4123267" y="2473960"/>
                <a:ext cx="6773" cy="189484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grpSp>
            <p:nvGrpSpPr>
              <p:cNvPr id="17" name="Group 16"/>
              <p:cNvGrpSpPr/>
              <p:nvPr/>
            </p:nvGrpSpPr>
            <p:grpSpPr>
              <a:xfrm>
                <a:off x="6274922" y="2807208"/>
                <a:ext cx="743310" cy="512064"/>
                <a:chOff x="5616554" y="1161288"/>
                <a:chExt cx="743310" cy="512064"/>
              </a:xfrm>
            </p:grpSpPr>
            <p:cxnSp>
              <p:nvCxnSpPr>
                <p:cNvPr id="9" name="Straight Arrow Connector 8"/>
                <p:cNvCxnSpPr/>
                <p:nvPr/>
              </p:nvCxnSpPr>
              <p:spPr bwMode="auto">
                <a:xfrm>
                  <a:off x="5925312" y="1161288"/>
                  <a:ext cx="0" cy="512064"/>
                </a:xfrm>
                <a:prstGeom prst="straightConnector1">
                  <a:avLst/>
                </a:prstGeom>
                <a:solidFill>
                  <a:schemeClr val="accent1"/>
                </a:solidFill>
                <a:ln w="44450"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5616554" y="1285979"/>
                  <a:ext cx="292608" cy="365760"/>
                </a:xfrm>
                <a:prstGeom prst="straightConnector1">
                  <a:avLst/>
                </a:prstGeom>
                <a:solidFill>
                  <a:schemeClr val="accent1"/>
                </a:solidFill>
                <a:ln w="9525" cap="flat" cmpd="sng" algn="ctr">
                  <a:solidFill>
                    <a:srgbClr val="216EDF"/>
                  </a:solidFill>
                  <a:prstDash val="solid"/>
                  <a:round/>
                  <a:headEnd type="none" w="med" len="med"/>
                  <a:tailEnd type="triangle"/>
                </a:ln>
                <a:effectLst/>
              </p:spPr>
            </p:cxnSp>
            <p:cxnSp>
              <p:nvCxnSpPr>
                <p:cNvPr id="13" name="Straight Arrow Connector 12"/>
                <p:cNvCxnSpPr/>
                <p:nvPr/>
              </p:nvCxnSpPr>
              <p:spPr bwMode="auto">
                <a:xfrm flipH="1">
                  <a:off x="5934576" y="1420491"/>
                  <a:ext cx="425288" cy="24027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sp>
            <p:nvSpPr>
              <p:cNvPr id="18" name="TextBox 17"/>
              <p:cNvSpPr txBox="1"/>
              <p:nvPr/>
            </p:nvSpPr>
            <p:spPr>
              <a:xfrm rot="19649837">
                <a:off x="6746896" y="2885696"/>
                <a:ext cx="657622" cy="189217"/>
              </a:xfrm>
              <a:prstGeom prst="rect">
                <a:avLst/>
              </a:prstGeom>
              <a:noFill/>
            </p:spPr>
            <p:txBody>
              <a:bodyPr wrap="none" rtlCol="0">
                <a:spAutoFit/>
              </a:bodyPr>
              <a:lstStyle/>
              <a:p>
                <a:r>
                  <a:rPr lang="en-US" sz="1100" dirty="0" smtClean="0">
                    <a:solidFill>
                      <a:srgbClr val="FF0000"/>
                    </a:solidFill>
                  </a:rPr>
                  <a:t>T</a:t>
                </a:r>
                <a:r>
                  <a:rPr lang="en-US" sz="1100" baseline="-25000" dirty="0" smtClean="0">
                    <a:solidFill>
                      <a:srgbClr val="FF0000"/>
                    </a:solidFill>
                  </a:rPr>
                  <a:t>a</a:t>
                </a:r>
                <a:r>
                  <a:rPr lang="en-US" sz="1100" dirty="0" smtClean="0">
                    <a:solidFill>
                      <a:srgbClr val="FF0000"/>
                    </a:solidFill>
                  </a:rPr>
                  <a:t> = </a:t>
                </a:r>
                <a:r>
                  <a:rPr lang="en-US" sz="1100" dirty="0" err="1" smtClean="0">
                    <a:solidFill>
                      <a:srgbClr val="FF0000"/>
                    </a:solidFill>
                  </a:rPr>
                  <a:t>W.sin</a:t>
                </a:r>
                <a:r>
                  <a:rPr lang="en-US" sz="1100" dirty="0" err="1" smtClean="0">
                    <a:solidFill>
                      <a:srgbClr val="FF0000"/>
                    </a:solidFill>
                    <a:latin typeface="Symbol" panose="05050102010706020507" pitchFamily="18" charset="2"/>
                  </a:rPr>
                  <a:t>q</a:t>
                </a:r>
                <a:endParaRPr lang="en-US" sz="1100" dirty="0">
                  <a:solidFill>
                    <a:srgbClr val="FF0000"/>
                  </a:solidFill>
                  <a:latin typeface="Symbol" panose="05050102010706020507" pitchFamily="18" charset="2"/>
                </a:endParaRPr>
              </a:p>
            </p:txBody>
          </p:sp>
          <p:sp>
            <p:nvSpPr>
              <p:cNvPr id="30" name="TextBox 29"/>
              <p:cNvSpPr txBox="1"/>
              <p:nvPr/>
            </p:nvSpPr>
            <p:spPr>
              <a:xfrm>
                <a:off x="6550044" y="2720802"/>
                <a:ext cx="256463" cy="222609"/>
              </a:xfrm>
              <a:prstGeom prst="rect">
                <a:avLst/>
              </a:prstGeom>
              <a:noFill/>
            </p:spPr>
            <p:txBody>
              <a:bodyPr wrap="none" rtlCol="0">
                <a:spAutoFit/>
              </a:bodyPr>
              <a:lstStyle/>
              <a:p>
                <a:r>
                  <a:rPr lang="en-US" sz="1400" b="1" dirty="0" smtClean="0">
                    <a:effectLst>
                      <a:outerShdw blurRad="38100" dist="38100" dir="2700000" algn="tl">
                        <a:srgbClr val="000000">
                          <a:alpha val="43137"/>
                        </a:srgbClr>
                      </a:outerShdw>
                    </a:effectLst>
                  </a:rPr>
                  <a:t>W</a:t>
                </a:r>
                <a:endParaRPr lang="en-US" sz="1400" b="1" dirty="0">
                  <a:effectLst>
                    <a:outerShdw blurRad="38100" dist="38100" dir="2700000" algn="tl">
                      <a:srgbClr val="000000">
                        <a:alpha val="43137"/>
                      </a:srgbClr>
                    </a:outerShdw>
                  </a:effectLst>
                  <a:latin typeface="Symbol" panose="05050102010706020507" pitchFamily="18" charset="2"/>
                </a:endParaRPr>
              </a:p>
            </p:txBody>
          </p:sp>
          <p:sp>
            <p:nvSpPr>
              <p:cNvPr id="19" name="Freeform 18"/>
              <p:cNvSpPr/>
              <p:nvPr/>
            </p:nvSpPr>
            <p:spPr bwMode="auto">
              <a:xfrm>
                <a:off x="5085014" y="3984061"/>
                <a:ext cx="173568" cy="386455"/>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Freeform 31"/>
              <p:cNvSpPr/>
              <p:nvPr/>
            </p:nvSpPr>
            <p:spPr bwMode="auto">
              <a:xfrm>
                <a:off x="5337692" y="4026861"/>
                <a:ext cx="132948" cy="329427"/>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5402456" y="4066482"/>
                <a:ext cx="264816" cy="276999"/>
              </a:xfrm>
              <a:prstGeom prst="rect">
                <a:avLst/>
              </a:prstGeom>
              <a:noFill/>
            </p:spPr>
            <p:txBody>
              <a:bodyPr wrap="none" rtlCol="0">
                <a:spAutoFit/>
              </a:bodyPr>
              <a:lstStyle/>
              <a:p>
                <a:r>
                  <a:rPr lang="en-US" sz="1200" i="1" dirty="0" smtClean="0">
                    <a:latin typeface="Symbol" panose="05050102010706020507" pitchFamily="18" charset="2"/>
                  </a:rPr>
                  <a:t>q</a:t>
                </a:r>
                <a:endParaRPr lang="en-US" sz="1200" i="1" dirty="0">
                  <a:latin typeface="Symbol" panose="05050102010706020507" pitchFamily="18" charset="2"/>
                </a:endParaRPr>
              </a:p>
            </p:txBody>
          </p:sp>
          <p:sp>
            <p:nvSpPr>
              <p:cNvPr id="34" name="TextBox 33"/>
              <p:cNvSpPr txBox="1"/>
              <p:nvPr/>
            </p:nvSpPr>
            <p:spPr>
              <a:xfrm>
                <a:off x="5030684" y="4096332"/>
                <a:ext cx="285576" cy="261610"/>
              </a:xfrm>
              <a:prstGeom prst="rect">
                <a:avLst/>
              </a:prstGeom>
              <a:noFill/>
            </p:spPr>
            <p:txBody>
              <a:bodyPr wrap="square" rtlCol="0">
                <a:spAutoFit/>
              </a:bodyPr>
              <a:lstStyle/>
              <a:p>
                <a:r>
                  <a:rPr lang="en-US" sz="1100" b="1" i="1" dirty="0" smtClean="0">
                    <a:latin typeface="Symbol" panose="05050102010706020507" pitchFamily="18" charset="2"/>
                  </a:rPr>
                  <a:t>b</a:t>
                </a:r>
                <a:endParaRPr lang="en-US" sz="1100" b="1" i="1" dirty="0">
                  <a:latin typeface="Symbol" panose="05050102010706020507" pitchFamily="18" charset="2"/>
                </a:endParaRPr>
              </a:p>
            </p:txBody>
          </p:sp>
          <p:sp>
            <p:nvSpPr>
              <p:cNvPr id="21" name="TextBox 20"/>
              <p:cNvSpPr txBox="1"/>
              <p:nvPr/>
            </p:nvSpPr>
            <p:spPr>
              <a:xfrm>
                <a:off x="4559484" y="4182361"/>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A</a:t>
                </a:r>
                <a:endParaRPr lang="en-US" sz="1050" dirty="0">
                  <a:effectLst>
                    <a:outerShdw blurRad="38100" dist="38100" dir="2700000" algn="tl">
                      <a:srgbClr val="000000">
                        <a:alpha val="43137"/>
                      </a:srgbClr>
                    </a:outerShdw>
                  </a:effectLst>
                </a:endParaRPr>
              </a:p>
            </p:txBody>
          </p:sp>
          <p:sp>
            <p:nvSpPr>
              <p:cNvPr id="23" name="TextBox 22"/>
              <p:cNvSpPr txBox="1"/>
              <p:nvPr/>
            </p:nvSpPr>
            <p:spPr>
              <a:xfrm>
                <a:off x="3952240" y="3296920"/>
                <a:ext cx="351378" cy="369332"/>
              </a:xfrm>
              <a:prstGeom prst="rect">
                <a:avLst/>
              </a:prstGeom>
              <a:solidFill>
                <a:schemeClr val="bg1"/>
              </a:solidFill>
            </p:spPr>
            <p:txBody>
              <a:bodyPr wrap="none" rtlCol="0">
                <a:spAutoFit/>
              </a:bodyPr>
              <a:lstStyle/>
              <a:p>
                <a:r>
                  <a:rPr lang="en-US" dirty="0" smtClean="0"/>
                  <a:t>H</a:t>
                </a:r>
                <a:endParaRPr lang="en-US" dirty="0"/>
              </a:p>
            </p:txBody>
          </p:sp>
          <p:cxnSp>
            <p:nvCxnSpPr>
              <p:cNvPr id="25" name="Straight Arrow Connector 24"/>
              <p:cNvCxnSpPr/>
              <p:nvPr/>
            </p:nvCxnSpPr>
            <p:spPr bwMode="auto">
              <a:xfrm flipV="1">
                <a:off x="5974740" y="3354581"/>
                <a:ext cx="619760" cy="340360"/>
              </a:xfrm>
              <a:prstGeom prst="straightConnector1">
                <a:avLst/>
              </a:prstGeom>
              <a:solidFill>
                <a:schemeClr val="accent1"/>
              </a:solidFill>
              <a:ln w="15875" cap="flat" cmpd="sng" algn="ctr">
                <a:solidFill>
                  <a:srgbClr val="00B05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7" name="TextBox 26"/>
                  <p:cNvSpPr txBox="1"/>
                  <p:nvPr/>
                </p:nvSpPr>
                <p:spPr>
                  <a:xfrm rot="19955234">
                    <a:off x="5386853" y="4013211"/>
                    <a:ext cx="1275093"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𝑟</m:t>
                              </m:r>
                            </m:sub>
                          </m:sSub>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𝑐</m:t>
                          </m:r>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p>
                            <m:sSupPr>
                              <m:ctrlP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p>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p>
                          </m:sSup>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𝑡𝑎𝑛</m:t>
                          </m:r>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n-US" sz="1100" i="1" dirty="0">
                      <a:solidFill>
                        <a:srgbClr val="00B050"/>
                      </a:solidFill>
                      <a:effectLst>
                        <a:outerShdw blurRad="38100" dist="38100" dir="2700000" algn="tl">
                          <a:srgbClr val="000000">
                            <a:alpha val="43137"/>
                          </a:srgbClr>
                        </a:outerShdw>
                      </a:effectLst>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9955234">
                    <a:off x="5386853" y="4013211"/>
                    <a:ext cx="1275093" cy="261610"/>
                  </a:xfrm>
                  <a:prstGeom prst="rect">
                    <a:avLst/>
                  </a:prstGeom>
                  <a:blipFill rotWithShape="0">
                    <a:blip r:embed="rId4"/>
                    <a:stretch>
                      <a:fillRect/>
                    </a:stretch>
                  </a:blipFill>
                </p:spPr>
                <p:txBody>
                  <a:bodyPr/>
                  <a:lstStyle/>
                  <a:p>
                    <a:r>
                      <a:rPr lang="en-US">
                        <a:noFill/>
                      </a:rPr>
                      <a:t> </a:t>
                    </a:r>
                  </a:p>
                </p:txBody>
              </p:sp>
            </mc:Fallback>
          </mc:AlternateContent>
          <p:sp>
            <p:nvSpPr>
              <p:cNvPr id="42" name="TextBox 41"/>
              <p:cNvSpPr txBox="1"/>
              <p:nvPr/>
            </p:nvSpPr>
            <p:spPr>
              <a:xfrm>
                <a:off x="6466394" y="2301975"/>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B</a:t>
                </a:r>
                <a:endParaRPr lang="en-US" sz="1050" dirty="0">
                  <a:effectLst>
                    <a:outerShdw blurRad="38100" dist="38100" dir="2700000" algn="tl">
                      <a:srgbClr val="000000">
                        <a:alpha val="43137"/>
                      </a:srgbClr>
                    </a:outerShdw>
                  </a:effectLst>
                </a:endParaRPr>
              </a:p>
            </p:txBody>
          </p:sp>
          <p:sp>
            <p:nvSpPr>
              <p:cNvPr id="43" name="TextBox 42"/>
              <p:cNvSpPr txBox="1"/>
              <p:nvPr/>
            </p:nvSpPr>
            <p:spPr>
              <a:xfrm>
                <a:off x="8016001" y="2332037"/>
                <a:ext cx="282450"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C</a:t>
                </a:r>
                <a:endParaRPr lang="en-US" sz="105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3" name="TextBox 32"/>
                  <p:cNvSpPr txBox="1"/>
                  <p:nvPr/>
                </p:nvSpPr>
                <p:spPr>
                  <a:xfrm>
                    <a:off x="8424939" y="2586634"/>
                    <a:ext cx="481252" cy="667825"/>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oMath>
                      </m:oMathPara>
                    </a14:m>
                    <a:endParaRPr lang="en-US" dirty="0" smtClean="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smtClean="0">
                      <a:ea typeface="Cambria Math" panose="02040503050406030204" pitchFamily="18" charset="0"/>
                    </a:endParaRPr>
                  </a:p>
                  <a:p>
                    <a:r>
                      <a:rPr lang="en-US" dirty="0" smtClean="0"/>
                      <a:t>c =</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8424939" y="2586634"/>
                    <a:ext cx="481252" cy="667825"/>
                  </a:xfrm>
                  <a:prstGeom prst="rect">
                    <a:avLst/>
                  </a:prstGeom>
                  <a:blipFill rotWithShape="0">
                    <a:blip r:embed="rId5"/>
                    <a:stretch>
                      <a:fillRect l="-8257" b="-9211"/>
                    </a:stretch>
                  </a:blipFill>
                </p:spPr>
                <p:txBody>
                  <a:bodyPr/>
                  <a:lstStyle/>
                  <a:p>
                    <a:r>
                      <a:rPr lang="en-US">
                        <a:noFill/>
                      </a:rPr>
                      <a:t> </a:t>
                    </a:r>
                  </a:p>
                </p:txBody>
              </p:sp>
            </mc:Fallback>
          </mc:AlternateContent>
        </p:grpSp>
        <p:sp>
          <p:nvSpPr>
            <p:cNvPr id="36" name="TextBox 35"/>
            <p:cNvSpPr txBox="1"/>
            <p:nvPr/>
          </p:nvSpPr>
          <p:spPr>
            <a:xfrm rot="19097515">
              <a:off x="6194631" y="525799"/>
              <a:ext cx="699361" cy="189217"/>
            </a:xfrm>
            <a:prstGeom prst="rect">
              <a:avLst/>
            </a:prstGeom>
            <a:noFill/>
          </p:spPr>
          <p:txBody>
            <a:bodyPr wrap="none" rtlCol="0">
              <a:spAutoFit/>
            </a:bodyPr>
            <a:lstStyle/>
            <a:p>
              <a:r>
                <a:rPr lang="en-US" sz="1100" dirty="0" smtClean="0">
                  <a:solidFill>
                    <a:srgbClr val="216EDF"/>
                  </a:solidFill>
                </a:rPr>
                <a:t>N</a:t>
              </a:r>
              <a:r>
                <a:rPr lang="en-US" sz="1100" baseline="-25000" dirty="0" smtClean="0">
                  <a:solidFill>
                    <a:srgbClr val="216EDF"/>
                  </a:solidFill>
                </a:rPr>
                <a:t>a</a:t>
              </a:r>
              <a:r>
                <a:rPr lang="en-US" sz="1100" dirty="0" smtClean="0">
                  <a:solidFill>
                    <a:srgbClr val="216EDF"/>
                  </a:solidFill>
                </a:rPr>
                <a:t> = </a:t>
              </a:r>
              <a:r>
                <a:rPr lang="en-US" sz="1100" dirty="0" err="1" smtClean="0">
                  <a:solidFill>
                    <a:srgbClr val="216EDF"/>
                  </a:solidFill>
                </a:rPr>
                <a:t>W.cos</a:t>
              </a:r>
              <a:r>
                <a:rPr lang="en-US" sz="1100" dirty="0" err="1" smtClean="0">
                  <a:solidFill>
                    <a:srgbClr val="216EDF"/>
                  </a:solidFill>
                  <a:latin typeface="Symbol" panose="05050102010706020507" pitchFamily="18" charset="2"/>
                </a:rPr>
                <a:t>q</a:t>
              </a:r>
              <a:endParaRPr lang="en-US" sz="1100" dirty="0">
                <a:solidFill>
                  <a:srgbClr val="216EDF"/>
                </a:solidFill>
                <a:latin typeface="Symbol" panose="05050102010706020507" pitchFamily="18" charset="2"/>
              </a:endParaRPr>
            </a:p>
          </p:txBody>
        </p:sp>
        <p:sp>
          <p:nvSpPr>
            <p:cNvPr id="8" name="Rectangle 7"/>
            <p:cNvSpPr/>
            <p:nvPr/>
          </p:nvSpPr>
          <p:spPr>
            <a:xfrm rot="19731847">
              <a:off x="6323679" y="1041461"/>
              <a:ext cx="308098" cy="261610"/>
            </a:xfrm>
            <a:prstGeom prst="rect">
              <a:avLst/>
            </a:prstGeom>
          </p:spPr>
          <p:txBody>
            <a:bodyPr wrap="none">
              <a:spAutoFit/>
            </a:bodyPr>
            <a:lstStyle/>
            <a:p>
              <a:r>
                <a:rPr lang="en-US" sz="1100" b="1" dirty="0" smtClean="0">
                  <a:solidFill>
                    <a:srgbClr val="00B050"/>
                  </a:solidFill>
                </a:rPr>
                <a:t>T</a:t>
              </a:r>
              <a:r>
                <a:rPr lang="en-US" sz="1100" b="1" baseline="-25000" dirty="0" smtClean="0">
                  <a:solidFill>
                    <a:srgbClr val="00B050"/>
                  </a:solidFill>
                </a:rPr>
                <a:t>r</a:t>
              </a:r>
              <a:endParaRPr lang="en-US" sz="1100" b="1" baseline="-25000" dirty="0">
                <a:solidFill>
                  <a:srgbClr val="00B050"/>
                </a:solidFill>
              </a:endParaRPr>
            </a:p>
          </p:txBody>
        </p:sp>
        <p:cxnSp>
          <p:nvCxnSpPr>
            <p:cNvPr id="37" name="Straight Arrow Connector 36"/>
            <p:cNvCxnSpPr/>
            <p:nvPr/>
          </p:nvCxnSpPr>
          <p:spPr bwMode="auto">
            <a:xfrm>
              <a:off x="6852781" y="1089179"/>
              <a:ext cx="292608" cy="365760"/>
            </a:xfrm>
            <a:prstGeom prst="straightConnector1">
              <a:avLst/>
            </a:prstGeom>
            <a:solidFill>
              <a:schemeClr val="accent1"/>
            </a:solidFill>
            <a:ln w="9525" cap="flat" cmpd="sng" algn="ctr">
              <a:solidFill>
                <a:srgbClr val="00B050"/>
              </a:solidFill>
              <a:prstDash val="solid"/>
              <a:round/>
              <a:headEnd type="arrow" w="med" len="med"/>
              <a:tailEnd type="none"/>
            </a:ln>
            <a:effectLst/>
          </p:spPr>
        </p:cxnSp>
        <p:sp>
          <p:nvSpPr>
            <p:cNvPr id="38" name="Rectangle 37"/>
            <p:cNvSpPr/>
            <p:nvPr/>
          </p:nvSpPr>
          <p:spPr>
            <a:xfrm rot="19731847">
              <a:off x="6972556" y="1364670"/>
              <a:ext cx="638316" cy="261610"/>
            </a:xfrm>
            <a:prstGeom prst="rect">
              <a:avLst/>
            </a:prstGeom>
          </p:spPr>
          <p:txBody>
            <a:bodyPr wrap="none">
              <a:spAutoFit/>
            </a:bodyPr>
            <a:lstStyle/>
            <a:p>
              <a:r>
                <a:rPr lang="en-US" sz="1100" b="1" dirty="0" smtClean="0">
                  <a:solidFill>
                    <a:srgbClr val="00B050"/>
                  </a:solidFill>
                </a:rPr>
                <a:t>N</a:t>
              </a:r>
              <a:r>
                <a:rPr lang="en-US" sz="1100" b="1" baseline="-25000" dirty="0" smtClean="0">
                  <a:solidFill>
                    <a:srgbClr val="00B050"/>
                  </a:solidFill>
                </a:rPr>
                <a:t>a</a:t>
              </a:r>
              <a:r>
                <a:rPr lang="en-US" sz="1100" b="1" dirty="0" smtClean="0">
                  <a:solidFill>
                    <a:srgbClr val="00B050"/>
                  </a:solidFill>
                </a:rPr>
                <a:t> = N</a:t>
              </a:r>
              <a:r>
                <a:rPr lang="en-US" sz="1100" b="1" baseline="-25000" dirty="0" smtClean="0">
                  <a:solidFill>
                    <a:srgbClr val="00B050"/>
                  </a:solidFill>
                </a:rPr>
                <a:t>r</a:t>
              </a:r>
              <a:endParaRPr lang="en-US" sz="1100" b="1" baseline="-25000" dirty="0">
                <a:solidFill>
                  <a:srgbClr val="00B050"/>
                </a:solidFill>
              </a:endParaRPr>
            </a:p>
          </p:txBody>
        </p:sp>
        <mc:AlternateContent xmlns:mc="http://schemas.openxmlformats.org/markup-compatibility/2006" xmlns:a14="http://schemas.microsoft.com/office/drawing/2010/main">
          <mc:Choice Requires="a14">
            <p:sp>
              <p:nvSpPr>
                <p:cNvPr id="10" name="Rectangle 9"/>
                <p:cNvSpPr/>
                <p:nvPr/>
              </p:nvSpPr>
              <p:spPr>
                <a:xfrm>
                  <a:off x="6936470" y="838051"/>
                  <a:ext cx="430824"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r>
                          <a:rPr lang="en-US" b="0" i="1" baseline="-2500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oMath>
                    </m:oMathPara>
                  </a14:m>
                  <a:endParaRPr lang="en-US" baseline="-25000" dirty="0">
                    <a:solidFill>
                      <a:srgbClr val="FF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936470" y="838051"/>
                  <a:ext cx="430824" cy="36298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286727" y="1209359"/>
                  <a:ext cx="412549"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r>
                          <a:rPr lang="en-US" b="0" i="1" baseline="-25000"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𝑟</m:t>
                        </m:r>
                      </m:oMath>
                    </m:oMathPara>
                  </a14:m>
                  <a:endParaRPr lang="en-US" baseline="-25000" dirty="0"/>
                </a:p>
              </p:txBody>
            </p:sp>
          </mc:Choice>
          <mc:Fallback xmlns="">
            <p:sp>
              <p:nvSpPr>
                <p:cNvPr id="12" name="Rectangle 11"/>
                <p:cNvSpPr>
                  <a:spLocks noRot="1" noChangeAspect="1" noMove="1" noResize="1" noEditPoints="1" noAdjustHandles="1" noChangeArrowheads="1" noChangeShapeType="1" noTextEdit="1"/>
                </p:cNvSpPr>
                <p:nvPr/>
              </p:nvSpPr>
              <p:spPr>
                <a:xfrm>
                  <a:off x="6286727" y="1209359"/>
                  <a:ext cx="412549" cy="362984"/>
                </a:xfrm>
                <a:prstGeom prst="rect">
                  <a:avLst/>
                </a:prstGeom>
                <a:blipFill rotWithShape="0">
                  <a:blip r:embed="rId7"/>
                  <a:stretch>
                    <a:fillRect/>
                  </a:stretch>
                </a:blipFill>
              </p:spPr>
              <p:txBody>
                <a:bodyPr/>
                <a:lstStyle/>
                <a:p>
                  <a:r>
                    <a:rPr lang="en-US">
                      <a:noFill/>
                    </a:rPr>
                    <a:t> </a:t>
                  </a:r>
                </a:p>
              </p:txBody>
            </p:sp>
          </mc:Fallback>
        </mc:AlternateContent>
      </p:grpSp>
      <p:sp>
        <p:nvSpPr>
          <p:cNvPr id="3" name="Freeform 2"/>
          <p:cNvSpPr/>
          <p:nvPr/>
        </p:nvSpPr>
        <p:spPr bwMode="auto">
          <a:xfrm>
            <a:off x="4336929" y="4435434"/>
            <a:ext cx="840851" cy="760021"/>
          </a:xfrm>
          <a:custGeom>
            <a:avLst/>
            <a:gdLst>
              <a:gd name="connsiteX0" fmla="*/ 793211 w 840851"/>
              <a:gd name="connsiteY0" fmla="*/ 0 h 760021"/>
              <a:gd name="connsiteX1" fmla="*/ 763523 w 840851"/>
              <a:gd name="connsiteY1" fmla="*/ 207818 h 760021"/>
              <a:gd name="connsiteX2" fmla="*/ 68816 w 840851"/>
              <a:gd name="connsiteY2" fmla="*/ 605641 h 760021"/>
              <a:gd name="connsiteX3" fmla="*/ 62879 w 840851"/>
              <a:gd name="connsiteY3" fmla="*/ 760021 h 760021"/>
            </a:gdLst>
            <a:ahLst/>
            <a:cxnLst>
              <a:cxn ang="0">
                <a:pos x="connsiteX0" y="connsiteY0"/>
              </a:cxn>
              <a:cxn ang="0">
                <a:pos x="connsiteX1" y="connsiteY1"/>
              </a:cxn>
              <a:cxn ang="0">
                <a:pos x="connsiteX2" y="connsiteY2"/>
              </a:cxn>
              <a:cxn ang="0">
                <a:pos x="connsiteX3" y="connsiteY3"/>
              </a:cxn>
            </a:cxnLst>
            <a:rect l="l" t="t" r="r" b="b"/>
            <a:pathLst>
              <a:path w="840851" h="760021">
                <a:moveTo>
                  <a:pt x="793211" y="0"/>
                </a:moveTo>
                <a:cubicBezTo>
                  <a:pt x="838733" y="53439"/>
                  <a:pt x="884255" y="106878"/>
                  <a:pt x="763523" y="207818"/>
                </a:cubicBezTo>
                <a:cubicBezTo>
                  <a:pt x="642791" y="308758"/>
                  <a:pt x="185590" y="513607"/>
                  <a:pt x="68816" y="605641"/>
                </a:cubicBezTo>
                <a:cubicBezTo>
                  <a:pt x="-47958" y="697675"/>
                  <a:pt x="7460" y="728848"/>
                  <a:pt x="62879" y="760021"/>
                </a:cubicBezTo>
              </a:path>
            </a:pathLst>
          </a:custGeom>
          <a:noFill/>
          <a:ln w="0" cap="flat" cmpd="sng" algn="ctr">
            <a:solidFill>
              <a:schemeClr val="bg1">
                <a:lumMod val="85000"/>
              </a:schemeClr>
            </a:solidFill>
            <a:prstDash val="solid"/>
            <a:round/>
            <a:headEnd type="none" w="med" len="med"/>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Freeform 6"/>
          <p:cNvSpPr/>
          <p:nvPr/>
        </p:nvSpPr>
        <p:spPr bwMode="auto">
          <a:xfrm>
            <a:off x="4061309" y="5076701"/>
            <a:ext cx="1084521" cy="587829"/>
          </a:xfrm>
          <a:custGeom>
            <a:avLst/>
            <a:gdLst>
              <a:gd name="connsiteX0" fmla="*/ 884764 w 1084521"/>
              <a:gd name="connsiteY0" fmla="*/ 0 h 587829"/>
              <a:gd name="connsiteX1" fmla="*/ 1039143 w 1084521"/>
              <a:gd name="connsiteY1" fmla="*/ 178130 h 587829"/>
              <a:gd name="connsiteX2" fmla="*/ 172244 w 1084521"/>
              <a:gd name="connsiteY2" fmla="*/ 415637 h 587829"/>
              <a:gd name="connsiteX3" fmla="*/ 52 w 1084521"/>
              <a:gd name="connsiteY3" fmla="*/ 587829 h 587829"/>
            </a:gdLst>
            <a:ahLst/>
            <a:cxnLst>
              <a:cxn ang="0">
                <a:pos x="connsiteX0" y="connsiteY0"/>
              </a:cxn>
              <a:cxn ang="0">
                <a:pos x="connsiteX1" y="connsiteY1"/>
              </a:cxn>
              <a:cxn ang="0">
                <a:pos x="connsiteX2" y="connsiteY2"/>
              </a:cxn>
              <a:cxn ang="0">
                <a:pos x="connsiteX3" y="connsiteY3"/>
              </a:cxn>
            </a:cxnLst>
            <a:rect l="l" t="t" r="r" b="b"/>
            <a:pathLst>
              <a:path w="1084521" h="587829">
                <a:moveTo>
                  <a:pt x="884764" y="0"/>
                </a:moveTo>
                <a:cubicBezTo>
                  <a:pt x="1021330" y="54428"/>
                  <a:pt x="1157896" y="108857"/>
                  <a:pt x="1039143" y="178130"/>
                </a:cubicBezTo>
                <a:cubicBezTo>
                  <a:pt x="920390" y="247403"/>
                  <a:pt x="345426" y="347354"/>
                  <a:pt x="172244" y="415637"/>
                </a:cubicBezTo>
                <a:cubicBezTo>
                  <a:pt x="-938" y="483920"/>
                  <a:pt x="-443" y="535874"/>
                  <a:pt x="52" y="587829"/>
                </a:cubicBezTo>
              </a:path>
            </a:pathLst>
          </a:custGeom>
          <a:noFill/>
          <a:ln w="0" cap="flat" cmpd="sng" algn="ctr">
            <a:solidFill>
              <a:srgbClr val="00B050"/>
            </a:solidFill>
            <a:prstDash val="solid"/>
            <a:round/>
            <a:headEnd type="none" w="med" len="med"/>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46" name="TextBox 45"/>
              <p:cNvSpPr txBox="1"/>
              <p:nvPr/>
            </p:nvSpPr>
            <p:spPr>
              <a:xfrm>
                <a:off x="6559425" y="4815415"/>
                <a:ext cx="1801391" cy="1027204"/>
              </a:xfrm>
              <a:prstGeom prst="rect">
                <a:avLst/>
              </a:prstGeom>
              <a:solidFill>
                <a:srgbClr val="FED7D6"/>
              </a:solidFill>
              <a:ln>
                <a:solidFill>
                  <a:srgbClr val="FF3300"/>
                </a:solidFill>
              </a:ln>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ea typeface="Cambria Math" panose="02040503050406030204" pitchFamily="18" charset="0"/>
                            </a:rPr>
                            <m:t>𝜏</m:t>
                          </m:r>
                        </m:e>
                        <m:sub>
                          <m:r>
                            <a:rPr lang="en-US" sz="1000" b="0" i="1" smtClean="0">
                              <a:solidFill>
                                <a:schemeClr val="tx1"/>
                              </a:solidFill>
                              <a:latin typeface="Cambria Math" panose="02040503050406030204" pitchFamily="18" charset="0"/>
                            </a:rPr>
                            <m:t>𝑑</m:t>
                          </m:r>
                        </m:sub>
                      </m:sSub>
                      <m:r>
                        <a:rPr lang="en-US" sz="1000" b="0" i="1" smtClean="0">
                          <a:solidFill>
                            <a:schemeClr val="tx1"/>
                          </a:solidFill>
                          <a:latin typeface="Cambria Math" panose="02040503050406030204" pitchFamily="18" charset="0"/>
                        </a:rPr>
                        <m:t>=</m:t>
                      </m:r>
                      <m:f>
                        <m:fPr>
                          <m:ctrlPr>
                            <a:rPr lang="en-US" sz="1000" b="0" i="1" smtClean="0">
                              <a:solidFill>
                                <a:schemeClr val="tx1"/>
                              </a:solidFill>
                              <a:latin typeface="Cambria Math" panose="02040503050406030204" pitchFamily="18" charset="0"/>
                            </a:rPr>
                          </m:ctrlPr>
                        </m:fPr>
                        <m:num>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𝑇</m:t>
                              </m:r>
                            </m:e>
                            <m:sub>
                              <m:r>
                                <a:rPr lang="en-US" sz="1000" b="0" i="1" smtClean="0">
                                  <a:solidFill>
                                    <a:schemeClr val="tx1"/>
                                  </a:solidFill>
                                  <a:latin typeface="Cambria Math" panose="02040503050406030204" pitchFamily="18" charset="0"/>
                                </a:rPr>
                                <m:t>𝑎</m:t>
                              </m:r>
                            </m:sub>
                          </m:sSub>
                        </m:num>
                        <m:den>
                          <m:d>
                            <m:dPr>
                              <m:ctrlPr>
                                <a:rPr lang="en-US" sz="1000" b="0" i="1" smtClean="0">
                                  <a:solidFill>
                                    <a:schemeClr val="tx1"/>
                                  </a:solidFill>
                                  <a:latin typeface="Cambria Math" panose="02040503050406030204" pitchFamily="18" charset="0"/>
                                </a:rPr>
                              </m:ctrlPr>
                            </m:dPr>
                            <m:e>
                              <m:acc>
                                <m:accPr>
                                  <m:chr m:val="̅"/>
                                  <m:ctrlPr>
                                    <a:rPr lang="en-US" sz="1000" b="0" i="1" smtClean="0">
                                      <a:solidFill>
                                        <a:schemeClr val="tx1"/>
                                      </a:solidFill>
                                      <a:latin typeface="Cambria Math" panose="02040503050406030204" pitchFamily="18" charset="0"/>
                                    </a:rPr>
                                  </m:ctrlPr>
                                </m:accPr>
                                <m:e>
                                  <m:r>
                                    <a:rPr lang="en-US" sz="1000" b="0" i="1" smtClean="0">
                                      <a:solidFill>
                                        <a:schemeClr val="tx1"/>
                                      </a:solidFill>
                                      <a:latin typeface="Cambria Math" panose="02040503050406030204" pitchFamily="18" charset="0"/>
                                    </a:rPr>
                                    <m:t>𝐴𝐶</m:t>
                                  </m:r>
                                </m:e>
                              </m:acc>
                            </m:e>
                          </m:d>
                          <m:r>
                            <a:rPr lang="en-US" sz="1000" b="0" i="1" smtClean="0">
                              <a:solidFill>
                                <a:schemeClr val="tx1"/>
                              </a:solidFill>
                              <a:latin typeface="Cambria Math" panose="02040503050406030204" pitchFamily="18" charset="0"/>
                            </a:rPr>
                            <m:t>(1)</m:t>
                          </m:r>
                        </m:den>
                      </m:f>
                      <m:r>
                        <a:rPr lang="en-US" sz="1000" b="0" i="1" smtClean="0">
                          <a:solidFill>
                            <a:schemeClr val="tx1"/>
                          </a:solidFill>
                          <a:latin typeface="Cambria Math" panose="02040503050406030204" pitchFamily="18" charset="0"/>
                        </a:rPr>
                        <m:t>=</m:t>
                      </m:r>
                      <m:f>
                        <m:fPr>
                          <m:ctrlPr>
                            <a:rPr lang="en-US" sz="1000" b="0" i="1" smtClean="0">
                              <a:solidFill>
                                <a:schemeClr val="tx1"/>
                              </a:solidFill>
                              <a:latin typeface="Cambria Math" panose="02040503050406030204" pitchFamily="18" charset="0"/>
                            </a:rPr>
                          </m:ctrlPr>
                        </m:fPr>
                        <m:num>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𝑇</m:t>
                              </m:r>
                            </m:e>
                            <m:sub>
                              <m:r>
                                <a:rPr lang="en-US" sz="1000" b="0" i="1" smtClean="0">
                                  <a:solidFill>
                                    <a:schemeClr val="tx1"/>
                                  </a:solidFill>
                                  <a:latin typeface="Cambria Math" panose="02040503050406030204" pitchFamily="18" charset="0"/>
                                </a:rPr>
                                <m:t>𝑎</m:t>
                              </m:r>
                            </m:sub>
                          </m:sSub>
                        </m:num>
                        <m:den>
                          <m:d>
                            <m:dPr>
                              <m:ctrlPr>
                                <a:rPr lang="en-US" sz="1000" b="0" i="1" smtClean="0">
                                  <a:solidFill>
                                    <a:schemeClr val="tx1"/>
                                  </a:solidFill>
                                  <a:latin typeface="Cambria Math" panose="02040503050406030204" pitchFamily="18" charset="0"/>
                                </a:rPr>
                              </m:ctrlPr>
                            </m:dPr>
                            <m:e>
                              <m:f>
                                <m:fPr>
                                  <m:ctrlPr>
                                    <a:rPr lang="en-US" sz="1000" i="1">
                                      <a:solidFill>
                                        <a:schemeClr val="tx1"/>
                                      </a:solidFill>
                                      <a:latin typeface="Cambria Math" panose="02040503050406030204" pitchFamily="18" charset="0"/>
                                    </a:rPr>
                                  </m:ctrlPr>
                                </m:fPr>
                                <m:num>
                                  <m:r>
                                    <a:rPr lang="en-US" sz="1000" b="0" i="1" smtClean="0">
                                      <a:solidFill>
                                        <a:schemeClr val="tx1"/>
                                      </a:solidFill>
                                      <a:latin typeface="Cambria Math" panose="02040503050406030204" pitchFamily="18" charset="0"/>
                                    </a:rPr>
                                    <m:t>𝐻</m:t>
                                  </m:r>
                                </m:num>
                                <m:den>
                                  <m:func>
                                    <m:funcPr>
                                      <m:ctrlPr>
                                        <a:rPr lang="en-US" sz="1000" b="0" i="1" smtClean="0">
                                          <a:solidFill>
                                            <a:schemeClr val="tx1"/>
                                          </a:solidFill>
                                          <a:latin typeface="Cambria Math" panose="02040503050406030204" pitchFamily="18" charset="0"/>
                                        </a:rPr>
                                      </m:ctrlPr>
                                    </m:funcPr>
                                    <m:fName>
                                      <m:r>
                                        <m:rPr>
                                          <m:sty m:val="p"/>
                                        </m:rPr>
                                        <a:rPr lang="en-US" sz="1000" b="0" i="0" smtClean="0">
                                          <a:solidFill>
                                            <a:schemeClr val="tx1"/>
                                          </a:solidFill>
                                          <a:latin typeface="Cambria Math" panose="02040503050406030204" pitchFamily="18" charset="0"/>
                                        </a:rPr>
                                        <m:t>sin</m:t>
                                      </m:r>
                                    </m:fName>
                                    <m:e>
                                      <m:r>
                                        <a:rPr lang="en-US" sz="1000" b="0" i="1" smtClean="0">
                                          <a:solidFill>
                                            <a:schemeClr val="tx1"/>
                                          </a:solidFill>
                                          <a:latin typeface="Cambria Math" panose="02040503050406030204" pitchFamily="18" charset="0"/>
                                          <a:ea typeface="Cambria Math" panose="02040503050406030204" pitchFamily="18" charset="0"/>
                                        </a:rPr>
                                        <m:t>𝜃</m:t>
                                      </m:r>
                                    </m:e>
                                  </m:func>
                                </m:den>
                              </m:f>
                            </m:e>
                          </m:d>
                        </m:den>
                      </m:f>
                    </m:oMath>
                  </m:oMathPara>
                </a14:m>
                <a:endParaRPr lang="en-US" sz="1000" dirty="0" smtClean="0">
                  <a:solidFill>
                    <a:schemeClr val="tx1"/>
                  </a:solidFill>
                </a:endParaRPr>
              </a:p>
              <a:p>
                <a:endParaRPr lang="en-US" sz="1000" i="1" dirty="0" smtClean="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panose="02040503050406030204" pitchFamily="18" charset="0"/>
                              <a:ea typeface="Cambria Math" panose="02040503050406030204" pitchFamily="18" charset="0"/>
                            </a:rPr>
                            <m:t>𝜏</m:t>
                          </m:r>
                        </m:e>
                        <m:sub>
                          <m:r>
                            <a:rPr lang="en-US" sz="1000" i="1">
                              <a:solidFill>
                                <a:schemeClr val="tx1"/>
                              </a:solidFill>
                              <a:latin typeface="Cambria Math" panose="02040503050406030204" pitchFamily="18" charset="0"/>
                            </a:rPr>
                            <m:t>𝑑</m:t>
                          </m:r>
                        </m:sub>
                      </m:sSub>
                      <m:r>
                        <a:rPr lang="en-US" sz="1000" i="1">
                          <a:solidFill>
                            <a:schemeClr val="tx1"/>
                          </a:solidFill>
                          <a:latin typeface="Cambria Math" panose="02040503050406030204" pitchFamily="18" charset="0"/>
                        </a:rPr>
                        <m:t>=</m:t>
                      </m:r>
                      <m:f>
                        <m:fPr>
                          <m:ctrlPr>
                            <a:rPr lang="en-US" sz="1000" i="1" smtClean="0">
                              <a:solidFill>
                                <a:schemeClr val="tx1"/>
                              </a:solidFill>
                              <a:latin typeface="Cambria Math" panose="02040503050406030204" pitchFamily="18" charset="0"/>
                            </a:rPr>
                          </m:ctrlPr>
                        </m:fPr>
                        <m:num>
                          <m:r>
                            <a:rPr lang="en-US" sz="1000" b="0" i="1" smtClean="0">
                              <a:solidFill>
                                <a:schemeClr val="tx1"/>
                              </a:solidFill>
                              <a:latin typeface="Cambria Math" panose="02040503050406030204" pitchFamily="18" charset="0"/>
                            </a:rPr>
                            <m:t>1</m:t>
                          </m:r>
                        </m:num>
                        <m:den>
                          <m:r>
                            <a:rPr lang="en-US" sz="1000" b="0" i="1" smtClean="0">
                              <a:solidFill>
                                <a:schemeClr val="tx1"/>
                              </a:solidFill>
                              <a:latin typeface="Cambria Math" panose="02040503050406030204" pitchFamily="18" charset="0"/>
                            </a:rPr>
                            <m:t>2</m:t>
                          </m:r>
                        </m:den>
                      </m:f>
                      <m:r>
                        <a:rPr lang="en-US" sz="1000" i="1" smtClean="0">
                          <a:solidFill>
                            <a:schemeClr val="tx1"/>
                          </a:solidFill>
                          <a:latin typeface="Cambria Math" panose="02040503050406030204" pitchFamily="18" charset="0"/>
                          <a:ea typeface="Cambria Math" panose="02040503050406030204" pitchFamily="18" charset="0"/>
                        </a:rPr>
                        <m:t>𝛾</m:t>
                      </m:r>
                      <m:r>
                        <a:rPr lang="en-US" sz="1000" b="0" i="1" smtClean="0">
                          <a:solidFill>
                            <a:schemeClr val="tx1"/>
                          </a:solidFill>
                          <a:latin typeface="Cambria Math" panose="02040503050406030204" pitchFamily="18" charset="0"/>
                          <a:ea typeface="Cambria Math" panose="02040503050406030204" pitchFamily="18" charset="0"/>
                        </a:rPr>
                        <m:t>𝐻</m:t>
                      </m:r>
                      <m:d>
                        <m:dPr>
                          <m:begChr m:val="["/>
                          <m:endChr m:val="]"/>
                          <m:ctrlPr>
                            <a:rPr lang="en-US" sz="1000" i="1">
                              <a:solidFill>
                                <a:schemeClr val="tx1"/>
                              </a:solidFill>
                              <a:latin typeface="Cambria Math" panose="02040503050406030204" pitchFamily="18" charset="0"/>
                              <a:ea typeface="Cambria Math" panose="02040503050406030204" pitchFamily="18" charset="0"/>
                            </a:rPr>
                          </m:ctrlPr>
                        </m:dPr>
                        <m:e>
                          <m:f>
                            <m:fPr>
                              <m:ctrlPr>
                                <a:rPr lang="en-US" sz="1000" i="1">
                                  <a:solidFill>
                                    <a:schemeClr val="tx1"/>
                                  </a:solidFill>
                                  <a:latin typeface="Cambria Math" panose="02040503050406030204" pitchFamily="18" charset="0"/>
                                  <a:ea typeface="Cambria Math" panose="02040503050406030204" pitchFamily="18" charset="0"/>
                                </a:rPr>
                              </m:ctrlPr>
                            </m:fPr>
                            <m:num>
                              <m:r>
                                <m:rPr>
                                  <m:sty m:val="p"/>
                                </m:rPr>
                                <a:rPr lang="en-US" sz="1000">
                                  <a:solidFill>
                                    <a:schemeClr val="tx1"/>
                                  </a:solidFill>
                                  <a:latin typeface="Cambria Math" panose="02040503050406030204" pitchFamily="18" charset="0"/>
                                  <a:ea typeface="Cambria Math" panose="02040503050406030204" pitchFamily="18" charset="0"/>
                                </a:rPr>
                                <m:t>sin</m:t>
                              </m:r>
                              <m:r>
                                <a:rPr lang="en-US" sz="1000" i="1">
                                  <a:solidFill>
                                    <a:schemeClr val="tx1"/>
                                  </a:solidFill>
                                  <a:latin typeface="Cambria Math" panose="02040503050406030204" pitchFamily="18" charset="0"/>
                                  <a:ea typeface="Cambria Math" panose="02040503050406030204" pitchFamily="18" charset="0"/>
                                </a:rPr>
                                <m:t>⁡(</m:t>
                              </m:r>
                              <m:r>
                                <a:rPr lang="en-US" sz="1000" i="1">
                                  <a:solidFill>
                                    <a:schemeClr val="tx1"/>
                                  </a:solidFill>
                                  <a:latin typeface="Cambria Math" panose="02040503050406030204" pitchFamily="18" charset="0"/>
                                  <a:ea typeface="Cambria Math" panose="02040503050406030204" pitchFamily="18" charset="0"/>
                                </a:rPr>
                                <m:t>𝛽</m:t>
                              </m:r>
                              <m:r>
                                <a:rPr lang="en-US" sz="1000" i="1">
                                  <a:solidFill>
                                    <a:schemeClr val="tx1"/>
                                  </a:solidFill>
                                  <a:latin typeface="Cambria Math" panose="02040503050406030204" pitchFamily="18" charset="0"/>
                                  <a:ea typeface="Cambria Math" panose="02040503050406030204" pitchFamily="18" charset="0"/>
                                </a:rPr>
                                <m:t>−</m:t>
                              </m:r>
                              <m:r>
                                <a:rPr lang="en-US" sz="1000" i="1">
                                  <a:solidFill>
                                    <a:schemeClr val="tx1"/>
                                  </a:solidFill>
                                  <a:latin typeface="Cambria Math" panose="02040503050406030204" pitchFamily="18" charset="0"/>
                                  <a:ea typeface="Cambria Math" panose="02040503050406030204" pitchFamily="18" charset="0"/>
                                </a:rPr>
                                <m:t>𝜃</m:t>
                              </m:r>
                              <m:r>
                                <a:rPr lang="en-US" sz="1000" b="0" i="1" smtClean="0">
                                  <a:solidFill>
                                    <a:schemeClr val="tx1"/>
                                  </a:solidFill>
                                  <a:latin typeface="Cambria Math" panose="02040503050406030204" pitchFamily="18" charset="0"/>
                                  <a:ea typeface="Cambria Math" panose="02040503050406030204" pitchFamily="18" charset="0"/>
                                </a:rPr>
                                <m:t>)</m:t>
                              </m:r>
                            </m:num>
                            <m:den>
                              <m:r>
                                <a:rPr lang="en-US" sz="1000" i="1">
                                  <a:solidFill>
                                    <a:schemeClr val="tx1"/>
                                  </a:solidFill>
                                  <a:latin typeface="Cambria Math" panose="02040503050406030204" pitchFamily="18" charset="0"/>
                                  <a:ea typeface="Cambria Math" panose="02040503050406030204" pitchFamily="18" charset="0"/>
                                </a:rPr>
                                <m:t>𝑠𝑖𝑛</m:t>
                              </m:r>
                              <m:r>
                                <a:rPr lang="en-US" sz="1000" i="1">
                                  <a:solidFill>
                                    <a:schemeClr val="tx1"/>
                                  </a:solidFill>
                                  <a:latin typeface="Cambria Math" panose="02040503050406030204" pitchFamily="18" charset="0"/>
                                  <a:ea typeface="Cambria Math" panose="02040503050406030204" pitchFamily="18" charset="0"/>
                                </a:rPr>
                                <m:t>𝛽</m:t>
                              </m:r>
                              <m:r>
                                <a:rPr lang="en-US" sz="1000" i="1">
                                  <a:solidFill>
                                    <a:schemeClr val="tx1"/>
                                  </a:solidFill>
                                  <a:latin typeface="Cambria Math" panose="02040503050406030204" pitchFamily="18" charset="0"/>
                                  <a:ea typeface="Cambria Math" panose="02040503050406030204" pitchFamily="18" charset="0"/>
                                </a:rPr>
                                <m:t> . </m:t>
                              </m:r>
                              <m:r>
                                <a:rPr lang="en-US" sz="1000" i="1">
                                  <a:solidFill>
                                    <a:schemeClr val="tx1"/>
                                  </a:solidFill>
                                  <a:latin typeface="Cambria Math" panose="02040503050406030204" pitchFamily="18" charset="0"/>
                                  <a:ea typeface="Cambria Math" panose="02040503050406030204" pitchFamily="18" charset="0"/>
                                </a:rPr>
                                <m:t>𝑠𝑖𝑛</m:t>
                              </m:r>
                              <m:r>
                                <a:rPr lang="en-US" sz="1000" i="1">
                                  <a:solidFill>
                                    <a:schemeClr val="tx1"/>
                                  </a:solidFill>
                                  <a:latin typeface="Cambria Math" panose="02040503050406030204" pitchFamily="18" charset="0"/>
                                  <a:ea typeface="Cambria Math" panose="02040503050406030204" pitchFamily="18" charset="0"/>
                                </a:rPr>
                                <m:t>𝜃</m:t>
                              </m:r>
                            </m:den>
                          </m:f>
                        </m:e>
                      </m:d>
                      <m:sSup>
                        <m:sSupPr>
                          <m:ctrlPr>
                            <a:rPr lang="en-US" sz="1000" i="1" smtClean="0">
                              <a:solidFill>
                                <a:schemeClr val="tx1"/>
                              </a:solidFill>
                              <a:latin typeface="Cambria Math" panose="02040503050406030204" pitchFamily="18" charset="0"/>
                              <a:ea typeface="Cambria Math" panose="02040503050406030204" pitchFamily="18" charset="0"/>
                            </a:rPr>
                          </m:ctrlPr>
                        </m:sSupPr>
                        <m:e>
                          <m:r>
                            <a:rPr lang="en-US" sz="1000" b="0" i="1" smtClean="0">
                              <a:solidFill>
                                <a:schemeClr val="tx1"/>
                              </a:solidFill>
                              <a:latin typeface="Cambria Math" panose="02040503050406030204" pitchFamily="18" charset="0"/>
                              <a:ea typeface="Cambria Math" panose="02040503050406030204" pitchFamily="18" charset="0"/>
                            </a:rPr>
                            <m:t>𝑠𝑖𝑛</m:t>
                          </m:r>
                        </m:e>
                        <m:sup>
                          <m:r>
                            <a:rPr lang="en-US" sz="1000" b="0" i="1" smtClean="0">
                              <a:solidFill>
                                <a:schemeClr val="tx1"/>
                              </a:solidFill>
                              <a:latin typeface="Cambria Math" panose="02040503050406030204" pitchFamily="18" charset="0"/>
                              <a:ea typeface="Cambria Math" panose="02040503050406030204" pitchFamily="18" charset="0"/>
                            </a:rPr>
                            <m:t>2</m:t>
                          </m:r>
                        </m:sup>
                      </m:sSup>
                      <m:r>
                        <a:rPr lang="en-US" sz="1000" i="1" smtClean="0">
                          <a:solidFill>
                            <a:schemeClr val="tx1"/>
                          </a:solidFill>
                          <a:latin typeface="Cambria Math" panose="02040503050406030204" pitchFamily="18" charset="0"/>
                          <a:ea typeface="Cambria Math" panose="02040503050406030204" pitchFamily="18" charset="0"/>
                        </a:rPr>
                        <m:t>𝜃</m:t>
                      </m:r>
                    </m:oMath>
                  </m:oMathPara>
                </a14:m>
                <a:endParaRPr lang="en-US" sz="1000" dirty="0">
                  <a:solidFill>
                    <a:schemeClr val="tx1"/>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559425" y="4815415"/>
                <a:ext cx="1801391" cy="1027204"/>
              </a:xfrm>
              <a:prstGeom prst="rect">
                <a:avLst/>
              </a:prstGeom>
              <a:blipFill>
                <a:blip r:embed="rId8"/>
                <a:stretch>
                  <a:fillRect/>
                </a:stretch>
              </a:blipFill>
              <a:ln>
                <a:solidFill>
                  <a:srgbClr val="FF3300"/>
                </a:solidFill>
              </a:ln>
            </p:spPr>
            <p:txBody>
              <a:bodyPr/>
              <a:lstStyle/>
              <a:p>
                <a:r>
                  <a:rPr lang="en-US">
                    <a:noFill/>
                  </a:rPr>
                  <a:t> </a:t>
                </a:r>
              </a:p>
            </p:txBody>
          </p:sp>
        </mc:Fallback>
      </mc:AlternateContent>
      <p:sp>
        <p:nvSpPr>
          <p:cNvPr id="14" name="Freeform 13"/>
          <p:cNvSpPr/>
          <p:nvPr/>
        </p:nvSpPr>
        <p:spPr bwMode="auto">
          <a:xfrm>
            <a:off x="6198919" y="3924795"/>
            <a:ext cx="681464" cy="1039091"/>
          </a:xfrm>
          <a:custGeom>
            <a:avLst/>
            <a:gdLst>
              <a:gd name="connsiteX0" fmla="*/ 0 w 681464"/>
              <a:gd name="connsiteY0" fmla="*/ 0 h 1039091"/>
              <a:gd name="connsiteX1" fmla="*/ 665019 w 681464"/>
              <a:gd name="connsiteY1" fmla="*/ 261257 h 1039091"/>
              <a:gd name="connsiteX2" fmla="*/ 480951 w 681464"/>
              <a:gd name="connsiteY2" fmla="*/ 724395 h 1039091"/>
              <a:gd name="connsiteX3" fmla="*/ 504702 w 681464"/>
              <a:gd name="connsiteY3" fmla="*/ 1039091 h 1039091"/>
            </a:gdLst>
            <a:ahLst/>
            <a:cxnLst>
              <a:cxn ang="0">
                <a:pos x="connsiteX0" y="connsiteY0"/>
              </a:cxn>
              <a:cxn ang="0">
                <a:pos x="connsiteX1" y="connsiteY1"/>
              </a:cxn>
              <a:cxn ang="0">
                <a:pos x="connsiteX2" y="connsiteY2"/>
              </a:cxn>
              <a:cxn ang="0">
                <a:pos x="connsiteX3" y="connsiteY3"/>
              </a:cxn>
            </a:cxnLst>
            <a:rect l="l" t="t" r="r" b="b"/>
            <a:pathLst>
              <a:path w="681464" h="1039091">
                <a:moveTo>
                  <a:pt x="0" y="0"/>
                </a:moveTo>
                <a:cubicBezTo>
                  <a:pt x="292430" y="70262"/>
                  <a:pt x="584861" y="140525"/>
                  <a:pt x="665019" y="261257"/>
                </a:cubicBezTo>
                <a:cubicBezTo>
                  <a:pt x="745177" y="381989"/>
                  <a:pt x="507670" y="594756"/>
                  <a:pt x="480951" y="724395"/>
                </a:cubicBezTo>
                <a:cubicBezTo>
                  <a:pt x="454232" y="854034"/>
                  <a:pt x="479467" y="946562"/>
                  <a:pt x="504702" y="1039091"/>
                </a:cubicBezTo>
              </a:path>
            </a:pathLst>
          </a:custGeom>
          <a:noFill/>
          <a:ln w="0" cap="flat" cmpd="sng" algn="ctr">
            <a:solidFill>
              <a:srgbClr val="FF0000"/>
            </a:solidFill>
            <a:prstDash val="solid"/>
            <a:round/>
            <a:headEnd type="none" w="med" len="med"/>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2" name="Rectangle 21"/>
              <p:cNvSpPr/>
              <p:nvPr/>
            </p:nvSpPr>
            <p:spPr>
              <a:xfrm>
                <a:off x="247667" y="2015237"/>
                <a:ext cx="2863284" cy="307777"/>
              </a:xfrm>
              <a:prstGeom prst="rect">
                <a:avLst/>
              </a:prstGeom>
            </p:spPr>
            <p:txBody>
              <a:bodyPr wrap="none">
                <a:spAutoFit/>
              </a:bodyPr>
              <a:lstStyle/>
              <a:p>
                <a:r>
                  <a:rPr lang="en-US" sz="1400" dirty="0" smtClean="0">
                    <a:solidFill>
                      <a:srgbClr val="216EDF"/>
                    </a:solidFill>
                  </a:rPr>
                  <a:t>N</a:t>
                </a:r>
                <a:r>
                  <a:rPr lang="en-US" sz="1400" baseline="-25000" dirty="0">
                    <a:solidFill>
                      <a:srgbClr val="216EDF"/>
                    </a:solidFill>
                  </a:rPr>
                  <a:t>a</a:t>
                </a:r>
                <a:r>
                  <a:rPr lang="en-US" sz="1400" dirty="0">
                    <a:solidFill>
                      <a:srgbClr val="216EDF"/>
                    </a:solidFill>
                  </a:rPr>
                  <a:t> = normal component = </a:t>
                </a:r>
                <a14:m>
                  <m:oMath xmlns:m="http://schemas.openxmlformats.org/officeDocument/2006/math">
                    <m:r>
                      <a:rPr lang="en-US" sz="1400" b="1" i="1" smtClean="0">
                        <a:solidFill>
                          <a:schemeClr val="tx1"/>
                        </a:solidFill>
                        <a:effectLst>
                          <a:outerShdw blurRad="38100" dist="38100" dir="2700000" algn="tl">
                            <a:srgbClr val="000000">
                              <a:alpha val="43137"/>
                            </a:srgbClr>
                          </a:outerShdw>
                        </a:effectLst>
                        <a:latin typeface="Cambria Math" panose="02040503050406030204" pitchFamily="18" charset="0"/>
                      </a:rPr>
                      <m:t>𝑾</m:t>
                    </m:r>
                    <m:func>
                      <m:funcPr>
                        <m:ctrlPr>
                          <a:rPr lang="en-US" sz="1400" i="1">
                            <a:solidFill>
                              <a:srgbClr val="216EDF"/>
                            </a:solidFill>
                            <a:latin typeface="Cambria Math" panose="02040503050406030204" pitchFamily="18" charset="0"/>
                          </a:rPr>
                        </m:ctrlPr>
                      </m:funcPr>
                      <m:fName>
                        <m:r>
                          <m:rPr>
                            <m:sty m:val="p"/>
                          </m:rPr>
                          <a:rPr lang="en-US" sz="1400">
                            <a:solidFill>
                              <a:srgbClr val="216EDF"/>
                            </a:solidFill>
                            <a:latin typeface="Cambria Math" panose="02040503050406030204" pitchFamily="18" charset="0"/>
                          </a:rPr>
                          <m:t>cos</m:t>
                        </m:r>
                      </m:fName>
                      <m:e>
                        <m:r>
                          <a:rPr lang="en-US" sz="1400" i="1">
                            <a:solidFill>
                              <a:srgbClr val="216EDF"/>
                            </a:solidFill>
                            <a:latin typeface="Cambria Math" panose="02040503050406030204" pitchFamily="18" charset="0"/>
                            <a:ea typeface="Cambria Math" panose="02040503050406030204" pitchFamily="18" charset="0"/>
                          </a:rPr>
                          <m:t>𝜃</m:t>
                        </m:r>
                      </m:e>
                    </m:func>
                  </m:oMath>
                </a14:m>
                <a:endParaRPr lang="en-US" sz="1400" dirty="0">
                  <a:solidFill>
                    <a:srgbClr val="216EDF"/>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247667" y="2015237"/>
                <a:ext cx="2863284" cy="307777"/>
              </a:xfrm>
              <a:prstGeom prst="rect">
                <a:avLst/>
              </a:prstGeom>
              <a:blipFill rotWithShape="0">
                <a:blip r:embed="rId9"/>
                <a:stretch>
                  <a:fillRect l="-640"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38622" y="2318059"/>
                <a:ext cx="3028778" cy="307777"/>
              </a:xfrm>
              <a:prstGeom prst="rect">
                <a:avLst/>
              </a:prstGeom>
            </p:spPr>
            <p:txBody>
              <a:bodyPr wrap="none">
                <a:spAutoFit/>
              </a:bodyPr>
              <a:lstStyle/>
              <a:p>
                <a:r>
                  <a:rPr lang="en-US" sz="1400" dirty="0" smtClean="0">
                    <a:solidFill>
                      <a:srgbClr val="FF0000"/>
                    </a:solidFill>
                  </a:rPr>
                  <a:t>T</a:t>
                </a:r>
                <a:r>
                  <a:rPr lang="en-US" sz="1400" baseline="-25000" dirty="0">
                    <a:solidFill>
                      <a:srgbClr val="FF0000"/>
                    </a:solidFill>
                  </a:rPr>
                  <a:t>a</a:t>
                </a:r>
                <a:r>
                  <a:rPr lang="en-US" sz="1400" dirty="0">
                    <a:solidFill>
                      <a:srgbClr val="FF0000"/>
                    </a:solidFill>
                  </a:rPr>
                  <a:t> = tangential component = </a:t>
                </a:r>
                <a14:m>
                  <m:oMath xmlns:m="http://schemas.openxmlformats.org/officeDocument/2006/math">
                    <m:r>
                      <a:rPr lang="en-US" sz="1400" b="1" i="1" smtClean="0">
                        <a:solidFill>
                          <a:schemeClr val="tx1"/>
                        </a:solidFill>
                        <a:effectLst>
                          <a:outerShdw blurRad="38100" dist="38100" dir="2700000" algn="tl">
                            <a:srgbClr val="000000">
                              <a:alpha val="43137"/>
                            </a:srgbClr>
                          </a:outerShdw>
                        </a:effectLst>
                        <a:latin typeface="Cambria Math" panose="02040503050406030204" pitchFamily="18" charset="0"/>
                      </a:rPr>
                      <m:t>𝑾</m:t>
                    </m:r>
                    <m:func>
                      <m:funcPr>
                        <m:ctrlPr>
                          <a:rPr lang="en-US" sz="1400" i="1">
                            <a:solidFill>
                              <a:srgbClr val="FF0000"/>
                            </a:solidFill>
                            <a:latin typeface="Cambria Math" panose="02040503050406030204" pitchFamily="18" charset="0"/>
                          </a:rPr>
                        </m:ctrlPr>
                      </m:funcPr>
                      <m:fName>
                        <m:r>
                          <m:rPr>
                            <m:sty m:val="p"/>
                          </m:rPr>
                          <a:rPr lang="en-US" sz="1400" b="0" i="0" smtClean="0">
                            <a:solidFill>
                              <a:srgbClr val="FF0000"/>
                            </a:solidFill>
                            <a:latin typeface="Cambria Math" panose="02040503050406030204" pitchFamily="18" charset="0"/>
                          </a:rPr>
                          <m:t>sin</m:t>
                        </m:r>
                      </m:fName>
                      <m:e>
                        <m:r>
                          <a:rPr lang="en-US" sz="1400" i="1">
                            <a:solidFill>
                              <a:srgbClr val="FF0000"/>
                            </a:solidFill>
                            <a:latin typeface="Cambria Math" panose="02040503050406030204" pitchFamily="18" charset="0"/>
                            <a:ea typeface="Cambria Math" panose="02040503050406030204" pitchFamily="18" charset="0"/>
                          </a:rPr>
                          <m:t>𝜃</m:t>
                        </m:r>
                      </m:e>
                    </m:func>
                  </m:oMath>
                </a14:m>
                <a:endParaRPr lang="en-US" sz="1400" dirty="0">
                  <a:solidFill>
                    <a:srgbClr val="FF000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238622" y="2318059"/>
                <a:ext cx="3028778" cy="307777"/>
              </a:xfrm>
              <a:prstGeom prst="rect">
                <a:avLst/>
              </a:prstGeom>
              <a:blipFill rotWithShape="0">
                <a:blip r:embed="rId10"/>
                <a:stretch>
                  <a:fillRect l="-604" t="-1961" b="-19608"/>
                </a:stretch>
              </a:blipFill>
            </p:spPr>
            <p:txBody>
              <a:bodyPr/>
              <a:lstStyle/>
              <a:p>
                <a:r>
                  <a:rPr lang="en-US">
                    <a:noFill/>
                  </a:rPr>
                  <a:t> </a:t>
                </a:r>
              </a:p>
            </p:txBody>
          </p:sp>
        </mc:Fallback>
      </mc:AlternateContent>
    </p:spTree>
    <p:extLst>
      <p:ext uri="{BB962C8B-B14F-4D97-AF65-F5344CB8AC3E}">
        <p14:creationId xmlns:p14="http://schemas.microsoft.com/office/powerpoint/2010/main" val="2868671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auto">
          <a:xfrm>
            <a:off x="190005" y="5884223"/>
            <a:ext cx="4310743" cy="884712"/>
          </a:xfrm>
          <a:prstGeom prst="rect">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8" name="TextBox 27"/>
              <p:cNvSpPr txBox="1"/>
              <p:nvPr/>
            </p:nvSpPr>
            <p:spPr>
              <a:xfrm>
                <a:off x="161637" y="1056575"/>
                <a:ext cx="6608989" cy="7376699"/>
              </a:xfrm>
              <a:prstGeom prst="rect">
                <a:avLst/>
              </a:prstGeom>
              <a:noFill/>
              <a:ln>
                <a:noFill/>
              </a:ln>
            </p:spPr>
            <p:txBody>
              <a:bodyPr wrap="none" rtlCol="0">
                <a:spAutoFit/>
              </a:bodyPr>
              <a:lstStyle/>
              <a:p>
                <a:endParaRPr lang="en-US" sz="1400" dirty="0" smtClean="0"/>
              </a:p>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𝑊</m:t>
                      </m:r>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𝐻</m:t>
                      </m:r>
                      <m:r>
                        <a:rPr lang="en-US" sz="1400" b="0" i="1" smtClean="0">
                          <a:latin typeface="Cambria Math" panose="02040503050406030204" pitchFamily="18" charset="0"/>
                          <a:ea typeface="Cambria Math" panose="02040503050406030204" pitchFamily="18" charset="0"/>
                        </a:rPr>
                        <m:t>)(</m:t>
                      </m:r>
                      <m:acc>
                        <m:accPr>
                          <m:chr m:val="̅"/>
                          <m:ctrlPr>
                            <a:rPr lang="en-US" sz="1400" b="0" i="1" smtClean="0">
                              <a:latin typeface="Cambria Math" panose="02040503050406030204" pitchFamily="18" charset="0"/>
                              <a:ea typeface="Cambria Math" panose="02040503050406030204" pitchFamily="18" charset="0"/>
                            </a:rPr>
                          </m:ctrlPr>
                        </m:accPr>
                        <m:e>
                          <m:r>
                            <a:rPr lang="en-US" sz="1400" b="0" i="1" smtClean="0">
                              <a:latin typeface="Cambria Math" panose="02040503050406030204" pitchFamily="18" charset="0"/>
                              <a:ea typeface="Cambria Math" panose="02040503050406030204" pitchFamily="18" charset="0"/>
                            </a:rPr>
                            <m:t>𝐵𝐶</m:t>
                          </m:r>
                          <m:r>
                            <a:rPr lang="en-US" sz="1400" b="0" i="1" smtClean="0">
                              <a:latin typeface="Cambria Math" panose="02040503050406030204" pitchFamily="18" charset="0"/>
                              <a:ea typeface="Cambria Math" panose="02040503050406030204" pitchFamily="18" charset="0"/>
                            </a:rPr>
                            <m:t>)</m:t>
                          </m:r>
                        </m:e>
                      </m:acc>
                      <m:d>
                        <m:dPr>
                          <m:ctrlPr>
                            <a:rPr lang="en-US" sz="1400" b="0" i="1" smtClean="0">
                              <a:latin typeface="Cambria Math" panose="02040503050406030204" pitchFamily="18" charset="0"/>
                            </a:rPr>
                          </m:ctrlPr>
                        </m:dPr>
                        <m:e>
                          <m:r>
                            <a:rPr lang="en-US" sz="1400" b="0" i="1" smtClean="0">
                              <a:latin typeface="Cambria Math" panose="02040503050406030204" pitchFamily="18" charset="0"/>
                            </a:rPr>
                            <m:t>1</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𝛾</m:t>
                          </m:r>
                        </m:e>
                      </m:d>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r>
                        <a:rPr lang="en-US" sz="1400" b="0" i="1" smtClean="0">
                          <a:latin typeface="Cambria Math" panose="02040503050406030204" pitchFamily="18" charset="0"/>
                          <a:ea typeface="Cambria Math" panose="02040503050406030204" pitchFamily="18" charset="0"/>
                        </a:rPr>
                        <m:t>𝐻</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𝐻</m:t>
                      </m:r>
                      <m:func>
                        <m:funcPr>
                          <m:ctrlPr>
                            <a:rPr lang="en-US" sz="1400" b="0" i="1" smtClean="0">
                              <a:latin typeface="Cambria Math" panose="02040503050406030204" pitchFamily="18" charset="0"/>
                              <a:ea typeface="Cambria Math" panose="02040503050406030204" pitchFamily="18" charset="0"/>
                            </a:rPr>
                          </m:ctrlPr>
                        </m:funcPr>
                        <m:fName>
                          <m:r>
                            <m:rPr>
                              <m:sty m:val="p"/>
                            </m:rPr>
                            <a:rPr lang="en-US" sz="1400" b="0" i="0" smtClean="0">
                              <a:latin typeface="Cambria Math" panose="02040503050406030204" pitchFamily="18" charset="0"/>
                              <a:ea typeface="Cambria Math" panose="02040503050406030204" pitchFamily="18" charset="0"/>
                            </a:rPr>
                            <m:t>cot</m:t>
                          </m:r>
                        </m:fName>
                        <m:e>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𝐻</m:t>
                          </m:r>
                          <m:func>
                            <m:funcPr>
                              <m:ctrlPr>
                                <a:rPr lang="en-US" sz="1400" b="0" i="1" smtClean="0">
                                  <a:latin typeface="Cambria Math" panose="02040503050406030204" pitchFamily="18" charset="0"/>
                                  <a:ea typeface="Cambria Math" panose="02040503050406030204" pitchFamily="18" charset="0"/>
                                </a:rPr>
                              </m:ctrlPr>
                            </m:funcPr>
                            <m:fName>
                              <m:r>
                                <m:rPr>
                                  <m:sty m:val="p"/>
                                </m:rPr>
                                <a:rPr lang="en-US" sz="1400" b="0" i="0" smtClean="0">
                                  <a:latin typeface="Cambria Math" panose="02040503050406030204" pitchFamily="18" charset="0"/>
                                  <a:ea typeface="Cambria Math" panose="02040503050406030204" pitchFamily="18" charset="0"/>
                                </a:rPr>
                                <m:t>cot</m:t>
                              </m:r>
                            </m:fName>
                            <m:e>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𝛾</m:t>
                              </m:r>
                            </m:e>
                          </m:func>
                        </m:e>
                      </m:func>
                    </m:oMath>
                  </m:oMathPara>
                </a14:m>
                <a:endParaRPr lang="en-US" sz="1400" dirty="0" smtClean="0"/>
              </a:p>
              <a:p>
                <a:endParaRPr lang="en-US" sz="14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𝑊</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2</m:t>
                          </m:r>
                        </m:den>
                      </m:f>
                      <m:r>
                        <a:rPr lang="en-US" sz="1400" i="1" smtClean="0">
                          <a:latin typeface="Cambria Math" panose="02040503050406030204" pitchFamily="18" charset="0"/>
                          <a:ea typeface="Cambria Math" panose="02040503050406030204" pitchFamily="18" charset="0"/>
                        </a:rPr>
                        <m:t>𝛾</m:t>
                      </m:r>
                      <m:sSup>
                        <m:sSupPr>
                          <m:ctrlPr>
                            <a:rPr lang="en-US" sz="140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𝐻</m:t>
                          </m:r>
                        </m:e>
                        <m:sup>
                          <m:r>
                            <a:rPr lang="en-US" sz="1400" b="0" i="1" smtClean="0">
                              <a:latin typeface="Cambria Math" panose="02040503050406030204" pitchFamily="18" charset="0"/>
                              <a:ea typeface="Cambria Math" panose="02040503050406030204" pitchFamily="18" charset="0"/>
                            </a:rPr>
                            <m:t>2</m:t>
                          </m:r>
                        </m:sup>
                      </m:sSup>
                      <m:d>
                        <m:dPr>
                          <m:begChr m:val="["/>
                          <m:endChr m:val="]"/>
                          <m:ctrlPr>
                            <a:rPr lang="en-US" sz="1400" i="1" smtClean="0">
                              <a:latin typeface="Cambria Math" panose="02040503050406030204" pitchFamily="18" charset="0"/>
                              <a:ea typeface="Cambria Math" panose="02040503050406030204" pitchFamily="18" charset="0"/>
                            </a:rPr>
                          </m:ctrlPr>
                        </m:dPr>
                        <m:e>
                          <m:f>
                            <m:fPr>
                              <m:ctrlPr>
                                <a:rPr lang="en-US" sz="140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𝑠𝑖𝑛</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e>
                              </m:d>
                            </m:num>
                            <m:den>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  . </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den>
                          </m:f>
                        </m:e>
                      </m:d>
                    </m:oMath>
                  </m:oMathPara>
                </a14:m>
                <a:endParaRPr lang="en-US" sz="1400" dirty="0" smtClean="0">
                  <a:ea typeface="Cambria Math" panose="02040503050406030204" pitchFamily="18" charset="0"/>
                </a:endParaRPr>
              </a:p>
              <a:p>
                <a:endParaRPr lang="en-US" sz="1400" dirty="0" smtClean="0"/>
              </a:p>
              <a:p>
                <a:r>
                  <a:rPr lang="en-US" sz="1400" dirty="0" smtClean="0">
                    <a:solidFill>
                      <a:srgbClr val="216EDF"/>
                    </a:solidFill>
                  </a:rPr>
                  <a:t>N</a:t>
                </a:r>
                <a:r>
                  <a:rPr lang="en-US" sz="1400" baseline="-25000" dirty="0" smtClean="0">
                    <a:solidFill>
                      <a:srgbClr val="216EDF"/>
                    </a:solidFill>
                  </a:rPr>
                  <a:t>a</a:t>
                </a:r>
                <a:r>
                  <a:rPr lang="en-US" sz="1400" dirty="0" smtClean="0">
                    <a:solidFill>
                      <a:srgbClr val="216EDF"/>
                    </a:solidFill>
                  </a:rPr>
                  <a:t> = normal component = </a:t>
                </a:r>
                <a14:m>
                  <m:oMath xmlns:m="http://schemas.openxmlformats.org/officeDocument/2006/math">
                    <m:r>
                      <a:rPr lang="en-US" sz="1400" b="0" i="1" smtClean="0">
                        <a:solidFill>
                          <a:srgbClr val="216EDF"/>
                        </a:solidFill>
                        <a:latin typeface="Cambria Math" panose="02040503050406030204" pitchFamily="18" charset="0"/>
                      </a:rPr>
                      <m:t>𝑊</m:t>
                    </m:r>
                    <m:func>
                      <m:funcPr>
                        <m:ctrlPr>
                          <a:rPr lang="en-US" sz="1400" b="0" i="1" smtClean="0">
                            <a:solidFill>
                              <a:srgbClr val="216EDF"/>
                            </a:solidFill>
                            <a:latin typeface="Cambria Math" panose="02040503050406030204" pitchFamily="18" charset="0"/>
                          </a:rPr>
                        </m:ctrlPr>
                      </m:funcPr>
                      <m:fName>
                        <m:r>
                          <m:rPr>
                            <m:sty m:val="p"/>
                          </m:rPr>
                          <a:rPr lang="en-US" sz="1400" b="0" i="0" smtClean="0">
                            <a:solidFill>
                              <a:srgbClr val="216EDF"/>
                            </a:solidFill>
                            <a:latin typeface="Cambria Math" panose="02040503050406030204" pitchFamily="18" charset="0"/>
                          </a:rPr>
                          <m:t>cos</m:t>
                        </m:r>
                      </m:fName>
                      <m:e>
                        <m:r>
                          <a:rPr lang="en-US" sz="1400" b="0" i="1" smtClean="0">
                            <a:solidFill>
                              <a:srgbClr val="216EDF"/>
                            </a:solidFill>
                            <a:latin typeface="Cambria Math" panose="02040503050406030204" pitchFamily="18" charset="0"/>
                            <a:ea typeface="Cambria Math" panose="02040503050406030204" pitchFamily="18" charset="0"/>
                          </a:rPr>
                          <m:t>𝜃</m:t>
                        </m:r>
                      </m:e>
                    </m:func>
                    <m:r>
                      <a:rPr lang="en-US" sz="1400" b="0" i="1" smtClean="0">
                        <a:solidFill>
                          <a:srgbClr val="216EDF"/>
                        </a:solidFill>
                        <a:latin typeface="Cambria Math" panose="02040503050406030204" pitchFamily="18" charset="0"/>
                      </a:rPr>
                      <m:t>= </m:t>
                    </m:r>
                  </m:oMath>
                </a14:m>
                <a:r>
                  <a:rPr lang="en-US" sz="1400" dirty="0" smtClean="0">
                    <a:solidFill>
                      <a:srgbClr val="216EDF"/>
                    </a:solidFill>
                  </a:rPr>
                  <a:t> </a:t>
                </a:r>
                <a14:m>
                  <m:oMath xmlns:m="http://schemas.openxmlformats.org/officeDocument/2006/math">
                    <m:f>
                      <m:fPr>
                        <m:ctrlPr>
                          <a:rPr lang="en-US" sz="1400" i="1">
                            <a:solidFill>
                              <a:srgbClr val="216EDF"/>
                            </a:solidFill>
                            <a:latin typeface="Cambria Math" panose="02040503050406030204" pitchFamily="18" charset="0"/>
                          </a:rPr>
                        </m:ctrlPr>
                      </m:fPr>
                      <m:num>
                        <m:r>
                          <a:rPr lang="en-US" sz="1400" i="1">
                            <a:solidFill>
                              <a:srgbClr val="216EDF"/>
                            </a:solidFill>
                            <a:latin typeface="Cambria Math" panose="02040503050406030204" pitchFamily="18" charset="0"/>
                          </a:rPr>
                          <m:t>1</m:t>
                        </m:r>
                      </m:num>
                      <m:den>
                        <m:r>
                          <a:rPr lang="en-US" sz="1400" i="1">
                            <a:solidFill>
                              <a:srgbClr val="216EDF"/>
                            </a:solidFill>
                            <a:latin typeface="Cambria Math" panose="02040503050406030204" pitchFamily="18" charset="0"/>
                            <a:ea typeface="Cambria Math" panose="02040503050406030204" pitchFamily="18" charset="0"/>
                          </a:rPr>
                          <m:t>2</m:t>
                        </m:r>
                      </m:den>
                    </m:f>
                    <m:r>
                      <a:rPr lang="en-US" sz="1400" i="1">
                        <a:solidFill>
                          <a:srgbClr val="216EDF"/>
                        </a:solidFill>
                        <a:latin typeface="Cambria Math" panose="02040503050406030204" pitchFamily="18" charset="0"/>
                        <a:ea typeface="Cambria Math" panose="02040503050406030204" pitchFamily="18" charset="0"/>
                      </a:rPr>
                      <m:t>𝛾</m:t>
                    </m:r>
                    <m:sSup>
                      <m:sSupPr>
                        <m:ctrlPr>
                          <a:rPr lang="en-US" sz="1400" i="1">
                            <a:solidFill>
                              <a:srgbClr val="216EDF"/>
                            </a:solidFill>
                            <a:latin typeface="Cambria Math" panose="02040503050406030204" pitchFamily="18" charset="0"/>
                            <a:ea typeface="Cambria Math" panose="02040503050406030204" pitchFamily="18" charset="0"/>
                          </a:rPr>
                        </m:ctrlPr>
                      </m:sSupPr>
                      <m:e>
                        <m:r>
                          <a:rPr lang="en-US" sz="1400" i="1">
                            <a:solidFill>
                              <a:srgbClr val="216EDF"/>
                            </a:solidFill>
                            <a:latin typeface="Cambria Math" panose="02040503050406030204" pitchFamily="18" charset="0"/>
                            <a:ea typeface="Cambria Math" panose="02040503050406030204" pitchFamily="18" charset="0"/>
                          </a:rPr>
                          <m:t>𝐻</m:t>
                        </m:r>
                      </m:e>
                      <m:sup>
                        <m:r>
                          <a:rPr lang="en-US" sz="1400" i="1">
                            <a:solidFill>
                              <a:srgbClr val="216EDF"/>
                            </a:solidFill>
                            <a:latin typeface="Cambria Math" panose="02040503050406030204" pitchFamily="18" charset="0"/>
                            <a:ea typeface="Cambria Math" panose="02040503050406030204" pitchFamily="18" charset="0"/>
                          </a:rPr>
                          <m:t>2</m:t>
                        </m:r>
                      </m:sup>
                    </m:sSup>
                    <m:d>
                      <m:dPr>
                        <m:begChr m:val="["/>
                        <m:endChr m:val="]"/>
                        <m:ctrlPr>
                          <a:rPr lang="en-US" sz="1400" i="1">
                            <a:solidFill>
                              <a:srgbClr val="216EDF"/>
                            </a:solidFill>
                            <a:latin typeface="Cambria Math" panose="02040503050406030204" pitchFamily="18" charset="0"/>
                            <a:ea typeface="Cambria Math" panose="02040503050406030204" pitchFamily="18" charset="0"/>
                          </a:rPr>
                        </m:ctrlPr>
                      </m:dPr>
                      <m:e>
                        <m:f>
                          <m:fPr>
                            <m:ctrlPr>
                              <a:rPr lang="en-US" sz="1400" i="1">
                                <a:solidFill>
                                  <a:srgbClr val="216EDF"/>
                                </a:solidFill>
                                <a:latin typeface="Cambria Math" panose="02040503050406030204" pitchFamily="18" charset="0"/>
                                <a:ea typeface="Cambria Math" panose="02040503050406030204" pitchFamily="18" charset="0"/>
                              </a:rPr>
                            </m:ctrlPr>
                          </m:fPr>
                          <m:num>
                            <m:r>
                              <a:rPr lang="en-US" sz="1400" i="1">
                                <a:solidFill>
                                  <a:srgbClr val="216EDF"/>
                                </a:solidFill>
                                <a:latin typeface="Cambria Math" panose="02040503050406030204" pitchFamily="18" charset="0"/>
                                <a:ea typeface="Cambria Math" panose="02040503050406030204" pitchFamily="18" charset="0"/>
                              </a:rPr>
                              <m:t>𝑠𝑖𝑛</m:t>
                            </m:r>
                            <m:d>
                              <m:dPr>
                                <m:ctrlPr>
                                  <a:rPr lang="en-US" sz="1400" i="1">
                                    <a:solidFill>
                                      <a:srgbClr val="216EDF"/>
                                    </a:solidFill>
                                    <a:latin typeface="Cambria Math" panose="02040503050406030204" pitchFamily="18" charset="0"/>
                                    <a:ea typeface="Cambria Math" panose="02040503050406030204" pitchFamily="18" charset="0"/>
                                  </a:rPr>
                                </m:ctrlPr>
                              </m:dPr>
                              <m:e>
                                <m:r>
                                  <a:rPr lang="en-US" sz="1400" i="1">
                                    <a:solidFill>
                                      <a:srgbClr val="216EDF"/>
                                    </a:solidFill>
                                    <a:latin typeface="Cambria Math" panose="02040503050406030204" pitchFamily="18" charset="0"/>
                                    <a:ea typeface="Cambria Math" panose="02040503050406030204" pitchFamily="18" charset="0"/>
                                  </a:rPr>
                                  <m:t>𝛽</m:t>
                                </m:r>
                                <m:r>
                                  <a:rPr lang="en-US" sz="1400" i="1">
                                    <a:solidFill>
                                      <a:srgbClr val="216EDF"/>
                                    </a:solidFill>
                                    <a:latin typeface="Cambria Math" panose="02040503050406030204" pitchFamily="18" charset="0"/>
                                    <a:ea typeface="Cambria Math" panose="02040503050406030204" pitchFamily="18" charset="0"/>
                                  </a:rPr>
                                  <m:t>−</m:t>
                                </m:r>
                                <m:r>
                                  <a:rPr lang="en-US" sz="1400" i="1">
                                    <a:solidFill>
                                      <a:srgbClr val="216EDF"/>
                                    </a:solidFill>
                                    <a:latin typeface="Cambria Math" panose="02040503050406030204" pitchFamily="18" charset="0"/>
                                    <a:ea typeface="Cambria Math" panose="02040503050406030204" pitchFamily="18" charset="0"/>
                                  </a:rPr>
                                  <m:t>𝜃</m:t>
                                </m:r>
                              </m:e>
                            </m:d>
                          </m:num>
                          <m:den>
                            <m:r>
                              <a:rPr lang="en-US" sz="1400" i="1">
                                <a:solidFill>
                                  <a:srgbClr val="216EDF"/>
                                </a:solidFill>
                                <a:latin typeface="Cambria Math" panose="02040503050406030204" pitchFamily="18" charset="0"/>
                                <a:ea typeface="Cambria Math" panose="02040503050406030204" pitchFamily="18" charset="0"/>
                              </a:rPr>
                              <m:t>𝑠𝑖𝑛</m:t>
                            </m:r>
                            <m:r>
                              <a:rPr lang="en-US" sz="1400" i="1">
                                <a:solidFill>
                                  <a:srgbClr val="216EDF"/>
                                </a:solidFill>
                                <a:latin typeface="Cambria Math" panose="02040503050406030204" pitchFamily="18" charset="0"/>
                                <a:ea typeface="Cambria Math" panose="02040503050406030204" pitchFamily="18" charset="0"/>
                              </a:rPr>
                              <m:t>𝛽</m:t>
                            </m:r>
                            <m:r>
                              <a:rPr lang="en-US" sz="1400" i="1">
                                <a:solidFill>
                                  <a:srgbClr val="216EDF"/>
                                </a:solidFill>
                                <a:latin typeface="Cambria Math" panose="02040503050406030204" pitchFamily="18" charset="0"/>
                                <a:ea typeface="Cambria Math" panose="02040503050406030204" pitchFamily="18" charset="0"/>
                              </a:rPr>
                              <m:t>  .  </m:t>
                            </m:r>
                            <m:r>
                              <a:rPr lang="en-US" sz="1400" i="1">
                                <a:solidFill>
                                  <a:srgbClr val="216EDF"/>
                                </a:solidFill>
                                <a:latin typeface="Cambria Math" panose="02040503050406030204" pitchFamily="18" charset="0"/>
                                <a:ea typeface="Cambria Math" panose="02040503050406030204" pitchFamily="18" charset="0"/>
                              </a:rPr>
                              <m:t>𝑠𝑖𝑛</m:t>
                            </m:r>
                            <m:r>
                              <a:rPr lang="en-US" sz="1400" i="1">
                                <a:solidFill>
                                  <a:srgbClr val="216EDF"/>
                                </a:solidFill>
                                <a:latin typeface="Cambria Math" panose="02040503050406030204" pitchFamily="18" charset="0"/>
                                <a:ea typeface="Cambria Math" panose="02040503050406030204" pitchFamily="18" charset="0"/>
                              </a:rPr>
                              <m:t>𝜃</m:t>
                            </m:r>
                          </m:den>
                        </m:f>
                      </m:e>
                    </m:d>
                    <m:r>
                      <a:rPr lang="en-US" sz="1400" b="0" i="1" smtClean="0">
                        <a:solidFill>
                          <a:srgbClr val="216EDF"/>
                        </a:solidFill>
                        <a:latin typeface="Cambria Math" panose="02040503050406030204" pitchFamily="18" charset="0"/>
                        <a:ea typeface="Cambria Math" panose="02040503050406030204" pitchFamily="18" charset="0"/>
                      </a:rPr>
                      <m:t>𝑐𝑜𝑠</m:t>
                    </m:r>
                    <m:r>
                      <a:rPr lang="en-US" sz="1400" b="0" i="1" smtClean="0">
                        <a:solidFill>
                          <a:srgbClr val="216EDF"/>
                        </a:solidFill>
                        <a:latin typeface="Cambria Math" panose="02040503050406030204" pitchFamily="18" charset="0"/>
                        <a:ea typeface="Cambria Math" panose="02040503050406030204" pitchFamily="18" charset="0"/>
                      </a:rPr>
                      <m:t>𝜃</m:t>
                    </m:r>
                  </m:oMath>
                </a14:m>
                <a:endParaRPr lang="en-US" sz="1400" b="0" dirty="0" smtClean="0">
                  <a:solidFill>
                    <a:srgbClr val="216EDF"/>
                  </a:solidFill>
                  <a:ea typeface="Cambria Math" panose="02040503050406030204" pitchFamily="18" charset="0"/>
                </a:endParaRPr>
              </a:p>
              <a:p>
                <a:endParaRPr lang="en-US" sz="1400" dirty="0" smtClean="0"/>
              </a:p>
              <a:p>
                <a:r>
                  <a:rPr lang="en-US" sz="1400" dirty="0" smtClean="0">
                    <a:solidFill>
                      <a:srgbClr val="FF0000"/>
                    </a:solidFill>
                  </a:rPr>
                  <a:t>T</a:t>
                </a:r>
                <a:r>
                  <a:rPr lang="en-US" sz="1400" baseline="-25000" dirty="0" smtClean="0">
                    <a:solidFill>
                      <a:srgbClr val="FF0000"/>
                    </a:solidFill>
                  </a:rPr>
                  <a:t>a</a:t>
                </a:r>
                <a:r>
                  <a:rPr lang="en-US" sz="1400" dirty="0" smtClean="0">
                    <a:solidFill>
                      <a:srgbClr val="FF0000"/>
                    </a:solidFill>
                  </a:rPr>
                  <a:t> = tangential component = </a:t>
                </a:r>
                <a14:m>
                  <m:oMath xmlns:m="http://schemas.openxmlformats.org/officeDocument/2006/math">
                    <m:r>
                      <a:rPr lang="en-US" sz="1400" i="1">
                        <a:solidFill>
                          <a:srgbClr val="FF0000"/>
                        </a:solidFill>
                        <a:latin typeface="Cambria Math" panose="02040503050406030204" pitchFamily="18" charset="0"/>
                      </a:rPr>
                      <m:t>𝑊</m:t>
                    </m:r>
                    <m:func>
                      <m:funcPr>
                        <m:ctrlPr>
                          <a:rPr lang="en-US" sz="1400" i="1">
                            <a:solidFill>
                              <a:srgbClr val="FF0000"/>
                            </a:solidFill>
                            <a:latin typeface="Cambria Math" panose="02040503050406030204" pitchFamily="18" charset="0"/>
                          </a:rPr>
                        </m:ctrlPr>
                      </m:funcPr>
                      <m:fName>
                        <m:r>
                          <m:rPr>
                            <m:sty m:val="p"/>
                          </m:rPr>
                          <a:rPr lang="en-US" sz="1400" b="0" i="0" smtClean="0">
                            <a:solidFill>
                              <a:srgbClr val="FF0000"/>
                            </a:solidFill>
                            <a:latin typeface="Cambria Math" panose="02040503050406030204" pitchFamily="18" charset="0"/>
                          </a:rPr>
                          <m:t>sin</m:t>
                        </m:r>
                      </m:fName>
                      <m:e>
                        <m:r>
                          <a:rPr lang="en-US" sz="1400" i="1">
                            <a:solidFill>
                              <a:srgbClr val="FF0000"/>
                            </a:solidFill>
                            <a:latin typeface="Cambria Math" panose="02040503050406030204" pitchFamily="18" charset="0"/>
                            <a:ea typeface="Cambria Math" panose="02040503050406030204" pitchFamily="18" charset="0"/>
                          </a:rPr>
                          <m:t>𝜃</m:t>
                        </m:r>
                      </m:e>
                    </m:func>
                    <m:r>
                      <a:rPr lang="en-US" sz="1400" i="1">
                        <a:solidFill>
                          <a:srgbClr val="FF0000"/>
                        </a:solidFill>
                        <a:latin typeface="Cambria Math" panose="02040503050406030204" pitchFamily="18" charset="0"/>
                      </a:rPr>
                      <m:t>= </m:t>
                    </m:r>
                  </m:oMath>
                </a14:m>
                <a:r>
                  <a:rPr lang="en-US" sz="1400" dirty="0">
                    <a:solidFill>
                      <a:srgbClr val="FF0000"/>
                    </a:solidFill>
                  </a:rPr>
                  <a:t> </a:t>
                </a:r>
                <a14:m>
                  <m:oMath xmlns:m="http://schemas.openxmlformats.org/officeDocument/2006/math">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1</m:t>
                        </m:r>
                      </m:num>
                      <m:den>
                        <m:r>
                          <a:rPr lang="en-US" sz="1400" i="1">
                            <a:solidFill>
                              <a:srgbClr val="FF0000"/>
                            </a:solidFill>
                            <a:latin typeface="Cambria Math" panose="02040503050406030204" pitchFamily="18" charset="0"/>
                            <a:ea typeface="Cambria Math" panose="02040503050406030204" pitchFamily="18" charset="0"/>
                          </a:rPr>
                          <m:t>2</m:t>
                        </m:r>
                      </m:den>
                    </m:f>
                    <m:r>
                      <a:rPr lang="en-US" sz="1400" i="1">
                        <a:solidFill>
                          <a:srgbClr val="FF0000"/>
                        </a:solidFill>
                        <a:latin typeface="Cambria Math" panose="02040503050406030204" pitchFamily="18" charset="0"/>
                        <a:ea typeface="Cambria Math" panose="02040503050406030204" pitchFamily="18" charset="0"/>
                      </a:rPr>
                      <m:t>𝛾</m:t>
                    </m:r>
                    <m:sSup>
                      <m:sSupPr>
                        <m:ctrlPr>
                          <a:rPr lang="en-US" sz="1400" i="1">
                            <a:solidFill>
                              <a:srgbClr val="FF0000"/>
                            </a:solidFill>
                            <a:latin typeface="Cambria Math" panose="02040503050406030204" pitchFamily="18" charset="0"/>
                            <a:ea typeface="Cambria Math" panose="02040503050406030204" pitchFamily="18" charset="0"/>
                          </a:rPr>
                        </m:ctrlPr>
                      </m:sSupPr>
                      <m:e>
                        <m:r>
                          <a:rPr lang="en-US" sz="1400" i="1">
                            <a:solidFill>
                              <a:srgbClr val="FF0000"/>
                            </a:solidFill>
                            <a:latin typeface="Cambria Math" panose="02040503050406030204" pitchFamily="18" charset="0"/>
                            <a:ea typeface="Cambria Math" panose="02040503050406030204" pitchFamily="18" charset="0"/>
                          </a:rPr>
                          <m:t>𝐻</m:t>
                        </m:r>
                      </m:e>
                      <m:sup>
                        <m:r>
                          <a:rPr lang="en-US" sz="1400" i="1">
                            <a:solidFill>
                              <a:srgbClr val="FF0000"/>
                            </a:solidFill>
                            <a:latin typeface="Cambria Math" panose="02040503050406030204" pitchFamily="18" charset="0"/>
                            <a:ea typeface="Cambria Math" panose="02040503050406030204" pitchFamily="18" charset="0"/>
                          </a:rPr>
                          <m:t>2</m:t>
                        </m:r>
                      </m:sup>
                    </m:sSup>
                    <m:d>
                      <m:dPr>
                        <m:begChr m:val="["/>
                        <m:endChr m:val="]"/>
                        <m:ctrlPr>
                          <a:rPr lang="en-US" sz="1400" i="1">
                            <a:solidFill>
                              <a:srgbClr val="FF0000"/>
                            </a:solidFill>
                            <a:latin typeface="Cambria Math" panose="02040503050406030204" pitchFamily="18" charset="0"/>
                            <a:ea typeface="Cambria Math" panose="02040503050406030204" pitchFamily="18" charset="0"/>
                          </a:rPr>
                        </m:ctrlPr>
                      </m:dPr>
                      <m:e>
                        <m:f>
                          <m:fPr>
                            <m:ctrlPr>
                              <a:rPr lang="en-US" sz="1400" i="1">
                                <a:solidFill>
                                  <a:srgbClr val="FF0000"/>
                                </a:solidFill>
                                <a:latin typeface="Cambria Math" panose="02040503050406030204" pitchFamily="18" charset="0"/>
                                <a:ea typeface="Cambria Math" panose="02040503050406030204" pitchFamily="18" charset="0"/>
                              </a:rPr>
                            </m:ctrlPr>
                          </m:fPr>
                          <m:num>
                            <m:r>
                              <a:rPr lang="en-US" sz="1400" i="1">
                                <a:solidFill>
                                  <a:srgbClr val="FF0000"/>
                                </a:solidFill>
                                <a:latin typeface="Cambria Math" panose="02040503050406030204" pitchFamily="18" charset="0"/>
                                <a:ea typeface="Cambria Math" panose="02040503050406030204" pitchFamily="18" charset="0"/>
                              </a:rPr>
                              <m:t>𝑠𝑖𝑛</m:t>
                            </m:r>
                            <m:d>
                              <m:dPr>
                                <m:ctrlPr>
                                  <a:rPr lang="en-US" sz="1400" i="1">
                                    <a:solidFill>
                                      <a:srgbClr val="FF0000"/>
                                    </a:solidFill>
                                    <a:latin typeface="Cambria Math" panose="02040503050406030204" pitchFamily="18" charset="0"/>
                                    <a:ea typeface="Cambria Math" panose="02040503050406030204" pitchFamily="18" charset="0"/>
                                  </a:rPr>
                                </m:ctrlPr>
                              </m:dPr>
                              <m:e>
                                <m:r>
                                  <a:rPr lang="en-US" sz="1400" i="1">
                                    <a:solidFill>
                                      <a:srgbClr val="FF0000"/>
                                    </a:solidFill>
                                    <a:latin typeface="Cambria Math" panose="02040503050406030204" pitchFamily="18" charset="0"/>
                                    <a:ea typeface="Cambria Math" panose="02040503050406030204" pitchFamily="18" charset="0"/>
                                  </a:rPr>
                                  <m:t>𝛽</m:t>
                                </m:r>
                                <m:r>
                                  <a:rPr lang="en-US" sz="1400" i="1">
                                    <a:solidFill>
                                      <a:srgbClr val="FF0000"/>
                                    </a:solidFill>
                                    <a:latin typeface="Cambria Math" panose="02040503050406030204" pitchFamily="18" charset="0"/>
                                    <a:ea typeface="Cambria Math" panose="02040503050406030204" pitchFamily="18" charset="0"/>
                                  </a:rPr>
                                  <m:t>−</m:t>
                                </m:r>
                                <m:r>
                                  <a:rPr lang="en-US" sz="1400" i="1">
                                    <a:solidFill>
                                      <a:srgbClr val="FF0000"/>
                                    </a:solidFill>
                                    <a:latin typeface="Cambria Math" panose="02040503050406030204" pitchFamily="18" charset="0"/>
                                    <a:ea typeface="Cambria Math" panose="02040503050406030204" pitchFamily="18" charset="0"/>
                                  </a:rPr>
                                  <m:t>𝜃</m:t>
                                </m:r>
                              </m:e>
                            </m:d>
                          </m:num>
                          <m:den>
                            <m:r>
                              <a:rPr lang="en-US" sz="1400" i="1">
                                <a:solidFill>
                                  <a:srgbClr val="FF0000"/>
                                </a:solidFill>
                                <a:latin typeface="Cambria Math" panose="02040503050406030204" pitchFamily="18" charset="0"/>
                                <a:ea typeface="Cambria Math" panose="02040503050406030204" pitchFamily="18" charset="0"/>
                              </a:rPr>
                              <m:t>𝑠𝑖𝑛</m:t>
                            </m:r>
                            <m:r>
                              <a:rPr lang="en-US" sz="1400" i="1">
                                <a:solidFill>
                                  <a:srgbClr val="FF0000"/>
                                </a:solidFill>
                                <a:latin typeface="Cambria Math" panose="02040503050406030204" pitchFamily="18" charset="0"/>
                                <a:ea typeface="Cambria Math" panose="02040503050406030204" pitchFamily="18" charset="0"/>
                              </a:rPr>
                              <m:t>𝛽</m:t>
                            </m:r>
                            <m:r>
                              <a:rPr lang="en-US" sz="1400" i="1">
                                <a:solidFill>
                                  <a:srgbClr val="FF0000"/>
                                </a:solidFill>
                                <a:latin typeface="Cambria Math" panose="02040503050406030204" pitchFamily="18" charset="0"/>
                                <a:ea typeface="Cambria Math" panose="02040503050406030204" pitchFamily="18" charset="0"/>
                              </a:rPr>
                              <m:t>  .  </m:t>
                            </m:r>
                            <m:r>
                              <a:rPr lang="en-US" sz="1400" i="1">
                                <a:solidFill>
                                  <a:srgbClr val="FF0000"/>
                                </a:solidFill>
                                <a:latin typeface="Cambria Math" panose="02040503050406030204" pitchFamily="18" charset="0"/>
                                <a:ea typeface="Cambria Math" panose="02040503050406030204" pitchFamily="18" charset="0"/>
                              </a:rPr>
                              <m:t>𝑠𝑖𝑛</m:t>
                            </m:r>
                            <m:r>
                              <a:rPr lang="en-US" sz="1400" i="1">
                                <a:solidFill>
                                  <a:srgbClr val="FF0000"/>
                                </a:solidFill>
                                <a:latin typeface="Cambria Math" panose="02040503050406030204" pitchFamily="18" charset="0"/>
                                <a:ea typeface="Cambria Math" panose="02040503050406030204" pitchFamily="18" charset="0"/>
                              </a:rPr>
                              <m:t>𝜃</m:t>
                            </m:r>
                          </m:den>
                        </m:f>
                      </m:e>
                    </m:d>
                    <m:r>
                      <a:rPr lang="en-US" sz="1400" b="0" i="1" smtClean="0">
                        <a:solidFill>
                          <a:srgbClr val="FF0000"/>
                        </a:solidFill>
                        <a:latin typeface="Cambria Math" panose="02040503050406030204" pitchFamily="18" charset="0"/>
                        <a:ea typeface="Cambria Math" panose="02040503050406030204" pitchFamily="18" charset="0"/>
                      </a:rPr>
                      <m:t>𝑠𝑖𝑛</m:t>
                    </m:r>
                    <m:r>
                      <a:rPr lang="en-US" sz="1400" i="1">
                        <a:solidFill>
                          <a:srgbClr val="FF0000"/>
                        </a:solidFill>
                        <a:latin typeface="Cambria Math" panose="02040503050406030204" pitchFamily="18" charset="0"/>
                        <a:ea typeface="Cambria Math" panose="02040503050406030204" pitchFamily="18" charset="0"/>
                      </a:rPr>
                      <m:t>𝜃</m:t>
                    </m:r>
                  </m:oMath>
                </a14:m>
                <a:endParaRPr lang="en-US" sz="1400" dirty="0" smtClean="0">
                  <a:solidFill>
                    <a:srgbClr val="FF0000"/>
                  </a:solidFill>
                  <a:ea typeface="Cambria Math" panose="02040503050406030204" pitchFamily="18" charset="0"/>
                </a:endParaRPr>
              </a:p>
              <a:p>
                <a:endParaRPr lang="en-US" sz="1400" dirty="0" smtClean="0">
                  <a:ea typeface="Cambria Math" panose="02040503050406030204" pitchFamily="18" charset="0"/>
                </a:endParaRPr>
              </a:p>
              <a:p>
                <a14:m>
                  <m:oMath xmlns:m="http://schemas.openxmlformats.org/officeDocument/2006/math">
                    <m:sSub>
                      <m:sSubPr>
                        <m:ctrlPr>
                          <a:rPr lang="en-US" sz="1200" i="1">
                            <a:solidFill>
                              <a:srgbClr val="FF0000"/>
                            </a:solidFill>
                            <a:latin typeface="Cambria Math" panose="02040503050406030204" pitchFamily="18" charset="0"/>
                          </a:rPr>
                        </m:ctrlPr>
                      </m:sSubPr>
                      <m:e>
                        <m:r>
                          <a:rPr lang="en-US" sz="1200" i="1">
                            <a:solidFill>
                              <a:srgbClr val="FF0000"/>
                            </a:solidFill>
                            <a:latin typeface="Cambria Math" panose="02040503050406030204" pitchFamily="18" charset="0"/>
                            <a:ea typeface="Cambria Math" panose="02040503050406030204" pitchFamily="18" charset="0"/>
                          </a:rPr>
                          <m:t>𝜏</m:t>
                        </m:r>
                      </m:e>
                      <m:sub>
                        <m:r>
                          <a:rPr lang="en-US" sz="1200" i="1">
                            <a:solidFill>
                              <a:srgbClr val="FF0000"/>
                            </a:solidFill>
                            <a:latin typeface="Cambria Math" panose="02040503050406030204" pitchFamily="18" charset="0"/>
                          </a:rPr>
                          <m:t>𝑑</m:t>
                        </m:r>
                      </m:sub>
                    </m:sSub>
                    <m:r>
                      <a:rPr lang="en-US" sz="1200" i="1">
                        <a:solidFill>
                          <a:srgbClr val="FF0000"/>
                        </a:solidFill>
                        <a:latin typeface="Cambria Math" panose="02040503050406030204" pitchFamily="18" charset="0"/>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1</m:t>
                        </m:r>
                      </m:num>
                      <m:den>
                        <m:r>
                          <a:rPr lang="en-US" sz="1200" i="1">
                            <a:solidFill>
                              <a:srgbClr val="FF0000"/>
                            </a:solidFill>
                            <a:latin typeface="Cambria Math" panose="02040503050406030204" pitchFamily="18" charset="0"/>
                          </a:rPr>
                          <m:t>2</m:t>
                        </m:r>
                      </m:den>
                    </m:f>
                    <m:r>
                      <a:rPr lang="en-US" sz="1200" i="1">
                        <a:solidFill>
                          <a:srgbClr val="FF0000"/>
                        </a:solidFill>
                        <a:latin typeface="Cambria Math" panose="02040503050406030204" pitchFamily="18" charset="0"/>
                        <a:ea typeface="Cambria Math" panose="02040503050406030204" pitchFamily="18" charset="0"/>
                      </a:rPr>
                      <m:t>𝛾</m:t>
                    </m:r>
                    <m:r>
                      <a:rPr lang="en-US" sz="1200" i="1">
                        <a:solidFill>
                          <a:srgbClr val="FF0000"/>
                        </a:solidFill>
                        <a:latin typeface="Cambria Math" panose="02040503050406030204" pitchFamily="18" charset="0"/>
                        <a:ea typeface="Cambria Math" panose="02040503050406030204" pitchFamily="18" charset="0"/>
                      </a:rPr>
                      <m:t>𝐻</m:t>
                    </m:r>
                    <m:d>
                      <m:dPr>
                        <m:begChr m:val="["/>
                        <m:endChr m:val="]"/>
                        <m:ctrlPr>
                          <a:rPr lang="en-US" sz="1200" i="1">
                            <a:solidFill>
                              <a:srgbClr val="FF0000"/>
                            </a:solidFill>
                            <a:latin typeface="Cambria Math" panose="02040503050406030204" pitchFamily="18" charset="0"/>
                            <a:ea typeface="Cambria Math" panose="02040503050406030204" pitchFamily="18" charset="0"/>
                          </a:rPr>
                        </m:ctrlPr>
                      </m:dPr>
                      <m:e>
                        <m:f>
                          <m:fPr>
                            <m:ctrlPr>
                              <a:rPr lang="en-US" sz="1200" i="1">
                                <a:solidFill>
                                  <a:srgbClr val="FF0000"/>
                                </a:solidFill>
                                <a:latin typeface="Cambria Math" panose="02040503050406030204" pitchFamily="18" charset="0"/>
                                <a:ea typeface="Cambria Math" panose="02040503050406030204" pitchFamily="18" charset="0"/>
                              </a:rPr>
                            </m:ctrlPr>
                          </m:fPr>
                          <m:num>
                            <m:r>
                              <m:rPr>
                                <m:sty m:val="p"/>
                              </m:rPr>
                              <a:rPr lang="en-US" sz="1200">
                                <a:solidFill>
                                  <a:srgbClr val="FF0000"/>
                                </a:solidFill>
                                <a:latin typeface="Cambria Math" panose="02040503050406030204" pitchFamily="18" charset="0"/>
                                <a:ea typeface="Cambria Math" panose="02040503050406030204" pitchFamily="18" charset="0"/>
                              </a:rPr>
                              <m:t>sin</m:t>
                            </m:r>
                            <m:r>
                              <a:rPr lang="en-US" sz="1200" i="1">
                                <a:solidFill>
                                  <a:srgbClr val="FF0000"/>
                                </a:solidFill>
                                <a:latin typeface="Cambria Math" panose="02040503050406030204" pitchFamily="18" charset="0"/>
                                <a:ea typeface="Cambria Math" panose="02040503050406030204" pitchFamily="18" charset="0"/>
                              </a:rPr>
                              <m:t>⁡(</m:t>
                            </m:r>
                            <m:r>
                              <a:rPr lang="en-US" sz="1200" i="1">
                                <a:solidFill>
                                  <a:srgbClr val="FF0000"/>
                                </a:solidFill>
                                <a:latin typeface="Cambria Math" panose="02040503050406030204" pitchFamily="18" charset="0"/>
                                <a:ea typeface="Cambria Math" panose="02040503050406030204" pitchFamily="18" charset="0"/>
                              </a:rPr>
                              <m:t>𝛽</m:t>
                            </m:r>
                            <m:r>
                              <a:rPr lang="en-US" sz="1200" i="1">
                                <a:solidFill>
                                  <a:srgbClr val="FF0000"/>
                                </a:solidFill>
                                <a:latin typeface="Cambria Math" panose="02040503050406030204" pitchFamily="18" charset="0"/>
                                <a:ea typeface="Cambria Math" panose="02040503050406030204" pitchFamily="18" charset="0"/>
                              </a:rPr>
                              <m:t>−</m:t>
                            </m:r>
                            <m:r>
                              <a:rPr lang="en-US" sz="1200" i="1">
                                <a:solidFill>
                                  <a:srgbClr val="FF0000"/>
                                </a:solidFill>
                                <a:latin typeface="Cambria Math" panose="02040503050406030204" pitchFamily="18" charset="0"/>
                                <a:ea typeface="Cambria Math" panose="02040503050406030204" pitchFamily="18" charset="0"/>
                              </a:rPr>
                              <m:t>𝜃</m:t>
                            </m:r>
                            <m:r>
                              <a:rPr lang="en-US" sz="1200" i="1">
                                <a:solidFill>
                                  <a:srgbClr val="FF0000"/>
                                </a:solidFill>
                                <a:latin typeface="Cambria Math" panose="02040503050406030204" pitchFamily="18" charset="0"/>
                                <a:ea typeface="Cambria Math" panose="02040503050406030204" pitchFamily="18" charset="0"/>
                              </a:rPr>
                              <m:t>)</m:t>
                            </m:r>
                          </m:num>
                          <m:den>
                            <m:r>
                              <a:rPr lang="en-US" sz="1200" i="1">
                                <a:solidFill>
                                  <a:srgbClr val="FF0000"/>
                                </a:solidFill>
                                <a:latin typeface="Cambria Math" panose="02040503050406030204" pitchFamily="18" charset="0"/>
                                <a:ea typeface="Cambria Math" panose="02040503050406030204" pitchFamily="18" charset="0"/>
                              </a:rPr>
                              <m:t>𝑠𝑖𝑛</m:t>
                            </m:r>
                            <m:r>
                              <a:rPr lang="en-US" sz="1200" i="1">
                                <a:solidFill>
                                  <a:srgbClr val="FF0000"/>
                                </a:solidFill>
                                <a:latin typeface="Cambria Math" panose="02040503050406030204" pitchFamily="18" charset="0"/>
                                <a:ea typeface="Cambria Math" panose="02040503050406030204" pitchFamily="18" charset="0"/>
                              </a:rPr>
                              <m:t>𝛽</m:t>
                            </m:r>
                            <m:r>
                              <a:rPr lang="en-US" sz="1200" i="1">
                                <a:solidFill>
                                  <a:srgbClr val="FF0000"/>
                                </a:solidFill>
                                <a:latin typeface="Cambria Math" panose="02040503050406030204" pitchFamily="18" charset="0"/>
                                <a:ea typeface="Cambria Math" panose="02040503050406030204" pitchFamily="18" charset="0"/>
                              </a:rPr>
                              <m:t> . </m:t>
                            </m:r>
                            <m:r>
                              <a:rPr lang="en-US" sz="1200" i="1">
                                <a:solidFill>
                                  <a:srgbClr val="FF0000"/>
                                </a:solidFill>
                                <a:latin typeface="Cambria Math" panose="02040503050406030204" pitchFamily="18" charset="0"/>
                                <a:ea typeface="Cambria Math" panose="02040503050406030204" pitchFamily="18" charset="0"/>
                              </a:rPr>
                              <m:t>𝑠𝑖𝑛</m:t>
                            </m:r>
                            <m:r>
                              <a:rPr lang="en-US" sz="1200" i="1">
                                <a:solidFill>
                                  <a:srgbClr val="FF0000"/>
                                </a:solidFill>
                                <a:latin typeface="Cambria Math" panose="02040503050406030204" pitchFamily="18" charset="0"/>
                                <a:ea typeface="Cambria Math" panose="02040503050406030204" pitchFamily="18" charset="0"/>
                              </a:rPr>
                              <m:t>𝜃</m:t>
                            </m:r>
                          </m:den>
                        </m:f>
                      </m:e>
                    </m:d>
                    <m:sSup>
                      <m:sSupPr>
                        <m:ctrlPr>
                          <a:rPr lang="en-US" sz="1200" i="1">
                            <a:solidFill>
                              <a:srgbClr val="FF0000"/>
                            </a:solidFill>
                            <a:latin typeface="Cambria Math" panose="02040503050406030204" pitchFamily="18" charset="0"/>
                            <a:ea typeface="Cambria Math" panose="02040503050406030204" pitchFamily="18" charset="0"/>
                          </a:rPr>
                        </m:ctrlPr>
                      </m:sSupPr>
                      <m:e>
                        <m:r>
                          <a:rPr lang="en-US" sz="1200" i="1">
                            <a:solidFill>
                              <a:srgbClr val="FF0000"/>
                            </a:solidFill>
                            <a:latin typeface="Cambria Math" panose="02040503050406030204" pitchFamily="18" charset="0"/>
                            <a:ea typeface="Cambria Math" panose="02040503050406030204" pitchFamily="18" charset="0"/>
                          </a:rPr>
                          <m:t>𝑠𝑖𝑛</m:t>
                        </m:r>
                      </m:e>
                      <m:sup>
                        <m:r>
                          <a:rPr lang="en-US" sz="1200" i="1">
                            <a:solidFill>
                              <a:srgbClr val="FF0000"/>
                            </a:solidFill>
                            <a:latin typeface="Cambria Math" panose="02040503050406030204" pitchFamily="18" charset="0"/>
                            <a:ea typeface="Cambria Math" panose="02040503050406030204" pitchFamily="18" charset="0"/>
                          </a:rPr>
                          <m:t>2</m:t>
                        </m:r>
                      </m:sup>
                    </m:sSup>
                    <m:r>
                      <a:rPr lang="en-US" sz="1200" i="1">
                        <a:solidFill>
                          <a:srgbClr val="FF0000"/>
                        </a:solidFill>
                        <a:latin typeface="Cambria Math" panose="02040503050406030204" pitchFamily="18" charset="0"/>
                        <a:ea typeface="Cambria Math" panose="02040503050406030204" pitchFamily="18" charset="0"/>
                      </a:rPr>
                      <m:t>𝜃</m:t>
                    </m:r>
                  </m:oMath>
                </a14:m>
                <a:r>
                  <a:rPr lang="en-US" sz="1200" dirty="0" smtClean="0">
                    <a:solidFill>
                      <a:srgbClr val="FF0000"/>
                    </a:solidFill>
                  </a:rPr>
                  <a:t>  ……  Driving Shear Stress</a:t>
                </a:r>
                <a:endParaRPr lang="en-US" sz="1200" dirty="0">
                  <a:solidFill>
                    <a:srgbClr val="FF0000"/>
                  </a:solidFill>
                </a:endParaRPr>
              </a:p>
              <a:p>
                <a:endParaRPr lang="en-US" sz="1200" b="1" i="1" dirty="0" smtClean="0">
                  <a:solidFill>
                    <a:srgbClr val="00B050"/>
                  </a:solidFill>
                  <a:latin typeface="Cambria Math" panose="02040503050406030204" pitchFamily="18" charset="0"/>
                  <a:ea typeface="Cambria Math" panose="02040503050406030204" pitchFamily="18" charset="0"/>
                </a:endParaRPr>
              </a:p>
              <a:p>
                <a:endParaRPr lang="en-US" sz="1200" b="1" i="1" dirty="0" smtClean="0">
                  <a:solidFill>
                    <a:srgbClr val="00B05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200" b="1" i="1" smtClean="0">
                              <a:solidFill>
                                <a:srgbClr val="00B050"/>
                              </a:solidFill>
                              <a:latin typeface="Cambria Math" panose="02040503050406030204" pitchFamily="18" charset="0"/>
                              <a:ea typeface="Cambria Math" panose="02040503050406030204" pitchFamily="18" charset="0"/>
                            </a:rPr>
                          </m:ctrlPr>
                        </m:sSubPr>
                        <m:e>
                          <m:r>
                            <a:rPr lang="en-US" sz="1200" b="1" i="1" smtClean="0">
                              <a:solidFill>
                                <a:srgbClr val="00B050"/>
                              </a:solidFill>
                              <a:latin typeface="Cambria Math" panose="02040503050406030204" pitchFamily="18" charset="0"/>
                              <a:ea typeface="Cambria Math" panose="02040503050406030204" pitchFamily="18" charset="0"/>
                            </a:rPr>
                            <m:t>𝝉</m:t>
                          </m:r>
                        </m:e>
                        <m:sub>
                          <m:r>
                            <a:rPr lang="en-US" sz="1200" b="1" i="1" smtClean="0">
                              <a:solidFill>
                                <a:srgbClr val="00B050"/>
                              </a:solidFill>
                              <a:latin typeface="Cambria Math" panose="02040503050406030204" pitchFamily="18" charset="0"/>
                              <a:ea typeface="Cambria Math" panose="02040503050406030204" pitchFamily="18" charset="0"/>
                            </a:rPr>
                            <m:t>𝒓</m:t>
                          </m:r>
                        </m:sub>
                      </m:sSub>
                      <m:r>
                        <a:rPr lang="en-US" sz="1200" b="1" i="1" smtClean="0">
                          <a:solidFill>
                            <a:srgbClr val="00B050"/>
                          </a:solidFill>
                          <a:latin typeface="Cambria Math" panose="02040503050406030204" pitchFamily="18" charset="0"/>
                          <a:ea typeface="Cambria Math" panose="02040503050406030204" pitchFamily="18" charset="0"/>
                        </a:rPr>
                        <m:t>= </m:t>
                      </m:r>
                      <m:sSub>
                        <m:sSubPr>
                          <m:ctrlPr>
                            <a:rPr lang="en-US" sz="1200" b="1" i="1" smtClean="0">
                              <a:solidFill>
                                <a:srgbClr val="00B050"/>
                              </a:solidFill>
                              <a:latin typeface="Cambria Math" panose="02040503050406030204" pitchFamily="18" charset="0"/>
                              <a:ea typeface="Cambria Math" panose="02040503050406030204" pitchFamily="18" charset="0"/>
                            </a:rPr>
                          </m:ctrlPr>
                        </m:sSubPr>
                        <m:e>
                          <m:r>
                            <a:rPr lang="en-US" sz="1200" b="1" i="1" smtClean="0">
                              <a:solidFill>
                                <a:srgbClr val="00B050"/>
                              </a:solidFill>
                              <a:latin typeface="Cambria Math" panose="02040503050406030204" pitchFamily="18" charset="0"/>
                              <a:ea typeface="Cambria Math" panose="02040503050406030204" pitchFamily="18" charset="0"/>
                            </a:rPr>
                            <m:t>𝒄</m:t>
                          </m:r>
                        </m:e>
                        <m:sub>
                          <m:r>
                            <a:rPr lang="en-US" sz="1200" b="1" i="1" smtClean="0">
                              <a:solidFill>
                                <a:srgbClr val="00B050"/>
                              </a:solidFill>
                              <a:latin typeface="Cambria Math" panose="02040503050406030204" pitchFamily="18" charset="0"/>
                              <a:ea typeface="Cambria Math" panose="02040503050406030204" pitchFamily="18" charset="0"/>
                            </a:rPr>
                            <m:t>𝒅</m:t>
                          </m:r>
                        </m:sub>
                      </m:sSub>
                      <m:r>
                        <a:rPr lang="en-US" sz="1200" b="1" i="1" smtClean="0">
                          <a:solidFill>
                            <a:srgbClr val="00B050"/>
                          </a:solidFill>
                          <a:latin typeface="Cambria Math" panose="02040503050406030204" pitchFamily="18" charset="0"/>
                          <a:ea typeface="Cambria Math" panose="02040503050406030204" pitchFamily="18" charset="0"/>
                        </a:rPr>
                        <m:t>+ </m:t>
                      </m:r>
                      <m:sSup>
                        <m:sSupPr>
                          <m:ctrlPr>
                            <a:rPr lang="en-US" sz="1200" b="1" i="1" smtClean="0">
                              <a:solidFill>
                                <a:srgbClr val="00B050"/>
                              </a:solidFill>
                              <a:latin typeface="Cambria Math" panose="02040503050406030204" pitchFamily="18" charset="0"/>
                              <a:ea typeface="Cambria Math" panose="02040503050406030204" pitchFamily="18" charset="0"/>
                            </a:rPr>
                          </m:ctrlPr>
                        </m:sSupPr>
                        <m:e>
                          <m:r>
                            <a:rPr lang="en-US" sz="1200" b="1" i="1" smtClean="0">
                              <a:solidFill>
                                <a:srgbClr val="00B050"/>
                              </a:solidFill>
                              <a:latin typeface="Cambria Math" panose="02040503050406030204" pitchFamily="18" charset="0"/>
                              <a:ea typeface="Cambria Math" panose="02040503050406030204" pitchFamily="18" charset="0"/>
                            </a:rPr>
                            <m:t>𝝈</m:t>
                          </m:r>
                        </m:e>
                        <m:sup>
                          <m:r>
                            <a:rPr lang="en-US" sz="1200" b="1" i="1" smtClean="0">
                              <a:solidFill>
                                <a:srgbClr val="00B050"/>
                              </a:solidFill>
                              <a:latin typeface="Cambria Math" panose="02040503050406030204" pitchFamily="18" charset="0"/>
                              <a:ea typeface="Cambria Math" panose="02040503050406030204" pitchFamily="18" charset="0"/>
                            </a:rPr>
                            <m:t>′</m:t>
                          </m:r>
                        </m:sup>
                      </m:sSup>
                      <m:r>
                        <a:rPr lang="en-US" sz="1200" b="1" i="1" smtClean="0">
                          <a:solidFill>
                            <a:srgbClr val="00B050"/>
                          </a:solidFill>
                          <a:latin typeface="Cambria Math" panose="02040503050406030204" pitchFamily="18" charset="0"/>
                          <a:ea typeface="Cambria Math" panose="02040503050406030204" pitchFamily="18" charset="0"/>
                        </a:rPr>
                        <m:t> </m:t>
                      </m:r>
                      <m:r>
                        <a:rPr lang="en-US" sz="1200" b="1" i="1" smtClean="0">
                          <a:solidFill>
                            <a:srgbClr val="00B050"/>
                          </a:solidFill>
                          <a:latin typeface="Cambria Math" panose="02040503050406030204" pitchFamily="18" charset="0"/>
                          <a:ea typeface="Cambria Math" panose="02040503050406030204" pitchFamily="18" charset="0"/>
                        </a:rPr>
                        <m:t>𝒕𝒂𝒏</m:t>
                      </m:r>
                      <m:sSub>
                        <m:sSubPr>
                          <m:ctrlPr>
                            <a:rPr lang="en-US" sz="1200" b="1" i="1" smtClean="0">
                              <a:solidFill>
                                <a:srgbClr val="00B050"/>
                              </a:solidFill>
                              <a:latin typeface="Cambria Math" panose="02040503050406030204" pitchFamily="18" charset="0"/>
                              <a:ea typeface="Cambria Math" panose="02040503050406030204" pitchFamily="18" charset="0"/>
                            </a:rPr>
                          </m:ctrlPr>
                        </m:sSubPr>
                        <m:e>
                          <m:r>
                            <a:rPr lang="en-US" sz="1200" b="1" i="1" smtClean="0">
                              <a:solidFill>
                                <a:srgbClr val="00B050"/>
                              </a:solidFill>
                              <a:latin typeface="Cambria Math" panose="02040503050406030204" pitchFamily="18" charset="0"/>
                              <a:ea typeface="Cambria Math" panose="02040503050406030204" pitchFamily="18" charset="0"/>
                            </a:rPr>
                            <m:t>∅</m:t>
                          </m:r>
                        </m:e>
                        <m:sub>
                          <m:r>
                            <a:rPr lang="en-US" sz="1200" b="1" i="1" smtClean="0">
                              <a:solidFill>
                                <a:srgbClr val="00B050"/>
                              </a:solidFill>
                              <a:latin typeface="Cambria Math" panose="02040503050406030204" pitchFamily="18" charset="0"/>
                              <a:ea typeface="Cambria Math" panose="02040503050406030204" pitchFamily="18" charset="0"/>
                            </a:rPr>
                            <m:t>𝒅</m:t>
                          </m:r>
                          <m:r>
                            <a:rPr lang="en-US" sz="1200" b="1" i="1" smtClean="0">
                              <a:solidFill>
                                <a:srgbClr val="00B050"/>
                              </a:solidFill>
                              <a:latin typeface="Cambria Math" panose="02040503050406030204" pitchFamily="18" charset="0"/>
                              <a:ea typeface="Cambria Math" panose="02040503050406030204" pitchFamily="18" charset="0"/>
                            </a:rPr>
                            <m:t> </m:t>
                          </m:r>
                        </m:sub>
                      </m:sSub>
                      <m:r>
                        <a:rPr lang="en-US" sz="1200" b="1" i="1" smtClean="0">
                          <a:solidFill>
                            <a:srgbClr val="00B050"/>
                          </a:solidFill>
                          <a:latin typeface="Cambria Math" panose="02040503050406030204" pitchFamily="18" charset="0"/>
                          <a:ea typeface="Cambria Math" panose="02040503050406030204" pitchFamily="18" charset="0"/>
                        </a:rPr>
                        <m:t>= </m:t>
                      </m:r>
                      <m:sSub>
                        <m:sSubPr>
                          <m:ctrlPr>
                            <a:rPr lang="en-US" sz="1200" b="1" i="1" smtClean="0">
                              <a:solidFill>
                                <a:srgbClr val="00B050"/>
                              </a:solidFill>
                              <a:latin typeface="Cambria Math" panose="02040503050406030204" pitchFamily="18" charset="0"/>
                              <a:ea typeface="Cambria Math" panose="02040503050406030204" pitchFamily="18" charset="0"/>
                            </a:rPr>
                          </m:ctrlPr>
                        </m:sSubPr>
                        <m:e>
                          <m:r>
                            <a:rPr lang="en-US" sz="1200" b="1" i="1" smtClean="0">
                              <a:solidFill>
                                <a:srgbClr val="00B050"/>
                              </a:solidFill>
                              <a:latin typeface="Cambria Math" panose="02040503050406030204" pitchFamily="18" charset="0"/>
                              <a:ea typeface="Cambria Math" panose="02040503050406030204" pitchFamily="18" charset="0"/>
                            </a:rPr>
                            <m:t>𝒄</m:t>
                          </m:r>
                        </m:e>
                        <m:sub>
                          <m:r>
                            <a:rPr lang="en-US" sz="1200" b="1" i="1" smtClean="0">
                              <a:solidFill>
                                <a:srgbClr val="00B050"/>
                              </a:solidFill>
                              <a:latin typeface="Cambria Math" panose="02040503050406030204" pitchFamily="18" charset="0"/>
                              <a:ea typeface="Cambria Math" panose="02040503050406030204" pitchFamily="18" charset="0"/>
                            </a:rPr>
                            <m:t>𝒅</m:t>
                          </m:r>
                        </m:sub>
                      </m:sSub>
                      <m:r>
                        <a:rPr lang="en-US" sz="1200" b="1" i="1" smtClean="0">
                          <a:solidFill>
                            <a:srgbClr val="00B050"/>
                          </a:solidFill>
                          <a:latin typeface="Cambria Math" panose="02040503050406030204" pitchFamily="18" charset="0"/>
                          <a:ea typeface="Cambria Math" panose="02040503050406030204" pitchFamily="18" charset="0"/>
                        </a:rPr>
                        <m:t>+</m:t>
                      </m:r>
                      <m:f>
                        <m:fPr>
                          <m:ctrlPr>
                            <a:rPr lang="en-US" sz="1200" b="1" i="1">
                              <a:solidFill>
                                <a:srgbClr val="00B050"/>
                              </a:solidFill>
                              <a:latin typeface="Cambria Math" panose="02040503050406030204" pitchFamily="18" charset="0"/>
                            </a:rPr>
                          </m:ctrlPr>
                        </m:fPr>
                        <m:num>
                          <m:r>
                            <a:rPr lang="en-US" sz="1200" b="1" i="1">
                              <a:solidFill>
                                <a:srgbClr val="00B050"/>
                              </a:solidFill>
                              <a:latin typeface="Cambria Math" panose="02040503050406030204" pitchFamily="18" charset="0"/>
                            </a:rPr>
                            <m:t>𝟏</m:t>
                          </m:r>
                        </m:num>
                        <m:den>
                          <m:r>
                            <a:rPr lang="en-US" sz="1200" b="1" i="1">
                              <a:solidFill>
                                <a:srgbClr val="00B050"/>
                              </a:solidFill>
                              <a:latin typeface="Cambria Math" panose="02040503050406030204" pitchFamily="18" charset="0"/>
                            </a:rPr>
                            <m:t>𝟐</m:t>
                          </m:r>
                        </m:den>
                      </m:f>
                      <m:r>
                        <a:rPr lang="en-US" sz="1200" b="1" i="1">
                          <a:solidFill>
                            <a:srgbClr val="00B050"/>
                          </a:solidFill>
                          <a:latin typeface="Cambria Math" panose="02040503050406030204" pitchFamily="18" charset="0"/>
                          <a:ea typeface="Cambria Math" panose="02040503050406030204" pitchFamily="18" charset="0"/>
                        </a:rPr>
                        <m:t>𝜸</m:t>
                      </m:r>
                      <m:r>
                        <a:rPr lang="en-US" sz="1200" b="1" i="1">
                          <a:solidFill>
                            <a:srgbClr val="00B050"/>
                          </a:solidFill>
                          <a:latin typeface="Cambria Math" panose="02040503050406030204" pitchFamily="18" charset="0"/>
                          <a:ea typeface="Cambria Math" panose="02040503050406030204" pitchFamily="18" charset="0"/>
                        </a:rPr>
                        <m:t>𝑯</m:t>
                      </m:r>
                      <m:d>
                        <m:dPr>
                          <m:begChr m:val="["/>
                          <m:endChr m:val="]"/>
                          <m:ctrlPr>
                            <a:rPr lang="en-US" sz="1200" b="1" i="1">
                              <a:solidFill>
                                <a:srgbClr val="00B050"/>
                              </a:solidFill>
                              <a:latin typeface="Cambria Math" panose="02040503050406030204" pitchFamily="18" charset="0"/>
                              <a:ea typeface="Cambria Math" panose="02040503050406030204" pitchFamily="18" charset="0"/>
                            </a:rPr>
                          </m:ctrlPr>
                        </m:dPr>
                        <m:e>
                          <m:f>
                            <m:fPr>
                              <m:ctrlPr>
                                <a:rPr lang="en-US" sz="1200" b="1" i="1">
                                  <a:solidFill>
                                    <a:srgbClr val="00B050"/>
                                  </a:solidFill>
                                  <a:latin typeface="Cambria Math" panose="02040503050406030204" pitchFamily="18" charset="0"/>
                                  <a:ea typeface="Cambria Math" panose="02040503050406030204" pitchFamily="18" charset="0"/>
                                </a:rPr>
                              </m:ctrlPr>
                            </m:fPr>
                            <m:num>
                              <m:r>
                                <a:rPr lang="en-US" sz="1200" b="1" i="1">
                                  <a:solidFill>
                                    <a:srgbClr val="00B050"/>
                                  </a:solidFill>
                                  <a:latin typeface="Cambria Math" panose="02040503050406030204" pitchFamily="18" charset="0"/>
                                  <a:ea typeface="Cambria Math" panose="02040503050406030204" pitchFamily="18" charset="0"/>
                                </a:rPr>
                                <m:t>𝒔𝒊𝒏</m:t>
                              </m:r>
                              <m:r>
                                <a:rPr lang="en-US" sz="1200" b="1" i="1">
                                  <a:solidFill>
                                    <a:srgbClr val="00B050"/>
                                  </a:solidFill>
                                  <a:latin typeface="Cambria Math" panose="02040503050406030204" pitchFamily="18" charset="0"/>
                                  <a:ea typeface="Cambria Math" panose="02040503050406030204" pitchFamily="18" charset="0"/>
                                </a:rPr>
                                <m:t>⁡(</m:t>
                              </m:r>
                              <m:r>
                                <a:rPr lang="en-US" sz="1200" b="1" i="1">
                                  <a:solidFill>
                                    <a:srgbClr val="00B050"/>
                                  </a:solidFill>
                                  <a:latin typeface="Cambria Math" panose="02040503050406030204" pitchFamily="18" charset="0"/>
                                  <a:ea typeface="Cambria Math" panose="02040503050406030204" pitchFamily="18" charset="0"/>
                                </a:rPr>
                                <m:t>𝜷</m:t>
                              </m:r>
                              <m:r>
                                <a:rPr lang="en-US" sz="1200" b="1" i="1">
                                  <a:solidFill>
                                    <a:srgbClr val="00B050"/>
                                  </a:solidFill>
                                  <a:latin typeface="Cambria Math" panose="02040503050406030204" pitchFamily="18" charset="0"/>
                                  <a:ea typeface="Cambria Math" panose="02040503050406030204" pitchFamily="18" charset="0"/>
                                </a:rPr>
                                <m:t>−</m:t>
                              </m:r>
                              <m:r>
                                <a:rPr lang="en-US" sz="1200" b="1" i="1">
                                  <a:solidFill>
                                    <a:srgbClr val="00B050"/>
                                  </a:solidFill>
                                  <a:latin typeface="Cambria Math" panose="02040503050406030204" pitchFamily="18" charset="0"/>
                                  <a:ea typeface="Cambria Math" panose="02040503050406030204" pitchFamily="18" charset="0"/>
                                </a:rPr>
                                <m:t>𝜽</m:t>
                              </m:r>
                              <m:r>
                                <a:rPr lang="en-US" sz="1200" b="1" i="1" smtClean="0">
                                  <a:solidFill>
                                    <a:srgbClr val="00B050"/>
                                  </a:solidFill>
                                  <a:latin typeface="Cambria Math" panose="02040503050406030204" pitchFamily="18" charset="0"/>
                                  <a:ea typeface="Cambria Math" panose="02040503050406030204" pitchFamily="18" charset="0"/>
                                </a:rPr>
                                <m:t>)</m:t>
                              </m:r>
                            </m:num>
                            <m:den>
                              <m:r>
                                <a:rPr lang="en-US" sz="1200" b="1" i="1">
                                  <a:solidFill>
                                    <a:srgbClr val="00B050"/>
                                  </a:solidFill>
                                  <a:latin typeface="Cambria Math" panose="02040503050406030204" pitchFamily="18" charset="0"/>
                                  <a:ea typeface="Cambria Math" panose="02040503050406030204" pitchFamily="18" charset="0"/>
                                </a:rPr>
                                <m:t>𝒔𝒊𝒏</m:t>
                              </m:r>
                              <m:r>
                                <a:rPr lang="en-US" sz="1200" b="1" i="1">
                                  <a:solidFill>
                                    <a:srgbClr val="00B050"/>
                                  </a:solidFill>
                                  <a:latin typeface="Cambria Math" panose="02040503050406030204" pitchFamily="18" charset="0"/>
                                  <a:ea typeface="Cambria Math" panose="02040503050406030204" pitchFamily="18" charset="0"/>
                                </a:rPr>
                                <m:t>𝜷</m:t>
                              </m:r>
                              <m:r>
                                <a:rPr lang="en-US" sz="1200" b="1" i="1">
                                  <a:solidFill>
                                    <a:srgbClr val="00B050"/>
                                  </a:solidFill>
                                  <a:latin typeface="Cambria Math" panose="02040503050406030204" pitchFamily="18" charset="0"/>
                                  <a:ea typeface="Cambria Math" panose="02040503050406030204" pitchFamily="18" charset="0"/>
                                </a:rPr>
                                <m:t> . </m:t>
                              </m:r>
                              <m:r>
                                <a:rPr lang="en-US" sz="1200" b="1" i="1">
                                  <a:solidFill>
                                    <a:srgbClr val="00B050"/>
                                  </a:solidFill>
                                  <a:latin typeface="Cambria Math" panose="02040503050406030204" pitchFamily="18" charset="0"/>
                                  <a:ea typeface="Cambria Math" panose="02040503050406030204" pitchFamily="18" charset="0"/>
                                </a:rPr>
                                <m:t>𝒔𝒊𝒏</m:t>
                              </m:r>
                              <m:r>
                                <a:rPr lang="en-US" sz="1200" b="1" i="1">
                                  <a:solidFill>
                                    <a:srgbClr val="00B050"/>
                                  </a:solidFill>
                                  <a:latin typeface="Cambria Math" panose="02040503050406030204" pitchFamily="18" charset="0"/>
                                  <a:ea typeface="Cambria Math" panose="02040503050406030204" pitchFamily="18" charset="0"/>
                                </a:rPr>
                                <m:t>𝜽</m:t>
                              </m:r>
                            </m:den>
                          </m:f>
                        </m:e>
                      </m:d>
                      <m:r>
                        <a:rPr lang="en-US" sz="1200" b="1" i="1">
                          <a:solidFill>
                            <a:srgbClr val="00B050"/>
                          </a:solidFill>
                          <a:latin typeface="Cambria Math" panose="02040503050406030204" pitchFamily="18" charset="0"/>
                          <a:ea typeface="Cambria Math" panose="02040503050406030204" pitchFamily="18" charset="0"/>
                        </a:rPr>
                        <m:t>𝒄𝒐𝒔</m:t>
                      </m:r>
                      <m:r>
                        <a:rPr lang="en-US" sz="1200" b="1" i="1">
                          <a:solidFill>
                            <a:srgbClr val="00B050"/>
                          </a:solidFill>
                          <a:latin typeface="Cambria Math" panose="02040503050406030204" pitchFamily="18" charset="0"/>
                          <a:ea typeface="Cambria Math" panose="02040503050406030204" pitchFamily="18" charset="0"/>
                        </a:rPr>
                        <m:t>𝜽</m:t>
                      </m:r>
                      <m:r>
                        <a:rPr lang="en-US" sz="1200" b="1" i="1">
                          <a:solidFill>
                            <a:srgbClr val="00B050"/>
                          </a:solidFill>
                          <a:latin typeface="Cambria Math" panose="02040503050406030204" pitchFamily="18" charset="0"/>
                          <a:ea typeface="Cambria Math" panose="02040503050406030204" pitchFamily="18" charset="0"/>
                        </a:rPr>
                        <m:t> </m:t>
                      </m:r>
                      <m:r>
                        <a:rPr lang="en-US" sz="1200" b="1" i="1">
                          <a:solidFill>
                            <a:srgbClr val="00B050"/>
                          </a:solidFill>
                          <a:latin typeface="Cambria Math" panose="02040503050406030204" pitchFamily="18" charset="0"/>
                          <a:ea typeface="Cambria Math" panose="02040503050406030204" pitchFamily="18" charset="0"/>
                        </a:rPr>
                        <m:t>𝒔𝒊𝒏</m:t>
                      </m:r>
                      <m:r>
                        <a:rPr lang="en-US" sz="1200" b="1" i="1">
                          <a:solidFill>
                            <a:srgbClr val="00B050"/>
                          </a:solidFill>
                          <a:latin typeface="Cambria Math" panose="02040503050406030204" pitchFamily="18" charset="0"/>
                          <a:ea typeface="Cambria Math" panose="02040503050406030204" pitchFamily="18" charset="0"/>
                        </a:rPr>
                        <m:t>𝜽</m:t>
                      </m:r>
                      <m:r>
                        <a:rPr lang="en-US" sz="1200" b="1" i="1" smtClean="0">
                          <a:solidFill>
                            <a:srgbClr val="00B050"/>
                          </a:solidFill>
                          <a:latin typeface="Cambria Math" panose="02040503050406030204" pitchFamily="18" charset="0"/>
                          <a:ea typeface="Cambria Math" panose="02040503050406030204" pitchFamily="18" charset="0"/>
                        </a:rPr>
                        <m:t> </m:t>
                      </m:r>
                      <m:r>
                        <a:rPr lang="en-US" sz="1200" b="1" i="1" smtClean="0">
                          <a:solidFill>
                            <a:srgbClr val="00B050"/>
                          </a:solidFill>
                          <a:latin typeface="Cambria Math" panose="02040503050406030204" pitchFamily="18" charset="0"/>
                          <a:ea typeface="Cambria Math" panose="02040503050406030204" pitchFamily="18" charset="0"/>
                        </a:rPr>
                        <m:t>𝒕𝒂𝒏</m:t>
                      </m:r>
                      <m:sSub>
                        <m:sSubPr>
                          <m:ctrlPr>
                            <a:rPr lang="en-US" sz="1200" b="1" i="1" smtClean="0">
                              <a:solidFill>
                                <a:srgbClr val="00B050"/>
                              </a:solidFill>
                              <a:latin typeface="Cambria Math" panose="02040503050406030204" pitchFamily="18" charset="0"/>
                              <a:ea typeface="Cambria Math" panose="02040503050406030204" pitchFamily="18" charset="0"/>
                            </a:rPr>
                          </m:ctrlPr>
                        </m:sSubPr>
                        <m:e>
                          <m:r>
                            <a:rPr lang="en-US" sz="1200" b="1" i="1" smtClean="0">
                              <a:solidFill>
                                <a:srgbClr val="00B050"/>
                              </a:solidFill>
                              <a:latin typeface="Cambria Math" panose="02040503050406030204" pitchFamily="18" charset="0"/>
                              <a:ea typeface="Cambria Math" panose="02040503050406030204" pitchFamily="18" charset="0"/>
                            </a:rPr>
                            <m:t>∅</m:t>
                          </m:r>
                        </m:e>
                        <m:sub>
                          <m:r>
                            <a:rPr lang="en-US" sz="1200" b="1" i="1" smtClean="0">
                              <a:solidFill>
                                <a:srgbClr val="00B050"/>
                              </a:solidFill>
                              <a:latin typeface="Cambria Math" panose="02040503050406030204" pitchFamily="18" charset="0"/>
                              <a:ea typeface="Cambria Math" panose="02040503050406030204" pitchFamily="18" charset="0"/>
                            </a:rPr>
                            <m:t>𝒅</m:t>
                          </m:r>
                        </m:sub>
                      </m:sSub>
                      <m:r>
                        <a:rPr lang="en-US" sz="1200" b="1" i="1" smtClean="0">
                          <a:solidFill>
                            <a:srgbClr val="00B050"/>
                          </a:solidFill>
                          <a:latin typeface="Cambria Math" panose="02040503050406030204" pitchFamily="18" charset="0"/>
                          <a:ea typeface="Cambria Math" panose="02040503050406030204" pitchFamily="18" charset="0"/>
                        </a:rPr>
                        <m:t>   …</m:t>
                      </m:r>
                      <m:r>
                        <a:rPr lang="en-US" sz="1200" b="1" i="1" smtClean="0">
                          <a:solidFill>
                            <a:srgbClr val="00B050"/>
                          </a:solidFill>
                          <a:latin typeface="Cambria Math" panose="02040503050406030204" pitchFamily="18" charset="0"/>
                          <a:ea typeface="Cambria Math" panose="02040503050406030204" pitchFamily="18" charset="0"/>
                        </a:rPr>
                        <m:t>𝑹𝒆𝒔𝒊𝒔𝒕𝒊𝒏𝒈</m:t>
                      </m:r>
                      <m:r>
                        <a:rPr lang="en-US" sz="1200" b="1" i="1" smtClean="0">
                          <a:solidFill>
                            <a:srgbClr val="00B050"/>
                          </a:solidFill>
                          <a:latin typeface="Cambria Math" panose="02040503050406030204" pitchFamily="18" charset="0"/>
                          <a:ea typeface="Cambria Math" panose="02040503050406030204" pitchFamily="18" charset="0"/>
                        </a:rPr>
                        <m:t> </m:t>
                      </m:r>
                      <m:r>
                        <a:rPr lang="en-US" sz="1200" b="1" i="1" smtClean="0">
                          <a:solidFill>
                            <a:srgbClr val="00B050"/>
                          </a:solidFill>
                          <a:latin typeface="Cambria Math" panose="02040503050406030204" pitchFamily="18" charset="0"/>
                          <a:ea typeface="Cambria Math" panose="02040503050406030204" pitchFamily="18" charset="0"/>
                        </a:rPr>
                        <m:t>𝑺𝒉𝒆𝒂𝒓</m:t>
                      </m:r>
                      <m:r>
                        <a:rPr lang="en-US" sz="1200" b="1" i="1" smtClean="0">
                          <a:solidFill>
                            <a:srgbClr val="00B050"/>
                          </a:solidFill>
                          <a:latin typeface="Cambria Math" panose="02040503050406030204" pitchFamily="18" charset="0"/>
                          <a:ea typeface="Cambria Math" panose="02040503050406030204" pitchFamily="18" charset="0"/>
                        </a:rPr>
                        <m:t> </m:t>
                      </m:r>
                      <m:r>
                        <a:rPr lang="en-US" sz="1200" b="1" i="1" smtClean="0">
                          <a:solidFill>
                            <a:srgbClr val="00B050"/>
                          </a:solidFill>
                          <a:latin typeface="Cambria Math" panose="02040503050406030204" pitchFamily="18" charset="0"/>
                          <a:ea typeface="Cambria Math" panose="02040503050406030204" pitchFamily="18" charset="0"/>
                        </a:rPr>
                        <m:t>𝑺𝒕𝒓𝒆𝒔𝒔</m:t>
                      </m:r>
                    </m:oMath>
                  </m:oMathPara>
                </a14:m>
                <a:endParaRPr lang="en-US" sz="1200" b="1" dirty="0" smtClean="0">
                  <a:solidFill>
                    <a:srgbClr val="00B050"/>
                  </a:solidFill>
                  <a:ea typeface="Cambria Math" panose="02040503050406030204" pitchFamily="18" charset="0"/>
                </a:endParaRPr>
              </a:p>
              <a:p>
                <a:endParaRPr lang="en-US" sz="1400" dirty="0" smtClean="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400" b="1" i="1" smtClean="0">
                              <a:solidFill>
                                <a:srgbClr val="00B050"/>
                              </a:solidFill>
                              <a:latin typeface="Cambria Math" panose="02040503050406030204" pitchFamily="18" charset="0"/>
                              <a:ea typeface="Cambria Math" panose="02040503050406030204" pitchFamily="18" charset="0"/>
                            </a:rPr>
                          </m:ctrlPr>
                        </m:sSubPr>
                        <m:e>
                          <m:r>
                            <a:rPr lang="en-US" sz="1400" b="1" i="1" smtClean="0">
                              <a:solidFill>
                                <a:srgbClr val="00B050"/>
                              </a:solidFill>
                              <a:latin typeface="Cambria Math" panose="02040503050406030204" pitchFamily="18" charset="0"/>
                              <a:ea typeface="Cambria Math" panose="02040503050406030204" pitchFamily="18" charset="0"/>
                            </a:rPr>
                            <m:t>𝝉</m:t>
                          </m:r>
                        </m:e>
                        <m:sub>
                          <m:r>
                            <a:rPr lang="en-US" sz="1400" b="1" i="1" smtClean="0">
                              <a:solidFill>
                                <a:srgbClr val="00B050"/>
                              </a:solidFill>
                              <a:latin typeface="Cambria Math" panose="02040503050406030204" pitchFamily="18" charset="0"/>
                              <a:ea typeface="Cambria Math" panose="02040503050406030204" pitchFamily="18" charset="0"/>
                            </a:rPr>
                            <m:t>𝒓</m:t>
                          </m:r>
                        </m:sub>
                      </m:sSub>
                      <m:sSub>
                        <m:sSubPr>
                          <m:ctrlPr>
                            <a:rPr lang="en-US" sz="1400" b="1" i="1" smtClean="0">
                              <a:solidFill>
                                <a:srgbClr val="FF0000"/>
                              </a:solidFill>
                              <a:latin typeface="Cambria Math" panose="02040503050406030204" pitchFamily="18" charset="0"/>
                              <a:ea typeface="Cambria Math" panose="02040503050406030204" pitchFamily="18" charset="0"/>
                            </a:rPr>
                          </m:ctrlPr>
                        </m:sSubPr>
                        <m:e>
                          <m:r>
                            <a:rPr lang="en-US" sz="1400" b="1" i="1" smtClean="0">
                              <a:solidFill>
                                <a:schemeClr val="tx1"/>
                              </a:solidFill>
                              <a:latin typeface="Cambria Math" panose="02040503050406030204" pitchFamily="18" charset="0"/>
                              <a:ea typeface="Cambria Math" panose="02040503050406030204" pitchFamily="18" charset="0"/>
                            </a:rPr>
                            <m:t>=</m:t>
                          </m:r>
                          <m:r>
                            <a:rPr lang="en-US" sz="1400" b="1" i="1" smtClean="0">
                              <a:solidFill>
                                <a:srgbClr val="FF0000"/>
                              </a:solidFill>
                              <a:latin typeface="Cambria Math" panose="02040503050406030204" pitchFamily="18" charset="0"/>
                              <a:ea typeface="Cambria Math" panose="02040503050406030204" pitchFamily="18" charset="0"/>
                            </a:rPr>
                            <m:t>𝝉</m:t>
                          </m:r>
                        </m:e>
                        <m:sub>
                          <m:r>
                            <a:rPr lang="en-US" sz="1400" b="1" i="1" smtClean="0">
                              <a:solidFill>
                                <a:srgbClr val="FF0000"/>
                              </a:solidFill>
                              <a:latin typeface="Cambria Math" panose="02040503050406030204" pitchFamily="18" charset="0"/>
                              <a:ea typeface="Cambria Math" panose="02040503050406030204" pitchFamily="18" charset="0"/>
                            </a:rPr>
                            <m:t>𝒅</m:t>
                          </m:r>
                        </m:sub>
                      </m:sSub>
                    </m:oMath>
                  </m:oMathPara>
                </a14:m>
                <a:endParaRPr lang="en-US" sz="1400" b="1" dirty="0">
                  <a:ea typeface="Cambria Math" panose="02040503050406030204" pitchFamily="18" charset="0"/>
                </a:endParaRPr>
              </a:p>
              <a:p>
                <a:endParaRPr lang="en-US" sz="1400" dirty="0"/>
              </a:p>
              <a:p>
                <a14:m>
                  <m:oMath xmlns:m="http://schemas.openxmlformats.org/officeDocument/2006/math">
                    <m:sSub>
                      <m:sSubPr>
                        <m:ctrlPr>
                          <a:rPr lang="en-US" sz="1600" b="1" i="1">
                            <a:solidFill>
                              <a:srgbClr val="00B050"/>
                            </a:solidFill>
                            <a:latin typeface="Cambria Math" panose="02040503050406030204" pitchFamily="18" charset="0"/>
                            <a:ea typeface="Cambria Math" panose="02040503050406030204" pitchFamily="18" charset="0"/>
                          </a:rPr>
                        </m:ctrlPr>
                      </m:sSubPr>
                      <m:e>
                        <m:r>
                          <a:rPr lang="en-US" sz="1600" b="1" i="1">
                            <a:solidFill>
                              <a:srgbClr val="00B050"/>
                            </a:solidFill>
                            <a:latin typeface="Cambria Math" panose="02040503050406030204" pitchFamily="18" charset="0"/>
                            <a:ea typeface="Cambria Math" panose="02040503050406030204" pitchFamily="18" charset="0"/>
                          </a:rPr>
                          <m:t>𝒄</m:t>
                        </m:r>
                      </m:e>
                      <m:sub>
                        <m:r>
                          <a:rPr lang="en-US" sz="1600" b="1" i="1">
                            <a:solidFill>
                              <a:srgbClr val="00B050"/>
                            </a:solidFill>
                            <a:latin typeface="Cambria Math" panose="02040503050406030204" pitchFamily="18" charset="0"/>
                            <a:ea typeface="Cambria Math" panose="02040503050406030204" pitchFamily="18" charset="0"/>
                          </a:rPr>
                          <m:t>𝒅</m:t>
                        </m:r>
                      </m:sub>
                    </m:sSub>
                    <m:r>
                      <a:rPr lang="en-US" sz="1600" b="1" i="1">
                        <a:solidFill>
                          <a:srgbClr val="00B050"/>
                        </a:solidFill>
                        <a:latin typeface="Cambria Math" panose="02040503050406030204" pitchFamily="18" charset="0"/>
                        <a:ea typeface="Cambria Math" panose="02040503050406030204" pitchFamily="18" charset="0"/>
                      </a:rPr>
                      <m:t>+</m:t>
                    </m:r>
                    <m:f>
                      <m:fPr>
                        <m:ctrlPr>
                          <a:rPr lang="en-US" sz="1600" b="1" i="1">
                            <a:solidFill>
                              <a:srgbClr val="00B050"/>
                            </a:solidFill>
                            <a:latin typeface="Cambria Math" panose="02040503050406030204" pitchFamily="18" charset="0"/>
                          </a:rPr>
                        </m:ctrlPr>
                      </m:fPr>
                      <m:num>
                        <m:r>
                          <a:rPr lang="en-US" sz="1600" b="1" i="1">
                            <a:solidFill>
                              <a:srgbClr val="00B050"/>
                            </a:solidFill>
                            <a:latin typeface="Cambria Math" panose="02040503050406030204" pitchFamily="18" charset="0"/>
                          </a:rPr>
                          <m:t>𝟏</m:t>
                        </m:r>
                      </m:num>
                      <m:den>
                        <m:r>
                          <a:rPr lang="en-US" sz="1600" b="1" i="1">
                            <a:solidFill>
                              <a:srgbClr val="00B050"/>
                            </a:solidFill>
                            <a:latin typeface="Cambria Math" panose="02040503050406030204" pitchFamily="18" charset="0"/>
                          </a:rPr>
                          <m:t>𝟐</m:t>
                        </m:r>
                      </m:den>
                    </m:f>
                    <m:r>
                      <a:rPr lang="en-US" sz="1600" b="1" i="1">
                        <a:solidFill>
                          <a:srgbClr val="00B050"/>
                        </a:solidFill>
                        <a:latin typeface="Cambria Math" panose="02040503050406030204" pitchFamily="18" charset="0"/>
                        <a:ea typeface="Cambria Math" panose="02040503050406030204" pitchFamily="18" charset="0"/>
                      </a:rPr>
                      <m:t>𝜸</m:t>
                    </m:r>
                    <m:r>
                      <a:rPr lang="en-US" sz="1600" b="1" i="1">
                        <a:solidFill>
                          <a:srgbClr val="00B050"/>
                        </a:solidFill>
                        <a:latin typeface="Cambria Math" panose="02040503050406030204" pitchFamily="18" charset="0"/>
                        <a:ea typeface="Cambria Math" panose="02040503050406030204" pitchFamily="18" charset="0"/>
                      </a:rPr>
                      <m:t>𝑯</m:t>
                    </m:r>
                    <m:d>
                      <m:dPr>
                        <m:begChr m:val="["/>
                        <m:endChr m:val="]"/>
                        <m:ctrlPr>
                          <a:rPr lang="en-US" sz="1600" b="1" i="1">
                            <a:solidFill>
                              <a:srgbClr val="00B050"/>
                            </a:solidFill>
                            <a:latin typeface="Cambria Math" panose="02040503050406030204" pitchFamily="18" charset="0"/>
                            <a:ea typeface="Cambria Math" panose="02040503050406030204" pitchFamily="18" charset="0"/>
                          </a:rPr>
                        </m:ctrlPr>
                      </m:dPr>
                      <m:e>
                        <m:f>
                          <m:fPr>
                            <m:ctrlPr>
                              <a:rPr lang="en-US" sz="1600" b="1" i="1">
                                <a:solidFill>
                                  <a:srgbClr val="00B050"/>
                                </a:solidFill>
                                <a:latin typeface="Cambria Math" panose="02040503050406030204" pitchFamily="18" charset="0"/>
                                <a:ea typeface="Cambria Math" panose="02040503050406030204" pitchFamily="18" charset="0"/>
                              </a:rPr>
                            </m:ctrlPr>
                          </m:fPr>
                          <m:num>
                            <m:r>
                              <a:rPr lang="en-US" sz="1600" b="1" i="1">
                                <a:solidFill>
                                  <a:srgbClr val="00B050"/>
                                </a:solidFill>
                                <a:latin typeface="Cambria Math" panose="02040503050406030204" pitchFamily="18" charset="0"/>
                                <a:ea typeface="Cambria Math" panose="02040503050406030204" pitchFamily="18" charset="0"/>
                              </a:rPr>
                              <m:t>𝒔𝒊𝒏</m:t>
                            </m:r>
                            <m:r>
                              <a:rPr lang="en-US" sz="1600" b="1" i="1">
                                <a:solidFill>
                                  <a:srgbClr val="00B050"/>
                                </a:solidFill>
                                <a:latin typeface="Cambria Math" panose="02040503050406030204" pitchFamily="18" charset="0"/>
                                <a:ea typeface="Cambria Math" panose="02040503050406030204" pitchFamily="18" charset="0"/>
                              </a:rPr>
                              <m:t>⁡(</m:t>
                            </m:r>
                            <m:r>
                              <a:rPr lang="en-US" sz="1600" b="1" i="1">
                                <a:solidFill>
                                  <a:srgbClr val="00B050"/>
                                </a:solidFill>
                                <a:latin typeface="Cambria Math" panose="02040503050406030204" pitchFamily="18" charset="0"/>
                                <a:ea typeface="Cambria Math" panose="02040503050406030204" pitchFamily="18" charset="0"/>
                              </a:rPr>
                              <m:t>𝜷</m:t>
                            </m:r>
                            <m:r>
                              <a:rPr lang="en-US" sz="1600" b="1" i="1">
                                <a:solidFill>
                                  <a:srgbClr val="00B050"/>
                                </a:solidFill>
                                <a:latin typeface="Cambria Math" panose="02040503050406030204" pitchFamily="18" charset="0"/>
                                <a:ea typeface="Cambria Math" panose="02040503050406030204" pitchFamily="18" charset="0"/>
                              </a:rPr>
                              <m:t>−</m:t>
                            </m:r>
                            <m:r>
                              <a:rPr lang="en-US" sz="1600" b="1" i="1">
                                <a:solidFill>
                                  <a:srgbClr val="00B050"/>
                                </a:solidFill>
                                <a:latin typeface="Cambria Math" panose="02040503050406030204" pitchFamily="18" charset="0"/>
                                <a:ea typeface="Cambria Math" panose="02040503050406030204" pitchFamily="18" charset="0"/>
                              </a:rPr>
                              <m:t>𝜽</m:t>
                            </m:r>
                            <m:r>
                              <a:rPr lang="en-US" sz="1600" b="1" i="1">
                                <a:solidFill>
                                  <a:srgbClr val="00B050"/>
                                </a:solidFill>
                                <a:latin typeface="Cambria Math" panose="02040503050406030204" pitchFamily="18" charset="0"/>
                                <a:ea typeface="Cambria Math" panose="02040503050406030204" pitchFamily="18" charset="0"/>
                              </a:rPr>
                              <m:t>)</m:t>
                            </m:r>
                          </m:num>
                          <m:den>
                            <m:r>
                              <a:rPr lang="en-US" sz="1600" b="1" i="1">
                                <a:solidFill>
                                  <a:srgbClr val="00B050"/>
                                </a:solidFill>
                                <a:latin typeface="Cambria Math" panose="02040503050406030204" pitchFamily="18" charset="0"/>
                                <a:ea typeface="Cambria Math" panose="02040503050406030204" pitchFamily="18" charset="0"/>
                              </a:rPr>
                              <m:t>𝒔𝒊𝒏</m:t>
                            </m:r>
                            <m:r>
                              <a:rPr lang="en-US" sz="1600" b="1" i="1">
                                <a:solidFill>
                                  <a:srgbClr val="00B050"/>
                                </a:solidFill>
                                <a:latin typeface="Cambria Math" panose="02040503050406030204" pitchFamily="18" charset="0"/>
                                <a:ea typeface="Cambria Math" panose="02040503050406030204" pitchFamily="18" charset="0"/>
                              </a:rPr>
                              <m:t>𝜷</m:t>
                            </m:r>
                            <m:r>
                              <a:rPr lang="en-US" sz="1600" b="1" i="1">
                                <a:solidFill>
                                  <a:srgbClr val="00B050"/>
                                </a:solidFill>
                                <a:latin typeface="Cambria Math" panose="02040503050406030204" pitchFamily="18" charset="0"/>
                                <a:ea typeface="Cambria Math" panose="02040503050406030204" pitchFamily="18" charset="0"/>
                              </a:rPr>
                              <m:t> . </m:t>
                            </m:r>
                            <m:r>
                              <a:rPr lang="en-US" sz="1600" b="1" i="1">
                                <a:solidFill>
                                  <a:srgbClr val="00B050"/>
                                </a:solidFill>
                                <a:latin typeface="Cambria Math" panose="02040503050406030204" pitchFamily="18" charset="0"/>
                                <a:ea typeface="Cambria Math" panose="02040503050406030204" pitchFamily="18" charset="0"/>
                              </a:rPr>
                              <m:t>𝒔𝒊𝒏</m:t>
                            </m:r>
                            <m:r>
                              <a:rPr lang="en-US" sz="1600" b="1" i="1">
                                <a:solidFill>
                                  <a:srgbClr val="00B050"/>
                                </a:solidFill>
                                <a:latin typeface="Cambria Math" panose="02040503050406030204" pitchFamily="18" charset="0"/>
                                <a:ea typeface="Cambria Math" panose="02040503050406030204" pitchFamily="18" charset="0"/>
                              </a:rPr>
                              <m:t>𝜽</m:t>
                            </m:r>
                          </m:den>
                        </m:f>
                      </m:e>
                    </m:d>
                    <m:r>
                      <a:rPr lang="en-US" sz="1600" b="1" i="1">
                        <a:solidFill>
                          <a:srgbClr val="00B050"/>
                        </a:solidFill>
                        <a:latin typeface="Cambria Math" panose="02040503050406030204" pitchFamily="18" charset="0"/>
                        <a:ea typeface="Cambria Math" panose="02040503050406030204" pitchFamily="18" charset="0"/>
                      </a:rPr>
                      <m:t>𝒄𝒐𝒔</m:t>
                    </m:r>
                    <m:r>
                      <a:rPr lang="en-US" sz="1600" b="1" i="1">
                        <a:solidFill>
                          <a:srgbClr val="00B050"/>
                        </a:solidFill>
                        <a:latin typeface="Cambria Math" panose="02040503050406030204" pitchFamily="18" charset="0"/>
                        <a:ea typeface="Cambria Math" panose="02040503050406030204" pitchFamily="18" charset="0"/>
                      </a:rPr>
                      <m:t>𝜽</m:t>
                    </m:r>
                    <m:r>
                      <a:rPr lang="en-US" sz="1600" b="1" i="1">
                        <a:solidFill>
                          <a:srgbClr val="00B050"/>
                        </a:solidFill>
                        <a:latin typeface="Cambria Math" panose="02040503050406030204" pitchFamily="18" charset="0"/>
                        <a:ea typeface="Cambria Math" panose="02040503050406030204" pitchFamily="18" charset="0"/>
                      </a:rPr>
                      <m:t> </m:t>
                    </m:r>
                    <m:r>
                      <a:rPr lang="en-US" sz="1600" b="1" i="1">
                        <a:solidFill>
                          <a:srgbClr val="00B050"/>
                        </a:solidFill>
                        <a:latin typeface="Cambria Math" panose="02040503050406030204" pitchFamily="18" charset="0"/>
                        <a:ea typeface="Cambria Math" panose="02040503050406030204" pitchFamily="18" charset="0"/>
                      </a:rPr>
                      <m:t>𝒔𝒊𝒏</m:t>
                    </m:r>
                    <m:r>
                      <a:rPr lang="en-US" sz="1600" b="1" i="1">
                        <a:solidFill>
                          <a:srgbClr val="00B050"/>
                        </a:solidFill>
                        <a:latin typeface="Cambria Math" panose="02040503050406030204" pitchFamily="18" charset="0"/>
                        <a:ea typeface="Cambria Math" panose="02040503050406030204" pitchFamily="18" charset="0"/>
                      </a:rPr>
                      <m:t>𝜽</m:t>
                    </m:r>
                    <m:r>
                      <a:rPr lang="en-US" sz="1600" b="1" i="1">
                        <a:solidFill>
                          <a:srgbClr val="00B050"/>
                        </a:solidFill>
                        <a:latin typeface="Cambria Math" panose="02040503050406030204" pitchFamily="18" charset="0"/>
                        <a:ea typeface="Cambria Math" panose="02040503050406030204" pitchFamily="18" charset="0"/>
                      </a:rPr>
                      <m:t> </m:t>
                    </m:r>
                    <m:r>
                      <a:rPr lang="en-US" sz="1600" b="1" i="1">
                        <a:solidFill>
                          <a:srgbClr val="00B050"/>
                        </a:solidFill>
                        <a:latin typeface="Cambria Math" panose="02040503050406030204" pitchFamily="18" charset="0"/>
                        <a:ea typeface="Cambria Math" panose="02040503050406030204" pitchFamily="18" charset="0"/>
                      </a:rPr>
                      <m:t>𝒕𝒂𝒏</m:t>
                    </m:r>
                    <m:sSub>
                      <m:sSubPr>
                        <m:ctrlPr>
                          <a:rPr lang="en-US" sz="1600" b="1" i="1">
                            <a:solidFill>
                              <a:srgbClr val="00B050"/>
                            </a:solidFill>
                            <a:latin typeface="Cambria Math" panose="02040503050406030204" pitchFamily="18" charset="0"/>
                            <a:ea typeface="Cambria Math" panose="02040503050406030204" pitchFamily="18" charset="0"/>
                          </a:rPr>
                        </m:ctrlPr>
                      </m:sSubPr>
                      <m:e>
                        <m:r>
                          <a:rPr lang="en-US" sz="1600" b="1" i="1">
                            <a:solidFill>
                              <a:srgbClr val="00B050"/>
                            </a:solidFill>
                            <a:latin typeface="Cambria Math" panose="02040503050406030204" pitchFamily="18" charset="0"/>
                            <a:ea typeface="Cambria Math" panose="02040503050406030204" pitchFamily="18" charset="0"/>
                          </a:rPr>
                          <m:t>∅</m:t>
                        </m:r>
                      </m:e>
                      <m:sub>
                        <m:r>
                          <a:rPr lang="en-US" sz="1600" b="1" i="1">
                            <a:solidFill>
                              <a:srgbClr val="00B050"/>
                            </a:solidFill>
                            <a:latin typeface="Cambria Math" panose="02040503050406030204" pitchFamily="18" charset="0"/>
                            <a:ea typeface="Cambria Math" panose="02040503050406030204" pitchFamily="18" charset="0"/>
                          </a:rPr>
                          <m:t>𝒅</m:t>
                        </m:r>
                      </m:sub>
                    </m:sSub>
                    <m:r>
                      <a:rPr lang="en-US" sz="1600" b="1" i="1" smtClean="0">
                        <a:solidFill>
                          <a:srgbClr val="00B050"/>
                        </a:solidFill>
                        <a:latin typeface="Cambria Math" panose="02040503050406030204" pitchFamily="18" charset="0"/>
                        <a:ea typeface="Cambria Math" panose="02040503050406030204" pitchFamily="18" charset="0"/>
                      </a:rPr>
                      <m:t>= </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1</m:t>
                        </m:r>
                      </m:num>
                      <m:den>
                        <m:r>
                          <a:rPr lang="en-US" sz="1400" i="1">
                            <a:solidFill>
                              <a:srgbClr val="FF0000"/>
                            </a:solidFill>
                            <a:latin typeface="Cambria Math" panose="02040503050406030204" pitchFamily="18" charset="0"/>
                          </a:rPr>
                          <m:t>2</m:t>
                        </m:r>
                      </m:den>
                    </m:f>
                    <m:r>
                      <a:rPr lang="en-US" sz="1400" i="1">
                        <a:solidFill>
                          <a:srgbClr val="FF0000"/>
                        </a:solidFill>
                        <a:latin typeface="Cambria Math" panose="02040503050406030204" pitchFamily="18" charset="0"/>
                        <a:ea typeface="Cambria Math" panose="02040503050406030204" pitchFamily="18" charset="0"/>
                      </a:rPr>
                      <m:t>𝛾</m:t>
                    </m:r>
                    <m:r>
                      <a:rPr lang="en-US" sz="1400" i="1">
                        <a:solidFill>
                          <a:srgbClr val="FF0000"/>
                        </a:solidFill>
                        <a:latin typeface="Cambria Math" panose="02040503050406030204" pitchFamily="18" charset="0"/>
                        <a:ea typeface="Cambria Math" panose="02040503050406030204" pitchFamily="18" charset="0"/>
                      </a:rPr>
                      <m:t>𝐻</m:t>
                    </m:r>
                    <m:d>
                      <m:dPr>
                        <m:begChr m:val="["/>
                        <m:endChr m:val="]"/>
                        <m:ctrlPr>
                          <a:rPr lang="en-US" sz="1400" i="1">
                            <a:solidFill>
                              <a:srgbClr val="FF0000"/>
                            </a:solidFill>
                            <a:latin typeface="Cambria Math" panose="02040503050406030204" pitchFamily="18" charset="0"/>
                            <a:ea typeface="Cambria Math" panose="02040503050406030204" pitchFamily="18" charset="0"/>
                          </a:rPr>
                        </m:ctrlPr>
                      </m:dPr>
                      <m:e>
                        <m:f>
                          <m:fPr>
                            <m:ctrlPr>
                              <a:rPr lang="en-US" sz="1400" i="1">
                                <a:solidFill>
                                  <a:srgbClr val="FF0000"/>
                                </a:solidFill>
                                <a:latin typeface="Cambria Math" panose="02040503050406030204" pitchFamily="18" charset="0"/>
                                <a:ea typeface="Cambria Math" panose="02040503050406030204" pitchFamily="18" charset="0"/>
                              </a:rPr>
                            </m:ctrlPr>
                          </m:fPr>
                          <m:num>
                            <m:r>
                              <m:rPr>
                                <m:sty m:val="p"/>
                              </m:rPr>
                              <a:rPr lang="en-US" sz="1400">
                                <a:solidFill>
                                  <a:srgbClr val="FF0000"/>
                                </a:solidFill>
                                <a:latin typeface="Cambria Math" panose="02040503050406030204" pitchFamily="18" charset="0"/>
                                <a:ea typeface="Cambria Math" panose="02040503050406030204" pitchFamily="18" charset="0"/>
                              </a:rPr>
                              <m:t>sin</m:t>
                            </m:r>
                            <m:r>
                              <a:rPr lang="en-US" sz="1400" i="1">
                                <a:solidFill>
                                  <a:srgbClr val="FF0000"/>
                                </a:solidFill>
                                <a:latin typeface="Cambria Math" panose="02040503050406030204" pitchFamily="18" charset="0"/>
                                <a:ea typeface="Cambria Math" panose="02040503050406030204" pitchFamily="18" charset="0"/>
                              </a:rPr>
                              <m:t>⁡(</m:t>
                            </m:r>
                            <m:r>
                              <a:rPr lang="en-US" sz="1400" i="1">
                                <a:solidFill>
                                  <a:srgbClr val="FF0000"/>
                                </a:solidFill>
                                <a:latin typeface="Cambria Math" panose="02040503050406030204" pitchFamily="18" charset="0"/>
                                <a:ea typeface="Cambria Math" panose="02040503050406030204" pitchFamily="18" charset="0"/>
                              </a:rPr>
                              <m:t>𝛽</m:t>
                            </m:r>
                            <m:r>
                              <a:rPr lang="en-US" sz="1400" i="1">
                                <a:solidFill>
                                  <a:srgbClr val="FF0000"/>
                                </a:solidFill>
                                <a:latin typeface="Cambria Math" panose="02040503050406030204" pitchFamily="18" charset="0"/>
                                <a:ea typeface="Cambria Math" panose="02040503050406030204" pitchFamily="18" charset="0"/>
                              </a:rPr>
                              <m:t>−</m:t>
                            </m:r>
                            <m:r>
                              <a:rPr lang="en-US" sz="1400" i="1">
                                <a:solidFill>
                                  <a:srgbClr val="FF0000"/>
                                </a:solidFill>
                                <a:latin typeface="Cambria Math" panose="02040503050406030204" pitchFamily="18" charset="0"/>
                                <a:ea typeface="Cambria Math" panose="02040503050406030204" pitchFamily="18" charset="0"/>
                              </a:rPr>
                              <m:t>𝜃</m:t>
                            </m:r>
                            <m:r>
                              <a:rPr lang="en-US" sz="1400" i="1">
                                <a:solidFill>
                                  <a:srgbClr val="FF0000"/>
                                </a:solidFill>
                                <a:latin typeface="Cambria Math" panose="02040503050406030204" pitchFamily="18" charset="0"/>
                                <a:ea typeface="Cambria Math" panose="02040503050406030204" pitchFamily="18" charset="0"/>
                              </a:rPr>
                              <m:t>)</m:t>
                            </m:r>
                          </m:num>
                          <m:den>
                            <m:r>
                              <a:rPr lang="en-US" sz="1400" i="1">
                                <a:solidFill>
                                  <a:srgbClr val="FF0000"/>
                                </a:solidFill>
                                <a:latin typeface="Cambria Math" panose="02040503050406030204" pitchFamily="18" charset="0"/>
                                <a:ea typeface="Cambria Math" panose="02040503050406030204" pitchFamily="18" charset="0"/>
                              </a:rPr>
                              <m:t>𝑠𝑖𝑛</m:t>
                            </m:r>
                            <m:r>
                              <a:rPr lang="en-US" sz="1400" i="1">
                                <a:solidFill>
                                  <a:srgbClr val="FF0000"/>
                                </a:solidFill>
                                <a:latin typeface="Cambria Math" panose="02040503050406030204" pitchFamily="18" charset="0"/>
                                <a:ea typeface="Cambria Math" panose="02040503050406030204" pitchFamily="18" charset="0"/>
                              </a:rPr>
                              <m:t>𝛽</m:t>
                            </m:r>
                            <m:r>
                              <a:rPr lang="en-US" sz="1400" i="1">
                                <a:solidFill>
                                  <a:srgbClr val="FF0000"/>
                                </a:solidFill>
                                <a:latin typeface="Cambria Math" panose="02040503050406030204" pitchFamily="18" charset="0"/>
                                <a:ea typeface="Cambria Math" panose="02040503050406030204" pitchFamily="18" charset="0"/>
                              </a:rPr>
                              <m:t> . </m:t>
                            </m:r>
                            <m:r>
                              <a:rPr lang="en-US" sz="1400" i="1">
                                <a:solidFill>
                                  <a:srgbClr val="FF0000"/>
                                </a:solidFill>
                                <a:latin typeface="Cambria Math" panose="02040503050406030204" pitchFamily="18" charset="0"/>
                                <a:ea typeface="Cambria Math" panose="02040503050406030204" pitchFamily="18" charset="0"/>
                              </a:rPr>
                              <m:t>𝑠𝑖𝑛</m:t>
                            </m:r>
                            <m:r>
                              <a:rPr lang="en-US" sz="1400" i="1">
                                <a:solidFill>
                                  <a:srgbClr val="FF0000"/>
                                </a:solidFill>
                                <a:latin typeface="Cambria Math" panose="02040503050406030204" pitchFamily="18" charset="0"/>
                                <a:ea typeface="Cambria Math" panose="02040503050406030204" pitchFamily="18" charset="0"/>
                              </a:rPr>
                              <m:t>𝜃</m:t>
                            </m:r>
                          </m:den>
                        </m:f>
                      </m:e>
                    </m:d>
                    <m:sSup>
                      <m:sSupPr>
                        <m:ctrlPr>
                          <a:rPr lang="en-US" sz="1400" i="1">
                            <a:solidFill>
                              <a:srgbClr val="FF0000"/>
                            </a:solidFill>
                            <a:latin typeface="Cambria Math" panose="02040503050406030204" pitchFamily="18" charset="0"/>
                            <a:ea typeface="Cambria Math" panose="02040503050406030204" pitchFamily="18" charset="0"/>
                          </a:rPr>
                        </m:ctrlPr>
                      </m:sSupPr>
                      <m:e>
                        <m:r>
                          <a:rPr lang="en-US" sz="1400" i="1">
                            <a:solidFill>
                              <a:srgbClr val="FF0000"/>
                            </a:solidFill>
                            <a:latin typeface="Cambria Math" panose="02040503050406030204" pitchFamily="18" charset="0"/>
                            <a:ea typeface="Cambria Math" panose="02040503050406030204" pitchFamily="18" charset="0"/>
                          </a:rPr>
                          <m:t>𝑠𝑖𝑛</m:t>
                        </m:r>
                      </m:e>
                      <m:sup>
                        <m:r>
                          <a:rPr lang="en-US" sz="1400" i="1">
                            <a:solidFill>
                              <a:srgbClr val="FF0000"/>
                            </a:solidFill>
                            <a:latin typeface="Cambria Math" panose="02040503050406030204" pitchFamily="18" charset="0"/>
                            <a:ea typeface="Cambria Math" panose="02040503050406030204" pitchFamily="18" charset="0"/>
                          </a:rPr>
                          <m:t>2</m:t>
                        </m:r>
                      </m:sup>
                    </m:sSup>
                    <m:r>
                      <a:rPr lang="en-US" sz="1400" i="1">
                        <a:solidFill>
                          <a:srgbClr val="FF0000"/>
                        </a:solidFill>
                        <a:latin typeface="Cambria Math" panose="02040503050406030204" pitchFamily="18" charset="0"/>
                        <a:ea typeface="Cambria Math" panose="02040503050406030204" pitchFamily="18" charset="0"/>
                      </a:rPr>
                      <m:t>𝜃</m:t>
                    </m:r>
                  </m:oMath>
                </a14:m>
                <a:r>
                  <a:rPr lang="en-US" sz="1400" dirty="0">
                    <a:solidFill>
                      <a:srgbClr val="FF0000"/>
                    </a:solidFill>
                  </a:rPr>
                  <a:t> </a:t>
                </a:r>
                <a:endParaRPr lang="en-US" sz="1400" dirty="0" smtClean="0">
                  <a:solidFill>
                    <a:srgbClr val="FF0000"/>
                  </a:solidFill>
                </a:endParaRPr>
              </a:p>
              <a:p>
                <a:endParaRPr lang="en-US" sz="14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𝒄</m:t>
                          </m:r>
                        </m:e>
                        <m:sub>
                          <m:r>
                            <a:rPr lang="en-US" sz="1600" b="1" i="1">
                              <a:latin typeface="Cambria Math" panose="02040503050406030204" pitchFamily="18" charset="0"/>
                            </a:rPr>
                            <m:t>𝒅</m:t>
                          </m:r>
                        </m:sub>
                      </m:sSub>
                      <m:r>
                        <a:rPr lang="en-US" sz="1600" b="1" i="1">
                          <a:latin typeface="Cambria Math" panose="02040503050406030204" pitchFamily="18" charset="0"/>
                        </a:rPr>
                        <m:t>=</m:t>
                      </m:r>
                      <m:f>
                        <m:fPr>
                          <m:ctrlPr>
                            <a:rPr lang="en-US" sz="1600" b="1" i="1">
                              <a:latin typeface="Cambria Math" panose="02040503050406030204" pitchFamily="18" charset="0"/>
                            </a:rPr>
                          </m:ctrlPr>
                        </m:fPr>
                        <m:num>
                          <m:r>
                            <a:rPr lang="en-US" sz="1600" b="1" i="1">
                              <a:latin typeface="Cambria Math" panose="02040503050406030204" pitchFamily="18" charset="0"/>
                              <a:ea typeface="Cambria Math" panose="02040503050406030204" pitchFamily="18" charset="0"/>
                            </a:rPr>
                            <m:t>𝜸</m:t>
                          </m:r>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𝑯</m:t>
                              </m:r>
                            </m:e>
                            <m:sub>
                              <m:r>
                                <a:rPr lang="en-US" sz="1600" b="1" i="1" smtClean="0">
                                  <a:latin typeface="Cambria Math" panose="02040503050406030204" pitchFamily="18" charset="0"/>
                                  <a:ea typeface="Cambria Math" panose="02040503050406030204" pitchFamily="18" charset="0"/>
                                </a:rPr>
                                <m:t>𝒅𝒆𝒔</m:t>
                              </m:r>
                            </m:sub>
                          </m:sSub>
                        </m:num>
                        <m:den>
                          <m:r>
                            <a:rPr lang="en-US" sz="1600" b="1" i="1">
                              <a:latin typeface="Cambria Math" panose="02040503050406030204" pitchFamily="18" charset="0"/>
                              <a:ea typeface="Cambria Math" panose="02040503050406030204" pitchFamily="18" charset="0"/>
                            </a:rPr>
                            <m:t>𝟐</m:t>
                          </m:r>
                        </m:den>
                      </m:f>
                      <m:d>
                        <m:dPr>
                          <m:begChr m:val="["/>
                          <m:endChr m:val="]"/>
                          <m:ctrlPr>
                            <a:rPr lang="en-US" sz="1600" b="1" i="1">
                              <a:latin typeface="Cambria Math" panose="02040503050406030204" pitchFamily="18" charset="0"/>
                            </a:rPr>
                          </m:ctrlPr>
                        </m:dPr>
                        <m:e>
                          <m:f>
                            <m:fPr>
                              <m:ctrlPr>
                                <a:rPr lang="en-US" sz="1600" b="1" i="1">
                                  <a:latin typeface="Cambria Math" panose="02040503050406030204" pitchFamily="18" charset="0"/>
                                </a:rPr>
                              </m:ctrlPr>
                            </m:fPr>
                            <m:num>
                              <m:r>
                                <a:rPr lang="en-US" sz="1600" b="1" i="1">
                                  <a:latin typeface="Cambria Math" panose="02040503050406030204" pitchFamily="18" charset="0"/>
                                </a:rPr>
                                <m:t>𝒔𝒊𝒏</m:t>
                              </m:r>
                              <m:d>
                                <m:dPr>
                                  <m:ctrlPr>
                                    <a:rPr lang="en-US" sz="1600" b="1" i="1">
                                      <a:latin typeface="Cambria Math" panose="02040503050406030204" pitchFamily="18" charset="0"/>
                                    </a:rPr>
                                  </m:ctrlPr>
                                </m:dPr>
                                <m:e>
                                  <m:r>
                                    <a:rPr lang="en-US" sz="1600" b="1" i="1">
                                      <a:latin typeface="Cambria Math" panose="02040503050406030204" pitchFamily="18" charset="0"/>
                                      <a:ea typeface="Cambria Math" panose="02040503050406030204" pitchFamily="18" charset="0"/>
                                    </a:rPr>
                                    <m:t>𝜷</m:t>
                                  </m:r>
                                  <m:r>
                                    <a:rPr lang="en-US" sz="1600" b="1" i="1">
                                      <a:latin typeface="Cambria Math" panose="02040503050406030204" pitchFamily="18" charset="0"/>
                                      <a:ea typeface="Cambria Math" panose="02040503050406030204" pitchFamily="18" charset="0"/>
                                    </a:rPr>
                                    <m:t>−</m:t>
                                  </m:r>
                                  <m:r>
                                    <a:rPr lang="en-US" sz="1600" b="1" i="1">
                                      <a:latin typeface="Cambria Math" panose="02040503050406030204" pitchFamily="18" charset="0"/>
                                      <a:ea typeface="Cambria Math" panose="02040503050406030204" pitchFamily="18" charset="0"/>
                                    </a:rPr>
                                    <m:t>𝜽</m:t>
                                  </m:r>
                                </m:e>
                              </m:d>
                              <m:d>
                                <m:dPr>
                                  <m:ctrlPr>
                                    <a:rPr lang="en-US" sz="1600" b="1" i="1">
                                      <a:latin typeface="Cambria Math" panose="02040503050406030204" pitchFamily="18" charset="0"/>
                                    </a:rPr>
                                  </m:ctrlPr>
                                </m:dPr>
                                <m:e>
                                  <m:r>
                                    <a:rPr lang="en-US" sz="1600" b="1" i="1">
                                      <a:latin typeface="Cambria Math" panose="02040503050406030204" pitchFamily="18" charset="0"/>
                                    </a:rPr>
                                    <m:t>𝒔𝒊𝒏</m:t>
                                  </m:r>
                                  <m:r>
                                    <a:rPr lang="en-US" sz="1600" b="1" i="1">
                                      <a:latin typeface="Cambria Math" panose="02040503050406030204" pitchFamily="18" charset="0"/>
                                      <a:ea typeface="Cambria Math" panose="02040503050406030204" pitchFamily="18" charset="0"/>
                                    </a:rPr>
                                    <m:t>𝜽</m:t>
                                  </m:r>
                                  <m:r>
                                    <a:rPr lang="en-US" sz="1600" b="1" i="1">
                                      <a:latin typeface="Cambria Math" panose="02040503050406030204" pitchFamily="18" charset="0"/>
                                      <a:ea typeface="Cambria Math" panose="02040503050406030204" pitchFamily="18" charset="0"/>
                                    </a:rPr>
                                    <m:t>−</m:t>
                                  </m:r>
                                  <m:r>
                                    <a:rPr lang="en-US" sz="1600" b="1" i="1">
                                      <a:latin typeface="Cambria Math" panose="02040503050406030204" pitchFamily="18" charset="0"/>
                                      <a:ea typeface="Cambria Math" panose="02040503050406030204" pitchFamily="18" charset="0"/>
                                    </a:rPr>
                                    <m:t>𝒄𝒐𝒔</m:t>
                                  </m:r>
                                  <m:r>
                                    <a:rPr lang="en-US" sz="1600" b="1" i="1">
                                      <a:latin typeface="Cambria Math" panose="02040503050406030204" pitchFamily="18" charset="0"/>
                                      <a:ea typeface="Cambria Math" panose="02040503050406030204" pitchFamily="18" charset="0"/>
                                    </a:rPr>
                                    <m:t>𝜽</m:t>
                                  </m:r>
                                  <m:r>
                                    <a:rPr lang="en-US" sz="1600" b="1" i="1">
                                      <a:latin typeface="Cambria Math" panose="02040503050406030204" pitchFamily="18" charset="0"/>
                                      <a:ea typeface="Cambria Math" panose="02040503050406030204" pitchFamily="18" charset="0"/>
                                    </a:rPr>
                                    <m:t> </m:t>
                                  </m:r>
                                  <m:r>
                                    <a:rPr lang="en-US" sz="1600" b="1" i="1">
                                      <a:latin typeface="Cambria Math" panose="02040503050406030204" pitchFamily="18" charset="0"/>
                                      <a:ea typeface="Cambria Math" panose="02040503050406030204" pitchFamily="18" charset="0"/>
                                    </a:rPr>
                                    <m:t>𝒕𝒂𝒏</m:t>
                                  </m:r>
                                  <m:sSub>
                                    <m:sSubPr>
                                      <m:ctrlPr>
                                        <a:rPr lang="en-US" sz="1600" b="1" i="1">
                                          <a:latin typeface="Cambria Math" panose="02040503050406030204" pitchFamily="18" charset="0"/>
                                          <a:ea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m:t>
                                      </m:r>
                                    </m:e>
                                    <m:sub>
                                      <m:r>
                                        <a:rPr lang="en-US" sz="1600" b="1" i="1">
                                          <a:latin typeface="Cambria Math" panose="02040503050406030204" pitchFamily="18" charset="0"/>
                                          <a:ea typeface="Cambria Math" panose="02040503050406030204" pitchFamily="18" charset="0"/>
                                        </a:rPr>
                                        <m:t>𝒅</m:t>
                                      </m:r>
                                    </m:sub>
                                  </m:sSub>
                                </m:e>
                              </m:d>
                            </m:num>
                            <m:den>
                              <m:r>
                                <a:rPr lang="en-US" sz="1600" b="1" i="1">
                                  <a:latin typeface="Cambria Math" panose="02040503050406030204" pitchFamily="18" charset="0"/>
                                </a:rPr>
                                <m:t>𝑺𝒊𝒏</m:t>
                              </m:r>
                              <m:r>
                                <a:rPr lang="en-US" sz="1600" b="1" i="1">
                                  <a:latin typeface="Cambria Math" panose="02040503050406030204" pitchFamily="18" charset="0"/>
                                  <a:ea typeface="Cambria Math" panose="02040503050406030204" pitchFamily="18" charset="0"/>
                                </a:rPr>
                                <m:t>𝜷</m:t>
                              </m:r>
                            </m:den>
                          </m:f>
                        </m:e>
                      </m:d>
                    </m:oMath>
                  </m:oMathPara>
                </a14:m>
                <a:endParaRPr lang="en-US" sz="1600" b="1" dirty="0" smtClean="0">
                  <a:solidFill>
                    <a:srgbClr val="FF0000"/>
                  </a:solidFill>
                </a:endParaRPr>
              </a:p>
              <a:p>
                <a:endParaRPr lang="en-US" sz="1400" dirty="0" smtClean="0"/>
              </a:p>
              <a:p>
                <a:endParaRPr lang="en-US" sz="1400" dirty="0"/>
              </a:p>
              <a:p>
                <a:endParaRPr lang="en-US" sz="1400" dirty="0" smtClean="0"/>
              </a:p>
              <a:p>
                <a:endParaRPr lang="en-US" sz="1400" dirty="0" smtClean="0"/>
              </a:p>
              <a:p>
                <a:endParaRPr lang="en-US" sz="1400" dirty="0"/>
              </a:p>
              <a:p>
                <a:endParaRPr lang="en-US" sz="1400" dirty="0" smtClean="0"/>
              </a:p>
              <a:p>
                <a:endParaRPr lang="en-US"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61637" y="1056575"/>
                <a:ext cx="6608989" cy="7376699"/>
              </a:xfrm>
              <a:prstGeom prst="rect">
                <a:avLst/>
              </a:prstGeom>
              <a:blipFill rotWithShape="0">
                <a:blip r:embed="rId2"/>
                <a:stretch>
                  <a:fillRect l="-277"/>
                </a:stretch>
              </a:blipFill>
              <a:ln>
                <a:noFill/>
              </a:ln>
            </p:spPr>
            <p:txBody>
              <a:bodyPr/>
              <a:lstStyle/>
              <a:p>
                <a:r>
                  <a:rPr lang="en-US">
                    <a:noFill/>
                  </a:rPr>
                  <a:t> </a:t>
                </a:r>
              </a:p>
            </p:txBody>
          </p:sp>
        </mc:Fallback>
      </mc:AlternateContent>
      <p:sp>
        <p:nvSpPr>
          <p:cNvPr id="31" name="TextBox 30"/>
          <p:cNvSpPr txBox="1"/>
          <p:nvPr/>
        </p:nvSpPr>
        <p:spPr>
          <a:xfrm>
            <a:off x="101929" y="123152"/>
            <a:ext cx="2403222" cy="923330"/>
          </a:xfrm>
          <a:prstGeom prst="rect">
            <a:avLst/>
          </a:prstGeom>
          <a:noFill/>
        </p:spPr>
        <p:txBody>
          <a:bodyPr wrap="none" rtlCol="0">
            <a:spAutoFit/>
          </a:bodyPr>
          <a:lstStyle/>
          <a:p>
            <a:r>
              <a:rPr lang="en-US" b="1" u="sng" dirty="0" smtClean="0"/>
              <a:t>Planar Slope Failure</a:t>
            </a:r>
          </a:p>
          <a:p>
            <a:endParaRPr lang="en-US" dirty="0" smtClean="0"/>
          </a:p>
          <a:p>
            <a:r>
              <a:rPr lang="en-US" dirty="0" smtClean="0"/>
              <a:t>Finite Slope   </a:t>
            </a:r>
            <a:endParaRPr lang="en-US" dirty="0"/>
          </a:p>
        </p:txBody>
      </p:sp>
      <p:cxnSp>
        <p:nvCxnSpPr>
          <p:cNvPr id="16" name="Straight Arrow Connector 15"/>
          <p:cNvCxnSpPr>
            <a:endCxn id="12" idx="2"/>
          </p:cNvCxnSpPr>
          <p:nvPr/>
        </p:nvCxnSpPr>
        <p:spPr bwMode="auto">
          <a:xfrm flipV="1">
            <a:off x="6192982" y="1576638"/>
            <a:ext cx="269958" cy="1101248"/>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24" name="Straight Arrow Connector 23"/>
          <p:cNvCxnSpPr/>
          <p:nvPr/>
        </p:nvCxnSpPr>
        <p:spPr bwMode="auto">
          <a:xfrm flipH="1" flipV="1">
            <a:off x="7315200" y="1092530"/>
            <a:ext cx="682831" cy="76595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0" name="TextBox 39"/>
              <p:cNvSpPr txBox="1"/>
              <p:nvPr/>
            </p:nvSpPr>
            <p:spPr>
              <a:xfrm>
                <a:off x="5884223" y="3200400"/>
                <a:ext cx="2026645" cy="1157561"/>
              </a:xfrm>
              <a:prstGeom prst="rect">
                <a:avLst/>
              </a:prstGeom>
              <a:solidFill>
                <a:schemeClr val="accent5">
                  <a:lumMod val="90000"/>
                </a:schemeClr>
              </a:solidFill>
              <a:ln>
                <a:solidFill>
                  <a:srgbClr val="00B050"/>
                </a:solidFill>
              </a:ln>
            </p:spPr>
            <p:txBody>
              <a:bodyPr wrap="none" rtlCol="0">
                <a:spAutoFit/>
              </a:bodyPr>
              <a:lstStyle/>
              <a:p>
                <a:pPr/>
                <a14:m>
                  <m:oMathPara xmlns:m="http://schemas.openxmlformats.org/officeDocument/2006/math">
                    <m:oMathParaPr>
                      <m:jc m:val="left"/>
                    </m:oMathParaPr>
                    <m:oMath xmlns:m="http://schemas.openxmlformats.org/officeDocument/2006/math">
                      <m:sSup>
                        <m:sSupPr>
                          <m:ctrlPr>
                            <a:rPr lang="en-US" sz="1000" i="1" smtClean="0">
                              <a:solidFill>
                                <a:srgbClr val="00B050"/>
                              </a:solidFill>
                              <a:latin typeface="Cambria Math" panose="02040503050406030204" pitchFamily="18" charset="0"/>
                            </a:rPr>
                          </m:ctrlPr>
                        </m:sSupPr>
                        <m:e>
                          <m:r>
                            <a:rPr lang="en-US" sz="1000" i="1" smtClean="0">
                              <a:solidFill>
                                <a:srgbClr val="00B050"/>
                              </a:solidFill>
                              <a:latin typeface="Cambria Math" panose="02040503050406030204" pitchFamily="18" charset="0"/>
                              <a:ea typeface="Cambria Math" panose="02040503050406030204" pitchFamily="18" charset="0"/>
                            </a:rPr>
                            <m:t>𝜎</m:t>
                          </m:r>
                        </m:e>
                        <m:sup>
                          <m:r>
                            <a:rPr lang="en-US" sz="1000" b="0" i="1" smtClean="0">
                              <a:solidFill>
                                <a:srgbClr val="00B050"/>
                              </a:solidFill>
                              <a:latin typeface="Cambria Math" panose="02040503050406030204" pitchFamily="18" charset="0"/>
                            </a:rPr>
                            <m:t>′</m:t>
                          </m:r>
                        </m:sup>
                      </m:sSup>
                      <m:r>
                        <a:rPr lang="en-US" sz="1000" b="0" i="1" smtClean="0">
                          <a:solidFill>
                            <a:srgbClr val="00B050"/>
                          </a:solidFill>
                          <a:latin typeface="Cambria Math" panose="02040503050406030204" pitchFamily="18" charset="0"/>
                        </a:rPr>
                        <m:t>=</m:t>
                      </m:r>
                      <m:f>
                        <m:fPr>
                          <m:ctrlPr>
                            <a:rPr lang="en-US" sz="1000" b="0" i="1" smtClean="0">
                              <a:solidFill>
                                <a:srgbClr val="00B050"/>
                              </a:solidFill>
                              <a:latin typeface="Cambria Math" panose="02040503050406030204" pitchFamily="18" charset="0"/>
                            </a:rPr>
                          </m:ctrlPr>
                        </m:fPr>
                        <m:num>
                          <m:sSub>
                            <m:sSubPr>
                              <m:ctrlPr>
                                <a:rPr lang="en-US" sz="1000" b="0" i="1" smtClean="0">
                                  <a:solidFill>
                                    <a:srgbClr val="00B050"/>
                                  </a:solidFill>
                                  <a:latin typeface="Cambria Math" panose="02040503050406030204" pitchFamily="18" charset="0"/>
                                </a:rPr>
                              </m:ctrlPr>
                            </m:sSubPr>
                            <m:e>
                              <m:r>
                                <a:rPr lang="en-US" sz="1000" b="0" i="1" smtClean="0">
                                  <a:solidFill>
                                    <a:srgbClr val="00B050"/>
                                  </a:solidFill>
                                  <a:latin typeface="Cambria Math" panose="02040503050406030204" pitchFamily="18" charset="0"/>
                                </a:rPr>
                                <m:t>𝑁</m:t>
                              </m:r>
                            </m:e>
                            <m:sub>
                              <m:r>
                                <a:rPr lang="en-US" sz="1000" b="0" i="1" smtClean="0">
                                  <a:solidFill>
                                    <a:srgbClr val="00B050"/>
                                  </a:solidFill>
                                  <a:latin typeface="Cambria Math" panose="02040503050406030204" pitchFamily="18" charset="0"/>
                                </a:rPr>
                                <m:t>𝑎</m:t>
                              </m:r>
                            </m:sub>
                          </m:sSub>
                        </m:num>
                        <m:den>
                          <m:d>
                            <m:dPr>
                              <m:ctrlPr>
                                <a:rPr lang="en-US" sz="1000" b="0" i="1" smtClean="0">
                                  <a:solidFill>
                                    <a:srgbClr val="00B050"/>
                                  </a:solidFill>
                                  <a:latin typeface="Cambria Math" panose="02040503050406030204" pitchFamily="18" charset="0"/>
                                </a:rPr>
                              </m:ctrlPr>
                            </m:dPr>
                            <m:e>
                              <m:acc>
                                <m:accPr>
                                  <m:chr m:val="̅"/>
                                  <m:ctrlPr>
                                    <a:rPr lang="en-US" sz="1000" b="0" i="1" smtClean="0">
                                      <a:solidFill>
                                        <a:srgbClr val="00B050"/>
                                      </a:solidFill>
                                      <a:latin typeface="Cambria Math" panose="02040503050406030204" pitchFamily="18" charset="0"/>
                                    </a:rPr>
                                  </m:ctrlPr>
                                </m:accPr>
                                <m:e>
                                  <m:r>
                                    <a:rPr lang="en-US" sz="1000" b="0" i="1" smtClean="0">
                                      <a:solidFill>
                                        <a:srgbClr val="00B050"/>
                                      </a:solidFill>
                                      <a:latin typeface="Cambria Math" panose="02040503050406030204" pitchFamily="18" charset="0"/>
                                    </a:rPr>
                                    <m:t>𝐴𝐶</m:t>
                                  </m:r>
                                </m:e>
                              </m:acc>
                            </m:e>
                          </m:d>
                          <m:r>
                            <a:rPr lang="en-US" sz="1000" b="0" i="1" smtClean="0">
                              <a:solidFill>
                                <a:srgbClr val="00B050"/>
                              </a:solidFill>
                              <a:latin typeface="Cambria Math" panose="02040503050406030204" pitchFamily="18" charset="0"/>
                            </a:rPr>
                            <m:t>(1)</m:t>
                          </m:r>
                        </m:den>
                      </m:f>
                      <m:r>
                        <a:rPr lang="en-US" sz="1000" b="0" i="1" smtClean="0">
                          <a:solidFill>
                            <a:srgbClr val="00B050"/>
                          </a:solidFill>
                          <a:latin typeface="Cambria Math" panose="02040503050406030204" pitchFamily="18" charset="0"/>
                        </a:rPr>
                        <m:t>=</m:t>
                      </m:r>
                      <m:f>
                        <m:fPr>
                          <m:ctrlPr>
                            <a:rPr lang="en-US" sz="1000" b="0" i="1" smtClean="0">
                              <a:solidFill>
                                <a:srgbClr val="00B050"/>
                              </a:solidFill>
                              <a:latin typeface="Cambria Math" panose="02040503050406030204" pitchFamily="18" charset="0"/>
                            </a:rPr>
                          </m:ctrlPr>
                        </m:fPr>
                        <m:num>
                          <m:sSub>
                            <m:sSubPr>
                              <m:ctrlPr>
                                <a:rPr lang="en-US" sz="1000" b="0" i="1" smtClean="0">
                                  <a:solidFill>
                                    <a:srgbClr val="00B050"/>
                                  </a:solidFill>
                                  <a:latin typeface="Cambria Math" panose="02040503050406030204" pitchFamily="18" charset="0"/>
                                </a:rPr>
                              </m:ctrlPr>
                            </m:sSubPr>
                            <m:e>
                              <m:r>
                                <a:rPr lang="en-US" sz="1000" b="0" i="1" smtClean="0">
                                  <a:solidFill>
                                    <a:srgbClr val="00B050"/>
                                  </a:solidFill>
                                  <a:latin typeface="Cambria Math" panose="02040503050406030204" pitchFamily="18" charset="0"/>
                                </a:rPr>
                                <m:t>𝑁</m:t>
                              </m:r>
                            </m:e>
                            <m:sub>
                              <m:r>
                                <a:rPr lang="en-US" sz="1000" b="0" i="1" smtClean="0">
                                  <a:solidFill>
                                    <a:srgbClr val="00B050"/>
                                  </a:solidFill>
                                  <a:latin typeface="Cambria Math" panose="02040503050406030204" pitchFamily="18" charset="0"/>
                                </a:rPr>
                                <m:t>𝑎</m:t>
                              </m:r>
                            </m:sub>
                          </m:sSub>
                        </m:num>
                        <m:den>
                          <m:d>
                            <m:dPr>
                              <m:ctrlPr>
                                <a:rPr lang="en-US" sz="1000" b="0" i="1" smtClean="0">
                                  <a:solidFill>
                                    <a:srgbClr val="00B050"/>
                                  </a:solidFill>
                                  <a:latin typeface="Cambria Math" panose="02040503050406030204" pitchFamily="18" charset="0"/>
                                </a:rPr>
                              </m:ctrlPr>
                            </m:dPr>
                            <m:e>
                              <m:f>
                                <m:fPr>
                                  <m:ctrlPr>
                                    <a:rPr lang="en-US" sz="1000" i="1">
                                      <a:solidFill>
                                        <a:srgbClr val="00B050"/>
                                      </a:solidFill>
                                      <a:latin typeface="Cambria Math" panose="02040503050406030204" pitchFamily="18" charset="0"/>
                                    </a:rPr>
                                  </m:ctrlPr>
                                </m:fPr>
                                <m:num>
                                  <m:r>
                                    <a:rPr lang="en-US" sz="1000" b="0" i="1" smtClean="0">
                                      <a:solidFill>
                                        <a:srgbClr val="00B050"/>
                                      </a:solidFill>
                                      <a:latin typeface="Cambria Math" panose="02040503050406030204" pitchFamily="18" charset="0"/>
                                    </a:rPr>
                                    <m:t>𝐻</m:t>
                                  </m:r>
                                </m:num>
                                <m:den>
                                  <m:func>
                                    <m:funcPr>
                                      <m:ctrlPr>
                                        <a:rPr lang="en-US" sz="1000" b="0" i="1" smtClean="0">
                                          <a:solidFill>
                                            <a:srgbClr val="00B050"/>
                                          </a:solidFill>
                                          <a:latin typeface="Cambria Math" panose="02040503050406030204" pitchFamily="18" charset="0"/>
                                        </a:rPr>
                                      </m:ctrlPr>
                                    </m:funcPr>
                                    <m:fName>
                                      <m:r>
                                        <m:rPr>
                                          <m:sty m:val="p"/>
                                        </m:rPr>
                                        <a:rPr lang="en-US" sz="1000" b="0" i="0" smtClean="0">
                                          <a:solidFill>
                                            <a:srgbClr val="00B050"/>
                                          </a:solidFill>
                                          <a:latin typeface="Cambria Math" panose="02040503050406030204" pitchFamily="18" charset="0"/>
                                        </a:rPr>
                                        <m:t>sin</m:t>
                                      </m:r>
                                    </m:fName>
                                    <m:e>
                                      <m:r>
                                        <a:rPr lang="en-US" sz="1000" b="0" i="1" smtClean="0">
                                          <a:solidFill>
                                            <a:srgbClr val="00B050"/>
                                          </a:solidFill>
                                          <a:latin typeface="Cambria Math" panose="02040503050406030204" pitchFamily="18" charset="0"/>
                                          <a:ea typeface="Cambria Math" panose="02040503050406030204" pitchFamily="18" charset="0"/>
                                        </a:rPr>
                                        <m:t>𝜃</m:t>
                                      </m:r>
                                    </m:e>
                                  </m:func>
                                </m:den>
                              </m:f>
                            </m:e>
                          </m:d>
                        </m:den>
                      </m:f>
                    </m:oMath>
                  </m:oMathPara>
                </a14:m>
                <a:endParaRPr lang="en-US" sz="1000" b="0" i="1" dirty="0" smtClean="0">
                  <a:solidFill>
                    <a:srgbClr val="00B050"/>
                  </a:solidFill>
                  <a:latin typeface="Cambria Math" panose="02040503050406030204" pitchFamily="18" charset="0"/>
                </a:endParaRPr>
              </a:p>
              <a:p>
                <a:endParaRPr lang="en-US" sz="1000" i="1" dirty="0" smtClean="0">
                  <a:solidFill>
                    <a:srgbClr val="00B05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US" sz="1000" i="1">
                              <a:solidFill>
                                <a:srgbClr val="00B050"/>
                              </a:solidFill>
                              <a:latin typeface="Cambria Math" panose="02040503050406030204" pitchFamily="18" charset="0"/>
                            </a:rPr>
                          </m:ctrlPr>
                        </m:sSupPr>
                        <m:e>
                          <m:r>
                            <a:rPr lang="en-US" sz="1000" i="1">
                              <a:solidFill>
                                <a:srgbClr val="00B050"/>
                              </a:solidFill>
                              <a:latin typeface="Cambria Math" panose="02040503050406030204" pitchFamily="18" charset="0"/>
                              <a:ea typeface="Cambria Math" panose="02040503050406030204" pitchFamily="18" charset="0"/>
                            </a:rPr>
                            <m:t>𝜎</m:t>
                          </m:r>
                        </m:e>
                        <m:sup>
                          <m:r>
                            <a:rPr lang="en-US" sz="1000" i="1">
                              <a:solidFill>
                                <a:srgbClr val="00B050"/>
                              </a:solidFill>
                              <a:latin typeface="Cambria Math" panose="02040503050406030204" pitchFamily="18" charset="0"/>
                            </a:rPr>
                            <m:t>′</m:t>
                          </m:r>
                        </m:sup>
                      </m:sSup>
                      <m:r>
                        <a:rPr lang="en-US" sz="1000" b="0" i="1" smtClean="0">
                          <a:solidFill>
                            <a:srgbClr val="00B050"/>
                          </a:solidFill>
                          <a:latin typeface="Cambria Math" panose="02040503050406030204" pitchFamily="18" charset="0"/>
                        </a:rPr>
                        <m:t>=</m:t>
                      </m:r>
                      <m:f>
                        <m:fPr>
                          <m:ctrlPr>
                            <a:rPr lang="en-US" sz="1000" b="0" i="1" smtClean="0">
                              <a:solidFill>
                                <a:srgbClr val="00B050"/>
                              </a:solidFill>
                              <a:latin typeface="Cambria Math" panose="02040503050406030204" pitchFamily="18" charset="0"/>
                            </a:rPr>
                          </m:ctrlPr>
                        </m:fPr>
                        <m:num>
                          <m:r>
                            <a:rPr lang="en-US" sz="1000" b="0" i="1" smtClean="0">
                              <a:solidFill>
                                <a:srgbClr val="00B050"/>
                              </a:solidFill>
                              <a:latin typeface="Cambria Math" panose="02040503050406030204" pitchFamily="18" charset="0"/>
                            </a:rPr>
                            <m:t>1</m:t>
                          </m:r>
                        </m:num>
                        <m:den>
                          <m:r>
                            <a:rPr lang="en-US" sz="1000" b="0" i="1" smtClean="0">
                              <a:solidFill>
                                <a:srgbClr val="00B050"/>
                              </a:solidFill>
                              <a:latin typeface="Cambria Math" panose="02040503050406030204" pitchFamily="18" charset="0"/>
                            </a:rPr>
                            <m:t>2</m:t>
                          </m:r>
                        </m:den>
                      </m:f>
                      <m:r>
                        <a:rPr lang="en-US" sz="1000" b="0" i="1" smtClean="0">
                          <a:solidFill>
                            <a:srgbClr val="00B050"/>
                          </a:solidFill>
                          <a:latin typeface="Cambria Math" panose="02040503050406030204" pitchFamily="18" charset="0"/>
                          <a:ea typeface="Cambria Math" panose="02040503050406030204" pitchFamily="18" charset="0"/>
                        </a:rPr>
                        <m:t>𝛾</m:t>
                      </m:r>
                      <m:r>
                        <a:rPr lang="en-US" sz="1000" b="0" i="1" smtClean="0">
                          <a:solidFill>
                            <a:srgbClr val="00B050"/>
                          </a:solidFill>
                          <a:latin typeface="Cambria Math" panose="02040503050406030204" pitchFamily="18" charset="0"/>
                          <a:ea typeface="Cambria Math" panose="02040503050406030204" pitchFamily="18" charset="0"/>
                        </a:rPr>
                        <m:t>𝐻</m:t>
                      </m:r>
                      <m:d>
                        <m:dPr>
                          <m:begChr m:val="["/>
                          <m:endChr m:val="]"/>
                          <m:ctrlPr>
                            <a:rPr lang="en-US" sz="1000" b="0" i="1" smtClean="0">
                              <a:solidFill>
                                <a:srgbClr val="00B050"/>
                              </a:solidFill>
                              <a:latin typeface="Cambria Math" panose="02040503050406030204" pitchFamily="18" charset="0"/>
                              <a:ea typeface="Cambria Math" panose="02040503050406030204" pitchFamily="18" charset="0"/>
                            </a:rPr>
                          </m:ctrlPr>
                        </m:dPr>
                        <m:e>
                          <m:f>
                            <m:fPr>
                              <m:ctrlPr>
                                <a:rPr lang="en-US" sz="1000" b="0" i="1" smtClean="0">
                                  <a:solidFill>
                                    <a:srgbClr val="00B050"/>
                                  </a:solidFill>
                                  <a:latin typeface="Cambria Math" panose="02040503050406030204" pitchFamily="18" charset="0"/>
                                  <a:ea typeface="Cambria Math" panose="02040503050406030204" pitchFamily="18" charset="0"/>
                                </a:rPr>
                              </m:ctrlPr>
                            </m:fPr>
                            <m:num>
                              <m:r>
                                <m:rPr>
                                  <m:sty m:val="p"/>
                                </m:rPr>
                                <a:rPr lang="en-US" sz="1000" b="0" i="0" smtClean="0">
                                  <a:solidFill>
                                    <a:srgbClr val="00B050"/>
                                  </a:solidFill>
                                  <a:latin typeface="Cambria Math" panose="02040503050406030204" pitchFamily="18" charset="0"/>
                                  <a:ea typeface="Cambria Math" panose="02040503050406030204" pitchFamily="18" charset="0"/>
                                </a:rPr>
                                <m:t>sin</m:t>
                              </m:r>
                              <m:r>
                                <a:rPr lang="en-US" sz="1000" b="0" i="1" smtClean="0">
                                  <a:solidFill>
                                    <a:srgbClr val="00B050"/>
                                  </a:solidFill>
                                  <a:latin typeface="Cambria Math" panose="02040503050406030204" pitchFamily="18" charset="0"/>
                                  <a:ea typeface="Cambria Math" panose="02040503050406030204" pitchFamily="18" charset="0"/>
                                </a:rPr>
                                <m:t>⁡(</m:t>
                              </m:r>
                              <m:r>
                                <a:rPr lang="en-US" sz="1000" b="0" i="1" smtClean="0">
                                  <a:solidFill>
                                    <a:srgbClr val="00B050"/>
                                  </a:solidFill>
                                  <a:latin typeface="Cambria Math" panose="02040503050406030204" pitchFamily="18" charset="0"/>
                                  <a:ea typeface="Cambria Math" panose="02040503050406030204" pitchFamily="18" charset="0"/>
                                </a:rPr>
                                <m:t>𝛽</m:t>
                              </m:r>
                              <m:r>
                                <a:rPr lang="en-US" sz="1000" b="0" i="1" smtClean="0">
                                  <a:solidFill>
                                    <a:srgbClr val="00B050"/>
                                  </a:solidFill>
                                  <a:latin typeface="Cambria Math" panose="02040503050406030204" pitchFamily="18" charset="0"/>
                                  <a:ea typeface="Cambria Math" panose="02040503050406030204" pitchFamily="18" charset="0"/>
                                </a:rPr>
                                <m:t>−</m:t>
                              </m:r>
                              <m:r>
                                <a:rPr lang="en-US" sz="1000" b="0" i="1" smtClean="0">
                                  <a:solidFill>
                                    <a:srgbClr val="00B050"/>
                                  </a:solidFill>
                                  <a:latin typeface="Cambria Math" panose="02040503050406030204" pitchFamily="18" charset="0"/>
                                  <a:ea typeface="Cambria Math" panose="02040503050406030204" pitchFamily="18" charset="0"/>
                                </a:rPr>
                                <m:t>𝜃</m:t>
                              </m:r>
                              <m:r>
                                <a:rPr lang="en-US" sz="1000" b="0" i="1" smtClean="0">
                                  <a:solidFill>
                                    <a:srgbClr val="00B050"/>
                                  </a:solidFill>
                                  <a:latin typeface="Cambria Math" panose="02040503050406030204" pitchFamily="18" charset="0"/>
                                  <a:ea typeface="Cambria Math" panose="02040503050406030204" pitchFamily="18" charset="0"/>
                                </a:rPr>
                                <m:t>)</m:t>
                              </m:r>
                            </m:num>
                            <m:den>
                              <m:r>
                                <a:rPr lang="en-US" sz="1000" b="0" i="1" smtClean="0">
                                  <a:solidFill>
                                    <a:srgbClr val="00B050"/>
                                  </a:solidFill>
                                  <a:latin typeface="Cambria Math" panose="02040503050406030204" pitchFamily="18" charset="0"/>
                                  <a:ea typeface="Cambria Math" panose="02040503050406030204" pitchFamily="18" charset="0"/>
                                </a:rPr>
                                <m:t>𝑠𝑖𝑛</m:t>
                              </m:r>
                              <m:r>
                                <a:rPr lang="en-US" sz="1000" b="0" i="1" smtClean="0">
                                  <a:solidFill>
                                    <a:srgbClr val="00B050"/>
                                  </a:solidFill>
                                  <a:latin typeface="Cambria Math" panose="02040503050406030204" pitchFamily="18" charset="0"/>
                                  <a:ea typeface="Cambria Math" panose="02040503050406030204" pitchFamily="18" charset="0"/>
                                </a:rPr>
                                <m:t>𝛽</m:t>
                              </m:r>
                              <m:r>
                                <a:rPr lang="en-US" sz="1000" b="0" i="1" smtClean="0">
                                  <a:solidFill>
                                    <a:srgbClr val="00B050"/>
                                  </a:solidFill>
                                  <a:latin typeface="Cambria Math" panose="02040503050406030204" pitchFamily="18" charset="0"/>
                                  <a:ea typeface="Cambria Math" panose="02040503050406030204" pitchFamily="18" charset="0"/>
                                </a:rPr>
                                <m:t> . </m:t>
                              </m:r>
                              <m:r>
                                <a:rPr lang="en-US" sz="1000" b="0" i="1" smtClean="0">
                                  <a:solidFill>
                                    <a:srgbClr val="00B050"/>
                                  </a:solidFill>
                                  <a:latin typeface="Cambria Math" panose="02040503050406030204" pitchFamily="18" charset="0"/>
                                  <a:ea typeface="Cambria Math" panose="02040503050406030204" pitchFamily="18" charset="0"/>
                                </a:rPr>
                                <m:t>𝑠𝑖𝑛</m:t>
                              </m:r>
                              <m:r>
                                <a:rPr lang="en-US" sz="1000" b="0" i="1" smtClean="0">
                                  <a:solidFill>
                                    <a:srgbClr val="00B050"/>
                                  </a:solidFill>
                                  <a:latin typeface="Cambria Math" panose="02040503050406030204" pitchFamily="18" charset="0"/>
                                  <a:ea typeface="Cambria Math" panose="02040503050406030204" pitchFamily="18" charset="0"/>
                                </a:rPr>
                                <m:t>𝜃</m:t>
                              </m:r>
                            </m:den>
                          </m:f>
                        </m:e>
                      </m:d>
                      <m:r>
                        <a:rPr lang="en-US" sz="1000" b="0" i="1" smtClean="0">
                          <a:solidFill>
                            <a:srgbClr val="00B050"/>
                          </a:solidFill>
                          <a:latin typeface="Cambria Math" panose="02040503050406030204" pitchFamily="18" charset="0"/>
                          <a:ea typeface="Cambria Math" panose="02040503050406030204" pitchFamily="18" charset="0"/>
                        </a:rPr>
                        <m:t>𝑐𝑜𝑠</m:t>
                      </m:r>
                      <m:r>
                        <a:rPr lang="en-US" sz="1000" b="0" i="1" smtClean="0">
                          <a:solidFill>
                            <a:srgbClr val="00B050"/>
                          </a:solidFill>
                          <a:latin typeface="Cambria Math" panose="02040503050406030204" pitchFamily="18" charset="0"/>
                          <a:ea typeface="Cambria Math" panose="02040503050406030204" pitchFamily="18" charset="0"/>
                        </a:rPr>
                        <m:t>𝜃</m:t>
                      </m:r>
                      <m:r>
                        <a:rPr lang="en-US" sz="1000" b="0" i="1" smtClean="0">
                          <a:solidFill>
                            <a:srgbClr val="00B050"/>
                          </a:solidFill>
                          <a:latin typeface="Cambria Math" panose="02040503050406030204" pitchFamily="18" charset="0"/>
                          <a:ea typeface="Cambria Math" panose="02040503050406030204" pitchFamily="18" charset="0"/>
                        </a:rPr>
                        <m:t> </m:t>
                      </m:r>
                      <m:r>
                        <a:rPr lang="en-US" sz="1000" b="0" i="1" smtClean="0">
                          <a:solidFill>
                            <a:srgbClr val="00B050"/>
                          </a:solidFill>
                          <a:latin typeface="Cambria Math" panose="02040503050406030204" pitchFamily="18" charset="0"/>
                          <a:ea typeface="Cambria Math" panose="02040503050406030204" pitchFamily="18" charset="0"/>
                        </a:rPr>
                        <m:t>𝑠𝑖𝑛</m:t>
                      </m:r>
                      <m:r>
                        <a:rPr lang="en-US" sz="1000" b="0" i="1" smtClean="0">
                          <a:solidFill>
                            <a:srgbClr val="00B050"/>
                          </a:solidFill>
                          <a:latin typeface="Cambria Math" panose="02040503050406030204" pitchFamily="18" charset="0"/>
                          <a:ea typeface="Cambria Math" panose="02040503050406030204" pitchFamily="18" charset="0"/>
                        </a:rPr>
                        <m:t>𝜃</m:t>
                      </m:r>
                    </m:oMath>
                  </m:oMathPara>
                </a14:m>
                <a:endParaRPr lang="en-US" sz="1000" dirty="0" smtClean="0">
                  <a:solidFill>
                    <a:srgbClr val="00B050"/>
                  </a:solidFill>
                </a:endParaRPr>
              </a:p>
              <a:p>
                <a:endParaRPr lang="en-US" sz="1000" dirty="0">
                  <a:solidFill>
                    <a:srgbClr val="00B05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884223" y="3200400"/>
                <a:ext cx="2026645" cy="1157561"/>
              </a:xfrm>
              <a:prstGeom prst="rect">
                <a:avLst/>
              </a:prstGeom>
              <a:blipFill rotWithShape="0">
                <a:blip r:embed="rId3"/>
                <a:stretch>
                  <a:fillRect/>
                </a:stretch>
              </a:blipFill>
              <a:ln>
                <a:solidFill>
                  <a:srgbClr val="00B050"/>
                </a:solidFill>
              </a:ln>
            </p:spPr>
            <p:txBody>
              <a:bodyPr/>
              <a:lstStyle/>
              <a:p>
                <a:r>
                  <a:rPr lang="en-US">
                    <a:noFill/>
                  </a:rPr>
                  <a:t> </a:t>
                </a:r>
              </a:p>
            </p:txBody>
          </p:sp>
        </mc:Fallback>
      </mc:AlternateContent>
      <p:cxnSp>
        <p:nvCxnSpPr>
          <p:cNvPr id="44" name="Straight Arrow Connector 43"/>
          <p:cNvCxnSpPr/>
          <p:nvPr/>
        </p:nvCxnSpPr>
        <p:spPr bwMode="auto">
          <a:xfrm flipH="1">
            <a:off x="6608618" y="2571008"/>
            <a:ext cx="53439" cy="63533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grpSp>
        <p:nvGrpSpPr>
          <p:cNvPr id="53" name="Group 52"/>
          <p:cNvGrpSpPr/>
          <p:nvPr/>
        </p:nvGrpSpPr>
        <p:grpSpPr>
          <a:xfrm>
            <a:off x="3920983" y="0"/>
            <a:ext cx="5169878" cy="2824556"/>
            <a:chOff x="3920983" y="0"/>
            <a:chExt cx="5169878" cy="2824556"/>
          </a:xfrm>
        </p:grpSpPr>
        <p:grpSp>
          <p:nvGrpSpPr>
            <p:cNvPr id="35" name="Group 34"/>
            <p:cNvGrpSpPr/>
            <p:nvPr/>
          </p:nvGrpSpPr>
          <p:grpSpPr>
            <a:xfrm>
              <a:off x="3920983" y="0"/>
              <a:ext cx="5130800" cy="2694336"/>
              <a:chOff x="3691467" y="2250440"/>
              <a:chExt cx="5130800" cy="2694336"/>
            </a:xfrm>
          </p:grpSpPr>
          <p:sp>
            <p:nvSpPr>
              <p:cNvPr id="2" name="Isosceles Triangle 1"/>
              <p:cNvSpPr/>
              <p:nvPr/>
            </p:nvSpPr>
            <p:spPr bwMode="auto">
              <a:xfrm>
                <a:off x="4715933" y="2480732"/>
                <a:ext cx="3412067" cy="1888067"/>
              </a:xfrm>
              <a:custGeom>
                <a:avLst/>
                <a:gdLst>
                  <a:gd name="connsiteX0" fmla="*/ 0 w 3843867"/>
                  <a:gd name="connsiteY0" fmla="*/ 1896533 h 1896533"/>
                  <a:gd name="connsiteX1" fmla="*/ 0 w 3843867"/>
                  <a:gd name="connsiteY1" fmla="*/ 0 h 1896533"/>
                  <a:gd name="connsiteX2" fmla="*/ 3843867 w 3843867"/>
                  <a:gd name="connsiteY2" fmla="*/ 1896533 h 1896533"/>
                  <a:gd name="connsiteX3" fmla="*/ 0 w 3843867"/>
                  <a:gd name="connsiteY3" fmla="*/ 1896533 h 1896533"/>
                  <a:gd name="connsiteX0" fmla="*/ 0 w 3843867"/>
                  <a:gd name="connsiteY0" fmla="*/ 1888066 h 1888066"/>
                  <a:gd name="connsiteX1" fmla="*/ 1854200 w 3843867"/>
                  <a:gd name="connsiteY1" fmla="*/ 0 h 1888066"/>
                  <a:gd name="connsiteX2" fmla="*/ 3843867 w 3843867"/>
                  <a:gd name="connsiteY2" fmla="*/ 1888066 h 1888066"/>
                  <a:gd name="connsiteX3" fmla="*/ 0 w 3843867"/>
                  <a:gd name="connsiteY3" fmla="*/ 1888066 h 1888066"/>
                  <a:gd name="connsiteX0" fmla="*/ 0 w 3412067"/>
                  <a:gd name="connsiteY0" fmla="*/ 1888067 h 1888067"/>
                  <a:gd name="connsiteX1" fmla="*/ 1854200 w 3412067"/>
                  <a:gd name="connsiteY1" fmla="*/ 1 h 1888067"/>
                  <a:gd name="connsiteX2" fmla="*/ 3412067 w 3412067"/>
                  <a:gd name="connsiteY2" fmla="*/ 0 h 1888067"/>
                  <a:gd name="connsiteX3" fmla="*/ 0 w 3412067"/>
                  <a:gd name="connsiteY3" fmla="*/ 1888067 h 1888067"/>
                </a:gdLst>
                <a:ahLst/>
                <a:cxnLst>
                  <a:cxn ang="0">
                    <a:pos x="connsiteX0" y="connsiteY0"/>
                  </a:cxn>
                  <a:cxn ang="0">
                    <a:pos x="connsiteX1" y="connsiteY1"/>
                  </a:cxn>
                  <a:cxn ang="0">
                    <a:pos x="connsiteX2" y="connsiteY2"/>
                  </a:cxn>
                  <a:cxn ang="0">
                    <a:pos x="connsiteX3" y="connsiteY3"/>
                  </a:cxn>
                </a:cxnLst>
                <a:rect l="l" t="t" r="r" b="b"/>
                <a:pathLst>
                  <a:path w="3412067" h="1888067">
                    <a:moveTo>
                      <a:pt x="0" y="1888067"/>
                    </a:moveTo>
                    <a:lnTo>
                      <a:pt x="1854200" y="1"/>
                    </a:lnTo>
                    <a:lnTo>
                      <a:pt x="3412067" y="0"/>
                    </a:lnTo>
                    <a:lnTo>
                      <a:pt x="0" y="1888067"/>
                    </a:ln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3691467" y="2472267"/>
                <a:ext cx="5130800" cy="84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826934" y="4370493"/>
                <a:ext cx="2243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Arrow Connector 5"/>
              <p:cNvCxnSpPr/>
              <p:nvPr/>
            </p:nvCxnSpPr>
            <p:spPr bwMode="auto">
              <a:xfrm flipH="1">
                <a:off x="4123267" y="2473960"/>
                <a:ext cx="6773" cy="189484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grpSp>
            <p:nvGrpSpPr>
              <p:cNvPr id="17" name="Group 16"/>
              <p:cNvGrpSpPr/>
              <p:nvPr/>
            </p:nvGrpSpPr>
            <p:grpSpPr>
              <a:xfrm>
                <a:off x="6274922" y="2807208"/>
                <a:ext cx="703884" cy="512064"/>
                <a:chOff x="5616554" y="1161288"/>
                <a:chExt cx="703884" cy="512064"/>
              </a:xfrm>
            </p:grpSpPr>
            <p:cxnSp>
              <p:nvCxnSpPr>
                <p:cNvPr id="9" name="Straight Arrow Connector 8"/>
                <p:cNvCxnSpPr/>
                <p:nvPr/>
              </p:nvCxnSpPr>
              <p:spPr bwMode="auto">
                <a:xfrm>
                  <a:off x="5925312" y="1161288"/>
                  <a:ext cx="0" cy="51206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5616554" y="1285979"/>
                  <a:ext cx="292608" cy="365760"/>
                </a:xfrm>
                <a:prstGeom prst="straightConnector1">
                  <a:avLst/>
                </a:prstGeom>
                <a:solidFill>
                  <a:schemeClr val="accent1"/>
                </a:solidFill>
                <a:ln w="9525" cap="flat" cmpd="sng" algn="ctr">
                  <a:solidFill>
                    <a:srgbClr val="216EDF"/>
                  </a:solidFill>
                  <a:prstDash val="solid"/>
                  <a:round/>
                  <a:headEnd type="none" w="med" len="med"/>
                  <a:tailEnd type="triangle"/>
                </a:ln>
                <a:effectLst/>
              </p:spPr>
            </p:cxnSp>
            <p:cxnSp>
              <p:nvCxnSpPr>
                <p:cNvPr id="13" name="Straight Arrow Connector 12"/>
                <p:cNvCxnSpPr/>
                <p:nvPr/>
              </p:nvCxnSpPr>
              <p:spPr bwMode="auto">
                <a:xfrm flipH="1">
                  <a:off x="5934575" y="1423741"/>
                  <a:ext cx="385863" cy="23702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sp>
            <p:nvSpPr>
              <p:cNvPr id="18" name="TextBox 17"/>
              <p:cNvSpPr txBox="1"/>
              <p:nvPr/>
            </p:nvSpPr>
            <p:spPr>
              <a:xfrm rot="19649837">
                <a:off x="6662499" y="2720662"/>
                <a:ext cx="938077" cy="261610"/>
              </a:xfrm>
              <a:prstGeom prst="rect">
                <a:avLst/>
              </a:prstGeom>
              <a:noFill/>
            </p:spPr>
            <p:txBody>
              <a:bodyPr wrap="none" rtlCol="0">
                <a:spAutoFit/>
              </a:bodyPr>
              <a:lstStyle/>
              <a:p>
                <a:r>
                  <a:rPr lang="en-US" sz="1100" dirty="0" smtClean="0">
                    <a:solidFill>
                      <a:srgbClr val="FF0000"/>
                    </a:solidFill>
                  </a:rPr>
                  <a:t>T</a:t>
                </a:r>
                <a:r>
                  <a:rPr lang="en-US" sz="1100" baseline="-25000" dirty="0" smtClean="0">
                    <a:solidFill>
                      <a:srgbClr val="FF0000"/>
                    </a:solidFill>
                  </a:rPr>
                  <a:t>a</a:t>
                </a:r>
                <a:r>
                  <a:rPr lang="en-US" sz="1100" dirty="0" smtClean="0">
                    <a:solidFill>
                      <a:srgbClr val="FF0000"/>
                    </a:solidFill>
                  </a:rPr>
                  <a:t> = </a:t>
                </a:r>
                <a:r>
                  <a:rPr lang="en-US" sz="1100" dirty="0" err="1" smtClean="0">
                    <a:solidFill>
                      <a:srgbClr val="FF0000"/>
                    </a:solidFill>
                  </a:rPr>
                  <a:t>W.sin</a:t>
                </a:r>
                <a:r>
                  <a:rPr lang="en-US" sz="1100" dirty="0" err="1" smtClean="0">
                    <a:solidFill>
                      <a:srgbClr val="FF0000"/>
                    </a:solidFill>
                    <a:latin typeface="Symbol" panose="05050102010706020507" pitchFamily="18" charset="2"/>
                  </a:rPr>
                  <a:t>q</a:t>
                </a:r>
                <a:endParaRPr lang="en-US" sz="1100" dirty="0">
                  <a:solidFill>
                    <a:srgbClr val="FF0000"/>
                  </a:solidFill>
                  <a:latin typeface="Symbol" panose="05050102010706020507" pitchFamily="18" charset="2"/>
                </a:endParaRPr>
              </a:p>
            </p:txBody>
          </p:sp>
          <p:sp>
            <p:nvSpPr>
              <p:cNvPr id="30" name="TextBox 29"/>
              <p:cNvSpPr txBox="1"/>
              <p:nvPr/>
            </p:nvSpPr>
            <p:spPr>
              <a:xfrm>
                <a:off x="6425501" y="2553314"/>
                <a:ext cx="354584" cy="307777"/>
              </a:xfrm>
              <a:prstGeom prst="rect">
                <a:avLst/>
              </a:prstGeom>
              <a:noFill/>
            </p:spPr>
            <p:txBody>
              <a:bodyPr wrap="none" rtlCol="0">
                <a:spAutoFit/>
              </a:bodyPr>
              <a:lstStyle/>
              <a:p>
                <a:r>
                  <a:rPr lang="en-US" sz="1400" b="1" dirty="0" smtClean="0"/>
                  <a:t>W</a:t>
                </a:r>
                <a:endParaRPr lang="en-US" sz="1400" b="1" dirty="0">
                  <a:latin typeface="Symbol" panose="05050102010706020507" pitchFamily="18" charset="2"/>
                </a:endParaRPr>
              </a:p>
            </p:txBody>
          </p:sp>
          <p:sp>
            <p:nvSpPr>
              <p:cNvPr id="19" name="Freeform 18"/>
              <p:cNvSpPr/>
              <p:nvPr/>
            </p:nvSpPr>
            <p:spPr bwMode="auto">
              <a:xfrm>
                <a:off x="5085014" y="3984061"/>
                <a:ext cx="173568" cy="386455"/>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Freeform 31"/>
              <p:cNvSpPr/>
              <p:nvPr/>
            </p:nvSpPr>
            <p:spPr bwMode="auto">
              <a:xfrm>
                <a:off x="5337692" y="4026861"/>
                <a:ext cx="132948" cy="329427"/>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5402456" y="4066482"/>
                <a:ext cx="264816" cy="276999"/>
              </a:xfrm>
              <a:prstGeom prst="rect">
                <a:avLst/>
              </a:prstGeom>
              <a:noFill/>
            </p:spPr>
            <p:txBody>
              <a:bodyPr wrap="none" rtlCol="0">
                <a:spAutoFit/>
              </a:bodyPr>
              <a:lstStyle/>
              <a:p>
                <a:r>
                  <a:rPr lang="en-US" sz="1200" i="1" dirty="0" smtClean="0">
                    <a:latin typeface="Symbol" panose="05050102010706020507" pitchFamily="18" charset="2"/>
                  </a:rPr>
                  <a:t>q</a:t>
                </a:r>
                <a:endParaRPr lang="en-US" sz="1200" i="1" dirty="0">
                  <a:latin typeface="Symbol" panose="05050102010706020507" pitchFamily="18" charset="2"/>
                </a:endParaRPr>
              </a:p>
            </p:txBody>
          </p:sp>
          <p:sp>
            <p:nvSpPr>
              <p:cNvPr id="34" name="TextBox 33"/>
              <p:cNvSpPr txBox="1"/>
              <p:nvPr/>
            </p:nvSpPr>
            <p:spPr>
              <a:xfrm>
                <a:off x="5030684" y="4096332"/>
                <a:ext cx="285576" cy="261610"/>
              </a:xfrm>
              <a:prstGeom prst="rect">
                <a:avLst/>
              </a:prstGeom>
              <a:noFill/>
            </p:spPr>
            <p:txBody>
              <a:bodyPr wrap="square" rtlCol="0">
                <a:spAutoFit/>
              </a:bodyPr>
              <a:lstStyle/>
              <a:p>
                <a:r>
                  <a:rPr lang="en-US" sz="1100" b="1" i="1" dirty="0" smtClean="0">
                    <a:latin typeface="Symbol" panose="05050102010706020507" pitchFamily="18" charset="2"/>
                  </a:rPr>
                  <a:t>b</a:t>
                </a:r>
                <a:endParaRPr lang="en-US" sz="1100" b="1" i="1" dirty="0">
                  <a:latin typeface="Symbol" panose="05050102010706020507" pitchFamily="18" charset="2"/>
                </a:endParaRPr>
              </a:p>
            </p:txBody>
          </p:sp>
          <p:sp>
            <p:nvSpPr>
              <p:cNvPr id="21" name="TextBox 20"/>
              <p:cNvSpPr txBox="1"/>
              <p:nvPr/>
            </p:nvSpPr>
            <p:spPr>
              <a:xfrm>
                <a:off x="4546600" y="4135120"/>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A</a:t>
                </a:r>
                <a:endParaRPr lang="en-US" sz="1050" dirty="0">
                  <a:effectLst>
                    <a:outerShdw blurRad="38100" dist="38100" dir="2700000" algn="tl">
                      <a:srgbClr val="000000">
                        <a:alpha val="43137"/>
                      </a:srgbClr>
                    </a:outerShdw>
                  </a:effectLst>
                </a:endParaRPr>
              </a:p>
            </p:txBody>
          </p:sp>
          <p:sp>
            <p:nvSpPr>
              <p:cNvPr id="23" name="TextBox 22"/>
              <p:cNvSpPr txBox="1"/>
              <p:nvPr/>
            </p:nvSpPr>
            <p:spPr>
              <a:xfrm>
                <a:off x="3952240" y="3296920"/>
                <a:ext cx="351378" cy="369332"/>
              </a:xfrm>
              <a:prstGeom prst="rect">
                <a:avLst/>
              </a:prstGeom>
              <a:solidFill>
                <a:schemeClr val="bg1"/>
              </a:solidFill>
            </p:spPr>
            <p:txBody>
              <a:bodyPr wrap="none" rtlCol="0">
                <a:spAutoFit/>
              </a:bodyPr>
              <a:lstStyle/>
              <a:p>
                <a:r>
                  <a:rPr lang="en-US" dirty="0" smtClean="0"/>
                  <a:t>H</a:t>
                </a:r>
                <a:endParaRPr lang="en-US" dirty="0"/>
              </a:p>
            </p:txBody>
          </p:sp>
          <p:cxnSp>
            <p:nvCxnSpPr>
              <p:cNvPr id="25" name="Straight Arrow Connector 24"/>
              <p:cNvCxnSpPr/>
              <p:nvPr/>
            </p:nvCxnSpPr>
            <p:spPr bwMode="auto">
              <a:xfrm flipV="1">
                <a:off x="5974740" y="3354581"/>
                <a:ext cx="619760" cy="340360"/>
              </a:xfrm>
              <a:prstGeom prst="straightConnector1">
                <a:avLst/>
              </a:prstGeom>
              <a:solidFill>
                <a:schemeClr val="accent1"/>
              </a:solidFill>
              <a:ln w="15875" cap="flat" cmpd="sng" algn="ctr">
                <a:solidFill>
                  <a:srgbClr val="00B05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7" name="TextBox 26"/>
                  <p:cNvSpPr txBox="1"/>
                  <p:nvPr/>
                </p:nvSpPr>
                <p:spPr>
                  <a:xfrm rot="19955234">
                    <a:off x="5683179" y="4683166"/>
                    <a:ext cx="1275093"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𝑟</m:t>
                              </m:r>
                            </m:sub>
                          </m:sSub>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𝑐</m:t>
                          </m:r>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p>
                            <m:sSupPr>
                              <m:ctrlP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p>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p>
                          </m:sSup>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𝑡𝑎𝑛</m:t>
                          </m:r>
                          <m:r>
                            <a:rPr lang="en-US" sz="11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n-US" sz="1100" i="1" dirty="0">
                      <a:solidFill>
                        <a:srgbClr val="00B050"/>
                      </a:solidFill>
                      <a:effectLst>
                        <a:outerShdw blurRad="38100" dist="38100" dir="2700000" algn="tl">
                          <a:srgbClr val="000000">
                            <a:alpha val="43137"/>
                          </a:srgbClr>
                        </a:outerShdw>
                      </a:effectLst>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9955234">
                    <a:off x="5683179" y="4683166"/>
                    <a:ext cx="1275093" cy="261610"/>
                  </a:xfrm>
                  <a:prstGeom prst="rect">
                    <a:avLst/>
                  </a:prstGeom>
                  <a:blipFill rotWithShape="0">
                    <a:blip r:embed="rId4"/>
                    <a:stretch>
                      <a:fillRect/>
                    </a:stretch>
                  </a:blipFill>
                </p:spPr>
                <p:txBody>
                  <a:bodyPr/>
                  <a:lstStyle/>
                  <a:p>
                    <a:r>
                      <a:rPr lang="en-US">
                        <a:noFill/>
                      </a:rPr>
                      <a:t> </a:t>
                    </a:r>
                  </a:p>
                </p:txBody>
              </p:sp>
            </mc:Fallback>
          </mc:AlternateContent>
          <p:sp>
            <p:nvSpPr>
              <p:cNvPr id="42" name="TextBox 41"/>
              <p:cNvSpPr txBox="1"/>
              <p:nvPr/>
            </p:nvSpPr>
            <p:spPr>
              <a:xfrm>
                <a:off x="6410564" y="2250440"/>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B</a:t>
                </a:r>
                <a:endParaRPr lang="en-US" sz="1050" dirty="0">
                  <a:effectLst>
                    <a:outerShdw blurRad="38100" dist="38100" dir="2700000" algn="tl">
                      <a:srgbClr val="000000">
                        <a:alpha val="43137"/>
                      </a:srgbClr>
                    </a:outerShdw>
                  </a:effectLst>
                </a:endParaRPr>
              </a:p>
            </p:txBody>
          </p:sp>
          <p:sp>
            <p:nvSpPr>
              <p:cNvPr id="43" name="TextBox 42"/>
              <p:cNvSpPr txBox="1"/>
              <p:nvPr/>
            </p:nvSpPr>
            <p:spPr>
              <a:xfrm>
                <a:off x="7998823" y="2250440"/>
                <a:ext cx="282450"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C</a:t>
                </a:r>
                <a:endParaRPr lang="en-US" sz="105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3" name="TextBox 32"/>
                  <p:cNvSpPr txBox="1"/>
                  <p:nvPr/>
                </p:nvSpPr>
                <p:spPr>
                  <a:xfrm>
                    <a:off x="8085667" y="2878666"/>
                    <a:ext cx="72635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oMath>
                      </m:oMathPara>
                    </a14:m>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smtClean="0">
                      <a:ea typeface="Cambria Math" panose="02040503050406030204" pitchFamily="18" charset="0"/>
                    </a:endParaRPr>
                  </a:p>
                  <a:p>
                    <a:r>
                      <a:rPr lang="en-US" dirty="0" smtClean="0"/>
                      <a:t>c =</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8085667" y="2878666"/>
                    <a:ext cx="726353" cy="923330"/>
                  </a:xfrm>
                  <a:prstGeom prst="rect">
                    <a:avLst/>
                  </a:prstGeom>
                  <a:blipFill>
                    <a:blip r:embed="rId7"/>
                    <a:stretch>
                      <a:fillRect l="-6723" b="-9272"/>
                    </a:stretch>
                  </a:blipFill>
                </p:spPr>
                <p:txBody>
                  <a:bodyPr/>
                  <a:lstStyle/>
                  <a:p>
                    <a:r>
                      <a:rPr lang="en-US">
                        <a:noFill/>
                      </a:rPr>
                      <a:t> </a:t>
                    </a:r>
                  </a:p>
                </p:txBody>
              </p:sp>
            </mc:Fallback>
          </mc:AlternateContent>
        </p:grpSp>
        <p:sp>
          <p:nvSpPr>
            <p:cNvPr id="36" name="TextBox 35"/>
            <p:cNvSpPr txBox="1"/>
            <p:nvPr/>
          </p:nvSpPr>
          <p:spPr>
            <a:xfrm rot="19649837">
              <a:off x="5811818" y="545433"/>
              <a:ext cx="992579" cy="261610"/>
            </a:xfrm>
            <a:prstGeom prst="rect">
              <a:avLst/>
            </a:prstGeom>
            <a:noFill/>
          </p:spPr>
          <p:txBody>
            <a:bodyPr wrap="none" rtlCol="0">
              <a:spAutoFit/>
            </a:bodyPr>
            <a:lstStyle/>
            <a:p>
              <a:r>
                <a:rPr lang="en-US" sz="1100" dirty="0" smtClean="0">
                  <a:solidFill>
                    <a:srgbClr val="216EDF"/>
                  </a:solidFill>
                </a:rPr>
                <a:t>N</a:t>
              </a:r>
              <a:r>
                <a:rPr lang="en-US" sz="1100" baseline="-25000" dirty="0" smtClean="0">
                  <a:solidFill>
                    <a:srgbClr val="216EDF"/>
                  </a:solidFill>
                </a:rPr>
                <a:t>a</a:t>
              </a:r>
              <a:r>
                <a:rPr lang="en-US" sz="1100" dirty="0" smtClean="0">
                  <a:solidFill>
                    <a:srgbClr val="216EDF"/>
                  </a:solidFill>
                </a:rPr>
                <a:t> = </a:t>
              </a:r>
              <a:r>
                <a:rPr lang="en-US" sz="1100" dirty="0" err="1" smtClean="0">
                  <a:solidFill>
                    <a:srgbClr val="216EDF"/>
                  </a:solidFill>
                </a:rPr>
                <a:t>W.cos</a:t>
              </a:r>
              <a:r>
                <a:rPr lang="en-US" sz="1100" dirty="0" err="1" smtClean="0">
                  <a:solidFill>
                    <a:srgbClr val="216EDF"/>
                  </a:solidFill>
                  <a:latin typeface="Symbol" panose="05050102010706020507" pitchFamily="18" charset="2"/>
                </a:rPr>
                <a:t>q</a:t>
              </a:r>
              <a:endParaRPr lang="en-US" sz="1100" dirty="0">
                <a:solidFill>
                  <a:srgbClr val="216EDF"/>
                </a:solidFill>
                <a:latin typeface="Symbol" panose="05050102010706020507" pitchFamily="18" charset="2"/>
              </a:endParaRPr>
            </a:p>
          </p:txBody>
        </p:sp>
        <p:sp>
          <p:nvSpPr>
            <p:cNvPr id="8" name="Rectangle 7"/>
            <p:cNvSpPr/>
            <p:nvPr/>
          </p:nvSpPr>
          <p:spPr>
            <a:xfrm rot="19731847">
              <a:off x="6323679" y="1041461"/>
              <a:ext cx="308098" cy="261610"/>
            </a:xfrm>
            <a:prstGeom prst="rect">
              <a:avLst/>
            </a:prstGeom>
          </p:spPr>
          <p:txBody>
            <a:bodyPr wrap="none">
              <a:spAutoFit/>
            </a:bodyPr>
            <a:lstStyle/>
            <a:p>
              <a:r>
                <a:rPr lang="en-US" sz="1100" b="1" dirty="0" smtClean="0">
                  <a:solidFill>
                    <a:srgbClr val="00B050"/>
                  </a:solidFill>
                </a:rPr>
                <a:t>T</a:t>
              </a:r>
              <a:r>
                <a:rPr lang="en-US" sz="1100" b="1" baseline="-25000" dirty="0" smtClean="0">
                  <a:solidFill>
                    <a:srgbClr val="00B050"/>
                  </a:solidFill>
                </a:rPr>
                <a:t>r</a:t>
              </a:r>
              <a:endParaRPr lang="en-US" sz="1100" b="1" baseline="-25000" dirty="0">
                <a:solidFill>
                  <a:srgbClr val="00B050"/>
                </a:solidFill>
              </a:endParaRPr>
            </a:p>
          </p:txBody>
        </p:sp>
        <p:cxnSp>
          <p:nvCxnSpPr>
            <p:cNvPr id="37" name="Straight Arrow Connector 36"/>
            <p:cNvCxnSpPr/>
            <p:nvPr/>
          </p:nvCxnSpPr>
          <p:spPr bwMode="auto">
            <a:xfrm>
              <a:off x="6852781" y="1089179"/>
              <a:ext cx="292608" cy="365760"/>
            </a:xfrm>
            <a:prstGeom prst="straightConnector1">
              <a:avLst/>
            </a:prstGeom>
            <a:solidFill>
              <a:schemeClr val="accent1"/>
            </a:solidFill>
            <a:ln w="9525" cap="flat" cmpd="sng" algn="ctr">
              <a:solidFill>
                <a:srgbClr val="00B050"/>
              </a:solidFill>
              <a:prstDash val="solid"/>
              <a:round/>
              <a:headEnd type="arrow" w="med" len="med"/>
              <a:tailEnd type="none"/>
            </a:ln>
            <a:effectLst/>
          </p:spPr>
        </p:cxnSp>
        <p:sp>
          <p:nvSpPr>
            <p:cNvPr id="38" name="Rectangle 37"/>
            <p:cNvSpPr/>
            <p:nvPr/>
          </p:nvSpPr>
          <p:spPr>
            <a:xfrm rot="19731847">
              <a:off x="6839423" y="1407616"/>
              <a:ext cx="638316" cy="261610"/>
            </a:xfrm>
            <a:prstGeom prst="rect">
              <a:avLst/>
            </a:prstGeom>
          </p:spPr>
          <p:txBody>
            <a:bodyPr wrap="none">
              <a:spAutoFit/>
            </a:bodyPr>
            <a:lstStyle/>
            <a:p>
              <a:r>
                <a:rPr lang="en-US" sz="1100" b="1" dirty="0" smtClean="0">
                  <a:solidFill>
                    <a:srgbClr val="00B050"/>
                  </a:solidFill>
                </a:rPr>
                <a:t>N</a:t>
              </a:r>
              <a:r>
                <a:rPr lang="en-US" sz="1100" b="1" baseline="-25000" dirty="0" smtClean="0">
                  <a:solidFill>
                    <a:srgbClr val="00B050"/>
                  </a:solidFill>
                </a:rPr>
                <a:t>a</a:t>
              </a:r>
              <a:r>
                <a:rPr lang="en-US" sz="1100" b="1" dirty="0" smtClean="0">
                  <a:solidFill>
                    <a:srgbClr val="00B050"/>
                  </a:solidFill>
                </a:rPr>
                <a:t> = N</a:t>
              </a:r>
              <a:r>
                <a:rPr lang="en-US" sz="1100" b="1" baseline="-25000" dirty="0" smtClean="0">
                  <a:solidFill>
                    <a:srgbClr val="00B050"/>
                  </a:solidFill>
                </a:rPr>
                <a:t>r</a:t>
              </a:r>
              <a:endParaRPr lang="en-US" sz="1100" b="1" baseline="-25000" dirty="0">
                <a:solidFill>
                  <a:srgbClr val="00B050"/>
                </a:solidFill>
              </a:endParaRPr>
            </a:p>
          </p:txBody>
        </p:sp>
        <mc:AlternateContent xmlns:mc="http://schemas.openxmlformats.org/markup-compatibility/2006" xmlns:a14="http://schemas.microsoft.com/office/drawing/2010/main">
          <mc:Choice Requires="a14">
            <p:sp>
              <p:nvSpPr>
                <p:cNvPr id="10" name="Rectangle 9"/>
                <p:cNvSpPr/>
                <p:nvPr/>
              </p:nvSpPr>
              <p:spPr>
                <a:xfrm>
                  <a:off x="6986998" y="780203"/>
                  <a:ext cx="430824"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r>
                          <a:rPr lang="en-US" b="0" i="1" baseline="-2500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oMath>
                    </m:oMathPara>
                  </a14:m>
                  <a:endParaRPr lang="en-US" baseline="-25000" dirty="0">
                    <a:solidFill>
                      <a:srgbClr val="FF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986998" y="780203"/>
                  <a:ext cx="430824" cy="362984"/>
                </a:xfrm>
                <a:prstGeom prst="rect">
                  <a:avLst/>
                </a:prstGeom>
                <a:blipFill rotWithShape="0">
                  <a:blip r:embed="rId8"/>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256665" y="1213654"/>
                  <a:ext cx="412549"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r>
                          <a:rPr lang="en-US" b="0" i="1" baseline="-25000"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𝑟</m:t>
                        </m:r>
                      </m:oMath>
                    </m:oMathPara>
                  </a14:m>
                  <a:endParaRPr lang="en-US" baseline="-25000" dirty="0"/>
                </a:p>
              </p:txBody>
            </p:sp>
          </mc:Choice>
          <mc:Fallback xmlns="">
            <p:sp>
              <p:nvSpPr>
                <p:cNvPr id="12" name="Rectangle 11"/>
                <p:cNvSpPr>
                  <a:spLocks noRot="1" noChangeAspect="1" noMove="1" noResize="1" noEditPoints="1" noAdjustHandles="1" noChangeArrowheads="1" noChangeShapeType="1" noTextEdit="1"/>
                </p:cNvSpPr>
                <p:nvPr/>
              </p:nvSpPr>
              <p:spPr>
                <a:xfrm>
                  <a:off x="6256665" y="1213654"/>
                  <a:ext cx="412549" cy="362984"/>
                </a:xfrm>
                <a:prstGeom prst="rect">
                  <a:avLst/>
                </a:prstGeom>
                <a:blipFill rotWithShape="0">
                  <a:blip r:embed="rId9"/>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7289470" y="1820883"/>
                  <a:ext cx="1801391" cy="1003673"/>
                </a:xfrm>
                <a:prstGeom prst="rect">
                  <a:avLst/>
                </a:prstGeom>
                <a:solidFill>
                  <a:srgbClr val="FED7D6"/>
                </a:solidFill>
                <a:ln>
                  <a:solidFill>
                    <a:srgbClr val="FF3300"/>
                  </a:solidFill>
                </a:ln>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solidFill>
                                  <a:srgbClr val="FF0000"/>
                                </a:solidFill>
                                <a:latin typeface="Cambria Math" panose="02040503050406030204" pitchFamily="18" charset="0"/>
                              </a:rPr>
                            </m:ctrlPr>
                          </m:sSubPr>
                          <m:e>
                            <m:r>
                              <a:rPr lang="en-US" sz="1000" b="0" i="1" smtClean="0">
                                <a:solidFill>
                                  <a:srgbClr val="FF0000"/>
                                </a:solidFill>
                                <a:latin typeface="Cambria Math" panose="02040503050406030204" pitchFamily="18" charset="0"/>
                                <a:ea typeface="Cambria Math" panose="02040503050406030204" pitchFamily="18" charset="0"/>
                              </a:rPr>
                              <m:t>𝜏</m:t>
                            </m:r>
                          </m:e>
                          <m:sub>
                            <m:r>
                              <a:rPr lang="en-US" sz="1000" b="0" i="1" smtClean="0">
                                <a:solidFill>
                                  <a:srgbClr val="FF0000"/>
                                </a:solidFill>
                                <a:latin typeface="Cambria Math" panose="02040503050406030204" pitchFamily="18" charset="0"/>
                              </a:rPr>
                              <m:t>𝑑</m:t>
                            </m:r>
                          </m:sub>
                        </m:sSub>
                        <m:r>
                          <a:rPr lang="en-US" sz="1000" b="0" i="1" smtClean="0">
                            <a:solidFill>
                              <a:srgbClr val="FF0000"/>
                            </a:solidFill>
                            <a:latin typeface="Cambria Math" panose="02040503050406030204" pitchFamily="18" charset="0"/>
                          </a:rPr>
                          <m:t>=</m:t>
                        </m:r>
                        <m:f>
                          <m:fPr>
                            <m:ctrlPr>
                              <a:rPr lang="en-US" sz="1000" b="0" i="1" smtClean="0">
                                <a:solidFill>
                                  <a:srgbClr val="FF0000"/>
                                </a:solidFill>
                                <a:latin typeface="Cambria Math" panose="02040503050406030204" pitchFamily="18" charset="0"/>
                              </a:rPr>
                            </m:ctrlPr>
                          </m:fPr>
                          <m:num>
                            <m:sSub>
                              <m:sSubPr>
                                <m:ctrlPr>
                                  <a:rPr lang="en-US" sz="1000" b="0" i="1" smtClean="0">
                                    <a:solidFill>
                                      <a:srgbClr val="FF0000"/>
                                    </a:solidFill>
                                    <a:latin typeface="Cambria Math" panose="02040503050406030204" pitchFamily="18" charset="0"/>
                                  </a:rPr>
                                </m:ctrlPr>
                              </m:sSubPr>
                              <m:e>
                                <m:r>
                                  <a:rPr lang="en-US" sz="1000" b="0" i="1" smtClean="0">
                                    <a:solidFill>
                                      <a:srgbClr val="FF0000"/>
                                    </a:solidFill>
                                    <a:latin typeface="Cambria Math" panose="02040503050406030204" pitchFamily="18" charset="0"/>
                                  </a:rPr>
                                  <m:t>𝑇</m:t>
                                </m:r>
                              </m:e>
                              <m:sub>
                                <m:r>
                                  <a:rPr lang="en-US" sz="1000" b="0" i="1" smtClean="0">
                                    <a:solidFill>
                                      <a:srgbClr val="FF0000"/>
                                    </a:solidFill>
                                    <a:latin typeface="Cambria Math" panose="02040503050406030204" pitchFamily="18" charset="0"/>
                                  </a:rPr>
                                  <m:t>𝑎</m:t>
                                </m:r>
                              </m:sub>
                            </m:sSub>
                          </m:num>
                          <m:den>
                            <m:d>
                              <m:dPr>
                                <m:ctrlPr>
                                  <a:rPr lang="en-US" sz="1000" b="0" i="1" smtClean="0">
                                    <a:solidFill>
                                      <a:srgbClr val="FF0000"/>
                                    </a:solidFill>
                                    <a:latin typeface="Cambria Math" panose="02040503050406030204" pitchFamily="18" charset="0"/>
                                  </a:rPr>
                                </m:ctrlPr>
                              </m:dPr>
                              <m:e>
                                <m:acc>
                                  <m:accPr>
                                    <m:chr m:val="̅"/>
                                    <m:ctrlPr>
                                      <a:rPr lang="en-US" sz="1000" b="0" i="1" smtClean="0">
                                        <a:solidFill>
                                          <a:srgbClr val="FF0000"/>
                                        </a:solidFill>
                                        <a:latin typeface="Cambria Math" panose="02040503050406030204" pitchFamily="18" charset="0"/>
                                      </a:rPr>
                                    </m:ctrlPr>
                                  </m:accPr>
                                  <m:e>
                                    <m:r>
                                      <a:rPr lang="en-US" sz="1000" b="0" i="1" smtClean="0">
                                        <a:solidFill>
                                          <a:srgbClr val="FF0000"/>
                                        </a:solidFill>
                                        <a:latin typeface="Cambria Math" panose="02040503050406030204" pitchFamily="18" charset="0"/>
                                      </a:rPr>
                                      <m:t>𝐴𝐶</m:t>
                                    </m:r>
                                  </m:e>
                                </m:acc>
                              </m:e>
                            </m:d>
                            <m:r>
                              <a:rPr lang="en-US" sz="1000" b="0" i="1" smtClean="0">
                                <a:solidFill>
                                  <a:srgbClr val="FF0000"/>
                                </a:solidFill>
                                <a:latin typeface="Cambria Math" panose="02040503050406030204" pitchFamily="18" charset="0"/>
                              </a:rPr>
                              <m:t>(1)</m:t>
                            </m:r>
                          </m:den>
                        </m:f>
                        <m:r>
                          <a:rPr lang="en-US" sz="1000" b="0" i="1" smtClean="0">
                            <a:solidFill>
                              <a:srgbClr val="FF0000"/>
                            </a:solidFill>
                            <a:latin typeface="Cambria Math" panose="02040503050406030204" pitchFamily="18" charset="0"/>
                          </a:rPr>
                          <m:t>=</m:t>
                        </m:r>
                        <m:f>
                          <m:fPr>
                            <m:ctrlPr>
                              <a:rPr lang="en-US" sz="1000" b="0" i="1" smtClean="0">
                                <a:solidFill>
                                  <a:srgbClr val="FF0000"/>
                                </a:solidFill>
                                <a:latin typeface="Cambria Math" panose="02040503050406030204" pitchFamily="18" charset="0"/>
                              </a:rPr>
                            </m:ctrlPr>
                          </m:fPr>
                          <m:num>
                            <m:sSub>
                              <m:sSubPr>
                                <m:ctrlPr>
                                  <a:rPr lang="en-US" sz="1000" b="0" i="1" smtClean="0">
                                    <a:solidFill>
                                      <a:srgbClr val="FF0000"/>
                                    </a:solidFill>
                                    <a:latin typeface="Cambria Math" panose="02040503050406030204" pitchFamily="18" charset="0"/>
                                  </a:rPr>
                                </m:ctrlPr>
                              </m:sSubPr>
                              <m:e>
                                <m:r>
                                  <a:rPr lang="en-US" sz="1000" b="0" i="1" smtClean="0">
                                    <a:solidFill>
                                      <a:srgbClr val="FF0000"/>
                                    </a:solidFill>
                                    <a:latin typeface="Cambria Math" panose="02040503050406030204" pitchFamily="18" charset="0"/>
                                  </a:rPr>
                                  <m:t>𝑇</m:t>
                                </m:r>
                              </m:e>
                              <m:sub>
                                <m:r>
                                  <a:rPr lang="en-US" sz="1000" b="0" i="1" smtClean="0">
                                    <a:solidFill>
                                      <a:srgbClr val="FF0000"/>
                                    </a:solidFill>
                                    <a:latin typeface="Cambria Math" panose="02040503050406030204" pitchFamily="18" charset="0"/>
                                  </a:rPr>
                                  <m:t>𝑎</m:t>
                                </m:r>
                              </m:sub>
                            </m:sSub>
                          </m:num>
                          <m:den>
                            <m:d>
                              <m:dPr>
                                <m:ctrlPr>
                                  <a:rPr lang="en-US" sz="1000" b="0" i="1" smtClean="0">
                                    <a:solidFill>
                                      <a:srgbClr val="FF0000"/>
                                    </a:solidFill>
                                    <a:latin typeface="Cambria Math" panose="02040503050406030204" pitchFamily="18" charset="0"/>
                                  </a:rPr>
                                </m:ctrlPr>
                              </m:dPr>
                              <m:e>
                                <m:f>
                                  <m:fPr>
                                    <m:ctrlPr>
                                      <a:rPr lang="en-US" sz="1000" i="1">
                                        <a:solidFill>
                                          <a:srgbClr val="FF0000"/>
                                        </a:solidFill>
                                        <a:latin typeface="Cambria Math" panose="02040503050406030204" pitchFamily="18" charset="0"/>
                                      </a:rPr>
                                    </m:ctrlPr>
                                  </m:fPr>
                                  <m:num>
                                    <m:r>
                                      <a:rPr lang="en-US" sz="1000" b="0" i="1" smtClean="0">
                                        <a:solidFill>
                                          <a:srgbClr val="FF0000"/>
                                        </a:solidFill>
                                        <a:latin typeface="Cambria Math" panose="02040503050406030204" pitchFamily="18" charset="0"/>
                                      </a:rPr>
                                      <m:t>𝐻</m:t>
                                    </m:r>
                                  </m:num>
                                  <m:den>
                                    <m:func>
                                      <m:funcPr>
                                        <m:ctrlPr>
                                          <a:rPr lang="en-US" sz="1000" b="0" i="1" smtClean="0">
                                            <a:solidFill>
                                              <a:srgbClr val="FF0000"/>
                                            </a:solidFill>
                                            <a:latin typeface="Cambria Math" panose="02040503050406030204" pitchFamily="18" charset="0"/>
                                          </a:rPr>
                                        </m:ctrlPr>
                                      </m:funcPr>
                                      <m:fName>
                                        <m:r>
                                          <m:rPr>
                                            <m:sty m:val="p"/>
                                          </m:rPr>
                                          <a:rPr lang="en-US" sz="1000" b="0" i="0" smtClean="0">
                                            <a:solidFill>
                                              <a:srgbClr val="FF0000"/>
                                            </a:solidFill>
                                            <a:latin typeface="Cambria Math" panose="02040503050406030204" pitchFamily="18" charset="0"/>
                                          </a:rPr>
                                          <m:t>sin</m:t>
                                        </m:r>
                                      </m:fName>
                                      <m:e>
                                        <m:r>
                                          <a:rPr lang="en-US" sz="1000" b="0" i="1" smtClean="0">
                                            <a:solidFill>
                                              <a:srgbClr val="FF0000"/>
                                            </a:solidFill>
                                            <a:latin typeface="Cambria Math" panose="02040503050406030204" pitchFamily="18" charset="0"/>
                                            <a:ea typeface="Cambria Math" panose="02040503050406030204" pitchFamily="18" charset="0"/>
                                          </a:rPr>
                                          <m:t>𝜃</m:t>
                                        </m:r>
                                      </m:e>
                                    </m:func>
                                  </m:den>
                                </m:f>
                              </m:e>
                            </m:d>
                          </m:den>
                        </m:f>
                      </m:oMath>
                    </m:oMathPara>
                  </a14:m>
                  <a:endParaRPr lang="en-US" sz="1000" dirty="0" smtClean="0">
                    <a:solidFill>
                      <a:srgbClr val="FF0000"/>
                    </a:solidFill>
                  </a:endParaRPr>
                </a:p>
                <a:p>
                  <a:endParaRPr lang="en-US" sz="1000" i="1" dirty="0" smtClean="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000" i="1">
                                <a:solidFill>
                                  <a:srgbClr val="FF0000"/>
                                </a:solidFill>
                                <a:latin typeface="Cambria Math" panose="02040503050406030204" pitchFamily="18" charset="0"/>
                              </a:rPr>
                            </m:ctrlPr>
                          </m:sSubPr>
                          <m:e>
                            <m:r>
                              <a:rPr lang="en-US" sz="1000" i="1">
                                <a:solidFill>
                                  <a:srgbClr val="FF0000"/>
                                </a:solidFill>
                                <a:latin typeface="Cambria Math" panose="02040503050406030204" pitchFamily="18" charset="0"/>
                                <a:ea typeface="Cambria Math" panose="02040503050406030204" pitchFamily="18" charset="0"/>
                              </a:rPr>
                              <m:t>𝜏</m:t>
                            </m:r>
                          </m:e>
                          <m:sub>
                            <m:r>
                              <a:rPr lang="en-US" sz="1000" i="1">
                                <a:solidFill>
                                  <a:srgbClr val="FF0000"/>
                                </a:solidFill>
                                <a:latin typeface="Cambria Math" panose="02040503050406030204" pitchFamily="18" charset="0"/>
                              </a:rPr>
                              <m:t>𝑑</m:t>
                            </m:r>
                          </m:sub>
                        </m:sSub>
                        <m:r>
                          <a:rPr lang="en-US" sz="1000" i="1">
                            <a:solidFill>
                              <a:srgbClr val="FF0000"/>
                            </a:solidFill>
                            <a:latin typeface="Cambria Math" panose="02040503050406030204" pitchFamily="18" charset="0"/>
                          </a:rPr>
                          <m:t>=</m:t>
                        </m:r>
                        <m:f>
                          <m:fPr>
                            <m:ctrlPr>
                              <a:rPr lang="en-US" sz="1000" i="1" smtClean="0">
                                <a:solidFill>
                                  <a:srgbClr val="FF0000"/>
                                </a:solidFill>
                                <a:latin typeface="Cambria Math" panose="02040503050406030204" pitchFamily="18" charset="0"/>
                              </a:rPr>
                            </m:ctrlPr>
                          </m:fPr>
                          <m:num>
                            <m:r>
                              <a:rPr lang="en-US" sz="1000" b="0" i="1" smtClean="0">
                                <a:solidFill>
                                  <a:srgbClr val="FF0000"/>
                                </a:solidFill>
                                <a:latin typeface="Cambria Math" panose="02040503050406030204" pitchFamily="18" charset="0"/>
                              </a:rPr>
                              <m:t>1</m:t>
                            </m:r>
                          </m:num>
                          <m:den>
                            <m:r>
                              <a:rPr lang="en-US" sz="1000" b="0" i="1" smtClean="0">
                                <a:solidFill>
                                  <a:srgbClr val="FF0000"/>
                                </a:solidFill>
                                <a:latin typeface="Cambria Math" panose="02040503050406030204" pitchFamily="18" charset="0"/>
                              </a:rPr>
                              <m:t>2</m:t>
                            </m:r>
                          </m:den>
                        </m:f>
                        <m:r>
                          <a:rPr lang="en-US" sz="1000" i="1" smtClean="0">
                            <a:solidFill>
                              <a:srgbClr val="FF0000"/>
                            </a:solidFill>
                            <a:latin typeface="Cambria Math" panose="02040503050406030204" pitchFamily="18" charset="0"/>
                            <a:ea typeface="Cambria Math" panose="02040503050406030204" pitchFamily="18" charset="0"/>
                          </a:rPr>
                          <m:t>𝛾</m:t>
                        </m:r>
                        <m:r>
                          <a:rPr lang="en-US" sz="1000" b="0" i="1" smtClean="0">
                            <a:solidFill>
                              <a:srgbClr val="FF0000"/>
                            </a:solidFill>
                            <a:latin typeface="Cambria Math" panose="02040503050406030204" pitchFamily="18" charset="0"/>
                            <a:ea typeface="Cambria Math" panose="02040503050406030204" pitchFamily="18" charset="0"/>
                          </a:rPr>
                          <m:t>𝐻</m:t>
                        </m:r>
                        <m:d>
                          <m:dPr>
                            <m:begChr m:val="["/>
                            <m:endChr m:val="]"/>
                            <m:ctrlPr>
                              <a:rPr lang="en-US" sz="1000" i="1">
                                <a:solidFill>
                                  <a:srgbClr val="FF0000"/>
                                </a:solidFill>
                                <a:latin typeface="Cambria Math" panose="02040503050406030204" pitchFamily="18" charset="0"/>
                                <a:ea typeface="Cambria Math" panose="02040503050406030204" pitchFamily="18" charset="0"/>
                              </a:rPr>
                            </m:ctrlPr>
                          </m:dPr>
                          <m:e>
                            <m:f>
                              <m:fPr>
                                <m:ctrlPr>
                                  <a:rPr lang="en-US" sz="1000" i="1">
                                    <a:solidFill>
                                      <a:srgbClr val="FF0000"/>
                                    </a:solidFill>
                                    <a:latin typeface="Cambria Math" panose="02040503050406030204" pitchFamily="18" charset="0"/>
                                    <a:ea typeface="Cambria Math" panose="02040503050406030204" pitchFamily="18" charset="0"/>
                                  </a:rPr>
                                </m:ctrlPr>
                              </m:fPr>
                              <m:num>
                                <m:r>
                                  <m:rPr>
                                    <m:sty m:val="p"/>
                                  </m:rPr>
                                  <a:rPr lang="en-US" sz="1000">
                                    <a:solidFill>
                                      <a:srgbClr val="FF0000"/>
                                    </a:solidFill>
                                    <a:latin typeface="Cambria Math" panose="02040503050406030204" pitchFamily="18" charset="0"/>
                                    <a:ea typeface="Cambria Math" panose="02040503050406030204" pitchFamily="18" charset="0"/>
                                  </a:rPr>
                                  <m:t>sin</m:t>
                                </m:r>
                                <m:r>
                                  <a:rPr lang="en-US" sz="1000" i="1">
                                    <a:solidFill>
                                      <a:srgbClr val="FF0000"/>
                                    </a:solidFill>
                                    <a:latin typeface="Cambria Math" panose="02040503050406030204" pitchFamily="18" charset="0"/>
                                    <a:ea typeface="Cambria Math" panose="02040503050406030204" pitchFamily="18" charset="0"/>
                                  </a:rPr>
                                  <m:t>⁡(</m:t>
                                </m:r>
                                <m:r>
                                  <a:rPr lang="en-US" sz="1000" i="1">
                                    <a:solidFill>
                                      <a:srgbClr val="FF0000"/>
                                    </a:solidFill>
                                    <a:latin typeface="Cambria Math" panose="02040503050406030204" pitchFamily="18" charset="0"/>
                                    <a:ea typeface="Cambria Math" panose="02040503050406030204" pitchFamily="18" charset="0"/>
                                  </a:rPr>
                                  <m:t>𝛽</m:t>
                                </m:r>
                                <m:r>
                                  <a:rPr lang="en-US" sz="1000" i="1">
                                    <a:solidFill>
                                      <a:srgbClr val="FF0000"/>
                                    </a:solidFill>
                                    <a:latin typeface="Cambria Math" panose="02040503050406030204" pitchFamily="18" charset="0"/>
                                    <a:ea typeface="Cambria Math" panose="02040503050406030204" pitchFamily="18" charset="0"/>
                                  </a:rPr>
                                  <m:t>−</m:t>
                                </m:r>
                                <m:r>
                                  <a:rPr lang="en-US" sz="1000" i="1">
                                    <a:solidFill>
                                      <a:srgbClr val="FF0000"/>
                                    </a:solidFill>
                                    <a:latin typeface="Cambria Math" panose="02040503050406030204" pitchFamily="18" charset="0"/>
                                    <a:ea typeface="Cambria Math" panose="02040503050406030204" pitchFamily="18" charset="0"/>
                                  </a:rPr>
                                  <m:t>𝜃</m:t>
                                </m:r>
                                <m:r>
                                  <a:rPr lang="en-US" sz="1000" b="0" i="1" smtClean="0">
                                    <a:solidFill>
                                      <a:srgbClr val="FF0000"/>
                                    </a:solidFill>
                                    <a:latin typeface="Cambria Math" panose="02040503050406030204" pitchFamily="18" charset="0"/>
                                    <a:ea typeface="Cambria Math" panose="02040503050406030204" pitchFamily="18" charset="0"/>
                                  </a:rPr>
                                  <m:t>)</m:t>
                                </m:r>
                              </m:num>
                              <m:den>
                                <m:r>
                                  <a:rPr lang="en-US" sz="1000" i="1">
                                    <a:solidFill>
                                      <a:srgbClr val="FF0000"/>
                                    </a:solidFill>
                                    <a:latin typeface="Cambria Math" panose="02040503050406030204" pitchFamily="18" charset="0"/>
                                    <a:ea typeface="Cambria Math" panose="02040503050406030204" pitchFamily="18" charset="0"/>
                                  </a:rPr>
                                  <m:t>𝑠𝑖𝑛</m:t>
                                </m:r>
                                <m:r>
                                  <a:rPr lang="en-US" sz="1000" i="1">
                                    <a:solidFill>
                                      <a:srgbClr val="FF0000"/>
                                    </a:solidFill>
                                    <a:latin typeface="Cambria Math" panose="02040503050406030204" pitchFamily="18" charset="0"/>
                                    <a:ea typeface="Cambria Math" panose="02040503050406030204" pitchFamily="18" charset="0"/>
                                  </a:rPr>
                                  <m:t>𝛽</m:t>
                                </m:r>
                                <m:r>
                                  <a:rPr lang="en-US" sz="1000" i="1">
                                    <a:solidFill>
                                      <a:srgbClr val="FF0000"/>
                                    </a:solidFill>
                                    <a:latin typeface="Cambria Math" panose="02040503050406030204" pitchFamily="18" charset="0"/>
                                    <a:ea typeface="Cambria Math" panose="02040503050406030204" pitchFamily="18" charset="0"/>
                                  </a:rPr>
                                  <m:t> . </m:t>
                                </m:r>
                                <m:r>
                                  <a:rPr lang="en-US" sz="1000" i="1">
                                    <a:solidFill>
                                      <a:srgbClr val="FF0000"/>
                                    </a:solidFill>
                                    <a:latin typeface="Cambria Math" panose="02040503050406030204" pitchFamily="18" charset="0"/>
                                    <a:ea typeface="Cambria Math" panose="02040503050406030204" pitchFamily="18" charset="0"/>
                                  </a:rPr>
                                  <m:t>𝑠𝑖𝑛</m:t>
                                </m:r>
                                <m:r>
                                  <a:rPr lang="en-US" sz="1000" i="1">
                                    <a:solidFill>
                                      <a:srgbClr val="FF0000"/>
                                    </a:solidFill>
                                    <a:latin typeface="Cambria Math" panose="02040503050406030204" pitchFamily="18" charset="0"/>
                                    <a:ea typeface="Cambria Math" panose="02040503050406030204" pitchFamily="18" charset="0"/>
                                  </a:rPr>
                                  <m:t>𝜃</m:t>
                                </m:r>
                              </m:den>
                            </m:f>
                          </m:e>
                        </m:d>
                        <m:sSup>
                          <m:sSupPr>
                            <m:ctrlPr>
                              <a:rPr lang="en-US" sz="1000" i="1" smtClean="0">
                                <a:solidFill>
                                  <a:srgbClr val="FF0000"/>
                                </a:solidFill>
                                <a:latin typeface="Cambria Math" panose="02040503050406030204" pitchFamily="18" charset="0"/>
                                <a:ea typeface="Cambria Math" panose="02040503050406030204" pitchFamily="18" charset="0"/>
                              </a:rPr>
                            </m:ctrlPr>
                          </m:sSupPr>
                          <m:e>
                            <m:r>
                              <a:rPr lang="en-US" sz="1000" b="0" i="1" smtClean="0">
                                <a:solidFill>
                                  <a:srgbClr val="FF0000"/>
                                </a:solidFill>
                                <a:latin typeface="Cambria Math" panose="02040503050406030204" pitchFamily="18" charset="0"/>
                                <a:ea typeface="Cambria Math" panose="02040503050406030204" pitchFamily="18" charset="0"/>
                              </a:rPr>
                              <m:t>𝑠𝑖𝑛</m:t>
                            </m:r>
                          </m:e>
                          <m:sup>
                            <m:r>
                              <a:rPr lang="en-US" sz="1000" b="0" i="1" smtClean="0">
                                <a:solidFill>
                                  <a:srgbClr val="FF0000"/>
                                </a:solidFill>
                                <a:latin typeface="Cambria Math" panose="02040503050406030204" pitchFamily="18" charset="0"/>
                                <a:ea typeface="Cambria Math" panose="02040503050406030204" pitchFamily="18" charset="0"/>
                              </a:rPr>
                              <m:t>2</m:t>
                            </m:r>
                          </m:sup>
                        </m:sSup>
                        <m:r>
                          <a:rPr lang="en-US" sz="1000" i="1" smtClean="0">
                            <a:solidFill>
                              <a:srgbClr val="FF0000"/>
                            </a:solidFill>
                            <a:latin typeface="Cambria Math" panose="02040503050406030204" pitchFamily="18" charset="0"/>
                            <a:ea typeface="Cambria Math" panose="02040503050406030204" pitchFamily="18" charset="0"/>
                          </a:rPr>
                          <m:t>𝜃</m:t>
                        </m:r>
                      </m:oMath>
                    </m:oMathPara>
                  </a14:m>
                  <a:endParaRPr lang="en-US" sz="1000" dirty="0">
                    <a:solidFill>
                      <a:srgbClr val="FF000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289470" y="1820883"/>
                  <a:ext cx="1801391" cy="1003673"/>
                </a:xfrm>
                <a:prstGeom prst="rect">
                  <a:avLst/>
                </a:prstGeom>
                <a:blipFill rotWithShape="0">
                  <a:blip r:embed="rId10"/>
                  <a:stretch>
                    <a:fillRect/>
                  </a:stretch>
                </a:blipFill>
                <a:ln>
                  <a:solidFill>
                    <a:srgbClr val="FF3300"/>
                  </a:solidFill>
                </a:ln>
              </p:spPr>
              <p:txBody>
                <a:bodyPr/>
                <a:lstStyle/>
                <a:p>
                  <a:r>
                    <a:rPr lang="en-US">
                      <a:noFill/>
                    </a:rPr>
                    <a:t> </a:t>
                  </a:r>
                </a:p>
              </p:txBody>
            </p:sp>
          </mc:Fallback>
        </mc:AlternateContent>
      </p:grpSp>
    </p:spTree>
    <p:extLst>
      <p:ext uri="{BB962C8B-B14F-4D97-AF65-F5344CB8AC3E}">
        <p14:creationId xmlns:p14="http://schemas.microsoft.com/office/powerpoint/2010/main" val="1978373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795" name="TextBox 3"/>
              <p:cNvSpPr txBox="1">
                <a:spLocks noChangeArrowheads="1"/>
              </p:cNvSpPr>
              <p:nvPr/>
            </p:nvSpPr>
            <p:spPr bwMode="auto">
              <a:xfrm>
                <a:off x="150483" y="150256"/>
                <a:ext cx="8815387" cy="63341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u="sng" dirty="0" smtClean="0"/>
                  <a:t>Solved Example</a:t>
                </a:r>
                <a:r>
                  <a:rPr lang="en-US" altLang="en-US" b="1" dirty="0"/>
                  <a:t>:</a:t>
                </a:r>
              </a:p>
              <a:p>
                <a:endParaRPr lang="en-US" altLang="en-US" dirty="0"/>
              </a:p>
              <a:p>
                <a:r>
                  <a:rPr lang="en-US" altLang="en-US" b="1" u="sng" dirty="0"/>
                  <a:t>Given</a:t>
                </a:r>
                <a:r>
                  <a:rPr lang="en-US" altLang="en-US" b="1" dirty="0"/>
                  <a:t>: </a:t>
                </a:r>
              </a:p>
              <a:p>
                <a:r>
                  <a:rPr lang="en-US" altLang="en-US" dirty="0" smtClean="0">
                    <a:latin typeface="Symbol" panose="05050102010706020507" pitchFamily="18" charset="2"/>
                  </a:rPr>
                  <a:t>g</a:t>
                </a:r>
                <a:r>
                  <a:rPr lang="en-US" altLang="en-US" dirty="0" smtClean="0"/>
                  <a:t> = 112 pcf</a:t>
                </a:r>
                <a:endParaRPr lang="en-US" altLang="en-US" dirty="0"/>
              </a:p>
              <a:p>
                <a:r>
                  <a:rPr lang="en-US" altLang="en-US" dirty="0">
                    <a:latin typeface="Symbol" panose="05050102010706020507" pitchFamily="18" charset="2"/>
                  </a:rPr>
                  <a:t>b</a:t>
                </a:r>
                <a:r>
                  <a:rPr lang="en-US" altLang="en-US" dirty="0"/>
                  <a:t>= </a:t>
                </a:r>
                <a:r>
                  <a:rPr lang="en-US" altLang="en-US" dirty="0" smtClean="0"/>
                  <a:t>55</a:t>
                </a:r>
                <a:r>
                  <a:rPr lang="en-US" altLang="en-US" baseline="30000" dirty="0" smtClean="0"/>
                  <a:t>o</a:t>
                </a:r>
                <a:endParaRPr lang="en-US" altLang="en-US" baseline="30000" dirty="0"/>
              </a:p>
              <a:p>
                <a:pPr>
                  <a:buFont typeface="Symbol" panose="05050102010706020507" pitchFamily="18" charset="2"/>
                  <a:buChar char="f"/>
                </a:pPr>
                <a:r>
                  <a:rPr lang="en-US" altLang="en-US" dirty="0" smtClean="0"/>
                  <a:t>= 26</a:t>
                </a:r>
                <a:r>
                  <a:rPr lang="en-US" altLang="en-US" baseline="30000" dirty="0" smtClean="0"/>
                  <a:t>o</a:t>
                </a:r>
              </a:p>
              <a:p>
                <a:r>
                  <a:rPr lang="en-US" altLang="en-US" dirty="0">
                    <a:latin typeface="Symbol" panose="05050102010706020507" pitchFamily="18" charset="2"/>
                  </a:rPr>
                  <a:t>q</a:t>
                </a:r>
                <a:r>
                  <a:rPr lang="en-US" altLang="en-US" dirty="0" smtClean="0">
                    <a:latin typeface="Symbol" panose="05050102010706020507" pitchFamily="18" charset="2"/>
                  </a:rPr>
                  <a:t> = 35</a:t>
                </a:r>
                <a:r>
                  <a:rPr lang="en-US" altLang="en-US" baseline="30000" dirty="0" smtClean="0">
                    <a:latin typeface="Symbol" panose="05050102010706020507" pitchFamily="18" charset="2"/>
                  </a:rPr>
                  <a:t>o</a:t>
                </a:r>
                <a:endParaRPr lang="en-US" altLang="en-US" baseline="30000" dirty="0">
                  <a:latin typeface="Symbol" panose="05050102010706020507" pitchFamily="18" charset="2"/>
                </a:endParaRPr>
              </a:p>
              <a:p>
                <a:r>
                  <a:rPr lang="en-US" altLang="en-US" dirty="0"/>
                  <a:t>c = </a:t>
                </a:r>
                <a:r>
                  <a:rPr lang="en-US" altLang="en-US" dirty="0" smtClean="0"/>
                  <a:t>520 </a:t>
                </a:r>
                <a:r>
                  <a:rPr lang="en-US" altLang="en-US" dirty="0"/>
                  <a:t>psf </a:t>
                </a:r>
              </a:p>
              <a:p>
                <a:r>
                  <a:rPr lang="en-US" altLang="en-US" dirty="0" smtClean="0"/>
                  <a:t>F.S = 1.5</a:t>
                </a:r>
              </a:p>
              <a:p>
                <a:endParaRPr lang="en-US" altLang="en-US" dirty="0"/>
              </a:p>
              <a:p>
                <a:r>
                  <a:rPr lang="en-US" altLang="en-US" b="1" u="sng" dirty="0"/>
                  <a:t>Find</a:t>
                </a:r>
                <a:r>
                  <a:rPr lang="en-US" altLang="en-US" b="1" dirty="0"/>
                  <a:t>:</a:t>
                </a:r>
              </a:p>
              <a:p>
                <a:r>
                  <a:rPr lang="en-US" altLang="en-US" dirty="0" smtClean="0"/>
                  <a:t>Safe Height:</a:t>
                </a:r>
              </a:p>
              <a:p>
                <a:endParaRPr lang="en-US" altLang="en-US" dirty="0" smtClean="0"/>
              </a:p>
              <a:p>
                <a:r>
                  <a:rPr lang="en-US" altLang="en-US" b="1" u="sng" dirty="0" smtClean="0"/>
                  <a:t>Solution:</a:t>
                </a:r>
                <a:r>
                  <a:rPr lang="en-US" altLang="en-US" dirty="0" smtClean="0"/>
                  <a:t> </a:t>
                </a:r>
                <a:endParaRPr lang="en-US" altLang="en-US" dirty="0"/>
              </a:p>
              <a:p>
                <a:r>
                  <a:rPr lang="en-US" altLang="en-US" dirty="0" smtClean="0"/>
                  <a:t>Since we know the safety factor, then</a:t>
                </a:r>
              </a:p>
              <a:p>
                <a:endParaRPr lang="en-US" altLang="en-US" dirty="0" smtClean="0"/>
              </a:p>
              <a:p>
                <a:r>
                  <a:rPr lang="en-US" altLang="en-US" dirty="0" smtClean="0"/>
                  <a:t>c</a:t>
                </a:r>
                <a:r>
                  <a:rPr lang="en-US" altLang="en-US" baseline="-25000" dirty="0" smtClean="0"/>
                  <a:t>d</a:t>
                </a:r>
                <a:r>
                  <a:rPr lang="en-US" altLang="en-US" dirty="0" smtClean="0"/>
                  <a:t> =</a:t>
                </a:r>
                <a14:m>
                  <m:oMath xmlns:m="http://schemas.openxmlformats.org/officeDocument/2006/math">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𝑐</m:t>
                        </m:r>
                      </m:num>
                      <m:den>
                        <m:r>
                          <a:rPr lang="en-US" altLang="en-US" b="0" i="1" smtClean="0">
                            <a:latin typeface="Cambria Math" panose="02040503050406030204" pitchFamily="18" charset="0"/>
                          </a:rPr>
                          <m:t>𝐹</m:t>
                        </m:r>
                        <m:r>
                          <a:rPr lang="en-US" altLang="en-US" b="0" i="1" smtClean="0">
                            <a:latin typeface="Cambria Math" panose="02040503050406030204" pitchFamily="18" charset="0"/>
                          </a:rPr>
                          <m:t>.</m:t>
                        </m:r>
                        <m:r>
                          <a:rPr lang="en-US" altLang="en-US" b="0" i="1" smtClean="0">
                            <a:latin typeface="Cambria Math" panose="02040503050406030204" pitchFamily="18" charset="0"/>
                          </a:rPr>
                          <m:t>𝑆</m:t>
                        </m:r>
                      </m:den>
                    </m:f>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100</m:t>
                        </m:r>
                      </m:num>
                      <m:den>
                        <m:r>
                          <a:rPr lang="en-US" altLang="en-US" b="0" i="1" smtClean="0">
                            <a:latin typeface="Cambria Math" panose="02040503050406030204" pitchFamily="18" charset="0"/>
                          </a:rPr>
                          <m:t>1.5</m:t>
                        </m:r>
                      </m:den>
                    </m:f>
                    <m:r>
                      <a:rPr lang="en-US" altLang="en-US" b="0" i="1" smtClean="0">
                        <a:latin typeface="Cambria Math" panose="02040503050406030204" pitchFamily="18" charset="0"/>
                      </a:rPr>
                      <m:t>=66.67 </m:t>
                    </m:r>
                    <m:r>
                      <a:rPr lang="en-US" altLang="en-US" b="0" i="1" smtClean="0">
                        <a:latin typeface="Cambria Math" panose="02040503050406030204" pitchFamily="18" charset="0"/>
                      </a:rPr>
                      <m:t>𝑝𝑠𝑓</m:t>
                    </m:r>
                  </m:oMath>
                </a14:m>
                <a:r>
                  <a:rPr lang="en-US" altLang="en-US" dirty="0" smtClean="0"/>
                  <a:t> </a:t>
                </a:r>
              </a:p>
              <a:p>
                <a:endParaRPr lang="en-US" altLang="en-US" b="0" i="0" dirty="0" smtClean="0">
                  <a:latin typeface="Cambria Math" panose="02040503050406030204" pitchFamily="18" charset="0"/>
                </a:endParaRPr>
              </a:p>
              <a:p>
                <a14:m>
                  <m:oMath xmlns:m="http://schemas.openxmlformats.org/officeDocument/2006/math">
                    <m:r>
                      <m:rPr>
                        <m:sty m:val="p"/>
                      </m:rPr>
                      <a:rPr lang="en-US" altLang="en-US" b="0" i="0" smtClean="0">
                        <a:latin typeface="Cambria Math" panose="02040503050406030204" pitchFamily="18" charset="0"/>
                      </a:rPr>
                      <m:t>tan</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m:t>
                        </m:r>
                      </m:e>
                      <m:sub>
                        <m:r>
                          <a:rPr lang="en-US" altLang="en-US" b="0" i="1" smtClean="0">
                            <a:latin typeface="Cambria Math" panose="02040503050406030204" pitchFamily="18" charset="0"/>
                          </a:rPr>
                          <m:t>𝑑</m:t>
                        </m:r>
                      </m:sub>
                    </m:sSub>
                    <m:r>
                      <a:rPr lang="en-US" altLang="en-US" b="0" i="1" smtClean="0">
                        <a:latin typeface="Cambria Math" panose="02040503050406030204" pitchFamily="18" charset="0"/>
                      </a:rPr>
                      <m:t>=</m:t>
                    </m:r>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𝑡𝑎𝑛</m:t>
                        </m:r>
                        <m:r>
                          <a:rPr lang="en-US" altLang="en-US" b="0" i="1" smtClean="0">
                            <a:latin typeface="Cambria Math" panose="02040503050406030204" pitchFamily="18" charset="0"/>
                            <a:ea typeface="Cambria Math" panose="02040503050406030204" pitchFamily="18" charset="0"/>
                          </a:rPr>
                          <m:t>∅</m:t>
                        </m:r>
                      </m:num>
                      <m:den>
                        <m:r>
                          <a:rPr lang="en-US" altLang="en-US" b="0" i="1" smtClean="0">
                            <a:latin typeface="Cambria Math" panose="02040503050406030204" pitchFamily="18" charset="0"/>
                          </a:rPr>
                          <m:t>𝐹</m:t>
                        </m:r>
                        <m:r>
                          <a:rPr lang="en-US" altLang="en-US" b="0" i="1" smtClean="0">
                            <a:latin typeface="Cambria Math" panose="02040503050406030204" pitchFamily="18" charset="0"/>
                          </a:rPr>
                          <m:t>.</m:t>
                        </m:r>
                        <m:r>
                          <a:rPr lang="en-US" altLang="en-US" b="0" i="1" smtClean="0">
                            <a:latin typeface="Cambria Math" panose="02040503050406030204" pitchFamily="18" charset="0"/>
                          </a:rPr>
                          <m:t>𝑆</m:t>
                        </m:r>
                      </m:den>
                    </m:f>
                  </m:oMath>
                </a14:m>
                <a:r>
                  <a:rPr lang="en-US" altLang="en-US" dirty="0" smtClean="0"/>
                  <a:t>  …….</a:t>
                </a:r>
                <a14:m>
                  <m:oMath xmlns:m="http://schemas.openxmlformats.org/officeDocument/2006/math">
                    <m:r>
                      <a:rPr lang="en-US" altLang="en-US" b="0" i="1" dirty="0" smtClean="0">
                        <a:latin typeface="Cambria Math" panose="02040503050406030204" pitchFamily="18" charset="0"/>
                      </a:rPr>
                      <m:t> </m:t>
                    </m:r>
                    <m:sSub>
                      <m:sSubPr>
                        <m:ctrlPr>
                          <a:rPr lang="en-US" altLang="en-US" b="0" i="1" dirty="0" smtClean="0">
                            <a:latin typeface="Cambria Math" panose="02040503050406030204" pitchFamily="18" charset="0"/>
                          </a:rPr>
                        </m:ctrlPr>
                      </m:sSubPr>
                      <m:e>
                        <m:r>
                          <a:rPr lang="en-US" altLang="en-US" b="0" i="1" dirty="0" smtClean="0">
                            <a:latin typeface="Cambria Math" panose="02040503050406030204" pitchFamily="18" charset="0"/>
                          </a:rPr>
                          <m:t> </m:t>
                        </m:r>
                        <m:r>
                          <a:rPr lang="en-US" altLang="en-US" b="0" i="1" dirty="0" smtClean="0">
                            <a:latin typeface="Cambria Math" panose="02040503050406030204" pitchFamily="18" charset="0"/>
                            <a:ea typeface="Cambria Math" panose="02040503050406030204" pitchFamily="18" charset="0"/>
                          </a:rPr>
                          <m:t>∅</m:t>
                        </m:r>
                      </m:e>
                      <m:sub>
                        <m:r>
                          <a:rPr lang="en-US" altLang="en-US" b="0" i="1" dirty="0" smtClean="0">
                            <a:latin typeface="Cambria Math" panose="02040503050406030204" pitchFamily="18" charset="0"/>
                          </a:rPr>
                          <m:t>𝑑</m:t>
                        </m:r>
                      </m:sub>
                    </m:sSub>
                    <m:r>
                      <a:rPr lang="en-US" altLang="en-US" b="0" i="1" dirty="0" smtClean="0">
                        <a:latin typeface="Cambria Math" panose="02040503050406030204" pitchFamily="18" charset="0"/>
                      </a:rPr>
                      <m:t>=</m:t>
                    </m:r>
                    <m:sSup>
                      <m:sSupPr>
                        <m:ctrlPr>
                          <a:rPr lang="en-US" altLang="en-US" b="0" i="1" dirty="0" smtClean="0">
                            <a:latin typeface="Cambria Math" panose="02040503050406030204" pitchFamily="18" charset="0"/>
                          </a:rPr>
                        </m:ctrlPr>
                      </m:sSupPr>
                      <m:e>
                        <m:r>
                          <a:rPr lang="en-US" altLang="en-US" b="0" i="1" dirty="0" smtClean="0">
                            <a:latin typeface="Cambria Math" panose="02040503050406030204" pitchFamily="18" charset="0"/>
                          </a:rPr>
                          <m:t>𝑡𝑎𝑛</m:t>
                        </m:r>
                      </m:e>
                      <m:sup>
                        <m:r>
                          <a:rPr lang="en-US" altLang="en-US" b="0" i="1" dirty="0" smtClean="0">
                            <a:latin typeface="Cambria Math" panose="02040503050406030204" pitchFamily="18" charset="0"/>
                          </a:rPr>
                          <m:t>−1</m:t>
                        </m:r>
                      </m:sup>
                    </m:sSup>
                    <m:d>
                      <m:dPr>
                        <m:ctrlPr>
                          <a:rPr lang="en-US" altLang="en-US" b="0" i="1" dirty="0" smtClean="0">
                            <a:latin typeface="Cambria Math" panose="02040503050406030204" pitchFamily="18" charset="0"/>
                          </a:rPr>
                        </m:ctrlPr>
                      </m:dPr>
                      <m:e>
                        <m:f>
                          <m:fPr>
                            <m:ctrlPr>
                              <a:rPr lang="en-US" altLang="en-US" b="0" i="1" dirty="0" smtClean="0">
                                <a:latin typeface="Cambria Math" panose="02040503050406030204" pitchFamily="18" charset="0"/>
                              </a:rPr>
                            </m:ctrlPr>
                          </m:fPr>
                          <m:num>
                            <m:r>
                              <a:rPr lang="en-US" altLang="en-US" b="0" i="1" dirty="0" smtClean="0">
                                <a:latin typeface="Cambria Math" panose="02040503050406030204" pitchFamily="18" charset="0"/>
                              </a:rPr>
                              <m:t>𝑡𝑎𝑛</m:t>
                            </m:r>
                            <m:r>
                              <a:rPr lang="en-US" altLang="en-US" b="0" i="1" dirty="0" smtClean="0">
                                <a:latin typeface="Cambria Math" panose="02040503050406030204" pitchFamily="18" charset="0"/>
                                <a:ea typeface="Cambria Math" panose="02040503050406030204" pitchFamily="18" charset="0"/>
                              </a:rPr>
                              <m:t>∅</m:t>
                            </m:r>
                          </m:num>
                          <m:den>
                            <m:r>
                              <a:rPr lang="en-US" altLang="en-US" b="0" i="1" dirty="0" smtClean="0">
                                <a:latin typeface="Cambria Math" panose="02040503050406030204" pitchFamily="18" charset="0"/>
                              </a:rPr>
                              <m:t>𝐹</m:t>
                            </m:r>
                            <m:r>
                              <a:rPr lang="en-US" altLang="en-US" b="0" i="1" dirty="0" smtClean="0">
                                <a:latin typeface="Cambria Math" panose="02040503050406030204" pitchFamily="18" charset="0"/>
                              </a:rPr>
                              <m:t>.</m:t>
                            </m:r>
                            <m:r>
                              <a:rPr lang="en-US" altLang="en-US" b="0" i="1" dirty="0" smtClean="0">
                                <a:latin typeface="Cambria Math" panose="02040503050406030204" pitchFamily="18" charset="0"/>
                              </a:rPr>
                              <m:t>𝑆</m:t>
                            </m:r>
                          </m:den>
                        </m:f>
                      </m:e>
                    </m:d>
                    <m:r>
                      <a:rPr lang="en-US" altLang="en-US" b="0" i="1" dirty="0" smtClean="0">
                        <a:latin typeface="Cambria Math" panose="02040503050406030204" pitchFamily="18" charset="0"/>
                      </a:rPr>
                      <m:t>=</m:t>
                    </m:r>
                  </m:oMath>
                </a14:m>
                <a:r>
                  <a:rPr lang="en-US" altLang="en-US" dirty="0" smtClean="0"/>
                  <a:t>  </a:t>
                </a:r>
                <a14:m>
                  <m:oMath xmlns:m="http://schemas.openxmlformats.org/officeDocument/2006/math">
                    <m:sSup>
                      <m:sSupPr>
                        <m:ctrlPr>
                          <a:rPr lang="en-US" altLang="en-US" i="1" dirty="0">
                            <a:latin typeface="Cambria Math" panose="02040503050406030204" pitchFamily="18" charset="0"/>
                          </a:rPr>
                        </m:ctrlPr>
                      </m:sSupPr>
                      <m:e>
                        <m:r>
                          <a:rPr lang="en-US" altLang="en-US" i="1" dirty="0">
                            <a:latin typeface="Cambria Math" panose="02040503050406030204" pitchFamily="18" charset="0"/>
                          </a:rPr>
                          <m:t>𝑡𝑎𝑛</m:t>
                        </m:r>
                      </m:e>
                      <m:sup>
                        <m:r>
                          <a:rPr lang="en-US" altLang="en-US" i="1" dirty="0">
                            <a:latin typeface="Cambria Math" panose="02040503050406030204" pitchFamily="18" charset="0"/>
                          </a:rPr>
                          <m:t>−1</m:t>
                        </m:r>
                      </m:sup>
                    </m:sSup>
                    <m:d>
                      <m:dPr>
                        <m:ctrlPr>
                          <a:rPr lang="en-US" altLang="en-US" i="1" dirty="0">
                            <a:latin typeface="Cambria Math" panose="02040503050406030204" pitchFamily="18" charset="0"/>
                          </a:rPr>
                        </m:ctrlPr>
                      </m:dPr>
                      <m:e>
                        <m:f>
                          <m:fPr>
                            <m:ctrlPr>
                              <a:rPr lang="en-US" altLang="en-US" i="1" dirty="0">
                                <a:latin typeface="Cambria Math" panose="02040503050406030204" pitchFamily="18" charset="0"/>
                              </a:rPr>
                            </m:ctrlPr>
                          </m:fPr>
                          <m:num>
                            <m:r>
                              <a:rPr lang="en-US" altLang="en-US" i="1" dirty="0">
                                <a:latin typeface="Cambria Math" panose="02040503050406030204" pitchFamily="18" charset="0"/>
                              </a:rPr>
                              <m:t>𝑡𝑎𝑛</m:t>
                            </m:r>
                            <m:r>
                              <a:rPr lang="en-US" altLang="en-US" b="0" i="1" dirty="0" smtClean="0">
                                <a:latin typeface="Cambria Math" panose="02040503050406030204" pitchFamily="18" charset="0"/>
                                <a:ea typeface="Cambria Math" panose="02040503050406030204" pitchFamily="18" charset="0"/>
                              </a:rPr>
                              <m:t>26</m:t>
                            </m:r>
                          </m:num>
                          <m:den>
                            <m:r>
                              <a:rPr lang="en-US" altLang="en-US" b="0" i="1" dirty="0" smtClean="0">
                                <a:latin typeface="Cambria Math" panose="02040503050406030204" pitchFamily="18" charset="0"/>
                              </a:rPr>
                              <m:t>1.5</m:t>
                            </m:r>
                          </m:den>
                        </m:f>
                      </m:e>
                    </m:d>
                    <m:r>
                      <a:rPr lang="en-US" altLang="en-US" b="0" i="1" dirty="0" smtClean="0">
                        <a:latin typeface="Cambria Math" panose="02040503050406030204" pitchFamily="18" charset="0"/>
                      </a:rPr>
                      <m:t>= </m:t>
                    </m:r>
                    <m:sSup>
                      <m:sSupPr>
                        <m:ctrlPr>
                          <a:rPr lang="en-US" altLang="en-US" b="0" i="1" dirty="0" smtClean="0">
                            <a:latin typeface="Cambria Math" panose="02040503050406030204" pitchFamily="18" charset="0"/>
                          </a:rPr>
                        </m:ctrlPr>
                      </m:sSupPr>
                      <m:e>
                        <m:r>
                          <a:rPr lang="en-US" altLang="en-US" b="0" i="1" dirty="0" smtClean="0">
                            <a:latin typeface="Cambria Math" panose="02040503050406030204" pitchFamily="18" charset="0"/>
                          </a:rPr>
                          <m:t>18</m:t>
                        </m:r>
                      </m:e>
                      <m:sup>
                        <m:r>
                          <a:rPr lang="en-US" altLang="en-US" b="0" i="1" dirty="0" smtClean="0">
                            <a:latin typeface="Cambria Math" panose="02040503050406030204" pitchFamily="18" charset="0"/>
                          </a:rPr>
                          <m:t>𝑜</m:t>
                        </m:r>
                      </m:sup>
                    </m:sSup>
                  </m:oMath>
                </a14:m>
                <a:endParaRPr lang="en-US" altLang="en-US" dirty="0" smtClean="0"/>
              </a:p>
              <a:p>
                <a:endParaRPr lang="en-US" altLang="en-US" dirty="0" smtClean="0"/>
              </a:p>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𝐻</m:t>
                        </m:r>
                      </m:e>
                      <m:sub>
                        <m:r>
                          <a:rPr lang="en-US" altLang="en-US" b="0" i="1" smtClean="0">
                            <a:latin typeface="Cambria Math" panose="02040503050406030204" pitchFamily="18" charset="0"/>
                          </a:rPr>
                          <m:t>𝑑𝑒𝑠𝑖𝑔𝑛</m:t>
                        </m:r>
                      </m:sub>
                    </m:sSub>
                    <m:r>
                      <a:rPr lang="en-US" alt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𝑑</m:t>
                            </m:r>
                          </m:sub>
                        </m:sSub>
                      </m:num>
                      <m:den>
                        <m:r>
                          <a:rPr lang="en-US" i="1">
                            <a:latin typeface="Cambria Math" panose="02040503050406030204" pitchFamily="18" charset="0"/>
                            <a:ea typeface="Cambria Math" panose="02040503050406030204" pitchFamily="18" charset="0"/>
                          </a:rPr>
                          <m:t>𝛾</m:t>
                        </m:r>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𝑆𝑖𝑛</m:t>
                            </m:r>
                            <m:r>
                              <a:rPr lang="en-US" i="1">
                                <a:latin typeface="Cambria Math" panose="02040503050406030204" pitchFamily="18" charset="0"/>
                                <a:ea typeface="Cambria Math" panose="02040503050406030204" pitchFamily="18" charset="0"/>
                              </a:rPr>
                              <m:t>𝛽</m:t>
                            </m:r>
                          </m:num>
                          <m:den>
                            <m:r>
                              <a:rPr lang="en-US" i="1">
                                <a:latin typeface="Cambria Math" panose="02040503050406030204" pitchFamily="18" charset="0"/>
                              </a:rPr>
                              <m:t>𝑠𝑖𝑛</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e>
                            </m:d>
                            <m:d>
                              <m:dPr>
                                <m:ctrlPr>
                                  <a:rPr lang="en-US" i="1">
                                    <a:latin typeface="Cambria Math" panose="02040503050406030204" pitchFamily="18" charset="0"/>
                                  </a:rPr>
                                </m:ctrlPr>
                              </m:dPr>
                              <m:e>
                                <m:r>
                                  <a:rPr lang="en-US" i="1">
                                    <a:latin typeface="Cambria Math" panose="02040503050406030204" pitchFamily="18" charset="0"/>
                                  </a:rPr>
                                  <m:t>𝑠𝑖𝑛</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𝑐𝑜𝑠</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𝑡𝑎𝑛</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𝑑</m:t>
                                    </m:r>
                                  </m:sub>
                                </m:sSub>
                              </m:e>
                            </m:d>
                          </m:den>
                        </m:f>
                      </m:e>
                    </m:d>
                    <m:r>
                      <a:rPr lang="en-US" b="0" i="1" smtClean="0">
                        <a:latin typeface="Cambria Math" panose="02040503050406030204" pitchFamily="18" charset="0"/>
                        <a:ea typeface="Cambria Math" panose="02040503050406030204" pitchFamily="18" charset="0"/>
                      </a:rPr>
                      <m:t>= </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2</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66.67</m:t>
                            </m:r>
                          </m:e>
                        </m:d>
                      </m:num>
                      <m:den>
                        <m:r>
                          <a:rPr lang="en-US" altLang="en-US" b="0" i="1" smtClean="0">
                            <a:latin typeface="Cambria Math" panose="02040503050406030204" pitchFamily="18" charset="0"/>
                          </a:rPr>
                          <m:t>112</m:t>
                        </m:r>
                      </m:den>
                    </m:f>
                    <m:d>
                      <m:dPr>
                        <m:begChr m:val="["/>
                        <m:endChr m:val="]"/>
                        <m:ctrlPr>
                          <a:rPr lang="en-US" alt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𝑆𝑖𝑛</m:t>
                            </m:r>
                            <m:r>
                              <a:rPr lang="en-US" b="0" i="1" smtClean="0">
                                <a:latin typeface="Cambria Math" panose="02040503050406030204" pitchFamily="18" charset="0"/>
                                <a:ea typeface="Cambria Math" panose="02040503050406030204" pitchFamily="18" charset="0"/>
                              </a:rPr>
                              <m:t>35</m:t>
                            </m:r>
                          </m:num>
                          <m:den>
                            <m:r>
                              <a:rPr lang="en-US" i="1">
                                <a:latin typeface="Cambria Math" panose="02040503050406030204" pitchFamily="18" charset="0"/>
                              </a:rPr>
                              <m:t>𝑠𝑖𝑛</m:t>
                            </m:r>
                            <m:d>
                              <m:dPr>
                                <m:ctrlPr>
                                  <a:rPr lang="en-US" i="1">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55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35</m:t>
                                </m:r>
                              </m:e>
                            </m:d>
                            <m:d>
                              <m:dPr>
                                <m:ctrlPr>
                                  <a:rPr lang="en-US" i="1">
                                    <a:latin typeface="Cambria Math" panose="02040503050406030204" pitchFamily="18" charset="0"/>
                                  </a:rPr>
                                </m:ctrlPr>
                              </m:dPr>
                              <m:e>
                                <m:r>
                                  <a:rPr lang="en-US" i="1">
                                    <a:latin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35</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35</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18</m:t>
                                </m:r>
                              </m:e>
                            </m:d>
                          </m:den>
                        </m:f>
                      </m:e>
                    </m:d>
                    <m:r>
                      <a:rPr lang="en-US" altLang="en-US" b="0" i="1" smtClean="0">
                        <a:latin typeface="Cambria Math" panose="02040503050406030204" pitchFamily="18" charset="0"/>
                      </a:rPr>
                      <m:t>=6.49′</m:t>
                    </m:r>
                  </m:oMath>
                </a14:m>
                <a:r>
                  <a:rPr lang="en-US" altLang="en-US" dirty="0" smtClean="0"/>
                  <a:t> </a:t>
                </a:r>
                <a:endParaRPr lang="en-US" altLang="en-US" dirty="0"/>
              </a:p>
            </p:txBody>
          </p:sp>
        </mc:Choice>
        <mc:Fallback xmlns="">
          <p:sp>
            <p:nvSpPr>
              <p:cNvPr id="33795" name="TextBox 3"/>
              <p:cNvSpPr txBox="1">
                <a:spLocks noRot="1" noChangeAspect="1" noMove="1" noResize="1" noEditPoints="1" noAdjustHandles="1" noChangeArrowheads="1" noChangeShapeType="1" noTextEdit="1"/>
              </p:cNvSpPr>
              <p:nvPr/>
            </p:nvSpPr>
            <p:spPr bwMode="auto">
              <a:xfrm>
                <a:off x="150483" y="150256"/>
                <a:ext cx="8815387" cy="6334106"/>
              </a:xfrm>
              <a:prstGeom prst="rect">
                <a:avLst/>
              </a:prstGeom>
              <a:blipFill rotWithShape="0">
                <a:blip r:embed="rId2"/>
                <a:stretch>
                  <a:fillRect l="-622" t="-5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320992" y="2321296"/>
                <a:ext cx="2689391" cy="2350836"/>
              </a:xfrm>
              <a:prstGeom prst="rect">
                <a:avLst/>
              </a:prstGeom>
              <a:solidFill>
                <a:srgbClr val="FFE79B"/>
              </a:solidFill>
              <a:ln>
                <a:solidFill>
                  <a:schemeClr val="tx1"/>
                </a:solidFill>
              </a:ln>
            </p:spPr>
            <p:txBody>
              <a:bodyPr wrap="none" rtlCol="0">
                <a:spAutoFit/>
              </a:bodyPr>
              <a:lstStyle/>
              <a:p>
                <a:endParaRPr lang="en-US" sz="1000" dirty="0" smtClean="0"/>
              </a:p>
              <a:p>
                <a:pPr/>
                <a14:m>
                  <m:oMathPara xmlns:m="http://schemas.openxmlformats.org/officeDocument/2006/math">
                    <m:oMathParaPr>
                      <m:jc m:val="left"/>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𝑐𝑟</m:t>
                          </m:r>
                        </m:sub>
                      </m:sSub>
                      <m:r>
                        <a:rPr lang="en-US" sz="1000" b="0" i="1" smtClean="0">
                          <a:latin typeface="Cambria Math" panose="02040503050406030204" pitchFamily="18" charset="0"/>
                        </a:rPr>
                        <m:t>=</m:t>
                      </m:r>
                      <m:f>
                        <m:fPr>
                          <m:ctrlPr>
                            <a:rPr lang="en-US" sz="1000" i="1">
                              <a:latin typeface="Cambria Math" panose="02040503050406030204" pitchFamily="18" charset="0"/>
                            </a:rPr>
                          </m:ctrlPr>
                        </m:fPr>
                        <m:num>
                          <m:r>
                            <a:rPr lang="en-US" sz="1000" b="0" i="1" smtClean="0">
                              <a:latin typeface="Cambria Math" panose="02040503050406030204" pitchFamily="18" charset="0"/>
                              <a:ea typeface="Cambria Math" panose="02040503050406030204" pitchFamily="18" charset="0"/>
                            </a:rPr>
                            <m:t>2</m:t>
                          </m:r>
                          <m:r>
                            <a:rPr lang="en-US" sz="1000" b="0" i="1" smtClean="0">
                              <a:latin typeface="Cambria Math" panose="02040503050406030204" pitchFamily="18" charset="0"/>
                              <a:ea typeface="Cambria Math" panose="02040503050406030204" pitchFamily="18" charset="0"/>
                            </a:rPr>
                            <m:t>𝑐</m:t>
                          </m:r>
                        </m:num>
                        <m:den>
                          <m:r>
                            <a:rPr lang="en-US" sz="1000" i="1" smtClean="0">
                              <a:latin typeface="Cambria Math" panose="02040503050406030204" pitchFamily="18" charset="0"/>
                              <a:ea typeface="Cambria Math" panose="02040503050406030204" pitchFamily="18" charset="0"/>
                            </a:rPr>
                            <m:t>𝛾</m:t>
                          </m:r>
                        </m:den>
                      </m:f>
                      <m:d>
                        <m:dPr>
                          <m:begChr m:val="["/>
                          <m:endChr m:val="]"/>
                          <m:ctrlPr>
                            <a:rPr lang="en-US" sz="1000" i="1">
                              <a:latin typeface="Cambria Math" panose="02040503050406030204" pitchFamily="18" charset="0"/>
                            </a:rPr>
                          </m:ctrlPr>
                        </m:dPr>
                        <m:e>
                          <m:f>
                            <m:fPr>
                              <m:ctrlPr>
                                <a:rPr lang="en-US" sz="1000" i="1">
                                  <a:latin typeface="Cambria Math" panose="02040503050406030204" pitchFamily="18" charset="0"/>
                                </a:rPr>
                              </m:ctrlPr>
                            </m:fPr>
                            <m:num>
                              <m:r>
                                <a:rPr lang="en-US" sz="1000" i="1">
                                  <a:latin typeface="Cambria Math" panose="02040503050406030204" pitchFamily="18" charset="0"/>
                                </a:rPr>
                                <m:t>𝑆𝑖𝑛</m:t>
                              </m:r>
                              <m:r>
                                <a:rPr lang="en-US" sz="1000" i="1">
                                  <a:latin typeface="Cambria Math" panose="02040503050406030204" pitchFamily="18" charset="0"/>
                                  <a:ea typeface="Cambria Math" panose="02040503050406030204" pitchFamily="18" charset="0"/>
                                </a:rPr>
                                <m:t>𝛽</m:t>
                              </m:r>
                            </m:num>
                            <m:den>
                              <m:r>
                                <a:rPr lang="en-US" sz="1000" i="1">
                                  <a:latin typeface="Cambria Math" panose="02040503050406030204" pitchFamily="18" charset="0"/>
                                </a:rPr>
                                <m:t>𝑠𝑖𝑛</m:t>
                              </m:r>
                              <m:d>
                                <m:dPr>
                                  <m:ctrlPr>
                                    <a:rPr lang="en-US" sz="1000" i="1">
                                      <a:latin typeface="Cambria Math" panose="02040503050406030204" pitchFamily="18" charset="0"/>
                                    </a:rPr>
                                  </m:ctrlPr>
                                </m:dPr>
                                <m:e>
                                  <m:r>
                                    <a:rPr lang="en-US" sz="1000" i="1">
                                      <a:latin typeface="Cambria Math" panose="02040503050406030204" pitchFamily="18" charset="0"/>
                                      <a:ea typeface="Cambria Math" panose="02040503050406030204" pitchFamily="18" charset="0"/>
                                    </a:rPr>
                                    <m:t>𝛽</m:t>
                                  </m:r>
                                  <m:r>
                                    <a:rPr lang="en-US" sz="1000" i="1">
                                      <a:latin typeface="Cambria Math" panose="02040503050406030204" pitchFamily="18" charset="0"/>
                                      <a:ea typeface="Cambria Math" panose="02040503050406030204" pitchFamily="18" charset="0"/>
                                    </a:rPr>
                                    <m:t>−</m:t>
                                  </m:r>
                                  <m:r>
                                    <a:rPr lang="en-US" sz="1000" i="1">
                                      <a:latin typeface="Cambria Math" panose="02040503050406030204" pitchFamily="18" charset="0"/>
                                      <a:ea typeface="Cambria Math" panose="02040503050406030204" pitchFamily="18" charset="0"/>
                                    </a:rPr>
                                    <m:t>𝜃</m:t>
                                  </m:r>
                                </m:e>
                              </m:d>
                              <m:d>
                                <m:dPr>
                                  <m:ctrlPr>
                                    <a:rPr lang="en-US" sz="1000" i="1">
                                      <a:latin typeface="Cambria Math" panose="02040503050406030204" pitchFamily="18" charset="0"/>
                                    </a:rPr>
                                  </m:ctrlPr>
                                </m:dPr>
                                <m:e>
                                  <m:r>
                                    <a:rPr lang="en-US" sz="1000" i="1">
                                      <a:latin typeface="Cambria Math" panose="02040503050406030204" pitchFamily="18" charset="0"/>
                                    </a:rPr>
                                    <m:t>𝑠𝑖𝑛</m:t>
                                  </m:r>
                                  <m:r>
                                    <a:rPr lang="en-US" sz="1000" i="1">
                                      <a:latin typeface="Cambria Math" panose="02040503050406030204" pitchFamily="18" charset="0"/>
                                      <a:ea typeface="Cambria Math" panose="02040503050406030204" pitchFamily="18" charset="0"/>
                                    </a:rPr>
                                    <m:t>𝜃</m:t>
                                  </m:r>
                                  <m:r>
                                    <a:rPr lang="en-US" sz="1000" i="1">
                                      <a:latin typeface="Cambria Math" panose="02040503050406030204" pitchFamily="18" charset="0"/>
                                      <a:ea typeface="Cambria Math" panose="02040503050406030204" pitchFamily="18" charset="0"/>
                                    </a:rPr>
                                    <m:t>−</m:t>
                                  </m:r>
                                  <m:r>
                                    <a:rPr lang="en-US" sz="1000" i="1">
                                      <a:latin typeface="Cambria Math" panose="02040503050406030204" pitchFamily="18" charset="0"/>
                                      <a:ea typeface="Cambria Math" panose="02040503050406030204" pitchFamily="18" charset="0"/>
                                    </a:rPr>
                                    <m:t>𝑐𝑜𝑠</m:t>
                                  </m:r>
                                  <m:r>
                                    <a:rPr lang="en-US" sz="1000" i="1">
                                      <a:latin typeface="Cambria Math" panose="02040503050406030204" pitchFamily="18" charset="0"/>
                                      <a:ea typeface="Cambria Math" panose="02040503050406030204" pitchFamily="18" charset="0"/>
                                    </a:rPr>
                                    <m:t>𝜃</m:t>
                                  </m:r>
                                  <m:r>
                                    <a:rPr lang="en-US" sz="1000" i="1">
                                      <a:latin typeface="Cambria Math" panose="02040503050406030204" pitchFamily="18" charset="0"/>
                                      <a:ea typeface="Cambria Math" panose="02040503050406030204" pitchFamily="18" charset="0"/>
                                    </a:rPr>
                                    <m:t>𝑡𝑎𝑛</m:t>
                                  </m:r>
                                  <m:r>
                                    <a:rPr lang="en-US" sz="1000" i="1" smtClean="0">
                                      <a:latin typeface="Cambria Math" panose="02040503050406030204" pitchFamily="18" charset="0"/>
                                      <a:ea typeface="Cambria Math" panose="02040503050406030204" pitchFamily="18" charset="0"/>
                                    </a:rPr>
                                    <m:t>∅</m:t>
                                  </m:r>
                                </m:e>
                              </m:d>
                            </m:den>
                          </m:f>
                        </m:e>
                      </m:d>
                    </m:oMath>
                  </m:oMathPara>
                </a14:m>
                <a:endParaRPr lang="en-US" sz="1000" dirty="0" smtClean="0"/>
              </a:p>
              <a:p>
                <a:endParaRPr lang="en-US" sz="1000" dirty="0" smtClean="0"/>
              </a:p>
              <a:p>
                <a:endParaRPr lang="en-US" sz="1000" dirty="0"/>
              </a:p>
              <a:p>
                <a:endParaRPr lang="en-US" sz="1000" dirty="0" smtClean="0"/>
              </a:p>
              <a:p>
                <a:pPr/>
                <a14:m>
                  <m:oMathPara xmlns:m="http://schemas.openxmlformats.org/officeDocument/2006/math">
                    <m:oMathParaPr>
                      <m:jc m:val="left"/>
                    </m:oMathParaPr>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𝐻</m:t>
                          </m:r>
                        </m:e>
                        <m:sub>
                          <m:r>
                            <a:rPr lang="en-US" sz="1000" b="0" i="1" smtClean="0">
                              <a:latin typeface="Cambria Math" panose="02040503050406030204" pitchFamily="18" charset="0"/>
                            </a:rPr>
                            <m:t>𝑑𝑒𝑠</m:t>
                          </m:r>
                        </m:sub>
                      </m:sSub>
                      <m:r>
                        <a:rPr lang="en-US" sz="1000" i="1">
                          <a:latin typeface="Cambria Math" panose="02040503050406030204" pitchFamily="18" charset="0"/>
                        </a:rPr>
                        <m:t>=</m:t>
                      </m:r>
                      <m:f>
                        <m:fPr>
                          <m:ctrlPr>
                            <a:rPr lang="en-US" sz="1000" i="1">
                              <a:latin typeface="Cambria Math" panose="02040503050406030204" pitchFamily="18" charset="0"/>
                            </a:rPr>
                          </m:ctrlPr>
                        </m:fPr>
                        <m:num>
                          <m:r>
                            <a:rPr lang="en-US" sz="1000" b="0" i="1" smtClean="0">
                              <a:latin typeface="Cambria Math" panose="02040503050406030204" pitchFamily="18" charset="0"/>
                              <a:ea typeface="Cambria Math" panose="02040503050406030204" pitchFamily="18" charset="0"/>
                            </a:rPr>
                            <m:t>2</m:t>
                          </m:r>
                          <m:sSub>
                            <m:sSubPr>
                              <m:ctrlPr>
                                <a:rPr lang="en-US" sz="1000" b="0" i="1" smtClean="0">
                                  <a:latin typeface="Cambria Math" panose="02040503050406030204" pitchFamily="18" charset="0"/>
                                  <a:ea typeface="Cambria Math" panose="02040503050406030204" pitchFamily="18" charset="0"/>
                                </a:rPr>
                              </m:ctrlPr>
                            </m:sSubPr>
                            <m:e>
                              <m:r>
                                <a:rPr lang="en-US" sz="1000" b="0" i="1" smtClean="0">
                                  <a:latin typeface="Cambria Math" panose="02040503050406030204" pitchFamily="18" charset="0"/>
                                  <a:ea typeface="Cambria Math" panose="02040503050406030204" pitchFamily="18" charset="0"/>
                                </a:rPr>
                                <m:t>𝑐</m:t>
                              </m:r>
                            </m:e>
                            <m:sub>
                              <m:r>
                                <a:rPr lang="en-US" sz="1000" b="0" i="1" smtClean="0">
                                  <a:latin typeface="Cambria Math" panose="02040503050406030204" pitchFamily="18" charset="0"/>
                                  <a:ea typeface="Cambria Math" panose="02040503050406030204" pitchFamily="18" charset="0"/>
                                </a:rPr>
                                <m:t>𝑑</m:t>
                              </m:r>
                            </m:sub>
                          </m:sSub>
                        </m:num>
                        <m:den>
                          <m:r>
                            <a:rPr lang="en-US" sz="1000" i="1">
                              <a:latin typeface="Cambria Math" panose="02040503050406030204" pitchFamily="18" charset="0"/>
                              <a:ea typeface="Cambria Math" panose="02040503050406030204" pitchFamily="18" charset="0"/>
                            </a:rPr>
                            <m:t>𝛾</m:t>
                          </m:r>
                        </m:den>
                      </m:f>
                      <m:d>
                        <m:dPr>
                          <m:begChr m:val="["/>
                          <m:endChr m:val="]"/>
                          <m:ctrlPr>
                            <a:rPr lang="en-US" sz="1000" i="1">
                              <a:latin typeface="Cambria Math" panose="02040503050406030204" pitchFamily="18" charset="0"/>
                            </a:rPr>
                          </m:ctrlPr>
                        </m:dPr>
                        <m:e>
                          <m:f>
                            <m:fPr>
                              <m:ctrlPr>
                                <a:rPr lang="en-US" sz="1000" i="1">
                                  <a:latin typeface="Cambria Math" panose="02040503050406030204" pitchFamily="18" charset="0"/>
                                </a:rPr>
                              </m:ctrlPr>
                            </m:fPr>
                            <m:num>
                              <m:r>
                                <a:rPr lang="en-US" sz="1000" i="1">
                                  <a:latin typeface="Cambria Math" panose="02040503050406030204" pitchFamily="18" charset="0"/>
                                </a:rPr>
                                <m:t>𝑆𝑖𝑛</m:t>
                              </m:r>
                              <m:r>
                                <a:rPr lang="en-US" sz="1000" i="1">
                                  <a:latin typeface="Cambria Math" panose="02040503050406030204" pitchFamily="18" charset="0"/>
                                  <a:ea typeface="Cambria Math" panose="02040503050406030204" pitchFamily="18" charset="0"/>
                                </a:rPr>
                                <m:t>𝛽</m:t>
                              </m:r>
                            </m:num>
                            <m:den>
                              <m:r>
                                <a:rPr lang="en-US" sz="1000" i="1">
                                  <a:latin typeface="Cambria Math" panose="02040503050406030204" pitchFamily="18" charset="0"/>
                                </a:rPr>
                                <m:t>𝑠𝑖𝑛</m:t>
                              </m:r>
                              <m:d>
                                <m:dPr>
                                  <m:ctrlPr>
                                    <a:rPr lang="en-US" sz="1000" i="1">
                                      <a:latin typeface="Cambria Math" panose="02040503050406030204" pitchFamily="18" charset="0"/>
                                    </a:rPr>
                                  </m:ctrlPr>
                                </m:dPr>
                                <m:e>
                                  <m:r>
                                    <a:rPr lang="en-US" sz="1000" i="1">
                                      <a:latin typeface="Cambria Math" panose="02040503050406030204" pitchFamily="18" charset="0"/>
                                      <a:ea typeface="Cambria Math" panose="02040503050406030204" pitchFamily="18" charset="0"/>
                                    </a:rPr>
                                    <m:t>𝛽</m:t>
                                  </m:r>
                                  <m:r>
                                    <a:rPr lang="en-US" sz="1000" i="1">
                                      <a:latin typeface="Cambria Math" panose="02040503050406030204" pitchFamily="18" charset="0"/>
                                      <a:ea typeface="Cambria Math" panose="02040503050406030204" pitchFamily="18" charset="0"/>
                                    </a:rPr>
                                    <m:t>−</m:t>
                                  </m:r>
                                  <m:r>
                                    <a:rPr lang="en-US" sz="1000" i="1">
                                      <a:latin typeface="Cambria Math" panose="02040503050406030204" pitchFamily="18" charset="0"/>
                                      <a:ea typeface="Cambria Math" panose="02040503050406030204" pitchFamily="18" charset="0"/>
                                    </a:rPr>
                                    <m:t>𝜃</m:t>
                                  </m:r>
                                </m:e>
                              </m:d>
                              <m:d>
                                <m:dPr>
                                  <m:ctrlPr>
                                    <a:rPr lang="en-US" sz="1000" i="1">
                                      <a:latin typeface="Cambria Math" panose="02040503050406030204" pitchFamily="18" charset="0"/>
                                    </a:rPr>
                                  </m:ctrlPr>
                                </m:dPr>
                                <m:e>
                                  <m:r>
                                    <a:rPr lang="en-US" sz="1000" i="1">
                                      <a:latin typeface="Cambria Math" panose="02040503050406030204" pitchFamily="18" charset="0"/>
                                    </a:rPr>
                                    <m:t>𝑠𝑖𝑛</m:t>
                                  </m:r>
                                  <m:r>
                                    <a:rPr lang="en-US" sz="1000" i="1">
                                      <a:latin typeface="Cambria Math" panose="02040503050406030204" pitchFamily="18" charset="0"/>
                                      <a:ea typeface="Cambria Math" panose="02040503050406030204" pitchFamily="18" charset="0"/>
                                    </a:rPr>
                                    <m:t>𝜃</m:t>
                                  </m:r>
                                  <m:r>
                                    <a:rPr lang="en-US" sz="1000" i="1">
                                      <a:latin typeface="Cambria Math" panose="02040503050406030204" pitchFamily="18" charset="0"/>
                                      <a:ea typeface="Cambria Math" panose="02040503050406030204" pitchFamily="18" charset="0"/>
                                    </a:rPr>
                                    <m:t>−</m:t>
                                  </m:r>
                                  <m:r>
                                    <a:rPr lang="en-US" sz="1000" i="1">
                                      <a:latin typeface="Cambria Math" panose="02040503050406030204" pitchFamily="18" charset="0"/>
                                      <a:ea typeface="Cambria Math" panose="02040503050406030204" pitchFamily="18" charset="0"/>
                                    </a:rPr>
                                    <m:t>𝑐𝑜𝑠</m:t>
                                  </m:r>
                                  <m:r>
                                    <a:rPr lang="en-US" sz="1000" i="1">
                                      <a:latin typeface="Cambria Math" panose="02040503050406030204" pitchFamily="18" charset="0"/>
                                      <a:ea typeface="Cambria Math" panose="02040503050406030204" pitchFamily="18" charset="0"/>
                                    </a:rPr>
                                    <m:t>𝜃</m:t>
                                  </m:r>
                                  <m:r>
                                    <a:rPr lang="en-US" sz="1000" b="0" i="1" smtClean="0">
                                      <a:latin typeface="Cambria Math" panose="02040503050406030204" pitchFamily="18" charset="0"/>
                                      <a:ea typeface="Cambria Math" panose="02040503050406030204" pitchFamily="18" charset="0"/>
                                    </a:rPr>
                                    <m:t> </m:t>
                                  </m:r>
                                  <m:r>
                                    <a:rPr lang="en-US" sz="1000" i="1">
                                      <a:latin typeface="Cambria Math" panose="02040503050406030204" pitchFamily="18" charset="0"/>
                                      <a:ea typeface="Cambria Math" panose="02040503050406030204" pitchFamily="18" charset="0"/>
                                    </a:rPr>
                                    <m:t>𝑡𝑎𝑛</m:t>
                                  </m:r>
                                  <m:sSub>
                                    <m:sSubPr>
                                      <m:ctrlPr>
                                        <a:rPr lang="en-US" sz="1000" i="1">
                                          <a:latin typeface="Cambria Math" panose="02040503050406030204" pitchFamily="18" charset="0"/>
                                          <a:ea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m:t>
                                      </m:r>
                                    </m:e>
                                    <m:sub>
                                      <m:r>
                                        <a:rPr lang="en-US" sz="1000" i="1">
                                          <a:latin typeface="Cambria Math" panose="02040503050406030204" pitchFamily="18" charset="0"/>
                                          <a:ea typeface="Cambria Math" panose="02040503050406030204" pitchFamily="18" charset="0"/>
                                        </a:rPr>
                                        <m:t>𝑑</m:t>
                                      </m:r>
                                    </m:sub>
                                  </m:sSub>
                                </m:e>
                              </m:d>
                            </m:den>
                          </m:f>
                        </m:e>
                      </m:d>
                    </m:oMath>
                  </m:oMathPara>
                </a14:m>
                <a:endParaRPr lang="en-US" sz="1000" dirty="0"/>
              </a:p>
              <a:p>
                <a:endParaRPr lang="en-US" sz="1000" dirty="0" smtClean="0"/>
              </a:p>
              <a:p>
                <a:endParaRPr lang="en-US" sz="1000" dirty="0" smtClean="0"/>
              </a:p>
              <a:p>
                <a:endParaRPr lang="en-US" sz="1000" dirty="0"/>
              </a:p>
              <a:p>
                <a:endParaRPr lang="en-US" sz="1000" dirty="0" smtClean="0"/>
              </a:p>
              <a:p>
                <a:pPr/>
                <a14:m>
                  <m:oMathPara xmlns:m="http://schemas.openxmlformats.org/officeDocument/2006/math">
                    <m:oMathParaPr>
                      <m:jc m:val="left"/>
                    </m:oMathParaPr>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𝑐</m:t>
                          </m:r>
                        </m:e>
                        <m:sub>
                          <m:r>
                            <a:rPr lang="en-US" sz="1000" i="1">
                              <a:latin typeface="Cambria Math" panose="02040503050406030204" pitchFamily="18" charset="0"/>
                            </a:rPr>
                            <m:t>𝑑</m:t>
                          </m:r>
                        </m:sub>
                      </m:sSub>
                      <m:r>
                        <a:rPr lang="en-US" sz="1000" i="1">
                          <a:latin typeface="Cambria Math" panose="02040503050406030204" pitchFamily="18" charset="0"/>
                        </a:rPr>
                        <m:t>=</m:t>
                      </m:r>
                      <m:f>
                        <m:fPr>
                          <m:ctrlPr>
                            <a:rPr lang="en-US" sz="1000" i="1">
                              <a:latin typeface="Cambria Math" panose="02040503050406030204" pitchFamily="18" charset="0"/>
                            </a:rPr>
                          </m:ctrlPr>
                        </m:fPr>
                        <m:num>
                          <m:r>
                            <a:rPr lang="en-US" sz="1000" i="1">
                              <a:latin typeface="Cambria Math" panose="02040503050406030204" pitchFamily="18" charset="0"/>
                              <a:ea typeface="Cambria Math" panose="02040503050406030204" pitchFamily="18" charset="0"/>
                            </a:rPr>
                            <m:t>𝛾</m:t>
                          </m:r>
                          <m:r>
                            <a:rPr lang="en-US" sz="1000" i="1">
                              <a:latin typeface="Cambria Math" panose="02040503050406030204" pitchFamily="18" charset="0"/>
                              <a:ea typeface="Cambria Math" panose="02040503050406030204" pitchFamily="18" charset="0"/>
                            </a:rPr>
                            <m:t>𝐻𝑑𝑒𝑠</m:t>
                          </m:r>
                        </m:num>
                        <m:den>
                          <m:r>
                            <a:rPr lang="en-US" sz="1000" b="0" i="1" smtClean="0">
                              <a:latin typeface="Cambria Math" panose="02040503050406030204" pitchFamily="18" charset="0"/>
                              <a:ea typeface="Cambria Math" panose="02040503050406030204" pitchFamily="18" charset="0"/>
                            </a:rPr>
                            <m:t>2</m:t>
                          </m:r>
                        </m:den>
                      </m:f>
                      <m:d>
                        <m:dPr>
                          <m:begChr m:val="["/>
                          <m:endChr m:val="]"/>
                          <m:ctrlPr>
                            <a:rPr lang="en-US" sz="1000" i="1">
                              <a:latin typeface="Cambria Math" panose="02040503050406030204" pitchFamily="18" charset="0"/>
                            </a:rPr>
                          </m:ctrlPr>
                        </m:dPr>
                        <m:e>
                          <m:f>
                            <m:fPr>
                              <m:ctrlPr>
                                <a:rPr lang="en-US" sz="1000" i="1">
                                  <a:latin typeface="Cambria Math" panose="02040503050406030204" pitchFamily="18" charset="0"/>
                                </a:rPr>
                              </m:ctrlPr>
                            </m:fPr>
                            <m:num>
                              <m:r>
                                <a:rPr lang="en-US" sz="1000" b="0" i="1" smtClean="0">
                                  <a:latin typeface="Cambria Math" panose="02040503050406030204" pitchFamily="18" charset="0"/>
                                </a:rPr>
                                <m:t>𝑠𝑖𝑛</m:t>
                              </m:r>
                              <m:d>
                                <m:dPr>
                                  <m:ctrlPr>
                                    <a:rPr lang="en-US" sz="1000" i="1">
                                      <a:latin typeface="Cambria Math" panose="02040503050406030204" pitchFamily="18" charset="0"/>
                                    </a:rPr>
                                  </m:ctrlPr>
                                </m:dPr>
                                <m:e>
                                  <m:r>
                                    <a:rPr lang="en-US" sz="1000" i="1">
                                      <a:latin typeface="Cambria Math" panose="02040503050406030204" pitchFamily="18" charset="0"/>
                                      <a:ea typeface="Cambria Math" panose="02040503050406030204" pitchFamily="18" charset="0"/>
                                    </a:rPr>
                                    <m:t>𝛽</m:t>
                                  </m:r>
                                  <m:r>
                                    <a:rPr lang="en-US" sz="1000" i="1">
                                      <a:latin typeface="Cambria Math" panose="02040503050406030204" pitchFamily="18" charset="0"/>
                                      <a:ea typeface="Cambria Math" panose="02040503050406030204" pitchFamily="18" charset="0"/>
                                    </a:rPr>
                                    <m:t>−</m:t>
                                  </m:r>
                                  <m:r>
                                    <a:rPr lang="en-US" sz="1000" i="1" smtClean="0">
                                      <a:latin typeface="Cambria Math" panose="02040503050406030204" pitchFamily="18" charset="0"/>
                                      <a:ea typeface="Cambria Math" panose="02040503050406030204" pitchFamily="18" charset="0"/>
                                    </a:rPr>
                                    <m:t>𝜃</m:t>
                                  </m:r>
                                </m:e>
                              </m:d>
                              <m:d>
                                <m:dPr>
                                  <m:ctrlPr>
                                    <a:rPr lang="en-US" sz="1000" i="1">
                                      <a:latin typeface="Cambria Math" panose="02040503050406030204" pitchFamily="18" charset="0"/>
                                    </a:rPr>
                                  </m:ctrlPr>
                                </m:dPr>
                                <m:e>
                                  <m:r>
                                    <a:rPr lang="en-US" sz="1000" b="0" i="1" smtClean="0">
                                      <a:latin typeface="Cambria Math" panose="02040503050406030204" pitchFamily="18" charset="0"/>
                                    </a:rPr>
                                    <m:t>𝑠𝑖𝑛</m:t>
                                  </m:r>
                                  <m:r>
                                    <a:rPr lang="en-US" sz="1000" b="0" i="1" smtClean="0">
                                      <a:latin typeface="Cambria Math" panose="02040503050406030204" pitchFamily="18" charset="0"/>
                                      <a:ea typeface="Cambria Math" panose="02040503050406030204" pitchFamily="18" charset="0"/>
                                    </a:rPr>
                                    <m:t>𝜃</m:t>
                                  </m:r>
                                  <m:r>
                                    <a:rPr lang="en-US" sz="1000" b="0" i="1" smtClean="0">
                                      <a:latin typeface="Cambria Math" panose="02040503050406030204" pitchFamily="18" charset="0"/>
                                      <a:ea typeface="Cambria Math" panose="02040503050406030204" pitchFamily="18" charset="0"/>
                                    </a:rPr>
                                    <m:t>−</m:t>
                                  </m:r>
                                  <m:r>
                                    <a:rPr lang="en-US" sz="1000" b="0" i="1" smtClean="0">
                                      <a:latin typeface="Cambria Math" panose="02040503050406030204" pitchFamily="18" charset="0"/>
                                      <a:ea typeface="Cambria Math" panose="02040503050406030204" pitchFamily="18" charset="0"/>
                                    </a:rPr>
                                    <m:t>𝑐𝑜𝑠</m:t>
                                  </m:r>
                                  <m:r>
                                    <a:rPr lang="en-US" sz="1000" b="0" i="1" smtClean="0">
                                      <a:latin typeface="Cambria Math" panose="02040503050406030204" pitchFamily="18" charset="0"/>
                                      <a:ea typeface="Cambria Math" panose="02040503050406030204" pitchFamily="18" charset="0"/>
                                    </a:rPr>
                                    <m:t>𝜃</m:t>
                                  </m:r>
                                  <m:r>
                                    <a:rPr lang="en-US" sz="1000" b="0" i="1" smtClean="0">
                                      <a:latin typeface="Cambria Math" panose="02040503050406030204" pitchFamily="18" charset="0"/>
                                      <a:ea typeface="Cambria Math" panose="02040503050406030204" pitchFamily="18" charset="0"/>
                                    </a:rPr>
                                    <m:t> </m:t>
                                  </m:r>
                                  <m:r>
                                    <a:rPr lang="en-US" sz="1000" b="0" i="1" smtClean="0">
                                      <a:latin typeface="Cambria Math" panose="02040503050406030204" pitchFamily="18" charset="0"/>
                                      <a:ea typeface="Cambria Math" panose="02040503050406030204" pitchFamily="18" charset="0"/>
                                    </a:rPr>
                                    <m:t>𝑡𝑎𝑛</m:t>
                                  </m:r>
                                  <m:sSub>
                                    <m:sSubPr>
                                      <m:ctrlPr>
                                        <a:rPr lang="en-US" sz="1000" b="0" i="1" smtClean="0">
                                          <a:latin typeface="Cambria Math" panose="02040503050406030204" pitchFamily="18" charset="0"/>
                                          <a:ea typeface="Cambria Math" panose="02040503050406030204" pitchFamily="18" charset="0"/>
                                        </a:rPr>
                                      </m:ctrlPr>
                                    </m:sSubPr>
                                    <m:e>
                                      <m:r>
                                        <a:rPr lang="en-US" sz="1000" b="0" i="1" smtClean="0">
                                          <a:latin typeface="Cambria Math" panose="02040503050406030204" pitchFamily="18" charset="0"/>
                                          <a:ea typeface="Cambria Math" panose="02040503050406030204" pitchFamily="18" charset="0"/>
                                        </a:rPr>
                                        <m:t>∅</m:t>
                                      </m:r>
                                    </m:e>
                                    <m:sub>
                                      <m:r>
                                        <a:rPr lang="en-US" sz="1000" b="0" i="1" smtClean="0">
                                          <a:latin typeface="Cambria Math" panose="02040503050406030204" pitchFamily="18" charset="0"/>
                                          <a:ea typeface="Cambria Math" panose="02040503050406030204" pitchFamily="18" charset="0"/>
                                        </a:rPr>
                                        <m:t>𝑑</m:t>
                                      </m:r>
                                    </m:sub>
                                  </m:sSub>
                                </m:e>
                              </m:d>
                            </m:num>
                            <m:den>
                              <m:r>
                                <a:rPr lang="en-US" sz="1000" i="1">
                                  <a:latin typeface="Cambria Math" panose="02040503050406030204" pitchFamily="18" charset="0"/>
                                </a:rPr>
                                <m:t>𝑆𝑖𝑛</m:t>
                              </m:r>
                              <m:r>
                                <a:rPr lang="en-US" sz="1000" i="1">
                                  <a:latin typeface="Cambria Math" panose="02040503050406030204" pitchFamily="18" charset="0"/>
                                  <a:ea typeface="Cambria Math" panose="02040503050406030204" pitchFamily="18" charset="0"/>
                                </a:rPr>
                                <m:t>𝛽</m:t>
                              </m:r>
                            </m:den>
                          </m:f>
                        </m:e>
                      </m:d>
                    </m:oMath>
                  </m:oMathPara>
                </a14:m>
                <a:endParaRPr lang="en-US" sz="1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320992" y="2321296"/>
                <a:ext cx="2689391" cy="2350836"/>
              </a:xfrm>
              <a:prstGeom prst="rect">
                <a:avLst/>
              </a:prstGeom>
              <a:blipFill rotWithShape="0">
                <a:blip r:embed="rId3"/>
                <a:stretch>
                  <a:fillRect/>
                </a:stretch>
              </a:blipFill>
              <a:ln>
                <a:solidFill>
                  <a:schemeClr val="tx1"/>
                </a:solidFill>
              </a:ln>
            </p:spPr>
            <p:txBody>
              <a:bodyPr/>
              <a:lstStyle/>
              <a:p>
                <a:r>
                  <a:rPr lang="en-US">
                    <a:noFill/>
                  </a:rPr>
                  <a:t> </a:t>
                </a:r>
              </a:p>
            </p:txBody>
          </p:sp>
        </mc:Fallback>
      </mc:AlternateContent>
      <p:grpSp>
        <p:nvGrpSpPr>
          <p:cNvPr id="82" name="Group 81"/>
          <p:cNvGrpSpPr/>
          <p:nvPr/>
        </p:nvGrpSpPr>
        <p:grpSpPr>
          <a:xfrm>
            <a:off x="3920983" y="0"/>
            <a:ext cx="5130800" cy="2138596"/>
            <a:chOff x="3920983" y="0"/>
            <a:chExt cx="5130800" cy="2138596"/>
          </a:xfrm>
        </p:grpSpPr>
        <p:grpSp>
          <p:nvGrpSpPr>
            <p:cNvPr id="83" name="Group 82"/>
            <p:cNvGrpSpPr/>
            <p:nvPr/>
          </p:nvGrpSpPr>
          <p:grpSpPr>
            <a:xfrm>
              <a:off x="3920983" y="0"/>
              <a:ext cx="5130800" cy="2138596"/>
              <a:chOff x="3691467" y="2250440"/>
              <a:chExt cx="5130800" cy="2138596"/>
            </a:xfrm>
          </p:grpSpPr>
          <p:sp>
            <p:nvSpPr>
              <p:cNvPr id="91" name="Isosceles Triangle 1"/>
              <p:cNvSpPr/>
              <p:nvPr/>
            </p:nvSpPr>
            <p:spPr bwMode="auto">
              <a:xfrm>
                <a:off x="4715933" y="2480732"/>
                <a:ext cx="3412067" cy="1888067"/>
              </a:xfrm>
              <a:custGeom>
                <a:avLst/>
                <a:gdLst>
                  <a:gd name="connsiteX0" fmla="*/ 0 w 3843867"/>
                  <a:gd name="connsiteY0" fmla="*/ 1896533 h 1896533"/>
                  <a:gd name="connsiteX1" fmla="*/ 0 w 3843867"/>
                  <a:gd name="connsiteY1" fmla="*/ 0 h 1896533"/>
                  <a:gd name="connsiteX2" fmla="*/ 3843867 w 3843867"/>
                  <a:gd name="connsiteY2" fmla="*/ 1896533 h 1896533"/>
                  <a:gd name="connsiteX3" fmla="*/ 0 w 3843867"/>
                  <a:gd name="connsiteY3" fmla="*/ 1896533 h 1896533"/>
                  <a:gd name="connsiteX0" fmla="*/ 0 w 3843867"/>
                  <a:gd name="connsiteY0" fmla="*/ 1888066 h 1888066"/>
                  <a:gd name="connsiteX1" fmla="*/ 1854200 w 3843867"/>
                  <a:gd name="connsiteY1" fmla="*/ 0 h 1888066"/>
                  <a:gd name="connsiteX2" fmla="*/ 3843867 w 3843867"/>
                  <a:gd name="connsiteY2" fmla="*/ 1888066 h 1888066"/>
                  <a:gd name="connsiteX3" fmla="*/ 0 w 3843867"/>
                  <a:gd name="connsiteY3" fmla="*/ 1888066 h 1888066"/>
                  <a:gd name="connsiteX0" fmla="*/ 0 w 3412067"/>
                  <a:gd name="connsiteY0" fmla="*/ 1888067 h 1888067"/>
                  <a:gd name="connsiteX1" fmla="*/ 1854200 w 3412067"/>
                  <a:gd name="connsiteY1" fmla="*/ 1 h 1888067"/>
                  <a:gd name="connsiteX2" fmla="*/ 3412067 w 3412067"/>
                  <a:gd name="connsiteY2" fmla="*/ 0 h 1888067"/>
                  <a:gd name="connsiteX3" fmla="*/ 0 w 3412067"/>
                  <a:gd name="connsiteY3" fmla="*/ 1888067 h 1888067"/>
                </a:gdLst>
                <a:ahLst/>
                <a:cxnLst>
                  <a:cxn ang="0">
                    <a:pos x="connsiteX0" y="connsiteY0"/>
                  </a:cxn>
                  <a:cxn ang="0">
                    <a:pos x="connsiteX1" y="connsiteY1"/>
                  </a:cxn>
                  <a:cxn ang="0">
                    <a:pos x="connsiteX2" y="connsiteY2"/>
                  </a:cxn>
                  <a:cxn ang="0">
                    <a:pos x="connsiteX3" y="connsiteY3"/>
                  </a:cxn>
                </a:cxnLst>
                <a:rect l="l" t="t" r="r" b="b"/>
                <a:pathLst>
                  <a:path w="3412067" h="1888067">
                    <a:moveTo>
                      <a:pt x="0" y="1888067"/>
                    </a:moveTo>
                    <a:lnTo>
                      <a:pt x="1854200" y="1"/>
                    </a:lnTo>
                    <a:lnTo>
                      <a:pt x="3412067" y="0"/>
                    </a:lnTo>
                    <a:lnTo>
                      <a:pt x="0" y="1888067"/>
                    </a:ln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92" name="Straight Connector 91"/>
              <p:cNvCxnSpPr/>
              <p:nvPr/>
            </p:nvCxnSpPr>
            <p:spPr bwMode="auto">
              <a:xfrm>
                <a:off x="3691467" y="2472267"/>
                <a:ext cx="5130800" cy="84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a:off x="3826934" y="4370493"/>
                <a:ext cx="2243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Arrow Connector 93"/>
              <p:cNvCxnSpPr/>
              <p:nvPr/>
            </p:nvCxnSpPr>
            <p:spPr bwMode="auto">
              <a:xfrm flipH="1">
                <a:off x="4123267" y="2473960"/>
                <a:ext cx="6773" cy="189484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grpSp>
            <p:nvGrpSpPr>
              <p:cNvPr id="95" name="Group 94"/>
              <p:cNvGrpSpPr/>
              <p:nvPr/>
            </p:nvGrpSpPr>
            <p:grpSpPr>
              <a:xfrm>
                <a:off x="6274922" y="2807208"/>
                <a:ext cx="703884" cy="512064"/>
                <a:chOff x="5616554" y="1161288"/>
                <a:chExt cx="703884" cy="512064"/>
              </a:xfrm>
            </p:grpSpPr>
            <p:cxnSp>
              <p:nvCxnSpPr>
                <p:cNvPr id="109" name="Straight Arrow Connector 108"/>
                <p:cNvCxnSpPr/>
                <p:nvPr/>
              </p:nvCxnSpPr>
              <p:spPr bwMode="auto">
                <a:xfrm>
                  <a:off x="5925312" y="1161288"/>
                  <a:ext cx="0" cy="51206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10" name="Straight Arrow Connector 109"/>
                <p:cNvCxnSpPr/>
                <p:nvPr/>
              </p:nvCxnSpPr>
              <p:spPr bwMode="auto">
                <a:xfrm>
                  <a:off x="5616554" y="1285979"/>
                  <a:ext cx="292608" cy="365760"/>
                </a:xfrm>
                <a:prstGeom prst="straightConnector1">
                  <a:avLst/>
                </a:prstGeom>
                <a:solidFill>
                  <a:schemeClr val="accent1"/>
                </a:solidFill>
                <a:ln w="9525" cap="flat" cmpd="sng" algn="ctr">
                  <a:solidFill>
                    <a:srgbClr val="216EDF"/>
                  </a:solidFill>
                  <a:prstDash val="solid"/>
                  <a:round/>
                  <a:headEnd type="none" w="med" len="med"/>
                  <a:tailEnd type="triangle"/>
                </a:ln>
                <a:effectLst/>
              </p:spPr>
            </p:cxnSp>
            <p:cxnSp>
              <p:nvCxnSpPr>
                <p:cNvPr id="111" name="Straight Arrow Connector 110"/>
                <p:cNvCxnSpPr/>
                <p:nvPr/>
              </p:nvCxnSpPr>
              <p:spPr bwMode="auto">
                <a:xfrm flipH="1">
                  <a:off x="5934575" y="1423741"/>
                  <a:ext cx="385863" cy="23702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sp>
            <p:nvSpPr>
              <p:cNvPr id="96" name="TextBox 95"/>
              <p:cNvSpPr txBox="1"/>
              <p:nvPr/>
            </p:nvSpPr>
            <p:spPr>
              <a:xfrm rot="19649837">
                <a:off x="6662499" y="2720662"/>
                <a:ext cx="938077" cy="261610"/>
              </a:xfrm>
              <a:prstGeom prst="rect">
                <a:avLst/>
              </a:prstGeom>
              <a:noFill/>
            </p:spPr>
            <p:txBody>
              <a:bodyPr wrap="none" rtlCol="0">
                <a:spAutoFit/>
              </a:bodyPr>
              <a:lstStyle/>
              <a:p>
                <a:r>
                  <a:rPr lang="en-US" sz="1100" dirty="0" smtClean="0">
                    <a:solidFill>
                      <a:srgbClr val="FF0000"/>
                    </a:solidFill>
                  </a:rPr>
                  <a:t>T</a:t>
                </a:r>
                <a:r>
                  <a:rPr lang="en-US" sz="1100" baseline="-25000" dirty="0" smtClean="0">
                    <a:solidFill>
                      <a:srgbClr val="FF0000"/>
                    </a:solidFill>
                  </a:rPr>
                  <a:t>a</a:t>
                </a:r>
                <a:r>
                  <a:rPr lang="en-US" sz="1100" dirty="0" smtClean="0">
                    <a:solidFill>
                      <a:srgbClr val="FF0000"/>
                    </a:solidFill>
                  </a:rPr>
                  <a:t> = </a:t>
                </a:r>
                <a:r>
                  <a:rPr lang="en-US" sz="1100" dirty="0" err="1" smtClean="0">
                    <a:solidFill>
                      <a:srgbClr val="FF0000"/>
                    </a:solidFill>
                  </a:rPr>
                  <a:t>W.sin</a:t>
                </a:r>
                <a:r>
                  <a:rPr lang="en-US" sz="1100" dirty="0" err="1" smtClean="0">
                    <a:solidFill>
                      <a:srgbClr val="FF0000"/>
                    </a:solidFill>
                    <a:latin typeface="Symbol" panose="05050102010706020507" pitchFamily="18" charset="2"/>
                  </a:rPr>
                  <a:t>q</a:t>
                </a:r>
                <a:endParaRPr lang="en-US" sz="1100" dirty="0">
                  <a:solidFill>
                    <a:srgbClr val="FF0000"/>
                  </a:solidFill>
                  <a:latin typeface="Symbol" panose="05050102010706020507" pitchFamily="18" charset="2"/>
                </a:endParaRPr>
              </a:p>
            </p:txBody>
          </p:sp>
          <p:sp>
            <p:nvSpPr>
              <p:cNvPr id="97" name="TextBox 96"/>
              <p:cNvSpPr txBox="1"/>
              <p:nvPr/>
            </p:nvSpPr>
            <p:spPr>
              <a:xfrm>
                <a:off x="6425501" y="2553314"/>
                <a:ext cx="354584" cy="307777"/>
              </a:xfrm>
              <a:prstGeom prst="rect">
                <a:avLst/>
              </a:prstGeom>
              <a:noFill/>
            </p:spPr>
            <p:txBody>
              <a:bodyPr wrap="none" rtlCol="0">
                <a:spAutoFit/>
              </a:bodyPr>
              <a:lstStyle/>
              <a:p>
                <a:r>
                  <a:rPr lang="en-US" sz="1400" b="1" dirty="0" smtClean="0"/>
                  <a:t>W</a:t>
                </a:r>
                <a:endParaRPr lang="en-US" sz="1400" b="1" dirty="0">
                  <a:latin typeface="Symbol" panose="05050102010706020507" pitchFamily="18" charset="2"/>
                </a:endParaRPr>
              </a:p>
            </p:txBody>
          </p:sp>
          <p:sp>
            <p:nvSpPr>
              <p:cNvPr id="98" name="Freeform 97"/>
              <p:cNvSpPr/>
              <p:nvPr/>
            </p:nvSpPr>
            <p:spPr bwMode="auto">
              <a:xfrm>
                <a:off x="5085014" y="3984061"/>
                <a:ext cx="173568" cy="386455"/>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9" name="Freeform 98"/>
              <p:cNvSpPr/>
              <p:nvPr/>
            </p:nvSpPr>
            <p:spPr bwMode="auto">
              <a:xfrm>
                <a:off x="5337692" y="4026861"/>
                <a:ext cx="132948" cy="329427"/>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0" name="TextBox 99"/>
              <p:cNvSpPr txBox="1"/>
              <p:nvPr/>
            </p:nvSpPr>
            <p:spPr>
              <a:xfrm>
                <a:off x="5402456" y="4066482"/>
                <a:ext cx="264816" cy="276999"/>
              </a:xfrm>
              <a:prstGeom prst="rect">
                <a:avLst/>
              </a:prstGeom>
              <a:noFill/>
            </p:spPr>
            <p:txBody>
              <a:bodyPr wrap="none" rtlCol="0">
                <a:spAutoFit/>
              </a:bodyPr>
              <a:lstStyle/>
              <a:p>
                <a:r>
                  <a:rPr lang="en-US" sz="1200" i="1" dirty="0" smtClean="0">
                    <a:latin typeface="Symbol" panose="05050102010706020507" pitchFamily="18" charset="2"/>
                  </a:rPr>
                  <a:t>q</a:t>
                </a:r>
                <a:endParaRPr lang="en-US" sz="1200" i="1" dirty="0">
                  <a:latin typeface="Symbol" panose="05050102010706020507" pitchFamily="18" charset="2"/>
                </a:endParaRPr>
              </a:p>
            </p:txBody>
          </p:sp>
          <p:sp>
            <p:nvSpPr>
              <p:cNvPr id="101" name="TextBox 100"/>
              <p:cNvSpPr txBox="1"/>
              <p:nvPr/>
            </p:nvSpPr>
            <p:spPr>
              <a:xfrm>
                <a:off x="5030684" y="4096332"/>
                <a:ext cx="285576" cy="261610"/>
              </a:xfrm>
              <a:prstGeom prst="rect">
                <a:avLst/>
              </a:prstGeom>
              <a:noFill/>
            </p:spPr>
            <p:txBody>
              <a:bodyPr wrap="square" rtlCol="0">
                <a:spAutoFit/>
              </a:bodyPr>
              <a:lstStyle/>
              <a:p>
                <a:r>
                  <a:rPr lang="en-US" sz="1100" b="1" i="1" dirty="0" smtClean="0">
                    <a:latin typeface="Symbol" panose="05050102010706020507" pitchFamily="18" charset="2"/>
                  </a:rPr>
                  <a:t>b</a:t>
                </a:r>
                <a:endParaRPr lang="en-US" sz="1100" b="1" i="1" dirty="0">
                  <a:latin typeface="Symbol" panose="05050102010706020507" pitchFamily="18" charset="2"/>
                </a:endParaRPr>
              </a:p>
            </p:txBody>
          </p:sp>
          <p:sp>
            <p:nvSpPr>
              <p:cNvPr id="102" name="TextBox 101"/>
              <p:cNvSpPr txBox="1"/>
              <p:nvPr/>
            </p:nvSpPr>
            <p:spPr>
              <a:xfrm>
                <a:off x="4546600" y="4135120"/>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A</a:t>
                </a:r>
                <a:endParaRPr lang="en-US" sz="1050" dirty="0">
                  <a:effectLst>
                    <a:outerShdw blurRad="38100" dist="38100" dir="2700000" algn="tl">
                      <a:srgbClr val="000000">
                        <a:alpha val="43137"/>
                      </a:srgbClr>
                    </a:outerShdw>
                  </a:effectLst>
                </a:endParaRPr>
              </a:p>
            </p:txBody>
          </p:sp>
          <p:sp>
            <p:nvSpPr>
              <p:cNvPr id="103" name="TextBox 102"/>
              <p:cNvSpPr txBox="1"/>
              <p:nvPr/>
            </p:nvSpPr>
            <p:spPr>
              <a:xfrm>
                <a:off x="3952240" y="3296920"/>
                <a:ext cx="351378" cy="369332"/>
              </a:xfrm>
              <a:prstGeom prst="rect">
                <a:avLst/>
              </a:prstGeom>
              <a:solidFill>
                <a:schemeClr val="bg1"/>
              </a:solidFill>
            </p:spPr>
            <p:txBody>
              <a:bodyPr wrap="none" rtlCol="0">
                <a:spAutoFit/>
              </a:bodyPr>
              <a:lstStyle/>
              <a:p>
                <a:r>
                  <a:rPr lang="en-US" dirty="0" smtClean="0"/>
                  <a:t>H</a:t>
                </a:r>
                <a:endParaRPr lang="en-US" dirty="0"/>
              </a:p>
            </p:txBody>
          </p:sp>
          <p:cxnSp>
            <p:nvCxnSpPr>
              <p:cNvPr id="104" name="Straight Arrow Connector 103"/>
              <p:cNvCxnSpPr/>
              <p:nvPr/>
            </p:nvCxnSpPr>
            <p:spPr bwMode="auto">
              <a:xfrm flipV="1">
                <a:off x="5974740" y="3354581"/>
                <a:ext cx="619760" cy="340360"/>
              </a:xfrm>
              <a:prstGeom prst="straightConnector1">
                <a:avLst/>
              </a:prstGeom>
              <a:solidFill>
                <a:schemeClr val="accent1"/>
              </a:solidFill>
              <a:ln w="15875" cap="flat" cmpd="sng" algn="ctr">
                <a:solidFill>
                  <a:srgbClr val="00B050"/>
                </a:solidFill>
                <a:prstDash val="solid"/>
                <a:round/>
                <a:headEnd type="none" w="med" len="med"/>
                <a:tailEnd type="arrow"/>
              </a:ln>
              <a:effectLst/>
            </p:spPr>
          </p:cxnSp>
          <p:sp>
            <p:nvSpPr>
              <p:cNvPr id="106" name="TextBox 105"/>
              <p:cNvSpPr txBox="1"/>
              <p:nvPr/>
            </p:nvSpPr>
            <p:spPr>
              <a:xfrm>
                <a:off x="6410564" y="2250440"/>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B</a:t>
                </a:r>
                <a:endParaRPr lang="en-US" sz="1050" dirty="0">
                  <a:effectLst>
                    <a:outerShdw blurRad="38100" dist="38100" dir="2700000" algn="tl">
                      <a:srgbClr val="000000">
                        <a:alpha val="43137"/>
                      </a:srgbClr>
                    </a:outerShdw>
                  </a:effectLst>
                </a:endParaRPr>
              </a:p>
            </p:txBody>
          </p:sp>
          <p:sp>
            <p:nvSpPr>
              <p:cNvPr id="107" name="TextBox 106"/>
              <p:cNvSpPr txBox="1"/>
              <p:nvPr/>
            </p:nvSpPr>
            <p:spPr>
              <a:xfrm>
                <a:off x="7998823" y="2250440"/>
                <a:ext cx="282450"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C</a:t>
                </a:r>
                <a:endParaRPr lang="en-US" sz="105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08" name="TextBox 107"/>
                  <p:cNvSpPr txBox="1"/>
                  <p:nvPr/>
                </p:nvSpPr>
                <p:spPr>
                  <a:xfrm>
                    <a:off x="8085667" y="2878666"/>
                    <a:ext cx="72635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oMath>
                      </m:oMathPara>
                    </a14:m>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smtClean="0">
                      <a:ea typeface="Cambria Math" panose="02040503050406030204" pitchFamily="18" charset="0"/>
                    </a:endParaRPr>
                  </a:p>
                  <a:p>
                    <a:r>
                      <a:rPr lang="en-US" dirty="0" smtClean="0"/>
                      <a:t>c =</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8085667" y="2878666"/>
                    <a:ext cx="726353" cy="923330"/>
                  </a:xfrm>
                  <a:prstGeom prst="rect">
                    <a:avLst/>
                  </a:prstGeom>
                  <a:blipFill>
                    <a:blip r:embed="rId7"/>
                    <a:stretch>
                      <a:fillRect l="-6723" b="-9272"/>
                    </a:stretch>
                  </a:blipFill>
                </p:spPr>
                <p:txBody>
                  <a:bodyPr/>
                  <a:lstStyle/>
                  <a:p>
                    <a:r>
                      <a:rPr lang="en-US">
                        <a:noFill/>
                      </a:rPr>
                      <a:t> </a:t>
                    </a:r>
                  </a:p>
                </p:txBody>
              </p:sp>
            </mc:Fallback>
          </mc:AlternateContent>
        </p:grpSp>
        <p:sp>
          <p:nvSpPr>
            <p:cNvPr id="84" name="TextBox 83"/>
            <p:cNvSpPr txBox="1"/>
            <p:nvPr/>
          </p:nvSpPr>
          <p:spPr>
            <a:xfrm rot="19649837">
              <a:off x="5811818" y="545433"/>
              <a:ext cx="992579" cy="261610"/>
            </a:xfrm>
            <a:prstGeom prst="rect">
              <a:avLst/>
            </a:prstGeom>
            <a:noFill/>
          </p:spPr>
          <p:txBody>
            <a:bodyPr wrap="none" rtlCol="0">
              <a:spAutoFit/>
            </a:bodyPr>
            <a:lstStyle/>
            <a:p>
              <a:r>
                <a:rPr lang="en-US" sz="1100" dirty="0" smtClean="0">
                  <a:solidFill>
                    <a:srgbClr val="216EDF"/>
                  </a:solidFill>
                </a:rPr>
                <a:t>N</a:t>
              </a:r>
              <a:r>
                <a:rPr lang="en-US" sz="1100" baseline="-25000" dirty="0" smtClean="0">
                  <a:solidFill>
                    <a:srgbClr val="216EDF"/>
                  </a:solidFill>
                </a:rPr>
                <a:t>a</a:t>
              </a:r>
              <a:r>
                <a:rPr lang="en-US" sz="1100" dirty="0" smtClean="0">
                  <a:solidFill>
                    <a:srgbClr val="216EDF"/>
                  </a:solidFill>
                </a:rPr>
                <a:t> = </a:t>
              </a:r>
              <a:r>
                <a:rPr lang="en-US" sz="1100" dirty="0" err="1" smtClean="0">
                  <a:solidFill>
                    <a:srgbClr val="216EDF"/>
                  </a:solidFill>
                </a:rPr>
                <a:t>W.cos</a:t>
              </a:r>
              <a:r>
                <a:rPr lang="en-US" sz="1100" dirty="0" err="1" smtClean="0">
                  <a:solidFill>
                    <a:srgbClr val="216EDF"/>
                  </a:solidFill>
                  <a:latin typeface="Symbol" panose="05050102010706020507" pitchFamily="18" charset="2"/>
                </a:rPr>
                <a:t>q</a:t>
              </a:r>
              <a:endParaRPr lang="en-US" sz="1100" dirty="0">
                <a:solidFill>
                  <a:srgbClr val="216EDF"/>
                </a:solidFill>
                <a:latin typeface="Symbol" panose="05050102010706020507" pitchFamily="18" charset="2"/>
              </a:endParaRPr>
            </a:p>
          </p:txBody>
        </p:sp>
        <p:sp>
          <p:nvSpPr>
            <p:cNvPr id="85" name="Rectangle 84"/>
            <p:cNvSpPr/>
            <p:nvPr/>
          </p:nvSpPr>
          <p:spPr>
            <a:xfrm rot="19731847">
              <a:off x="6323679" y="1041461"/>
              <a:ext cx="308098" cy="261610"/>
            </a:xfrm>
            <a:prstGeom prst="rect">
              <a:avLst/>
            </a:prstGeom>
          </p:spPr>
          <p:txBody>
            <a:bodyPr wrap="none">
              <a:spAutoFit/>
            </a:bodyPr>
            <a:lstStyle/>
            <a:p>
              <a:r>
                <a:rPr lang="en-US" sz="1100" b="1" dirty="0" smtClean="0">
                  <a:solidFill>
                    <a:srgbClr val="00B050"/>
                  </a:solidFill>
                </a:rPr>
                <a:t>T</a:t>
              </a:r>
              <a:r>
                <a:rPr lang="en-US" sz="1100" b="1" baseline="-25000" dirty="0" smtClean="0">
                  <a:solidFill>
                    <a:srgbClr val="00B050"/>
                  </a:solidFill>
                </a:rPr>
                <a:t>r</a:t>
              </a:r>
              <a:endParaRPr lang="en-US" sz="1100" b="1" baseline="-25000" dirty="0">
                <a:solidFill>
                  <a:srgbClr val="00B050"/>
                </a:solidFill>
              </a:endParaRPr>
            </a:p>
          </p:txBody>
        </p:sp>
        <p:cxnSp>
          <p:nvCxnSpPr>
            <p:cNvPr id="86" name="Straight Arrow Connector 85"/>
            <p:cNvCxnSpPr/>
            <p:nvPr/>
          </p:nvCxnSpPr>
          <p:spPr bwMode="auto">
            <a:xfrm>
              <a:off x="6852781" y="1089179"/>
              <a:ext cx="292608" cy="365760"/>
            </a:xfrm>
            <a:prstGeom prst="straightConnector1">
              <a:avLst/>
            </a:prstGeom>
            <a:solidFill>
              <a:schemeClr val="accent1"/>
            </a:solidFill>
            <a:ln w="9525" cap="flat" cmpd="sng" algn="ctr">
              <a:solidFill>
                <a:srgbClr val="00B050"/>
              </a:solidFill>
              <a:prstDash val="solid"/>
              <a:round/>
              <a:headEnd type="arrow" w="med" len="med"/>
              <a:tailEnd type="none"/>
            </a:ln>
            <a:effectLst/>
          </p:spPr>
        </p:cxnSp>
        <p:sp>
          <p:nvSpPr>
            <p:cNvPr id="87" name="Rectangle 86"/>
            <p:cNvSpPr/>
            <p:nvPr/>
          </p:nvSpPr>
          <p:spPr>
            <a:xfrm rot="19731847">
              <a:off x="6839423" y="1407616"/>
              <a:ext cx="638316" cy="261610"/>
            </a:xfrm>
            <a:prstGeom prst="rect">
              <a:avLst/>
            </a:prstGeom>
          </p:spPr>
          <p:txBody>
            <a:bodyPr wrap="none">
              <a:spAutoFit/>
            </a:bodyPr>
            <a:lstStyle/>
            <a:p>
              <a:r>
                <a:rPr lang="en-US" sz="1100" b="1" dirty="0" smtClean="0">
                  <a:solidFill>
                    <a:srgbClr val="00B050"/>
                  </a:solidFill>
                </a:rPr>
                <a:t>N</a:t>
              </a:r>
              <a:r>
                <a:rPr lang="en-US" sz="1100" b="1" baseline="-25000" dirty="0" smtClean="0">
                  <a:solidFill>
                    <a:srgbClr val="00B050"/>
                  </a:solidFill>
                </a:rPr>
                <a:t>a</a:t>
              </a:r>
              <a:r>
                <a:rPr lang="en-US" sz="1100" b="1" dirty="0" smtClean="0">
                  <a:solidFill>
                    <a:srgbClr val="00B050"/>
                  </a:solidFill>
                </a:rPr>
                <a:t> = N</a:t>
              </a:r>
              <a:r>
                <a:rPr lang="en-US" sz="1100" b="1" baseline="-25000" dirty="0" smtClean="0">
                  <a:solidFill>
                    <a:srgbClr val="00B050"/>
                  </a:solidFill>
                </a:rPr>
                <a:t>r</a:t>
              </a:r>
              <a:endParaRPr lang="en-US" sz="1100" b="1" baseline="-25000" dirty="0">
                <a:solidFill>
                  <a:srgbClr val="00B050"/>
                </a:solidFill>
              </a:endParaRPr>
            </a:p>
          </p:txBody>
        </p:sp>
        <mc:AlternateContent xmlns:mc="http://schemas.openxmlformats.org/markup-compatibility/2006" xmlns:a14="http://schemas.microsoft.com/office/drawing/2010/main">
          <mc:Choice Requires="a14">
            <p:sp>
              <p:nvSpPr>
                <p:cNvPr id="88" name="Rectangle 87"/>
                <p:cNvSpPr/>
                <p:nvPr/>
              </p:nvSpPr>
              <p:spPr>
                <a:xfrm>
                  <a:off x="6975122" y="756453"/>
                  <a:ext cx="430824"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r>
                          <a:rPr lang="en-US" b="0" i="1" baseline="-2500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oMath>
                    </m:oMathPara>
                  </a14:m>
                  <a:endParaRPr lang="en-US" baseline="-25000" dirty="0">
                    <a:solidFill>
                      <a:srgbClr val="FF0000"/>
                    </a:solidFill>
                  </a:endParaRPr>
                </a:p>
              </p:txBody>
            </p:sp>
          </mc:Choice>
          <mc:Fallback xmlns="">
            <p:sp>
              <p:nvSpPr>
                <p:cNvPr id="88" name="Rectangle 87"/>
                <p:cNvSpPr>
                  <a:spLocks noRot="1" noChangeAspect="1" noMove="1" noResize="1" noEditPoints="1" noAdjustHandles="1" noChangeArrowheads="1" noChangeShapeType="1" noTextEdit="1"/>
                </p:cNvSpPr>
                <p:nvPr/>
              </p:nvSpPr>
              <p:spPr>
                <a:xfrm>
                  <a:off x="6975122" y="756453"/>
                  <a:ext cx="430824" cy="362984"/>
                </a:xfrm>
                <a:prstGeom prst="rect">
                  <a:avLst/>
                </a:prstGeom>
                <a:blipFill rotWithShape="0">
                  <a:blip r:embed="rId8"/>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6256665" y="1213654"/>
                  <a:ext cx="412549"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r>
                          <a:rPr lang="en-US" b="0" i="1" baseline="-25000"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𝑟</m:t>
                        </m:r>
                      </m:oMath>
                    </m:oMathPara>
                  </a14:m>
                  <a:endParaRPr lang="en-US" baseline="-25000" dirty="0"/>
                </a:p>
              </p:txBody>
            </p:sp>
          </mc:Choice>
          <mc:Fallback xmlns="">
            <p:sp>
              <p:nvSpPr>
                <p:cNvPr id="89" name="Rectangle 88"/>
                <p:cNvSpPr>
                  <a:spLocks noRot="1" noChangeAspect="1" noMove="1" noResize="1" noEditPoints="1" noAdjustHandles="1" noChangeArrowheads="1" noChangeShapeType="1" noTextEdit="1"/>
                </p:cNvSpPr>
                <p:nvPr/>
              </p:nvSpPr>
              <p:spPr>
                <a:xfrm>
                  <a:off x="6256665" y="1213654"/>
                  <a:ext cx="412549" cy="362984"/>
                </a:xfrm>
                <a:prstGeom prst="rect">
                  <a:avLst/>
                </a:prstGeom>
                <a:blipFill rotWithShape="0">
                  <a:blip r:embed="rId9"/>
                  <a:stretch>
                    <a:fillRect b="-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54558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795" name="TextBox 3"/>
              <p:cNvSpPr txBox="1">
                <a:spLocks noChangeArrowheads="1"/>
              </p:cNvSpPr>
              <p:nvPr/>
            </p:nvSpPr>
            <p:spPr bwMode="auto">
              <a:xfrm>
                <a:off x="298925" y="156193"/>
                <a:ext cx="8750072" cy="65442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u="sng" dirty="0" smtClean="0"/>
                  <a:t>Solved Example</a:t>
                </a:r>
                <a:r>
                  <a:rPr lang="en-US" altLang="en-US" b="1" dirty="0"/>
                  <a:t>:</a:t>
                </a:r>
              </a:p>
              <a:p>
                <a:endParaRPr lang="en-US" altLang="en-US" dirty="0"/>
              </a:p>
              <a:p>
                <a:r>
                  <a:rPr lang="en-US" altLang="en-US" b="1" u="sng" dirty="0"/>
                  <a:t>Given</a:t>
                </a:r>
                <a:r>
                  <a:rPr lang="en-US" altLang="en-US" b="1" dirty="0"/>
                  <a:t>: </a:t>
                </a:r>
              </a:p>
              <a:p>
                <a:r>
                  <a:rPr lang="en-US" altLang="en-US" dirty="0">
                    <a:latin typeface="Symbol" panose="05050102010706020507" pitchFamily="18" charset="2"/>
                  </a:rPr>
                  <a:t>g</a:t>
                </a:r>
                <a:r>
                  <a:rPr lang="en-US" altLang="en-US" dirty="0"/>
                  <a:t> = 112 pcf</a:t>
                </a:r>
              </a:p>
              <a:p>
                <a:r>
                  <a:rPr lang="en-US" altLang="en-US" dirty="0">
                    <a:latin typeface="Symbol" panose="05050102010706020507" pitchFamily="18" charset="2"/>
                  </a:rPr>
                  <a:t>b</a:t>
                </a:r>
                <a:r>
                  <a:rPr lang="en-US" altLang="en-US" dirty="0"/>
                  <a:t>= 55</a:t>
                </a:r>
                <a:r>
                  <a:rPr lang="en-US" altLang="en-US" baseline="30000" dirty="0"/>
                  <a:t>o</a:t>
                </a:r>
              </a:p>
              <a:p>
                <a:pPr>
                  <a:buFont typeface="Symbol" panose="05050102010706020507" pitchFamily="18" charset="2"/>
                  <a:buChar char="f"/>
                </a:pPr>
                <a:r>
                  <a:rPr lang="en-US" altLang="en-US" dirty="0"/>
                  <a:t>= 26</a:t>
                </a:r>
                <a:r>
                  <a:rPr lang="en-US" altLang="en-US" baseline="30000" dirty="0"/>
                  <a:t>o</a:t>
                </a:r>
              </a:p>
              <a:p>
                <a:r>
                  <a:rPr lang="en-US" altLang="en-US" dirty="0">
                    <a:latin typeface="Symbol" panose="05050102010706020507" pitchFamily="18" charset="2"/>
                  </a:rPr>
                  <a:t>q = 35</a:t>
                </a:r>
                <a:r>
                  <a:rPr lang="en-US" altLang="en-US" baseline="30000" dirty="0">
                    <a:latin typeface="Symbol" panose="05050102010706020507" pitchFamily="18" charset="2"/>
                  </a:rPr>
                  <a:t>o</a:t>
                </a:r>
              </a:p>
              <a:p>
                <a:r>
                  <a:rPr lang="en-US" altLang="en-US" dirty="0"/>
                  <a:t>c = 520 psf </a:t>
                </a:r>
              </a:p>
              <a:p>
                <a:r>
                  <a:rPr lang="en-US" altLang="en-US" dirty="0" smtClean="0"/>
                  <a:t>H </a:t>
                </a:r>
                <a:r>
                  <a:rPr lang="en-US" altLang="en-US" dirty="0"/>
                  <a:t>= </a:t>
                </a:r>
                <a:r>
                  <a:rPr lang="en-US" altLang="en-US" dirty="0" smtClean="0"/>
                  <a:t>8’</a:t>
                </a:r>
                <a:endParaRPr lang="en-US" altLang="en-US" dirty="0"/>
              </a:p>
              <a:p>
                <a:endParaRPr lang="en-US" altLang="en-US" b="1" u="sng" dirty="0" smtClean="0"/>
              </a:p>
              <a:p>
                <a:r>
                  <a:rPr lang="en-US" altLang="en-US" b="1" u="sng" dirty="0" smtClean="0"/>
                  <a:t>Find</a:t>
                </a:r>
                <a:r>
                  <a:rPr lang="en-US" altLang="en-US" b="1" dirty="0"/>
                  <a:t>:</a:t>
                </a:r>
              </a:p>
              <a:p>
                <a:r>
                  <a:rPr lang="en-US" altLang="en-US" dirty="0" smtClean="0"/>
                  <a:t>If the slope is safe or not.</a:t>
                </a:r>
              </a:p>
              <a:p>
                <a:endParaRPr lang="en-US" altLang="en-US" dirty="0"/>
              </a:p>
              <a:p>
                <a:r>
                  <a:rPr lang="en-US" altLang="en-US" b="1" u="sng" dirty="0" smtClean="0"/>
                  <a:t>Solution</a:t>
                </a:r>
                <a:r>
                  <a:rPr lang="en-US" altLang="en-US" b="1" dirty="0" smtClean="0"/>
                  <a:t>:</a:t>
                </a:r>
              </a:p>
              <a:p>
                <a:r>
                  <a:rPr lang="en-US" altLang="en-US" sz="1400" dirty="0" smtClean="0"/>
                  <a:t>Since we don’t know the F.S of the slope (F.S</a:t>
                </a:r>
                <a:r>
                  <a:rPr lang="en-US" altLang="en-US" sz="1400" baseline="-25000" dirty="0" smtClean="0"/>
                  <a:t>c</a:t>
                </a:r>
                <a:r>
                  <a:rPr lang="en-US" altLang="en-US" sz="1400" dirty="0" smtClean="0"/>
                  <a:t> = F.S</a:t>
                </a:r>
                <a:r>
                  <a:rPr lang="en-US" altLang="en-US" sz="1400" baseline="-25000" dirty="0" smtClean="0">
                    <a:latin typeface="Symbol" panose="05050102010706020507" pitchFamily="18" charset="2"/>
                  </a:rPr>
                  <a:t>f</a:t>
                </a:r>
                <a:r>
                  <a:rPr lang="en-US" altLang="en-US" sz="1400" dirty="0" smtClean="0"/>
                  <a:t>), then</a:t>
                </a:r>
              </a:p>
              <a:p>
                <a:endParaRPr lang="en-US" altLang="en-US" sz="1400" dirty="0" smtClean="0"/>
              </a:p>
              <a:p>
                <a:r>
                  <a:rPr lang="en-US" altLang="en-US" sz="1400" dirty="0" smtClean="0"/>
                  <a:t>1- Assume F.S</a:t>
                </a:r>
                <a:r>
                  <a:rPr lang="en-US" altLang="en-US" sz="1400" baseline="-25000" dirty="0" smtClean="0">
                    <a:latin typeface="Symbol" panose="05050102010706020507" pitchFamily="18" charset="2"/>
                  </a:rPr>
                  <a:t>f</a:t>
                </a:r>
                <a:r>
                  <a:rPr lang="en-US" altLang="en-US" sz="1400" dirty="0" smtClean="0"/>
                  <a:t> = 1   ….. </a:t>
                </a:r>
                <a14:m>
                  <m:oMath xmlns:m="http://schemas.openxmlformats.org/officeDocument/2006/math">
                    <m:sSub>
                      <m:sSubPr>
                        <m:ctrlPr>
                          <a:rPr lang="en-US" altLang="en-US" sz="1400" i="1" dirty="0">
                            <a:latin typeface="Cambria Math" panose="02040503050406030204" pitchFamily="18" charset="0"/>
                          </a:rPr>
                        </m:ctrlPr>
                      </m:sSubPr>
                      <m:e>
                        <m:r>
                          <a:rPr lang="en-US" altLang="en-US" sz="1400" i="1" dirty="0">
                            <a:latin typeface="Cambria Math" panose="02040503050406030204" pitchFamily="18" charset="0"/>
                          </a:rPr>
                          <m:t> </m:t>
                        </m:r>
                        <m:r>
                          <a:rPr lang="en-US" altLang="en-US" sz="1400" i="1" dirty="0">
                            <a:latin typeface="Cambria Math" panose="02040503050406030204" pitchFamily="18" charset="0"/>
                            <a:ea typeface="Cambria Math" panose="02040503050406030204" pitchFamily="18" charset="0"/>
                          </a:rPr>
                          <m:t>∅</m:t>
                        </m:r>
                      </m:e>
                      <m:sub>
                        <m:r>
                          <a:rPr lang="en-US" altLang="en-US" sz="1400" i="1" dirty="0">
                            <a:latin typeface="Cambria Math" panose="02040503050406030204" pitchFamily="18" charset="0"/>
                          </a:rPr>
                          <m:t>𝑑</m:t>
                        </m:r>
                      </m:sub>
                    </m:sSub>
                    <m:r>
                      <a:rPr lang="en-US" altLang="en-US" sz="1400" i="1" dirty="0">
                        <a:latin typeface="Cambria Math" panose="02040503050406030204" pitchFamily="18" charset="0"/>
                      </a:rPr>
                      <m:t>=</m:t>
                    </m:r>
                    <m:sSup>
                      <m:sSupPr>
                        <m:ctrlPr>
                          <a:rPr lang="en-US" altLang="en-US" sz="1400" i="1" dirty="0">
                            <a:latin typeface="Cambria Math" panose="02040503050406030204" pitchFamily="18" charset="0"/>
                          </a:rPr>
                        </m:ctrlPr>
                      </m:sSupPr>
                      <m:e>
                        <m:r>
                          <a:rPr lang="en-US" altLang="en-US" sz="1400" i="1" dirty="0">
                            <a:latin typeface="Cambria Math" panose="02040503050406030204" pitchFamily="18" charset="0"/>
                          </a:rPr>
                          <m:t>𝑡𝑎𝑛</m:t>
                        </m:r>
                      </m:e>
                      <m:sup>
                        <m:r>
                          <a:rPr lang="en-US" altLang="en-US" sz="1400" i="1" dirty="0">
                            <a:latin typeface="Cambria Math" panose="02040503050406030204" pitchFamily="18" charset="0"/>
                          </a:rPr>
                          <m:t>−1</m:t>
                        </m:r>
                      </m:sup>
                    </m:sSup>
                    <m:d>
                      <m:dPr>
                        <m:ctrlPr>
                          <a:rPr lang="en-US" altLang="en-US" sz="1400" i="1" dirty="0">
                            <a:latin typeface="Cambria Math" panose="02040503050406030204" pitchFamily="18" charset="0"/>
                          </a:rPr>
                        </m:ctrlPr>
                      </m:dPr>
                      <m:e>
                        <m:f>
                          <m:fPr>
                            <m:ctrlPr>
                              <a:rPr lang="en-US" altLang="en-US" sz="1400" i="1" dirty="0">
                                <a:latin typeface="Cambria Math" panose="02040503050406030204" pitchFamily="18" charset="0"/>
                              </a:rPr>
                            </m:ctrlPr>
                          </m:fPr>
                          <m:num>
                            <m:r>
                              <a:rPr lang="en-US" altLang="en-US" sz="1400" i="1" dirty="0">
                                <a:latin typeface="Cambria Math" panose="02040503050406030204" pitchFamily="18" charset="0"/>
                              </a:rPr>
                              <m:t>𝑡𝑎𝑛</m:t>
                            </m:r>
                            <m:r>
                              <a:rPr lang="en-US" altLang="en-US" sz="1400" i="1" dirty="0">
                                <a:latin typeface="Cambria Math" panose="02040503050406030204" pitchFamily="18" charset="0"/>
                                <a:ea typeface="Cambria Math" panose="02040503050406030204" pitchFamily="18" charset="0"/>
                              </a:rPr>
                              <m:t>∅</m:t>
                            </m:r>
                          </m:num>
                          <m:den>
                            <m:r>
                              <a:rPr lang="en-US" altLang="en-US" sz="1400" i="1" dirty="0">
                                <a:latin typeface="Cambria Math" panose="02040503050406030204" pitchFamily="18" charset="0"/>
                              </a:rPr>
                              <m:t>𝐹</m:t>
                            </m:r>
                            <m:r>
                              <a:rPr lang="en-US" altLang="en-US" sz="1400" i="1" dirty="0">
                                <a:latin typeface="Cambria Math" panose="02040503050406030204" pitchFamily="18" charset="0"/>
                              </a:rPr>
                              <m:t>.</m:t>
                            </m:r>
                            <m:r>
                              <a:rPr lang="en-US" altLang="en-US" sz="1400" i="1" dirty="0">
                                <a:latin typeface="Cambria Math" panose="02040503050406030204" pitchFamily="18" charset="0"/>
                              </a:rPr>
                              <m:t>𝑆</m:t>
                            </m:r>
                          </m:den>
                        </m:f>
                      </m:e>
                    </m:d>
                    <m:r>
                      <a:rPr lang="en-US" altLang="en-US" sz="1400" i="1" dirty="0">
                        <a:latin typeface="Cambria Math" panose="02040503050406030204" pitchFamily="18" charset="0"/>
                      </a:rPr>
                      <m:t>=</m:t>
                    </m:r>
                    <m:r>
                      <m:rPr>
                        <m:nor/>
                      </m:rPr>
                      <a:rPr lang="en-US" altLang="en-US" sz="1400" dirty="0"/>
                      <m:t>  </m:t>
                    </m:r>
                    <m:sSup>
                      <m:sSupPr>
                        <m:ctrlPr>
                          <a:rPr lang="en-US" altLang="en-US" sz="1400" i="1" dirty="0">
                            <a:latin typeface="Cambria Math" panose="02040503050406030204" pitchFamily="18" charset="0"/>
                          </a:rPr>
                        </m:ctrlPr>
                      </m:sSupPr>
                      <m:e>
                        <m:r>
                          <a:rPr lang="en-US" altLang="en-US" sz="1400" i="1" dirty="0">
                            <a:latin typeface="Cambria Math" panose="02040503050406030204" pitchFamily="18" charset="0"/>
                          </a:rPr>
                          <m:t>𝑡𝑎𝑛</m:t>
                        </m:r>
                      </m:e>
                      <m:sup>
                        <m:r>
                          <a:rPr lang="en-US" altLang="en-US" sz="1400" i="1" dirty="0">
                            <a:latin typeface="Cambria Math" panose="02040503050406030204" pitchFamily="18" charset="0"/>
                          </a:rPr>
                          <m:t>−1</m:t>
                        </m:r>
                      </m:sup>
                    </m:sSup>
                    <m:d>
                      <m:dPr>
                        <m:ctrlPr>
                          <a:rPr lang="en-US" altLang="en-US" sz="1400" i="1" dirty="0">
                            <a:latin typeface="Cambria Math" panose="02040503050406030204" pitchFamily="18" charset="0"/>
                          </a:rPr>
                        </m:ctrlPr>
                      </m:dPr>
                      <m:e>
                        <m:f>
                          <m:fPr>
                            <m:ctrlPr>
                              <a:rPr lang="en-US" altLang="en-US" sz="1400" i="1" dirty="0">
                                <a:latin typeface="Cambria Math" panose="02040503050406030204" pitchFamily="18" charset="0"/>
                              </a:rPr>
                            </m:ctrlPr>
                          </m:fPr>
                          <m:num>
                            <m:r>
                              <a:rPr lang="en-US" altLang="en-US" sz="1400" i="1" dirty="0">
                                <a:latin typeface="Cambria Math" panose="02040503050406030204" pitchFamily="18" charset="0"/>
                              </a:rPr>
                              <m:t>𝑡𝑎𝑛</m:t>
                            </m:r>
                            <m:r>
                              <a:rPr lang="en-US" altLang="en-US" sz="1400" i="1" dirty="0">
                                <a:latin typeface="Cambria Math" panose="02040503050406030204" pitchFamily="18" charset="0"/>
                                <a:ea typeface="Cambria Math" panose="02040503050406030204" pitchFamily="18" charset="0"/>
                              </a:rPr>
                              <m:t>30</m:t>
                            </m:r>
                          </m:num>
                          <m:den>
                            <m:r>
                              <a:rPr lang="en-US" altLang="en-US" sz="1400" i="1" dirty="0">
                                <a:latin typeface="Cambria Math" panose="02040503050406030204" pitchFamily="18" charset="0"/>
                              </a:rPr>
                              <m:t>1</m:t>
                            </m:r>
                          </m:den>
                        </m:f>
                      </m:e>
                    </m:d>
                    <m:r>
                      <a:rPr lang="en-US" altLang="en-US" sz="1400" i="1" dirty="0">
                        <a:latin typeface="Cambria Math" panose="02040503050406030204" pitchFamily="18" charset="0"/>
                      </a:rPr>
                      <m:t>= </m:t>
                    </m:r>
                    <m:sSup>
                      <m:sSupPr>
                        <m:ctrlPr>
                          <a:rPr lang="en-US" altLang="en-US" sz="1400" i="1" dirty="0">
                            <a:latin typeface="Cambria Math" panose="02040503050406030204" pitchFamily="18" charset="0"/>
                          </a:rPr>
                        </m:ctrlPr>
                      </m:sSupPr>
                      <m:e>
                        <m:r>
                          <a:rPr lang="en-US" altLang="en-US" sz="1400" b="0" i="1" dirty="0" smtClean="0">
                            <a:latin typeface="Cambria Math" panose="02040503050406030204" pitchFamily="18" charset="0"/>
                          </a:rPr>
                          <m:t>30</m:t>
                        </m:r>
                      </m:e>
                      <m:sup>
                        <m:r>
                          <a:rPr lang="en-US" altLang="en-US" sz="1400" i="1" dirty="0">
                            <a:latin typeface="Cambria Math" panose="02040503050406030204" pitchFamily="18" charset="0"/>
                          </a:rPr>
                          <m:t>𝑜</m:t>
                        </m:r>
                      </m:sup>
                    </m:sSup>
                  </m:oMath>
                </a14:m>
                <a:endParaRPr lang="en-US" altLang="en-US" sz="1400" dirty="0" smtClean="0"/>
              </a:p>
              <a:p>
                <a:r>
                  <a:rPr lang="en-US" altLang="en-US" sz="1400" dirty="0" smtClean="0"/>
                  <a:t>2- Find F.S</a:t>
                </a:r>
                <a:r>
                  <a:rPr lang="en-US" altLang="en-US" sz="1400" baseline="-25000" dirty="0" smtClean="0"/>
                  <a:t>c</a:t>
                </a:r>
              </a:p>
              <a:p>
                <a:pPr/>
                <a14:m>
                  <m:oMathPara xmlns:m="http://schemas.openxmlformats.org/officeDocument/2006/math">
                    <m:oMathParaPr>
                      <m:jc m:val="left"/>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𝑐</m:t>
                          </m:r>
                        </m:e>
                        <m:sub>
                          <m:r>
                            <a:rPr lang="en-US" sz="1400" i="1">
                              <a:latin typeface="Cambria Math" panose="02040503050406030204" pitchFamily="18" charset="0"/>
                            </a:rPr>
                            <m:t>𝑑</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𝛾</m:t>
                          </m:r>
                          <m:r>
                            <a:rPr lang="en-US" sz="1400" i="1">
                              <a:latin typeface="Cambria Math" panose="02040503050406030204" pitchFamily="18" charset="0"/>
                              <a:ea typeface="Cambria Math" panose="02040503050406030204" pitchFamily="18" charset="0"/>
                            </a:rPr>
                            <m:t>𝐻𝑑𝑒𝑠</m:t>
                          </m:r>
                        </m:num>
                        <m:den>
                          <m:r>
                            <a:rPr lang="en-US" sz="1400" i="1">
                              <a:latin typeface="Cambria Math" panose="02040503050406030204" pitchFamily="18" charset="0"/>
                              <a:ea typeface="Cambria Math" panose="02040503050406030204" pitchFamily="18" charset="0"/>
                            </a:rPr>
                            <m:t>2</m:t>
                          </m:r>
                        </m:den>
                      </m:f>
                      <m:d>
                        <m:dPr>
                          <m:begChr m:val="["/>
                          <m:endChr m:val="]"/>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panose="02040503050406030204" pitchFamily="18" charset="0"/>
                                </a:rPr>
                                <m:t>𝑠𝑖𝑛</m:t>
                              </m:r>
                              <m:d>
                                <m:dPr>
                                  <m:ctrlPr>
                                    <a:rPr lang="en-US" sz="1400" i="1">
                                      <a:latin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𝛽</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𝜃</m:t>
                                  </m:r>
                                </m:e>
                              </m:d>
                              <m:d>
                                <m:dPr>
                                  <m:ctrlPr>
                                    <a:rPr lang="en-US" sz="1400" i="1">
                                      <a:latin typeface="Cambria Math" panose="02040503050406030204" pitchFamily="18" charset="0"/>
                                    </a:rPr>
                                  </m:ctrlPr>
                                </m:dPr>
                                <m:e>
                                  <m:r>
                                    <a:rPr lang="en-US" sz="1400" i="1">
                                      <a:latin typeface="Cambria Math" panose="02040503050406030204" pitchFamily="18" charset="0"/>
                                    </a:rPr>
                                    <m:t>𝑠𝑖𝑛</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𝑐𝑜𝑠</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𝑡𝑎𝑛</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m:t>
                                      </m:r>
                                    </m:e>
                                    <m:sub>
                                      <m:r>
                                        <a:rPr lang="en-US" sz="1400" i="1">
                                          <a:latin typeface="Cambria Math" panose="02040503050406030204" pitchFamily="18" charset="0"/>
                                          <a:ea typeface="Cambria Math" panose="02040503050406030204" pitchFamily="18" charset="0"/>
                                        </a:rPr>
                                        <m:t>𝑑</m:t>
                                      </m:r>
                                    </m:sub>
                                  </m:sSub>
                                </m:e>
                              </m:d>
                            </m:num>
                            <m:den>
                              <m:r>
                                <a:rPr lang="en-US" sz="1400" i="1">
                                  <a:latin typeface="Cambria Math" panose="02040503050406030204" pitchFamily="18" charset="0"/>
                                </a:rPr>
                                <m:t>𝑆𝑖𝑛</m:t>
                              </m:r>
                              <m:r>
                                <a:rPr lang="en-US" sz="1400" i="1">
                                  <a:latin typeface="Cambria Math" panose="02040503050406030204" pitchFamily="18" charset="0"/>
                                  <a:ea typeface="Cambria Math" panose="02040503050406030204" pitchFamily="18" charset="0"/>
                                </a:rPr>
                                <m:t>𝛽</m:t>
                              </m:r>
                            </m:den>
                          </m:f>
                        </m:e>
                      </m:d>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112 </m:t>
                          </m:r>
                          <m:r>
                            <a:rPr lang="en-US" sz="1400" b="0" i="1" smtClean="0">
                              <a:latin typeface="Cambria Math" panose="02040503050406030204" pitchFamily="18" charset="0"/>
                              <a:ea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 8</m:t>
                          </m:r>
                        </m:num>
                        <m:den>
                          <m:r>
                            <a:rPr lang="en-US" sz="1400" b="0" i="1" smtClean="0">
                              <a:latin typeface="Cambria Math" panose="02040503050406030204" pitchFamily="18" charset="0"/>
                              <a:ea typeface="Cambria Math" panose="02040503050406030204" pitchFamily="18" charset="0"/>
                            </a:rPr>
                            <m:t>2</m:t>
                          </m:r>
                        </m:den>
                      </m:f>
                      <m:d>
                        <m:dPr>
                          <m:begChr m:val="["/>
                          <m:endChr m:val="]"/>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panose="02040503050406030204" pitchFamily="18" charset="0"/>
                                </a:rPr>
                                <m:t>𝑠𝑖𝑛</m:t>
                              </m:r>
                              <m:d>
                                <m:dPr>
                                  <m:ctrlPr>
                                    <a:rPr lang="en-US" sz="1400" i="1" smtClean="0">
                                      <a:latin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55</m:t>
                                  </m:r>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35</m:t>
                                  </m:r>
                                </m:e>
                              </m:d>
                              <m:d>
                                <m:dPr>
                                  <m:ctrlPr>
                                    <a:rPr lang="en-US" sz="1400" i="1">
                                      <a:latin typeface="Cambria Math" panose="02040503050406030204" pitchFamily="18" charset="0"/>
                                    </a:rPr>
                                  </m:ctrlPr>
                                </m:dPr>
                                <m:e>
                                  <m:r>
                                    <a:rPr lang="en-US" sz="1400" i="1">
                                      <a:latin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35</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35 </m:t>
                                  </m:r>
                                  <m:r>
                                    <a:rPr lang="en-US" sz="1400" i="1">
                                      <a:latin typeface="Cambria Math" panose="02040503050406030204" pitchFamily="18" charset="0"/>
                                      <a:ea typeface="Cambria Math" panose="02040503050406030204" pitchFamily="18" charset="0"/>
                                    </a:rPr>
                                    <m:t>𝑡𝑎𝑛</m:t>
                                  </m:r>
                                  <m:r>
                                    <a:rPr lang="en-US" sz="1400" b="0" i="1" smtClean="0">
                                      <a:latin typeface="Cambria Math" panose="02040503050406030204" pitchFamily="18" charset="0"/>
                                      <a:ea typeface="Cambria Math" panose="02040503050406030204" pitchFamily="18" charset="0"/>
                                    </a:rPr>
                                    <m:t>30</m:t>
                                  </m:r>
                                </m:e>
                              </m:d>
                            </m:num>
                            <m:den>
                              <m:r>
                                <a:rPr lang="en-US" sz="1400" i="1">
                                  <a:latin typeface="Cambria Math" panose="02040503050406030204" pitchFamily="18" charset="0"/>
                                </a:rPr>
                                <m:t>𝑆𝑖𝑛</m:t>
                              </m:r>
                              <m:r>
                                <a:rPr lang="en-US" sz="1400" b="0" i="1" smtClean="0">
                                  <a:latin typeface="Cambria Math" panose="02040503050406030204" pitchFamily="18" charset="0"/>
                                  <a:ea typeface="Cambria Math" panose="02040503050406030204" pitchFamily="18" charset="0"/>
                                </a:rPr>
                                <m:t>55</m:t>
                              </m:r>
                            </m:den>
                          </m:f>
                        </m:e>
                      </m:d>
                    </m:oMath>
                  </m:oMathPara>
                </a14:m>
                <a:endParaRPr lang="en-US" altLang="en-US" sz="1400" dirty="0" smtClean="0"/>
              </a:p>
              <a:p>
                <a:pPr/>
                <a14:m>
                  <m:oMathPara xmlns:m="http://schemas.openxmlformats.org/officeDocument/2006/math">
                    <m:oMathParaPr>
                      <m:jc m:val="left"/>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𝑐</m:t>
                          </m:r>
                        </m:e>
                        <m:sub>
                          <m:r>
                            <a:rPr lang="en-US" sz="1400" i="1">
                              <a:latin typeface="Cambria Math" panose="02040503050406030204" pitchFamily="18" charset="0"/>
                            </a:rPr>
                            <m:t>𝑑</m:t>
                          </m:r>
                        </m:sub>
                      </m:sSub>
                      <m:r>
                        <a:rPr lang="en-US" sz="1400" i="1">
                          <a:latin typeface="Cambria Math" panose="02040503050406030204" pitchFamily="18" charset="0"/>
                        </a:rPr>
                        <m:t>=</m:t>
                      </m:r>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112 </m:t>
                          </m:r>
                          <m:r>
                            <a:rPr lang="en-US" sz="1400" i="1">
                              <a:latin typeface="Cambria Math" panose="02040503050406030204" pitchFamily="18" charset="0"/>
                              <a:ea typeface="Cambria Math" panose="02040503050406030204" pitchFamily="18" charset="0"/>
                            </a:rPr>
                            <m:t>𝑥</m:t>
                          </m:r>
                          <m:r>
                            <a:rPr lang="en-US" sz="1400" i="1">
                              <a:latin typeface="Cambria Math" panose="02040503050406030204" pitchFamily="18" charset="0"/>
                              <a:ea typeface="Cambria Math" panose="02040503050406030204" pitchFamily="18" charset="0"/>
                            </a:rPr>
                            <m:t> 8</m:t>
                          </m:r>
                        </m:num>
                        <m:den>
                          <m:r>
                            <a:rPr lang="en-US" sz="1400" i="1">
                              <a:latin typeface="Cambria Math" panose="02040503050406030204" pitchFamily="18" charset="0"/>
                              <a:ea typeface="Cambria Math" panose="02040503050406030204" pitchFamily="18" charset="0"/>
                            </a:rPr>
                            <m:t>2</m:t>
                          </m:r>
                        </m:den>
                      </m:f>
                      <m:d>
                        <m:dPr>
                          <m:begChr m:val="["/>
                          <m:endChr m:val="]"/>
                          <m:ctrlPr>
                            <a:rPr lang="en-US" sz="1400" i="1">
                              <a:latin typeface="Cambria Math" panose="02040503050406030204" pitchFamily="18" charset="0"/>
                            </a:rPr>
                          </m:ctrlPr>
                        </m:dPr>
                        <m:e>
                          <m:f>
                            <m:fPr>
                              <m:ctrlPr>
                                <a:rPr lang="en-US" sz="1400" i="1">
                                  <a:latin typeface="Cambria Math" panose="02040503050406030204" pitchFamily="18" charset="0"/>
                                </a:rPr>
                              </m:ctrlPr>
                            </m:fPr>
                            <m:num>
                              <m:d>
                                <m:dPr>
                                  <m:ctrlPr>
                                    <a:rPr lang="en-US" sz="1400" i="1">
                                      <a:latin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0.342</m:t>
                                  </m:r>
                                </m:e>
                              </m:d>
                              <m:d>
                                <m:dPr>
                                  <m:ctrlPr>
                                    <a:rPr lang="en-US" sz="1400" i="1">
                                      <a:latin typeface="Cambria Math" panose="02040503050406030204" pitchFamily="18" charset="0"/>
                                    </a:rPr>
                                  </m:ctrlPr>
                                </m:dPr>
                                <m:e>
                                  <m:r>
                                    <a:rPr lang="en-US" sz="1400" b="0" i="1" smtClean="0">
                                      <a:latin typeface="Cambria Math" panose="02040503050406030204" pitchFamily="18" charset="0"/>
                                    </a:rPr>
                                    <m:t>0.573</m:t>
                                  </m:r>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0.473</m:t>
                                  </m:r>
                                </m:e>
                              </m:d>
                            </m:num>
                            <m:den>
                              <m:r>
                                <a:rPr lang="en-US" sz="1400" b="0" i="1" smtClean="0">
                                  <a:latin typeface="Cambria Math" panose="02040503050406030204" pitchFamily="18" charset="0"/>
                                  <a:ea typeface="Cambria Math" panose="02040503050406030204" pitchFamily="18" charset="0"/>
                                </a:rPr>
                                <m:t>0.82</m:t>
                              </m:r>
                            </m:den>
                          </m:f>
                        </m:e>
                      </m:d>
                      <m:r>
                        <a:rPr lang="en-US" sz="1400" b="0" i="1" smtClean="0">
                          <a:latin typeface="Cambria Math" panose="02040503050406030204" pitchFamily="18" charset="0"/>
                          <a:ea typeface="Cambria Math" panose="02040503050406030204" pitchFamily="18" charset="0"/>
                        </a:rPr>
                        <m:t>=18.68 …… </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𝐹</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𝑆</m:t>
                          </m:r>
                        </m:e>
                        <m:sub>
                          <m:r>
                            <a:rPr lang="en-US" sz="1400" b="0" i="1" smtClean="0">
                              <a:latin typeface="Cambria Math" panose="02040503050406030204" pitchFamily="18" charset="0"/>
                              <a:ea typeface="Cambria Math" panose="02040503050406030204" pitchFamily="18" charset="0"/>
                            </a:rPr>
                            <m:t>𝑐</m:t>
                          </m:r>
                        </m:sub>
                      </m:sSub>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520</m:t>
                          </m:r>
                        </m:num>
                        <m:den>
                          <m:r>
                            <a:rPr lang="en-US" sz="1400" b="0" i="1" smtClean="0">
                              <a:latin typeface="Cambria Math" panose="02040503050406030204" pitchFamily="18" charset="0"/>
                              <a:ea typeface="Cambria Math" panose="02040503050406030204" pitchFamily="18" charset="0"/>
                            </a:rPr>
                            <m:t>18.68</m:t>
                          </m:r>
                        </m:den>
                      </m:f>
                      <m:r>
                        <a:rPr lang="en-US" sz="1400" b="0" i="1" smtClean="0">
                          <a:latin typeface="Cambria Math" panose="02040503050406030204" pitchFamily="18" charset="0"/>
                          <a:ea typeface="Cambria Math" panose="02040503050406030204" pitchFamily="18" charset="0"/>
                        </a:rPr>
                        <m:t>=27.8</m:t>
                      </m:r>
                    </m:oMath>
                  </m:oMathPara>
                </a14:m>
                <a:endParaRPr lang="en-US" sz="1400" b="0" dirty="0" smtClean="0">
                  <a:ea typeface="Cambria Math" panose="02040503050406030204" pitchFamily="18" charset="0"/>
                </a:endParaRPr>
              </a:p>
              <a:p>
                <a:r>
                  <a:rPr lang="en-US" altLang="en-US" sz="1400" dirty="0" smtClean="0"/>
                  <a:t>3- Assume  F.S</a:t>
                </a:r>
                <a:r>
                  <a:rPr lang="en-US" altLang="en-US" sz="1400" dirty="0" smtClean="0">
                    <a:latin typeface="Symbol" panose="05050102010706020507" pitchFamily="18" charset="2"/>
                  </a:rPr>
                  <a:t>f</a:t>
                </a:r>
                <a:r>
                  <a:rPr lang="en-US" altLang="en-US" sz="1400" dirty="0" smtClean="0"/>
                  <a:t>= 2</a:t>
                </a:r>
              </a:p>
              <a:p>
                <a:r>
                  <a:rPr lang="en-US" altLang="en-US" sz="1400" dirty="0" smtClean="0"/>
                  <a:t>4- </a:t>
                </a:r>
                <a:r>
                  <a:rPr lang="en-US" altLang="en-US" sz="1400" dirty="0"/>
                  <a:t>Find F.S</a:t>
                </a:r>
                <a:r>
                  <a:rPr lang="en-US" altLang="en-US" sz="1400" baseline="-25000" dirty="0"/>
                  <a:t>c</a:t>
                </a:r>
              </a:p>
              <a:p>
                <a:r>
                  <a:rPr lang="en-US" altLang="en-US" sz="1400" dirty="0" smtClean="0"/>
                  <a:t> </a:t>
                </a:r>
                <a:endParaRPr lang="en-US" altLang="en-US" sz="1400" dirty="0"/>
              </a:p>
            </p:txBody>
          </p:sp>
        </mc:Choice>
        <mc:Fallback xmlns="">
          <p:sp>
            <p:nvSpPr>
              <p:cNvPr id="33795" name="TextBox 3"/>
              <p:cNvSpPr txBox="1">
                <a:spLocks noRot="1" noChangeAspect="1" noMove="1" noResize="1" noEditPoints="1" noAdjustHandles="1" noChangeArrowheads="1" noChangeShapeType="1" noTextEdit="1"/>
              </p:cNvSpPr>
              <p:nvPr/>
            </p:nvSpPr>
            <p:spPr bwMode="auto">
              <a:xfrm>
                <a:off x="298925" y="156193"/>
                <a:ext cx="8750072" cy="6544227"/>
              </a:xfrm>
              <a:prstGeom prst="rect">
                <a:avLst/>
              </a:prstGeom>
              <a:blipFill rotWithShape="0">
                <a:blip r:embed="rId2"/>
                <a:stretch>
                  <a:fillRect l="-557" t="-5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31" name="Group 30"/>
          <p:cNvGrpSpPr/>
          <p:nvPr/>
        </p:nvGrpSpPr>
        <p:grpSpPr>
          <a:xfrm>
            <a:off x="3855669" y="213932"/>
            <a:ext cx="5130800" cy="2138596"/>
            <a:chOff x="3691467" y="2250440"/>
            <a:chExt cx="5130800" cy="2138596"/>
          </a:xfrm>
        </p:grpSpPr>
        <p:sp>
          <p:nvSpPr>
            <p:cNvPr id="35" name="Isosceles Triangle 1"/>
            <p:cNvSpPr/>
            <p:nvPr/>
          </p:nvSpPr>
          <p:spPr bwMode="auto">
            <a:xfrm>
              <a:off x="4715933" y="2480732"/>
              <a:ext cx="3412067" cy="1888067"/>
            </a:xfrm>
            <a:custGeom>
              <a:avLst/>
              <a:gdLst>
                <a:gd name="connsiteX0" fmla="*/ 0 w 3843867"/>
                <a:gd name="connsiteY0" fmla="*/ 1896533 h 1896533"/>
                <a:gd name="connsiteX1" fmla="*/ 0 w 3843867"/>
                <a:gd name="connsiteY1" fmla="*/ 0 h 1896533"/>
                <a:gd name="connsiteX2" fmla="*/ 3843867 w 3843867"/>
                <a:gd name="connsiteY2" fmla="*/ 1896533 h 1896533"/>
                <a:gd name="connsiteX3" fmla="*/ 0 w 3843867"/>
                <a:gd name="connsiteY3" fmla="*/ 1896533 h 1896533"/>
                <a:gd name="connsiteX0" fmla="*/ 0 w 3843867"/>
                <a:gd name="connsiteY0" fmla="*/ 1888066 h 1888066"/>
                <a:gd name="connsiteX1" fmla="*/ 1854200 w 3843867"/>
                <a:gd name="connsiteY1" fmla="*/ 0 h 1888066"/>
                <a:gd name="connsiteX2" fmla="*/ 3843867 w 3843867"/>
                <a:gd name="connsiteY2" fmla="*/ 1888066 h 1888066"/>
                <a:gd name="connsiteX3" fmla="*/ 0 w 3843867"/>
                <a:gd name="connsiteY3" fmla="*/ 1888066 h 1888066"/>
                <a:gd name="connsiteX0" fmla="*/ 0 w 3412067"/>
                <a:gd name="connsiteY0" fmla="*/ 1888067 h 1888067"/>
                <a:gd name="connsiteX1" fmla="*/ 1854200 w 3412067"/>
                <a:gd name="connsiteY1" fmla="*/ 1 h 1888067"/>
                <a:gd name="connsiteX2" fmla="*/ 3412067 w 3412067"/>
                <a:gd name="connsiteY2" fmla="*/ 0 h 1888067"/>
                <a:gd name="connsiteX3" fmla="*/ 0 w 3412067"/>
                <a:gd name="connsiteY3" fmla="*/ 1888067 h 1888067"/>
              </a:gdLst>
              <a:ahLst/>
              <a:cxnLst>
                <a:cxn ang="0">
                  <a:pos x="connsiteX0" y="connsiteY0"/>
                </a:cxn>
                <a:cxn ang="0">
                  <a:pos x="connsiteX1" y="connsiteY1"/>
                </a:cxn>
                <a:cxn ang="0">
                  <a:pos x="connsiteX2" y="connsiteY2"/>
                </a:cxn>
                <a:cxn ang="0">
                  <a:pos x="connsiteX3" y="connsiteY3"/>
                </a:cxn>
              </a:cxnLst>
              <a:rect l="l" t="t" r="r" b="b"/>
              <a:pathLst>
                <a:path w="3412067" h="1888067">
                  <a:moveTo>
                    <a:pt x="0" y="1888067"/>
                  </a:moveTo>
                  <a:lnTo>
                    <a:pt x="1854200" y="1"/>
                  </a:lnTo>
                  <a:lnTo>
                    <a:pt x="3412067" y="0"/>
                  </a:lnTo>
                  <a:lnTo>
                    <a:pt x="0" y="1888067"/>
                  </a:ln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6" name="Straight Connector 35"/>
            <p:cNvCxnSpPr/>
            <p:nvPr/>
          </p:nvCxnSpPr>
          <p:spPr bwMode="auto">
            <a:xfrm>
              <a:off x="3691467" y="2472267"/>
              <a:ext cx="5130800" cy="84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3826934" y="4370493"/>
              <a:ext cx="2243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Arrow Connector 37"/>
            <p:cNvCxnSpPr/>
            <p:nvPr/>
          </p:nvCxnSpPr>
          <p:spPr bwMode="auto">
            <a:xfrm flipH="1">
              <a:off x="4123267" y="2473960"/>
              <a:ext cx="6773" cy="189484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grpSp>
          <p:nvGrpSpPr>
            <p:cNvPr id="39" name="Group 38"/>
            <p:cNvGrpSpPr/>
            <p:nvPr/>
          </p:nvGrpSpPr>
          <p:grpSpPr>
            <a:xfrm>
              <a:off x="6254496" y="2807208"/>
              <a:ext cx="621792" cy="512064"/>
              <a:chOff x="5596128" y="1161288"/>
              <a:chExt cx="621792" cy="512064"/>
            </a:xfrm>
          </p:grpSpPr>
          <p:cxnSp>
            <p:nvCxnSpPr>
              <p:cNvPr id="56" name="Straight Arrow Connector 55"/>
              <p:cNvCxnSpPr/>
              <p:nvPr/>
            </p:nvCxnSpPr>
            <p:spPr bwMode="auto">
              <a:xfrm>
                <a:off x="5925312" y="1161288"/>
                <a:ext cx="0" cy="5120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Straight Arrow Connector 56"/>
              <p:cNvCxnSpPr/>
              <p:nvPr/>
            </p:nvCxnSpPr>
            <p:spPr bwMode="auto">
              <a:xfrm>
                <a:off x="5925312" y="1161288"/>
                <a:ext cx="292608" cy="3657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8" name="Straight Arrow Connector 57"/>
              <p:cNvCxnSpPr/>
              <p:nvPr/>
            </p:nvCxnSpPr>
            <p:spPr bwMode="auto">
              <a:xfrm flipH="1">
                <a:off x="5596128" y="1161288"/>
                <a:ext cx="329184" cy="256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40" name="TextBox 39"/>
            <p:cNvSpPr txBox="1"/>
            <p:nvPr/>
          </p:nvSpPr>
          <p:spPr>
            <a:xfrm rot="19297175">
              <a:off x="5505603" y="3171925"/>
              <a:ext cx="912429" cy="261610"/>
            </a:xfrm>
            <a:prstGeom prst="rect">
              <a:avLst/>
            </a:prstGeom>
            <a:noFill/>
          </p:spPr>
          <p:txBody>
            <a:bodyPr wrap="none" rtlCol="0">
              <a:spAutoFit/>
            </a:bodyPr>
            <a:lstStyle/>
            <a:p>
              <a:r>
                <a:rPr lang="en-US" sz="1100" dirty="0" smtClean="0"/>
                <a:t>F</a:t>
              </a:r>
              <a:r>
                <a:rPr lang="en-US" sz="1100" baseline="-25000" dirty="0" smtClean="0"/>
                <a:t>d</a:t>
              </a:r>
              <a:r>
                <a:rPr lang="en-US" sz="1100" dirty="0" smtClean="0"/>
                <a:t> = </a:t>
              </a:r>
              <a:r>
                <a:rPr lang="en-US" sz="1100" dirty="0" err="1" smtClean="0"/>
                <a:t>W.sin</a:t>
              </a:r>
              <a:r>
                <a:rPr lang="en-US" sz="1100" dirty="0" err="1" smtClean="0">
                  <a:latin typeface="Symbol" panose="05050102010706020507" pitchFamily="18" charset="2"/>
                </a:rPr>
                <a:t>q</a:t>
              </a:r>
              <a:endParaRPr lang="en-US" sz="1100" dirty="0">
                <a:latin typeface="Symbol" panose="05050102010706020507" pitchFamily="18" charset="2"/>
              </a:endParaRPr>
            </a:p>
          </p:txBody>
        </p:sp>
        <p:sp>
          <p:nvSpPr>
            <p:cNvPr id="41" name="TextBox 40"/>
            <p:cNvSpPr txBox="1"/>
            <p:nvPr/>
          </p:nvSpPr>
          <p:spPr>
            <a:xfrm>
              <a:off x="6803136" y="3172968"/>
              <a:ext cx="914033" cy="261610"/>
            </a:xfrm>
            <a:prstGeom prst="rect">
              <a:avLst/>
            </a:prstGeom>
            <a:noFill/>
          </p:spPr>
          <p:txBody>
            <a:bodyPr wrap="none" rtlCol="0">
              <a:spAutoFit/>
            </a:bodyPr>
            <a:lstStyle/>
            <a:p>
              <a:r>
                <a:rPr lang="en-US" sz="1100" dirty="0" smtClean="0"/>
                <a:t>N = </a:t>
              </a:r>
              <a:r>
                <a:rPr lang="en-US" sz="1100" dirty="0" err="1" smtClean="0"/>
                <a:t>W.cos</a:t>
              </a:r>
              <a:r>
                <a:rPr lang="en-US" sz="1100" dirty="0" err="1" smtClean="0">
                  <a:latin typeface="Symbol" panose="05050102010706020507" pitchFamily="18" charset="2"/>
                </a:rPr>
                <a:t>q</a:t>
              </a:r>
              <a:endParaRPr lang="en-US" sz="1100" dirty="0">
                <a:latin typeface="Symbol" panose="05050102010706020507" pitchFamily="18" charset="2"/>
              </a:endParaRPr>
            </a:p>
          </p:txBody>
        </p:sp>
        <p:sp>
          <p:nvSpPr>
            <p:cNvPr id="44" name="TextBox 43"/>
            <p:cNvSpPr txBox="1"/>
            <p:nvPr/>
          </p:nvSpPr>
          <p:spPr>
            <a:xfrm>
              <a:off x="6437376" y="3319272"/>
              <a:ext cx="354584" cy="307777"/>
            </a:xfrm>
            <a:prstGeom prst="rect">
              <a:avLst/>
            </a:prstGeom>
            <a:noFill/>
          </p:spPr>
          <p:txBody>
            <a:bodyPr wrap="none" rtlCol="0">
              <a:spAutoFit/>
            </a:bodyPr>
            <a:lstStyle/>
            <a:p>
              <a:r>
                <a:rPr lang="en-US" sz="1400" b="1" dirty="0" smtClean="0"/>
                <a:t>W</a:t>
              </a:r>
              <a:endParaRPr lang="en-US" sz="1400" b="1" dirty="0">
                <a:latin typeface="Symbol" panose="05050102010706020507" pitchFamily="18" charset="2"/>
              </a:endParaRPr>
            </a:p>
          </p:txBody>
        </p:sp>
        <p:sp>
          <p:nvSpPr>
            <p:cNvPr id="45" name="Freeform 44"/>
            <p:cNvSpPr/>
            <p:nvPr/>
          </p:nvSpPr>
          <p:spPr bwMode="auto">
            <a:xfrm>
              <a:off x="5085014" y="3984061"/>
              <a:ext cx="173568" cy="386455"/>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Freeform 45"/>
            <p:cNvSpPr/>
            <p:nvPr/>
          </p:nvSpPr>
          <p:spPr bwMode="auto">
            <a:xfrm>
              <a:off x="5337692" y="4026861"/>
              <a:ext cx="132948" cy="329427"/>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7" name="TextBox 46"/>
            <p:cNvSpPr txBox="1"/>
            <p:nvPr/>
          </p:nvSpPr>
          <p:spPr>
            <a:xfrm>
              <a:off x="5402456" y="4066482"/>
              <a:ext cx="264816" cy="276999"/>
            </a:xfrm>
            <a:prstGeom prst="rect">
              <a:avLst/>
            </a:prstGeom>
            <a:noFill/>
          </p:spPr>
          <p:txBody>
            <a:bodyPr wrap="none" rtlCol="0">
              <a:spAutoFit/>
            </a:bodyPr>
            <a:lstStyle/>
            <a:p>
              <a:r>
                <a:rPr lang="en-US" sz="1200" i="1" dirty="0" smtClean="0">
                  <a:latin typeface="Symbol" panose="05050102010706020507" pitchFamily="18" charset="2"/>
                </a:rPr>
                <a:t>q</a:t>
              </a:r>
              <a:endParaRPr lang="en-US" sz="1200" i="1" dirty="0">
                <a:latin typeface="Symbol" panose="05050102010706020507" pitchFamily="18" charset="2"/>
              </a:endParaRPr>
            </a:p>
          </p:txBody>
        </p:sp>
        <p:sp>
          <p:nvSpPr>
            <p:cNvPr id="48" name="TextBox 47"/>
            <p:cNvSpPr txBox="1"/>
            <p:nvPr/>
          </p:nvSpPr>
          <p:spPr>
            <a:xfrm>
              <a:off x="5030684" y="4096332"/>
              <a:ext cx="285576" cy="261610"/>
            </a:xfrm>
            <a:prstGeom prst="rect">
              <a:avLst/>
            </a:prstGeom>
            <a:noFill/>
          </p:spPr>
          <p:txBody>
            <a:bodyPr wrap="square" rtlCol="0">
              <a:spAutoFit/>
            </a:bodyPr>
            <a:lstStyle/>
            <a:p>
              <a:r>
                <a:rPr lang="en-US" sz="1100" b="1" i="1" dirty="0" smtClean="0">
                  <a:latin typeface="Symbol" panose="05050102010706020507" pitchFamily="18" charset="2"/>
                </a:rPr>
                <a:t>b</a:t>
              </a:r>
              <a:endParaRPr lang="en-US" sz="1100" b="1" i="1" dirty="0">
                <a:latin typeface="Symbol" panose="05050102010706020507" pitchFamily="18" charset="2"/>
              </a:endParaRPr>
            </a:p>
          </p:txBody>
        </p:sp>
        <p:sp>
          <p:nvSpPr>
            <p:cNvPr id="49" name="TextBox 48"/>
            <p:cNvSpPr txBox="1"/>
            <p:nvPr/>
          </p:nvSpPr>
          <p:spPr>
            <a:xfrm>
              <a:off x="4546600" y="4135120"/>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A</a:t>
              </a:r>
              <a:endParaRPr lang="en-US" sz="1050" dirty="0">
                <a:effectLst>
                  <a:outerShdw blurRad="38100" dist="38100" dir="2700000" algn="tl">
                    <a:srgbClr val="000000">
                      <a:alpha val="43137"/>
                    </a:srgbClr>
                  </a:outerShdw>
                </a:effectLst>
              </a:endParaRPr>
            </a:p>
          </p:txBody>
        </p:sp>
        <p:sp>
          <p:nvSpPr>
            <p:cNvPr id="50" name="TextBox 49"/>
            <p:cNvSpPr txBox="1"/>
            <p:nvPr/>
          </p:nvSpPr>
          <p:spPr>
            <a:xfrm>
              <a:off x="3952240" y="3296920"/>
              <a:ext cx="351378" cy="369332"/>
            </a:xfrm>
            <a:prstGeom prst="rect">
              <a:avLst/>
            </a:prstGeom>
            <a:solidFill>
              <a:schemeClr val="bg1"/>
            </a:solidFill>
          </p:spPr>
          <p:txBody>
            <a:bodyPr wrap="none" rtlCol="0">
              <a:spAutoFit/>
            </a:bodyPr>
            <a:lstStyle/>
            <a:p>
              <a:r>
                <a:rPr lang="en-US" dirty="0" smtClean="0"/>
                <a:t>H</a:t>
              </a:r>
              <a:endParaRPr lang="en-US" dirty="0"/>
            </a:p>
          </p:txBody>
        </p:sp>
        <p:cxnSp>
          <p:nvCxnSpPr>
            <p:cNvPr id="51" name="Straight Arrow Connector 50"/>
            <p:cNvCxnSpPr/>
            <p:nvPr/>
          </p:nvCxnSpPr>
          <p:spPr bwMode="auto">
            <a:xfrm flipV="1">
              <a:off x="6075680" y="3307080"/>
              <a:ext cx="619760" cy="340360"/>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52" name="TextBox 51"/>
                <p:cNvSpPr txBox="1"/>
                <p:nvPr/>
              </p:nvSpPr>
              <p:spPr>
                <a:xfrm rot="19955234">
                  <a:off x="5430520" y="3632200"/>
                  <a:ext cx="1151021"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𝑐</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𝑁</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𝑡𝑎𝑛</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n-US" sz="1100" i="1" dirty="0">
                    <a:solidFill>
                      <a:srgbClr val="FF0000"/>
                    </a:solidFill>
                    <a:effectLst>
                      <a:outerShdw blurRad="38100" dist="38100" dir="2700000" algn="tl">
                        <a:srgbClr val="000000">
                          <a:alpha val="43137"/>
                        </a:srgbClr>
                      </a:outerShdw>
                    </a:effectLst>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9955234">
                  <a:off x="5430520" y="3632200"/>
                  <a:ext cx="1151021" cy="261610"/>
                </a:xfrm>
                <a:prstGeom prst="rect">
                  <a:avLst/>
                </a:prstGeom>
                <a:blipFill>
                  <a:blip r:embed="rId6"/>
                  <a:stretch>
                    <a:fillRect/>
                  </a:stretch>
                </a:blipFill>
              </p:spPr>
              <p:txBody>
                <a:bodyPr/>
                <a:lstStyle/>
                <a:p>
                  <a:r>
                    <a:rPr lang="en-US">
                      <a:noFill/>
                    </a:rPr>
                    <a:t> </a:t>
                  </a:r>
                </a:p>
              </p:txBody>
            </p:sp>
          </mc:Fallback>
        </mc:AlternateContent>
        <p:sp>
          <p:nvSpPr>
            <p:cNvPr id="53" name="TextBox 52"/>
            <p:cNvSpPr txBox="1"/>
            <p:nvPr/>
          </p:nvSpPr>
          <p:spPr>
            <a:xfrm>
              <a:off x="7995920" y="2265680"/>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B</a:t>
              </a:r>
              <a:endParaRPr lang="en-US" sz="1050" dirty="0">
                <a:effectLst>
                  <a:outerShdw blurRad="38100" dist="38100" dir="2700000" algn="tl">
                    <a:srgbClr val="000000">
                      <a:alpha val="43137"/>
                    </a:srgbClr>
                  </a:outerShdw>
                </a:effectLst>
              </a:endParaRPr>
            </a:p>
          </p:txBody>
        </p:sp>
        <p:sp>
          <p:nvSpPr>
            <p:cNvPr id="54" name="TextBox 53"/>
            <p:cNvSpPr txBox="1"/>
            <p:nvPr/>
          </p:nvSpPr>
          <p:spPr>
            <a:xfrm>
              <a:off x="6431280" y="2250440"/>
              <a:ext cx="282450"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C</a:t>
              </a:r>
              <a:endParaRPr lang="en-US" sz="105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5" name="TextBox 54"/>
                <p:cNvSpPr txBox="1"/>
                <p:nvPr/>
              </p:nvSpPr>
              <p:spPr>
                <a:xfrm>
                  <a:off x="8085667" y="2878666"/>
                  <a:ext cx="72635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oMath>
                    </m:oMathPara>
                  </a14:m>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smtClean="0">
                    <a:ea typeface="Cambria Math" panose="02040503050406030204" pitchFamily="18" charset="0"/>
                  </a:endParaRPr>
                </a:p>
                <a:p>
                  <a:r>
                    <a:rPr lang="en-US" dirty="0" smtClean="0"/>
                    <a:t>c =</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8085667" y="2878666"/>
                  <a:ext cx="726353" cy="923330"/>
                </a:xfrm>
                <a:prstGeom prst="rect">
                  <a:avLst/>
                </a:prstGeom>
                <a:blipFill>
                  <a:blip r:embed="rId7"/>
                  <a:stretch>
                    <a:fillRect l="-6723" b="-927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9" name="TextBox 58"/>
              <p:cNvSpPr txBox="1"/>
              <p:nvPr/>
            </p:nvSpPr>
            <p:spPr>
              <a:xfrm>
                <a:off x="6320992" y="2481613"/>
                <a:ext cx="2656753" cy="2350836"/>
              </a:xfrm>
              <a:prstGeom prst="rect">
                <a:avLst/>
              </a:prstGeom>
              <a:solidFill>
                <a:srgbClr val="FFE79B"/>
              </a:solidFill>
              <a:ln>
                <a:solidFill>
                  <a:schemeClr val="tx1"/>
                </a:solidFill>
              </a:ln>
            </p:spPr>
            <p:txBody>
              <a:bodyPr wrap="none" rtlCol="0">
                <a:spAutoFit/>
              </a:bodyPr>
              <a:lstStyle/>
              <a:p>
                <a:endParaRPr lang="en-US" sz="1000" dirty="0" smtClean="0"/>
              </a:p>
              <a:p>
                <a:pPr/>
                <a14:m>
                  <m:oMathPara xmlns:m="http://schemas.openxmlformats.org/officeDocument/2006/math">
                    <m:oMathParaPr>
                      <m:jc m:val="left"/>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𝑐𝑟</m:t>
                          </m:r>
                        </m:sub>
                      </m:sSub>
                      <m:r>
                        <a:rPr lang="en-US" sz="1000" b="0" i="1" smtClean="0">
                          <a:latin typeface="Cambria Math" panose="02040503050406030204" pitchFamily="18" charset="0"/>
                        </a:rPr>
                        <m:t>=</m:t>
                      </m:r>
                      <m:f>
                        <m:fPr>
                          <m:ctrlPr>
                            <a:rPr lang="en-US" sz="1000" i="1">
                              <a:latin typeface="Cambria Math" panose="02040503050406030204" pitchFamily="18" charset="0"/>
                            </a:rPr>
                          </m:ctrlPr>
                        </m:fPr>
                        <m:num>
                          <m:r>
                            <a:rPr lang="en-US" sz="1000" b="0" i="1" smtClean="0">
                              <a:latin typeface="Cambria Math" panose="02040503050406030204" pitchFamily="18" charset="0"/>
                              <a:ea typeface="Cambria Math" panose="02040503050406030204" pitchFamily="18" charset="0"/>
                            </a:rPr>
                            <m:t>2</m:t>
                          </m:r>
                          <m:r>
                            <a:rPr lang="en-US" sz="1000" b="0" i="1" smtClean="0">
                              <a:latin typeface="Cambria Math" panose="02040503050406030204" pitchFamily="18" charset="0"/>
                              <a:ea typeface="Cambria Math" panose="02040503050406030204" pitchFamily="18" charset="0"/>
                            </a:rPr>
                            <m:t>𝑐</m:t>
                          </m:r>
                        </m:num>
                        <m:den>
                          <m:r>
                            <a:rPr lang="en-US" sz="1000" i="1" smtClean="0">
                              <a:latin typeface="Cambria Math" panose="02040503050406030204" pitchFamily="18" charset="0"/>
                              <a:ea typeface="Cambria Math" panose="02040503050406030204" pitchFamily="18" charset="0"/>
                            </a:rPr>
                            <m:t>𝛾</m:t>
                          </m:r>
                        </m:den>
                      </m:f>
                      <m:d>
                        <m:dPr>
                          <m:begChr m:val="["/>
                          <m:endChr m:val="]"/>
                          <m:ctrlPr>
                            <a:rPr lang="en-US" sz="1000" i="1">
                              <a:latin typeface="Cambria Math" panose="02040503050406030204" pitchFamily="18" charset="0"/>
                            </a:rPr>
                          </m:ctrlPr>
                        </m:dPr>
                        <m:e>
                          <m:f>
                            <m:fPr>
                              <m:ctrlPr>
                                <a:rPr lang="en-US" sz="1000" i="1">
                                  <a:latin typeface="Cambria Math" panose="02040503050406030204" pitchFamily="18" charset="0"/>
                                </a:rPr>
                              </m:ctrlPr>
                            </m:fPr>
                            <m:num>
                              <m:r>
                                <a:rPr lang="en-US" sz="1000" i="1">
                                  <a:latin typeface="Cambria Math" panose="02040503050406030204" pitchFamily="18" charset="0"/>
                                </a:rPr>
                                <m:t>𝑆𝑖𝑛</m:t>
                              </m:r>
                              <m:r>
                                <a:rPr lang="en-US" sz="1000" i="1">
                                  <a:latin typeface="Cambria Math" panose="02040503050406030204" pitchFamily="18" charset="0"/>
                                  <a:ea typeface="Cambria Math" panose="02040503050406030204" pitchFamily="18" charset="0"/>
                                </a:rPr>
                                <m:t>𝛽</m:t>
                              </m:r>
                            </m:num>
                            <m:den>
                              <m:r>
                                <a:rPr lang="en-US" sz="1000" i="1">
                                  <a:latin typeface="Cambria Math" panose="02040503050406030204" pitchFamily="18" charset="0"/>
                                </a:rPr>
                                <m:t>𝑠𝑖𝑛</m:t>
                              </m:r>
                              <m:d>
                                <m:dPr>
                                  <m:ctrlPr>
                                    <a:rPr lang="en-US" sz="1000" i="1">
                                      <a:latin typeface="Cambria Math" panose="02040503050406030204" pitchFamily="18" charset="0"/>
                                    </a:rPr>
                                  </m:ctrlPr>
                                </m:dPr>
                                <m:e>
                                  <m:r>
                                    <a:rPr lang="en-US" sz="1000" i="1">
                                      <a:latin typeface="Cambria Math" panose="02040503050406030204" pitchFamily="18" charset="0"/>
                                      <a:ea typeface="Cambria Math" panose="02040503050406030204" pitchFamily="18" charset="0"/>
                                    </a:rPr>
                                    <m:t>𝛽</m:t>
                                  </m:r>
                                  <m:r>
                                    <a:rPr lang="en-US" sz="1000" i="1">
                                      <a:latin typeface="Cambria Math" panose="02040503050406030204" pitchFamily="18" charset="0"/>
                                      <a:ea typeface="Cambria Math" panose="02040503050406030204" pitchFamily="18" charset="0"/>
                                    </a:rPr>
                                    <m:t>−</m:t>
                                  </m:r>
                                  <m:r>
                                    <a:rPr lang="en-US" sz="1000" i="1">
                                      <a:latin typeface="Cambria Math" panose="02040503050406030204" pitchFamily="18" charset="0"/>
                                      <a:ea typeface="Cambria Math" panose="02040503050406030204" pitchFamily="18" charset="0"/>
                                    </a:rPr>
                                    <m:t>𝜃</m:t>
                                  </m:r>
                                </m:e>
                              </m:d>
                              <m:d>
                                <m:dPr>
                                  <m:ctrlPr>
                                    <a:rPr lang="en-US" sz="1000" i="1">
                                      <a:latin typeface="Cambria Math" panose="02040503050406030204" pitchFamily="18" charset="0"/>
                                    </a:rPr>
                                  </m:ctrlPr>
                                </m:dPr>
                                <m:e>
                                  <m:r>
                                    <a:rPr lang="en-US" sz="1000" i="1">
                                      <a:latin typeface="Cambria Math" panose="02040503050406030204" pitchFamily="18" charset="0"/>
                                    </a:rPr>
                                    <m:t>𝑠𝑖𝑛</m:t>
                                  </m:r>
                                  <m:r>
                                    <a:rPr lang="en-US" sz="1000" i="1">
                                      <a:latin typeface="Cambria Math" panose="02040503050406030204" pitchFamily="18" charset="0"/>
                                      <a:ea typeface="Cambria Math" panose="02040503050406030204" pitchFamily="18" charset="0"/>
                                    </a:rPr>
                                    <m:t>𝜃</m:t>
                                  </m:r>
                                  <m:r>
                                    <a:rPr lang="en-US" sz="1000" i="1">
                                      <a:latin typeface="Cambria Math" panose="02040503050406030204" pitchFamily="18" charset="0"/>
                                      <a:ea typeface="Cambria Math" panose="02040503050406030204" pitchFamily="18" charset="0"/>
                                    </a:rPr>
                                    <m:t>−</m:t>
                                  </m:r>
                                  <m:r>
                                    <a:rPr lang="en-US" sz="1000" i="1">
                                      <a:latin typeface="Cambria Math" panose="02040503050406030204" pitchFamily="18" charset="0"/>
                                      <a:ea typeface="Cambria Math" panose="02040503050406030204" pitchFamily="18" charset="0"/>
                                    </a:rPr>
                                    <m:t>𝑐𝑜𝑠</m:t>
                                  </m:r>
                                  <m:r>
                                    <a:rPr lang="en-US" sz="1000" i="1">
                                      <a:latin typeface="Cambria Math" panose="02040503050406030204" pitchFamily="18" charset="0"/>
                                      <a:ea typeface="Cambria Math" panose="02040503050406030204" pitchFamily="18" charset="0"/>
                                    </a:rPr>
                                    <m:t>𝜃</m:t>
                                  </m:r>
                                  <m:r>
                                    <a:rPr lang="en-US" sz="1000" i="1">
                                      <a:latin typeface="Cambria Math" panose="02040503050406030204" pitchFamily="18" charset="0"/>
                                      <a:ea typeface="Cambria Math" panose="02040503050406030204" pitchFamily="18" charset="0"/>
                                    </a:rPr>
                                    <m:t>𝑡𝑎𝑛</m:t>
                                  </m:r>
                                  <m:r>
                                    <a:rPr lang="en-US" sz="1000" i="1" smtClean="0">
                                      <a:latin typeface="Cambria Math" panose="02040503050406030204" pitchFamily="18" charset="0"/>
                                      <a:ea typeface="Cambria Math" panose="02040503050406030204" pitchFamily="18" charset="0"/>
                                    </a:rPr>
                                    <m:t>∅</m:t>
                                  </m:r>
                                </m:e>
                              </m:d>
                            </m:den>
                          </m:f>
                        </m:e>
                      </m:d>
                    </m:oMath>
                  </m:oMathPara>
                </a14:m>
                <a:endParaRPr lang="en-US" sz="1000" dirty="0" smtClean="0"/>
              </a:p>
              <a:p>
                <a:endParaRPr lang="en-US" sz="1000" dirty="0" smtClean="0"/>
              </a:p>
              <a:p>
                <a:endParaRPr lang="en-US" sz="1000" dirty="0"/>
              </a:p>
              <a:p>
                <a:endParaRPr lang="en-US" sz="1000" dirty="0" smtClean="0"/>
              </a:p>
              <a:p>
                <a:pPr/>
                <a14:m>
                  <m:oMathPara xmlns:m="http://schemas.openxmlformats.org/officeDocument/2006/math">
                    <m:oMathParaPr>
                      <m:jc m:val="left"/>
                    </m:oMathParaPr>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𝐻</m:t>
                          </m:r>
                        </m:e>
                        <m:sub>
                          <m:r>
                            <a:rPr lang="en-US" sz="1000" b="0" i="1" smtClean="0">
                              <a:latin typeface="Cambria Math" panose="02040503050406030204" pitchFamily="18" charset="0"/>
                            </a:rPr>
                            <m:t>𝑑𝑒𝑠</m:t>
                          </m:r>
                        </m:sub>
                      </m:sSub>
                      <m:r>
                        <a:rPr lang="en-US" sz="1000" i="1">
                          <a:latin typeface="Cambria Math" panose="02040503050406030204" pitchFamily="18" charset="0"/>
                        </a:rPr>
                        <m:t>=</m:t>
                      </m:r>
                      <m:f>
                        <m:fPr>
                          <m:ctrlPr>
                            <a:rPr lang="en-US" sz="1000" i="1">
                              <a:latin typeface="Cambria Math" panose="02040503050406030204" pitchFamily="18" charset="0"/>
                            </a:rPr>
                          </m:ctrlPr>
                        </m:fPr>
                        <m:num>
                          <m:r>
                            <a:rPr lang="en-US" sz="1000" b="0" i="1" smtClean="0">
                              <a:latin typeface="Cambria Math" panose="02040503050406030204" pitchFamily="18" charset="0"/>
                              <a:ea typeface="Cambria Math" panose="02040503050406030204" pitchFamily="18" charset="0"/>
                            </a:rPr>
                            <m:t>2</m:t>
                          </m:r>
                          <m:sSub>
                            <m:sSubPr>
                              <m:ctrlPr>
                                <a:rPr lang="en-US" sz="1000" b="0" i="1" smtClean="0">
                                  <a:latin typeface="Cambria Math" panose="02040503050406030204" pitchFamily="18" charset="0"/>
                                  <a:ea typeface="Cambria Math" panose="02040503050406030204" pitchFamily="18" charset="0"/>
                                </a:rPr>
                              </m:ctrlPr>
                            </m:sSubPr>
                            <m:e>
                              <m:r>
                                <a:rPr lang="en-US" sz="1000" b="0" i="1" smtClean="0">
                                  <a:latin typeface="Cambria Math" panose="02040503050406030204" pitchFamily="18" charset="0"/>
                                  <a:ea typeface="Cambria Math" panose="02040503050406030204" pitchFamily="18" charset="0"/>
                                </a:rPr>
                                <m:t>𝑐</m:t>
                              </m:r>
                            </m:e>
                            <m:sub>
                              <m:r>
                                <a:rPr lang="en-US" sz="1000" b="0" i="1" smtClean="0">
                                  <a:latin typeface="Cambria Math" panose="02040503050406030204" pitchFamily="18" charset="0"/>
                                  <a:ea typeface="Cambria Math" panose="02040503050406030204" pitchFamily="18" charset="0"/>
                                </a:rPr>
                                <m:t>𝑑</m:t>
                              </m:r>
                            </m:sub>
                          </m:sSub>
                        </m:num>
                        <m:den>
                          <m:r>
                            <a:rPr lang="en-US" sz="1000" i="1">
                              <a:latin typeface="Cambria Math" panose="02040503050406030204" pitchFamily="18" charset="0"/>
                              <a:ea typeface="Cambria Math" panose="02040503050406030204" pitchFamily="18" charset="0"/>
                            </a:rPr>
                            <m:t>𝛾</m:t>
                          </m:r>
                        </m:den>
                      </m:f>
                      <m:d>
                        <m:dPr>
                          <m:begChr m:val="["/>
                          <m:endChr m:val="]"/>
                          <m:ctrlPr>
                            <a:rPr lang="en-US" sz="1000" i="1">
                              <a:latin typeface="Cambria Math" panose="02040503050406030204" pitchFamily="18" charset="0"/>
                            </a:rPr>
                          </m:ctrlPr>
                        </m:dPr>
                        <m:e>
                          <m:f>
                            <m:fPr>
                              <m:ctrlPr>
                                <a:rPr lang="en-US" sz="1000" i="1">
                                  <a:latin typeface="Cambria Math" panose="02040503050406030204" pitchFamily="18" charset="0"/>
                                </a:rPr>
                              </m:ctrlPr>
                            </m:fPr>
                            <m:num>
                              <m:r>
                                <a:rPr lang="en-US" sz="1000" i="1">
                                  <a:latin typeface="Cambria Math" panose="02040503050406030204" pitchFamily="18" charset="0"/>
                                </a:rPr>
                                <m:t>𝑆𝑖𝑛</m:t>
                              </m:r>
                              <m:r>
                                <a:rPr lang="en-US" sz="1000" i="1">
                                  <a:latin typeface="Cambria Math" panose="02040503050406030204" pitchFamily="18" charset="0"/>
                                  <a:ea typeface="Cambria Math" panose="02040503050406030204" pitchFamily="18" charset="0"/>
                                </a:rPr>
                                <m:t>𝛽</m:t>
                              </m:r>
                            </m:num>
                            <m:den>
                              <m:r>
                                <a:rPr lang="en-US" sz="1000" i="1">
                                  <a:latin typeface="Cambria Math" panose="02040503050406030204" pitchFamily="18" charset="0"/>
                                </a:rPr>
                                <m:t>𝑠𝑖𝑛</m:t>
                              </m:r>
                              <m:d>
                                <m:dPr>
                                  <m:ctrlPr>
                                    <a:rPr lang="en-US" sz="1000" i="1">
                                      <a:latin typeface="Cambria Math" panose="02040503050406030204" pitchFamily="18" charset="0"/>
                                    </a:rPr>
                                  </m:ctrlPr>
                                </m:dPr>
                                <m:e>
                                  <m:r>
                                    <a:rPr lang="en-US" sz="1000" i="1">
                                      <a:latin typeface="Cambria Math" panose="02040503050406030204" pitchFamily="18" charset="0"/>
                                      <a:ea typeface="Cambria Math" panose="02040503050406030204" pitchFamily="18" charset="0"/>
                                    </a:rPr>
                                    <m:t>𝛽</m:t>
                                  </m:r>
                                  <m:r>
                                    <a:rPr lang="en-US" sz="1000" i="1">
                                      <a:latin typeface="Cambria Math" panose="02040503050406030204" pitchFamily="18" charset="0"/>
                                      <a:ea typeface="Cambria Math" panose="02040503050406030204" pitchFamily="18" charset="0"/>
                                    </a:rPr>
                                    <m:t>−</m:t>
                                  </m:r>
                                  <m:r>
                                    <a:rPr lang="en-US" sz="1000" i="1">
                                      <a:latin typeface="Cambria Math" panose="02040503050406030204" pitchFamily="18" charset="0"/>
                                      <a:ea typeface="Cambria Math" panose="02040503050406030204" pitchFamily="18" charset="0"/>
                                    </a:rPr>
                                    <m:t>𝜃</m:t>
                                  </m:r>
                                </m:e>
                              </m:d>
                              <m:d>
                                <m:dPr>
                                  <m:ctrlPr>
                                    <a:rPr lang="en-US" sz="1000" i="1">
                                      <a:latin typeface="Cambria Math" panose="02040503050406030204" pitchFamily="18" charset="0"/>
                                    </a:rPr>
                                  </m:ctrlPr>
                                </m:dPr>
                                <m:e>
                                  <m:r>
                                    <a:rPr lang="en-US" sz="1000" i="1">
                                      <a:latin typeface="Cambria Math" panose="02040503050406030204" pitchFamily="18" charset="0"/>
                                    </a:rPr>
                                    <m:t>𝑠𝑖𝑛</m:t>
                                  </m:r>
                                  <m:r>
                                    <a:rPr lang="en-US" sz="1000" i="1">
                                      <a:latin typeface="Cambria Math" panose="02040503050406030204" pitchFamily="18" charset="0"/>
                                      <a:ea typeface="Cambria Math" panose="02040503050406030204" pitchFamily="18" charset="0"/>
                                    </a:rPr>
                                    <m:t>𝜃</m:t>
                                  </m:r>
                                  <m:r>
                                    <a:rPr lang="en-US" sz="1000" i="1">
                                      <a:latin typeface="Cambria Math" panose="02040503050406030204" pitchFamily="18" charset="0"/>
                                      <a:ea typeface="Cambria Math" panose="02040503050406030204" pitchFamily="18" charset="0"/>
                                    </a:rPr>
                                    <m:t>−</m:t>
                                  </m:r>
                                  <m:r>
                                    <a:rPr lang="en-US" sz="1000" i="1">
                                      <a:latin typeface="Cambria Math" panose="02040503050406030204" pitchFamily="18" charset="0"/>
                                      <a:ea typeface="Cambria Math" panose="02040503050406030204" pitchFamily="18" charset="0"/>
                                    </a:rPr>
                                    <m:t>𝑐𝑜𝑠</m:t>
                                  </m:r>
                                  <m:r>
                                    <a:rPr lang="en-US" sz="1000" i="1">
                                      <a:latin typeface="Cambria Math" panose="02040503050406030204" pitchFamily="18" charset="0"/>
                                      <a:ea typeface="Cambria Math" panose="02040503050406030204" pitchFamily="18" charset="0"/>
                                    </a:rPr>
                                    <m:t>𝜃</m:t>
                                  </m:r>
                                  <m:r>
                                    <a:rPr lang="en-US" sz="1000" i="1">
                                      <a:latin typeface="Cambria Math" panose="02040503050406030204" pitchFamily="18" charset="0"/>
                                      <a:ea typeface="Cambria Math" panose="02040503050406030204" pitchFamily="18" charset="0"/>
                                    </a:rPr>
                                    <m:t>𝑡𝑎𝑛</m:t>
                                  </m:r>
                                  <m:sSub>
                                    <m:sSubPr>
                                      <m:ctrlPr>
                                        <a:rPr lang="en-US" sz="1000" i="1">
                                          <a:latin typeface="Cambria Math" panose="02040503050406030204" pitchFamily="18" charset="0"/>
                                          <a:ea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m:t>
                                      </m:r>
                                    </m:e>
                                    <m:sub>
                                      <m:r>
                                        <a:rPr lang="en-US" sz="1000" i="1">
                                          <a:latin typeface="Cambria Math" panose="02040503050406030204" pitchFamily="18" charset="0"/>
                                          <a:ea typeface="Cambria Math" panose="02040503050406030204" pitchFamily="18" charset="0"/>
                                        </a:rPr>
                                        <m:t>𝑑</m:t>
                                      </m:r>
                                    </m:sub>
                                  </m:sSub>
                                </m:e>
                              </m:d>
                            </m:den>
                          </m:f>
                        </m:e>
                      </m:d>
                    </m:oMath>
                  </m:oMathPara>
                </a14:m>
                <a:endParaRPr lang="en-US" sz="1000" dirty="0"/>
              </a:p>
              <a:p>
                <a:endParaRPr lang="en-US" sz="1000" dirty="0" smtClean="0"/>
              </a:p>
              <a:p>
                <a:endParaRPr lang="en-US" sz="1000" dirty="0" smtClean="0"/>
              </a:p>
              <a:p>
                <a:endParaRPr lang="en-US" sz="1000" dirty="0"/>
              </a:p>
              <a:p>
                <a:endParaRPr lang="en-US" sz="1000" dirty="0" smtClean="0"/>
              </a:p>
              <a:p>
                <a:pPr/>
                <a14:m>
                  <m:oMathPara xmlns:m="http://schemas.openxmlformats.org/officeDocument/2006/math">
                    <m:oMathParaPr>
                      <m:jc m:val="left"/>
                    </m:oMathParaPr>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𝑐</m:t>
                          </m:r>
                        </m:e>
                        <m:sub>
                          <m:r>
                            <a:rPr lang="en-US" sz="1000" i="1">
                              <a:latin typeface="Cambria Math" panose="02040503050406030204" pitchFamily="18" charset="0"/>
                            </a:rPr>
                            <m:t>𝑑</m:t>
                          </m:r>
                        </m:sub>
                      </m:sSub>
                      <m:r>
                        <a:rPr lang="en-US" sz="1000" i="1">
                          <a:latin typeface="Cambria Math" panose="02040503050406030204" pitchFamily="18" charset="0"/>
                        </a:rPr>
                        <m:t>=</m:t>
                      </m:r>
                      <m:f>
                        <m:fPr>
                          <m:ctrlPr>
                            <a:rPr lang="en-US" sz="1000" i="1">
                              <a:latin typeface="Cambria Math" panose="02040503050406030204" pitchFamily="18" charset="0"/>
                            </a:rPr>
                          </m:ctrlPr>
                        </m:fPr>
                        <m:num>
                          <m:r>
                            <a:rPr lang="en-US" sz="1000" i="1">
                              <a:latin typeface="Cambria Math" panose="02040503050406030204" pitchFamily="18" charset="0"/>
                              <a:ea typeface="Cambria Math" panose="02040503050406030204" pitchFamily="18" charset="0"/>
                            </a:rPr>
                            <m:t>𝛾</m:t>
                          </m:r>
                          <m:r>
                            <a:rPr lang="en-US" sz="1000" i="1">
                              <a:latin typeface="Cambria Math" panose="02040503050406030204" pitchFamily="18" charset="0"/>
                              <a:ea typeface="Cambria Math" panose="02040503050406030204" pitchFamily="18" charset="0"/>
                            </a:rPr>
                            <m:t>𝐻𝑑𝑒𝑠</m:t>
                          </m:r>
                        </m:num>
                        <m:den>
                          <m:r>
                            <a:rPr lang="en-US" sz="1000" b="0" i="1" smtClean="0">
                              <a:latin typeface="Cambria Math" panose="02040503050406030204" pitchFamily="18" charset="0"/>
                              <a:ea typeface="Cambria Math" panose="02040503050406030204" pitchFamily="18" charset="0"/>
                            </a:rPr>
                            <m:t>2</m:t>
                          </m:r>
                        </m:den>
                      </m:f>
                      <m:d>
                        <m:dPr>
                          <m:begChr m:val="["/>
                          <m:endChr m:val="]"/>
                          <m:ctrlPr>
                            <a:rPr lang="en-US" sz="1000" i="1">
                              <a:latin typeface="Cambria Math" panose="02040503050406030204" pitchFamily="18" charset="0"/>
                            </a:rPr>
                          </m:ctrlPr>
                        </m:dPr>
                        <m:e>
                          <m:f>
                            <m:fPr>
                              <m:ctrlPr>
                                <a:rPr lang="en-US" sz="1000" i="1">
                                  <a:latin typeface="Cambria Math" panose="02040503050406030204" pitchFamily="18" charset="0"/>
                                </a:rPr>
                              </m:ctrlPr>
                            </m:fPr>
                            <m:num>
                              <m:r>
                                <a:rPr lang="en-US" sz="1000" b="0" i="1" smtClean="0">
                                  <a:latin typeface="Cambria Math" panose="02040503050406030204" pitchFamily="18" charset="0"/>
                                </a:rPr>
                                <m:t>𝑠𝑖𝑛</m:t>
                              </m:r>
                              <m:d>
                                <m:dPr>
                                  <m:ctrlPr>
                                    <a:rPr lang="en-US" sz="1000" i="1">
                                      <a:latin typeface="Cambria Math" panose="02040503050406030204" pitchFamily="18" charset="0"/>
                                    </a:rPr>
                                  </m:ctrlPr>
                                </m:dPr>
                                <m:e>
                                  <m:r>
                                    <a:rPr lang="en-US" sz="1000" i="1">
                                      <a:latin typeface="Cambria Math" panose="02040503050406030204" pitchFamily="18" charset="0"/>
                                      <a:ea typeface="Cambria Math" panose="02040503050406030204" pitchFamily="18" charset="0"/>
                                    </a:rPr>
                                    <m:t>𝛽</m:t>
                                  </m:r>
                                  <m:r>
                                    <a:rPr lang="en-US" sz="1000" i="1">
                                      <a:latin typeface="Cambria Math" panose="02040503050406030204" pitchFamily="18" charset="0"/>
                                      <a:ea typeface="Cambria Math" panose="02040503050406030204" pitchFamily="18" charset="0"/>
                                    </a:rPr>
                                    <m:t>−</m:t>
                                  </m:r>
                                  <m:r>
                                    <a:rPr lang="en-US" sz="1000" i="1" smtClean="0">
                                      <a:latin typeface="Cambria Math" panose="02040503050406030204" pitchFamily="18" charset="0"/>
                                      <a:ea typeface="Cambria Math" panose="02040503050406030204" pitchFamily="18" charset="0"/>
                                    </a:rPr>
                                    <m:t>𝜃</m:t>
                                  </m:r>
                                </m:e>
                              </m:d>
                              <m:d>
                                <m:dPr>
                                  <m:ctrlPr>
                                    <a:rPr lang="en-US" sz="1000" i="1">
                                      <a:latin typeface="Cambria Math" panose="02040503050406030204" pitchFamily="18" charset="0"/>
                                    </a:rPr>
                                  </m:ctrlPr>
                                </m:dPr>
                                <m:e>
                                  <m:r>
                                    <a:rPr lang="en-US" sz="1000" b="0" i="1" smtClean="0">
                                      <a:latin typeface="Cambria Math" panose="02040503050406030204" pitchFamily="18" charset="0"/>
                                    </a:rPr>
                                    <m:t>𝑠𝑖𝑛</m:t>
                                  </m:r>
                                  <m:r>
                                    <a:rPr lang="en-US" sz="1000" b="0" i="1" smtClean="0">
                                      <a:latin typeface="Cambria Math" panose="02040503050406030204" pitchFamily="18" charset="0"/>
                                      <a:ea typeface="Cambria Math" panose="02040503050406030204" pitchFamily="18" charset="0"/>
                                    </a:rPr>
                                    <m:t>𝜃</m:t>
                                  </m:r>
                                  <m:r>
                                    <a:rPr lang="en-US" sz="1000" b="0" i="1" smtClean="0">
                                      <a:latin typeface="Cambria Math" panose="02040503050406030204" pitchFamily="18" charset="0"/>
                                      <a:ea typeface="Cambria Math" panose="02040503050406030204" pitchFamily="18" charset="0"/>
                                    </a:rPr>
                                    <m:t>−</m:t>
                                  </m:r>
                                  <m:r>
                                    <a:rPr lang="en-US" sz="1000" b="0" i="1" smtClean="0">
                                      <a:latin typeface="Cambria Math" panose="02040503050406030204" pitchFamily="18" charset="0"/>
                                      <a:ea typeface="Cambria Math" panose="02040503050406030204" pitchFamily="18" charset="0"/>
                                    </a:rPr>
                                    <m:t>𝑐𝑜𝑠</m:t>
                                  </m:r>
                                  <m:r>
                                    <a:rPr lang="en-US" sz="1000" b="0" i="1" smtClean="0">
                                      <a:latin typeface="Cambria Math" panose="02040503050406030204" pitchFamily="18" charset="0"/>
                                      <a:ea typeface="Cambria Math" panose="02040503050406030204" pitchFamily="18" charset="0"/>
                                    </a:rPr>
                                    <m:t>𝜃</m:t>
                                  </m:r>
                                  <m:r>
                                    <a:rPr lang="en-US" sz="1000" b="0" i="1" smtClean="0">
                                      <a:latin typeface="Cambria Math" panose="02040503050406030204" pitchFamily="18" charset="0"/>
                                      <a:ea typeface="Cambria Math" panose="02040503050406030204" pitchFamily="18" charset="0"/>
                                    </a:rPr>
                                    <m:t>𝑡𝑎𝑛</m:t>
                                  </m:r>
                                  <m:sSub>
                                    <m:sSubPr>
                                      <m:ctrlPr>
                                        <a:rPr lang="en-US" sz="1000" b="0" i="1" smtClean="0">
                                          <a:latin typeface="Cambria Math" panose="02040503050406030204" pitchFamily="18" charset="0"/>
                                          <a:ea typeface="Cambria Math" panose="02040503050406030204" pitchFamily="18" charset="0"/>
                                        </a:rPr>
                                      </m:ctrlPr>
                                    </m:sSubPr>
                                    <m:e>
                                      <m:r>
                                        <a:rPr lang="en-US" sz="1000" b="0" i="1" smtClean="0">
                                          <a:latin typeface="Cambria Math" panose="02040503050406030204" pitchFamily="18" charset="0"/>
                                          <a:ea typeface="Cambria Math" panose="02040503050406030204" pitchFamily="18" charset="0"/>
                                        </a:rPr>
                                        <m:t>∅</m:t>
                                      </m:r>
                                    </m:e>
                                    <m:sub>
                                      <m:r>
                                        <a:rPr lang="en-US" sz="1000" b="0" i="1" smtClean="0">
                                          <a:latin typeface="Cambria Math" panose="02040503050406030204" pitchFamily="18" charset="0"/>
                                          <a:ea typeface="Cambria Math" panose="02040503050406030204" pitchFamily="18" charset="0"/>
                                        </a:rPr>
                                        <m:t>𝑑</m:t>
                                      </m:r>
                                    </m:sub>
                                  </m:sSub>
                                </m:e>
                              </m:d>
                            </m:num>
                            <m:den>
                              <m:r>
                                <a:rPr lang="en-US" sz="1000" i="1">
                                  <a:latin typeface="Cambria Math" panose="02040503050406030204" pitchFamily="18" charset="0"/>
                                </a:rPr>
                                <m:t>𝑆𝑖𝑛</m:t>
                              </m:r>
                              <m:r>
                                <a:rPr lang="en-US" sz="1000" i="1">
                                  <a:latin typeface="Cambria Math" panose="02040503050406030204" pitchFamily="18" charset="0"/>
                                  <a:ea typeface="Cambria Math" panose="02040503050406030204" pitchFamily="18" charset="0"/>
                                </a:rPr>
                                <m:t>𝛽</m:t>
                              </m:r>
                            </m:den>
                          </m:f>
                        </m:e>
                      </m:d>
                    </m:oMath>
                  </m:oMathPara>
                </a14:m>
                <a:endParaRPr lang="en-US" sz="10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320992" y="2481613"/>
                <a:ext cx="2656753" cy="2350836"/>
              </a:xfrm>
              <a:prstGeom prst="rect">
                <a:avLst/>
              </a:prstGeom>
              <a:blipFill rotWithShape="0">
                <a:blip r:embed="rId8"/>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934483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2"/>
          <p:cNvSpPr>
            <a:spLocks noChangeArrowheads="1"/>
          </p:cNvSpPr>
          <p:nvPr/>
        </p:nvSpPr>
        <p:spPr bwMode="auto">
          <a:xfrm>
            <a:off x="3390900" y="3024188"/>
            <a:ext cx="4989513" cy="2501900"/>
          </a:xfrm>
          <a:custGeom>
            <a:avLst/>
            <a:gdLst>
              <a:gd name="T0" fmla="*/ 2147483646 w 3773"/>
              <a:gd name="T1" fmla="*/ 2147483646 h 1872"/>
              <a:gd name="T2" fmla="*/ 2147483646 w 3773"/>
              <a:gd name="T3" fmla="*/ 2147483646 h 1872"/>
              <a:gd name="T4" fmla="*/ 2147483646 w 3773"/>
              <a:gd name="T5" fmla="*/ 2147483646 h 1872"/>
              <a:gd name="T6" fmla="*/ 2147483646 w 3773"/>
              <a:gd name="T7" fmla="*/ 2147483646 h 1872"/>
              <a:gd name="T8" fmla="*/ 2147483646 w 3773"/>
              <a:gd name="T9" fmla="*/ 2147483646 h 1872"/>
              <a:gd name="T10" fmla="*/ 2147483646 w 3773"/>
              <a:gd name="T11" fmla="*/ 2147483646 h 1872"/>
              <a:gd name="T12" fmla="*/ 2147483646 w 3773"/>
              <a:gd name="T13" fmla="*/ 2147483646 h 1872"/>
              <a:gd name="T14" fmla="*/ 2147483646 w 3773"/>
              <a:gd name="T15" fmla="*/ 2147483646 h 1872"/>
              <a:gd name="T16" fmla="*/ 2147483646 w 3773"/>
              <a:gd name="T17" fmla="*/ 2147483646 h 1872"/>
              <a:gd name="T18" fmla="*/ 2147483646 w 3773"/>
              <a:gd name="T19" fmla="*/ 2147483646 h 1872"/>
              <a:gd name="T20" fmla="*/ 2147483646 w 3773"/>
              <a:gd name="T21" fmla="*/ 2147483646 h 1872"/>
              <a:gd name="T22" fmla="*/ 2147483646 w 3773"/>
              <a:gd name="T23" fmla="*/ 2147483646 h 1872"/>
              <a:gd name="T24" fmla="*/ 2147483646 w 3773"/>
              <a:gd name="T25" fmla="*/ 2147483646 h 1872"/>
              <a:gd name="T26" fmla="*/ 2147483646 w 3773"/>
              <a:gd name="T27" fmla="*/ 2147483646 h 1872"/>
              <a:gd name="T28" fmla="*/ 2147483646 w 3773"/>
              <a:gd name="T29" fmla="*/ 2147483646 h 1872"/>
              <a:gd name="T30" fmla="*/ 2147483646 w 3773"/>
              <a:gd name="T31" fmla="*/ 2147483646 h 1872"/>
              <a:gd name="T32" fmla="*/ 2147483646 w 3773"/>
              <a:gd name="T33" fmla="*/ 2147483646 h 1872"/>
              <a:gd name="T34" fmla="*/ 2147483646 w 3773"/>
              <a:gd name="T35" fmla="*/ 2147483646 h 1872"/>
              <a:gd name="T36" fmla="*/ 2147483646 w 3773"/>
              <a:gd name="T37" fmla="*/ 2147483646 h 1872"/>
              <a:gd name="T38" fmla="*/ 2147483646 w 3773"/>
              <a:gd name="T39" fmla="*/ 2147483646 h 1872"/>
              <a:gd name="T40" fmla="*/ 2147483646 w 3773"/>
              <a:gd name="T41" fmla="*/ 2147483646 h 1872"/>
              <a:gd name="T42" fmla="*/ 2147483646 w 3773"/>
              <a:gd name="T43" fmla="*/ 2147483646 h 1872"/>
              <a:gd name="T44" fmla="*/ 2147483646 w 3773"/>
              <a:gd name="T45" fmla="*/ 2147483646 h 1872"/>
              <a:gd name="T46" fmla="*/ 2147483646 w 3773"/>
              <a:gd name="T47" fmla="*/ 2147483646 h 1872"/>
              <a:gd name="T48" fmla="*/ 2147483646 w 3773"/>
              <a:gd name="T49" fmla="*/ 2147483646 h 1872"/>
              <a:gd name="T50" fmla="*/ 2147483646 w 3773"/>
              <a:gd name="T51" fmla="*/ 2147483646 h 1872"/>
              <a:gd name="T52" fmla="*/ 2147483646 w 3773"/>
              <a:gd name="T53" fmla="*/ 2147483646 h 1872"/>
              <a:gd name="T54" fmla="*/ 2147483646 w 3773"/>
              <a:gd name="T55" fmla="*/ 2147483646 h 1872"/>
              <a:gd name="T56" fmla="*/ 2147483646 w 3773"/>
              <a:gd name="T57" fmla="*/ 2147483646 h 1872"/>
              <a:gd name="T58" fmla="*/ 2147483646 w 3773"/>
              <a:gd name="T59" fmla="*/ 2147483646 h 1872"/>
              <a:gd name="T60" fmla="*/ 2147483646 w 3773"/>
              <a:gd name="T61" fmla="*/ 2147483646 h 1872"/>
              <a:gd name="T62" fmla="*/ 2147483646 w 3773"/>
              <a:gd name="T63" fmla="*/ 2147483646 h 1872"/>
              <a:gd name="T64" fmla="*/ 2147483646 w 3773"/>
              <a:gd name="T65" fmla="*/ 2147483646 h 1872"/>
              <a:gd name="T66" fmla="*/ 2147483646 w 3773"/>
              <a:gd name="T67" fmla="*/ 2147483646 h 1872"/>
              <a:gd name="T68" fmla="*/ 2147483646 w 3773"/>
              <a:gd name="T69" fmla="*/ 2147483646 h 1872"/>
              <a:gd name="T70" fmla="*/ 2147483646 w 3773"/>
              <a:gd name="T71" fmla="*/ 2147483646 h 1872"/>
              <a:gd name="T72" fmla="*/ 2147483646 w 3773"/>
              <a:gd name="T73" fmla="*/ 2147483646 h 1872"/>
              <a:gd name="T74" fmla="*/ 2147483646 w 3773"/>
              <a:gd name="T75" fmla="*/ 2147483646 h 1872"/>
              <a:gd name="T76" fmla="*/ 2147483646 w 3773"/>
              <a:gd name="T77" fmla="*/ 2147483646 h 1872"/>
              <a:gd name="T78" fmla="*/ 2147483646 w 3773"/>
              <a:gd name="T79" fmla="*/ 2147483646 h 1872"/>
              <a:gd name="T80" fmla="*/ 2147483646 w 3773"/>
              <a:gd name="T81" fmla="*/ 2147483646 h 1872"/>
              <a:gd name="T82" fmla="*/ 2147483646 w 3773"/>
              <a:gd name="T83" fmla="*/ 2147483646 h 1872"/>
              <a:gd name="T84" fmla="*/ 2147483646 w 3773"/>
              <a:gd name="T85" fmla="*/ 2147483646 h 1872"/>
              <a:gd name="T86" fmla="*/ 2147483646 w 3773"/>
              <a:gd name="T87" fmla="*/ 2147483646 h 1872"/>
              <a:gd name="T88" fmla="*/ 2147483646 w 3773"/>
              <a:gd name="T89" fmla="*/ 2147483646 h 1872"/>
              <a:gd name="T90" fmla="*/ 2147483646 w 3773"/>
              <a:gd name="T91" fmla="*/ 2147483646 h 1872"/>
              <a:gd name="T92" fmla="*/ 2147483646 w 3773"/>
              <a:gd name="T93" fmla="*/ 2147483646 h 1872"/>
              <a:gd name="T94" fmla="*/ 2147483646 w 3773"/>
              <a:gd name="T95" fmla="*/ 2147483646 h 1872"/>
              <a:gd name="T96" fmla="*/ 2147483646 w 3773"/>
              <a:gd name="T97" fmla="*/ 2147483646 h 1872"/>
              <a:gd name="T98" fmla="*/ 2147483646 w 3773"/>
              <a:gd name="T99" fmla="*/ 2147483646 h 1872"/>
              <a:gd name="T100" fmla="*/ 2147483646 w 3773"/>
              <a:gd name="T101" fmla="*/ 2147483646 h 1872"/>
              <a:gd name="T102" fmla="*/ 2147483646 w 3773"/>
              <a:gd name="T103" fmla="*/ 2147483646 h 1872"/>
              <a:gd name="T104" fmla="*/ 2147483646 w 3773"/>
              <a:gd name="T105" fmla="*/ 2147483646 h 1872"/>
              <a:gd name="T106" fmla="*/ 2147483646 w 3773"/>
              <a:gd name="T107" fmla="*/ 2147483646 h 1872"/>
              <a:gd name="T108" fmla="*/ 2147483646 w 3773"/>
              <a:gd name="T109" fmla="*/ 2147483646 h 1872"/>
              <a:gd name="T110" fmla="*/ 2147483646 w 3773"/>
              <a:gd name="T111" fmla="*/ 2147483646 h 1872"/>
              <a:gd name="T112" fmla="*/ 2147483646 w 3773"/>
              <a:gd name="T113" fmla="*/ 0 h 1872"/>
              <a:gd name="T114" fmla="*/ 2147483646 w 3773"/>
              <a:gd name="T115" fmla="*/ 2147483646 h 1872"/>
              <a:gd name="T116" fmla="*/ 2147483646 w 3773"/>
              <a:gd name="T117" fmla="*/ 2147483646 h 1872"/>
              <a:gd name="T118" fmla="*/ 2147483646 w 3773"/>
              <a:gd name="T119" fmla="*/ 2147483646 h 1872"/>
              <a:gd name="T120" fmla="*/ 2147483646 w 3773"/>
              <a:gd name="T121" fmla="*/ 2147483646 h 1872"/>
              <a:gd name="T122" fmla="*/ 2147483646 w 3773"/>
              <a:gd name="T123" fmla="*/ 2147483646 h 1872"/>
              <a:gd name="T124" fmla="*/ 2147483646 w 3773"/>
              <a:gd name="T125" fmla="*/ 2147483646 h 18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73"/>
              <a:gd name="T190" fmla="*/ 0 h 1872"/>
              <a:gd name="T191" fmla="*/ 3773 w 3773"/>
              <a:gd name="T192" fmla="*/ 1872 h 18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73" h="1872">
                <a:moveTo>
                  <a:pt x="3773" y="7"/>
                </a:moveTo>
                <a:lnTo>
                  <a:pt x="3773" y="7"/>
                </a:lnTo>
                <a:lnTo>
                  <a:pt x="3773" y="8"/>
                </a:lnTo>
                <a:lnTo>
                  <a:pt x="3773" y="9"/>
                </a:lnTo>
                <a:lnTo>
                  <a:pt x="3773" y="10"/>
                </a:lnTo>
                <a:lnTo>
                  <a:pt x="3773" y="11"/>
                </a:lnTo>
                <a:lnTo>
                  <a:pt x="3772" y="12"/>
                </a:lnTo>
                <a:lnTo>
                  <a:pt x="3772" y="13"/>
                </a:lnTo>
                <a:lnTo>
                  <a:pt x="3772" y="15"/>
                </a:lnTo>
                <a:lnTo>
                  <a:pt x="3772" y="16"/>
                </a:lnTo>
                <a:lnTo>
                  <a:pt x="3771" y="18"/>
                </a:lnTo>
                <a:lnTo>
                  <a:pt x="3771" y="20"/>
                </a:lnTo>
                <a:lnTo>
                  <a:pt x="3771" y="22"/>
                </a:lnTo>
                <a:lnTo>
                  <a:pt x="3770" y="24"/>
                </a:lnTo>
                <a:lnTo>
                  <a:pt x="3770" y="27"/>
                </a:lnTo>
                <a:lnTo>
                  <a:pt x="3770" y="29"/>
                </a:lnTo>
                <a:lnTo>
                  <a:pt x="3769" y="32"/>
                </a:lnTo>
                <a:lnTo>
                  <a:pt x="3769" y="35"/>
                </a:lnTo>
                <a:lnTo>
                  <a:pt x="3768" y="37"/>
                </a:lnTo>
                <a:lnTo>
                  <a:pt x="3767" y="40"/>
                </a:lnTo>
                <a:lnTo>
                  <a:pt x="3767" y="44"/>
                </a:lnTo>
                <a:lnTo>
                  <a:pt x="3766" y="47"/>
                </a:lnTo>
                <a:lnTo>
                  <a:pt x="3766" y="50"/>
                </a:lnTo>
                <a:lnTo>
                  <a:pt x="3765" y="54"/>
                </a:lnTo>
                <a:lnTo>
                  <a:pt x="3764" y="58"/>
                </a:lnTo>
                <a:lnTo>
                  <a:pt x="3763" y="61"/>
                </a:lnTo>
                <a:lnTo>
                  <a:pt x="3763" y="65"/>
                </a:lnTo>
                <a:lnTo>
                  <a:pt x="3762" y="69"/>
                </a:lnTo>
                <a:lnTo>
                  <a:pt x="3761" y="74"/>
                </a:lnTo>
                <a:lnTo>
                  <a:pt x="3760" y="78"/>
                </a:lnTo>
                <a:lnTo>
                  <a:pt x="3759" y="82"/>
                </a:lnTo>
                <a:lnTo>
                  <a:pt x="3758" y="87"/>
                </a:lnTo>
                <a:lnTo>
                  <a:pt x="3757" y="92"/>
                </a:lnTo>
                <a:lnTo>
                  <a:pt x="3756" y="96"/>
                </a:lnTo>
                <a:lnTo>
                  <a:pt x="3755" y="101"/>
                </a:lnTo>
                <a:lnTo>
                  <a:pt x="3753" y="106"/>
                </a:lnTo>
                <a:lnTo>
                  <a:pt x="3752" y="112"/>
                </a:lnTo>
                <a:lnTo>
                  <a:pt x="3751" y="117"/>
                </a:lnTo>
                <a:lnTo>
                  <a:pt x="3750" y="122"/>
                </a:lnTo>
                <a:lnTo>
                  <a:pt x="3748" y="128"/>
                </a:lnTo>
                <a:lnTo>
                  <a:pt x="3747" y="133"/>
                </a:lnTo>
                <a:lnTo>
                  <a:pt x="3745" y="139"/>
                </a:lnTo>
                <a:lnTo>
                  <a:pt x="3744" y="145"/>
                </a:lnTo>
                <a:lnTo>
                  <a:pt x="3742" y="151"/>
                </a:lnTo>
                <a:lnTo>
                  <a:pt x="3741" y="157"/>
                </a:lnTo>
                <a:lnTo>
                  <a:pt x="3739" y="163"/>
                </a:lnTo>
                <a:lnTo>
                  <a:pt x="3738" y="169"/>
                </a:lnTo>
                <a:lnTo>
                  <a:pt x="3736" y="176"/>
                </a:lnTo>
                <a:lnTo>
                  <a:pt x="3734" y="182"/>
                </a:lnTo>
                <a:lnTo>
                  <a:pt x="3732" y="189"/>
                </a:lnTo>
                <a:lnTo>
                  <a:pt x="3730" y="195"/>
                </a:lnTo>
                <a:lnTo>
                  <a:pt x="3728" y="202"/>
                </a:lnTo>
                <a:lnTo>
                  <a:pt x="3726" y="209"/>
                </a:lnTo>
                <a:lnTo>
                  <a:pt x="3724" y="216"/>
                </a:lnTo>
                <a:lnTo>
                  <a:pt x="3722" y="223"/>
                </a:lnTo>
                <a:lnTo>
                  <a:pt x="3720" y="230"/>
                </a:lnTo>
                <a:lnTo>
                  <a:pt x="3718" y="237"/>
                </a:lnTo>
                <a:lnTo>
                  <a:pt x="3716" y="245"/>
                </a:lnTo>
                <a:lnTo>
                  <a:pt x="3713" y="252"/>
                </a:lnTo>
                <a:lnTo>
                  <a:pt x="3711" y="260"/>
                </a:lnTo>
                <a:lnTo>
                  <a:pt x="3709" y="267"/>
                </a:lnTo>
                <a:lnTo>
                  <a:pt x="3706" y="275"/>
                </a:lnTo>
                <a:lnTo>
                  <a:pt x="3704" y="283"/>
                </a:lnTo>
                <a:lnTo>
                  <a:pt x="3701" y="290"/>
                </a:lnTo>
                <a:lnTo>
                  <a:pt x="3698" y="298"/>
                </a:lnTo>
                <a:lnTo>
                  <a:pt x="3696" y="306"/>
                </a:lnTo>
                <a:lnTo>
                  <a:pt x="3693" y="314"/>
                </a:lnTo>
                <a:lnTo>
                  <a:pt x="3690" y="323"/>
                </a:lnTo>
                <a:lnTo>
                  <a:pt x="3687" y="331"/>
                </a:lnTo>
                <a:lnTo>
                  <a:pt x="3684" y="339"/>
                </a:lnTo>
                <a:lnTo>
                  <a:pt x="3681" y="348"/>
                </a:lnTo>
                <a:lnTo>
                  <a:pt x="3678" y="356"/>
                </a:lnTo>
                <a:lnTo>
                  <a:pt x="3675" y="365"/>
                </a:lnTo>
                <a:lnTo>
                  <a:pt x="3672" y="373"/>
                </a:lnTo>
                <a:lnTo>
                  <a:pt x="3669" y="382"/>
                </a:lnTo>
                <a:lnTo>
                  <a:pt x="3665" y="391"/>
                </a:lnTo>
                <a:lnTo>
                  <a:pt x="3662" y="400"/>
                </a:lnTo>
                <a:lnTo>
                  <a:pt x="3659" y="409"/>
                </a:lnTo>
                <a:lnTo>
                  <a:pt x="3655" y="418"/>
                </a:lnTo>
                <a:lnTo>
                  <a:pt x="3651" y="427"/>
                </a:lnTo>
                <a:lnTo>
                  <a:pt x="3648" y="436"/>
                </a:lnTo>
                <a:lnTo>
                  <a:pt x="3644" y="445"/>
                </a:lnTo>
                <a:lnTo>
                  <a:pt x="3640" y="454"/>
                </a:lnTo>
                <a:lnTo>
                  <a:pt x="3636" y="463"/>
                </a:lnTo>
                <a:lnTo>
                  <a:pt x="3632" y="473"/>
                </a:lnTo>
                <a:lnTo>
                  <a:pt x="3628" y="482"/>
                </a:lnTo>
                <a:lnTo>
                  <a:pt x="3624" y="492"/>
                </a:lnTo>
                <a:lnTo>
                  <a:pt x="3620" y="501"/>
                </a:lnTo>
                <a:lnTo>
                  <a:pt x="3616" y="511"/>
                </a:lnTo>
                <a:lnTo>
                  <a:pt x="3612" y="520"/>
                </a:lnTo>
                <a:lnTo>
                  <a:pt x="3607" y="530"/>
                </a:lnTo>
                <a:lnTo>
                  <a:pt x="3603" y="540"/>
                </a:lnTo>
                <a:lnTo>
                  <a:pt x="3598" y="550"/>
                </a:lnTo>
                <a:lnTo>
                  <a:pt x="3594" y="559"/>
                </a:lnTo>
                <a:lnTo>
                  <a:pt x="3589" y="569"/>
                </a:lnTo>
                <a:lnTo>
                  <a:pt x="3584" y="579"/>
                </a:lnTo>
                <a:lnTo>
                  <a:pt x="3580" y="589"/>
                </a:lnTo>
                <a:lnTo>
                  <a:pt x="3575" y="599"/>
                </a:lnTo>
                <a:lnTo>
                  <a:pt x="3570" y="609"/>
                </a:lnTo>
                <a:lnTo>
                  <a:pt x="3565" y="619"/>
                </a:lnTo>
                <a:lnTo>
                  <a:pt x="3559" y="630"/>
                </a:lnTo>
                <a:lnTo>
                  <a:pt x="3554" y="640"/>
                </a:lnTo>
                <a:lnTo>
                  <a:pt x="3549" y="650"/>
                </a:lnTo>
                <a:lnTo>
                  <a:pt x="3544" y="660"/>
                </a:lnTo>
                <a:lnTo>
                  <a:pt x="3538" y="671"/>
                </a:lnTo>
                <a:lnTo>
                  <a:pt x="3533" y="681"/>
                </a:lnTo>
                <a:lnTo>
                  <a:pt x="3527" y="691"/>
                </a:lnTo>
                <a:lnTo>
                  <a:pt x="3521" y="702"/>
                </a:lnTo>
                <a:lnTo>
                  <a:pt x="3516" y="712"/>
                </a:lnTo>
                <a:lnTo>
                  <a:pt x="3510" y="723"/>
                </a:lnTo>
                <a:lnTo>
                  <a:pt x="3504" y="733"/>
                </a:lnTo>
                <a:lnTo>
                  <a:pt x="3498" y="744"/>
                </a:lnTo>
                <a:lnTo>
                  <a:pt x="3492" y="754"/>
                </a:lnTo>
                <a:lnTo>
                  <a:pt x="3485" y="765"/>
                </a:lnTo>
                <a:lnTo>
                  <a:pt x="3479" y="776"/>
                </a:lnTo>
                <a:lnTo>
                  <a:pt x="3473" y="786"/>
                </a:lnTo>
                <a:lnTo>
                  <a:pt x="3469" y="792"/>
                </a:lnTo>
                <a:lnTo>
                  <a:pt x="3466" y="797"/>
                </a:lnTo>
                <a:lnTo>
                  <a:pt x="3463" y="802"/>
                </a:lnTo>
                <a:lnTo>
                  <a:pt x="3459" y="808"/>
                </a:lnTo>
                <a:lnTo>
                  <a:pt x="3456" y="813"/>
                </a:lnTo>
                <a:lnTo>
                  <a:pt x="3453" y="818"/>
                </a:lnTo>
                <a:lnTo>
                  <a:pt x="3449" y="824"/>
                </a:lnTo>
                <a:lnTo>
                  <a:pt x="3446" y="829"/>
                </a:lnTo>
                <a:lnTo>
                  <a:pt x="3442" y="835"/>
                </a:lnTo>
                <a:lnTo>
                  <a:pt x="3439" y="840"/>
                </a:lnTo>
                <a:lnTo>
                  <a:pt x="3435" y="845"/>
                </a:lnTo>
                <a:lnTo>
                  <a:pt x="3432" y="851"/>
                </a:lnTo>
                <a:lnTo>
                  <a:pt x="3428" y="856"/>
                </a:lnTo>
                <a:lnTo>
                  <a:pt x="3425" y="862"/>
                </a:lnTo>
                <a:lnTo>
                  <a:pt x="3421" y="867"/>
                </a:lnTo>
                <a:lnTo>
                  <a:pt x="3418" y="872"/>
                </a:lnTo>
                <a:lnTo>
                  <a:pt x="3414" y="878"/>
                </a:lnTo>
                <a:lnTo>
                  <a:pt x="3410" y="883"/>
                </a:lnTo>
                <a:lnTo>
                  <a:pt x="3407" y="889"/>
                </a:lnTo>
                <a:lnTo>
                  <a:pt x="3403" y="894"/>
                </a:lnTo>
                <a:lnTo>
                  <a:pt x="3399" y="899"/>
                </a:lnTo>
                <a:lnTo>
                  <a:pt x="3395" y="905"/>
                </a:lnTo>
                <a:lnTo>
                  <a:pt x="3392" y="910"/>
                </a:lnTo>
                <a:lnTo>
                  <a:pt x="3388" y="915"/>
                </a:lnTo>
                <a:lnTo>
                  <a:pt x="3384" y="921"/>
                </a:lnTo>
                <a:lnTo>
                  <a:pt x="3380" y="926"/>
                </a:lnTo>
                <a:lnTo>
                  <a:pt x="3376" y="931"/>
                </a:lnTo>
                <a:lnTo>
                  <a:pt x="3372" y="937"/>
                </a:lnTo>
                <a:lnTo>
                  <a:pt x="3369" y="942"/>
                </a:lnTo>
                <a:lnTo>
                  <a:pt x="3365" y="948"/>
                </a:lnTo>
                <a:lnTo>
                  <a:pt x="3361" y="953"/>
                </a:lnTo>
                <a:lnTo>
                  <a:pt x="3357" y="958"/>
                </a:lnTo>
                <a:lnTo>
                  <a:pt x="3353" y="964"/>
                </a:lnTo>
                <a:lnTo>
                  <a:pt x="3349" y="969"/>
                </a:lnTo>
                <a:lnTo>
                  <a:pt x="3345" y="974"/>
                </a:lnTo>
                <a:lnTo>
                  <a:pt x="3341" y="980"/>
                </a:lnTo>
                <a:lnTo>
                  <a:pt x="3337" y="985"/>
                </a:lnTo>
                <a:lnTo>
                  <a:pt x="3332" y="990"/>
                </a:lnTo>
                <a:lnTo>
                  <a:pt x="3328" y="995"/>
                </a:lnTo>
                <a:lnTo>
                  <a:pt x="3324" y="1001"/>
                </a:lnTo>
                <a:lnTo>
                  <a:pt x="3320" y="1006"/>
                </a:lnTo>
                <a:lnTo>
                  <a:pt x="3316" y="1011"/>
                </a:lnTo>
                <a:lnTo>
                  <a:pt x="3312" y="1017"/>
                </a:lnTo>
                <a:lnTo>
                  <a:pt x="3307" y="1022"/>
                </a:lnTo>
                <a:lnTo>
                  <a:pt x="3303" y="1027"/>
                </a:lnTo>
                <a:lnTo>
                  <a:pt x="3299" y="1033"/>
                </a:lnTo>
                <a:lnTo>
                  <a:pt x="3295" y="1038"/>
                </a:lnTo>
                <a:lnTo>
                  <a:pt x="3290" y="1043"/>
                </a:lnTo>
                <a:lnTo>
                  <a:pt x="3286" y="1048"/>
                </a:lnTo>
                <a:lnTo>
                  <a:pt x="3282" y="1054"/>
                </a:lnTo>
                <a:lnTo>
                  <a:pt x="3277" y="1059"/>
                </a:lnTo>
                <a:lnTo>
                  <a:pt x="3273" y="1064"/>
                </a:lnTo>
                <a:lnTo>
                  <a:pt x="3268" y="1069"/>
                </a:lnTo>
                <a:lnTo>
                  <a:pt x="3264" y="1075"/>
                </a:lnTo>
                <a:lnTo>
                  <a:pt x="3260" y="1080"/>
                </a:lnTo>
                <a:lnTo>
                  <a:pt x="3255" y="1085"/>
                </a:lnTo>
                <a:lnTo>
                  <a:pt x="3251" y="1090"/>
                </a:lnTo>
                <a:lnTo>
                  <a:pt x="3246" y="1095"/>
                </a:lnTo>
                <a:lnTo>
                  <a:pt x="3242" y="1101"/>
                </a:lnTo>
                <a:lnTo>
                  <a:pt x="3237" y="1106"/>
                </a:lnTo>
                <a:lnTo>
                  <a:pt x="3232" y="1111"/>
                </a:lnTo>
                <a:lnTo>
                  <a:pt x="3228" y="1116"/>
                </a:lnTo>
                <a:lnTo>
                  <a:pt x="3223" y="1121"/>
                </a:lnTo>
                <a:lnTo>
                  <a:pt x="3219" y="1126"/>
                </a:lnTo>
                <a:lnTo>
                  <a:pt x="3214" y="1132"/>
                </a:lnTo>
                <a:lnTo>
                  <a:pt x="3209" y="1137"/>
                </a:lnTo>
                <a:lnTo>
                  <a:pt x="3205" y="1142"/>
                </a:lnTo>
                <a:lnTo>
                  <a:pt x="3200" y="1147"/>
                </a:lnTo>
                <a:lnTo>
                  <a:pt x="3195" y="1152"/>
                </a:lnTo>
                <a:lnTo>
                  <a:pt x="3190" y="1157"/>
                </a:lnTo>
                <a:lnTo>
                  <a:pt x="3186" y="1162"/>
                </a:lnTo>
                <a:lnTo>
                  <a:pt x="3181" y="1167"/>
                </a:lnTo>
                <a:lnTo>
                  <a:pt x="3176" y="1173"/>
                </a:lnTo>
                <a:lnTo>
                  <a:pt x="3171" y="1178"/>
                </a:lnTo>
                <a:lnTo>
                  <a:pt x="3166" y="1183"/>
                </a:lnTo>
                <a:lnTo>
                  <a:pt x="3162" y="1188"/>
                </a:lnTo>
                <a:lnTo>
                  <a:pt x="3157" y="1193"/>
                </a:lnTo>
                <a:lnTo>
                  <a:pt x="3152" y="1198"/>
                </a:lnTo>
                <a:lnTo>
                  <a:pt x="3147" y="1203"/>
                </a:lnTo>
                <a:lnTo>
                  <a:pt x="3142" y="1208"/>
                </a:lnTo>
                <a:lnTo>
                  <a:pt x="3137" y="1213"/>
                </a:lnTo>
                <a:lnTo>
                  <a:pt x="3132" y="1218"/>
                </a:lnTo>
                <a:lnTo>
                  <a:pt x="3127" y="1223"/>
                </a:lnTo>
                <a:lnTo>
                  <a:pt x="3122" y="1228"/>
                </a:lnTo>
                <a:lnTo>
                  <a:pt x="3117" y="1233"/>
                </a:lnTo>
                <a:lnTo>
                  <a:pt x="3112" y="1238"/>
                </a:lnTo>
                <a:lnTo>
                  <a:pt x="3107" y="1243"/>
                </a:lnTo>
                <a:lnTo>
                  <a:pt x="3102" y="1248"/>
                </a:lnTo>
                <a:lnTo>
                  <a:pt x="3097" y="1253"/>
                </a:lnTo>
                <a:lnTo>
                  <a:pt x="3092" y="1258"/>
                </a:lnTo>
                <a:lnTo>
                  <a:pt x="3086" y="1262"/>
                </a:lnTo>
                <a:lnTo>
                  <a:pt x="3081" y="1267"/>
                </a:lnTo>
                <a:lnTo>
                  <a:pt x="3076" y="1272"/>
                </a:lnTo>
                <a:lnTo>
                  <a:pt x="3071" y="1277"/>
                </a:lnTo>
                <a:lnTo>
                  <a:pt x="3066" y="1282"/>
                </a:lnTo>
                <a:lnTo>
                  <a:pt x="3060" y="1287"/>
                </a:lnTo>
                <a:lnTo>
                  <a:pt x="3055" y="1292"/>
                </a:lnTo>
                <a:lnTo>
                  <a:pt x="3050" y="1296"/>
                </a:lnTo>
                <a:lnTo>
                  <a:pt x="3045" y="1301"/>
                </a:lnTo>
                <a:lnTo>
                  <a:pt x="3039" y="1306"/>
                </a:lnTo>
                <a:lnTo>
                  <a:pt x="3034" y="1311"/>
                </a:lnTo>
                <a:lnTo>
                  <a:pt x="3029" y="1316"/>
                </a:lnTo>
                <a:lnTo>
                  <a:pt x="3023" y="1320"/>
                </a:lnTo>
                <a:lnTo>
                  <a:pt x="3018" y="1325"/>
                </a:lnTo>
                <a:lnTo>
                  <a:pt x="3013" y="1330"/>
                </a:lnTo>
                <a:lnTo>
                  <a:pt x="3007" y="1335"/>
                </a:lnTo>
                <a:lnTo>
                  <a:pt x="3002" y="1339"/>
                </a:lnTo>
                <a:lnTo>
                  <a:pt x="2996" y="1344"/>
                </a:lnTo>
                <a:lnTo>
                  <a:pt x="2991" y="1349"/>
                </a:lnTo>
                <a:lnTo>
                  <a:pt x="2985" y="1353"/>
                </a:lnTo>
                <a:lnTo>
                  <a:pt x="2980" y="1358"/>
                </a:lnTo>
                <a:lnTo>
                  <a:pt x="2974" y="1363"/>
                </a:lnTo>
                <a:lnTo>
                  <a:pt x="2969" y="1367"/>
                </a:lnTo>
                <a:lnTo>
                  <a:pt x="2963" y="1372"/>
                </a:lnTo>
                <a:lnTo>
                  <a:pt x="2958" y="1376"/>
                </a:lnTo>
                <a:lnTo>
                  <a:pt x="2952" y="1381"/>
                </a:lnTo>
                <a:lnTo>
                  <a:pt x="2947" y="1386"/>
                </a:lnTo>
                <a:lnTo>
                  <a:pt x="2941" y="1390"/>
                </a:lnTo>
                <a:lnTo>
                  <a:pt x="2935" y="1395"/>
                </a:lnTo>
                <a:lnTo>
                  <a:pt x="2930" y="1399"/>
                </a:lnTo>
                <a:lnTo>
                  <a:pt x="2924" y="1404"/>
                </a:lnTo>
                <a:lnTo>
                  <a:pt x="2918" y="1408"/>
                </a:lnTo>
                <a:lnTo>
                  <a:pt x="2913" y="1413"/>
                </a:lnTo>
                <a:lnTo>
                  <a:pt x="2907" y="1417"/>
                </a:lnTo>
                <a:lnTo>
                  <a:pt x="2901" y="1422"/>
                </a:lnTo>
                <a:lnTo>
                  <a:pt x="2895" y="1426"/>
                </a:lnTo>
                <a:lnTo>
                  <a:pt x="2890" y="1430"/>
                </a:lnTo>
                <a:lnTo>
                  <a:pt x="2884" y="1435"/>
                </a:lnTo>
                <a:lnTo>
                  <a:pt x="2878" y="1439"/>
                </a:lnTo>
                <a:lnTo>
                  <a:pt x="2872" y="1444"/>
                </a:lnTo>
                <a:lnTo>
                  <a:pt x="2867" y="1448"/>
                </a:lnTo>
                <a:lnTo>
                  <a:pt x="2861" y="1452"/>
                </a:lnTo>
                <a:lnTo>
                  <a:pt x="2855" y="1457"/>
                </a:lnTo>
                <a:lnTo>
                  <a:pt x="2849" y="1461"/>
                </a:lnTo>
                <a:lnTo>
                  <a:pt x="2843" y="1465"/>
                </a:lnTo>
                <a:lnTo>
                  <a:pt x="2837" y="1469"/>
                </a:lnTo>
                <a:lnTo>
                  <a:pt x="2831" y="1474"/>
                </a:lnTo>
                <a:lnTo>
                  <a:pt x="2825" y="1478"/>
                </a:lnTo>
                <a:lnTo>
                  <a:pt x="2819" y="1482"/>
                </a:lnTo>
                <a:lnTo>
                  <a:pt x="2813" y="1486"/>
                </a:lnTo>
                <a:lnTo>
                  <a:pt x="2807" y="1490"/>
                </a:lnTo>
                <a:lnTo>
                  <a:pt x="2801" y="1495"/>
                </a:lnTo>
                <a:lnTo>
                  <a:pt x="2795" y="1499"/>
                </a:lnTo>
                <a:lnTo>
                  <a:pt x="2789" y="1503"/>
                </a:lnTo>
                <a:lnTo>
                  <a:pt x="2783" y="1507"/>
                </a:lnTo>
                <a:lnTo>
                  <a:pt x="2777" y="1511"/>
                </a:lnTo>
                <a:lnTo>
                  <a:pt x="2771" y="1515"/>
                </a:lnTo>
                <a:lnTo>
                  <a:pt x="2765" y="1519"/>
                </a:lnTo>
                <a:lnTo>
                  <a:pt x="2759" y="1523"/>
                </a:lnTo>
                <a:lnTo>
                  <a:pt x="2753" y="1527"/>
                </a:lnTo>
                <a:lnTo>
                  <a:pt x="2747" y="1531"/>
                </a:lnTo>
                <a:lnTo>
                  <a:pt x="2741" y="1535"/>
                </a:lnTo>
                <a:lnTo>
                  <a:pt x="2735" y="1539"/>
                </a:lnTo>
                <a:lnTo>
                  <a:pt x="2728" y="1543"/>
                </a:lnTo>
                <a:lnTo>
                  <a:pt x="2722" y="1547"/>
                </a:lnTo>
                <a:lnTo>
                  <a:pt x="2716" y="1551"/>
                </a:lnTo>
                <a:lnTo>
                  <a:pt x="2710" y="1555"/>
                </a:lnTo>
                <a:lnTo>
                  <a:pt x="2704" y="1559"/>
                </a:lnTo>
                <a:lnTo>
                  <a:pt x="2697" y="1563"/>
                </a:lnTo>
                <a:lnTo>
                  <a:pt x="2691" y="1566"/>
                </a:lnTo>
                <a:lnTo>
                  <a:pt x="2685" y="1570"/>
                </a:lnTo>
                <a:lnTo>
                  <a:pt x="2679" y="1574"/>
                </a:lnTo>
                <a:lnTo>
                  <a:pt x="2672" y="1578"/>
                </a:lnTo>
                <a:lnTo>
                  <a:pt x="2666" y="1581"/>
                </a:lnTo>
                <a:lnTo>
                  <a:pt x="2660" y="1585"/>
                </a:lnTo>
                <a:lnTo>
                  <a:pt x="2653" y="1589"/>
                </a:lnTo>
                <a:lnTo>
                  <a:pt x="2647" y="1593"/>
                </a:lnTo>
                <a:lnTo>
                  <a:pt x="2641" y="1596"/>
                </a:lnTo>
                <a:lnTo>
                  <a:pt x="2634" y="1600"/>
                </a:lnTo>
                <a:lnTo>
                  <a:pt x="2628" y="1603"/>
                </a:lnTo>
                <a:lnTo>
                  <a:pt x="2621" y="1607"/>
                </a:lnTo>
                <a:lnTo>
                  <a:pt x="2615" y="1611"/>
                </a:lnTo>
                <a:lnTo>
                  <a:pt x="2609" y="1614"/>
                </a:lnTo>
                <a:lnTo>
                  <a:pt x="2602" y="1618"/>
                </a:lnTo>
                <a:lnTo>
                  <a:pt x="2596" y="1621"/>
                </a:lnTo>
                <a:lnTo>
                  <a:pt x="2589" y="1625"/>
                </a:lnTo>
                <a:lnTo>
                  <a:pt x="2583" y="1628"/>
                </a:lnTo>
                <a:lnTo>
                  <a:pt x="2576" y="1632"/>
                </a:lnTo>
                <a:lnTo>
                  <a:pt x="2570" y="1635"/>
                </a:lnTo>
                <a:lnTo>
                  <a:pt x="2563" y="1638"/>
                </a:lnTo>
                <a:lnTo>
                  <a:pt x="2557" y="1642"/>
                </a:lnTo>
                <a:lnTo>
                  <a:pt x="2550" y="1645"/>
                </a:lnTo>
                <a:lnTo>
                  <a:pt x="2544" y="1648"/>
                </a:lnTo>
                <a:lnTo>
                  <a:pt x="2537" y="1652"/>
                </a:lnTo>
                <a:lnTo>
                  <a:pt x="2530" y="1655"/>
                </a:lnTo>
                <a:lnTo>
                  <a:pt x="2524" y="1658"/>
                </a:lnTo>
                <a:lnTo>
                  <a:pt x="2517" y="1661"/>
                </a:lnTo>
                <a:lnTo>
                  <a:pt x="2511" y="1665"/>
                </a:lnTo>
                <a:lnTo>
                  <a:pt x="2504" y="1668"/>
                </a:lnTo>
                <a:lnTo>
                  <a:pt x="2497" y="1671"/>
                </a:lnTo>
                <a:lnTo>
                  <a:pt x="2491" y="1674"/>
                </a:lnTo>
                <a:lnTo>
                  <a:pt x="2484" y="1677"/>
                </a:lnTo>
                <a:lnTo>
                  <a:pt x="2477" y="1680"/>
                </a:lnTo>
                <a:lnTo>
                  <a:pt x="2471" y="1683"/>
                </a:lnTo>
                <a:lnTo>
                  <a:pt x="2464" y="1686"/>
                </a:lnTo>
                <a:lnTo>
                  <a:pt x="2457" y="1689"/>
                </a:lnTo>
                <a:lnTo>
                  <a:pt x="2450" y="1692"/>
                </a:lnTo>
                <a:lnTo>
                  <a:pt x="2444" y="1695"/>
                </a:lnTo>
                <a:lnTo>
                  <a:pt x="2437" y="1698"/>
                </a:lnTo>
                <a:lnTo>
                  <a:pt x="2430" y="1701"/>
                </a:lnTo>
                <a:lnTo>
                  <a:pt x="2423" y="1704"/>
                </a:lnTo>
                <a:lnTo>
                  <a:pt x="2416" y="1707"/>
                </a:lnTo>
                <a:lnTo>
                  <a:pt x="2410" y="1710"/>
                </a:lnTo>
                <a:lnTo>
                  <a:pt x="2403" y="1713"/>
                </a:lnTo>
                <a:lnTo>
                  <a:pt x="2396" y="1715"/>
                </a:lnTo>
                <a:lnTo>
                  <a:pt x="2389" y="1718"/>
                </a:lnTo>
                <a:lnTo>
                  <a:pt x="2382" y="1721"/>
                </a:lnTo>
                <a:lnTo>
                  <a:pt x="2375" y="1724"/>
                </a:lnTo>
                <a:lnTo>
                  <a:pt x="2369" y="1726"/>
                </a:lnTo>
                <a:lnTo>
                  <a:pt x="2362" y="1729"/>
                </a:lnTo>
                <a:lnTo>
                  <a:pt x="2355" y="1732"/>
                </a:lnTo>
                <a:lnTo>
                  <a:pt x="2348" y="1734"/>
                </a:lnTo>
                <a:lnTo>
                  <a:pt x="2341" y="1737"/>
                </a:lnTo>
                <a:lnTo>
                  <a:pt x="2334" y="1739"/>
                </a:lnTo>
                <a:lnTo>
                  <a:pt x="2327" y="1742"/>
                </a:lnTo>
                <a:lnTo>
                  <a:pt x="2320" y="1744"/>
                </a:lnTo>
                <a:lnTo>
                  <a:pt x="2313" y="1747"/>
                </a:lnTo>
                <a:lnTo>
                  <a:pt x="2306" y="1749"/>
                </a:lnTo>
                <a:lnTo>
                  <a:pt x="2299" y="1752"/>
                </a:lnTo>
                <a:lnTo>
                  <a:pt x="2292" y="1754"/>
                </a:lnTo>
                <a:lnTo>
                  <a:pt x="2285" y="1756"/>
                </a:lnTo>
                <a:lnTo>
                  <a:pt x="2278" y="1759"/>
                </a:lnTo>
                <a:lnTo>
                  <a:pt x="2271" y="1761"/>
                </a:lnTo>
                <a:lnTo>
                  <a:pt x="2264" y="1763"/>
                </a:lnTo>
                <a:lnTo>
                  <a:pt x="2257" y="1765"/>
                </a:lnTo>
                <a:lnTo>
                  <a:pt x="2250" y="1768"/>
                </a:lnTo>
                <a:lnTo>
                  <a:pt x="2243" y="1770"/>
                </a:lnTo>
                <a:lnTo>
                  <a:pt x="2236" y="1772"/>
                </a:lnTo>
                <a:lnTo>
                  <a:pt x="2229" y="1774"/>
                </a:lnTo>
                <a:lnTo>
                  <a:pt x="2222" y="1776"/>
                </a:lnTo>
                <a:lnTo>
                  <a:pt x="2215" y="1778"/>
                </a:lnTo>
                <a:lnTo>
                  <a:pt x="2207" y="1780"/>
                </a:lnTo>
                <a:lnTo>
                  <a:pt x="2199" y="1783"/>
                </a:lnTo>
                <a:lnTo>
                  <a:pt x="2192" y="1785"/>
                </a:lnTo>
                <a:lnTo>
                  <a:pt x="2184" y="1787"/>
                </a:lnTo>
                <a:lnTo>
                  <a:pt x="2177" y="1789"/>
                </a:lnTo>
                <a:lnTo>
                  <a:pt x="2169" y="1791"/>
                </a:lnTo>
                <a:lnTo>
                  <a:pt x="2162" y="1793"/>
                </a:lnTo>
                <a:lnTo>
                  <a:pt x="2154" y="1795"/>
                </a:lnTo>
                <a:lnTo>
                  <a:pt x="2146" y="1797"/>
                </a:lnTo>
                <a:lnTo>
                  <a:pt x="2139" y="1799"/>
                </a:lnTo>
                <a:lnTo>
                  <a:pt x="2131" y="1801"/>
                </a:lnTo>
                <a:lnTo>
                  <a:pt x="2124" y="1803"/>
                </a:lnTo>
                <a:lnTo>
                  <a:pt x="2116" y="1804"/>
                </a:lnTo>
                <a:lnTo>
                  <a:pt x="2109" y="1806"/>
                </a:lnTo>
                <a:lnTo>
                  <a:pt x="2101" y="1808"/>
                </a:lnTo>
                <a:lnTo>
                  <a:pt x="2093" y="1810"/>
                </a:lnTo>
                <a:lnTo>
                  <a:pt x="2086" y="1811"/>
                </a:lnTo>
                <a:lnTo>
                  <a:pt x="2078" y="1813"/>
                </a:lnTo>
                <a:lnTo>
                  <a:pt x="2071" y="1815"/>
                </a:lnTo>
                <a:lnTo>
                  <a:pt x="2063" y="1817"/>
                </a:lnTo>
                <a:lnTo>
                  <a:pt x="2056" y="1818"/>
                </a:lnTo>
                <a:lnTo>
                  <a:pt x="2048" y="1820"/>
                </a:lnTo>
                <a:lnTo>
                  <a:pt x="2040" y="1821"/>
                </a:lnTo>
                <a:lnTo>
                  <a:pt x="2033" y="1823"/>
                </a:lnTo>
                <a:lnTo>
                  <a:pt x="2025" y="1824"/>
                </a:lnTo>
                <a:lnTo>
                  <a:pt x="2018" y="1826"/>
                </a:lnTo>
                <a:lnTo>
                  <a:pt x="2010" y="1827"/>
                </a:lnTo>
                <a:lnTo>
                  <a:pt x="2003" y="1829"/>
                </a:lnTo>
                <a:lnTo>
                  <a:pt x="1995" y="1830"/>
                </a:lnTo>
                <a:lnTo>
                  <a:pt x="1988" y="1832"/>
                </a:lnTo>
                <a:lnTo>
                  <a:pt x="1980" y="1833"/>
                </a:lnTo>
                <a:lnTo>
                  <a:pt x="1972" y="1834"/>
                </a:lnTo>
                <a:lnTo>
                  <a:pt x="1965" y="1836"/>
                </a:lnTo>
                <a:lnTo>
                  <a:pt x="1957" y="1837"/>
                </a:lnTo>
                <a:lnTo>
                  <a:pt x="1950" y="1838"/>
                </a:lnTo>
                <a:lnTo>
                  <a:pt x="1942" y="1840"/>
                </a:lnTo>
                <a:lnTo>
                  <a:pt x="1935" y="1841"/>
                </a:lnTo>
                <a:lnTo>
                  <a:pt x="1927" y="1842"/>
                </a:lnTo>
                <a:lnTo>
                  <a:pt x="1920" y="1843"/>
                </a:lnTo>
                <a:lnTo>
                  <a:pt x="1912" y="1844"/>
                </a:lnTo>
                <a:lnTo>
                  <a:pt x="1904" y="1845"/>
                </a:lnTo>
                <a:lnTo>
                  <a:pt x="1897" y="1847"/>
                </a:lnTo>
                <a:lnTo>
                  <a:pt x="1889" y="1848"/>
                </a:lnTo>
                <a:lnTo>
                  <a:pt x="1882" y="1849"/>
                </a:lnTo>
                <a:lnTo>
                  <a:pt x="1874" y="1850"/>
                </a:lnTo>
                <a:lnTo>
                  <a:pt x="1867" y="1851"/>
                </a:lnTo>
                <a:lnTo>
                  <a:pt x="1859" y="1852"/>
                </a:lnTo>
                <a:lnTo>
                  <a:pt x="1852" y="1853"/>
                </a:lnTo>
                <a:lnTo>
                  <a:pt x="1844" y="1854"/>
                </a:lnTo>
                <a:lnTo>
                  <a:pt x="1837" y="1854"/>
                </a:lnTo>
                <a:lnTo>
                  <a:pt x="1829" y="1855"/>
                </a:lnTo>
                <a:lnTo>
                  <a:pt x="1822" y="1856"/>
                </a:lnTo>
                <a:lnTo>
                  <a:pt x="1814" y="1857"/>
                </a:lnTo>
                <a:lnTo>
                  <a:pt x="1807" y="1858"/>
                </a:lnTo>
                <a:lnTo>
                  <a:pt x="1799" y="1859"/>
                </a:lnTo>
                <a:lnTo>
                  <a:pt x="1792" y="1859"/>
                </a:lnTo>
                <a:lnTo>
                  <a:pt x="1784" y="1860"/>
                </a:lnTo>
                <a:lnTo>
                  <a:pt x="1777" y="1861"/>
                </a:lnTo>
                <a:lnTo>
                  <a:pt x="1769" y="1862"/>
                </a:lnTo>
                <a:lnTo>
                  <a:pt x="1762" y="1862"/>
                </a:lnTo>
                <a:lnTo>
                  <a:pt x="1754" y="1863"/>
                </a:lnTo>
                <a:lnTo>
                  <a:pt x="1747" y="1864"/>
                </a:lnTo>
                <a:lnTo>
                  <a:pt x="1739" y="1864"/>
                </a:lnTo>
                <a:lnTo>
                  <a:pt x="1732" y="1865"/>
                </a:lnTo>
                <a:lnTo>
                  <a:pt x="1724" y="1865"/>
                </a:lnTo>
                <a:lnTo>
                  <a:pt x="1717" y="1866"/>
                </a:lnTo>
                <a:lnTo>
                  <a:pt x="1710" y="1866"/>
                </a:lnTo>
                <a:lnTo>
                  <a:pt x="1702" y="1867"/>
                </a:lnTo>
                <a:lnTo>
                  <a:pt x="1695" y="1867"/>
                </a:lnTo>
                <a:lnTo>
                  <a:pt x="1687" y="1868"/>
                </a:lnTo>
                <a:lnTo>
                  <a:pt x="1680" y="1868"/>
                </a:lnTo>
                <a:lnTo>
                  <a:pt x="1672" y="1868"/>
                </a:lnTo>
                <a:lnTo>
                  <a:pt x="1665" y="1869"/>
                </a:lnTo>
                <a:lnTo>
                  <a:pt x="1658" y="1869"/>
                </a:lnTo>
                <a:lnTo>
                  <a:pt x="1650" y="1869"/>
                </a:lnTo>
                <a:lnTo>
                  <a:pt x="1643" y="1870"/>
                </a:lnTo>
                <a:lnTo>
                  <a:pt x="1635" y="1870"/>
                </a:lnTo>
                <a:lnTo>
                  <a:pt x="1628" y="1870"/>
                </a:lnTo>
                <a:lnTo>
                  <a:pt x="1621" y="1871"/>
                </a:lnTo>
                <a:lnTo>
                  <a:pt x="1613" y="1871"/>
                </a:lnTo>
                <a:lnTo>
                  <a:pt x="1606" y="1871"/>
                </a:lnTo>
                <a:lnTo>
                  <a:pt x="1598" y="1871"/>
                </a:lnTo>
                <a:lnTo>
                  <a:pt x="1591" y="1871"/>
                </a:lnTo>
                <a:lnTo>
                  <a:pt x="1584" y="1871"/>
                </a:lnTo>
                <a:lnTo>
                  <a:pt x="1576" y="1872"/>
                </a:lnTo>
                <a:lnTo>
                  <a:pt x="1569" y="1872"/>
                </a:lnTo>
                <a:lnTo>
                  <a:pt x="1562" y="1872"/>
                </a:lnTo>
                <a:lnTo>
                  <a:pt x="1554" y="1872"/>
                </a:lnTo>
                <a:lnTo>
                  <a:pt x="1547" y="1872"/>
                </a:lnTo>
                <a:lnTo>
                  <a:pt x="1540" y="1872"/>
                </a:lnTo>
                <a:lnTo>
                  <a:pt x="1533" y="1872"/>
                </a:lnTo>
                <a:lnTo>
                  <a:pt x="1525" y="1872"/>
                </a:lnTo>
                <a:lnTo>
                  <a:pt x="1518" y="1872"/>
                </a:lnTo>
                <a:lnTo>
                  <a:pt x="1511" y="1871"/>
                </a:lnTo>
                <a:lnTo>
                  <a:pt x="1503" y="1871"/>
                </a:lnTo>
                <a:lnTo>
                  <a:pt x="1496" y="1871"/>
                </a:lnTo>
                <a:lnTo>
                  <a:pt x="1489" y="1871"/>
                </a:lnTo>
                <a:lnTo>
                  <a:pt x="1482" y="1871"/>
                </a:lnTo>
                <a:lnTo>
                  <a:pt x="1474" y="1871"/>
                </a:lnTo>
                <a:lnTo>
                  <a:pt x="1467" y="1871"/>
                </a:lnTo>
                <a:lnTo>
                  <a:pt x="1460" y="1870"/>
                </a:lnTo>
                <a:lnTo>
                  <a:pt x="1453" y="1870"/>
                </a:lnTo>
                <a:lnTo>
                  <a:pt x="1445" y="1870"/>
                </a:lnTo>
                <a:lnTo>
                  <a:pt x="1438" y="1869"/>
                </a:lnTo>
                <a:lnTo>
                  <a:pt x="1431" y="1869"/>
                </a:lnTo>
                <a:lnTo>
                  <a:pt x="1424" y="1869"/>
                </a:lnTo>
                <a:lnTo>
                  <a:pt x="1417" y="1868"/>
                </a:lnTo>
                <a:lnTo>
                  <a:pt x="1409" y="1868"/>
                </a:lnTo>
                <a:lnTo>
                  <a:pt x="1402" y="1868"/>
                </a:lnTo>
                <a:lnTo>
                  <a:pt x="1395" y="1867"/>
                </a:lnTo>
                <a:lnTo>
                  <a:pt x="1388" y="1867"/>
                </a:lnTo>
                <a:lnTo>
                  <a:pt x="1381" y="1866"/>
                </a:lnTo>
                <a:lnTo>
                  <a:pt x="1374" y="1866"/>
                </a:lnTo>
                <a:lnTo>
                  <a:pt x="1367" y="1865"/>
                </a:lnTo>
                <a:lnTo>
                  <a:pt x="1359" y="1865"/>
                </a:lnTo>
                <a:lnTo>
                  <a:pt x="1352" y="1864"/>
                </a:lnTo>
                <a:lnTo>
                  <a:pt x="1345" y="1864"/>
                </a:lnTo>
                <a:lnTo>
                  <a:pt x="1338" y="1863"/>
                </a:lnTo>
                <a:lnTo>
                  <a:pt x="1331" y="1863"/>
                </a:lnTo>
                <a:lnTo>
                  <a:pt x="1324" y="1862"/>
                </a:lnTo>
                <a:lnTo>
                  <a:pt x="1317" y="1861"/>
                </a:lnTo>
                <a:lnTo>
                  <a:pt x="1310" y="1861"/>
                </a:lnTo>
                <a:lnTo>
                  <a:pt x="1303" y="1860"/>
                </a:lnTo>
                <a:lnTo>
                  <a:pt x="1296" y="1859"/>
                </a:lnTo>
                <a:lnTo>
                  <a:pt x="1289" y="1859"/>
                </a:lnTo>
                <a:lnTo>
                  <a:pt x="1282" y="1858"/>
                </a:lnTo>
                <a:lnTo>
                  <a:pt x="1275" y="1857"/>
                </a:lnTo>
                <a:lnTo>
                  <a:pt x="1268" y="1856"/>
                </a:lnTo>
                <a:lnTo>
                  <a:pt x="1261" y="1856"/>
                </a:lnTo>
                <a:lnTo>
                  <a:pt x="1254" y="1855"/>
                </a:lnTo>
                <a:lnTo>
                  <a:pt x="1247" y="1854"/>
                </a:lnTo>
                <a:lnTo>
                  <a:pt x="1240" y="1853"/>
                </a:lnTo>
                <a:lnTo>
                  <a:pt x="1233" y="1852"/>
                </a:lnTo>
                <a:lnTo>
                  <a:pt x="1226" y="1851"/>
                </a:lnTo>
                <a:lnTo>
                  <a:pt x="1219" y="1851"/>
                </a:lnTo>
                <a:lnTo>
                  <a:pt x="1212" y="1850"/>
                </a:lnTo>
                <a:lnTo>
                  <a:pt x="1206" y="1849"/>
                </a:lnTo>
                <a:lnTo>
                  <a:pt x="1199" y="1848"/>
                </a:lnTo>
                <a:lnTo>
                  <a:pt x="1192" y="1847"/>
                </a:lnTo>
                <a:lnTo>
                  <a:pt x="1185" y="1846"/>
                </a:lnTo>
                <a:lnTo>
                  <a:pt x="1178" y="1845"/>
                </a:lnTo>
                <a:lnTo>
                  <a:pt x="1171" y="1844"/>
                </a:lnTo>
                <a:lnTo>
                  <a:pt x="1164" y="1843"/>
                </a:lnTo>
                <a:lnTo>
                  <a:pt x="1158" y="1842"/>
                </a:lnTo>
                <a:lnTo>
                  <a:pt x="1151" y="1841"/>
                </a:lnTo>
                <a:lnTo>
                  <a:pt x="1144" y="1840"/>
                </a:lnTo>
                <a:lnTo>
                  <a:pt x="1137" y="1838"/>
                </a:lnTo>
                <a:lnTo>
                  <a:pt x="1130" y="1837"/>
                </a:lnTo>
                <a:lnTo>
                  <a:pt x="1124" y="1836"/>
                </a:lnTo>
                <a:lnTo>
                  <a:pt x="1117" y="1835"/>
                </a:lnTo>
                <a:lnTo>
                  <a:pt x="1110" y="1834"/>
                </a:lnTo>
                <a:lnTo>
                  <a:pt x="1104" y="1833"/>
                </a:lnTo>
                <a:lnTo>
                  <a:pt x="1097" y="1831"/>
                </a:lnTo>
                <a:lnTo>
                  <a:pt x="1090" y="1830"/>
                </a:lnTo>
                <a:lnTo>
                  <a:pt x="1084" y="1829"/>
                </a:lnTo>
                <a:lnTo>
                  <a:pt x="1077" y="1828"/>
                </a:lnTo>
                <a:lnTo>
                  <a:pt x="1070" y="1826"/>
                </a:lnTo>
                <a:lnTo>
                  <a:pt x="1064" y="1825"/>
                </a:lnTo>
                <a:lnTo>
                  <a:pt x="1057" y="1824"/>
                </a:lnTo>
                <a:lnTo>
                  <a:pt x="1050" y="1822"/>
                </a:lnTo>
                <a:lnTo>
                  <a:pt x="1044" y="1821"/>
                </a:lnTo>
                <a:lnTo>
                  <a:pt x="1037" y="1820"/>
                </a:lnTo>
                <a:lnTo>
                  <a:pt x="1031" y="1818"/>
                </a:lnTo>
                <a:lnTo>
                  <a:pt x="1024" y="1817"/>
                </a:lnTo>
                <a:lnTo>
                  <a:pt x="1017" y="1816"/>
                </a:lnTo>
                <a:lnTo>
                  <a:pt x="1011" y="1814"/>
                </a:lnTo>
                <a:lnTo>
                  <a:pt x="1004" y="1813"/>
                </a:lnTo>
                <a:lnTo>
                  <a:pt x="998" y="1811"/>
                </a:lnTo>
                <a:lnTo>
                  <a:pt x="991" y="1810"/>
                </a:lnTo>
                <a:lnTo>
                  <a:pt x="985" y="1808"/>
                </a:lnTo>
                <a:lnTo>
                  <a:pt x="979" y="1807"/>
                </a:lnTo>
                <a:lnTo>
                  <a:pt x="972" y="1805"/>
                </a:lnTo>
                <a:lnTo>
                  <a:pt x="966" y="1804"/>
                </a:lnTo>
                <a:lnTo>
                  <a:pt x="959" y="1802"/>
                </a:lnTo>
                <a:lnTo>
                  <a:pt x="953" y="1801"/>
                </a:lnTo>
                <a:lnTo>
                  <a:pt x="946" y="1799"/>
                </a:lnTo>
                <a:lnTo>
                  <a:pt x="940" y="1797"/>
                </a:lnTo>
                <a:lnTo>
                  <a:pt x="934" y="1796"/>
                </a:lnTo>
                <a:lnTo>
                  <a:pt x="927" y="1794"/>
                </a:lnTo>
                <a:lnTo>
                  <a:pt x="921" y="1793"/>
                </a:lnTo>
                <a:lnTo>
                  <a:pt x="915" y="1791"/>
                </a:lnTo>
                <a:lnTo>
                  <a:pt x="908" y="1789"/>
                </a:lnTo>
                <a:lnTo>
                  <a:pt x="902" y="1788"/>
                </a:lnTo>
                <a:lnTo>
                  <a:pt x="896" y="1786"/>
                </a:lnTo>
                <a:lnTo>
                  <a:pt x="890" y="1784"/>
                </a:lnTo>
                <a:lnTo>
                  <a:pt x="883" y="1782"/>
                </a:lnTo>
                <a:lnTo>
                  <a:pt x="877" y="1781"/>
                </a:lnTo>
                <a:lnTo>
                  <a:pt x="871" y="1779"/>
                </a:lnTo>
                <a:lnTo>
                  <a:pt x="865" y="1777"/>
                </a:lnTo>
                <a:lnTo>
                  <a:pt x="859" y="1775"/>
                </a:lnTo>
                <a:lnTo>
                  <a:pt x="852" y="1773"/>
                </a:lnTo>
                <a:lnTo>
                  <a:pt x="846" y="1772"/>
                </a:lnTo>
                <a:lnTo>
                  <a:pt x="840" y="1770"/>
                </a:lnTo>
                <a:lnTo>
                  <a:pt x="834" y="1768"/>
                </a:lnTo>
                <a:lnTo>
                  <a:pt x="828" y="1766"/>
                </a:lnTo>
                <a:lnTo>
                  <a:pt x="822" y="1764"/>
                </a:lnTo>
                <a:lnTo>
                  <a:pt x="816" y="1762"/>
                </a:lnTo>
                <a:lnTo>
                  <a:pt x="810" y="1760"/>
                </a:lnTo>
                <a:lnTo>
                  <a:pt x="804" y="1759"/>
                </a:lnTo>
                <a:lnTo>
                  <a:pt x="798" y="1757"/>
                </a:lnTo>
                <a:lnTo>
                  <a:pt x="792" y="1755"/>
                </a:lnTo>
                <a:lnTo>
                  <a:pt x="786" y="1753"/>
                </a:lnTo>
                <a:lnTo>
                  <a:pt x="780" y="1751"/>
                </a:lnTo>
                <a:lnTo>
                  <a:pt x="774" y="1749"/>
                </a:lnTo>
                <a:lnTo>
                  <a:pt x="768" y="1747"/>
                </a:lnTo>
                <a:lnTo>
                  <a:pt x="762" y="1745"/>
                </a:lnTo>
                <a:lnTo>
                  <a:pt x="756" y="1743"/>
                </a:lnTo>
                <a:lnTo>
                  <a:pt x="750" y="1741"/>
                </a:lnTo>
                <a:lnTo>
                  <a:pt x="744" y="1739"/>
                </a:lnTo>
                <a:lnTo>
                  <a:pt x="739" y="1736"/>
                </a:lnTo>
                <a:lnTo>
                  <a:pt x="733" y="1734"/>
                </a:lnTo>
                <a:lnTo>
                  <a:pt x="727" y="1732"/>
                </a:lnTo>
                <a:lnTo>
                  <a:pt x="721" y="1730"/>
                </a:lnTo>
                <a:lnTo>
                  <a:pt x="715" y="1728"/>
                </a:lnTo>
                <a:lnTo>
                  <a:pt x="710" y="1726"/>
                </a:lnTo>
                <a:lnTo>
                  <a:pt x="704" y="1724"/>
                </a:lnTo>
                <a:lnTo>
                  <a:pt x="698" y="1722"/>
                </a:lnTo>
                <a:lnTo>
                  <a:pt x="688" y="1718"/>
                </a:lnTo>
                <a:lnTo>
                  <a:pt x="677" y="1713"/>
                </a:lnTo>
                <a:lnTo>
                  <a:pt x="667" y="1709"/>
                </a:lnTo>
                <a:lnTo>
                  <a:pt x="656" y="1705"/>
                </a:lnTo>
                <a:lnTo>
                  <a:pt x="646" y="1701"/>
                </a:lnTo>
                <a:lnTo>
                  <a:pt x="636" y="1696"/>
                </a:lnTo>
                <a:lnTo>
                  <a:pt x="626" y="1692"/>
                </a:lnTo>
                <a:lnTo>
                  <a:pt x="616" y="1688"/>
                </a:lnTo>
                <a:lnTo>
                  <a:pt x="605" y="1683"/>
                </a:lnTo>
                <a:lnTo>
                  <a:pt x="595" y="1679"/>
                </a:lnTo>
                <a:lnTo>
                  <a:pt x="585" y="1674"/>
                </a:lnTo>
                <a:lnTo>
                  <a:pt x="576" y="1669"/>
                </a:lnTo>
                <a:lnTo>
                  <a:pt x="566" y="1665"/>
                </a:lnTo>
                <a:lnTo>
                  <a:pt x="556" y="1660"/>
                </a:lnTo>
                <a:lnTo>
                  <a:pt x="546" y="1655"/>
                </a:lnTo>
                <a:lnTo>
                  <a:pt x="537" y="1650"/>
                </a:lnTo>
                <a:lnTo>
                  <a:pt x="527" y="1645"/>
                </a:lnTo>
                <a:lnTo>
                  <a:pt x="518" y="1641"/>
                </a:lnTo>
                <a:lnTo>
                  <a:pt x="508" y="1636"/>
                </a:lnTo>
                <a:lnTo>
                  <a:pt x="499" y="1631"/>
                </a:lnTo>
                <a:lnTo>
                  <a:pt x="489" y="1626"/>
                </a:lnTo>
                <a:lnTo>
                  <a:pt x="480" y="1621"/>
                </a:lnTo>
                <a:lnTo>
                  <a:pt x="471" y="1616"/>
                </a:lnTo>
                <a:lnTo>
                  <a:pt x="462" y="1611"/>
                </a:lnTo>
                <a:lnTo>
                  <a:pt x="453" y="1606"/>
                </a:lnTo>
                <a:lnTo>
                  <a:pt x="444" y="1600"/>
                </a:lnTo>
                <a:lnTo>
                  <a:pt x="435" y="1595"/>
                </a:lnTo>
                <a:lnTo>
                  <a:pt x="426" y="1590"/>
                </a:lnTo>
                <a:lnTo>
                  <a:pt x="417" y="1585"/>
                </a:lnTo>
                <a:lnTo>
                  <a:pt x="409" y="1580"/>
                </a:lnTo>
                <a:lnTo>
                  <a:pt x="400" y="1575"/>
                </a:lnTo>
                <a:lnTo>
                  <a:pt x="392" y="1569"/>
                </a:lnTo>
                <a:lnTo>
                  <a:pt x="383" y="1564"/>
                </a:lnTo>
                <a:lnTo>
                  <a:pt x="375" y="1559"/>
                </a:lnTo>
                <a:lnTo>
                  <a:pt x="367" y="1554"/>
                </a:lnTo>
                <a:lnTo>
                  <a:pt x="358" y="1549"/>
                </a:lnTo>
                <a:lnTo>
                  <a:pt x="350" y="1543"/>
                </a:lnTo>
                <a:lnTo>
                  <a:pt x="342" y="1538"/>
                </a:lnTo>
                <a:lnTo>
                  <a:pt x="334" y="1533"/>
                </a:lnTo>
                <a:lnTo>
                  <a:pt x="326" y="1528"/>
                </a:lnTo>
                <a:lnTo>
                  <a:pt x="318" y="1522"/>
                </a:lnTo>
                <a:lnTo>
                  <a:pt x="311" y="1517"/>
                </a:lnTo>
                <a:lnTo>
                  <a:pt x="303" y="1512"/>
                </a:lnTo>
                <a:lnTo>
                  <a:pt x="295" y="1507"/>
                </a:lnTo>
                <a:lnTo>
                  <a:pt x="288" y="1502"/>
                </a:lnTo>
                <a:lnTo>
                  <a:pt x="280" y="1496"/>
                </a:lnTo>
                <a:lnTo>
                  <a:pt x="273" y="1491"/>
                </a:lnTo>
                <a:lnTo>
                  <a:pt x="266" y="1486"/>
                </a:lnTo>
                <a:lnTo>
                  <a:pt x="259" y="1481"/>
                </a:lnTo>
                <a:lnTo>
                  <a:pt x="252" y="1476"/>
                </a:lnTo>
                <a:lnTo>
                  <a:pt x="245" y="1471"/>
                </a:lnTo>
                <a:lnTo>
                  <a:pt x="238" y="1466"/>
                </a:lnTo>
                <a:lnTo>
                  <a:pt x="231" y="1461"/>
                </a:lnTo>
                <a:lnTo>
                  <a:pt x="224" y="1456"/>
                </a:lnTo>
                <a:lnTo>
                  <a:pt x="217" y="1451"/>
                </a:lnTo>
                <a:lnTo>
                  <a:pt x="211" y="1446"/>
                </a:lnTo>
                <a:lnTo>
                  <a:pt x="204" y="1441"/>
                </a:lnTo>
                <a:lnTo>
                  <a:pt x="198" y="1436"/>
                </a:lnTo>
                <a:lnTo>
                  <a:pt x="192" y="1431"/>
                </a:lnTo>
                <a:lnTo>
                  <a:pt x="185" y="1426"/>
                </a:lnTo>
                <a:lnTo>
                  <a:pt x="179" y="1421"/>
                </a:lnTo>
                <a:lnTo>
                  <a:pt x="173" y="1417"/>
                </a:lnTo>
                <a:lnTo>
                  <a:pt x="167" y="1412"/>
                </a:lnTo>
                <a:lnTo>
                  <a:pt x="161" y="1407"/>
                </a:lnTo>
                <a:lnTo>
                  <a:pt x="156" y="1402"/>
                </a:lnTo>
                <a:lnTo>
                  <a:pt x="150" y="1398"/>
                </a:lnTo>
                <a:lnTo>
                  <a:pt x="144" y="1393"/>
                </a:lnTo>
                <a:lnTo>
                  <a:pt x="139" y="1389"/>
                </a:lnTo>
                <a:lnTo>
                  <a:pt x="134" y="1384"/>
                </a:lnTo>
                <a:lnTo>
                  <a:pt x="128" y="1380"/>
                </a:lnTo>
                <a:lnTo>
                  <a:pt x="123" y="1376"/>
                </a:lnTo>
                <a:lnTo>
                  <a:pt x="118" y="1371"/>
                </a:lnTo>
                <a:lnTo>
                  <a:pt x="113" y="1367"/>
                </a:lnTo>
                <a:lnTo>
                  <a:pt x="108" y="1363"/>
                </a:lnTo>
                <a:lnTo>
                  <a:pt x="103" y="1359"/>
                </a:lnTo>
                <a:lnTo>
                  <a:pt x="99" y="1355"/>
                </a:lnTo>
                <a:lnTo>
                  <a:pt x="94" y="1351"/>
                </a:lnTo>
                <a:lnTo>
                  <a:pt x="90" y="1347"/>
                </a:lnTo>
                <a:lnTo>
                  <a:pt x="85" y="1343"/>
                </a:lnTo>
                <a:lnTo>
                  <a:pt x="81" y="1339"/>
                </a:lnTo>
                <a:lnTo>
                  <a:pt x="77" y="1336"/>
                </a:lnTo>
                <a:lnTo>
                  <a:pt x="73" y="1332"/>
                </a:lnTo>
                <a:lnTo>
                  <a:pt x="69" y="1328"/>
                </a:lnTo>
                <a:lnTo>
                  <a:pt x="65" y="1325"/>
                </a:lnTo>
                <a:lnTo>
                  <a:pt x="61" y="1321"/>
                </a:lnTo>
                <a:lnTo>
                  <a:pt x="58" y="1318"/>
                </a:lnTo>
                <a:lnTo>
                  <a:pt x="54" y="1315"/>
                </a:lnTo>
                <a:lnTo>
                  <a:pt x="51" y="1312"/>
                </a:lnTo>
                <a:lnTo>
                  <a:pt x="47" y="1309"/>
                </a:lnTo>
                <a:lnTo>
                  <a:pt x="44" y="1306"/>
                </a:lnTo>
                <a:lnTo>
                  <a:pt x="41" y="1303"/>
                </a:lnTo>
                <a:lnTo>
                  <a:pt x="38" y="1300"/>
                </a:lnTo>
                <a:lnTo>
                  <a:pt x="35" y="1297"/>
                </a:lnTo>
                <a:lnTo>
                  <a:pt x="32" y="1294"/>
                </a:lnTo>
                <a:lnTo>
                  <a:pt x="30" y="1292"/>
                </a:lnTo>
                <a:lnTo>
                  <a:pt x="27" y="1289"/>
                </a:lnTo>
                <a:lnTo>
                  <a:pt x="25" y="1287"/>
                </a:lnTo>
                <a:lnTo>
                  <a:pt x="22" y="1285"/>
                </a:lnTo>
                <a:lnTo>
                  <a:pt x="20" y="1283"/>
                </a:lnTo>
                <a:lnTo>
                  <a:pt x="18" y="1281"/>
                </a:lnTo>
                <a:lnTo>
                  <a:pt x="16" y="1279"/>
                </a:lnTo>
                <a:lnTo>
                  <a:pt x="14" y="1277"/>
                </a:lnTo>
                <a:lnTo>
                  <a:pt x="12" y="1275"/>
                </a:lnTo>
                <a:lnTo>
                  <a:pt x="11" y="1273"/>
                </a:lnTo>
                <a:lnTo>
                  <a:pt x="9" y="1272"/>
                </a:lnTo>
                <a:lnTo>
                  <a:pt x="8" y="1270"/>
                </a:lnTo>
                <a:lnTo>
                  <a:pt x="7" y="1269"/>
                </a:lnTo>
                <a:lnTo>
                  <a:pt x="5" y="1268"/>
                </a:lnTo>
                <a:lnTo>
                  <a:pt x="4" y="1267"/>
                </a:lnTo>
                <a:lnTo>
                  <a:pt x="3" y="1266"/>
                </a:lnTo>
                <a:lnTo>
                  <a:pt x="3" y="1265"/>
                </a:lnTo>
                <a:lnTo>
                  <a:pt x="2" y="1264"/>
                </a:lnTo>
                <a:lnTo>
                  <a:pt x="1" y="1264"/>
                </a:lnTo>
                <a:lnTo>
                  <a:pt x="1" y="1263"/>
                </a:lnTo>
                <a:lnTo>
                  <a:pt x="0" y="1263"/>
                </a:lnTo>
                <a:lnTo>
                  <a:pt x="1" y="1263"/>
                </a:lnTo>
                <a:lnTo>
                  <a:pt x="2" y="1263"/>
                </a:lnTo>
                <a:lnTo>
                  <a:pt x="3" y="1263"/>
                </a:lnTo>
                <a:lnTo>
                  <a:pt x="5" y="1263"/>
                </a:lnTo>
                <a:lnTo>
                  <a:pt x="7" y="1263"/>
                </a:lnTo>
                <a:lnTo>
                  <a:pt x="9" y="1263"/>
                </a:lnTo>
                <a:lnTo>
                  <a:pt x="12" y="1263"/>
                </a:lnTo>
                <a:lnTo>
                  <a:pt x="15" y="1263"/>
                </a:lnTo>
                <a:lnTo>
                  <a:pt x="18" y="1263"/>
                </a:lnTo>
                <a:lnTo>
                  <a:pt x="21" y="1263"/>
                </a:lnTo>
                <a:lnTo>
                  <a:pt x="25" y="1263"/>
                </a:lnTo>
                <a:lnTo>
                  <a:pt x="29" y="1263"/>
                </a:lnTo>
                <a:lnTo>
                  <a:pt x="34" y="1264"/>
                </a:lnTo>
                <a:lnTo>
                  <a:pt x="39" y="1264"/>
                </a:lnTo>
                <a:lnTo>
                  <a:pt x="44" y="1264"/>
                </a:lnTo>
                <a:lnTo>
                  <a:pt x="49" y="1264"/>
                </a:lnTo>
                <a:lnTo>
                  <a:pt x="54" y="1264"/>
                </a:lnTo>
                <a:lnTo>
                  <a:pt x="60" y="1264"/>
                </a:lnTo>
                <a:lnTo>
                  <a:pt x="66" y="1264"/>
                </a:lnTo>
                <a:lnTo>
                  <a:pt x="73" y="1264"/>
                </a:lnTo>
                <a:lnTo>
                  <a:pt x="79" y="1265"/>
                </a:lnTo>
                <a:lnTo>
                  <a:pt x="86" y="1265"/>
                </a:lnTo>
                <a:lnTo>
                  <a:pt x="93" y="1265"/>
                </a:lnTo>
                <a:lnTo>
                  <a:pt x="100" y="1265"/>
                </a:lnTo>
                <a:lnTo>
                  <a:pt x="108" y="1265"/>
                </a:lnTo>
                <a:lnTo>
                  <a:pt x="115" y="1265"/>
                </a:lnTo>
                <a:lnTo>
                  <a:pt x="123" y="1266"/>
                </a:lnTo>
                <a:lnTo>
                  <a:pt x="131" y="1266"/>
                </a:lnTo>
                <a:lnTo>
                  <a:pt x="139" y="1266"/>
                </a:lnTo>
                <a:lnTo>
                  <a:pt x="148" y="1266"/>
                </a:lnTo>
                <a:lnTo>
                  <a:pt x="156" y="1266"/>
                </a:lnTo>
                <a:lnTo>
                  <a:pt x="165" y="1267"/>
                </a:lnTo>
                <a:lnTo>
                  <a:pt x="174" y="1267"/>
                </a:lnTo>
                <a:lnTo>
                  <a:pt x="183" y="1267"/>
                </a:lnTo>
                <a:lnTo>
                  <a:pt x="192" y="1267"/>
                </a:lnTo>
                <a:lnTo>
                  <a:pt x="202" y="1267"/>
                </a:lnTo>
                <a:lnTo>
                  <a:pt x="211" y="1268"/>
                </a:lnTo>
                <a:lnTo>
                  <a:pt x="221" y="1268"/>
                </a:lnTo>
                <a:lnTo>
                  <a:pt x="231" y="1268"/>
                </a:lnTo>
                <a:lnTo>
                  <a:pt x="241" y="1268"/>
                </a:lnTo>
                <a:lnTo>
                  <a:pt x="251" y="1268"/>
                </a:lnTo>
                <a:lnTo>
                  <a:pt x="261" y="1269"/>
                </a:lnTo>
                <a:lnTo>
                  <a:pt x="271" y="1269"/>
                </a:lnTo>
                <a:lnTo>
                  <a:pt x="281" y="1269"/>
                </a:lnTo>
                <a:lnTo>
                  <a:pt x="292" y="1269"/>
                </a:lnTo>
                <a:lnTo>
                  <a:pt x="302" y="1270"/>
                </a:lnTo>
                <a:lnTo>
                  <a:pt x="313" y="1270"/>
                </a:lnTo>
                <a:lnTo>
                  <a:pt x="323" y="1270"/>
                </a:lnTo>
                <a:lnTo>
                  <a:pt x="334" y="1270"/>
                </a:lnTo>
                <a:lnTo>
                  <a:pt x="345" y="1271"/>
                </a:lnTo>
                <a:lnTo>
                  <a:pt x="355" y="1271"/>
                </a:lnTo>
                <a:lnTo>
                  <a:pt x="366" y="1271"/>
                </a:lnTo>
                <a:lnTo>
                  <a:pt x="377" y="1271"/>
                </a:lnTo>
                <a:lnTo>
                  <a:pt x="388" y="1272"/>
                </a:lnTo>
                <a:lnTo>
                  <a:pt x="399" y="1272"/>
                </a:lnTo>
                <a:lnTo>
                  <a:pt x="410" y="1272"/>
                </a:lnTo>
                <a:lnTo>
                  <a:pt x="421" y="1272"/>
                </a:lnTo>
                <a:lnTo>
                  <a:pt x="432" y="1273"/>
                </a:lnTo>
                <a:lnTo>
                  <a:pt x="443" y="1273"/>
                </a:lnTo>
                <a:lnTo>
                  <a:pt x="454" y="1273"/>
                </a:lnTo>
                <a:lnTo>
                  <a:pt x="465" y="1273"/>
                </a:lnTo>
                <a:lnTo>
                  <a:pt x="476" y="1274"/>
                </a:lnTo>
                <a:lnTo>
                  <a:pt x="487" y="1274"/>
                </a:lnTo>
                <a:lnTo>
                  <a:pt x="497" y="1274"/>
                </a:lnTo>
                <a:lnTo>
                  <a:pt x="508" y="1274"/>
                </a:lnTo>
                <a:lnTo>
                  <a:pt x="519" y="1275"/>
                </a:lnTo>
                <a:lnTo>
                  <a:pt x="530" y="1275"/>
                </a:lnTo>
                <a:lnTo>
                  <a:pt x="541" y="1275"/>
                </a:lnTo>
                <a:lnTo>
                  <a:pt x="551" y="1275"/>
                </a:lnTo>
                <a:lnTo>
                  <a:pt x="562" y="1276"/>
                </a:lnTo>
                <a:lnTo>
                  <a:pt x="572" y="1276"/>
                </a:lnTo>
                <a:lnTo>
                  <a:pt x="583" y="1276"/>
                </a:lnTo>
                <a:lnTo>
                  <a:pt x="593" y="1276"/>
                </a:lnTo>
                <a:lnTo>
                  <a:pt x="603" y="1277"/>
                </a:lnTo>
                <a:lnTo>
                  <a:pt x="613" y="1277"/>
                </a:lnTo>
                <a:lnTo>
                  <a:pt x="623" y="1277"/>
                </a:lnTo>
                <a:lnTo>
                  <a:pt x="633" y="1277"/>
                </a:lnTo>
                <a:lnTo>
                  <a:pt x="643" y="1277"/>
                </a:lnTo>
                <a:lnTo>
                  <a:pt x="653" y="1278"/>
                </a:lnTo>
                <a:lnTo>
                  <a:pt x="662" y="1278"/>
                </a:lnTo>
                <a:lnTo>
                  <a:pt x="671" y="1278"/>
                </a:lnTo>
                <a:lnTo>
                  <a:pt x="681" y="1278"/>
                </a:lnTo>
                <a:lnTo>
                  <a:pt x="690" y="1278"/>
                </a:lnTo>
                <a:lnTo>
                  <a:pt x="699" y="1279"/>
                </a:lnTo>
                <a:lnTo>
                  <a:pt x="707" y="1279"/>
                </a:lnTo>
                <a:lnTo>
                  <a:pt x="716" y="1279"/>
                </a:lnTo>
                <a:lnTo>
                  <a:pt x="724" y="1279"/>
                </a:lnTo>
                <a:lnTo>
                  <a:pt x="733" y="1279"/>
                </a:lnTo>
                <a:lnTo>
                  <a:pt x="741" y="1280"/>
                </a:lnTo>
                <a:lnTo>
                  <a:pt x="749" y="1280"/>
                </a:lnTo>
                <a:lnTo>
                  <a:pt x="756" y="1280"/>
                </a:lnTo>
                <a:lnTo>
                  <a:pt x="764" y="1280"/>
                </a:lnTo>
                <a:lnTo>
                  <a:pt x="771" y="1280"/>
                </a:lnTo>
                <a:lnTo>
                  <a:pt x="778" y="1281"/>
                </a:lnTo>
                <a:lnTo>
                  <a:pt x="785" y="1281"/>
                </a:lnTo>
                <a:lnTo>
                  <a:pt x="791" y="1281"/>
                </a:lnTo>
                <a:lnTo>
                  <a:pt x="797" y="1281"/>
                </a:lnTo>
                <a:lnTo>
                  <a:pt x="803" y="1281"/>
                </a:lnTo>
                <a:lnTo>
                  <a:pt x="809" y="1281"/>
                </a:lnTo>
                <a:lnTo>
                  <a:pt x="815" y="1281"/>
                </a:lnTo>
                <a:lnTo>
                  <a:pt x="820" y="1281"/>
                </a:lnTo>
                <a:lnTo>
                  <a:pt x="825" y="1282"/>
                </a:lnTo>
                <a:lnTo>
                  <a:pt x="830" y="1282"/>
                </a:lnTo>
                <a:lnTo>
                  <a:pt x="834" y="1282"/>
                </a:lnTo>
                <a:lnTo>
                  <a:pt x="838" y="1282"/>
                </a:lnTo>
                <a:lnTo>
                  <a:pt x="842" y="1282"/>
                </a:lnTo>
                <a:lnTo>
                  <a:pt x="846" y="1282"/>
                </a:lnTo>
                <a:lnTo>
                  <a:pt x="849" y="1282"/>
                </a:lnTo>
                <a:lnTo>
                  <a:pt x="852" y="1282"/>
                </a:lnTo>
                <a:lnTo>
                  <a:pt x="855" y="1282"/>
                </a:lnTo>
                <a:lnTo>
                  <a:pt x="857" y="1282"/>
                </a:lnTo>
                <a:lnTo>
                  <a:pt x="859" y="1282"/>
                </a:lnTo>
                <a:lnTo>
                  <a:pt x="861" y="1282"/>
                </a:lnTo>
                <a:lnTo>
                  <a:pt x="862" y="1282"/>
                </a:lnTo>
                <a:lnTo>
                  <a:pt x="863" y="1282"/>
                </a:lnTo>
                <a:lnTo>
                  <a:pt x="864" y="1282"/>
                </a:lnTo>
                <a:lnTo>
                  <a:pt x="865" y="1282"/>
                </a:lnTo>
                <a:lnTo>
                  <a:pt x="865" y="1281"/>
                </a:lnTo>
                <a:lnTo>
                  <a:pt x="866" y="1281"/>
                </a:lnTo>
                <a:lnTo>
                  <a:pt x="867" y="1280"/>
                </a:lnTo>
                <a:lnTo>
                  <a:pt x="868" y="1280"/>
                </a:lnTo>
                <a:lnTo>
                  <a:pt x="869" y="1279"/>
                </a:lnTo>
                <a:lnTo>
                  <a:pt x="870" y="1278"/>
                </a:lnTo>
                <a:lnTo>
                  <a:pt x="871" y="1277"/>
                </a:lnTo>
                <a:lnTo>
                  <a:pt x="873" y="1276"/>
                </a:lnTo>
                <a:lnTo>
                  <a:pt x="874" y="1275"/>
                </a:lnTo>
                <a:lnTo>
                  <a:pt x="876" y="1274"/>
                </a:lnTo>
                <a:lnTo>
                  <a:pt x="877" y="1273"/>
                </a:lnTo>
                <a:lnTo>
                  <a:pt x="879" y="1272"/>
                </a:lnTo>
                <a:lnTo>
                  <a:pt x="881" y="1271"/>
                </a:lnTo>
                <a:lnTo>
                  <a:pt x="883" y="1270"/>
                </a:lnTo>
                <a:lnTo>
                  <a:pt x="885" y="1268"/>
                </a:lnTo>
                <a:lnTo>
                  <a:pt x="887" y="1267"/>
                </a:lnTo>
                <a:lnTo>
                  <a:pt x="889" y="1265"/>
                </a:lnTo>
                <a:lnTo>
                  <a:pt x="892" y="1264"/>
                </a:lnTo>
                <a:lnTo>
                  <a:pt x="894" y="1262"/>
                </a:lnTo>
                <a:lnTo>
                  <a:pt x="897" y="1261"/>
                </a:lnTo>
                <a:lnTo>
                  <a:pt x="899" y="1259"/>
                </a:lnTo>
                <a:lnTo>
                  <a:pt x="902" y="1257"/>
                </a:lnTo>
                <a:lnTo>
                  <a:pt x="905" y="1255"/>
                </a:lnTo>
                <a:lnTo>
                  <a:pt x="908" y="1253"/>
                </a:lnTo>
                <a:lnTo>
                  <a:pt x="911" y="1251"/>
                </a:lnTo>
                <a:lnTo>
                  <a:pt x="914" y="1249"/>
                </a:lnTo>
                <a:lnTo>
                  <a:pt x="917" y="1247"/>
                </a:lnTo>
                <a:lnTo>
                  <a:pt x="920" y="1245"/>
                </a:lnTo>
                <a:lnTo>
                  <a:pt x="924" y="1243"/>
                </a:lnTo>
                <a:lnTo>
                  <a:pt x="927" y="1241"/>
                </a:lnTo>
                <a:lnTo>
                  <a:pt x="931" y="1238"/>
                </a:lnTo>
                <a:lnTo>
                  <a:pt x="935" y="1236"/>
                </a:lnTo>
                <a:lnTo>
                  <a:pt x="938" y="1233"/>
                </a:lnTo>
                <a:lnTo>
                  <a:pt x="942" y="1231"/>
                </a:lnTo>
                <a:lnTo>
                  <a:pt x="946" y="1228"/>
                </a:lnTo>
                <a:lnTo>
                  <a:pt x="950" y="1226"/>
                </a:lnTo>
                <a:lnTo>
                  <a:pt x="954" y="1223"/>
                </a:lnTo>
                <a:lnTo>
                  <a:pt x="958" y="1220"/>
                </a:lnTo>
                <a:lnTo>
                  <a:pt x="962" y="1218"/>
                </a:lnTo>
                <a:lnTo>
                  <a:pt x="967" y="1215"/>
                </a:lnTo>
                <a:lnTo>
                  <a:pt x="971" y="1212"/>
                </a:lnTo>
                <a:lnTo>
                  <a:pt x="976" y="1209"/>
                </a:lnTo>
                <a:lnTo>
                  <a:pt x="980" y="1206"/>
                </a:lnTo>
                <a:lnTo>
                  <a:pt x="985" y="1203"/>
                </a:lnTo>
                <a:lnTo>
                  <a:pt x="990" y="1200"/>
                </a:lnTo>
                <a:lnTo>
                  <a:pt x="994" y="1197"/>
                </a:lnTo>
                <a:lnTo>
                  <a:pt x="999" y="1193"/>
                </a:lnTo>
                <a:lnTo>
                  <a:pt x="1004" y="1190"/>
                </a:lnTo>
                <a:lnTo>
                  <a:pt x="1009" y="1187"/>
                </a:lnTo>
                <a:lnTo>
                  <a:pt x="1014" y="1184"/>
                </a:lnTo>
                <a:lnTo>
                  <a:pt x="1019" y="1180"/>
                </a:lnTo>
                <a:lnTo>
                  <a:pt x="1025" y="1177"/>
                </a:lnTo>
                <a:lnTo>
                  <a:pt x="1030" y="1173"/>
                </a:lnTo>
                <a:lnTo>
                  <a:pt x="1035" y="1170"/>
                </a:lnTo>
                <a:lnTo>
                  <a:pt x="1041" y="1166"/>
                </a:lnTo>
                <a:lnTo>
                  <a:pt x="1046" y="1163"/>
                </a:lnTo>
                <a:lnTo>
                  <a:pt x="1052" y="1159"/>
                </a:lnTo>
                <a:lnTo>
                  <a:pt x="1058" y="1155"/>
                </a:lnTo>
                <a:lnTo>
                  <a:pt x="1063" y="1151"/>
                </a:lnTo>
                <a:lnTo>
                  <a:pt x="1069" y="1148"/>
                </a:lnTo>
                <a:lnTo>
                  <a:pt x="1075" y="1144"/>
                </a:lnTo>
                <a:lnTo>
                  <a:pt x="1081" y="1140"/>
                </a:lnTo>
                <a:lnTo>
                  <a:pt x="1087" y="1136"/>
                </a:lnTo>
                <a:lnTo>
                  <a:pt x="1093" y="1132"/>
                </a:lnTo>
                <a:lnTo>
                  <a:pt x="1099" y="1128"/>
                </a:lnTo>
                <a:lnTo>
                  <a:pt x="1105" y="1124"/>
                </a:lnTo>
                <a:lnTo>
                  <a:pt x="1112" y="1120"/>
                </a:lnTo>
                <a:lnTo>
                  <a:pt x="1118" y="1116"/>
                </a:lnTo>
                <a:lnTo>
                  <a:pt x="1124" y="1111"/>
                </a:lnTo>
                <a:lnTo>
                  <a:pt x="1131" y="1107"/>
                </a:lnTo>
                <a:lnTo>
                  <a:pt x="1137" y="1103"/>
                </a:lnTo>
                <a:lnTo>
                  <a:pt x="1144" y="1099"/>
                </a:lnTo>
                <a:lnTo>
                  <a:pt x="1151" y="1094"/>
                </a:lnTo>
                <a:lnTo>
                  <a:pt x="1157" y="1090"/>
                </a:lnTo>
                <a:lnTo>
                  <a:pt x="1164" y="1085"/>
                </a:lnTo>
                <a:lnTo>
                  <a:pt x="1171" y="1081"/>
                </a:lnTo>
                <a:lnTo>
                  <a:pt x="1178" y="1077"/>
                </a:lnTo>
                <a:lnTo>
                  <a:pt x="1185" y="1072"/>
                </a:lnTo>
                <a:lnTo>
                  <a:pt x="1191" y="1067"/>
                </a:lnTo>
                <a:lnTo>
                  <a:pt x="1198" y="1063"/>
                </a:lnTo>
                <a:lnTo>
                  <a:pt x="1206" y="1058"/>
                </a:lnTo>
                <a:lnTo>
                  <a:pt x="1213" y="1054"/>
                </a:lnTo>
                <a:lnTo>
                  <a:pt x="1220" y="1049"/>
                </a:lnTo>
                <a:lnTo>
                  <a:pt x="1227" y="1044"/>
                </a:lnTo>
                <a:lnTo>
                  <a:pt x="1234" y="1039"/>
                </a:lnTo>
                <a:lnTo>
                  <a:pt x="1242" y="1035"/>
                </a:lnTo>
                <a:lnTo>
                  <a:pt x="1249" y="1030"/>
                </a:lnTo>
                <a:lnTo>
                  <a:pt x="1257" y="1025"/>
                </a:lnTo>
                <a:lnTo>
                  <a:pt x="1264" y="1020"/>
                </a:lnTo>
                <a:lnTo>
                  <a:pt x="1272" y="1015"/>
                </a:lnTo>
                <a:lnTo>
                  <a:pt x="1279" y="1010"/>
                </a:lnTo>
                <a:lnTo>
                  <a:pt x="1287" y="1005"/>
                </a:lnTo>
                <a:lnTo>
                  <a:pt x="1294" y="1000"/>
                </a:lnTo>
                <a:lnTo>
                  <a:pt x="1302" y="995"/>
                </a:lnTo>
                <a:lnTo>
                  <a:pt x="1310" y="990"/>
                </a:lnTo>
                <a:lnTo>
                  <a:pt x="1318" y="985"/>
                </a:lnTo>
                <a:lnTo>
                  <a:pt x="1325" y="980"/>
                </a:lnTo>
                <a:lnTo>
                  <a:pt x="1333" y="974"/>
                </a:lnTo>
                <a:lnTo>
                  <a:pt x="1341" y="969"/>
                </a:lnTo>
                <a:lnTo>
                  <a:pt x="1349" y="964"/>
                </a:lnTo>
                <a:lnTo>
                  <a:pt x="1357" y="959"/>
                </a:lnTo>
                <a:lnTo>
                  <a:pt x="1365" y="954"/>
                </a:lnTo>
                <a:lnTo>
                  <a:pt x="1373" y="948"/>
                </a:lnTo>
                <a:lnTo>
                  <a:pt x="1381" y="943"/>
                </a:lnTo>
                <a:lnTo>
                  <a:pt x="1389" y="938"/>
                </a:lnTo>
                <a:lnTo>
                  <a:pt x="1398" y="932"/>
                </a:lnTo>
                <a:lnTo>
                  <a:pt x="1406" y="927"/>
                </a:lnTo>
                <a:lnTo>
                  <a:pt x="1414" y="922"/>
                </a:lnTo>
                <a:lnTo>
                  <a:pt x="1422" y="916"/>
                </a:lnTo>
                <a:lnTo>
                  <a:pt x="1431" y="911"/>
                </a:lnTo>
                <a:lnTo>
                  <a:pt x="1439" y="905"/>
                </a:lnTo>
                <a:lnTo>
                  <a:pt x="1447" y="900"/>
                </a:lnTo>
                <a:lnTo>
                  <a:pt x="1456" y="894"/>
                </a:lnTo>
                <a:lnTo>
                  <a:pt x="1464" y="889"/>
                </a:lnTo>
                <a:lnTo>
                  <a:pt x="1473" y="883"/>
                </a:lnTo>
                <a:lnTo>
                  <a:pt x="1481" y="877"/>
                </a:lnTo>
                <a:lnTo>
                  <a:pt x="1490" y="872"/>
                </a:lnTo>
                <a:lnTo>
                  <a:pt x="1498" y="866"/>
                </a:lnTo>
                <a:lnTo>
                  <a:pt x="1507" y="861"/>
                </a:lnTo>
                <a:lnTo>
                  <a:pt x="1516" y="855"/>
                </a:lnTo>
                <a:lnTo>
                  <a:pt x="1524" y="849"/>
                </a:lnTo>
                <a:lnTo>
                  <a:pt x="1533" y="844"/>
                </a:lnTo>
                <a:lnTo>
                  <a:pt x="1541" y="838"/>
                </a:lnTo>
                <a:lnTo>
                  <a:pt x="1550" y="832"/>
                </a:lnTo>
                <a:lnTo>
                  <a:pt x="1559" y="827"/>
                </a:lnTo>
                <a:lnTo>
                  <a:pt x="1568" y="821"/>
                </a:lnTo>
                <a:lnTo>
                  <a:pt x="1576" y="815"/>
                </a:lnTo>
                <a:lnTo>
                  <a:pt x="1585" y="809"/>
                </a:lnTo>
                <a:lnTo>
                  <a:pt x="1594" y="804"/>
                </a:lnTo>
                <a:lnTo>
                  <a:pt x="1603" y="798"/>
                </a:lnTo>
                <a:lnTo>
                  <a:pt x="1612" y="792"/>
                </a:lnTo>
                <a:lnTo>
                  <a:pt x="1621" y="786"/>
                </a:lnTo>
                <a:lnTo>
                  <a:pt x="1629" y="780"/>
                </a:lnTo>
                <a:lnTo>
                  <a:pt x="1638" y="775"/>
                </a:lnTo>
                <a:lnTo>
                  <a:pt x="1647" y="769"/>
                </a:lnTo>
                <a:lnTo>
                  <a:pt x="1656" y="763"/>
                </a:lnTo>
                <a:lnTo>
                  <a:pt x="1665" y="757"/>
                </a:lnTo>
                <a:lnTo>
                  <a:pt x="1674" y="751"/>
                </a:lnTo>
                <a:lnTo>
                  <a:pt x="1683" y="745"/>
                </a:lnTo>
                <a:lnTo>
                  <a:pt x="1692" y="739"/>
                </a:lnTo>
                <a:lnTo>
                  <a:pt x="1701" y="733"/>
                </a:lnTo>
                <a:lnTo>
                  <a:pt x="1710" y="728"/>
                </a:lnTo>
                <a:lnTo>
                  <a:pt x="1719" y="722"/>
                </a:lnTo>
                <a:lnTo>
                  <a:pt x="1728" y="716"/>
                </a:lnTo>
                <a:lnTo>
                  <a:pt x="1737" y="710"/>
                </a:lnTo>
                <a:lnTo>
                  <a:pt x="1746" y="704"/>
                </a:lnTo>
                <a:lnTo>
                  <a:pt x="1755" y="698"/>
                </a:lnTo>
                <a:lnTo>
                  <a:pt x="1764" y="692"/>
                </a:lnTo>
                <a:lnTo>
                  <a:pt x="1773" y="686"/>
                </a:lnTo>
                <a:lnTo>
                  <a:pt x="1782" y="680"/>
                </a:lnTo>
                <a:lnTo>
                  <a:pt x="1791" y="674"/>
                </a:lnTo>
                <a:lnTo>
                  <a:pt x="1801" y="668"/>
                </a:lnTo>
                <a:lnTo>
                  <a:pt x="1810" y="662"/>
                </a:lnTo>
                <a:lnTo>
                  <a:pt x="1819" y="656"/>
                </a:lnTo>
                <a:lnTo>
                  <a:pt x="1828" y="650"/>
                </a:lnTo>
                <a:lnTo>
                  <a:pt x="1837" y="644"/>
                </a:lnTo>
                <a:lnTo>
                  <a:pt x="1846" y="638"/>
                </a:lnTo>
                <a:lnTo>
                  <a:pt x="1855" y="632"/>
                </a:lnTo>
                <a:lnTo>
                  <a:pt x="1864" y="627"/>
                </a:lnTo>
                <a:lnTo>
                  <a:pt x="1873" y="621"/>
                </a:lnTo>
                <a:lnTo>
                  <a:pt x="1882" y="615"/>
                </a:lnTo>
                <a:lnTo>
                  <a:pt x="1891" y="609"/>
                </a:lnTo>
                <a:lnTo>
                  <a:pt x="1900" y="603"/>
                </a:lnTo>
                <a:lnTo>
                  <a:pt x="1909" y="597"/>
                </a:lnTo>
                <a:lnTo>
                  <a:pt x="1919" y="591"/>
                </a:lnTo>
                <a:lnTo>
                  <a:pt x="1928" y="585"/>
                </a:lnTo>
                <a:lnTo>
                  <a:pt x="1937" y="579"/>
                </a:lnTo>
                <a:lnTo>
                  <a:pt x="1946" y="573"/>
                </a:lnTo>
                <a:lnTo>
                  <a:pt x="1955" y="567"/>
                </a:lnTo>
                <a:lnTo>
                  <a:pt x="1964" y="561"/>
                </a:lnTo>
                <a:lnTo>
                  <a:pt x="1973" y="555"/>
                </a:lnTo>
                <a:lnTo>
                  <a:pt x="1982" y="549"/>
                </a:lnTo>
                <a:lnTo>
                  <a:pt x="1991" y="544"/>
                </a:lnTo>
                <a:lnTo>
                  <a:pt x="2000" y="538"/>
                </a:lnTo>
                <a:lnTo>
                  <a:pt x="2009" y="532"/>
                </a:lnTo>
                <a:lnTo>
                  <a:pt x="2018" y="526"/>
                </a:lnTo>
                <a:lnTo>
                  <a:pt x="2027" y="520"/>
                </a:lnTo>
                <a:lnTo>
                  <a:pt x="2036" y="514"/>
                </a:lnTo>
                <a:lnTo>
                  <a:pt x="2044" y="508"/>
                </a:lnTo>
                <a:lnTo>
                  <a:pt x="2053" y="502"/>
                </a:lnTo>
                <a:lnTo>
                  <a:pt x="2062" y="497"/>
                </a:lnTo>
                <a:lnTo>
                  <a:pt x="2071" y="491"/>
                </a:lnTo>
                <a:lnTo>
                  <a:pt x="2080" y="485"/>
                </a:lnTo>
                <a:lnTo>
                  <a:pt x="2089" y="479"/>
                </a:lnTo>
                <a:lnTo>
                  <a:pt x="2098" y="473"/>
                </a:lnTo>
                <a:lnTo>
                  <a:pt x="2106" y="468"/>
                </a:lnTo>
                <a:lnTo>
                  <a:pt x="2115" y="462"/>
                </a:lnTo>
                <a:lnTo>
                  <a:pt x="2124" y="456"/>
                </a:lnTo>
                <a:lnTo>
                  <a:pt x="2133" y="451"/>
                </a:lnTo>
                <a:lnTo>
                  <a:pt x="2141" y="445"/>
                </a:lnTo>
                <a:lnTo>
                  <a:pt x="2150" y="439"/>
                </a:lnTo>
                <a:lnTo>
                  <a:pt x="2159" y="433"/>
                </a:lnTo>
                <a:lnTo>
                  <a:pt x="2167" y="428"/>
                </a:lnTo>
                <a:lnTo>
                  <a:pt x="2176" y="422"/>
                </a:lnTo>
                <a:lnTo>
                  <a:pt x="2185" y="417"/>
                </a:lnTo>
                <a:lnTo>
                  <a:pt x="2193" y="411"/>
                </a:lnTo>
                <a:lnTo>
                  <a:pt x="2202" y="405"/>
                </a:lnTo>
                <a:lnTo>
                  <a:pt x="2210" y="400"/>
                </a:lnTo>
                <a:lnTo>
                  <a:pt x="2219" y="394"/>
                </a:lnTo>
                <a:lnTo>
                  <a:pt x="2227" y="389"/>
                </a:lnTo>
                <a:lnTo>
                  <a:pt x="2235" y="383"/>
                </a:lnTo>
                <a:lnTo>
                  <a:pt x="2244" y="378"/>
                </a:lnTo>
                <a:lnTo>
                  <a:pt x="2252" y="372"/>
                </a:lnTo>
                <a:lnTo>
                  <a:pt x="2260" y="367"/>
                </a:lnTo>
                <a:lnTo>
                  <a:pt x="2269" y="361"/>
                </a:lnTo>
                <a:lnTo>
                  <a:pt x="2277" y="356"/>
                </a:lnTo>
                <a:lnTo>
                  <a:pt x="2285" y="351"/>
                </a:lnTo>
                <a:lnTo>
                  <a:pt x="2293" y="345"/>
                </a:lnTo>
                <a:lnTo>
                  <a:pt x="2302" y="340"/>
                </a:lnTo>
                <a:lnTo>
                  <a:pt x="2310" y="335"/>
                </a:lnTo>
                <a:lnTo>
                  <a:pt x="2318" y="329"/>
                </a:lnTo>
                <a:lnTo>
                  <a:pt x="2326" y="324"/>
                </a:lnTo>
                <a:lnTo>
                  <a:pt x="2334" y="319"/>
                </a:lnTo>
                <a:lnTo>
                  <a:pt x="2342" y="314"/>
                </a:lnTo>
                <a:lnTo>
                  <a:pt x="2350" y="308"/>
                </a:lnTo>
                <a:lnTo>
                  <a:pt x="2357" y="303"/>
                </a:lnTo>
                <a:lnTo>
                  <a:pt x="2365" y="298"/>
                </a:lnTo>
                <a:lnTo>
                  <a:pt x="2373" y="293"/>
                </a:lnTo>
                <a:lnTo>
                  <a:pt x="2381" y="288"/>
                </a:lnTo>
                <a:lnTo>
                  <a:pt x="2389" y="283"/>
                </a:lnTo>
                <a:lnTo>
                  <a:pt x="2396" y="278"/>
                </a:lnTo>
                <a:lnTo>
                  <a:pt x="2404" y="273"/>
                </a:lnTo>
                <a:lnTo>
                  <a:pt x="2411" y="268"/>
                </a:lnTo>
                <a:lnTo>
                  <a:pt x="2419" y="263"/>
                </a:lnTo>
                <a:lnTo>
                  <a:pt x="2426" y="258"/>
                </a:lnTo>
                <a:lnTo>
                  <a:pt x="2434" y="253"/>
                </a:lnTo>
                <a:lnTo>
                  <a:pt x="2441" y="248"/>
                </a:lnTo>
                <a:lnTo>
                  <a:pt x="2448" y="244"/>
                </a:lnTo>
                <a:lnTo>
                  <a:pt x="2456" y="239"/>
                </a:lnTo>
                <a:lnTo>
                  <a:pt x="2463" y="234"/>
                </a:lnTo>
                <a:lnTo>
                  <a:pt x="2470" y="229"/>
                </a:lnTo>
                <a:lnTo>
                  <a:pt x="2477" y="225"/>
                </a:lnTo>
                <a:lnTo>
                  <a:pt x="2484" y="220"/>
                </a:lnTo>
                <a:lnTo>
                  <a:pt x="2491" y="215"/>
                </a:lnTo>
                <a:lnTo>
                  <a:pt x="2498" y="211"/>
                </a:lnTo>
                <a:lnTo>
                  <a:pt x="2505" y="206"/>
                </a:lnTo>
                <a:lnTo>
                  <a:pt x="2512" y="202"/>
                </a:lnTo>
                <a:lnTo>
                  <a:pt x="2519" y="197"/>
                </a:lnTo>
                <a:lnTo>
                  <a:pt x="2526" y="193"/>
                </a:lnTo>
                <a:lnTo>
                  <a:pt x="2532" y="189"/>
                </a:lnTo>
                <a:lnTo>
                  <a:pt x="2539" y="184"/>
                </a:lnTo>
                <a:lnTo>
                  <a:pt x="2546" y="180"/>
                </a:lnTo>
                <a:lnTo>
                  <a:pt x="2552" y="176"/>
                </a:lnTo>
                <a:lnTo>
                  <a:pt x="2558" y="171"/>
                </a:lnTo>
                <a:lnTo>
                  <a:pt x="2565" y="167"/>
                </a:lnTo>
                <a:lnTo>
                  <a:pt x="2571" y="163"/>
                </a:lnTo>
                <a:lnTo>
                  <a:pt x="2577" y="159"/>
                </a:lnTo>
                <a:lnTo>
                  <a:pt x="2584" y="155"/>
                </a:lnTo>
                <a:lnTo>
                  <a:pt x="2590" y="151"/>
                </a:lnTo>
                <a:lnTo>
                  <a:pt x="2596" y="147"/>
                </a:lnTo>
                <a:lnTo>
                  <a:pt x="2602" y="143"/>
                </a:lnTo>
                <a:lnTo>
                  <a:pt x="2608" y="139"/>
                </a:lnTo>
                <a:lnTo>
                  <a:pt x="2614" y="135"/>
                </a:lnTo>
                <a:lnTo>
                  <a:pt x="2619" y="131"/>
                </a:lnTo>
                <a:lnTo>
                  <a:pt x="2625" y="128"/>
                </a:lnTo>
                <a:lnTo>
                  <a:pt x="2631" y="124"/>
                </a:lnTo>
                <a:lnTo>
                  <a:pt x="2636" y="120"/>
                </a:lnTo>
                <a:lnTo>
                  <a:pt x="2642" y="117"/>
                </a:lnTo>
                <a:lnTo>
                  <a:pt x="2647" y="113"/>
                </a:lnTo>
                <a:lnTo>
                  <a:pt x="2653" y="110"/>
                </a:lnTo>
                <a:lnTo>
                  <a:pt x="2658" y="106"/>
                </a:lnTo>
                <a:lnTo>
                  <a:pt x="2663" y="103"/>
                </a:lnTo>
                <a:lnTo>
                  <a:pt x="2669" y="99"/>
                </a:lnTo>
                <a:lnTo>
                  <a:pt x="2674" y="96"/>
                </a:lnTo>
                <a:lnTo>
                  <a:pt x="2679" y="93"/>
                </a:lnTo>
                <a:lnTo>
                  <a:pt x="2684" y="89"/>
                </a:lnTo>
                <a:lnTo>
                  <a:pt x="2689" y="86"/>
                </a:lnTo>
                <a:lnTo>
                  <a:pt x="2693" y="83"/>
                </a:lnTo>
                <a:lnTo>
                  <a:pt x="2698" y="80"/>
                </a:lnTo>
                <a:lnTo>
                  <a:pt x="2703" y="77"/>
                </a:lnTo>
                <a:lnTo>
                  <a:pt x="2707" y="74"/>
                </a:lnTo>
                <a:lnTo>
                  <a:pt x="2712" y="71"/>
                </a:lnTo>
                <a:lnTo>
                  <a:pt x="2716" y="68"/>
                </a:lnTo>
                <a:lnTo>
                  <a:pt x="2720" y="65"/>
                </a:lnTo>
                <a:lnTo>
                  <a:pt x="2725" y="62"/>
                </a:lnTo>
                <a:lnTo>
                  <a:pt x="2729" y="60"/>
                </a:lnTo>
                <a:lnTo>
                  <a:pt x="2733" y="57"/>
                </a:lnTo>
                <a:lnTo>
                  <a:pt x="2737" y="54"/>
                </a:lnTo>
                <a:lnTo>
                  <a:pt x="2741" y="52"/>
                </a:lnTo>
                <a:lnTo>
                  <a:pt x="2745" y="49"/>
                </a:lnTo>
                <a:lnTo>
                  <a:pt x="2748" y="47"/>
                </a:lnTo>
                <a:lnTo>
                  <a:pt x="2752" y="45"/>
                </a:lnTo>
                <a:lnTo>
                  <a:pt x="2755" y="42"/>
                </a:lnTo>
                <a:lnTo>
                  <a:pt x="2759" y="40"/>
                </a:lnTo>
                <a:lnTo>
                  <a:pt x="2762" y="38"/>
                </a:lnTo>
                <a:lnTo>
                  <a:pt x="2766" y="36"/>
                </a:lnTo>
                <a:lnTo>
                  <a:pt x="2769" y="34"/>
                </a:lnTo>
                <a:lnTo>
                  <a:pt x="2772" y="32"/>
                </a:lnTo>
                <a:lnTo>
                  <a:pt x="2775" y="30"/>
                </a:lnTo>
                <a:lnTo>
                  <a:pt x="2778" y="28"/>
                </a:lnTo>
                <a:lnTo>
                  <a:pt x="2781" y="26"/>
                </a:lnTo>
                <a:lnTo>
                  <a:pt x="2783" y="24"/>
                </a:lnTo>
                <a:lnTo>
                  <a:pt x="2786" y="22"/>
                </a:lnTo>
                <a:lnTo>
                  <a:pt x="2789" y="21"/>
                </a:lnTo>
                <a:lnTo>
                  <a:pt x="2791" y="19"/>
                </a:lnTo>
                <a:lnTo>
                  <a:pt x="2793" y="17"/>
                </a:lnTo>
                <a:lnTo>
                  <a:pt x="2796" y="16"/>
                </a:lnTo>
                <a:lnTo>
                  <a:pt x="2798" y="15"/>
                </a:lnTo>
                <a:lnTo>
                  <a:pt x="2800" y="13"/>
                </a:lnTo>
                <a:lnTo>
                  <a:pt x="2802" y="12"/>
                </a:lnTo>
                <a:lnTo>
                  <a:pt x="2804" y="11"/>
                </a:lnTo>
                <a:lnTo>
                  <a:pt x="2805" y="10"/>
                </a:lnTo>
                <a:lnTo>
                  <a:pt x="2807" y="8"/>
                </a:lnTo>
                <a:lnTo>
                  <a:pt x="2809" y="7"/>
                </a:lnTo>
                <a:lnTo>
                  <a:pt x="2810" y="6"/>
                </a:lnTo>
                <a:lnTo>
                  <a:pt x="2812" y="6"/>
                </a:lnTo>
                <a:lnTo>
                  <a:pt x="2813" y="5"/>
                </a:lnTo>
                <a:lnTo>
                  <a:pt x="2814" y="4"/>
                </a:lnTo>
                <a:lnTo>
                  <a:pt x="2815" y="3"/>
                </a:lnTo>
                <a:lnTo>
                  <a:pt x="2816" y="3"/>
                </a:lnTo>
                <a:lnTo>
                  <a:pt x="2817" y="2"/>
                </a:lnTo>
                <a:lnTo>
                  <a:pt x="2818" y="1"/>
                </a:lnTo>
                <a:lnTo>
                  <a:pt x="2819" y="1"/>
                </a:lnTo>
                <a:lnTo>
                  <a:pt x="2819" y="0"/>
                </a:lnTo>
                <a:lnTo>
                  <a:pt x="2820" y="0"/>
                </a:lnTo>
                <a:lnTo>
                  <a:pt x="2821" y="0"/>
                </a:lnTo>
                <a:lnTo>
                  <a:pt x="2822" y="0"/>
                </a:lnTo>
                <a:lnTo>
                  <a:pt x="2823" y="0"/>
                </a:lnTo>
                <a:lnTo>
                  <a:pt x="2825" y="0"/>
                </a:lnTo>
                <a:lnTo>
                  <a:pt x="2827" y="0"/>
                </a:lnTo>
                <a:lnTo>
                  <a:pt x="2830" y="0"/>
                </a:lnTo>
                <a:lnTo>
                  <a:pt x="2832" y="0"/>
                </a:lnTo>
                <a:lnTo>
                  <a:pt x="2835" y="0"/>
                </a:lnTo>
                <a:lnTo>
                  <a:pt x="2838" y="1"/>
                </a:lnTo>
                <a:lnTo>
                  <a:pt x="2842" y="1"/>
                </a:lnTo>
                <a:lnTo>
                  <a:pt x="2846" y="1"/>
                </a:lnTo>
                <a:lnTo>
                  <a:pt x="2850" y="1"/>
                </a:lnTo>
                <a:lnTo>
                  <a:pt x="2854" y="1"/>
                </a:lnTo>
                <a:lnTo>
                  <a:pt x="2859" y="1"/>
                </a:lnTo>
                <a:lnTo>
                  <a:pt x="2863" y="1"/>
                </a:lnTo>
                <a:lnTo>
                  <a:pt x="2868" y="1"/>
                </a:lnTo>
                <a:lnTo>
                  <a:pt x="2874" y="1"/>
                </a:lnTo>
                <a:lnTo>
                  <a:pt x="2879" y="1"/>
                </a:lnTo>
                <a:lnTo>
                  <a:pt x="2885" y="1"/>
                </a:lnTo>
                <a:lnTo>
                  <a:pt x="2891" y="1"/>
                </a:lnTo>
                <a:lnTo>
                  <a:pt x="2897" y="1"/>
                </a:lnTo>
                <a:lnTo>
                  <a:pt x="2904" y="1"/>
                </a:lnTo>
                <a:lnTo>
                  <a:pt x="2910" y="1"/>
                </a:lnTo>
                <a:lnTo>
                  <a:pt x="2917" y="1"/>
                </a:lnTo>
                <a:lnTo>
                  <a:pt x="2924" y="1"/>
                </a:lnTo>
                <a:lnTo>
                  <a:pt x="2932" y="1"/>
                </a:lnTo>
                <a:lnTo>
                  <a:pt x="2939" y="1"/>
                </a:lnTo>
                <a:lnTo>
                  <a:pt x="2947" y="1"/>
                </a:lnTo>
                <a:lnTo>
                  <a:pt x="2954" y="1"/>
                </a:lnTo>
                <a:lnTo>
                  <a:pt x="2962" y="1"/>
                </a:lnTo>
                <a:lnTo>
                  <a:pt x="2970" y="1"/>
                </a:lnTo>
                <a:lnTo>
                  <a:pt x="2979" y="2"/>
                </a:lnTo>
                <a:lnTo>
                  <a:pt x="2987" y="2"/>
                </a:lnTo>
                <a:lnTo>
                  <a:pt x="2996" y="2"/>
                </a:lnTo>
                <a:lnTo>
                  <a:pt x="3005" y="2"/>
                </a:lnTo>
                <a:lnTo>
                  <a:pt x="3014" y="2"/>
                </a:lnTo>
                <a:lnTo>
                  <a:pt x="3023" y="2"/>
                </a:lnTo>
                <a:lnTo>
                  <a:pt x="3032" y="2"/>
                </a:lnTo>
                <a:lnTo>
                  <a:pt x="3041" y="2"/>
                </a:lnTo>
                <a:lnTo>
                  <a:pt x="3051" y="2"/>
                </a:lnTo>
                <a:lnTo>
                  <a:pt x="3060" y="2"/>
                </a:lnTo>
                <a:lnTo>
                  <a:pt x="3070" y="2"/>
                </a:lnTo>
                <a:lnTo>
                  <a:pt x="3080" y="2"/>
                </a:lnTo>
                <a:lnTo>
                  <a:pt x="3090" y="2"/>
                </a:lnTo>
                <a:lnTo>
                  <a:pt x="3100" y="2"/>
                </a:lnTo>
                <a:lnTo>
                  <a:pt x="3110" y="2"/>
                </a:lnTo>
                <a:lnTo>
                  <a:pt x="3120" y="2"/>
                </a:lnTo>
                <a:lnTo>
                  <a:pt x="3130" y="3"/>
                </a:lnTo>
                <a:lnTo>
                  <a:pt x="3141" y="3"/>
                </a:lnTo>
                <a:lnTo>
                  <a:pt x="3151" y="3"/>
                </a:lnTo>
                <a:lnTo>
                  <a:pt x="3161" y="3"/>
                </a:lnTo>
                <a:lnTo>
                  <a:pt x="3172" y="3"/>
                </a:lnTo>
                <a:lnTo>
                  <a:pt x="3183" y="3"/>
                </a:lnTo>
                <a:lnTo>
                  <a:pt x="3193" y="3"/>
                </a:lnTo>
                <a:lnTo>
                  <a:pt x="3204" y="3"/>
                </a:lnTo>
                <a:lnTo>
                  <a:pt x="3215" y="3"/>
                </a:lnTo>
                <a:lnTo>
                  <a:pt x="3226" y="3"/>
                </a:lnTo>
                <a:lnTo>
                  <a:pt x="3236" y="3"/>
                </a:lnTo>
                <a:lnTo>
                  <a:pt x="3247" y="3"/>
                </a:lnTo>
                <a:lnTo>
                  <a:pt x="3258" y="3"/>
                </a:lnTo>
                <a:lnTo>
                  <a:pt x="3269" y="4"/>
                </a:lnTo>
                <a:lnTo>
                  <a:pt x="3280" y="4"/>
                </a:lnTo>
                <a:lnTo>
                  <a:pt x="3291" y="4"/>
                </a:lnTo>
                <a:lnTo>
                  <a:pt x="3302" y="4"/>
                </a:lnTo>
                <a:lnTo>
                  <a:pt x="3313" y="4"/>
                </a:lnTo>
                <a:lnTo>
                  <a:pt x="3324" y="4"/>
                </a:lnTo>
                <a:lnTo>
                  <a:pt x="3334" y="4"/>
                </a:lnTo>
                <a:lnTo>
                  <a:pt x="3345" y="4"/>
                </a:lnTo>
                <a:lnTo>
                  <a:pt x="3356" y="4"/>
                </a:lnTo>
                <a:lnTo>
                  <a:pt x="3367" y="4"/>
                </a:lnTo>
                <a:lnTo>
                  <a:pt x="3378" y="4"/>
                </a:lnTo>
                <a:lnTo>
                  <a:pt x="3389" y="4"/>
                </a:lnTo>
                <a:lnTo>
                  <a:pt x="3399" y="4"/>
                </a:lnTo>
                <a:lnTo>
                  <a:pt x="3410" y="5"/>
                </a:lnTo>
                <a:lnTo>
                  <a:pt x="3421" y="5"/>
                </a:lnTo>
                <a:lnTo>
                  <a:pt x="3431" y="5"/>
                </a:lnTo>
                <a:lnTo>
                  <a:pt x="3442" y="5"/>
                </a:lnTo>
                <a:lnTo>
                  <a:pt x="3452" y="5"/>
                </a:lnTo>
                <a:lnTo>
                  <a:pt x="3462" y="5"/>
                </a:lnTo>
                <a:lnTo>
                  <a:pt x="3473" y="5"/>
                </a:lnTo>
                <a:lnTo>
                  <a:pt x="3483" y="5"/>
                </a:lnTo>
                <a:lnTo>
                  <a:pt x="3493" y="5"/>
                </a:lnTo>
                <a:lnTo>
                  <a:pt x="3503" y="5"/>
                </a:lnTo>
                <a:lnTo>
                  <a:pt x="3513" y="5"/>
                </a:lnTo>
                <a:lnTo>
                  <a:pt x="3523" y="5"/>
                </a:lnTo>
                <a:lnTo>
                  <a:pt x="3532" y="5"/>
                </a:lnTo>
                <a:lnTo>
                  <a:pt x="3542" y="5"/>
                </a:lnTo>
                <a:lnTo>
                  <a:pt x="3551" y="6"/>
                </a:lnTo>
                <a:lnTo>
                  <a:pt x="3561" y="6"/>
                </a:lnTo>
                <a:lnTo>
                  <a:pt x="3570" y="6"/>
                </a:lnTo>
                <a:lnTo>
                  <a:pt x="3579" y="6"/>
                </a:lnTo>
                <a:lnTo>
                  <a:pt x="3588" y="6"/>
                </a:lnTo>
                <a:lnTo>
                  <a:pt x="3597" y="6"/>
                </a:lnTo>
                <a:lnTo>
                  <a:pt x="3605" y="6"/>
                </a:lnTo>
                <a:lnTo>
                  <a:pt x="3614" y="6"/>
                </a:lnTo>
                <a:lnTo>
                  <a:pt x="3622" y="6"/>
                </a:lnTo>
                <a:lnTo>
                  <a:pt x="3630" y="6"/>
                </a:lnTo>
                <a:lnTo>
                  <a:pt x="3638" y="6"/>
                </a:lnTo>
                <a:lnTo>
                  <a:pt x="3646" y="6"/>
                </a:lnTo>
                <a:lnTo>
                  <a:pt x="3654" y="6"/>
                </a:lnTo>
                <a:lnTo>
                  <a:pt x="3661" y="6"/>
                </a:lnTo>
                <a:lnTo>
                  <a:pt x="3668" y="6"/>
                </a:lnTo>
                <a:lnTo>
                  <a:pt x="3675" y="6"/>
                </a:lnTo>
                <a:lnTo>
                  <a:pt x="3682" y="6"/>
                </a:lnTo>
                <a:lnTo>
                  <a:pt x="3689" y="7"/>
                </a:lnTo>
                <a:lnTo>
                  <a:pt x="3695" y="7"/>
                </a:lnTo>
                <a:lnTo>
                  <a:pt x="3702" y="7"/>
                </a:lnTo>
                <a:lnTo>
                  <a:pt x="3708" y="7"/>
                </a:lnTo>
                <a:lnTo>
                  <a:pt x="3713" y="7"/>
                </a:lnTo>
                <a:lnTo>
                  <a:pt x="3719" y="7"/>
                </a:lnTo>
                <a:lnTo>
                  <a:pt x="3724" y="7"/>
                </a:lnTo>
                <a:lnTo>
                  <a:pt x="3729" y="7"/>
                </a:lnTo>
                <a:lnTo>
                  <a:pt x="3734" y="7"/>
                </a:lnTo>
                <a:lnTo>
                  <a:pt x="3739" y="7"/>
                </a:lnTo>
                <a:lnTo>
                  <a:pt x="3743" y="7"/>
                </a:lnTo>
                <a:lnTo>
                  <a:pt x="3747" y="7"/>
                </a:lnTo>
                <a:lnTo>
                  <a:pt x="3751" y="7"/>
                </a:lnTo>
                <a:lnTo>
                  <a:pt x="3754" y="7"/>
                </a:lnTo>
                <a:lnTo>
                  <a:pt x="3757" y="7"/>
                </a:lnTo>
                <a:lnTo>
                  <a:pt x="3760" y="7"/>
                </a:lnTo>
                <a:lnTo>
                  <a:pt x="3763" y="7"/>
                </a:lnTo>
                <a:lnTo>
                  <a:pt x="3765" y="7"/>
                </a:lnTo>
                <a:lnTo>
                  <a:pt x="3767" y="7"/>
                </a:lnTo>
                <a:lnTo>
                  <a:pt x="3769" y="7"/>
                </a:lnTo>
                <a:lnTo>
                  <a:pt x="3771" y="7"/>
                </a:lnTo>
                <a:lnTo>
                  <a:pt x="3772" y="7"/>
                </a:lnTo>
                <a:lnTo>
                  <a:pt x="3773" y="7"/>
                </a:lnTo>
                <a:close/>
              </a:path>
            </a:pathLst>
          </a:custGeom>
          <a:gradFill rotWithShape="0">
            <a:gsLst>
              <a:gs pos="0">
                <a:srgbClr val="FFB870"/>
              </a:gs>
              <a:gs pos="25000">
                <a:srgbClr val="FFB870"/>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19" name="Freeform 3"/>
          <p:cNvSpPr>
            <a:spLocks noChangeArrowheads="1"/>
          </p:cNvSpPr>
          <p:nvPr/>
        </p:nvSpPr>
        <p:spPr bwMode="auto">
          <a:xfrm>
            <a:off x="2925763" y="3032125"/>
            <a:ext cx="5894387" cy="1687513"/>
          </a:xfrm>
          <a:custGeom>
            <a:avLst/>
            <a:gdLst>
              <a:gd name="T0" fmla="*/ 2147483646 w 4458"/>
              <a:gd name="T1" fmla="*/ 0 h 1263"/>
              <a:gd name="T2" fmla="*/ 2147483646 w 4458"/>
              <a:gd name="T3" fmla="*/ 0 h 1263"/>
              <a:gd name="T4" fmla="*/ 2147483646 w 4458"/>
              <a:gd name="T5" fmla="*/ 2147483646 h 1263"/>
              <a:gd name="T6" fmla="*/ 0 w 4458"/>
              <a:gd name="T7" fmla="*/ 2147483646 h 1263"/>
              <a:gd name="T8" fmla="*/ 0 60000 65536"/>
              <a:gd name="T9" fmla="*/ 0 60000 65536"/>
              <a:gd name="T10" fmla="*/ 0 60000 65536"/>
              <a:gd name="T11" fmla="*/ 0 60000 65536"/>
              <a:gd name="T12" fmla="*/ 0 w 4458"/>
              <a:gd name="T13" fmla="*/ 0 h 1263"/>
              <a:gd name="T14" fmla="*/ 4458 w 4458"/>
              <a:gd name="T15" fmla="*/ 1263 h 1263"/>
            </a:gdLst>
            <a:ahLst/>
            <a:cxnLst>
              <a:cxn ang="T8">
                <a:pos x="T0" y="T1"/>
              </a:cxn>
              <a:cxn ang="T9">
                <a:pos x="T2" y="T3"/>
              </a:cxn>
              <a:cxn ang="T10">
                <a:pos x="T4" y="T5"/>
              </a:cxn>
              <a:cxn ang="T11">
                <a:pos x="T6" y="T7"/>
              </a:cxn>
            </a:cxnLst>
            <a:rect l="T12" t="T13" r="T14" b="T15"/>
            <a:pathLst>
              <a:path w="4458" h="1263">
                <a:moveTo>
                  <a:pt x="4458" y="0"/>
                </a:moveTo>
                <a:lnTo>
                  <a:pt x="3159" y="0"/>
                </a:lnTo>
                <a:lnTo>
                  <a:pt x="1219" y="1263"/>
                </a:lnTo>
                <a:lnTo>
                  <a:pt x="0" y="1263"/>
                </a:lnTo>
              </a:path>
            </a:pathLst>
          </a:custGeom>
          <a:noFill/>
          <a:ln w="2412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0" name="Freeform 4"/>
          <p:cNvSpPr>
            <a:spLocks noChangeArrowheads="1"/>
          </p:cNvSpPr>
          <p:nvPr/>
        </p:nvSpPr>
        <p:spPr bwMode="auto">
          <a:xfrm>
            <a:off x="5421313" y="2320925"/>
            <a:ext cx="0" cy="374650"/>
          </a:xfrm>
          <a:custGeom>
            <a:avLst/>
            <a:gdLst>
              <a:gd name="T0" fmla="*/ 0 h 281"/>
              <a:gd name="T1" fmla="*/ 2147483646 h 281"/>
              <a:gd name="T2" fmla="*/ 0 60000 65536"/>
              <a:gd name="T3" fmla="*/ 0 60000 65536"/>
              <a:gd name="T4" fmla="*/ 0 h 281"/>
              <a:gd name="T5" fmla="*/ 281 h 281"/>
            </a:gdLst>
            <a:ahLst/>
            <a:cxnLst>
              <a:cxn ang="T2">
                <a:pos x="0" y="T0"/>
              </a:cxn>
              <a:cxn ang="T3">
                <a:pos x="0" y="T1"/>
              </a:cxn>
            </a:cxnLst>
            <a:rect l="0" t="T4" r="0" b="T5"/>
            <a:pathLst>
              <a:path h="281">
                <a:moveTo>
                  <a:pt x="0" y="0"/>
                </a:moveTo>
                <a:lnTo>
                  <a:pt x="0" y="281"/>
                </a:lnTo>
              </a:path>
            </a:pathLst>
          </a:custGeom>
          <a:noFill/>
          <a:ln w="9981">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1" name="Freeform 5"/>
          <p:cNvSpPr>
            <a:spLocks noChangeArrowheads="1"/>
          </p:cNvSpPr>
          <p:nvPr/>
        </p:nvSpPr>
        <p:spPr bwMode="auto">
          <a:xfrm>
            <a:off x="5192713" y="2503488"/>
            <a:ext cx="449262" cy="0"/>
          </a:xfrm>
          <a:custGeom>
            <a:avLst/>
            <a:gdLst>
              <a:gd name="T0" fmla="*/ 0 w 339"/>
              <a:gd name="T1" fmla="*/ 2147483646 w 339"/>
              <a:gd name="T2" fmla="*/ 0 60000 65536"/>
              <a:gd name="T3" fmla="*/ 0 60000 65536"/>
              <a:gd name="T4" fmla="*/ 0 w 339"/>
              <a:gd name="T5" fmla="*/ 339 w 339"/>
            </a:gdLst>
            <a:ahLst/>
            <a:cxnLst>
              <a:cxn ang="T2">
                <a:pos x="T0" y="0"/>
              </a:cxn>
              <a:cxn ang="T3">
                <a:pos x="T1" y="0"/>
              </a:cxn>
            </a:cxnLst>
            <a:rect l="T4" t="0" r="T5" b="0"/>
            <a:pathLst>
              <a:path w="339">
                <a:moveTo>
                  <a:pt x="0" y="0"/>
                </a:moveTo>
                <a:lnTo>
                  <a:pt x="339" y="0"/>
                </a:lnTo>
              </a:path>
            </a:pathLst>
          </a:custGeom>
          <a:noFill/>
          <a:ln w="9981">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2" name="Rectangle 7"/>
          <p:cNvSpPr>
            <a:spLocks noChangeArrowheads="1"/>
          </p:cNvSpPr>
          <p:nvPr/>
        </p:nvSpPr>
        <p:spPr bwMode="auto">
          <a:xfrm>
            <a:off x="5129213" y="2149475"/>
            <a:ext cx="642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i="1">
                <a:solidFill>
                  <a:srgbClr val="000000"/>
                </a:solidFill>
              </a:rPr>
              <a:t>Center</a:t>
            </a:r>
          </a:p>
        </p:txBody>
      </p:sp>
      <p:sp>
        <p:nvSpPr>
          <p:cNvPr id="34823" name="Freeform 8"/>
          <p:cNvSpPr>
            <a:spLocks noChangeArrowheads="1"/>
          </p:cNvSpPr>
          <p:nvPr/>
        </p:nvSpPr>
        <p:spPr bwMode="auto">
          <a:xfrm>
            <a:off x="5216525" y="4332288"/>
            <a:ext cx="2659063" cy="1254125"/>
          </a:xfrm>
          <a:custGeom>
            <a:avLst/>
            <a:gdLst>
              <a:gd name="T0" fmla="*/ 2147483646 w 2011"/>
              <a:gd name="T1" fmla="*/ 2147483646 h 938"/>
              <a:gd name="T2" fmla="*/ 2147483646 w 2011"/>
              <a:gd name="T3" fmla="*/ 2147483646 h 938"/>
              <a:gd name="T4" fmla="*/ 2147483646 w 2011"/>
              <a:gd name="T5" fmla="*/ 2147483646 h 938"/>
              <a:gd name="T6" fmla="*/ 2147483646 w 2011"/>
              <a:gd name="T7" fmla="*/ 2147483646 h 938"/>
              <a:gd name="T8" fmla="*/ 2147483646 w 2011"/>
              <a:gd name="T9" fmla="*/ 2147483646 h 938"/>
              <a:gd name="T10" fmla="*/ 2147483646 w 2011"/>
              <a:gd name="T11" fmla="*/ 2147483646 h 938"/>
              <a:gd name="T12" fmla="*/ 2147483646 w 2011"/>
              <a:gd name="T13" fmla="*/ 2147483646 h 938"/>
              <a:gd name="T14" fmla="*/ 2147483646 w 2011"/>
              <a:gd name="T15" fmla="*/ 2147483646 h 938"/>
              <a:gd name="T16" fmla="*/ 2147483646 w 2011"/>
              <a:gd name="T17" fmla="*/ 2147483646 h 938"/>
              <a:gd name="T18" fmla="*/ 2147483646 w 2011"/>
              <a:gd name="T19" fmla="*/ 2147483646 h 938"/>
              <a:gd name="T20" fmla="*/ 2147483646 w 2011"/>
              <a:gd name="T21" fmla="*/ 2147483646 h 938"/>
              <a:gd name="T22" fmla="*/ 2147483646 w 2011"/>
              <a:gd name="T23" fmla="*/ 2147483646 h 938"/>
              <a:gd name="T24" fmla="*/ 2147483646 w 2011"/>
              <a:gd name="T25" fmla="*/ 2147483646 h 938"/>
              <a:gd name="T26" fmla="*/ 2147483646 w 2011"/>
              <a:gd name="T27" fmla="*/ 2147483646 h 938"/>
              <a:gd name="T28" fmla="*/ 2147483646 w 2011"/>
              <a:gd name="T29" fmla="*/ 2147483646 h 938"/>
              <a:gd name="T30" fmla="*/ 2147483646 w 2011"/>
              <a:gd name="T31" fmla="*/ 2147483646 h 938"/>
              <a:gd name="T32" fmla="*/ 2147483646 w 2011"/>
              <a:gd name="T33" fmla="*/ 2147483646 h 938"/>
              <a:gd name="T34" fmla="*/ 2147483646 w 2011"/>
              <a:gd name="T35" fmla="*/ 2147483646 h 938"/>
              <a:gd name="T36" fmla="*/ 2147483646 w 2011"/>
              <a:gd name="T37" fmla="*/ 2147483646 h 938"/>
              <a:gd name="T38" fmla="*/ 2147483646 w 2011"/>
              <a:gd name="T39" fmla="*/ 2147483646 h 938"/>
              <a:gd name="T40" fmla="*/ 2147483646 w 2011"/>
              <a:gd name="T41" fmla="*/ 2147483646 h 938"/>
              <a:gd name="T42" fmla="*/ 2147483646 w 2011"/>
              <a:gd name="T43" fmla="*/ 2147483646 h 938"/>
              <a:gd name="T44" fmla="*/ 2147483646 w 2011"/>
              <a:gd name="T45" fmla="*/ 2147483646 h 938"/>
              <a:gd name="T46" fmla="*/ 2147483646 w 2011"/>
              <a:gd name="T47" fmla="*/ 2147483646 h 938"/>
              <a:gd name="T48" fmla="*/ 2147483646 w 2011"/>
              <a:gd name="T49" fmla="*/ 2147483646 h 938"/>
              <a:gd name="T50" fmla="*/ 2147483646 w 2011"/>
              <a:gd name="T51" fmla="*/ 2147483646 h 938"/>
              <a:gd name="T52" fmla="*/ 2147483646 w 2011"/>
              <a:gd name="T53" fmla="*/ 2147483646 h 938"/>
              <a:gd name="T54" fmla="*/ 2147483646 w 2011"/>
              <a:gd name="T55" fmla="*/ 2147483646 h 938"/>
              <a:gd name="T56" fmla="*/ 2147483646 w 2011"/>
              <a:gd name="T57" fmla="*/ 2147483646 h 938"/>
              <a:gd name="T58" fmla="*/ 2147483646 w 2011"/>
              <a:gd name="T59" fmla="*/ 2147483646 h 938"/>
              <a:gd name="T60" fmla="*/ 2147483646 w 2011"/>
              <a:gd name="T61" fmla="*/ 2147483646 h 938"/>
              <a:gd name="T62" fmla="*/ 2147483646 w 2011"/>
              <a:gd name="T63" fmla="*/ 2147483646 h 938"/>
              <a:gd name="T64" fmla="*/ 2147483646 w 2011"/>
              <a:gd name="T65" fmla="*/ 2147483646 h 938"/>
              <a:gd name="T66" fmla="*/ 2147483646 w 2011"/>
              <a:gd name="T67" fmla="*/ 2147483646 h 938"/>
              <a:gd name="T68" fmla="*/ 2147483646 w 2011"/>
              <a:gd name="T69" fmla="*/ 2147483646 h 938"/>
              <a:gd name="T70" fmla="*/ 2147483646 w 2011"/>
              <a:gd name="T71" fmla="*/ 2147483646 h 938"/>
              <a:gd name="T72" fmla="*/ 2147483646 w 2011"/>
              <a:gd name="T73" fmla="*/ 2147483646 h 938"/>
              <a:gd name="T74" fmla="*/ 2147483646 w 2011"/>
              <a:gd name="T75" fmla="*/ 2147483646 h 938"/>
              <a:gd name="T76" fmla="*/ 2147483646 w 2011"/>
              <a:gd name="T77" fmla="*/ 2147483646 h 938"/>
              <a:gd name="T78" fmla="*/ 2147483646 w 2011"/>
              <a:gd name="T79" fmla="*/ 2147483646 h 938"/>
              <a:gd name="T80" fmla="*/ 2147483646 w 2011"/>
              <a:gd name="T81" fmla="*/ 2147483646 h 938"/>
              <a:gd name="T82" fmla="*/ 2147483646 w 2011"/>
              <a:gd name="T83" fmla="*/ 2147483646 h 938"/>
              <a:gd name="T84" fmla="*/ 2147483646 w 2011"/>
              <a:gd name="T85" fmla="*/ 2147483646 h 938"/>
              <a:gd name="T86" fmla="*/ 2147483646 w 2011"/>
              <a:gd name="T87" fmla="*/ 2147483646 h 938"/>
              <a:gd name="T88" fmla="*/ 2147483646 w 2011"/>
              <a:gd name="T89" fmla="*/ 2147483646 h 938"/>
              <a:gd name="T90" fmla="*/ 2147483646 w 2011"/>
              <a:gd name="T91" fmla="*/ 2147483646 h 938"/>
              <a:gd name="T92" fmla="*/ 2147483646 w 2011"/>
              <a:gd name="T93" fmla="*/ 2147483646 h 938"/>
              <a:gd name="T94" fmla="*/ 2147483646 w 2011"/>
              <a:gd name="T95" fmla="*/ 2147483646 h 938"/>
              <a:gd name="T96" fmla="*/ 2147483646 w 2011"/>
              <a:gd name="T97" fmla="*/ 2147483646 h 938"/>
              <a:gd name="T98" fmla="*/ 2147483646 w 2011"/>
              <a:gd name="T99" fmla="*/ 2147483646 h 938"/>
              <a:gd name="T100" fmla="*/ 2147483646 w 2011"/>
              <a:gd name="T101" fmla="*/ 2147483646 h 938"/>
              <a:gd name="T102" fmla="*/ 2147483646 w 2011"/>
              <a:gd name="T103" fmla="*/ 2147483646 h 938"/>
              <a:gd name="T104" fmla="*/ 2147483646 w 2011"/>
              <a:gd name="T105" fmla="*/ 2147483646 h 938"/>
              <a:gd name="T106" fmla="*/ 2147483646 w 2011"/>
              <a:gd name="T107" fmla="*/ 2147483646 h 938"/>
              <a:gd name="T108" fmla="*/ 2147483646 w 2011"/>
              <a:gd name="T109" fmla="*/ 2147483646 h 9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938"/>
              <a:gd name="T167" fmla="*/ 2011 w 2011"/>
              <a:gd name="T168" fmla="*/ 938 h 9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938">
                <a:moveTo>
                  <a:pt x="0" y="934"/>
                </a:moveTo>
                <a:lnTo>
                  <a:pt x="7" y="935"/>
                </a:lnTo>
                <a:lnTo>
                  <a:pt x="14" y="935"/>
                </a:lnTo>
                <a:lnTo>
                  <a:pt x="21" y="935"/>
                </a:lnTo>
                <a:lnTo>
                  <a:pt x="28" y="936"/>
                </a:lnTo>
                <a:lnTo>
                  <a:pt x="35" y="936"/>
                </a:lnTo>
                <a:lnTo>
                  <a:pt x="43" y="936"/>
                </a:lnTo>
                <a:lnTo>
                  <a:pt x="50" y="936"/>
                </a:lnTo>
                <a:lnTo>
                  <a:pt x="57" y="937"/>
                </a:lnTo>
                <a:lnTo>
                  <a:pt x="64" y="937"/>
                </a:lnTo>
                <a:lnTo>
                  <a:pt x="71" y="937"/>
                </a:lnTo>
                <a:lnTo>
                  <a:pt x="78" y="937"/>
                </a:lnTo>
                <a:lnTo>
                  <a:pt x="85" y="937"/>
                </a:lnTo>
                <a:lnTo>
                  <a:pt x="92" y="937"/>
                </a:lnTo>
                <a:lnTo>
                  <a:pt x="100" y="937"/>
                </a:lnTo>
                <a:lnTo>
                  <a:pt x="107" y="937"/>
                </a:lnTo>
                <a:lnTo>
                  <a:pt x="114" y="938"/>
                </a:lnTo>
                <a:lnTo>
                  <a:pt x="121" y="938"/>
                </a:lnTo>
                <a:lnTo>
                  <a:pt x="128" y="938"/>
                </a:lnTo>
                <a:lnTo>
                  <a:pt x="135" y="938"/>
                </a:lnTo>
                <a:lnTo>
                  <a:pt x="142" y="937"/>
                </a:lnTo>
                <a:lnTo>
                  <a:pt x="149" y="937"/>
                </a:lnTo>
                <a:lnTo>
                  <a:pt x="156" y="937"/>
                </a:lnTo>
                <a:lnTo>
                  <a:pt x="163" y="937"/>
                </a:lnTo>
                <a:lnTo>
                  <a:pt x="170" y="937"/>
                </a:lnTo>
                <a:lnTo>
                  <a:pt x="178" y="937"/>
                </a:lnTo>
                <a:lnTo>
                  <a:pt x="185" y="937"/>
                </a:lnTo>
                <a:lnTo>
                  <a:pt x="192" y="937"/>
                </a:lnTo>
                <a:lnTo>
                  <a:pt x="199" y="936"/>
                </a:lnTo>
                <a:lnTo>
                  <a:pt x="206" y="936"/>
                </a:lnTo>
                <a:lnTo>
                  <a:pt x="213" y="936"/>
                </a:lnTo>
                <a:lnTo>
                  <a:pt x="220" y="936"/>
                </a:lnTo>
                <a:lnTo>
                  <a:pt x="227" y="935"/>
                </a:lnTo>
                <a:lnTo>
                  <a:pt x="234" y="935"/>
                </a:lnTo>
                <a:lnTo>
                  <a:pt x="241" y="935"/>
                </a:lnTo>
                <a:lnTo>
                  <a:pt x="248" y="934"/>
                </a:lnTo>
                <a:lnTo>
                  <a:pt x="255" y="934"/>
                </a:lnTo>
                <a:lnTo>
                  <a:pt x="262" y="933"/>
                </a:lnTo>
                <a:lnTo>
                  <a:pt x="269" y="933"/>
                </a:lnTo>
                <a:lnTo>
                  <a:pt x="276" y="933"/>
                </a:lnTo>
                <a:lnTo>
                  <a:pt x="283" y="932"/>
                </a:lnTo>
                <a:lnTo>
                  <a:pt x="290" y="932"/>
                </a:lnTo>
                <a:lnTo>
                  <a:pt x="297" y="931"/>
                </a:lnTo>
                <a:lnTo>
                  <a:pt x="304" y="931"/>
                </a:lnTo>
                <a:lnTo>
                  <a:pt x="311" y="930"/>
                </a:lnTo>
                <a:lnTo>
                  <a:pt x="318" y="930"/>
                </a:lnTo>
                <a:lnTo>
                  <a:pt x="325" y="929"/>
                </a:lnTo>
                <a:lnTo>
                  <a:pt x="332" y="928"/>
                </a:lnTo>
                <a:lnTo>
                  <a:pt x="339" y="928"/>
                </a:lnTo>
                <a:lnTo>
                  <a:pt x="346" y="927"/>
                </a:lnTo>
                <a:lnTo>
                  <a:pt x="353" y="926"/>
                </a:lnTo>
                <a:lnTo>
                  <a:pt x="360" y="926"/>
                </a:lnTo>
                <a:lnTo>
                  <a:pt x="367" y="925"/>
                </a:lnTo>
                <a:lnTo>
                  <a:pt x="374" y="924"/>
                </a:lnTo>
                <a:lnTo>
                  <a:pt x="381" y="924"/>
                </a:lnTo>
                <a:lnTo>
                  <a:pt x="388" y="923"/>
                </a:lnTo>
                <a:lnTo>
                  <a:pt x="395" y="922"/>
                </a:lnTo>
                <a:lnTo>
                  <a:pt x="402" y="921"/>
                </a:lnTo>
                <a:lnTo>
                  <a:pt x="409" y="920"/>
                </a:lnTo>
                <a:lnTo>
                  <a:pt x="416" y="919"/>
                </a:lnTo>
                <a:lnTo>
                  <a:pt x="423" y="919"/>
                </a:lnTo>
                <a:lnTo>
                  <a:pt x="430" y="918"/>
                </a:lnTo>
                <a:lnTo>
                  <a:pt x="437" y="917"/>
                </a:lnTo>
                <a:lnTo>
                  <a:pt x="444" y="916"/>
                </a:lnTo>
                <a:lnTo>
                  <a:pt x="451" y="915"/>
                </a:lnTo>
                <a:lnTo>
                  <a:pt x="458" y="914"/>
                </a:lnTo>
                <a:lnTo>
                  <a:pt x="465" y="913"/>
                </a:lnTo>
                <a:lnTo>
                  <a:pt x="472" y="912"/>
                </a:lnTo>
                <a:lnTo>
                  <a:pt x="479" y="911"/>
                </a:lnTo>
                <a:lnTo>
                  <a:pt x="486" y="910"/>
                </a:lnTo>
                <a:lnTo>
                  <a:pt x="492" y="909"/>
                </a:lnTo>
                <a:lnTo>
                  <a:pt x="499" y="908"/>
                </a:lnTo>
                <a:lnTo>
                  <a:pt x="506" y="907"/>
                </a:lnTo>
                <a:lnTo>
                  <a:pt x="513" y="905"/>
                </a:lnTo>
                <a:lnTo>
                  <a:pt x="520" y="904"/>
                </a:lnTo>
                <a:lnTo>
                  <a:pt x="527" y="903"/>
                </a:lnTo>
                <a:lnTo>
                  <a:pt x="534" y="902"/>
                </a:lnTo>
                <a:lnTo>
                  <a:pt x="541" y="901"/>
                </a:lnTo>
                <a:lnTo>
                  <a:pt x="547" y="900"/>
                </a:lnTo>
                <a:lnTo>
                  <a:pt x="554" y="898"/>
                </a:lnTo>
                <a:lnTo>
                  <a:pt x="561" y="897"/>
                </a:lnTo>
                <a:lnTo>
                  <a:pt x="568" y="896"/>
                </a:lnTo>
                <a:lnTo>
                  <a:pt x="575" y="894"/>
                </a:lnTo>
                <a:lnTo>
                  <a:pt x="582" y="893"/>
                </a:lnTo>
                <a:lnTo>
                  <a:pt x="589" y="892"/>
                </a:lnTo>
                <a:lnTo>
                  <a:pt x="595" y="890"/>
                </a:lnTo>
                <a:lnTo>
                  <a:pt x="602" y="889"/>
                </a:lnTo>
                <a:lnTo>
                  <a:pt x="609" y="888"/>
                </a:lnTo>
                <a:lnTo>
                  <a:pt x="616" y="886"/>
                </a:lnTo>
                <a:lnTo>
                  <a:pt x="623" y="885"/>
                </a:lnTo>
                <a:lnTo>
                  <a:pt x="630" y="883"/>
                </a:lnTo>
                <a:lnTo>
                  <a:pt x="636" y="882"/>
                </a:lnTo>
                <a:lnTo>
                  <a:pt x="643" y="880"/>
                </a:lnTo>
                <a:lnTo>
                  <a:pt x="650" y="879"/>
                </a:lnTo>
                <a:lnTo>
                  <a:pt x="657" y="877"/>
                </a:lnTo>
                <a:lnTo>
                  <a:pt x="663" y="876"/>
                </a:lnTo>
                <a:lnTo>
                  <a:pt x="670" y="874"/>
                </a:lnTo>
                <a:lnTo>
                  <a:pt x="677" y="872"/>
                </a:lnTo>
                <a:lnTo>
                  <a:pt x="684" y="871"/>
                </a:lnTo>
                <a:lnTo>
                  <a:pt x="690" y="869"/>
                </a:lnTo>
                <a:lnTo>
                  <a:pt x="697" y="868"/>
                </a:lnTo>
                <a:lnTo>
                  <a:pt x="704" y="866"/>
                </a:lnTo>
                <a:lnTo>
                  <a:pt x="711" y="864"/>
                </a:lnTo>
                <a:lnTo>
                  <a:pt x="717" y="862"/>
                </a:lnTo>
                <a:lnTo>
                  <a:pt x="724" y="861"/>
                </a:lnTo>
                <a:lnTo>
                  <a:pt x="731" y="859"/>
                </a:lnTo>
                <a:lnTo>
                  <a:pt x="738" y="857"/>
                </a:lnTo>
                <a:lnTo>
                  <a:pt x="744" y="855"/>
                </a:lnTo>
                <a:lnTo>
                  <a:pt x="751" y="854"/>
                </a:lnTo>
                <a:lnTo>
                  <a:pt x="758" y="852"/>
                </a:lnTo>
                <a:lnTo>
                  <a:pt x="764" y="850"/>
                </a:lnTo>
                <a:lnTo>
                  <a:pt x="771" y="848"/>
                </a:lnTo>
                <a:lnTo>
                  <a:pt x="778" y="846"/>
                </a:lnTo>
                <a:lnTo>
                  <a:pt x="784" y="844"/>
                </a:lnTo>
                <a:lnTo>
                  <a:pt x="791" y="842"/>
                </a:lnTo>
                <a:lnTo>
                  <a:pt x="798" y="840"/>
                </a:lnTo>
                <a:lnTo>
                  <a:pt x="804" y="838"/>
                </a:lnTo>
                <a:lnTo>
                  <a:pt x="811" y="836"/>
                </a:lnTo>
                <a:lnTo>
                  <a:pt x="818" y="834"/>
                </a:lnTo>
                <a:lnTo>
                  <a:pt x="824" y="832"/>
                </a:lnTo>
                <a:lnTo>
                  <a:pt x="831" y="830"/>
                </a:lnTo>
                <a:lnTo>
                  <a:pt x="837" y="828"/>
                </a:lnTo>
                <a:lnTo>
                  <a:pt x="844" y="826"/>
                </a:lnTo>
                <a:lnTo>
                  <a:pt x="851" y="824"/>
                </a:lnTo>
                <a:lnTo>
                  <a:pt x="857" y="822"/>
                </a:lnTo>
                <a:lnTo>
                  <a:pt x="864" y="820"/>
                </a:lnTo>
                <a:lnTo>
                  <a:pt x="870" y="818"/>
                </a:lnTo>
                <a:lnTo>
                  <a:pt x="877" y="815"/>
                </a:lnTo>
                <a:lnTo>
                  <a:pt x="884" y="813"/>
                </a:lnTo>
                <a:lnTo>
                  <a:pt x="890" y="811"/>
                </a:lnTo>
                <a:lnTo>
                  <a:pt x="897" y="809"/>
                </a:lnTo>
                <a:lnTo>
                  <a:pt x="903" y="807"/>
                </a:lnTo>
                <a:lnTo>
                  <a:pt x="910" y="804"/>
                </a:lnTo>
                <a:lnTo>
                  <a:pt x="916" y="802"/>
                </a:lnTo>
                <a:lnTo>
                  <a:pt x="923" y="800"/>
                </a:lnTo>
                <a:lnTo>
                  <a:pt x="929" y="797"/>
                </a:lnTo>
                <a:lnTo>
                  <a:pt x="936" y="795"/>
                </a:lnTo>
                <a:lnTo>
                  <a:pt x="942" y="793"/>
                </a:lnTo>
                <a:lnTo>
                  <a:pt x="949" y="790"/>
                </a:lnTo>
                <a:lnTo>
                  <a:pt x="955" y="788"/>
                </a:lnTo>
                <a:lnTo>
                  <a:pt x="962" y="785"/>
                </a:lnTo>
                <a:lnTo>
                  <a:pt x="968" y="783"/>
                </a:lnTo>
                <a:lnTo>
                  <a:pt x="975" y="781"/>
                </a:lnTo>
                <a:lnTo>
                  <a:pt x="981" y="778"/>
                </a:lnTo>
                <a:lnTo>
                  <a:pt x="987" y="776"/>
                </a:lnTo>
                <a:lnTo>
                  <a:pt x="994" y="773"/>
                </a:lnTo>
                <a:lnTo>
                  <a:pt x="1000" y="771"/>
                </a:lnTo>
                <a:lnTo>
                  <a:pt x="1007" y="768"/>
                </a:lnTo>
                <a:lnTo>
                  <a:pt x="1013" y="765"/>
                </a:lnTo>
                <a:lnTo>
                  <a:pt x="1020" y="763"/>
                </a:lnTo>
                <a:lnTo>
                  <a:pt x="1026" y="760"/>
                </a:lnTo>
                <a:lnTo>
                  <a:pt x="1032" y="758"/>
                </a:lnTo>
                <a:lnTo>
                  <a:pt x="1039" y="755"/>
                </a:lnTo>
                <a:lnTo>
                  <a:pt x="1045" y="752"/>
                </a:lnTo>
                <a:lnTo>
                  <a:pt x="1051" y="750"/>
                </a:lnTo>
                <a:lnTo>
                  <a:pt x="1058" y="747"/>
                </a:lnTo>
                <a:lnTo>
                  <a:pt x="1064" y="744"/>
                </a:lnTo>
                <a:lnTo>
                  <a:pt x="1070" y="741"/>
                </a:lnTo>
                <a:lnTo>
                  <a:pt x="1077" y="739"/>
                </a:lnTo>
                <a:lnTo>
                  <a:pt x="1083" y="736"/>
                </a:lnTo>
                <a:lnTo>
                  <a:pt x="1089" y="733"/>
                </a:lnTo>
                <a:lnTo>
                  <a:pt x="1096" y="730"/>
                </a:lnTo>
                <a:lnTo>
                  <a:pt x="1102" y="728"/>
                </a:lnTo>
                <a:lnTo>
                  <a:pt x="1108" y="725"/>
                </a:lnTo>
                <a:lnTo>
                  <a:pt x="1115" y="722"/>
                </a:lnTo>
                <a:lnTo>
                  <a:pt x="1121" y="719"/>
                </a:lnTo>
                <a:lnTo>
                  <a:pt x="1127" y="716"/>
                </a:lnTo>
                <a:lnTo>
                  <a:pt x="1133" y="713"/>
                </a:lnTo>
                <a:lnTo>
                  <a:pt x="1140" y="710"/>
                </a:lnTo>
                <a:lnTo>
                  <a:pt x="1146" y="707"/>
                </a:lnTo>
                <a:lnTo>
                  <a:pt x="1152" y="704"/>
                </a:lnTo>
                <a:lnTo>
                  <a:pt x="1158" y="701"/>
                </a:lnTo>
                <a:lnTo>
                  <a:pt x="1164" y="698"/>
                </a:lnTo>
                <a:lnTo>
                  <a:pt x="1171" y="695"/>
                </a:lnTo>
                <a:lnTo>
                  <a:pt x="1177" y="692"/>
                </a:lnTo>
                <a:lnTo>
                  <a:pt x="1183" y="689"/>
                </a:lnTo>
                <a:lnTo>
                  <a:pt x="1189" y="686"/>
                </a:lnTo>
                <a:lnTo>
                  <a:pt x="1195" y="683"/>
                </a:lnTo>
                <a:lnTo>
                  <a:pt x="1201" y="680"/>
                </a:lnTo>
                <a:lnTo>
                  <a:pt x="1208" y="677"/>
                </a:lnTo>
                <a:lnTo>
                  <a:pt x="1214" y="674"/>
                </a:lnTo>
                <a:lnTo>
                  <a:pt x="1220" y="670"/>
                </a:lnTo>
                <a:lnTo>
                  <a:pt x="1226" y="667"/>
                </a:lnTo>
                <a:lnTo>
                  <a:pt x="1232" y="664"/>
                </a:lnTo>
                <a:lnTo>
                  <a:pt x="1238" y="661"/>
                </a:lnTo>
                <a:lnTo>
                  <a:pt x="1244" y="658"/>
                </a:lnTo>
                <a:lnTo>
                  <a:pt x="1250" y="654"/>
                </a:lnTo>
                <a:lnTo>
                  <a:pt x="1256" y="651"/>
                </a:lnTo>
                <a:lnTo>
                  <a:pt x="1262" y="648"/>
                </a:lnTo>
                <a:lnTo>
                  <a:pt x="1268" y="645"/>
                </a:lnTo>
                <a:lnTo>
                  <a:pt x="1275" y="641"/>
                </a:lnTo>
                <a:lnTo>
                  <a:pt x="1281" y="638"/>
                </a:lnTo>
                <a:lnTo>
                  <a:pt x="1287" y="635"/>
                </a:lnTo>
                <a:lnTo>
                  <a:pt x="1293" y="631"/>
                </a:lnTo>
                <a:lnTo>
                  <a:pt x="1299" y="628"/>
                </a:lnTo>
                <a:lnTo>
                  <a:pt x="1305" y="624"/>
                </a:lnTo>
                <a:lnTo>
                  <a:pt x="1310" y="621"/>
                </a:lnTo>
                <a:lnTo>
                  <a:pt x="1316" y="617"/>
                </a:lnTo>
                <a:lnTo>
                  <a:pt x="1322" y="614"/>
                </a:lnTo>
                <a:lnTo>
                  <a:pt x="1328" y="611"/>
                </a:lnTo>
                <a:lnTo>
                  <a:pt x="1334" y="607"/>
                </a:lnTo>
                <a:lnTo>
                  <a:pt x="1340" y="604"/>
                </a:lnTo>
                <a:lnTo>
                  <a:pt x="1346" y="600"/>
                </a:lnTo>
                <a:lnTo>
                  <a:pt x="1352" y="596"/>
                </a:lnTo>
                <a:lnTo>
                  <a:pt x="1358" y="593"/>
                </a:lnTo>
                <a:lnTo>
                  <a:pt x="1364" y="589"/>
                </a:lnTo>
                <a:lnTo>
                  <a:pt x="1370" y="586"/>
                </a:lnTo>
                <a:lnTo>
                  <a:pt x="1376" y="582"/>
                </a:lnTo>
                <a:lnTo>
                  <a:pt x="1381" y="578"/>
                </a:lnTo>
                <a:lnTo>
                  <a:pt x="1387" y="575"/>
                </a:lnTo>
                <a:lnTo>
                  <a:pt x="1393" y="571"/>
                </a:lnTo>
                <a:lnTo>
                  <a:pt x="1399" y="567"/>
                </a:lnTo>
                <a:lnTo>
                  <a:pt x="1405" y="564"/>
                </a:lnTo>
                <a:lnTo>
                  <a:pt x="1410" y="560"/>
                </a:lnTo>
                <a:lnTo>
                  <a:pt x="1416" y="556"/>
                </a:lnTo>
                <a:lnTo>
                  <a:pt x="1422" y="552"/>
                </a:lnTo>
                <a:lnTo>
                  <a:pt x="1428" y="549"/>
                </a:lnTo>
                <a:lnTo>
                  <a:pt x="1434" y="545"/>
                </a:lnTo>
                <a:lnTo>
                  <a:pt x="1439" y="541"/>
                </a:lnTo>
                <a:lnTo>
                  <a:pt x="1445" y="537"/>
                </a:lnTo>
                <a:lnTo>
                  <a:pt x="1451" y="533"/>
                </a:lnTo>
                <a:lnTo>
                  <a:pt x="1456" y="530"/>
                </a:lnTo>
                <a:lnTo>
                  <a:pt x="1462" y="526"/>
                </a:lnTo>
                <a:lnTo>
                  <a:pt x="1468" y="522"/>
                </a:lnTo>
                <a:lnTo>
                  <a:pt x="1473" y="518"/>
                </a:lnTo>
                <a:lnTo>
                  <a:pt x="1479" y="514"/>
                </a:lnTo>
                <a:lnTo>
                  <a:pt x="1485" y="510"/>
                </a:lnTo>
                <a:lnTo>
                  <a:pt x="1490" y="506"/>
                </a:lnTo>
                <a:lnTo>
                  <a:pt x="1496" y="502"/>
                </a:lnTo>
                <a:lnTo>
                  <a:pt x="1502" y="498"/>
                </a:lnTo>
                <a:lnTo>
                  <a:pt x="1507" y="494"/>
                </a:lnTo>
                <a:lnTo>
                  <a:pt x="1513" y="490"/>
                </a:lnTo>
                <a:lnTo>
                  <a:pt x="1518" y="486"/>
                </a:lnTo>
                <a:lnTo>
                  <a:pt x="1524" y="482"/>
                </a:lnTo>
                <a:lnTo>
                  <a:pt x="1530" y="478"/>
                </a:lnTo>
                <a:lnTo>
                  <a:pt x="1535" y="474"/>
                </a:lnTo>
                <a:lnTo>
                  <a:pt x="1541" y="470"/>
                </a:lnTo>
                <a:lnTo>
                  <a:pt x="1546" y="466"/>
                </a:lnTo>
                <a:lnTo>
                  <a:pt x="1552" y="461"/>
                </a:lnTo>
                <a:lnTo>
                  <a:pt x="1557" y="457"/>
                </a:lnTo>
                <a:lnTo>
                  <a:pt x="1563" y="453"/>
                </a:lnTo>
                <a:lnTo>
                  <a:pt x="1568" y="449"/>
                </a:lnTo>
                <a:lnTo>
                  <a:pt x="1574" y="445"/>
                </a:lnTo>
                <a:lnTo>
                  <a:pt x="1579" y="440"/>
                </a:lnTo>
                <a:lnTo>
                  <a:pt x="1585" y="436"/>
                </a:lnTo>
                <a:lnTo>
                  <a:pt x="1590" y="432"/>
                </a:lnTo>
                <a:lnTo>
                  <a:pt x="1595" y="428"/>
                </a:lnTo>
                <a:lnTo>
                  <a:pt x="1601" y="423"/>
                </a:lnTo>
                <a:lnTo>
                  <a:pt x="1606" y="419"/>
                </a:lnTo>
                <a:lnTo>
                  <a:pt x="1612" y="415"/>
                </a:lnTo>
                <a:lnTo>
                  <a:pt x="1617" y="410"/>
                </a:lnTo>
                <a:lnTo>
                  <a:pt x="1622" y="406"/>
                </a:lnTo>
                <a:lnTo>
                  <a:pt x="1628" y="402"/>
                </a:lnTo>
                <a:lnTo>
                  <a:pt x="1633" y="397"/>
                </a:lnTo>
                <a:lnTo>
                  <a:pt x="1638" y="393"/>
                </a:lnTo>
                <a:lnTo>
                  <a:pt x="1644" y="388"/>
                </a:lnTo>
                <a:lnTo>
                  <a:pt x="1649" y="384"/>
                </a:lnTo>
                <a:lnTo>
                  <a:pt x="1654" y="379"/>
                </a:lnTo>
                <a:lnTo>
                  <a:pt x="1659" y="375"/>
                </a:lnTo>
                <a:lnTo>
                  <a:pt x="1665" y="371"/>
                </a:lnTo>
                <a:lnTo>
                  <a:pt x="1670" y="366"/>
                </a:lnTo>
                <a:lnTo>
                  <a:pt x="1675" y="361"/>
                </a:lnTo>
                <a:lnTo>
                  <a:pt x="1680" y="357"/>
                </a:lnTo>
                <a:lnTo>
                  <a:pt x="1686" y="352"/>
                </a:lnTo>
                <a:lnTo>
                  <a:pt x="1691" y="348"/>
                </a:lnTo>
                <a:lnTo>
                  <a:pt x="1696" y="343"/>
                </a:lnTo>
                <a:lnTo>
                  <a:pt x="1701" y="339"/>
                </a:lnTo>
                <a:lnTo>
                  <a:pt x="1706" y="334"/>
                </a:lnTo>
                <a:lnTo>
                  <a:pt x="1711" y="329"/>
                </a:lnTo>
                <a:lnTo>
                  <a:pt x="1716" y="325"/>
                </a:lnTo>
                <a:lnTo>
                  <a:pt x="1722" y="320"/>
                </a:lnTo>
                <a:lnTo>
                  <a:pt x="1727" y="315"/>
                </a:lnTo>
                <a:lnTo>
                  <a:pt x="1732" y="311"/>
                </a:lnTo>
                <a:lnTo>
                  <a:pt x="1737" y="306"/>
                </a:lnTo>
                <a:lnTo>
                  <a:pt x="1742" y="301"/>
                </a:lnTo>
                <a:lnTo>
                  <a:pt x="1747" y="296"/>
                </a:lnTo>
                <a:lnTo>
                  <a:pt x="1752" y="292"/>
                </a:lnTo>
                <a:lnTo>
                  <a:pt x="1757" y="287"/>
                </a:lnTo>
                <a:lnTo>
                  <a:pt x="1762" y="282"/>
                </a:lnTo>
                <a:lnTo>
                  <a:pt x="1767" y="277"/>
                </a:lnTo>
                <a:lnTo>
                  <a:pt x="1772" y="273"/>
                </a:lnTo>
                <a:lnTo>
                  <a:pt x="1777" y="268"/>
                </a:lnTo>
                <a:lnTo>
                  <a:pt x="1782" y="263"/>
                </a:lnTo>
                <a:lnTo>
                  <a:pt x="1787" y="258"/>
                </a:lnTo>
                <a:lnTo>
                  <a:pt x="1792" y="253"/>
                </a:lnTo>
                <a:lnTo>
                  <a:pt x="1797" y="248"/>
                </a:lnTo>
                <a:lnTo>
                  <a:pt x="1801" y="243"/>
                </a:lnTo>
                <a:lnTo>
                  <a:pt x="1806" y="238"/>
                </a:lnTo>
                <a:lnTo>
                  <a:pt x="1811" y="233"/>
                </a:lnTo>
                <a:lnTo>
                  <a:pt x="1816" y="228"/>
                </a:lnTo>
                <a:lnTo>
                  <a:pt x="1821" y="223"/>
                </a:lnTo>
                <a:lnTo>
                  <a:pt x="1826" y="218"/>
                </a:lnTo>
                <a:lnTo>
                  <a:pt x="1831" y="213"/>
                </a:lnTo>
                <a:lnTo>
                  <a:pt x="1835" y="208"/>
                </a:lnTo>
                <a:lnTo>
                  <a:pt x="1840" y="203"/>
                </a:lnTo>
                <a:lnTo>
                  <a:pt x="1845" y="198"/>
                </a:lnTo>
                <a:lnTo>
                  <a:pt x="1850" y="193"/>
                </a:lnTo>
                <a:lnTo>
                  <a:pt x="1854" y="188"/>
                </a:lnTo>
                <a:lnTo>
                  <a:pt x="1859" y="183"/>
                </a:lnTo>
                <a:lnTo>
                  <a:pt x="1864" y="178"/>
                </a:lnTo>
                <a:lnTo>
                  <a:pt x="1868" y="173"/>
                </a:lnTo>
                <a:lnTo>
                  <a:pt x="1873" y="168"/>
                </a:lnTo>
                <a:lnTo>
                  <a:pt x="1878" y="162"/>
                </a:lnTo>
                <a:lnTo>
                  <a:pt x="1882" y="157"/>
                </a:lnTo>
                <a:lnTo>
                  <a:pt x="1887" y="152"/>
                </a:lnTo>
                <a:lnTo>
                  <a:pt x="1892" y="147"/>
                </a:lnTo>
                <a:lnTo>
                  <a:pt x="1896" y="142"/>
                </a:lnTo>
                <a:lnTo>
                  <a:pt x="1901" y="136"/>
                </a:lnTo>
                <a:lnTo>
                  <a:pt x="1905" y="131"/>
                </a:lnTo>
                <a:lnTo>
                  <a:pt x="1910" y="126"/>
                </a:lnTo>
                <a:lnTo>
                  <a:pt x="1915" y="120"/>
                </a:lnTo>
                <a:lnTo>
                  <a:pt x="1919" y="115"/>
                </a:lnTo>
                <a:lnTo>
                  <a:pt x="1924" y="110"/>
                </a:lnTo>
                <a:lnTo>
                  <a:pt x="1928" y="104"/>
                </a:lnTo>
                <a:lnTo>
                  <a:pt x="1933" y="99"/>
                </a:lnTo>
                <a:lnTo>
                  <a:pt x="1937" y="94"/>
                </a:lnTo>
                <a:lnTo>
                  <a:pt x="1942" y="88"/>
                </a:lnTo>
                <a:lnTo>
                  <a:pt x="1946" y="83"/>
                </a:lnTo>
                <a:lnTo>
                  <a:pt x="1950" y="78"/>
                </a:lnTo>
                <a:lnTo>
                  <a:pt x="1955" y="72"/>
                </a:lnTo>
                <a:lnTo>
                  <a:pt x="1959" y="67"/>
                </a:lnTo>
                <a:lnTo>
                  <a:pt x="1964" y="61"/>
                </a:lnTo>
                <a:lnTo>
                  <a:pt x="1968" y="56"/>
                </a:lnTo>
                <a:lnTo>
                  <a:pt x="1972" y="50"/>
                </a:lnTo>
                <a:lnTo>
                  <a:pt x="1977" y="45"/>
                </a:lnTo>
                <a:lnTo>
                  <a:pt x="1981" y="39"/>
                </a:lnTo>
                <a:lnTo>
                  <a:pt x="1985" y="34"/>
                </a:lnTo>
                <a:lnTo>
                  <a:pt x="1990" y="28"/>
                </a:lnTo>
                <a:lnTo>
                  <a:pt x="1994" y="23"/>
                </a:lnTo>
                <a:lnTo>
                  <a:pt x="1998" y="17"/>
                </a:lnTo>
                <a:lnTo>
                  <a:pt x="2002" y="11"/>
                </a:lnTo>
                <a:lnTo>
                  <a:pt x="2007" y="6"/>
                </a:lnTo>
                <a:lnTo>
                  <a:pt x="2011" y="0"/>
                </a:lnTo>
              </a:path>
            </a:pathLst>
          </a:custGeom>
          <a:noFill/>
          <a:ln w="39922">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4" name="Freeform 9"/>
          <p:cNvSpPr>
            <a:spLocks/>
          </p:cNvSpPr>
          <p:nvPr/>
        </p:nvSpPr>
        <p:spPr bwMode="auto">
          <a:xfrm>
            <a:off x="6378575" y="3967163"/>
            <a:ext cx="0" cy="1235075"/>
          </a:xfrm>
          <a:custGeom>
            <a:avLst/>
            <a:gdLst>
              <a:gd name="T0" fmla="*/ 0 h 924"/>
              <a:gd name="T1" fmla="*/ 2147483646 h 924"/>
              <a:gd name="T2" fmla="*/ 0 60000 65536"/>
              <a:gd name="T3" fmla="*/ 0 60000 65536"/>
              <a:gd name="T4" fmla="*/ 0 h 924"/>
              <a:gd name="T5" fmla="*/ 924 h 924"/>
            </a:gdLst>
            <a:ahLst/>
            <a:cxnLst>
              <a:cxn ang="T2">
                <a:pos x="0" y="T0"/>
              </a:cxn>
              <a:cxn ang="T3">
                <a:pos x="0" y="T1"/>
              </a:cxn>
            </a:cxnLst>
            <a:rect l="0" t="T4" r="0" b="T5"/>
            <a:pathLst>
              <a:path h="924">
                <a:moveTo>
                  <a:pt x="0" y="0"/>
                </a:moveTo>
                <a:lnTo>
                  <a:pt x="0" y="924"/>
                </a:lnTo>
              </a:path>
            </a:pathLst>
          </a:custGeom>
          <a:noFill/>
          <a:ln w="29942">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5" name="Oval 10"/>
          <p:cNvSpPr>
            <a:spLocks noChangeArrowheads="1"/>
          </p:cNvSpPr>
          <p:nvPr/>
        </p:nvSpPr>
        <p:spPr bwMode="auto">
          <a:xfrm>
            <a:off x="6300788" y="4392613"/>
            <a:ext cx="133350" cy="144462"/>
          </a:xfrm>
          <a:prstGeom prst="ellipse">
            <a:avLst/>
          </a:prstGeom>
          <a:solidFill>
            <a:srgbClr val="000000"/>
          </a:solidFill>
          <a:ln w="29942">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26" name="Freeform 11"/>
          <p:cNvSpPr>
            <a:spLocks noChangeArrowheads="1"/>
          </p:cNvSpPr>
          <p:nvPr/>
        </p:nvSpPr>
        <p:spPr bwMode="auto">
          <a:xfrm>
            <a:off x="5418138" y="2835275"/>
            <a:ext cx="0" cy="2746375"/>
          </a:xfrm>
          <a:custGeom>
            <a:avLst/>
            <a:gdLst>
              <a:gd name="T0" fmla="*/ 0 h 2055"/>
              <a:gd name="T1" fmla="*/ 2147483646 h 2055"/>
              <a:gd name="T2" fmla="*/ 0 60000 65536"/>
              <a:gd name="T3" fmla="*/ 0 60000 65536"/>
              <a:gd name="T4" fmla="*/ 0 h 2055"/>
              <a:gd name="T5" fmla="*/ 2055 h 2055"/>
            </a:gdLst>
            <a:ahLst/>
            <a:cxnLst>
              <a:cxn ang="T2">
                <a:pos x="0" y="T0"/>
              </a:cxn>
              <a:cxn ang="T3">
                <a:pos x="0" y="T1"/>
              </a:cxn>
            </a:cxnLst>
            <a:rect l="0" t="T4" r="0" b="T5"/>
            <a:pathLst>
              <a:path h="2055">
                <a:moveTo>
                  <a:pt x="0" y="0"/>
                </a:moveTo>
                <a:lnTo>
                  <a:pt x="0" y="2055"/>
                </a:lnTo>
              </a:path>
            </a:pathLst>
          </a:custGeom>
          <a:noFill/>
          <a:ln w="9981">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7" name="Freeform 12"/>
          <p:cNvSpPr>
            <a:spLocks/>
          </p:cNvSpPr>
          <p:nvPr/>
        </p:nvSpPr>
        <p:spPr bwMode="auto">
          <a:xfrm>
            <a:off x="4514850" y="5124450"/>
            <a:ext cx="866775" cy="0"/>
          </a:xfrm>
          <a:custGeom>
            <a:avLst/>
            <a:gdLst>
              <a:gd name="T0" fmla="*/ 2147483646 w 655"/>
              <a:gd name="T1" fmla="*/ 0 w 655"/>
              <a:gd name="T2" fmla="*/ 0 60000 65536"/>
              <a:gd name="T3" fmla="*/ 0 60000 65536"/>
              <a:gd name="T4" fmla="*/ 0 w 655"/>
              <a:gd name="T5" fmla="*/ 655 w 655"/>
            </a:gdLst>
            <a:ahLst/>
            <a:cxnLst>
              <a:cxn ang="T2">
                <a:pos x="T0" y="0"/>
              </a:cxn>
              <a:cxn ang="T3">
                <a:pos x="T1" y="0"/>
              </a:cxn>
            </a:cxnLst>
            <a:rect l="T4" t="0" r="T5" b="0"/>
            <a:pathLst>
              <a:path w="655">
                <a:moveTo>
                  <a:pt x="655" y="0"/>
                </a:moveTo>
                <a:lnTo>
                  <a:pt x="0"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8" name="Text Box 13"/>
          <p:cNvSpPr txBox="1">
            <a:spLocks noChangeArrowheads="1"/>
          </p:cNvSpPr>
          <p:nvPr/>
        </p:nvSpPr>
        <p:spPr bwMode="auto">
          <a:xfrm>
            <a:off x="6207125" y="3114675"/>
            <a:ext cx="314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R</a:t>
            </a:r>
          </a:p>
        </p:txBody>
      </p:sp>
      <p:sp>
        <p:nvSpPr>
          <p:cNvPr id="34829" name="Text Box 14"/>
          <p:cNvSpPr txBox="1">
            <a:spLocks noChangeArrowheads="1"/>
          </p:cNvSpPr>
          <p:nvPr/>
        </p:nvSpPr>
        <p:spPr bwMode="auto">
          <a:xfrm>
            <a:off x="4860925" y="4830763"/>
            <a:ext cx="307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a</a:t>
            </a:r>
            <a:r>
              <a:rPr lang="en-US" altLang="en-US" sz="1600" baseline="-25000">
                <a:solidFill>
                  <a:srgbClr val="000000"/>
                </a:solidFill>
              </a:rPr>
              <a:t>2</a:t>
            </a:r>
          </a:p>
        </p:txBody>
      </p:sp>
      <p:sp>
        <p:nvSpPr>
          <p:cNvPr id="34830" name="Freeform 15"/>
          <p:cNvSpPr>
            <a:spLocks noChangeArrowheads="1"/>
          </p:cNvSpPr>
          <p:nvPr/>
        </p:nvSpPr>
        <p:spPr bwMode="auto">
          <a:xfrm>
            <a:off x="3370263" y="2498725"/>
            <a:ext cx="5010150" cy="3041650"/>
          </a:xfrm>
          <a:custGeom>
            <a:avLst/>
            <a:gdLst>
              <a:gd name="T0" fmla="*/ 2147483646 w 3790"/>
              <a:gd name="T1" fmla="*/ 2147483646 h 2276"/>
              <a:gd name="T2" fmla="*/ 2147483646 w 3790"/>
              <a:gd name="T3" fmla="*/ 2147483646 h 2276"/>
              <a:gd name="T4" fmla="*/ 2147483646 w 3790"/>
              <a:gd name="T5" fmla="*/ 2147483646 h 2276"/>
              <a:gd name="T6" fmla="*/ 2147483646 w 3790"/>
              <a:gd name="T7" fmla="*/ 2147483646 h 2276"/>
              <a:gd name="T8" fmla="*/ 2147483646 w 3790"/>
              <a:gd name="T9" fmla="*/ 2147483646 h 2276"/>
              <a:gd name="T10" fmla="*/ 2147483646 w 3790"/>
              <a:gd name="T11" fmla="*/ 2147483646 h 2276"/>
              <a:gd name="T12" fmla="*/ 2147483646 w 3790"/>
              <a:gd name="T13" fmla="*/ 2147483646 h 2276"/>
              <a:gd name="T14" fmla="*/ 2147483646 w 3790"/>
              <a:gd name="T15" fmla="*/ 2147483646 h 2276"/>
              <a:gd name="T16" fmla="*/ 2147483646 w 3790"/>
              <a:gd name="T17" fmla="*/ 2147483646 h 2276"/>
              <a:gd name="T18" fmla="*/ 2147483646 w 3790"/>
              <a:gd name="T19" fmla="*/ 2147483646 h 2276"/>
              <a:gd name="T20" fmla="*/ 2147483646 w 3790"/>
              <a:gd name="T21" fmla="*/ 2147483646 h 2276"/>
              <a:gd name="T22" fmla="*/ 2147483646 w 3790"/>
              <a:gd name="T23" fmla="*/ 2147483646 h 2276"/>
              <a:gd name="T24" fmla="*/ 2147483646 w 3790"/>
              <a:gd name="T25" fmla="*/ 2147483646 h 2276"/>
              <a:gd name="T26" fmla="*/ 2147483646 w 3790"/>
              <a:gd name="T27" fmla="*/ 2147483646 h 2276"/>
              <a:gd name="T28" fmla="*/ 2147483646 w 3790"/>
              <a:gd name="T29" fmla="*/ 2147483646 h 2276"/>
              <a:gd name="T30" fmla="*/ 2147483646 w 3790"/>
              <a:gd name="T31" fmla="*/ 2147483646 h 2276"/>
              <a:gd name="T32" fmla="*/ 2147483646 w 3790"/>
              <a:gd name="T33" fmla="*/ 2147483646 h 2276"/>
              <a:gd name="T34" fmla="*/ 2147483646 w 3790"/>
              <a:gd name="T35" fmla="*/ 2147483646 h 2276"/>
              <a:gd name="T36" fmla="*/ 2147483646 w 3790"/>
              <a:gd name="T37" fmla="*/ 2147483646 h 2276"/>
              <a:gd name="T38" fmla="*/ 2147483646 w 3790"/>
              <a:gd name="T39" fmla="*/ 2147483646 h 2276"/>
              <a:gd name="T40" fmla="*/ 2147483646 w 3790"/>
              <a:gd name="T41" fmla="*/ 2147483646 h 2276"/>
              <a:gd name="T42" fmla="*/ 2147483646 w 3790"/>
              <a:gd name="T43" fmla="*/ 2147483646 h 2276"/>
              <a:gd name="T44" fmla="*/ 2147483646 w 3790"/>
              <a:gd name="T45" fmla="*/ 2147483646 h 2276"/>
              <a:gd name="T46" fmla="*/ 2147483646 w 3790"/>
              <a:gd name="T47" fmla="*/ 2147483646 h 2276"/>
              <a:gd name="T48" fmla="*/ 2147483646 w 3790"/>
              <a:gd name="T49" fmla="*/ 2147483646 h 2276"/>
              <a:gd name="T50" fmla="*/ 2147483646 w 3790"/>
              <a:gd name="T51" fmla="*/ 2147483646 h 2276"/>
              <a:gd name="T52" fmla="*/ 2147483646 w 3790"/>
              <a:gd name="T53" fmla="*/ 2147483646 h 2276"/>
              <a:gd name="T54" fmla="*/ 2147483646 w 3790"/>
              <a:gd name="T55" fmla="*/ 2147483646 h 2276"/>
              <a:gd name="T56" fmla="*/ 2147483646 w 3790"/>
              <a:gd name="T57" fmla="*/ 2147483646 h 2276"/>
              <a:gd name="T58" fmla="*/ 2147483646 w 3790"/>
              <a:gd name="T59" fmla="*/ 2147483646 h 2276"/>
              <a:gd name="T60" fmla="*/ 2147483646 w 3790"/>
              <a:gd name="T61" fmla="*/ 2147483646 h 2276"/>
              <a:gd name="T62" fmla="*/ 2147483646 w 3790"/>
              <a:gd name="T63" fmla="*/ 2147483646 h 2276"/>
              <a:gd name="T64" fmla="*/ 2147483646 w 3790"/>
              <a:gd name="T65" fmla="*/ 2147483646 h 2276"/>
              <a:gd name="T66" fmla="*/ 2147483646 w 3790"/>
              <a:gd name="T67" fmla="*/ 2147483646 h 2276"/>
              <a:gd name="T68" fmla="*/ 2147483646 w 3790"/>
              <a:gd name="T69" fmla="*/ 2147483646 h 2276"/>
              <a:gd name="T70" fmla="*/ 2147483646 w 3790"/>
              <a:gd name="T71" fmla="*/ 2147483646 h 2276"/>
              <a:gd name="T72" fmla="*/ 2147483646 w 3790"/>
              <a:gd name="T73" fmla="*/ 2147483646 h 2276"/>
              <a:gd name="T74" fmla="*/ 2147483646 w 3790"/>
              <a:gd name="T75" fmla="*/ 2147483646 h 2276"/>
              <a:gd name="T76" fmla="*/ 2147483646 w 3790"/>
              <a:gd name="T77" fmla="*/ 2147483646 h 2276"/>
              <a:gd name="T78" fmla="*/ 2147483646 w 3790"/>
              <a:gd name="T79" fmla="*/ 2147483646 h 2276"/>
              <a:gd name="T80" fmla="*/ 2147483646 w 3790"/>
              <a:gd name="T81" fmla="*/ 2147483646 h 2276"/>
              <a:gd name="T82" fmla="*/ 2147483646 w 3790"/>
              <a:gd name="T83" fmla="*/ 2147483646 h 2276"/>
              <a:gd name="T84" fmla="*/ 2147483646 w 3790"/>
              <a:gd name="T85" fmla="*/ 2147483646 h 2276"/>
              <a:gd name="T86" fmla="*/ 2147483646 w 3790"/>
              <a:gd name="T87" fmla="*/ 2147483646 h 2276"/>
              <a:gd name="T88" fmla="*/ 2147483646 w 3790"/>
              <a:gd name="T89" fmla="*/ 2147483646 h 2276"/>
              <a:gd name="T90" fmla="*/ 2147483646 w 3790"/>
              <a:gd name="T91" fmla="*/ 2147483646 h 2276"/>
              <a:gd name="T92" fmla="*/ 2147483646 w 3790"/>
              <a:gd name="T93" fmla="*/ 2147483646 h 2276"/>
              <a:gd name="T94" fmla="*/ 2147483646 w 3790"/>
              <a:gd name="T95" fmla="*/ 2147483646 h 2276"/>
              <a:gd name="T96" fmla="*/ 2147483646 w 3790"/>
              <a:gd name="T97" fmla="*/ 2147483646 h 2276"/>
              <a:gd name="T98" fmla="*/ 2147483646 w 3790"/>
              <a:gd name="T99" fmla="*/ 2147483646 h 2276"/>
              <a:gd name="T100" fmla="*/ 2147483646 w 3790"/>
              <a:gd name="T101" fmla="*/ 2147483646 h 2276"/>
              <a:gd name="T102" fmla="*/ 2147483646 w 3790"/>
              <a:gd name="T103" fmla="*/ 2147483646 h 2276"/>
              <a:gd name="T104" fmla="*/ 2147483646 w 3790"/>
              <a:gd name="T105" fmla="*/ 2147483646 h 2276"/>
              <a:gd name="T106" fmla="*/ 2147483646 w 3790"/>
              <a:gd name="T107" fmla="*/ 2147483646 h 2276"/>
              <a:gd name="T108" fmla="*/ 2147483646 w 3790"/>
              <a:gd name="T109" fmla="*/ 2147483646 h 2276"/>
              <a:gd name="T110" fmla="*/ 2147483646 w 3790"/>
              <a:gd name="T111" fmla="*/ 2147483646 h 2276"/>
              <a:gd name="T112" fmla="*/ 2147483646 w 3790"/>
              <a:gd name="T113" fmla="*/ 2147483646 h 2276"/>
              <a:gd name="T114" fmla="*/ 2147483646 w 3790"/>
              <a:gd name="T115" fmla="*/ 2147483646 h 2276"/>
              <a:gd name="T116" fmla="*/ 2147483646 w 3790"/>
              <a:gd name="T117" fmla="*/ 2147483646 h 2276"/>
              <a:gd name="T118" fmla="*/ 2147483646 w 3790"/>
              <a:gd name="T119" fmla="*/ 2147483646 h 2276"/>
              <a:gd name="T120" fmla="*/ 2147483646 w 3790"/>
              <a:gd name="T121" fmla="*/ 2147483646 h 2276"/>
              <a:gd name="T122" fmla="*/ 2147483646 w 3790"/>
              <a:gd name="T123" fmla="*/ 2147483646 h 2276"/>
              <a:gd name="T124" fmla="*/ 2147483646 w 3790"/>
              <a:gd name="T125" fmla="*/ 0 h 2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90"/>
              <a:gd name="T190" fmla="*/ 0 h 2276"/>
              <a:gd name="T191" fmla="*/ 3790 w 3790"/>
              <a:gd name="T192" fmla="*/ 2276 h 22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90" h="2276">
                <a:moveTo>
                  <a:pt x="0" y="1663"/>
                </a:moveTo>
                <a:lnTo>
                  <a:pt x="4" y="1667"/>
                </a:lnTo>
                <a:lnTo>
                  <a:pt x="9" y="1672"/>
                </a:lnTo>
                <a:lnTo>
                  <a:pt x="14" y="1676"/>
                </a:lnTo>
                <a:lnTo>
                  <a:pt x="19" y="1680"/>
                </a:lnTo>
                <a:lnTo>
                  <a:pt x="24" y="1685"/>
                </a:lnTo>
                <a:lnTo>
                  <a:pt x="29" y="1689"/>
                </a:lnTo>
                <a:lnTo>
                  <a:pt x="34" y="1694"/>
                </a:lnTo>
                <a:lnTo>
                  <a:pt x="39" y="1698"/>
                </a:lnTo>
                <a:lnTo>
                  <a:pt x="44" y="1703"/>
                </a:lnTo>
                <a:lnTo>
                  <a:pt x="48" y="1707"/>
                </a:lnTo>
                <a:lnTo>
                  <a:pt x="53" y="1711"/>
                </a:lnTo>
                <a:lnTo>
                  <a:pt x="58" y="1716"/>
                </a:lnTo>
                <a:lnTo>
                  <a:pt x="63" y="1720"/>
                </a:lnTo>
                <a:lnTo>
                  <a:pt x="68" y="1724"/>
                </a:lnTo>
                <a:lnTo>
                  <a:pt x="73" y="1728"/>
                </a:lnTo>
                <a:lnTo>
                  <a:pt x="78" y="1733"/>
                </a:lnTo>
                <a:lnTo>
                  <a:pt x="83" y="1737"/>
                </a:lnTo>
                <a:lnTo>
                  <a:pt x="88" y="1741"/>
                </a:lnTo>
                <a:lnTo>
                  <a:pt x="93" y="1745"/>
                </a:lnTo>
                <a:lnTo>
                  <a:pt x="98" y="1749"/>
                </a:lnTo>
                <a:lnTo>
                  <a:pt x="103" y="1754"/>
                </a:lnTo>
                <a:lnTo>
                  <a:pt x="108" y="1758"/>
                </a:lnTo>
                <a:lnTo>
                  <a:pt x="113" y="1762"/>
                </a:lnTo>
                <a:lnTo>
                  <a:pt x="118" y="1766"/>
                </a:lnTo>
                <a:lnTo>
                  <a:pt x="123" y="1770"/>
                </a:lnTo>
                <a:lnTo>
                  <a:pt x="128" y="1774"/>
                </a:lnTo>
                <a:lnTo>
                  <a:pt x="133" y="1778"/>
                </a:lnTo>
                <a:lnTo>
                  <a:pt x="138" y="1782"/>
                </a:lnTo>
                <a:lnTo>
                  <a:pt x="143" y="1786"/>
                </a:lnTo>
                <a:lnTo>
                  <a:pt x="148" y="1790"/>
                </a:lnTo>
                <a:lnTo>
                  <a:pt x="153" y="1794"/>
                </a:lnTo>
                <a:lnTo>
                  <a:pt x="158" y="1798"/>
                </a:lnTo>
                <a:lnTo>
                  <a:pt x="164" y="1802"/>
                </a:lnTo>
                <a:lnTo>
                  <a:pt x="169" y="1806"/>
                </a:lnTo>
                <a:lnTo>
                  <a:pt x="174" y="1810"/>
                </a:lnTo>
                <a:lnTo>
                  <a:pt x="179" y="1814"/>
                </a:lnTo>
                <a:lnTo>
                  <a:pt x="184" y="1818"/>
                </a:lnTo>
                <a:lnTo>
                  <a:pt x="189" y="1822"/>
                </a:lnTo>
                <a:lnTo>
                  <a:pt x="194" y="1826"/>
                </a:lnTo>
                <a:lnTo>
                  <a:pt x="199" y="1829"/>
                </a:lnTo>
                <a:lnTo>
                  <a:pt x="204" y="1833"/>
                </a:lnTo>
                <a:lnTo>
                  <a:pt x="210" y="1837"/>
                </a:lnTo>
                <a:lnTo>
                  <a:pt x="215" y="1841"/>
                </a:lnTo>
                <a:lnTo>
                  <a:pt x="220" y="1845"/>
                </a:lnTo>
                <a:lnTo>
                  <a:pt x="225" y="1848"/>
                </a:lnTo>
                <a:lnTo>
                  <a:pt x="230" y="1852"/>
                </a:lnTo>
                <a:lnTo>
                  <a:pt x="235" y="1856"/>
                </a:lnTo>
                <a:lnTo>
                  <a:pt x="241" y="1860"/>
                </a:lnTo>
                <a:lnTo>
                  <a:pt x="246" y="1863"/>
                </a:lnTo>
                <a:lnTo>
                  <a:pt x="251" y="1867"/>
                </a:lnTo>
                <a:lnTo>
                  <a:pt x="256" y="1871"/>
                </a:lnTo>
                <a:lnTo>
                  <a:pt x="261" y="1874"/>
                </a:lnTo>
                <a:lnTo>
                  <a:pt x="266" y="1878"/>
                </a:lnTo>
                <a:lnTo>
                  <a:pt x="272" y="1881"/>
                </a:lnTo>
                <a:lnTo>
                  <a:pt x="277" y="1885"/>
                </a:lnTo>
                <a:lnTo>
                  <a:pt x="282" y="1889"/>
                </a:lnTo>
                <a:lnTo>
                  <a:pt x="287" y="1892"/>
                </a:lnTo>
                <a:lnTo>
                  <a:pt x="293" y="1896"/>
                </a:lnTo>
                <a:lnTo>
                  <a:pt x="298" y="1899"/>
                </a:lnTo>
                <a:lnTo>
                  <a:pt x="303" y="1903"/>
                </a:lnTo>
                <a:lnTo>
                  <a:pt x="308" y="1906"/>
                </a:lnTo>
                <a:lnTo>
                  <a:pt x="314" y="1910"/>
                </a:lnTo>
                <a:lnTo>
                  <a:pt x="319" y="1913"/>
                </a:lnTo>
                <a:lnTo>
                  <a:pt x="324" y="1916"/>
                </a:lnTo>
                <a:lnTo>
                  <a:pt x="329" y="1920"/>
                </a:lnTo>
                <a:lnTo>
                  <a:pt x="335" y="1923"/>
                </a:lnTo>
                <a:lnTo>
                  <a:pt x="340" y="1927"/>
                </a:lnTo>
                <a:lnTo>
                  <a:pt x="345" y="1930"/>
                </a:lnTo>
                <a:lnTo>
                  <a:pt x="351" y="1933"/>
                </a:lnTo>
                <a:lnTo>
                  <a:pt x="356" y="1937"/>
                </a:lnTo>
                <a:lnTo>
                  <a:pt x="361" y="1940"/>
                </a:lnTo>
                <a:lnTo>
                  <a:pt x="366" y="1943"/>
                </a:lnTo>
                <a:lnTo>
                  <a:pt x="372" y="1947"/>
                </a:lnTo>
                <a:lnTo>
                  <a:pt x="377" y="1950"/>
                </a:lnTo>
                <a:lnTo>
                  <a:pt x="382" y="1953"/>
                </a:lnTo>
                <a:lnTo>
                  <a:pt x="388" y="1956"/>
                </a:lnTo>
                <a:lnTo>
                  <a:pt x="393" y="1959"/>
                </a:lnTo>
                <a:lnTo>
                  <a:pt x="398" y="1963"/>
                </a:lnTo>
                <a:lnTo>
                  <a:pt x="404" y="1966"/>
                </a:lnTo>
                <a:lnTo>
                  <a:pt x="409" y="1969"/>
                </a:lnTo>
                <a:lnTo>
                  <a:pt x="415" y="1972"/>
                </a:lnTo>
                <a:lnTo>
                  <a:pt x="420" y="1975"/>
                </a:lnTo>
                <a:lnTo>
                  <a:pt x="425" y="1978"/>
                </a:lnTo>
                <a:lnTo>
                  <a:pt x="431" y="1981"/>
                </a:lnTo>
                <a:lnTo>
                  <a:pt x="436" y="1984"/>
                </a:lnTo>
                <a:lnTo>
                  <a:pt x="441" y="1988"/>
                </a:lnTo>
                <a:lnTo>
                  <a:pt x="447" y="1991"/>
                </a:lnTo>
                <a:lnTo>
                  <a:pt x="452" y="1994"/>
                </a:lnTo>
                <a:lnTo>
                  <a:pt x="458" y="1997"/>
                </a:lnTo>
                <a:lnTo>
                  <a:pt x="463" y="2000"/>
                </a:lnTo>
                <a:lnTo>
                  <a:pt x="468" y="2003"/>
                </a:lnTo>
                <a:lnTo>
                  <a:pt x="474" y="2006"/>
                </a:lnTo>
                <a:lnTo>
                  <a:pt x="479" y="2008"/>
                </a:lnTo>
                <a:lnTo>
                  <a:pt x="485" y="2011"/>
                </a:lnTo>
                <a:lnTo>
                  <a:pt x="490" y="2014"/>
                </a:lnTo>
                <a:lnTo>
                  <a:pt x="496" y="2017"/>
                </a:lnTo>
                <a:lnTo>
                  <a:pt x="501" y="2020"/>
                </a:lnTo>
                <a:lnTo>
                  <a:pt x="506" y="2023"/>
                </a:lnTo>
                <a:lnTo>
                  <a:pt x="512" y="2026"/>
                </a:lnTo>
                <a:lnTo>
                  <a:pt x="517" y="2029"/>
                </a:lnTo>
                <a:lnTo>
                  <a:pt x="523" y="2031"/>
                </a:lnTo>
                <a:lnTo>
                  <a:pt x="528" y="2034"/>
                </a:lnTo>
                <a:lnTo>
                  <a:pt x="534" y="2037"/>
                </a:lnTo>
                <a:lnTo>
                  <a:pt x="539" y="2040"/>
                </a:lnTo>
                <a:lnTo>
                  <a:pt x="545" y="2042"/>
                </a:lnTo>
                <a:lnTo>
                  <a:pt x="550" y="2045"/>
                </a:lnTo>
                <a:lnTo>
                  <a:pt x="556" y="2048"/>
                </a:lnTo>
                <a:lnTo>
                  <a:pt x="561" y="2051"/>
                </a:lnTo>
                <a:lnTo>
                  <a:pt x="567" y="2053"/>
                </a:lnTo>
                <a:lnTo>
                  <a:pt x="572" y="2056"/>
                </a:lnTo>
                <a:lnTo>
                  <a:pt x="578" y="2059"/>
                </a:lnTo>
                <a:lnTo>
                  <a:pt x="583" y="2061"/>
                </a:lnTo>
                <a:lnTo>
                  <a:pt x="589" y="2064"/>
                </a:lnTo>
                <a:lnTo>
                  <a:pt x="594" y="2066"/>
                </a:lnTo>
                <a:lnTo>
                  <a:pt x="600" y="2069"/>
                </a:lnTo>
                <a:lnTo>
                  <a:pt x="605" y="2071"/>
                </a:lnTo>
                <a:lnTo>
                  <a:pt x="611" y="2074"/>
                </a:lnTo>
                <a:lnTo>
                  <a:pt x="616" y="2077"/>
                </a:lnTo>
                <a:lnTo>
                  <a:pt x="622" y="2079"/>
                </a:lnTo>
                <a:lnTo>
                  <a:pt x="627" y="2082"/>
                </a:lnTo>
                <a:lnTo>
                  <a:pt x="633" y="2084"/>
                </a:lnTo>
                <a:lnTo>
                  <a:pt x="639" y="2086"/>
                </a:lnTo>
                <a:lnTo>
                  <a:pt x="644" y="2089"/>
                </a:lnTo>
                <a:lnTo>
                  <a:pt x="650" y="2091"/>
                </a:lnTo>
                <a:lnTo>
                  <a:pt x="655" y="2094"/>
                </a:lnTo>
                <a:lnTo>
                  <a:pt x="661" y="2096"/>
                </a:lnTo>
                <a:lnTo>
                  <a:pt x="666" y="2099"/>
                </a:lnTo>
                <a:lnTo>
                  <a:pt x="672" y="2101"/>
                </a:lnTo>
                <a:lnTo>
                  <a:pt x="677" y="2103"/>
                </a:lnTo>
                <a:lnTo>
                  <a:pt x="683" y="2106"/>
                </a:lnTo>
                <a:lnTo>
                  <a:pt x="689" y="2108"/>
                </a:lnTo>
                <a:lnTo>
                  <a:pt x="694" y="2110"/>
                </a:lnTo>
                <a:lnTo>
                  <a:pt x="700" y="2112"/>
                </a:lnTo>
                <a:lnTo>
                  <a:pt x="705" y="2115"/>
                </a:lnTo>
                <a:lnTo>
                  <a:pt x="711" y="2117"/>
                </a:lnTo>
                <a:lnTo>
                  <a:pt x="717" y="2119"/>
                </a:lnTo>
                <a:lnTo>
                  <a:pt x="722" y="2121"/>
                </a:lnTo>
                <a:lnTo>
                  <a:pt x="728" y="2124"/>
                </a:lnTo>
                <a:lnTo>
                  <a:pt x="733" y="2126"/>
                </a:lnTo>
                <a:lnTo>
                  <a:pt x="739" y="2128"/>
                </a:lnTo>
                <a:lnTo>
                  <a:pt x="745" y="2130"/>
                </a:lnTo>
                <a:lnTo>
                  <a:pt x="750" y="2132"/>
                </a:lnTo>
                <a:lnTo>
                  <a:pt x="756" y="2134"/>
                </a:lnTo>
                <a:lnTo>
                  <a:pt x="762" y="2136"/>
                </a:lnTo>
                <a:lnTo>
                  <a:pt x="767" y="2139"/>
                </a:lnTo>
                <a:lnTo>
                  <a:pt x="773" y="2141"/>
                </a:lnTo>
                <a:lnTo>
                  <a:pt x="778" y="2143"/>
                </a:lnTo>
                <a:lnTo>
                  <a:pt x="784" y="2145"/>
                </a:lnTo>
                <a:lnTo>
                  <a:pt x="790" y="2147"/>
                </a:lnTo>
                <a:lnTo>
                  <a:pt x="795" y="2149"/>
                </a:lnTo>
                <a:lnTo>
                  <a:pt x="801" y="2151"/>
                </a:lnTo>
                <a:lnTo>
                  <a:pt x="807" y="2153"/>
                </a:lnTo>
                <a:lnTo>
                  <a:pt x="812" y="2155"/>
                </a:lnTo>
                <a:lnTo>
                  <a:pt x="818" y="2157"/>
                </a:lnTo>
                <a:lnTo>
                  <a:pt x="824" y="2158"/>
                </a:lnTo>
                <a:lnTo>
                  <a:pt x="829" y="2160"/>
                </a:lnTo>
                <a:lnTo>
                  <a:pt x="835" y="2162"/>
                </a:lnTo>
                <a:lnTo>
                  <a:pt x="841" y="2164"/>
                </a:lnTo>
                <a:lnTo>
                  <a:pt x="846" y="2166"/>
                </a:lnTo>
                <a:lnTo>
                  <a:pt x="852" y="2168"/>
                </a:lnTo>
                <a:lnTo>
                  <a:pt x="858" y="2170"/>
                </a:lnTo>
                <a:lnTo>
                  <a:pt x="863" y="2172"/>
                </a:lnTo>
                <a:lnTo>
                  <a:pt x="869" y="2173"/>
                </a:lnTo>
                <a:lnTo>
                  <a:pt x="875" y="2175"/>
                </a:lnTo>
                <a:lnTo>
                  <a:pt x="880" y="2177"/>
                </a:lnTo>
                <a:lnTo>
                  <a:pt x="886" y="2179"/>
                </a:lnTo>
                <a:lnTo>
                  <a:pt x="892" y="2180"/>
                </a:lnTo>
                <a:lnTo>
                  <a:pt x="898" y="2182"/>
                </a:lnTo>
                <a:lnTo>
                  <a:pt x="903" y="2184"/>
                </a:lnTo>
                <a:lnTo>
                  <a:pt x="909" y="2185"/>
                </a:lnTo>
                <a:lnTo>
                  <a:pt x="915" y="2187"/>
                </a:lnTo>
                <a:lnTo>
                  <a:pt x="920" y="2189"/>
                </a:lnTo>
                <a:lnTo>
                  <a:pt x="926" y="2190"/>
                </a:lnTo>
                <a:lnTo>
                  <a:pt x="932" y="2192"/>
                </a:lnTo>
                <a:lnTo>
                  <a:pt x="938" y="2194"/>
                </a:lnTo>
                <a:lnTo>
                  <a:pt x="943" y="2195"/>
                </a:lnTo>
                <a:lnTo>
                  <a:pt x="949" y="2197"/>
                </a:lnTo>
                <a:lnTo>
                  <a:pt x="955" y="2198"/>
                </a:lnTo>
                <a:lnTo>
                  <a:pt x="960" y="2200"/>
                </a:lnTo>
                <a:lnTo>
                  <a:pt x="966" y="2201"/>
                </a:lnTo>
                <a:lnTo>
                  <a:pt x="972" y="2203"/>
                </a:lnTo>
                <a:lnTo>
                  <a:pt x="978" y="2204"/>
                </a:lnTo>
                <a:lnTo>
                  <a:pt x="983" y="2206"/>
                </a:lnTo>
                <a:lnTo>
                  <a:pt x="989" y="2207"/>
                </a:lnTo>
                <a:lnTo>
                  <a:pt x="995" y="2209"/>
                </a:lnTo>
                <a:lnTo>
                  <a:pt x="1001" y="2210"/>
                </a:lnTo>
                <a:lnTo>
                  <a:pt x="1006" y="2212"/>
                </a:lnTo>
                <a:lnTo>
                  <a:pt x="1012" y="2213"/>
                </a:lnTo>
                <a:lnTo>
                  <a:pt x="1018" y="2214"/>
                </a:lnTo>
                <a:lnTo>
                  <a:pt x="1024" y="2216"/>
                </a:lnTo>
                <a:lnTo>
                  <a:pt x="1029" y="2217"/>
                </a:lnTo>
                <a:lnTo>
                  <a:pt x="1035" y="2218"/>
                </a:lnTo>
                <a:lnTo>
                  <a:pt x="1041" y="2220"/>
                </a:lnTo>
                <a:lnTo>
                  <a:pt x="1047" y="2221"/>
                </a:lnTo>
                <a:lnTo>
                  <a:pt x="1052" y="2222"/>
                </a:lnTo>
                <a:lnTo>
                  <a:pt x="1058" y="2224"/>
                </a:lnTo>
                <a:lnTo>
                  <a:pt x="1064" y="2225"/>
                </a:lnTo>
                <a:lnTo>
                  <a:pt x="1070" y="2226"/>
                </a:lnTo>
                <a:lnTo>
                  <a:pt x="1075" y="2227"/>
                </a:lnTo>
                <a:lnTo>
                  <a:pt x="1081" y="2229"/>
                </a:lnTo>
                <a:lnTo>
                  <a:pt x="1087" y="2230"/>
                </a:lnTo>
                <a:lnTo>
                  <a:pt x="1093" y="2231"/>
                </a:lnTo>
                <a:lnTo>
                  <a:pt x="1098" y="2232"/>
                </a:lnTo>
                <a:lnTo>
                  <a:pt x="1104" y="2233"/>
                </a:lnTo>
                <a:lnTo>
                  <a:pt x="1110" y="2234"/>
                </a:lnTo>
                <a:lnTo>
                  <a:pt x="1116" y="2236"/>
                </a:lnTo>
                <a:lnTo>
                  <a:pt x="1122" y="2237"/>
                </a:lnTo>
                <a:lnTo>
                  <a:pt x="1127" y="2238"/>
                </a:lnTo>
                <a:lnTo>
                  <a:pt x="1133" y="2239"/>
                </a:lnTo>
                <a:lnTo>
                  <a:pt x="1139" y="2240"/>
                </a:lnTo>
                <a:lnTo>
                  <a:pt x="1145" y="2241"/>
                </a:lnTo>
                <a:lnTo>
                  <a:pt x="1151" y="2242"/>
                </a:lnTo>
                <a:lnTo>
                  <a:pt x="1156" y="2243"/>
                </a:lnTo>
                <a:lnTo>
                  <a:pt x="1162" y="2244"/>
                </a:lnTo>
                <a:lnTo>
                  <a:pt x="1168" y="2245"/>
                </a:lnTo>
                <a:lnTo>
                  <a:pt x="1174" y="2246"/>
                </a:lnTo>
                <a:lnTo>
                  <a:pt x="1179" y="2247"/>
                </a:lnTo>
                <a:lnTo>
                  <a:pt x="1185" y="2248"/>
                </a:lnTo>
                <a:lnTo>
                  <a:pt x="1191" y="2249"/>
                </a:lnTo>
                <a:lnTo>
                  <a:pt x="1197" y="2250"/>
                </a:lnTo>
                <a:lnTo>
                  <a:pt x="1203" y="2250"/>
                </a:lnTo>
                <a:lnTo>
                  <a:pt x="1208" y="2251"/>
                </a:lnTo>
                <a:lnTo>
                  <a:pt x="1214" y="2252"/>
                </a:lnTo>
                <a:lnTo>
                  <a:pt x="1220" y="2253"/>
                </a:lnTo>
                <a:lnTo>
                  <a:pt x="1226" y="2254"/>
                </a:lnTo>
                <a:lnTo>
                  <a:pt x="1232" y="2255"/>
                </a:lnTo>
                <a:lnTo>
                  <a:pt x="1237" y="2255"/>
                </a:lnTo>
                <a:lnTo>
                  <a:pt x="1243" y="2256"/>
                </a:lnTo>
                <a:lnTo>
                  <a:pt x="1249" y="2257"/>
                </a:lnTo>
                <a:lnTo>
                  <a:pt x="1255" y="2258"/>
                </a:lnTo>
                <a:lnTo>
                  <a:pt x="1261" y="2258"/>
                </a:lnTo>
                <a:lnTo>
                  <a:pt x="1266" y="2259"/>
                </a:lnTo>
                <a:lnTo>
                  <a:pt x="1272" y="2260"/>
                </a:lnTo>
                <a:lnTo>
                  <a:pt x="1278" y="2261"/>
                </a:lnTo>
                <a:lnTo>
                  <a:pt x="1284" y="2261"/>
                </a:lnTo>
                <a:lnTo>
                  <a:pt x="1290" y="2262"/>
                </a:lnTo>
                <a:lnTo>
                  <a:pt x="1295" y="2263"/>
                </a:lnTo>
                <a:lnTo>
                  <a:pt x="1301" y="2263"/>
                </a:lnTo>
                <a:lnTo>
                  <a:pt x="1307" y="2264"/>
                </a:lnTo>
                <a:lnTo>
                  <a:pt x="1313" y="2264"/>
                </a:lnTo>
                <a:lnTo>
                  <a:pt x="1319" y="2265"/>
                </a:lnTo>
                <a:lnTo>
                  <a:pt x="1325" y="2265"/>
                </a:lnTo>
                <a:lnTo>
                  <a:pt x="1330" y="2266"/>
                </a:lnTo>
                <a:lnTo>
                  <a:pt x="1336" y="2267"/>
                </a:lnTo>
                <a:lnTo>
                  <a:pt x="1342" y="2267"/>
                </a:lnTo>
                <a:lnTo>
                  <a:pt x="1348" y="2268"/>
                </a:lnTo>
                <a:lnTo>
                  <a:pt x="1354" y="2268"/>
                </a:lnTo>
                <a:lnTo>
                  <a:pt x="1359" y="2269"/>
                </a:lnTo>
                <a:lnTo>
                  <a:pt x="1365" y="2269"/>
                </a:lnTo>
                <a:lnTo>
                  <a:pt x="1371" y="2269"/>
                </a:lnTo>
                <a:lnTo>
                  <a:pt x="1377" y="2270"/>
                </a:lnTo>
                <a:lnTo>
                  <a:pt x="1383" y="2270"/>
                </a:lnTo>
                <a:lnTo>
                  <a:pt x="1388" y="2271"/>
                </a:lnTo>
                <a:lnTo>
                  <a:pt x="1394" y="2271"/>
                </a:lnTo>
                <a:lnTo>
                  <a:pt x="1400" y="2271"/>
                </a:lnTo>
                <a:lnTo>
                  <a:pt x="1406" y="2272"/>
                </a:lnTo>
                <a:lnTo>
                  <a:pt x="1412" y="2272"/>
                </a:lnTo>
                <a:lnTo>
                  <a:pt x="1418" y="2272"/>
                </a:lnTo>
                <a:lnTo>
                  <a:pt x="1423" y="2273"/>
                </a:lnTo>
                <a:lnTo>
                  <a:pt x="1429" y="2273"/>
                </a:lnTo>
                <a:lnTo>
                  <a:pt x="1435" y="2273"/>
                </a:lnTo>
                <a:lnTo>
                  <a:pt x="1441" y="2274"/>
                </a:lnTo>
                <a:lnTo>
                  <a:pt x="1447" y="2274"/>
                </a:lnTo>
                <a:lnTo>
                  <a:pt x="1452" y="2274"/>
                </a:lnTo>
                <a:lnTo>
                  <a:pt x="1458" y="2274"/>
                </a:lnTo>
                <a:lnTo>
                  <a:pt x="1464" y="2274"/>
                </a:lnTo>
                <a:lnTo>
                  <a:pt x="1470" y="2275"/>
                </a:lnTo>
                <a:lnTo>
                  <a:pt x="1476" y="2275"/>
                </a:lnTo>
                <a:lnTo>
                  <a:pt x="1481" y="2275"/>
                </a:lnTo>
                <a:lnTo>
                  <a:pt x="1487" y="2275"/>
                </a:lnTo>
                <a:lnTo>
                  <a:pt x="1493" y="2275"/>
                </a:lnTo>
                <a:lnTo>
                  <a:pt x="1499" y="2275"/>
                </a:lnTo>
                <a:lnTo>
                  <a:pt x="1505" y="2275"/>
                </a:lnTo>
                <a:lnTo>
                  <a:pt x="1511" y="2276"/>
                </a:lnTo>
                <a:lnTo>
                  <a:pt x="1516" y="2276"/>
                </a:lnTo>
                <a:lnTo>
                  <a:pt x="1522" y="2276"/>
                </a:lnTo>
                <a:lnTo>
                  <a:pt x="1528" y="2276"/>
                </a:lnTo>
                <a:lnTo>
                  <a:pt x="1534" y="2276"/>
                </a:lnTo>
                <a:lnTo>
                  <a:pt x="1540" y="2276"/>
                </a:lnTo>
                <a:lnTo>
                  <a:pt x="1545" y="2276"/>
                </a:lnTo>
                <a:lnTo>
                  <a:pt x="1551" y="2276"/>
                </a:lnTo>
                <a:lnTo>
                  <a:pt x="1557" y="2276"/>
                </a:lnTo>
                <a:lnTo>
                  <a:pt x="1563" y="2276"/>
                </a:lnTo>
                <a:lnTo>
                  <a:pt x="1569" y="2276"/>
                </a:lnTo>
                <a:lnTo>
                  <a:pt x="1574" y="2275"/>
                </a:lnTo>
                <a:lnTo>
                  <a:pt x="1580" y="2275"/>
                </a:lnTo>
                <a:lnTo>
                  <a:pt x="1586" y="2275"/>
                </a:lnTo>
                <a:lnTo>
                  <a:pt x="1592" y="2275"/>
                </a:lnTo>
                <a:lnTo>
                  <a:pt x="1598" y="2275"/>
                </a:lnTo>
                <a:lnTo>
                  <a:pt x="1603" y="2275"/>
                </a:lnTo>
                <a:lnTo>
                  <a:pt x="1609" y="2275"/>
                </a:lnTo>
                <a:lnTo>
                  <a:pt x="1615" y="2275"/>
                </a:lnTo>
                <a:lnTo>
                  <a:pt x="1621" y="2274"/>
                </a:lnTo>
                <a:lnTo>
                  <a:pt x="1627" y="2274"/>
                </a:lnTo>
                <a:lnTo>
                  <a:pt x="1632" y="2274"/>
                </a:lnTo>
                <a:lnTo>
                  <a:pt x="1638" y="2274"/>
                </a:lnTo>
                <a:lnTo>
                  <a:pt x="1644" y="2273"/>
                </a:lnTo>
                <a:lnTo>
                  <a:pt x="1650" y="2273"/>
                </a:lnTo>
                <a:lnTo>
                  <a:pt x="1655" y="2273"/>
                </a:lnTo>
                <a:lnTo>
                  <a:pt x="1661" y="2273"/>
                </a:lnTo>
                <a:lnTo>
                  <a:pt x="1667" y="2272"/>
                </a:lnTo>
                <a:lnTo>
                  <a:pt x="1673" y="2272"/>
                </a:lnTo>
                <a:lnTo>
                  <a:pt x="1679" y="2272"/>
                </a:lnTo>
                <a:lnTo>
                  <a:pt x="1684" y="2271"/>
                </a:lnTo>
                <a:lnTo>
                  <a:pt x="1690" y="2271"/>
                </a:lnTo>
                <a:lnTo>
                  <a:pt x="1696" y="2270"/>
                </a:lnTo>
                <a:lnTo>
                  <a:pt x="1702" y="2270"/>
                </a:lnTo>
                <a:lnTo>
                  <a:pt x="1708" y="2270"/>
                </a:lnTo>
                <a:lnTo>
                  <a:pt x="1713" y="2269"/>
                </a:lnTo>
                <a:lnTo>
                  <a:pt x="1719" y="2269"/>
                </a:lnTo>
                <a:lnTo>
                  <a:pt x="1725" y="2268"/>
                </a:lnTo>
                <a:lnTo>
                  <a:pt x="1731" y="2268"/>
                </a:lnTo>
                <a:lnTo>
                  <a:pt x="1736" y="2267"/>
                </a:lnTo>
                <a:lnTo>
                  <a:pt x="1742" y="2267"/>
                </a:lnTo>
                <a:lnTo>
                  <a:pt x="1748" y="2266"/>
                </a:lnTo>
                <a:lnTo>
                  <a:pt x="1754" y="2266"/>
                </a:lnTo>
                <a:lnTo>
                  <a:pt x="1759" y="2265"/>
                </a:lnTo>
                <a:lnTo>
                  <a:pt x="1765" y="2265"/>
                </a:lnTo>
                <a:lnTo>
                  <a:pt x="1771" y="2264"/>
                </a:lnTo>
                <a:lnTo>
                  <a:pt x="1777" y="2263"/>
                </a:lnTo>
                <a:lnTo>
                  <a:pt x="1782" y="2263"/>
                </a:lnTo>
                <a:lnTo>
                  <a:pt x="1788" y="2262"/>
                </a:lnTo>
                <a:lnTo>
                  <a:pt x="1794" y="2262"/>
                </a:lnTo>
                <a:lnTo>
                  <a:pt x="1800" y="2261"/>
                </a:lnTo>
                <a:lnTo>
                  <a:pt x="1805" y="2260"/>
                </a:lnTo>
                <a:lnTo>
                  <a:pt x="1811" y="2260"/>
                </a:lnTo>
                <a:lnTo>
                  <a:pt x="1817" y="2259"/>
                </a:lnTo>
                <a:lnTo>
                  <a:pt x="1823" y="2258"/>
                </a:lnTo>
                <a:lnTo>
                  <a:pt x="1828" y="2257"/>
                </a:lnTo>
                <a:lnTo>
                  <a:pt x="1834" y="2257"/>
                </a:lnTo>
                <a:lnTo>
                  <a:pt x="1840" y="2256"/>
                </a:lnTo>
                <a:lnTo>
                  <a:pt x="1846" y="2255"/>
                </a:lnTo>
                <a:lnTo>
                  <a:pt x="1851" y="2254"/>
                </a:lnTo>
                <a:lnTo>
                  <a:pt x="1857" y="2254"/>
                </a:lnTo>
                <a:lnTo>
                  <a:pt x="1863" y="2253"/>
                </a:lnTo>
                <a:lnTo>
                  <a:pt x="1868" y="2252"/>
                </a:lnTo>
                <a:lnTo>
                  <a:pt x="1874" y="2251"/>
                </a:lnTo>
                <a:lnTo>
                  <a:pt x="1880" y="2250"/>
                </a:lnTo>
                <a:lnTo>
                  <a:pt x="1886" y="2249"/>
                </a:lnTo>
                <a:lnTo>
                  <a:pt x="1891" y="2249"/>
                </a:lnTo>
                <a:lnTo>
                  <a:pt x="1897" y="2248"/>
                </a:lnTo>
                <a:lnTo>
                  <a:pt x="1903" y="2247"/>
                </a:lnTo>
                <a:lnTo>
                  <a:pt x="1908" y="2246"/>
                </a:lnTo>
                <a:lnTo>
                  <a:pt x="1914" y="2245"/>
                </a:lnTo>
                <a:lnTo>
                  <a:pt x="1920" y="2244"/>
                </a:lnTo>
                <a:lnTo>
                  <a:pt x="1925" y="2243"/>
                </a:lnTo>
                <a:lnTo>
                  <a:pt x="1931" y="2242"/>
                </a:lnTo>
                <a:lnTo>
                  <a:pt x="1937" y="2241"/>
                </a:lnTo>
                <a:lnTo>
                  <a:pt x="1943" y="2240"/>
                </a:lnTo>
                <a:lnTo>
                  <a:pt x="1948" y="2239"/>
                </a:lnTo>
                <a:lnTo>
                  <a:pt x="1954" y="2238"/>
                </a:lnTo>
                <a:lnTo>
                  <a:pt x="1960" y="2237"/>
                </a:lnTo>
                <a:lnTo>
                  <a:pt x="1965" y="2236"/>
                </a:lnTo>
                <a:lnTo>
                  <a:pt x="1971" y="2235"/>
                </a:lnTo>
                <a:lnTo>
                  <a:pt x="1977" y="2234"/>
                </a:lnTo>
                <a:lnTo>
                  <a:pt x="1982" y="2233"/>
                </a:lnTo>
                <a:lnTo>
                  <a:pt x="1988" y="2231"/>
                </a:lnTo>
                <a:lnTo>
                  <a:pt x="1994" y="2230"/>
                </a:lnTo>
                <a:lnTo>
                  <a:pt x="1999" y="2229"/>
                </a:lnTo>
                <a:lnTo>
                  <a:pt x="2005" y="2228"/>
                </a:lnTo>
                <a:lnTo>
                  <a:pt x="2010" y="2227"/>
                </a:lnTo>
                <a:lnTo>
                  <a:pt x="2016" y="2226"/>
                </a:lnTo>
                <a:lnTo>
                  <a:pt x="2022" y="2224"/>
                </a:lnTo>
                <a:lnTo>
                  <a:pt x="2027" y="2223"/>
                </a:lnTo>
                <a:lnTo>
                  <a:pt x="2033" y="2222"/>
                </a:lnTo>
                <a:lnTo>
                  <a:pt x="2039" y="2221"/>
                </a:lnTo>
                <a:lnTo>
                  <a:pt x="2044" y="2220"/>
                </a:lnTo>
                <a:lnTo>
                  <a:pt x="2050" y="2218"/>
                </a:lnTo>
                <a:lnTo>
                  <a:pt x="2056" y="2217"/>
                </a:lnTo>
                <a:lnTo>
                  <a:pt x="2061" y="2216"/>
                </a:lnTo>
                <a:lnTo>
                  <a:pt x="2067" y="2214"/>
                </a:lnTo>
                <a:lnTo>
                  <a:pt x="2072" y="2213"/>
                </a:lnTo>
                <a:lnTo>
                  <a:pt x="2078" y="2212"/>
                </a:lnTo>
                <a:lnTo>
                  <a:pt x="2084" y="2210"/>
                </a:lnTo>
                <a:lnTo>
                  <a:pt x="2089" y="2209"/>
                </a:lnTo>
                <a:lnTo>
                  <a:pt x="2095" y="2208"/>
                </a:lnTo>
                <a:lnTo>
                  <a:pt x="2100" y="2206"/>
                </a:lnTo>
                <a:lnTo>
                  <a:pt x="2106" y="2205"/>
                </a:lnTo>
                <a:lnTo>
                  <a:pt x="2112" y="2203"/>
                </a:lnTo>
                <a:lnTo>
                  <a:pt x="2117" y="2202"/>
                </a:lnTo>
                <a:lnTo>
                  <a:pt x="2123" y="2200"/>
                </a:lnTo>
                <a:lnTo>
                  <a:pt x="2128" y="2199"/>
                </a:lnTo>
                <a:lnTo>
                  <a:pt x="2134" y="2198"/>
                </a:lnTo>
                <a:lnTo>
                  <a:pt x="2139" y="2196"/>
                </a:lnTo>
                <a:lnTo>
                  <a:pt x="2145" y="2195"/>
                </a:lnTo>
                <a:lnTo>
                  <a:pt x="2151" y="2193"/>
                </a:lnTo>
                <a:lnTo>
                  <a:pt x="2156" y="2191"/>
                </a:lnTo>
                <a:lnTo>
                  <a:pt x="2162" y="2190"/>
                </a:lnTo>
                <a:lnTo>
                  <a:pt x="2167" y="2188"/>
                </a:lnTo>
                <a:lnTo>
                  <a:pt x="2173" y="2187"/>
                </a:lnTo>
                <a:lnTo>
                  <a:pt x="2178" y="2185"/>
                </a:lnTo>
                <a:lnTo>
                  <a:pt x="2184" y="2184"/>
                </a:lnTo>
                <a:lnTo>
                  <a:pt x="2189" y="2182"/>
                </a:lnTo>
                <a:lnTo>
                  <a:pt x="2195" y="2180"/>
                </a:lnTo>
                <a:lnTo>
                  <a:pt x="2200" y="2179"/>
                </a:lnTo>
                <a:lnTo>
                  <a:pt x="2206" y="2177"/>
                </a:lnTo>
                <a:lnTo>
                  <a:pt x="2212" y="2175"/>
                </a:lnTo>
                <a:lnTo>
                  <a:pt x="2217" y="2174"/>
                </a:lnTo>
                <a:lnTo>
                  <a:pt x="2223" y="2172"/>
                </a:lnTo>
                <a:lnTo>
                  <a:pt x="2228" y="2170"/>
                </a:lnTo>
                <a:lnTo>
                  <a:pt x="2234" y="2169"/>
                </a:lnTo>
                <a:lnTo>
                  <a:pt x="2239" y="2167"/>
                </a:lnTo>
                <a:lnTo>
                  <a:pt x="2245" y="2165"/>
                </a:lnTo>
                <a:lnTo>
                  <a:pt x="2250" y="2163"/>
                </a:lnTo>
                <a:lnTo>
                  <a:pt x="2256" y="2161"/>
                </a:lnTo>
                <a:lnTo>
                  <a:pt x="2261" y="2160"/>
                </a:lnTo>
                <a:lnTo>
                  <a:pt x="2266" y="2158"/>
                </a:lnTo>
                <a:lnTo>
                  <a:pt x="2272" y="2156"/>
                </a:lnTo>
                <a:lnTo>
                  <a:pt x="2277" y="2154"/>
                </a:lnTo>
                <a:lnTo>
                  <a:pt x="2283" y="2152"/>
                </a:lnTo>
                <a:lnTo>
                  <a:pt x="2288" y="2150"/>
                </a:lnTo>
                <a:lnTo>
                  <a:pt x="2294" y="2149"/>
                </a:lnTo>
                <a:lnTo>
                  <a:pt x="2299" y="2147"/>
                </a:lnTo>
                <a:lnTo>
                  <a:pt x="2305" y="2145"/>
                </a:lnTo>
                <a:lnTo>
                  <a:pt x="2310" y="2143"/>
                </a:lnTo>
                <a:lnTo>
                  <a:pt x="2316" y="2141"/>
                </a:lnTo>
                <a:lnTo>
                  <a:pt x="2321" y="2139"/>
                </a:lnTo>
                <a:lnTo>
                  <a:pt x="2326" y="2137"/>
                </a:lnTo>
                <a:lnTo>
                  <a:pt x="2332" y="2135"/>
                </a:lnTo>
                <a:lnTo>
                  <a:pt x="2337" y="2133"/>
                </a:lnTo>
                <a:lnTo>
                  <a:pt x="2343" y="2131"/>
                </a:lnTo>
                <a:lnTo>
                  <a:pt x="2348" y="2129"/>
                </a:lnTo>
                <a:lnTo>
                  <a:pt x="2353" y="2127"/>
                </a:lnTo>
                <a:lnTo>
                  <a:pt x="2359" y="2125"/>
                </a:lnTo>
                <a:lnTo>
                  <a:pt x="2364" y="2123"/>
                </a:lnTo>
                <a:lnTo>
                  <a:pt x="2370" y="2121"/>
                </a:lnTo>
                <a:lnTo>
                  <a:pt x="2375" y="2119"/>
                </a:lnTo>
                <a:lnTo>
                  <a:pt x="2380" y="2117"/>
                </a:lnTo>
                <a:lnTo>
                  <a:pt x="2386" y="2115"/>
                </a:lnTo>
                <a:lnTo>
                  <a:pt x="2391" y="2113"/>
                </a:lnTo>
                <a:lnTo>
                  <a:pt x="2396" y="2110"/>
                </a:lnTo>
                <a:lnTo>
                  <a:pt x="2402" y="2108"/>
                </a:lnTo>
                <a:lnTo>
                  <a:pt x="2407" y="2106"/>
                </a:lnTo>
                <a:lnTo>
                  <a:pt x="2412" y="2104"/>
                </a:lnTo>
                <a:lnTo>
                  <a:pt x="2418" y="2102"/>
                </a:lnTo>
                <a:lnTo>
                  <a:pt x="2423" y="2100"/>
                </a:lnTo>
                <a:lnTo>
                  <a:pt x="2428" y="2097"/>
                </a:lnTo>
                <a:lnTo>
                  <a:pt x="2434" y="2095"/>
                </a:lnTo>
                <a:lnTo>
                  <a:pt x="2439" y="2093"/>
                </a:lnTo>
                <a:lnTo>
                  <a:pt x="2444" y="2091"/>
                </a:lnTo>
                <a:lnTo>
                  <a:pt x="2450" y="2088"/>
                </a:lnTo>
                <a:lnTo>
                  <a:pt x="2455" y="2086"/>
                </a:lnTo>
                <a:lnTo>
                  <a:pt x="2460" y="2084"/>
                </a:lnTo>
                <a:lnTo>
                  <a:pt x="2466" y="2081"/>
                </a:lnTo>
                <a:lnTo>
                  <a:pt x="2471" y="2079"/>
                </a:lnTo>
                <a:lnTo>
                  <a:pt x="2476" y="2077"/>
                </a:lnTo>
                <a:lnTo>
                  <a:pt x="2481" y="2074"/>
                </a:lnTo>
                <a:lnTo>
                  <a:pt x="2487" y="2072"/>
                </a:lnTo>
                <a:lnTo>
                  <a:pt x="2492" y="2070"/>
                </a:lnTo>
                <a:lnTo>
                  <a:pt x="2497" y="2067"/>
                </a:lnTo>
                <a:lnTo>
                  <a:pt x="2502" y="2065"/>
                </a:lnTo>
                <a:lnTo>
                  <a:pt x="2508" y="2063"/>
                </a:lnTo>
                <a:lnTo>
                  <a:pt x="2513" y="2060"/>
                </a:lnTo>
                <a:lnTo>
                  <a:pt x="2518" y="2058"/>
                </a:lnTo>
                <a:lnTo>
                  <a:pt x="2523" y="2055"/>
                </a:lnTo>
                <a:lnTo>
                  <a:pt x="2529" y="2053"/>
                </a:lnTo>
                <a:lnTo>
                  <a:pt x="2534" y="2050"/>
                </a:lnTo>
                <a:lnTo>
                  <a:pt x="2539" y="2048"/>
                </a:lnTo>
                <a:lnTo>
                  <a:pt x="2544" y="2045"/>
                </a:lnTo>
                <a:lnTo>
                  <a:pt x="2549" y="2043"/>
                </a:lnTo>
                <a:lnTo>
                  <a:pt x="2555" y="2040"/>
                </a:lnTo>
                <a:lnTo>
                  <a:pt x="2560" y="2038"/>
                </a:lnTo>
                <a:lnTo>
                  <a:pt x="2565" y="2035"/>
                </a:lnTo>
                <a:lnTo>
                  <a:pt x="2570" y="2033"/>
                </a:lnTo>
                <a:lnTo>
                  <a:pt x="2575" y="2030"/>
                </a:lnTo>
                <a:lnTo>
                  <a:pt x="2580" y="2027"/>
                </a:lnTo>
                <a:lnTo>
                  <a:pt x="2586" y="2025"/>
                </a:lnTo>
                <a:lnTo>
                  <a:pt x="2591" y="2022"/>
                </a:lnTo>
                <a:lnTo>
                  <a:pt x="2596" y="2020"/>
                </a:lnTo>
                <a:lnTo>
                  <a:pt x="2601" y="2017"/>
                </a:lnTo>
                <a:lnTo>
                  <a:pt x="2606" y="2014"/>
                </a:lnTo>
                <a:lnTo>
                  <a:pt x="2611" y="2012"/>
                </a:lnTo>
                <a:lnTo>
                  <a:pt x="2616" y="2009"/>
                </a:lnTo>
                <a:lnTo>
                  <a:pt x="2621" y="2006"/>
                </a:lnTo>
                <a:lnTo>
                  <a:pt x="2627" y="2004"/>
                </a:lnTo>
                <a:lnTo>
                  <a:pt x="2632" y="2001"/>
                </a:lnTo>
                <a:lnTo>
                  <a:pt x="2637" y="1998"/>
                </a:lnTo>
                <a:lnTo>
                  <a:pt x="2642" y="1995"/>
                </a:lnTo>
                <a:lnTo>
                  <a:pt x="2647" y="1993"/>
                </a:lnTo>
                <a:lnTo>
                  <a:pt x="2652" y="1990"/>
                </a:lnTo>
                <a:lnTo>
                  <a:pt x="2657" y="1987"/>
                </a:lnTo>
                <a:lnTo>
                  <a:pt x="2662" y="1984"/>
                </a:lnTo>
                <a:lnTo>
                  <a:pt x="2667" y="1981"/>
                </a:lnTo>
                <a:lnTo>
                  <a:pt x="2672" y="1979"/>
                </a:lnTo>
                <a:lnTo>
                  <a:pt x="2677" y="1976"/>
                </a:lnTo>
                <a:lnTo>
                  <a:pt x="2682" y="1973"/>
                </a:lnTo>
                <a:lnTo>
                  <a:pt x="2687" y="1970"/>
                </a:lnTo>
                <a:lnTo>
                  <a:pt x="2692" y="1967"/>
                </a:lnTo>
                <a:lnTo>
                  <a:pt x="2697" y="1964"/>
                </a:lnTo>
                <a:lnTo>
                  <a:pt x="2702" y="1961"/>
                </a:lnTo>
                <a:lnTo>
                  <a:pt x="2707" y="1958"/>
                </a:lnTo>
                <a:lnTo>
                  <a:pt x="2712" y="1956"/>
                </a:lnTo>
                <a:lnTo>
                  <a:pt x="2717" y="1953"/>
                </a:lnTo>
                <a:lnTo>
                  <a:pt x="2722" y="1950"/>
                </a:lnTo>
                <a:lnTo>
                  <a:pt x="2727" y="1947"/>
                </a:lnTo>
                <a:lnTo>
                  <a:pt x="2732" y="1944"/>
                </a:lnTo>
                <a:lnTo>
                  <a:pt x="2737" y="1941"/>
                </a:lnTo>
                <a:lnTo>
                  <a:pt x="2742" y="1938"/>
                </a:lnTo>
                <a:lnTo>
                  <a:pt x="2747" y="1935"/>
                </a:lnTo>
                <a:lnTo>
                  <a:pt x="2752" y="1932"/>
                </a:lnTo>
                <a:lnTo>
                  <a:pt x="2757" y="1929"/>
                </a:lnTo>
                <a:lnTo>
                  <a:pt x="2762" y="1926"/>
                </a:lnTo>
                <a:lnTo>
                  <a:pt x="2767" y="1923"/>
                </a:lnTo>
                <a:lnTo>
                  <a:pt x="2772" y="1919"/>
                </a:lnTo>
                <a:lnTo>
                  <a:pt x="2776" y="1916"/>
                </a:lnTo>
                <a:lnTo>
                  <a:pt x="2781" y="1913"/>
                </a:lnTo>
                <a:lnTo>
                  <a:pt x="2786" y="1910"/>
                </a:lnTo>
                <a:lnTo>
                  <a:pt x="2791" y="1907"/>
                </a:lnTo>
                <a:lnTo>
                  <a:pt x="2796" y="1904"/>
                </a:lnTo>
                <a:lnTo>
                  <a:pt x="2801" y="1901"/>
                </a:lnTo>
                <a:lnTo>
                  <a:pt x="2806" y="1898"/>
                </a:lnTo>
                <a:lnTo>
                  <a:pt x="2810" y="1894"/>
                </a:lnTo>
                <a:lnTo>
                  <a:pt x="2815" y="1891"/>
                </a:lnTo>
                <a:lnTo>
                  <a:pt x="2820" y="1888"/>
                </a:lnTo>
                <a:lnTo>
                  <a:pt x="2825" y="1885"/>
                </a:lnTo>
                <a:lnTo>
                  <a:pt x="2830" y="1882"/>
                </a:lnTo>
                <a:lnTo>
                  <a:pt x="2835" y="1878"/>
                </a:lnTo>
                <a:lnTo>
                  <a:pt x="2839" y="1875"/>
                </a:lnTo>
                <a:lnTo>
                  <a:pt x="2844" y="1872"/>
                </a:lnTo>
                <a:lnTo>
                  <a:pt x="2849" y="1869"/>
                </a:lnTo>
                <a:lnTo>
                  <a:pt x="2854" y="1865"/>
                </a:lnTo>
                <a:lnTo>
                  <a:pt x="2858" y="1862"/>
                </a:lnTo>
                <a:lnTo>
                  <a:pt x="2863" y="1859"/>
                </a:lnTo>
                <a:lnTo>
                  <a:pt x="2868" y="1855"/>
                </a:lnTo>
                <a:lnTo>
                  <a:pt x="2873" y="1852"/>
                </a:lnTo>
                <a:lnTo>
                  <a:pt x="2877" y="1849"/>
                </a:lnTo>
                <a:lnTo>
                  <a:pt x="2882" y="1845"/>
                </a:lnTo>
                <a:lnTo>
                  <a:pt x="2887" y="1842"/>
                </a:lnTo>
                <a:lnTo>
                  <a:pt x="2892" y="1838"/>
                </a:lnTo>
                <a:lnTo>
                  <a:pt x="2896" y="1835"/>
                </a:lnTo>
                <a:lnTo>
                  <a:pt x="2901" y="1832"/>
                </a:lnTo>
                <a:lnTo>
                  <a:pt x="2906" y="1828"/>
                </a:lnTo>
                <a:lnTo>
                  <a:pt x="2910" y="1825"/>
                </a:lnTo>
                <a:lnTo>
                  <a:pt x="2915" y="1821"/>
                </a:lnTo>
                <a:lnTo>
                  <a:pt x="2920" y="1818"/>
                </a:lnTo>
                <a:lnTo>
                  <a:pt x="2924" y="1814"/>
                </a:lnTo>
                <a:lnTo>
                  <a:pt x="2929" y="1811"/>
                </a:lnTo>
                <a:lnTo>
                  <a:pt x="2933" y="1807"/>
                </a:lnTo>
                <a:lnTo>
                  <a:pt x="2938" y="1804"/>
                </a:lnTo>
                <a:lnTo>
                  <a:pt x="2943" y="1800"/>
                </a:lnTo>
                <a:lnTo>
                  <a:pt x="2947" y="1797"/>
                </a:lnTo>
                <a:lnTo>
                  <a:pt x="2952" y="1793"/>
                </a:lnTo>
                <a:lnTo>
                  <a:pt x="2957" y="1790"/>
                </a:lnTo>
                <a:lnTo>
                  <a:pt x="2961" y="1786"/>
                </a:lnTo>
                <a:lnTo>
                  <a:pt x="2966" y="1783"/>
                </a:lnTo>
                <a:lnTo>
                  <a:pt x="2970" y="1779"/>
                </a:lnTo>
                <a:lnTo>
                  <a:pt x="2975" y="1775"/>
                </a:lnTo>
                <a:lnTo>
                  <a:pt x="2979" y="1772"/>
                </a:lnTo>
                <a:lnTo>
                  <a:pt x="2984" y="1768"/>
                </a:lnTo>
                <a:lnTo>
                  <a:pt x="2988" y="1764"/>
                </a:lnTo>
                <a:lnTo>
                  <a:pt x="2993" y="1761"/>
                </a:lnTo>
                <a:lnTo>
                  <a:pt x="2997" y="1757"/>
                </a:lnTo>
                <a:lnTo>
                  <a:pt x="3002" y="1753"/>
                </a:lnTo>
                <a:lnTo>
                  <a:pt x="3006" y="1750"/>
                </a:lnTo>
                <a:lnTo>
                  <a:pt x="3011" y="1746"/>
                </a:lnTo>
                <a:lnTo>
                  <a:pt x="3015" y="1742"/>
                </a:lnTo>
                <a:lnTo>
                  <a:pt x="3020" y="1739"/>
                </a:lnTo>
                <a:lnTo>
                  <a:pt x="3024" y="1735"/>
                </a:lnTo>
                <a:lnTo>
                  <a:pt x="3029" y="1731"/>
                </a:lnTo>
                <a:lnTo>
                  <a:pt x="3033" y="1727"/>
                </a:lnTo>
                <a:lnTo>
                  <a:pt x="3038" y="1724"/>
                </a:lnTo>
                <a:lnTo>
                  <a:pt x="3042" y="1720"/>
                </a:lnTo>
                <a:lnTo>
                  <a:pt x="3046" y="1716"/>
                </a:lnTo>
                <a:lnTo>
                  <a:pt x="3051" y="1712"/>
                </a:lnTo>
                <a:lnTo>
                  <a:pt x="3055" y="1708"/>
                </a:lnTo>
                <a:lnTo>
                  <a:pt x="3060" y="1704"/>
                </a:lnTo>
                <a:lnTo>
                  <a:pt x="3064" y="1701"/>
                </a:lnTo>
                <a:lnTo>
                  <a:pt x="3068" y="1697"/>
                </a:lnTo>
                <a:lnTo>
                  <a:pt x="3073" y="1693"/>
                </a:lnTo>
                <a:lnTo>
                  <a:pt x="3077" y="1689"/>
                </a:lnTo>
                <a:lnTo>
                  <a:pt x="3081" y="1685"/>
                </a:lnTo>
                <a:lnTo>
                  <a:pt x="3086" y="1681"/>
                </a:lnTo>
                <a:lnTo>
                  <a:pt x="3090" y="1677"/>
                </a:lnTo>
                <a:lnTo>
                  <a:pt x="3094" y="1673"/>
                </a:lnTo>
                <a:lnTo>
                  <a:pt x="3099" y="1669"/>
                </a:lnTo>
                <a:lnTo>
                  <a:pt x="3103" y="1665"/>
                </a:lnTo>
                <a:lnTo>
                  <a:pt x="3107" y="1661"/>
                </a:lnTo>
                <a:lnTo>
                  <a:pt x="3112" y="1657"/>
                </a:lnTo>
                <a:lnTo>
                  <a:pt x="3116" y="1653"/>
                </a:lnTo>
                <a:lnTo>
                  <a:pt x="3120" y="1649"/>
                </a:lnTo>
                <a:lnTo>
                  <a:pt x="3124" y="1645"/>
                </a:lnTo>
                <a:lnTo>
                  <a:pt x="3129" y="1641"/>
                </a:lnTo>
                <a:lnTo>
                  <a:pt x="3133" y="1637"/>
                </a:lnTo>
                <a:lnTo>
                  <a:pt x="3137" y="1633"/>
                </a:lnTo>
                <a:lnTo>
                  <a:pt x="3141" y="1629"/>
                </a:lnTo>
                <a:lnTo>
                  <a:pt x="3145" y="1625"/>
                </a:lnTo>
                <a:lnTo>
                  <a:pt x="3150" y="1621"/>
                </a:lnTo>
                <a:lnTo>
                  <a:pt x="3154" y="1617"/>
                </a:lnTo>
                <a:lnTo>
                  <a:pt x="3158" y="1613"/>
                </a:lnTo>
                <a:lnTo>
                  <a:pt x="3162" y="1609"/>
                </a:lnTo>
                <a:lnTo>
                  <a:pt x="3166" y="1605"/>
                </a:lnTo>
                <a:lnTo>
                  <a:pt x="3170" y="1600"/>
                </a:lnTo>
                <a:lnTo>
                  <a:pt x="3174" y="1596"/>
                </a:lnTo>
                <a:lnTo>
                  <a:pt x="3179" y="1592"/>
                </a:lnTo>
                <a:lnTo>
                  <a:pt x="3183" y="1588"/>
                </a:lnTo>
                <a:lnTo>
                  <a:pt x="3187" y="1584"/>
                </a:lnTo>
                <a:lnTo>
                  <a:pt x="3191" y="1580"/>
                </a:lnTo>
                <a:lnTo>
                  <a:pt x="3195" y="1575"/>
                </a:lnTo>
                <a:lnTo>
                  <a:pt x="3199" y="1571"/>
                </a:lnTo>
                <a:lnTo>
                  <a:pt x="3203" y="1567"/>
                </a:lnTo>
                <a:lnTo>
                  <a:pt x="3207" y="1563"/>
                </a:lnTo>
                <a:lnTo>
                  <a:pt x="3211" y="1558"/>
                </a:lnTo>
                <a:lnTo>
                  <a:pt x="3215" y="1554"/>
                </a:lnTo>
                <a:lnTo>
                  <a:pt x="3219" y="1550"/>
                </a:lnTo>
                <a:lnTo>
                  <a:pt x="3223" y="1545"/>
                </a:lnTo>
                <a:lnTo>
                  <a:pt x="3227" y="1541"/>
                </a:lnTo>
                <a:lnTo>
                  <a:pt x="3231" y="1537"/>
                </a:lnTo>
                <a:lnTo>
                  <a:pt x="3235" y="1532"/>
                </a:lnTo>
                <a:lnTo>
                  <a:pt x="3239" y="1528"/>
                </a:lnTo>
                <a:lnTo>
                  <a:pt x="3243" y="1524"/>
                </a:lnTo>
                <a:lnTo>
                  <a:pt x="3247" y="1519"/>
                </a:lnTo>
                <a:lnTo>
                  <a:pt x="3251" y="1515"/>
                </a:lnTo>
                <a:lnTo>
                  <a:pt x="3255" y="1511"/>
                </a:lnTo>
                <a:lnTo>
                  <a:pt x="3259" y="1506"/>
                </a:lnTo>
                <a:lnTo>
                  <a:pt x="3263" y="1502"/>
                </a:lnTo>
                <a:lnTo>
                  <a:pt x="3267" y="1497"/>
                </a:lnTo>
                <a:lnTo>
                  <a:pt x="3270" y="1493"/>
                </a:lnTo>
                <a:lnTo>
                  <a:pt x="3274" y="1488"/>
                </a:lnTo>
                <a:lnTo>
                  <a:pt x="3278" y="1484"/>
                </a:lnTo>
                <a:lnTo>
                  <a:pt x="3282" y="1480"/>
                </a:lnTo>
                <a:lnTo>
                  <a:pt x="3286" y="1475"/>
                </a:lnTo>
                <a:lnTo>
                  <a:pt x="3290" y="1471"/>
                </a:lnTo>
                <a:lnTo>
                  <a:pt x="3293" y="1466"/>
                </a:lnTo>
                <a:lnTo>
                  <a:pt x="3297" y="1462"/>
                </a:lnTo>
                <a:lnTo>
                  <a:pt x="3301" y="1457"/>
                </a:lnTo>
                <a:lnTo>
                  <a:pt x="3305" y="1452"/>
                </a:lnTo>
                <a:lnTo>
                  <a:pt x="3309" y="1448"/>
                </a:lnTo>
                <a:lnTo>
                  <a:pt x="3312" y="1443"/>
                </a:lnTo>
                <a:lnTo>
                  <a:pt x="3316" y="1439"/>
                </a:lnTo>
                <a:lnTo>
                  <a:pt x="3320" y="1434"/>
                </a:lnTo>
                <a:lnTo>
                  <a:pt x="3324" y="1430"/>
                </a:lnTo>
                <a:lnTo>
                  <a:pt x="3327" y="1425"/>
                </a:lnTo>
                <a:lnTo>
                  <a:pt x="3331" y="1420"/>
                </a:lnTo>
                <a:lnTo>
                  <a:pt x="3335" y="1416"/>
                </a:lnTo>
                <a:lnTo>
                  <a:pt x="3338" y="1411"/>
                </a:lnTo>
                <a:lnTo>
                  <a:pt x="3342" y="1406"/>
                </a:lnTo>
                <a:lnTo>
                  <a:pt x="3346" y="1402"/>
                </a:lnTo>
                <a:lnTo>
                  <a:pt x="3349" y="1397"/>
                </a:lnTo>
                <a:lnTo>
                  <a:pt x="3353" y="1392"/>
                </a:lnTo>
                <a:lnTo>
                  <a:pt x="3357" y="1388"/>
                </a:lnTo>
                <a:lnTo>
                  <a:pt x="3360" y="1383"/>
                </a:lnTo>
                <a:lnTo>
                  <a:pt x="3364" y="1378"/>
                </a:lnTo>
                <a:lnTo>
                  <a:pt x="3367" y="1374"/>
                </a:lnTo>
                <a:lnTo>
                  <a:pt x="3371" y="1369"/>
                </a:lnTo>
                <a:lnTo>
                  <a:pt x="3375" y="1364"/>
                </a:lnTo>
                <a:lnTo>
                  <a:pt x="3378" y="1359"/>
                </a:lnTo>
                <a:lnTo>
                  <a:pt x="3382" y="1354"/>
                </a:lnTo>
                <a:lnTo>
                  <a:pt x="3385" y="1350"/>
                </a:lnTo>
                <a:lnTo>
                  <a:pt x="3389" y="1345"/>
                </a:lnTo>
                <a:lnTo>
                  <a:pt x="3392" y="1340"/>
                </a:lnTo>
                <a:lnTo>
                  <a:pt x="3396" y="1335"/>
                </a:lnTo>
                <a:lnTo>
                  <a:pt x="3399" y="1330"/>
                </a:lnTo>
                <a:lnTo>
                  <a:pt x="3403" y="1326"/>
                </a:lnTo>
                <a:lnTo>
                  <a:pt x="3406" y="1321"/>
                </a:lnTo>
                <a:lnTo>
                  <a:pt x="3410" y="1316"/>
                </a:lnTo>
                <a:lnTo>
                  <a:pt x="3413" y="1311"/>
                </a:lnTo>
                <a:lnTo>
                  <a:pt x="3416" y="1306"/>
                </a:lnTo>
                <a:lnTo>
                  <a:pt x="3420" y="1301"/>
                </a:lnTo>
                <a:lnTo>
                  <a:pt x="3423" y="1296"/>
                </a:lnTo>
                <a:lnTo>
                  <a:pt x="3427" y="1291"/>
                </a:lnTo>
                <a:lnTo>
                  <a:pt x="3430" y="1286"/>
                </a:lnTo>
                <a:lnTo>
                  <a:pt x="3433" y="1281"/>
                </a:lnTo>
                <a:lnTo>
                  <a:pt x="3437" y="1277"/>
                </a:lnTo>
                <a:lnTo>
                  <a:pt x="3440" y="1272"/>
                </a:lnTo>
                <a:lnTo>
                  <a:pt x="3443" y="1267"/>
                </a:lnTo>
                <a:lnTo>
                  <a:pt x="3447" y="1262"/>
                </a:lnTo>
                <a:lnTo>
                  <a:pt x="3450" y="1257"/>
                </a:lnTo>
                <a:lnTo>
                  <a:pt x="3453" y="1252"/>
                </a:lnTo>
                <a:lnTo>
                  <a:pt x="3457" y="1247"/>
                </a:lnTo>
                <a:lnTo>
                  <a:pt x="3460" y="1242"/>
                </a:lnTo>
                <a:lnTo>
                  <a:pt x="3463" y="1236"/>
                </a:lnTo>
                <a:lnTo>
                  <a:pt x="3466" y="1231"/>
                </a:lnTo>
                <a:lnTo>
                  <a:pt x="3470" y="1226"/>
                </a:lnTo>
                <a:lnTo>
                  <a:pt x="3473" y="1221"/>
                </a:lnTo>
                <a:lnTo>
                  <a:pt x="3476" y="1216"/>
                </a:lnTo>
                <a:lnTo>
                  <a:pt x="3479" y="1211"/>
                </a:lnTo>
                <a:lnTo>
                  <a:pt x="3482" y="1206"/>
                </a:lnTo>
                <a:lnTo>
                  <a:pt x="3486" y="1201"/>
                </a:lnTo>
                <a:lnTo>
                  <a:pt x="3489" y="1196"/>
                </a:lnTo>
                <a:lnTo>
                  <a:pt x="3492" y="1191"/>
                </a:lnTo>
                <a:lnTo>
                  <a:pt x="3495" y="1185"/>
                </a:lnTo>
                <a:lnTo>
                  <a:pt x="3498" y="1180"/>
                </a:lnTo>
                <a:lnTo>
                  <a:pt x="3501" y="1175"/>
                </a:lnTo>
                <a:lnTo>
                  <a:pt x="3504" y="1170"/>
                </a:lnTo>
                <a:lnTo>
                  <a:pt x="3507" y="1165"/>
                </a:lnTo>
                <a:lnTo>
                  <a:pt x="3510" y="1160"/>
                </a:lnTo>
                <a:lnTo>
                  <a:pt x="3514" y="1154"/>
                </a:lnTo>
                <a:lnTo>
                  <a:pt x="3517" y="1149"/>
                </a:lnTo>
                <a:lnTo>
                  <a:pt x="3520" y="1144"/>
                </a:lnTo>
                <a:lnTo>
                  <a:pt x="3523" y="1139"/>
                </a:lnTo>
                <a:lnTo>
                  <a:pt x="3526" y="1133"/>
                </a:lnTo>
                <a:lnTo>
                  <a:pt x="3529" y="1128"/>
                </a:lnTo>
                <a:lnTo>
                  <a:pt x="3532" y="1123"/>
                </a:lnTo>
                <a:lnTo>
                  <a:pt x="3535" y="1117"/>
                </a:lnTo>
                <a:lnTo>
                  <a:pt x="3538" y="1112"/>
                </a:lnTo>
                <a:lnTo>
                  <a:pt x="3540" y="1107"/>
                </a:lnTo>
                <a:lnTo>
                  <a:pt x="3543" y="1102"/>
                </a:lnTo>
                <a:lnTo>
                  <a:pt x="3546" y="1096"/>
                </a:lnTo>
                <a:lnTo>
                  <a:pt x="3549" y="1091"/>
                </a:lnTo>
                <a:lnTo>
                  <a:pt x="3552" y="1085"/>
                </a:lnTo>
                <a:lnTo>
                  <a:pt x="3555" y="1080"/>
                </a:lnTo>
                <a:lnTo>
                  <a:pt x="3558" y="1075"/>
                </a:lnTo>
                <a:lnTo>
                  <a:pt x="3561" y="1069"/>
                </a:lnTo>
                <a:lnTo>
                  <a:pt x="3563" y="1064"/>
                </a:lnTo>
                <a:lnTo>
                  <a:pt x="3566" y="1059"/>
                </a:lnTo>
                <a:lnTo>
                  <a:pt x="3569" y="1053"/>
                </a:lnTo>
                <a:lnTo>
                  <a:pt x="3572" y="1048"/>
                </a:lnTo>
                <a:lnTo>
                  <a:pt x="3575" y="1042"/>
                </a:lnTo>
                <a:lnTo>
                  <a:pt x="3577" y="1037"/>
                </a:lnTo>
                <a:lnTo>
                  <a:pt x="3580" y="1031"/>
                </a:lnTo>
                <a:lnTo>
                  <a:pt x="3583" y="1026"/>
                </a:lnTo>
                <a:lnTo>
                  <a:pt x="3586" y="1020"/>
                </a:lnTo>
                <a:lnTo>
                  <a:pt x="3588" y="1015"/>
                </a:lnTo>
                <a:lnTo>
                  <a:pt x="3591" y="1009"/>
                </a:lnTo>
                <a:lnTo>
                  <a:pt x="3594" y="1004"/>
                </a:lnTo>
                <a:lnTo>
                  <a:pt x="3596" y="998"/>
                </a:lnTo>
                <a:lnTo>
                  <a:pt x="3599" y="993"/>
                </a:lnTo>
                <a:lnTo>
                  <a:pt x="3602" y="987"/>
                </a:lnTo>
                <a:lnTo>
                  <a:pt x="3604" y="982"/>
                </a:lnTo>
                <a:lnTo>
                  <a:pt x="3607" y="976"/>
                </a:lnTo>
                <a:lnTo>
                  <a:pt x="3610" y="971"/>
                </a:lnTo>
                <a:lnTo>
                  <a:pt x="3612" y="965"/>
                </a:lnTo>
                <a:lnTo>
                  <a:pt x="3615" y="959"/>
                </a:lnTo>
                <a:lnTo>
                  <a:pt x="3617" y="954"/>
                </a:lnTo>
                <a:lnTo>
                  <a:pt x="3620" y="948"/>
                </a:lnTo>
                <a:lnTo>
                  <a:pt x="3622" y="942"/>
                </a:lnTo>
                <a:lnTo>
                  <a:pt x="3625" y="937"/>
                </a:lnTo>
                <a:lnTo>
                  <a:pt x="3627" y="931"/>
                </a:lnTo>
                <a:lnTo>
                  <a:pt x="3630" y="926"/>
                </a:lnTo>
                <a:lnTo>
                  <a:pt x="3632" y="920"/>
                </a:lnTo>
                <a:lnTo>
                  <a:pt x="3635" y="914"/>
                </a:lnTo>
                <a:lnTo>
                  <a:pt x="3637" y="908"/>
                </a:lnTo>
                <a:lnTo>
                  <a:pt x="3640" y="903"/>
                </a:lnTo>
                <a:lnTo>
                  <a:pt x="3642" y="897"/>
                </a:lnTo>
                <a:lnTo>
                  <a:pt x="3645" y="891"/>
                </a:lnTo>
                <a:lnTo>
                  <a:pt x="3647" y="886"/>
                </a:lnTo>
                <a:lnTo>
                  <a:pt x="3649" y="880"/>
                </a:lnTo>
                <a:lnTo>
                  <a:pt x="3652" y="874"/>
                </a:lnTo>
                <a:lnTo>
                  <a:pt x="3654" y="868"/>
                </a:lnTo>
                <a:lnTo>
                  <a:pt x="3656" y="863"/>
                </a:lnTo>
                <a:lnTo>
                  <a:pt x="3659" y="857"/>
                </a:lnTo>
                <a:lnTo>
                  <a:pt x="3661" y="851"/>
                </a:lnTo>
                <a:lnTo>
                  <a:pt x="3663" y="845"/>
                </a:lnTo>
                <a:lnTo>
                  <a:pt x="3666" y="839"/>
                </a:lnTo>
                <a:lnTo>
                  <a:pt x="3668" y="834"/>
                </a:lnTo>
                <a:lnTo>
                  <a:pt x="3670" y="828"/>
                </a:lnTo>
                <a:lnTo>
                  <a:pt x="3672" y="822"/>
                </a:lnTo>
                <a:lnTo>
                  <a:pt x="3675" y="816"/>
                </a:lnTo>
                <a:lnTo>
                  <a:pt x="3677" y="810"/>
                </a:lnTo>
                <a:lnTo>
                  <a:pt x="3679" y="804"/>
                </a:lnTo>
                <a:lnTo>
                  <a:pt x="3681" y="798"/>
                </a:lnTo>
                <a:lnTo>
                  <a:pt x="3683" y="792"/>
                </a:lnTo>
                <a:lnTo>
                  <a:pt x="3685" y="787"/>
                </a:lnTo>
                <a:lnTo>
                  <a:pt x="3688" y="781"/>
                </a:lnTo>
                <a:lnTo>
                  <a:pt x="3690" y="775"/>
                </a:lnTo>
                <a:lnTo>
                  <a:pt x="3692" y="769"/>
                </a:lnTo>
                <a:lnTo>
                  <a:pt x="3694" y="763"/>
                </a:lnTo>
                <a:lnTo>
                  <a:pt x="3696" y="757"/>
                </a:lnTo>
                <a:lnTo>
                  <a:pt x="3698" y="751"/>
                </a:lnTo>
                <a:lnTo>
                  <a:pt x="3700" y="745"/>
                </a:lnTo>
                <a:lnTo>
                  <a:pt x="3702" y="739"/>
                </a:lnTo>
                <a:lnTo>
                  <a:pt x="3704" y="733"/>
                </a:lnTo>
                <a:lnTo>
                  <a:pt x="3706" y="727"/>
                </a:lnTo>
                <a:lnTo>
                  <a:pt x="3708" y="721"/>
                </a:lnTo>
                <a:lnTo>
                  <a:pt x="3710" y="715"/>
                </a:lnTo>
                <a:lnTo>
                  <a:pt x="3712" y="709"/>
                </a:lnTo>
                <a:lnTo>
                  <a:pt x="3714" y="703"/>
                </a:lnTo>
                <a:lnTo>
                  <a:pt x="3716" y="697"/>
                </a:lnTo>
                <a:lnTo>
                  <a:pt x="3718" y="691"/>
                </a:lnTo>
                <a:lnTo>
                  <a:pt x="3720" y="685"/>
                </a:lnTo>
                <a:lnTo>
                  <a:pt x="3722" y="678"/>
                </a:lnTo>
                <a:lnTo>
                  <a:pt x="3723" y="672"/>
                </a:lnTo>
                <a:lnTo>
                  <a:pt x="3725" y="666"/>
                </a:lnTo>
                <a:lnTo>
                  <a:pt x="3727" y="660"/>
                </a:lnTo>
                <a:lnTo>
                  <a:pt x="3729" y="654"/>
                </a:lnTo>
                <a:lnTo>
                  <a:pt x="3731" y="648"/>
                </a:lnTo>
                <a:lnTo>
                  <a:pt x="3732" y="642"/>
                </a:lnTo>
                <a:lnTo>
                  <a:pt x="3734" y="636"/>
                </a:lnTo>
                <a:lnTo>
                  <a:pt x="3736" y="629"/>
                </a:lnTo>
                <a:lnTo>
                  <a:pt x="3738" y="623"/>
                </a:lnTo>
                <a:lnTo>
                  <a:pt x="3739" y="617"/>
                </a:lnTo>
                <a:lnTo>
                  <a:pt x="3741" y="611"/>
                </a:lnTo>
                <a:lnTo>
                  <a:pt x="3743" y="605"/>
                </a:lnTo>
                <a:lnTo>
                  <a:pt x="3745" y="598"/>
                </a:lnTo>
                <a:lnTo>
                  <a:pt x="3746" y="592"/>
                </a:lnTo>
                <a:lnTo>
                  <a:pt x="3748" y="586"/>
                </a:lnTo>
                <a:lnTo>
                  <a:pt x="3749" y="580"/>
                </a:lnTo>
                <a:lnTo>
                  <a:pt x="3751" y="573"/>
                </a:lnTo>
                <a:lnTo>
                  <a:pt x="3753" y="567"/>
                </a:lnTo>
                <a:lnTo>
                  <a:pt x="3754" y="561"/>
                </a:lnTo>
                <a:lnTo>
                  <a:pt x="3756" y="555"/>
                </a:lnTo>
                <a:lnTo>
                  <a:pt x="3757" y="548"/>
                </a:lnTo>
                <a:lnTo>
                  <a:pt x="3759" y="542"/>
                </a:lnTo>
                <a:lnTo>
                  <a:pt x="3760" y="536"/>
                </a:lnTo>
                <a:lnTo>
                  <a:pt x="3762" y="529"/>
                </a:lnTo>
                <a:lnTo>
                  <a:pt x="3763" y="523"/>
                </a:lnTo>
                <a:lnTo>
                  <a:pt x="3765" y="517"/>
                </a:lnTo>
                <a:lnTo>
                  <a:pt x="3766" y="510"/>
                </a:lnTo>
                <a:lnTo>
                  <a:pt x="3768" y="504"/>
                </a:lnTo>
                <a:lnTo>
                  <a:pt x="3769" y="498"/>
                </a:lnTo>
                <a:lnTo>
                  <a:pt x="3771" y="491"/>
                </a:lnTo>
                <a:lnTo>
                  <a:pt x="3772" y="485"/>
                </a:lnTo>
                <a:lnTo>
                  <a:pt x="3773" y="478"/>
                </a:lnTo>
                <a:lnTo>
                  <a:pt x="3775" y="472"/>
                </a:lnTo>
                <a:lnTo>
                  <a:pt x="3776" y="466"/>
                </a:lnTo>
                <a:lnTo>
                  <a:pt x="3777" y="459"/>
                </a:lnTo>
                <a:lnTo>
                  <a:pt x="3779" y="453"/>
                </a:lnTo>
                <a:lnTo>
                  <a:pt x="3780" y="446"/>
                </a:lnTo>
                <a:lnTo>
                  <a:pt x="3781" y="440"/>
                </a:lnTo>
                <a:lnTo>
                  <a:pt x="3783" y="433"/>
                </a:lnTo>
                <a:lnTo>
                  <a:pt x="3784" y="427"/>
                </a:lnTo>
                <a:lnTo>
                  <a:pt x="3785" y="420"/>
                </a:lnTo>
                <a:lnTo>
                  <a:pt x="3786" y="414"/>
                </a:lnTo>
                <a:lnTo>
                  <a:pt x="3787" y="407"/>
                </a:lnTo>
                <a:lnTo>
                  <a:pt x="3789" y="401"/>
                </a:lnTo>
                <a:lnTo>
                  <a:pt x="3790" y="394"/>
                </a:lnTo>
                <a:lnTo>
                  <a:pt x="1550" y="0"/>
                </a:lnTo>
                <a:lnTo>
                  <a:pt x="0" y="1663"/>
                </a:lnTo>
                <a:close/>
              </a:path>
            </a:pathLst>
          </a:custGeom>
          <a:noFill/>
          <a:ln w="998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1" name="Text Box 16"/>
          <p:cNvSpPr txBox="1">
            <a:spLocks noChangeArrowheads="1"/>
          </p:cNvSpPr>
          <p:nvPr/>
        </p:nvSpPr>
        <p:spPr bwMode="auto">
          <a:xfrm rot="-1740000">
            <a:off x="6956425" y="5078413"/>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c . L</a:t>
            </a:r>
          </a:p>
        </p:txBody>
      </p:sp>
      <p:sp>
        <p:nvSpPr>
          <p:cNvPr id="34832" name="Freeform 19"/>
          <p:cNvSpPr>
            <a:spLocks/>
          </p:cNvSpPr>
          <p:nvPr/>
        </p:nvSpPr>
        <p:spPr bwMode="auto">
          <a:xfrm>
            <a:off x="5418138" y="2498725"/>
            <a:ext cx="1987550" cy="2270125"/>
          </a:xfrm>
          <a:custGeom>
            <a:avLst/>
            <a:gdLst>
              <a:gd name="T0" fmla="*/ 2147483646 w 1503"/>
              <a:gd name="T1" fmla="*/ 2147483646 h 1698"/>
              <a:gd name="T2" fmla="*/ 0 w 1503"/>
              <a:gd name="T3" fmla="*/ 0 h 1698"/>
              <a:gd name="T4" fmla="*/ 0 60000 65536"/>
              <a:gd name="T5" fmla="*/ 0 60000 65536"/>
              <a:gd name="T6" fmla="*/ 0 w 1503"/>
              <a:gd name="T7" fmla="*/ 0 h 1698"/>
              <a:gd name="T8" fmla="*/ 1503 w 1503"/>
              <a:gd name="T9" fmla="*/ 1698 h 1698"/>
            </a:gdLst>
            <a:ahLst/>
            <a:cxnLst>
              <a:cxn ang="T4">
                <a:pos x="T0" y="T1"/>
              </a:cxn>
              <a:cxn ang="T5">
                <a:pos x="T2" y="T3"/>
              </a:cxn>
            </a:cxnLst>
            <a:rect l="T6" t="T7" r="T8" b="T9"/>
            <a:pathLst>
              <a:path w="1503" h="1698">
                <a:moveTo>
                  <a:pt x="1503" y="1698"/>
                </a:moveTo>
                <a:lnTo>
                  <a:pt x="0"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3" name="Text Box 20"/>
          <p:cNvSpPr txBox="1">
            <a:spLocks noChangeArrowheads="1"/>
          </p:cNvSpPr>
          <p:nvPr/>
        </p:nvSpPr>
        <p:spPr bwMode="auto">
          <a:xfrm>
            <a:off x="6445250" y="4845050"/>
            <a:ext cx="48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W</a:t>
            </a:r>
            <a:r>
              <a:rPr lang="en-US" altLang="en-US" sz="1600" baseline="-25000">
                <a:solidFill>
                  <a:srgbClr val="000000"/>
                </a:solidFill>
              </a:rPr>
              <a:t>1</a:t>
            </a:r>
          </a:p>
        </p:txBody>
      </p:sp>
      <p:sp>
        <p:nvSpPr>
          <p:cNvPr id="34834" name="Freeform 21"/>
          <p:cNvSpPr>
            <a:spLocks noChangeArrowheads="1"/>
          </p:cNvSpPr>
          <p:nvPr/>
        </p:nvSpPr>
        <p:spPr bwMode="auto">
          <a:xfrm>
            <a:off x="5276850" y="2540000"/>
            <a:ext cx="366713" cy="192088"/>
          </a:xfrm>
          <a:custGeom>
            <a:avLst/>
            <a:gdLst>
              <a:gd name="T0" fmla="*/ 2147483646 w 278"/>
              <a:gd name="T1" fmla="*/ 2147483646 h 144"/>
              <a:gd name="T2" fmla="*/ 2147483646 w 278"/>
              <a:gd name="T3" fmla="*/ 2147483646 h 144"/>
              <a:gd name="T4" fmla="*/ 2147483646 w 278"/>
              <a:gd name="T5" fmla="*/ 2147483646 h 144"/>
              <a:gd name="T6" fmla="*/ 2147483646 w 278"/>
              <a:gd name="T7" fmla="*/ 2147483646 h 144"/>
              <a:gd name="T8" fmla="*/ 2147483646 w 278"/>
              <a:gd name="T9" fmla="*/ 2147483646 h 144"/>
              <a:gd name="T10" fmla="*/ 2147483646 w 278"/>
              <a:gd name="T11" fmla="*/ 2147483646 h 144"/>
              <a:gd name="T12" fmla="*/ 2147483646 w 278"/>
              <a:gd name="T13" fmla="*/ 2147483646 h 144"/>
              <a:gd name="T14" fmla="*/ 2147483646 w 278"/>
              <a:gd name="T15" fmla="*/ 2147483646 h 144"/>
              <a:gd name="T16" fmla="*/ 2147483646 w 278"/>
              <a:gd name="T17" fmla="*/ 2147483646 h 144"/>
              <a:gd name="T18" fmla="*/ 2147483646 w 278"/>
              <a:gd name="T19" fmla="*/ 2147483646 h 144"/>
              <a:gd name="T20" fmla="*/ 2147483646 w 278"/>
              <a:gd name="T21" fmla="*/ 2147483646 h 144"/>
              <a:gd name="T22" fmla="*/ 2147483646 w 278"/>
              <a:gd name="T23" fmla="*/ 2147483646 h 144"/>
              <a:gd name="T24" fmla="*/ 2147483646 w 278"/>
              <a:gd name="T25" fmla="*/ 2147483646 h 144"/>
              <a:gd name="T26" fmla="*/ 2147483646 w 278"/>
              <a:gd name="T27" fmla="*/ 2147483646 h 144"/>
              <a:gd name="T28" fmla="*/ 2147483646 w 278"/>
              <a:gd name="T29" fmla="*/ 2147483646 h 144"/>
              <a:gd name="T30" fmla="*/ 2147483646 w 278"/>
              <a:gd name="T31" fmla="*/ 2147483646 h 144"/>
              <a:gd name="T32" fmla="*/ 2147483646 w 278"/>
              <a:gd name="T33" fmla="*/ 2147483646 h 144"/>
              <a:gd name="T34" fmla="*/ 2147483646 w 278"/>
              <a:gd name="T35" fmla="*/ 2147483646 h 144"/>
              <a:gd name="T36" fmla="*/ 2147483646 w 278"/>
              <a:gd name="T37" fmla="*/ 2147483646 h 144"/>
              <a:gd name="T38" fmla="*/ 2147483646 w 278"/>
              <a:gd name="T39" fmla="*/ 2147483646 h 144"/>
              <a:gd name="T40" fmla="*/ 2147483646 w 278"/>
              <a:gd name="T41" fmla="*/ 2147483646 h 144"/>
              <a:gd name="T42" fmla="*/ 2147483646 w 278"/>
              <a:gd name="T43" fmla="*/ 2147483646 h 144"/>
              <a:gd name="T44" fmla="*/ 2147483646 w 278"/>
              <a:gd name="T45" fmla="*/ 2147483646 h 144"/>
              <a:gd name="T46" fmla="*/ 2147483646 w 278"/>
              <a:gd name="T47" fmla="*/ 2147483646 h 144"/>
              <a:gd name="T48" fmla="*/ 2147483646 w 278"/>
              <a:gd name="T49" fmla="*/ 2147483646 h 144"/>
              <a:gd name="T50" fmla="*/ 2147483646 w 278"/>
              <a:gd name="T51" fmla="*/ 2147483646 h 144"/>
              <a:gd name="T52" fmla="*/ 2147483646 w 278"/>
              <a:gd name="T53" fmla="*/ 2147483646 h 144"/>
              <a:gd name="T54" fmla="*/ 2147483646 w 278"/>
              <a:gd name="T55" fmla="*/ 2147483646 h 144"/>
              <a:gd name="T56" fmla="*/ 2147483646 w 278"/>
              <a:gd name="T57" fmla="*/ 2147483646 h 144"/>
              <a:gd name="T58" fmla="*/ 2147483646 w 278"/>
              <a:gd name="T59" fmla="*/ 2147483646 h 144"/>
              <a:gd name="T60" fmla="*/ 2147483646 w 278"/>
              <a:gd name="T61" fmla="*/ 2147483646 h 144"/>
              <a:gd name="T62" fmla="*/ 2147483646 w 278"/>
              <a:gd name="T63" fmla="*/ 2147483646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
              <a:gd name="T97" fmla="*/ 0 h 144"/>
              <a:gd name="T98" fmla="*/ 278 w 27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 h="144">
                <a:moveTo>
                  <a:pt x="0" y="86"/>
                </a:moveTo>
                <a:lnTo>
                  <a:pt x="6" y="92"/>
                </a:lnTo>
                <a:lnTo>
                  <a:pt x="12" y="97"/>
                </a:lnTo>
                <a:lnTo>
                  <a:pt x="18" y="102"/>
                </a:lnTo>
                <a:lnTo>
                  <a:pt x="24" y="107"/>
                </a:lnTo>
                <a:lnTo>
                  <a:pt x="30" y="111"/>
                </a:lnTo>
                <a:lnTo>
                  <a:pt x="36" y="116"/>
                </a:lnTo>
                <a:lnTo>
                  <a:pt x="42" y="119"/>
                </a:lnTo>
                <a:lnTo>
                  <a:pt x="49" y="123"/>
                </a:lnTo>
                <a:lnTo>
                  <a:pt x="55" y="126"/>
                </a:lnTo>
                <a:lnTo>
                  <a:pt x="61" y="129"/>
                </a:lnTo>
                <a:lnTo>
                  <a:pt x="67" y="132"/>
                </a:lnTo>
                <a:lnTo>
                  <a:pt x="73" y="134"/>
                </a:lnTo>
                <a:lnTo>
                  <a:pt x="79" y="136"/>
                </a:lnTo>
                <a:lnTo>
                  <a:pt x="85" y="138"/>
                </a:lnTo>
                <a:lnTo>
                  <a:pt x="91" y="140"/>
                </a:lnTo>
                <a:lnTo>
                  <a:pt x="97" y="141"/>
                </a:lnTo>
                <a:lnTo>
                  <a:pt x="103" y="142"/>
                </a:lnTo>
                <a:lnTo>
                  <a:pt x="109" y="143"/>
                </a:lnTo>
                <a:lnTo>
                  <a:pt x="114" y="144"/>
                </a:lnTo>
                <a:lnTo>
                  <a:pt x="120" y="144"/>
                </a:lnTo>
                <a:lnTo>
                  <a:pt x="126" y="144"/>
                </a:lnTo>
                <a:lnTo>
                  <a:pt x="132" y="144"/>
                </a:lnTo>
                <a:lnTo>
                  <a:pt x="137" y="144"/>
                </a:lnTo>
                <a:lnTo>
                  <a:pt x="143" y="144"/>
                </a:lnTo>
                <a:lnTo>
                  <a:pt x="149" y="143"/>
                </a:lnTo>
                <a:lnTo>
                  <a:pt x="154" y="142"/>
                </a:lnTo>
                <a:lnTo>
                  <a:pt x="160" y="141"/>
                </a:lnTo>
                <a:lnTo>
                  <a:pt x="165" y="140"/>
                </a:lnTo>
                <a:lnTo>
                  <a:pt x="170" y="138"/>
                </a:lnTo>
                <a:lnTo>
                  <a:pt x="175" y="137"/>
                </a:lnTo>
                <a:lnTo>
                  <a:pt x="181" y="135"/>
                </a:lnTo>
                <a:lnTo>
                  <a:pt x="186" y="133"/>
                </a:lnTo>
                <a:lnTo>
                  <a:pt x="191" y="131"/>
                </a:lnTo>
                <a:lnTo>
                  <a:pt x="195" y="128"/>
                </a:lnTo>
                <a:lnTo>
                  <a:pt x="200" y="126"/>
                </a:lnTo>
                <a:lnTo>
                  <a:pt x="205" y="123"/>
                </a:lnTo>
                <a:lnTo>
                  <a:pt x="209" y="120"/>
                </a:lnTo>
                <a:lnTo>
                  <a:pt x="214" y="117"/>
                </a:lnTo>
                <a:lnTo>
                  <a:pt x="218" y="114"/>
                </a:lnTo>
                <a:lnTo>
                  <a:pt x="222" y="111"/>
                </a:lnTo>
                <a:lnTo>
                  <a:pt x="226" y="107"/>
                </a:lnTo>
                <a:lnTo>
                  <a:pt x="230" y="104"/>
                </a:lnTo>
                <a:lnTo>
                  <a:pt x="234" y="100"/>
                </a:lnTo>
                <a:lnTo>
                  <a:pt x="238" y="96"/>
                </a:lnTo>
                <a:lnTo>
                  <a:pt x="241" y="92"/>
                </a:lnTo>
                <a:lnTo>
                  <a:pt x="245" y="88"/>
                </a:lnTo>
                <a:lnTo>
                  <a:pt x="248" y="84"/>
                </a:lnTo>
                <a:lnTo>
                  <a:pt x="251" y="79"/>
                </a:lnTo>
                <a:lnTo>
                  <a:pt x="254" y="75"/>
                </a:lnTo>
                <a:lnTo>
                  <a:pt x="257" y="71"/>
                </a:lnTo>
                <a:lnTo>
                  <a:pt x="260" y="66"/>
                </a:lnTo>
                <a:lnTo>
                  <a:pt x="262" y="61"/>
                </a:lnTo>
                <a:lnTo>
                  <a:pt x="265" y="56"/>
                </a:lnTo>
                <a:lnTo>
                  <a:pt x="267" y="52"/>
                </a:lnTo>
                <a:lnTo>
                  <a:pt x="269" y="47"/>
                </a:lnTo>
                <a:lnTo>
                  <a:pt x="270" y="42"/>
                </a:lnTo>
                <a:lnTo>
                  <a:pt x="272" y="37"/>
                </a:lnTo>
                <a:lnTo>
                  <a:pt x="274" y="31"/>
                </a:lnTo>
                <a:lnTo>
                  <a:pt x="275" y="26"/>
                </a:lnTo>
                <a:lnTo>
                  <a:pt x="276" y="21"/>
                </a:lnTo>
                <a:lnTo>
                  <a:pt x="277" y="16"/>
                </a:lnTo>
                <a:lnTo>
                  <a:pt x="277" y="10"/>
                </a:lnTo>
                <a:lnTo>
                  <a:pt x="278" y="5"/>
                </a:lnTo>
                <a:lnTo>
                  <a:pt x="278" y="0"/>
                </a:lnTo>
              </a:path>
            </a:pathLst>
          </a:custGeom>
          <a:noFill/>
          <a:ln w="1996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5" name="Text Box 22"/>
          <p:cNvSpPr txBox="1">
            <a:spLocks noChangeArrowheads="1"/>
          </p:cNvSpPr>
          <p:nvPr/>
        </p:nvSpPr>
        <p:spPr bwMode="auto">
          <a:xfrm>
            <a:off x="5467350" y="2770188"/>
            <a:ext cx="169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0000"/>
                </a:solidFill>
              </a:rPr>
              <a:t>θ</a:t>
            </a:r>
          </a:p>
        </p:txBody>
      </p:sp>
      <p:sp>
        <p:nvSpPr>
          <p:cNvPr id="34836" name="Text Box 23"/>
          <p:cNvSpPr txBox="1">
            <a:spLocks noChangeArrowheads="1"/>
          </p:cNvSpPr>
          <p:nvPr/>
        </p:nvSpPr>
        <p:spPr bwMode="auto">
          <a:xfrm>
            <a:off x="6364288" y="2408238"/>
            <a:ext cx="314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R</a:t>
            </a:r>
          </a:p>
        </p:txBody>
      </p:sp>
      <p:sp>
        <p:nvSpPr>
          <p:cNvPr id="34837" name="Text Box 24"/>
          <p:cNvSpPr txBox="1">
            <a:spLocks noChangeArrowheads="1"/>
          </p:cNvSpPr>
          <p:nvPr/>
        </p:nvSpPr>
        <p:spPr bwMode="auto">
          <a:xfrm>
            <a:off x="3243263" y="4784725"/>
            <a:ext cx="303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A</a:t>
            </a:r>
          </a:p>
        </p:txBody>
      </p:sp>
      <p:sp>
        <p:nvSpPr>
          <p:cNvPr id="34838" name="Text Box 25"/>
          <p:cNvSpPr txBox="1">
            <a:spLocks noChangeArrowheads="1"/>
          </p:cNvSpPr>
          <p:nvPr/>
        </p:nvSpPr>
        <p:spPr bwMode="auto">
          <a:xfrm>
            <a:off x="6207125" y="3114675"/>
            <a:ext cx="314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R</a:t>
            </a:r>
          </a:p>
        </p:txBody>
      </p:sp>
      <p:sp>
        <p:nvSpPr>
          <p:cNvPr id="34839" name="Text Box 26"/>
          <p:cNvSpPr txBox="1">
            <a:spLocks noChangeArrowheads="1"/>
          </p:cNvSpPr>
          <p:nvPr/>
        </p:nvSpPr>
        <p:spPr bwMode="auto">
          <a:xfrm>
            <a:off x="8224838" y="2724150"/>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B</a:t>
            </a:r>
          </a:p>
        </p:txBody>
      </p:sp>
      <p:sp>
        <p:nvSpPr>
          <p:cNvPr id="34840" name="Text Box 27"/>
          <p:cNvSpPr txBox="1">
            <a:spLocks noChangeArrowheads="1"/>
          </p:cNvSpPr>
          <p:nvPr/>
        </p:nvSpPr>
        <p:spPr bwMode="auto">
          <a:xfrm>
            <a:off x="4068763" y="3365500"/>
            <a:ext cx="3127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R</a:t>
            </a:r>
          </a:p>
        </p:txBody>
      </p:sp>
      <p:sp>
        <p:nvSpPr>
          <p:cNvPr id="34841" name="Text Box 28"/>
          <p:cNvSpPr txBox="1">
            <a:spLocks noChangeArrowheads="1"/>
          </p:cNvSpPr>
          <p:nvPr/>
        </p:nvSpPr>
        <p:spPr bwMode="auto">
          <a:xfrm>
            <a:off x="6842125" y="2828925"/>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C</a:t>
            </a:r>
          </a:p>
        </p:txBody>
      </p:sp>
      <p:sp>
        <p:nvSpPr>
          <p:cNvPr id="34842" name="Freeform 29"/>
          <p:cNvSpPr>
            <a:spLocks/>
          </p:cNvSpPr>
          <p:nvPr/>
        </p:nvSpPr>
        <p:spPr bwMode="auto">
          <a:xfrm>
            <a:off x="4511675" y="4794250"/>
            <a:ext cx="0" cy="636588"/>
          </a:xfrm>
          <a:custGeom>
            <a:avLst/>
            <a:gdLst>
              <a:gd name="T0" fmla="*/ 0 h 477"/>
              <a:gd name="T1" fmla="*/ 2147483646 h 477"/>
              <a:gd name="T2" fmla="*/ 0 60000 65536"/>
              <a:gd name="T3" fmla="*/ 0 60000 65536"/>
              <a:gd name="T4" fmla="*/ 0 h 477"/>
              <a:gd name="T5" fmla="*/ 477 h 477"/>
            </a:gdLst>
            <a:ahLst/>
            <a:cxnLst>
              <a:cxn ang="T2">
                <a:pos x="0" y="T0"/>
              </a:cxn>
              <a:cxn ang="T3">
                <a:pos x="0" y="T1"/>
              </a:cxn>
            </a:cxnLst>
            <a:rect l="0" t="T4" r="0" b="T5"/>
            <a:pathLst>
              <a:path h="477">
                <a:moveTo>
                  <a:pt x="0" y="0"/>
                </a:moveTo>
                <a:lnTo>
                  <a:pt x="0" y="477"/>
                </a:lnTo>
              </a:path>
            </a:pathLst>
          </a:custGeom>
          <a:noFill/>
          <a:ln w="29942">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3" name="Oval 30"/>
          <p:cNvSpPr>
            <a:spLocks noChangeArrowheads="1"/>
          </p:cNvSpPr>
          <p:nvPr/>
        </p:nvSpPr>
        <p:spPr bwMode="auto">
          <a:xfrm>
            <a:off x="4448175" y="4905375"/>
            <a:ext cx="133350" cy="144463"/>
          </a:xfrm>
          <a:prstGeom prst="ellipse">
            <a:avLst/>
          </a:prstGeom>
          <a:solidFill>
            <a:srgbClr val="000000"/>
          </a:solidFill>
          <a:ln w="29942">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44" name="Text Box 31"/>
          <p:cNvSpPr txBox="1">
            <a:spLocks noChangeArrowheads="1"/>
          </p:cNvSpPr>
          <p:nvPr/>
        </p:nvSpPr>
        <p:spPr bwMode="auto">
          <a:xfrm>
            <a:off x="4022725" y="4829175"/>
            <a:ext cx="48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W</a:t>
            </a:r>
            <a:r>
              <a:rPr lang="en-US" altLang="en-US" sz="1600" baseline="-25000">
                <a:solidFill>
                  <a:srgbClr val="000000"/>
                </a:solidFill>
              </a:rPr>
              <a:t>2</a:t>
            </a:r>
          </a:p>
        </p:txBody>
      </p:sp>
      <p:sp>
        <p:nvSpPr>
          <p:cNvPr id="34845" name="Freeform 32"/>
          <p:cNvSpPr>
            <a:spLocks/>
          </p:cNvSpPr>
          <p:nvPr/>
        </p:nvSpPr>
        <p:spPr bwMode="auto">
          <a:xfrm>
            <a:off x="5418138" y="4805363"/>
            <a:ext cx="960437" cy="0"/>
          </a:xfrm>
          <a:custGeom>
            <a:avLst/>
            <a:gdLst>
              <a:gd name="T0" fmla="*/ 2147483646 w 726"/>
              <a:gd name="T1" fmla="*/ 0 w 726"/>
              <a:gd name="T2" fmla="*/ 0 60000 65536"/>
              <a:gd name="T3" fmla="*/ 0 60000 65536"/>
              <a:gd name="T4" fmla="*/ 0 w 726"/>
              <a:gd name="T5" fmla="*/ 726 w 726"/>
            </a:gdLst>
            <a:ahLst/>
            <a:cxnLst>
              <a:cxn ang="T2">
                <a:pos x="T0" y="0"/>
              </a:cxn>
              <a:cxn ang="T3">
                <a:pos x="T1" y="0"/>
              </a:cxn>
            </a:cxnLst>
            <a:rect l="T4" t="0" r="T5" b="0"/>
            <a:pathLst>
              <a:path w="726">
                <a:moveTo>
                  <a:pt x="726" y="0"/>
                </a:moveTo>
                <a:lnTo>
                  <a:pt x="0"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6" name="Text Box 33"/>
          <p:cNvSpPr txBox="1">
            <a:spLocks noChangeArrowheads="1"/>
          </p:cNvSpPr>
          <p:nvPr/>
        </p:nvSpPr>
        <p:spPr bwMode="auto">
          <a:xfrm>
            <a:off x="698500" y="1763713"/>
            <a:ext cx="1023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F.S. = </a:t>
            </a:r>
          </a:p>
        </p:txBody>
      </p:sp>
      <p:sp>
        <p:nvSpPr>
          <p:cNvPr id="34847" name="Text Box 34"/>
          <p:cNvSpPr txBox="1">
            <a:spLocks noChangeArrowheads="1"/>
          </p:cNvSpPr>
          <p:nvPr/>
        </p:nvSpPr>
        <p:spPr bwMode="auto">
          <a:xfrm>
            <a:off x="1846263" y="2012950"/>
            <a:ext cx="1057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M</a:t>
            </a:r>
            <a:r>
              <a:rPr lang="en-US" altLang="en-US" sz="1600" baseline="-25000">
                <a:solidFill>
                  <a:srgbClr val="000000"/>
                </a:solidFill>
              </a:rPr>
              <a:t>driving</a:t>
            </a:r>
          </a:p>
        </p:txBody>
      </p:sp>
      <p:sp>
        <p:nvSpPr>
          <p:cNvPr id="34848" name="Text Box 35"/>
          <p:cNvSpPr txBox="1">
            <a:spLocks noChangeArrowheads="1"/>
          </p:cNvSpPr>
          <p:nvPr/>
        </p:nvSpPr>
        <p:spPr bwMode="auto">
          <a:xfrm>
            <a:off x="1846263" y="1492250"/>
            <a:ext cx="1057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M</a:t>
            </a:r>
            <a:r>
              <a:rPr lang="en-US" altLang="en-US" sz="1600" baseline="-25000">
                <a:solidFill>
                  <a:srgbClr val="000000"/>
                </a:solidFill>
              </a:rPr>
              <a:t>resisting</a:t>
            </a:r>
          </a:p>
        </p:txBody>
      </p:sp>
      <p:sp>
        <p:nvSpPr>
          <p:cNvPr id="34849" name="Freeform 36"/>
          <p:cNvSpPr>
            <a:spLocks noChangeArrowheads="1"/>
          </p:cNvSpPr>
          <p:nvPr/>
        </p:nvSpPr>
        <p:spPr bwMode="auto">
          <a:xfrm>
            <a:off x="1778000" y="1898650"/>
            <a:ext cx="877888" cy="0"/>
          </a:xfrm>
          <a:custGeom>
            <a:avLst/>
            <a:gdLst>
              <a:gd name="T0" fmla="*/ 0 w 553"/>
              <a:gd name="T1" fmla="*/ 2147483646 w 553"/>
              <a:gd name="T2" fmla="*/ 0 60000 65536"/>
              <a:gd name="T3" fmla="*/ 0 60000 65536"/>
              <a:gd name="T4" fmla="*/ 0 w 553"/>
              <a:gd name="T5" fmla="*/ 553 w 553"/>
            </a:gdLst>
            <a:ahLst/>
            <a:cxnLst>
              <a:cxn ang="T2">
                <a:pos x="T0" y="0"/>
              </a:cxn>
              <a:cxn ang="T3">
                <a:pos x="T1" y="0"/>
              </a:cxn>
            </a:cxnLst>
            <a:rect l="T4" t="0" r="T5" b="0"/>
            <a:pathLst>
              <a:path w="553">
                <a:moveTo>
                  <a:pt x="0" y="0"/>
                </a:moveTo>
                <a:lnTo>
                  <a:pt x="553" y="0"/>
                </a:lnTo>
              </a:path>
            </a:pathLst>
          </a:custGeom>
          <a:noFill/>
          <a:ln w="3326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0" name="Rectangle 37"/>
          <p:cNvSpPr>
            <a:spLocks noChangeArrowheads="1"/>
          </p:cNvSpPr>
          <p:nvPr/>
        </p:nvSpPr>
        <p:spPr bwMode="auto">
          <a:xfrm>
            <a:off x="452438" y="1235075"/>
            <a:ext cx="2767012" cy="1439863"/>
          </a:xfrm>
          <a:prstGeom prst="rect">
            <a:avLst/>
          </a:prstGeom>
          <a:noFill/>
          <a:ln w="998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51" name="Text Box 38"/>
          <p:cNvSpPr txBox="1">
            <a:spLocks noChangeArrowheads="1"/>
          </p:cNvSpPr>
          <p:nvPr/>
        </p:nvSpPr>
        <p:spPr bwMode="auto">
          <a:xfrm>
            <a:off x="182563" y="209550"/>
            <a:ext cx="826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b="1" u="sng">
                <a:solidFill>
                  <a:srgbClr val="000000"/>
                </a:solidFill>
              </a:rPr>
              <a:t>Circular Failure Surface</a:t>
            </a:r>
            <a:r>
              <a:rPr lang="en-US" altLang="en-US">
                <a:solidFill>
                  <a:srgbClr val="000000"/>
                </a:solidFill>
              </a:rPr>
              <a:t>          (Cohesive Soil)</a:t>
            </a:r>
          </a:p>
        </p:txBody>
      </p:sp>
      <p:sp>
        <p:nvSpPr>
          <p:cNvPr id="34852" name="Text Box 39"/>
          <p:cNvSpPr txBox="1">
            <a:spLocks noChangeArrowheads="1"/>
          </p:cNvSpPr>
          <p:nvPr/>
        </p:nvSpPr>
        <p:spPr bwMode="auto">
          <a:xfrm>
            <a:off x="252413" y="576263"/>
            <a:ext cx="48323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Determinate Problem</a:t>
            </a:r>
          </a:p>
          <a:p>
            <a:r>
              <a:rPr lang="en-US" altLang="en-US" sz="1400">
                <a:solidFill>
                  <a:srgbClr val="000000"/>
                </a:solidFill>
              </a:rPr>
              <a:t>Number of Unknowns = Number of Equilibrium Equations</a:t>
            </a:r>
          </a:p>
        </p:txBody>
      </p:sp>
      <p:sp>
        <p:nvSpPr>
          <p:cNvPr id="34853" name="Text Box 40"/>
          <p:cNvSpPr txBox="1">
            <a:spLocks noChangeArrowheads="1"/>
          </p:cNvSpPr>
          <p:nvPr/>
        </p:nvSpPr>
        <p:spPr bwMode="auto">
          <a:xfrm>
            <a:off x="512763" y="5953125"/>
            <a:ext cx="7847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M</a:t>
            </a:r>
            <a:r>
              <a:rPr lang="en-US" altLang="en-US" baseline="-25000">
                <a:solidFill>
                  <a:srgbClr val="000000"/>
                </a:solidFill>
              </a:rPr>
              <a:t>resisting</a:t>
            </a:r>
            <a:r>
              <a:rPr lang="en-US" altLang="en-US">
                <a:solidFill>
                  <a:srgbClr val="000000"/>
                </a:solidFill>
              </a:rPr>
              <a:t> = c . L + W</a:t>
            </a:r>
            <a:r>
              <a:rPr lang="en-US" altLang="en-US" baseline="-25000">
                <a:solidFill>
                  <a:srgbClr val="000000"/>
                </a:solidFill>
              </a:rPr>
              <a:t>2</a:t>
            </a:r>
            <a:r>
              <a:rPr lang="en-US" altLang="en-US">
                <a:solidFill>
                  <a:srgbClr val="000000"/>
                </a:solidFill>
              </a:rPr>
              <a:t> .  a</a:t>
            </a:r>
            <a:r>
              <a:rPr lang="en-US" altLang="en-US" baseline="-25000">
                <a:solidFill>
                  <a:srgbClr val="000000"/>
                </a:solidFill>
              </a:rPr>
              <a:t>2</a:t>
            </a:r>
            <a:r>
              <a:rPr lang="en-US" altLang="en-US">
                <a:solidFill>
                  <a:srgbClr val="000000"/>
                </a:solidFill>
              </a:rPr>
              <a:t> = c . (R.θ) R + W</a:t>
            </a:r>
            <a:r>
              <a:rPr lang="en-US" altLang="en-US" baseline="-25000">
                <a:solidFill>
                  <a:srgbClr val="000000"/>
                </a:solidFill>
              </a:rPr>
              <a:t>2</a:t>
            </a:r>
            <a:r>
              <a:rPr lang="en-US" altLang="en-US">
                <a:solidFill>
                  <a:srgbClr val="000000"/>
                </a:solidFill>
              </a:rPr>
              <a:t> .  a</a:t>
            </a:r>
            <a:r>
              <a:rPr lang="en-US" altLang="en-US" baseline="-25000">
                <a:solidFill>
                  <a:srgbClr val="000000"/>
                </a:solidFill>
              </a:rPr>
              <a:t>2</a:t>
            </a:r>
            <a:r>
              <a:rPr lang="en-US" altLang="en-US">
                <a:solidFill>
                  <a:srgbClr val="000000"/>
                </a:solidFill>
              </a:rPr>
              <a:t> </a:t>
            </a:r>
          </a:p>
        </p:txBody>
      </p:sp>
      <p:sp>
        <p:nvSpPr>
          <p:cNvPr id="34854" name="Text Box 41"/>
          <p:cNvSpPr txBox="1">
            <a:spLocks noChangeArrowheads="1"/>
          </p:cNvSpPr>
          <p:nvPr/>
        </p:nvSpPr>
        <p:spPr bwMode="auto">
          <a:xfrm>
            <a:off x="328613" y="3136900"/>
            <a:ext cx="30241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M</a:t>
            </a:r>
            <a:r>
              <a:rPr lang="en-US" altLang="en-US" sz="1600" baseline="-25000">
                <a:solidFill>
                  <a:srgbClr val="000000"/>
                </a:solidFill>
              </a:rPr>
              <a:t>driving</a:t>
            </a:r>
            <a:r>
              <a:rPr lang="en-US" altLang="en-US" sz="1600">
                <a:solidFill>
                  <a:srgbClr val="000000"/>
                </a:solidFill>
              </a:rPr>
              <a:t>  = W</a:t>
            </a:r>
            <a:r>
              <a:rPr lang="en-US" altLang="en-US" sz="1600" baseline="-25000">
                <a:solidFill>
                  <a:srgbClr val="000000"/>
                </a:solidFill>
              </a:rPr>
              <a:t>1</a:t>
            </a:r>
            <a:r>
              <a:rPr lang="en-US" altLang="en-US" sz="1600">
                <a:solidFill>
                  <a:srgbClr val="000000"/>
                </a:solidFill>
              </a:rPr>
              <a:t> .  a</a:t>
            </a:r>
            <a:r>
              <a:rPr lang="en-US" altLang="en-US" sz="1600" baseline="-25000">
                <a:solidFill>
                  <a:srgbClr val="000000"/>
                </a:solidFill>
              </a:rPr>
              <a:t>1</a:t>
            </a:r>
            <a:endParaRPr lang="en-US" altLang="en-US" sz="1600">
              <a:solidFill>
                <a:srgbClr val="000000"/>
              </a:solidFill>
            </a:endParaRPr>
          </a:p>
          <a:p>
            <a:endParaRPr lang="en-US" altLang="en-US" sz="1600">
              <a:solidFill>
                <a:srgbClr val="000000"/>
              </a:solidFill>
            </a:endParaRPr>
          </a:p>
          <a:p>
            <a:r>
              <a:rPr lang="en-US" altLang="en-US" sz="1600">
                <a:solidFill>
                  <a:srgbClr val="000000"/>
                </a:solidFill>
              </a:rPr>
              <a:t>W</a:t>
            </a:r>
            <a:r>
              <a:rPr lang="en-US" altLang="en-US" sz="1600" baseline="-25000">
                <a:solidFill>
                  <a:srgbClr val="000000"/>
                </a:solidFill>
              </a:rPr>
              <a:t>1</a:t>
            </a:r>
            <a:r>
              <a:rPr lang="en-US" altLang="en-US" sz="1600">
                <a:solidFill>
                  <a:srgbClr val="000000"/>
                </a:solidFill>
              </a:rPr>
              <a:t> = Area (BCDE) . γ</a:t>
            </a:r>
            <a:r>
              <a:rPr lang="en-US" altLang="en-US" sz="1600" baseline="-25000">
                <a:solidFill>
                  <a:srgbClr val="000000"/>
                </a:solidFill>
              </a:rPr>
              <a:t>soil</a:t>
            </a:r>
          </a:p>
        </p:txBody>
      </p:sp>
      <p:sp>
        <p:nvSpPr>
          <p:cNvPr id="34855" name="Rectangle 45"/>
          <p:cNvSpPr>
            <a:spLocks noChangeArrowheads="1"/>
          </p:cNvSpPr>
          <p:nvPr/>
        </p:nvSpPr>
        <p:spPr bwMode="auto">
          <a:xfrm>
            <a:off x="6877050" y="6464300"/>
            <a:ext cx="16430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i="1">
                <a:solidFill>
                  <a:srgbClr val="000000"/>
                </a:solidFill>
              </a:rPr>
              <a:t>By Kamal Tawfiq, Ph.D., P.E.</a:t>
            </a:r>
          </a:p>
        </p:txBody>
      </p:sp>
      <p:sp>
        <p:nvSpPr>
          <p:cNvPr id="34856" name="Freeform 43"/>
          <p:cNvSpPr>
            <a:spLocks/>
          </p:cNvSpPr>
          <p:nvPr/>
        </p:nvSpPr>
        <p:spPr bwMode="auto">
          <a:xfrm>
            <a:off x="1792288" y="5916613"/>
            <a:ext cx="144462" cy="60325"/>
          </a:xfrm>
          <a:custGeom>
            <a:avLst/>
            <a:gdLst>
              <a:gd name="T0" fmla="*/ 0 w 144780"/>
              <a:gd name="T1" fmla="*/ 56062 h 60960"/>
              <a:gd name="T2" fmla="*/ 74871 w 144780"/>
              <a:gd name="T3" fmla="*/ 0 h 60960"/>
              <a:gd name="T4" fmla="*/ 142255 w 144780"/>
              <a:gd name="T5" fmla="*/ 56062 h 60960"/>
              <a:gd name="T6" fmla="*/ 0 60000 65536"/>
              <a:gd name="T7" fmla="*/ 0 60000 65536"/>
              <a:gd name="T8" fmla="*/ 0 60000 65536"/>
            </a:gdLst>
            <a:ahLst/>
            <a:cxnLst>
              <a:cxn ang="T6">
                <a:pos x="T0" y="T1"/>
              </a:cxn>
              <a:cxn ang="T7">
                <a:pos x="T2" y="T3"/>
              </a:cxn>
              <a:cxn ang="T8">
                <a:pos x="T4" y="T5"/>
              </a:cxn>
            </a:cxnLst>
            <a:rect l="0" t="0" r="r" b="b"/>
            <a:pathLst>
              <a:path w="144780" h="60960">
                <a:moveTo>
                  <a:pt x="0" y="60960"/>
                </a:moveTo>
                <a:cubicBezTo>
                  <a:pt x="26035" y="30480"/>
                  <a:pt x="52070" y="0"/>
                  <a:pt x="76200" y="0"/>
                </a:cubicBezTo>
                <a:cubicBezTo>
                  <a:pt x="100330" y="0"/>
                  <a:pt x="122555" y="30480"/>
                  <a:pt x="144780" y="6096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4857" name="Straight Connector 45"/>
          <p:cNvCxnSpPr>
            <a:cxnSpLocks noChangeShapeType="1"/>
          </p:cNvCxnSpPr>
          <p:nvPr/>
        </p:nvCxnSpPr>
        <p:spPr bwMode="auto">
          <a:xfrm rot="5400000">
            <a:off x="7644607" y="4415631"/>
            <a:ext cx="292100" cy="14763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4858" name="Freeform 46"/>
          <p:cNvSpPr>
            <a:spLocks/>
          </p:cNvSpPr>
          <p:nvPr/>
        </p:nvSpPr>
        <p:spPr bwMode="auto">
          <a:xfrm>
            <a:off x="7146925" y="5111750"/>
            <a:ext cx="107950" cy="73025"/>
          </a:xfrm>
          <a:custGeom>
            <a:avLst/>
            <a:gdLst>
              <a:gd name="T0" fmla="*/ 0 w 106680"/>
              <a:gd name="T1" fmla="*/ 77629 h 72390"/>
              <a:gd name="T2" fmla="*/ 41884 w 106680"/>
              <a:gd name="T3" fmla="*/ 12258 h 72390"/>
              <a:gd name="T4" fmla="*/ 117273 w 106680"/>
              <a:gd name="T5" fmla="*/ 4086 h 72390"/>
              <a:gd name="T6" fmla="*/ 0 60000 65536"/>
              <a:gd name="T7" fmla="*/ 0 60000 65536"/>
              <a:gd name="T8" fmla="*/ 0 60000 65536"/>
            </a:gdLst>
            <a:ahLst/>
            <a:cxnLst>
              <a:cxn ang="T6">
                <a:pos x="T0" y="T1"/>
              </a:cxn>
              <a:cxn ang="T7">
                <a:pos x="T2" y="T3"/>
              </a:cxn>
              <a:cxn ang="T8">
                <a:pos x="T4" y="T5"/>
              </a:cxn>
            </a:cxnLst>
            <a:rect l="0" t="0" r="r" b="b"/>
            <a:pathLst>
              <a:path w="106680" h="72390">
                <a:moveTo>
                  <a:pt x="0" y="72390"/>
                </a:moveTo>
                <a:cubicBezTo>
                  <a:pt x="10160" y="47625"/>
                  <a:pt x="20320" y="22860"/>
                  <a:pt x="38100" y="11430"/>
                </a:cubicBezTo>
                <a:cubicBezTo>
                  <a:pt x="55880" y="0"/>
                  <a:pt x="81280" y="1905"/>
                  <a:pt x="106680" y="38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9" name="Freeform 9"/>
          <p:cNvSpPr>
            <a:spLocks/>
          </p:cNvSpPr>
          <p:nvPr/>
        </p:nvSpPr>
        <p:spPr bwMode="auto">
          <a:xfrm>
            <a:off x="5435600" y="3038475"/>
            <a:ext cx="2927350" cy="2495550"/>
          </a:xfrm>
          <a:custGeom>
            <a:avLst/>
            <a:gdLst>
              <a:gd name="T0" fmla="*/ 20956864 w 2209800"/>
              <a:gd name="T1" fmla="*/ 0 h 1854200"/>
              <a:gd name="T2" fmla="*/ 11803296 w 2209800"/>
              <a:gd name="T3" fmla="*/ 68362 h 1854200"/>
              <a:gd name="T4" fmla="*/ 0 w 2209800"/>
              <a:gd name="T5" fmla="*/ 8956178 h 1854200"/>
              <a:gd name="T6" fmla="*/ 60216 w 2209800"/>
              <a:gd name="T7" fmla="*/ 19963385 h 1854200"/>
              <a:gd name="T8" fmla="*/ 20956864 w 2209800"/>
              <a:gd name="T9" fmla="*/ 0 h 1854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9800" h="1854200">
                <a:moveTo>
                  <a:pt x="2209800" y="0"/>
                </a:moveTo>
                <a:cubicBezTo>
                  <a:pt x="1241425" y="34925"/>
                  <a:pt x="1263650" y="7408"/>
                  <a:pt x="1244600" y="6350"/>
                </a:cubicBezTo>
                <a:cubicBezTo>
                  <a:pt x="1225550" y="5292"/>
                  <a:pt x="1267170" y="22983"/>
                  <a:pt x="0" y="831850"/>
                </a:cubicBezTo>
                <a:cubicBezTo>
                  <a:pt x="3175" y="1247775"/>
                  <a:pt x="5292" y="1087967"/>
                  <a:pt x="6350" y="1854200"/>
                </a:cubicBezTo>
                <a:cubicBezTo>
                  <a:pt x="185208" y="1820333"/>
                  <a:pt x="1838325" y="1800225"/>
                  <a:pt x="2209800" y="0"/>
                </a:cubicBezTo>
                <a:close/>
              </a:path>
            </a:pathLst>
          </a:custGeom>
          <a:solidFill>
            <a:srgbClr val="FFFF00">
              <a:alpha val="5411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4860" name="Text Box 28"/>
          <p:cNvSpPr txBox="1">
            <a:spLocks noChangeArrowheads="1"/>
          </p:cNvSpPr>
          <p:nvPr/>
        </p:nvSpPr>
        <p:spPr bwMode="auto">
          <a:xfrm>
            <a:off x="5435600" y="3840163"/>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D</a:t>
            </a:r>
          </a:p>
        </p:txBody>
      </p:sp>
      <p:sp>
        <p:nvSpPr>
          <p:cNvPr id="34861" name="Text Box 28"/>
          <p:cNvSpPr txBox="1">
            <a:spLocks noChangeArrowheads="1"/>
          </p:cNvSpPr>
          <p:nvPr/>
        </p:nvSpPr>
        <p:spPr bwMode="auto">
          <a:xfrm>
            <a:off x="5381625" y="5599113"/>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E</a:t>
            </a:r>
          </a:p>
        </p:txBody>
      </p:sp>
      <p:sp>
        <p:nvSpPr>
          <p:cNvPr id="34862" name="Text Box 14"/>
          <p:cNvSpPr txBox="1">
            <a:spLocks noChangeArrowheads="1"/>
          </p:cNvSpPr>
          <p:nvPr/>
        </p:nvSpPr>
        <p:spPr bwMode="auto">
          <a:xfrm>
            <a:off x="5811838" y="4497388"/>
            <a:ext cx="307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a</a:t>
            </a:r>
            <a:r>
              <a:rPr lang="en-US" altLang="en-US" sz="1600" baseline="-25000">
                <a:solidFill>
                  <a:srgbClr val="000000"/>
                </a:solidFill>
              </a:rPr>
              <a:t>1</a:t>
            </a:r>
          </a:p>
        </p:txBody>
      </p:sp>
    </p:spTree>
    <p:extLst>
      <p:ext uri="{BB962C8B-B14F-4D97-AF65-F5344CB8AC3E}">
        <p14:creationId xmlns:p14="http://schemas.microsoft.com/office/powerpoint/2010/main" val="3922178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bwMode="auto">
          <a:xfrm>
            <a:off x="5600700" y="3035300"/>
            <a:ext cx="2413000" cy="1778000"/>
          </a:xfrm>
          <a:custGeom>
            <a:avLst/>
            <a:gdLst>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79600 w 2413000"/>
              <a:gd name="connsiteY9" fmla="*/ 1054100 h 1778000"/>
              <a:gd name="connsiteX10" fmla="*/ 2146300 w 2413000"/>
              <a:gd name="connsiteY10" fmla="*/ 698500 h 1778000"/>
              <a:gd name="connsiteX11" fmla="*/ 2324100 w 2413000"/>
              <a:gd name="connsiteY11" fmla="*/ 330200 h 1778000"/>
              <a:gd name="connsiteX12" fmla="*/ 2413000 w 2413000"/>
              <a:gd name="connsiteY12" fmla="*/ 25400 h 1778000"/>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79600 w 2413000"/>
              <a:gd name="connsiteY9" fmla="*/ 1054100 h 1778000"/>
              <a:gd name="connsiteX10" fmla="*/ 2108200 w 2413000"/>
              <a:gd name="connsiteY10" fmla="*/ 673100 h 1778000"/>
              <a:gd name="connsiteX11" fmla="*/ 2324100 w 2413000"/>
              <a:gd name="connsiteY11" fmla="*/ 330200 h 1778000"/>
              <a:gd name="connsiteX12" fmla="*/ 2413000 w 2413000"/>
              <a:gd name="connsiteY12" fmla="*/ 25400 h 1778000"/>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79600 w 2413000"/>
              <a:gd name="connsiteY9" fmla="*/ 1054100 h 1778000"/>
              <a:gd name="connsiteX10" fmla="*/ 2108200 w 2413000"/>
              <a:gd name="connsiteY10" fmla="*/ 673100 h 1778000"/>
              <a:gd name="connsiteX11" fmla="*/ 2286000 w 2413000"/>
              <a:gd name="connsiteY11" fmla="*/ 330200 h 1778000"/>
              <a:gd name="connsiteX12" fmla="*/ 2413000 w 2413000"/>
              <a:gd name="connsiteY12" fmla="*/ 25400 h 1778000"/>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41500 w 2413000"/>
              <a:gd name="connsiteY9" fmla="*/ 1041400 h 1778000"/>
              <a:gd name="connsiteX10" fmla="*/ 2108200 w 2413000"/>
              <a:gd name="connsiteY10" fmla="*/ 673100 h 1778000"/>
              <a:gd name="connsiteX11" fmla="*/ 2286000 w 2413000"/>
              <a:gd name="connsiteY11" fmla="*/ 330200 h 1778000"/>
              <a:gd name="connsiteX12" fmla="*/ 2413000 w 2413000"/>
              <a:gd name="connsiteY12" fmla="*/ 25400 h 1778000"/>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41500 w 2413000"/>
              <a:gd name="connsiteY9" fmla="*/ 1041400 h 1778000"/>
              <a:gd name="connsiteX10" fmla="*/ 2127250 w 2413000"/>
              <a:gd name="connsiteY10" fmla="*/ 701675 h 1778000"/>
              <a:gd name="connsiteX11" fmla="*/ 2286000 w 2413000"/>
              <a:gd name="connsiteY11" fmla="*/ 330200 h 1778000"/>
              <a:gd name="connsiteX12" fmla="*/ 2413000 w 2413000"/>
              <a:gd name="connsiteY12" fmla="*/ 25400 h 1778000"/>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54200 w 2413000"/>
              <a:gd name="connsiteY9" fmla="*/ 1066800 h 1778000"/>
              <a:gd name="connsiteX10" fmla="*/ 2127250 w 2413000"/>
              <a:gd name="connsiteY10" fmla="*/ 701675 h 1778000"/>
              <a:gd name="connsiteX11" fmla="*/ 2286000 w 2413000"/>
              <a:gd name="connsiteY11" fmla="*/ 330200 h 1778000"/>
              <a:gd name="connsiteX12" fmla="*/ 2413000 w 2413000"/>
              <a:gd name="connsiteY12" fmla="*/ 25400 h 1778000"/>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54200 w 2413000"/>
              <a:gd name="connsiteY9" fmla="*/ 1066800 h 1778000"/>
              <a:gd name="connsiteX10" fmla="*/ 2127250 w 2413000"/>
              <a:gd name="connsiteY10" fmla="*/ 701675 h 1778000"/>
              <a:gd name="connsiteX11" fmla="*/ 2317750 w 2413000"/>
              <a:gd name="connsiteY11" fmla="*/ 339725 h 1778000"/>
              <a:gd name="connsiteX12" fmla="*/ 2413000 w 2413000"/>
              <a:gd name="connsiteY12" fmla="*/ 2540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000" h="1778000">
                <a:moveTo>
                  <a:pt x="2413000" y="25400"/>
                </a:moveTo>
                <a:lnTo>
                  <a:pt x="2413000" y="25400"/>
                </a:lnTo>
                <a:lnTo>
                  <a:pt x="2171700" y="0"/>
                </a:lnTo>
                <a:lnTo>
                  <a:pt x="0" y="1435100"/>
                </a:lnTo>
                <a:lnTo>
                  <a:pt x="0" y="1765300"/>
                </a:lnTo>
                <a:lnTo>
                  <a:pt x="406400" y="1778000"/>
                </a:lnTo>
                <a:lnTo>
                  <a:pt x="749300" y="1727200"/>
                </a:lnTo>
                <a:lnTo>
                  <a:pt x="1181100" y="1562100"/>
                </a:lnTo>
                <a:lnTo>
                  <a:pt x="1574800" y="1333500"/>
                </a:lnTo>
                <a:lnTo>
                  <a:pt x="1854200" y="1066800"/>
                </a:lnTo>
                <a:lnTo>
                  <a:pt x="2127250" y="701675"/>
                </a:lnTo>
                <a:lnTo>
                  <a:pt x="2317750" y="339725"/>
                </a:lnTo>
                <a:lnTo>
                  <a:pt x="2413000" y="25400"/>
                </a:lnTo>
                <a:close/>
              </a:path>
            </a:pathLst>
          </a:custGeom>
          <a:solidFill>
            <a:schemeClr val="accent5">
              <a:lumMod val="90000"/>
            </a:schemeClr>
          </a:solidFill>
          <a:ln w="9525" cap="flat" cmpd="sng" algn="ctr">
            <a:noFill/>
            <a:prstDash val="solid"/>
            <a:round/>
            <a:headEnd type="none" w="med" len="med"/>
            <a:tailEnd type="none" w="med" len="med"/>
          </a:ln>
          <a:effectLst/>
        </p:spPr>
        <p:txBody>
          <a:bodyPr/>
          <a:lstStyle/>
          <a:p>
            <a:pPr>
              <a:defRPr/>
            </a:pPr>
            <a:endParaRPr lang="en-US" dirty="0">
              <a:latin typeface="Arial" charset="0"/>
            </a:endParaRPr>
          </a:p>
        </p:txBody>
      </p:sp>
      <p:sp>
        <p:nvSpPr>
          <p:cNvPr id="24579" name="Freeform 8"/>
          <p:cNvSpPr>
            <a:spLocks/>
          </p:cNvSpPr>
          <p:nvPr/>
        </p:nvSpPr>
        <p:spPr bwMode="auto">
          <a:xfrm>
            <a:off x="4833938" y="3038475"/>
            <a:ext cx="3194050" cy="2076450"/>
          </a:xfrm>
          <a:custGeom>
            <a:avLst/>
            <a:gdLst>
              <a:gd name="T0" fmla="*/ 0 w 10000"/>
              <a:gd name="T1" fmla="*/ 2147483646 h 13973"/>
              <a:gd name="T2" fmla="*/ 2147483646 w 10000"/>
              <a:gd name="T3" fmla="*/ 0 h 13973"/>
              <a:gd name="T4" fmla="*/ 0 60000 65536"/>
              <a:gd name="T5" fmla="*/ 0 60000 65536"/>
              <a:gd name="T6" fmla="*/ 0 w 10000"/>
              <a:gd name="T7" fmla="*/ 0 h 13973"/>
              <a:gd name="T8" fmla="*/ 10000 w 10000"/>
              <a:gd name="T9" fmla="*/ 13973 h 13973"/>
            </a:gdLst>
            <a:ahLst/>
            <a:cxnLst>
              <a:cxn ang="T4">
                <a:pos x="T0" y="T1"/>
              </a:cxn>
              <a:cxn ang="T5">
                <a:pos x="T2" y="T3"/>
              </a:cxn>
            </a:cxnLst>
            <a:rect l="T6" t="T7" r="T8" b="T9"/>
            <a:pathLst>
              <a:path w="10000" h="13973">
                <a:moveTo>
                  <a:pt x="0" y="10000"/>
                </a:moveTo>
                <a:cubicBezTo>
                  <a:pt x="2498" y="13973"/>
                  <a:pt x="8337" y="12561"/>
                  <a:pt x="10000" y="0"/>
                </a:cubicBezTo>
              </a:path>
            </a:pathLst>
          </a:custGeom>
          <a:noFill/>
          <a:ln w="28575" cmpd="sng">
            <a:solidFill>
              <a:srgbClr val="0099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0" name="Line 44"/>
          <p:cNvSpPr>
            <a:spLocks noChangeShapeType="1"/>
          </p:cNvSpPr>
          <p:nvPr/>
        </p:nvSpPr>
        <p:spPr bwMode="auto">
          <a:xfrm flipH="1">
            <a:off x="7743825" y="3036888"/>
            <a:ext cx="1006475"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1" name="Line 51"/>
          <p:cNvSpPr>
            <a:spLocks noChangeShapeType="1"/>
          </p:cNvSpPr>
          <p:nvPr/>
        </p:nvSpPr>
        <p:spPr bwMode="auto">
          <a:xfrm flipV="1">
            <a:off x="4848225" y="2116138"/>
            <a:ext cx="742950" cy="241776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82" name="Freeform 8"/>
          <p:cNvSpPr>
            <a:spLocks/>
          </p:cNvSpPr>
          <p:nvPr/>
        </p:nvSpPr>
        <p:spPr bwMode="auto">
          <a:xfrm>
            <a:off x="1752600" y="3114675"/>
            <a:ext cx="1944688" cy="1309688"/>
          </a:xfrm>
          <a:custGeom>
            <a:avLst/>
            <a:gdLst>
              <a:gd name="T0" fmla="*/ 0 w 10000"/>
              <a:gd name="T1" fmla="*/ 2147483646 h 10000"/>
              <a:gd name="T2" fmla="*/ 2147483646 w 10000"/>
              <a:gd name="T3" fmla="*/ 0 h 10000"/>
              <a:gd name="T4" fmla="*/ 0 60000 65536"/>
              <a:gd name="T5" fmla="*/ 0 60000 65536"/>
              <a:gd name="T6" fmla="*/ 0 w 10000"/>
              <a:gd name="T7" fmla="*/ 0 h 10000"/>
              <a:gd name="T8" fmla="*/ 10000 w 10000"/>
              <a:gd name="T9" fmla="*/ 10000 h 10000"/>
            </a:gdLst>
            <a:ahLst/>
            <a:cxnLst>
              <a:cxn ang="T4">
                <a:pos x="T0" y="T1"/>
              </a:cxn>
              <a:cxn ang="T5">
                <a:pos x="T2" y="T3"/>
              </a:cxn>
            </a:cxnLst>
            <a:rect l="T6" t="T7" r="T8" b="T9"/>
            <a:pathLst>
              <a:path w="10000" h="10000">
                <a:moveTo>
                  <a:pt x="0" y="10000"/>
                </a:moveTo>
                <a:cubicBezTo>
                  <a:pt x="6360" y="8416"/>
                  <a:pt x="8312" y="3923"/>
                  <a:pt x="10000" y="0"/>
                </a:cubicBezTo>
              </a:path>
            </a:pathLst>
          </a:custGeom>
          <a:noFill/>
          <a:ln w="28575" cmpd="sng">
            <a:solidFill>
              <a:srgbClr val="0099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3" name="Freeform 10"/>
          <p:cNvSpPr>
            <a:spLocks/>
          </p:cNvSpPr>
          <p:nvPr/>
        </p:nvSpPr>
        <p:spPr bwMode="auto">
          <a:xfrm>
            <a:off x="1417638" y="2106613"/>
            <a:ext cx="2278062" cy="1017587"/>
          </a:xfrm>
          <a:custGeom>
            <a:avLst/>
            <a:gdLst>
              <a:gd name="T0" fmla="*/ 0 w 3352"/>
              <a:gd name="T1" fmla="*/ 0 h 1148"/>
              <a:gd name="T2" fmla="*/ 2147483646 w 3352"/>
              <a:gd name="T3" fmla="*/ 2147483646 h 1148"/>
              <a:gd name="T4" fmla="*/ 0 60000 65536"/>
              <a:gd name="T5" fmla="*/ 0 60000 65536"/>
              <a:gd name="T6" fmla="*/ 0 w 3352"/>
              <a:gd name="T7" fmla="*/ 0 h 1148"/>
              <a:gd name="T8" fmla="*/ 3352 w 3352"/>
              <a:gd name="T9" fmla="*/ 1148 h 1148"/>
            </a:gdLst>
            <a:ahLst/>
            <a:cxnLst>
              <a:cxn ang="T4">
                <a:pos x="T0" y="T1"/>
              </a:cxn>
              <a:cxn ang="T5">
                <a:pos x="T2" y="T3"/>
              </a:cxn>
            </a:cxnLst>
            <a:rect l="T6" t="T7" r="T8" b="T9"/>
            <a:pathLst>
              <a:path w="3352" h="1148">
                <a:moveTo>
                  <a:pt x="0" y="0"/>
                </a:moveTo>
                <a:lnTo>
                  <a:pt x="3352" y="1148"/>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4" name="Line 44"/>
          <p:cNvSpPr>
            <a:spLocks noChangeShapeType="1"/>
          </p:cNvSpPr>
          <p:nvPr/>
        </p:nvSpPr>
        <p:spPr bwMode="auto">
          <a:xfrm flipH="1">
            <a:off x="3794125" y="3036888"/>
            <a:ext cx="1006475"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5" name="Line 45"/>
          <p:cNvSpPr>
            <a:spLocks noChangeShapeType="1"/>
          </p:cNvSpPr>
          <p:nvPr/>
        </p:nvSpPr>
        <p:spPr bwMode="auto">
          <a:xfrm flipH="1">
            <a:off x="960438" y="3036888"/>
            <a:ext cx="2833687" cy="193675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Line 51"/>
          <p:cNvSpPr>
            <a:spLocks noChangeShapeType="1"/>
          </p:cNvSpPr>
          <p:nvPr/>
        </p:nvSpPr>
        <p:spPr bwMode="auto">
          <a:xfrm flipH="1" flipV="1">
            <a:off x="1417638" y="2105025"/>
            <a:ext cx="373062" cy="23431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87" name="Freeform 10"/>
          <p:cNvSpPr>
            <a:spLocks/>
          </p:cNvSpPr>
          <p:nvPr/>
        </p:nvSpPr>
        <p:spPr bwMode="auto">
          <a:xfrm>
            <a:off x="5591175" y="2122488"/>
            <a:ext cx="2436813" cy="912812"/>
          </a:xfrm>
          <a:custGeom>
            <a:avLst/>
            <a:gdLst>
              <a:gd name="T0" fmla="*/ 0 w 3352"/>
              <a:gd name="T1" fmla="*/ 0 h 1148"/>
              <a:gd name="T2" fmla="*/ 2147483646 w 3352"/>
              <a:gd name="T3" fmla="*/ 2147483646 h 1148"/>
              <a:gd name="T4" fmla="*/ 0 60000 65536"/>
              <a:gd name="T5" fmla="*/ 0 60000 65536"/>
              <a:gd name="T6" fmla="*/ 0 w 3352"/>
              <a:gd name="T7" fmla="*/ 0 h 1148"/>
              <a:gd name="T8" fmla="*/ 3352 w 3352"/>
              <a:gd name="T9" fmla="*/ 1148 h 1148"/>
            </a:gdLst>
            <a:ahLst/>
            <a:cxnLst>
              <a:cxn ang="T4">
                <a:pos x="T0" y="T1"/>
              </a:cxn>
              <a:cxn ang="T5">
                <a:pos x="T2" y="T3"/>
              </a:cxn>
            </a:cxnLst>
            <a:rect l="T6" t="T7" r="T8" b="T9"/>
            <a:pathLst>
              <a:path w="3352" h="1148">
                <a:moveTo>
                  <a:pt x="0" y="0"/>
                </a:moveTo>
                <a:lnTo>
                  <a:pt x="3352" y="1148"/>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4588" name="Straight Connector 16"/>
          <p:cNvCxnSpPr>
            <a:cxnSpLocks noChangeShapeType="1"/>
          </p:cNvCxnSpPr>
          <p:nvPr/>
        </p:nvCxnSpPr>
        <p:spPr bwMode="auto">
          <a:xfrm rot="5400000">
            <a:off x="3870325" y="3529013"/>
            <a:ext cx="3438525" cy="0"/>
          </a:xfrm>
          <a:prstGeom prst="line">
            <a:avLst/>
          </a:prstGeom>
          <a:noFill/>
          <a:ln w="317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4589" name="Straight Connector 17"/>
          <p:cNvCxnSpPr>
            <a:cxnSpLocks noChangeShapeType="1"/>
          </p:cNvCxnSpPr>
          <p:nvPr/>
        </p:nvCxnSpPr>
        <p:spPr bwMode="auto">
          <a:xfrm rot="5400000">
            <a:off x="-311150" y="3509963"/>
            <a:ext cx="3438525" cy="0"/>
          </a:xfrm>
          <a:prstGeom prst="line">
            <a:avLst/>
          </a:prstGeom>
          <a:noFill/>
          <a:ln w="317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4590" name="TextBox 18"/>
          <p:cNvSpPr txBox="1">
            <a:spLocks noChangeArrowheads="1"/>
          </p:cNvSpPr>
          <p:nvPr/>
        </p:nvSpPr>
        <p:spPr bwMode="auto">
          <a:xfrm>
            <a:off x="173038" y="136525"/>
            <a:ext cx="6446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u="sng"/>
              <a:t>Circular Method in </a:t>
            </a:r>
            <a:r>
              <a:rPr lang="en-US" altLang="en-US" sz="2800" b="1" u="sng">
                <a:solidFill>
                  <a:srgbClr val="C00000"/>
                </a:solidFill>
              </a:rPr>
              <a:t>Clayey  Soil (</a:t>
            </a:r>
            <a:r>
              <a:rPr lang="en-US" altLang="en-US" sz="2800" b="1" u="sng">
                <a:solidFill>
                  <a:srgbClr val="C00000"/>
                </a:solidFill>
                <a:latin typeface="Symbol" panose="05050102010706020507" pitchFamily="18" charset="2"/>
              </a:rPr>
              <a:t>f </a:t>
            </a:r>
            <a:r>
              <a:rPr lang="en-US" altLang="en-US" sz="2800" b="1" u="sng">
                <a:solidFill>
                  <a:srgbClr val="C00000"/>
                </a:solidFill>
              </a:rPr>
              <a:t>= 0) </a:t>
            </a:r>
          </a:p>
        </p:txBody>
      </p:sp>
      <p:sp>
        <p:nvSpPr>
          <p:cNvPr id="24591" name="TextBox 19"/>
          <p:cNvSpPr txBox="1">
            <a:spLocks noChangeArrowheads="1"/>
          </p:cNvSpPr>
          <p:nvPr/>
        </p:nvSpPr>
        <p:spPr bwMode="auto">
          <a:xfrm>
            <a:off x="5041900" y="1905000"/>
            <a:ext cx="611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center</a:t>
            </a:r>
          </a:p>
        </p:txBody>
      </p:sp>
      <p:sp>
        <p:nvSpPr>
          <p:cNvPr id="24592" name="TextBox 20"/>
          <p:cNvSpPr txBox="1">
            <a:spLocks noChangeArrowheads="1"/>
          </p:cNvSpPr>
          <p:nvPr/>
        </p:nvSpPr>
        <p:spPr bwMode="auto">
          <a:xfrm>
            <a:off x="812800" y="1955800"/>
            <a:ext cx="611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center</a:t>
            </a:r>
          </a:p>
        </p:txBody>
      </p:sp>
      <p:sp>
        <p:nvSpPr>
          <p:cNvPr id="24593" name="TextBox 21"/>
          <p:cNvSpPr txBox="1">
            <a:spLocks noChangeArrowheads="1"/>
          </p:cNvSpPr>
          <p:nvPr/>
        </p:nvSpPr>
        <p:spPr bwMode="auto">
          <a:xfrm>
            <a:off x="6729413" y="2332038"/>
            <a:ext cx="94773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Radius = R</a:t>
            </a:r>
          </a:p>
        </p:txBody>
      </p:sp>
      <p:sp>
        <p:nvSpPr>
          <p:cNvPr id="24594" name="TextBox 22"/>
          <p:cNvSpPr txBox="1">
            <a:spLocks noChangeArrowheads="1"/>
          </p:cNvSpPr>
          <p:nvPr/>
        </p:nvSpPr>
        <p:spPr bwMode="auto">
          <a:xfrm>
            <a:off x="1955800" y="2476500"/>
            <a:ext cx="9477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Radius = R</a:t>
            </a:r>
          </a:p>
        </p:txBody>
      </p:sp>
      <p:sp>
        <p:nvSpPr>
          <p:cNvPr id="24595" name="Freeform 8"/>
          <p:cNvSpPr>
            <a:spLocks/>
          </p:cNvSpPr>
          <p:nvPr/>
        </p:nvSpPr>
        <p:spPr bwMode="auto">
          <a:xfrm>
            <a:off x="4940300" y="3314700"/>
            <a:ext cx="3073400" cy="1911350"/>
          </a:xfrm>
          <a:custGeom>
            <a:avLst/>
            <a:gdLst>
              <a:gd name="T0" fmla="*/ 0 w 10431"/>
              <a:gd name="T1" fmla="*/ 2147483646 h 10635"/>
              <a:gd name="T2" fmla="*/ 2147483646 w 10431"/>
              <a:gd name="T3" fmla="*/ 0 h 10635"/>
              <a:gd name="T4" fmla="*/ 0 60000 65536"/>
              <a:gd name="T5" fmla="*/ 0 60000 65536"/>
              <a:gd name="T6" fmla="*/ 0 w 10431"/>
              <a:gd name="T7" fmla="*/ 0 h 10635"/>
              <a:gd name="T8" fmla="*/ 10431 w 10431"/>
              <a:gd name="T9" fmla="*/ 10635 h 10635"/>
            </a:gdLst>
            <a:ahLst/>
            <a:cxnLst>
              <a:cxn ang="T4">
                <a:pos x="T0" y="T1"/>
              </a:cxn>
              <a:cxn ang="T5">
                <a:pos x="T2" y="T3"/>
              </a:cxn>
            </a:cxnLst>
            <a:rect l="T6" t="T7" r="T8" b="T9"/>
            <a:pathLst>
              <a:path w="10431" h="10635">
                <a:moveTo>
                  <a:pt x="0" y="7846"/>
                </a:moveTo>
                <a:cubicBezTo>
                  <a:pt x="5073" y="10635"/>
                  <a:pt x="8868" y="6613"/>
                  <a:pt x="10431" y="0"/>
                </a:cubicBezTo>
              </a:path>
            </a:pathLst>
          </a:custGeom>
          <a:noFill/>
          <a:ln w="3175" cmpd="sng">
            <a:solidFill>
              <a:schemeClr val="tx1"/>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6" name="TextBox 24"/>
          <p:cNvSpPr txBox="1">
            <a:spLocks noChangeArrowheads="1"/>
          </p:cNvSpPr>
          <p:nvPr/>
        </p:nvSpPr>
        <p:spPr bwMode="auto">
          <a:xfrm>
            <a:off x="5689600" y="4838700"/>
            <a:ext cx="300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Shear Resistance = C = c L</a:t>
            </a:r>
          </a:p>
        </p:txBody>
      </p:sp>
      <p:sp>
        <p:nvSpPr>
          <p:cNvPr id="24597" name="Freeform 25"/>
          <p:cNvSpPr>
            <a:spLocks/>
          </p:cNvSpPr>
          <p:nvPr/>
        </p:nvSpPr>
        <p:spPr bwMode="auto">
          <a:xfrm>
            <a:off x="8375650" y="4883150"/>
            <a:ext cx="174625" cy="46038"/>
          </a:xfrm>
          <a:custGeom>
            <a:avLst/>
            <a:gdLst>
              <a:gd name="T0" fmla="*/ 0 w 330200"/>
              <a:gd name="T1" fmla="*/ 18 h 141817"/>
              <a:gd name="T2" fmla="*/ 932 w 330200"/>
              <a:gd name="T3" fmla="*/ 0 h 141817"/>
              <a:gd name="T4" fmla="*/ 2020 w 330200"/>
              <a:gd name="T5" fmla="*/ 16 h 141817"/>
              <a:gd name="T6" fmla="*/ 0 60000 65536"/>
              <a:gd name="T7" fmla="*/ 0 60000 65536"/>
              <a:gd name="T8" fmla="*/ 0 60000 65536"/>
              <a:gd name="T9" fmla="*/ 0 w 330200"/>
              <a:gd name="T10" fmla="*/ 0 h 141817"/>
              <a:gd name="T11" fmla="*/ 330200 w 330200"/>
              <a:gd name="T12" fmla="*/ 141817 h 141817"/>
            </a:gdLst>
            <a:ahLst/>
            <a:cxnLst>
              <a:cxn ang="T6">
                <a:pos x="T0" y="T1"/>
              </a:cxn>
              <a:cxn ang="T7">
                <a:pos x="T2" y="T3"/>
              </a:cxn>
              <a:cxn ang="T8">
                <a:pos x="T4" y="T5"/>
              </a:cxn>
            </a:cxnLst>
            <a:rect l="T9" t="T10" r="T11" b="T12"/>
            <a:pathLst>
              <a:path w="330200" h="141817">
                <a:moveTo>
                  <a:pt x="0" y="141817"/>
                </a:moveTo>
                <a:cubicBezTo>
                  <a:pt x="48683" y="73025"/>
                  <a:pt x="97367" y="4234"/>
                  <a:pt x="152400" y="2117"/>
                </a:cubicBezTo>
                <a:cubicBezTo>
                  <a:pt x="207433" y="0"/>
                  <a:pt x="268816" y="64558"/>
                  <a:pt x="330200" y="129117"/>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8" name="Freeform 26"/>
          <p:cNvSpPr>
            <a:spLocks/>
          </p:cNvSpPr>
          <p:nvPr/>
        </p:nvSpPr>
        <p:spPr bwMode="auto">
          <a:xfrm>
            <a:off x="4864100" y="4470400"/>
            <a:ext cx="730250" cy="327025"/>
          </a:xfrm>
          <a:custGeom>
            <a:avLst/>
            <a:gdLst>
              <a:gd name="T0" fmla="*/ 0 w 756319"/>
              <a:gd name="T1" fmla="*/ 38100 h 327025"/>
              <a:gd name="T2" fmla="*/ 518307 w 756319"/>
              <a:gd name="T3" fmla="*/ 63500 h 327025"/>
              <a:gd name="T4" fmla="*/ 566297 w 756319"/>
              <a:gd name="T5" fmla="*/ 0 h 327025"/>
              <a:gd name="T6" fmla="*/ 571603 w 756319"/>
              <a:gd name="T7" fmla="*/ 327025 h 327025"/>
              <a:gd name="T8" fmla="*/ 374333 w 756319"/>
              <a:gd name="T9" fmla="*/ 288925 h 327025"/>
              <a:gd name="T10" fmla="*/ 163171 w 756319"/>
              <a:gd name="T11" fmla="*/ 190500 h 327025"/>
              <a:gd name="T12" fmla="*/ 0 w 756319"/>
              <a:gd name="T13" fmla="*/ 38100 h 327025"/>
              <a:gd name="T14" fmla="*/ 0 60000 65536"/>
              <a:gd name="T15" fmla="*/ 0 60000 65536"/>
              <a:gd name="T16" fmla="*/ 0 60000 65536"/>
              <a:gd name="T17" fmla="*/ 0 60000 65536"/>
              <a:gd name="T18" fmla="*/ 0 60000 65536"/>
              <a:gd name="T19" fmla="*/ 0 60000 65536"/>
              <a:gd name="T20" fmla="*/ 0 60000 65536"/>
              <a:gd name="T21" fmla="*/ 0 w 756319"/>
              <a:gd name="T22" fmla="*/ 0 h 327025"/>
              <a:gd name="T23" fmla="*/ 756319 w 756319"/>
              <a:gd name="T24" fmla="*/ 327025 h 3270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6319" h="327025">
                <a:moveTo>
                  <a:pt x="0" y="38100"/>
                </a:moveTo>
                <a:lnTo>
                  <a:pt x="685800" y="63500"/>
                </a:lnTo>
                <a:lnTo>
                  <a:pt x="749300" y="0"/>
                </a:lnTo>
                <a:lnTo>
                  <a:pt x="756319" y="327025"/>
                </a:lnTo>
                <a:lnTo>
                  <a:pt x="495300" y="288925"/>
                </a:lnTo>
                <a:lnTo>
                  <a:pt x="215900" y="190500"/>
                </a:lnTo>
                <a:lnTo>
                  <a:pt x="0" y="38100"/>
                </a:lnTo>
                <a:close/>
              </a:path>
            </a:pathLst>
          </a:custGeom>
          <a:solidFill>
            <a:srgbClr val="FFFF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4599" name="Line 50"/>
          <p:cNvSpPr>
            <a:spLocks noChangeShapeType="1"/>
          </p:cNvSpPr>
          <p:nvPr/>
        </p:nvSpPr>
        <p:spPr bwMode="auto">
          <a:xfrm flipH="1" flipV="1">
            <a:off x="4205288" y="4511675"/>
            <a:ext cx="1347787" cy="635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0" name="Line 45"/>
          <p:cNvSpPr>
            <a:spLocks noChangeShapeType="1"/>
          </p:cNvSpPr>
          <p:nvPr/>
        </p:nvSpPr>
        <p:spPr bwMode="auto">
          <a:xfrm flipH="1">
            <a:off x="5524500" y="3036888"/>
            <a:ext cx="2219325" cy="1487487"/>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1" name="Oval 28"/>
          <p:cNvSpPr>
            <a:spLocks noChangeArrowheads="1"/>
          </p:cNvSpPr>
          <p:nvPr/>
        </p:nvSpPr>
        <p:spPr bwMode="auto">
          <a:xfrm>
            <a:off x="6791325" y="4057650"/>
            <a:ext cx="85725" cy="85725"/>
          </a:xfrm>
          <a:prstGeom prst="ellipse">
            <a:avLst/>
          </a:prstGeom>
          <a:solidFill>
            <a:schemeClr val="tx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4602" name="Oval 29"/>
          <p:cNvSpPr>
            <a:spLocks noChangeArrowheads="1"/>
          </p:cNvSpPr>
          <p:nvPr/>
        </p:nvSpPr>
        <p:spPr bwMode="auto">
          <a:xfrm>
            <a:off x="5349875" y="4606925"/>
            <a:ext cx="85725" cy="85725"/>
          </a:xfrm>
          <a:prstGeom prst="ellipse">
            <a:avLst/>
          </a:prstGeom>
          <a:solidFill>
            <a:schemeClr val="tx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4603" name="Straight Arrow Connector 31"/>
          <p:cNvCxnSpPr>
            <a:cxnSpLocks noChangeShapeType="1"/>
          </p:cNvCxnSpPr>
          <p:nvPr/>
        </p:nvCxnSpPr>
        <p:spPr bwMode="auto">
          <a:xfrm rot="5400000">
            <a:off x="6492081" y="4140994"/>
            <a:ext cx="695325"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604" name="Straight Arrow Connector 32"/>
          <p:cNvCxnSpPr>
            <a:cxnSpLocks noChangeShapeType="1"/>
          </p:cNvCxnSpPr>
          <p:nvPr/>
        </p:nvCxnSpPr>
        <p:spPr bwMode="auto">
          <a:xfrm rot="5400000">
            <a:off x="5047456" y="4617244"/>
            <a:ext cx="695325"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605" name="TextBox 33"/>
          <p:cNvSpPr txBox="1">
            <a:spLocks noChangeArrowheads="1"/>
          </p:cNvSpPr>
          <p:nvPr/>
        </p:nvSpPr>
        <p:spPr bwMode="auto">
          <a:xfrm>
            <a:off x="6375400" y="4241800"/>
            <a:ext cx="487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W</a:t>
            </a:r>
            <a:r>
              <a:rPr lang="en-US" altLang="en-US" baseline="-25000"/>
              <a:t>1</a:t>
            </a:r>
          </a:p>
        </p:txBody>
      </p:sp>
      <p:sp>
        <p:nvSpPr>
          <p:cNvPr id="24606" name="TextBox 34"/>
          <p:cNvSpPr txBox="1">
            <a:spLocks noChangeArrowheads="1"/>
          </p:cNvSpPr>
          <p:nvPr/>
        </p:nvSpPr>
        <p:spPr bwMode="auto">
          <a:xfrm>
            <a:off x="5003800" y="4838700"/>
            <a:ext cx="487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W</a:t>
            </a:r>
            <a:r>
              <a:rPr lang="en-US" altLang="en-US" baseline="-25000"/>
              <a:t>2</a:t>
            </a:r>
          </a:p>
        </p:txBody>
      </p:sp>
      <p:cxnSp>
        <p:nvCxnSpPr>
          <p:cNvPr id="24607" name="Straight Connector 36"/>
          <p:cNvCxnSpPr>
            <a:cxnSpLocks noChangeShapeType="1"/>
          </p:cNvCxnSpPr>
          <p:nvPr/>
        </p:nvCxnSpPr>
        <p:spPr bwMode="auto">
          <a:xfrm>
            <a:off x="5321300" y="4356100"/>
            <a:ext cx="355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608" name="Straight Connector 37"/>
          <p:cNvCxnSpPr>
            <a:cxnSpLocks noChangeShapeType="1"/>
          </p:cNvCxnSpPr>
          <p:nvPr/>
        </p:nvCxnSpPr>
        <p:spPr bwMode="auto">
          <a:xfrm>
            <a:off x="5549900" y="3911600"/>
            <a:ext cx="139700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4609" name="Straight Connector 40"/>
          <p:cNvCxnSpPr>
            <a:cxnSpLocks noChangeShapeType="1"/>
          </p:cNvCxnSpPr>
          <p:nvPr/>
        </p:nvCxnSpPr>
        <p:spPr bwMode="auto">
          <a:xfrm rot="10800000" flipV="1">
            <a:off x="6800850" y="3876675"/>
            <a:ext cx="85725" cy="666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610" name="Straight Connector 41"/>
          <p:cNvCxnSpPr>
            <a:cxnSpLocks noChangeShapeType="1"/>
          </p:cNvCxnSpPr>
          <p:nvPr/>
        </p:nvCxnSpPr>
        <p:spPr bwMode="auto">
          <a:xfrm rot="10800000" flipV="1">
            <a:off x="5548313" y="3881438"/>
            <a:ext cx="85725" cy="666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611" name="Straight Connector 42"/>
          <p:cNvCxnSpPr>
            <a:cxnSpLocks noChangeShapeType="1"/>
          </p:cNvCxnSpPr>
          <p:nvPr/>
        </p:nvCxnSpPr>
        <p:spPr bwMode="auto">
          <a:xfrm rot="10800000" flipV="1">
            <a:off x="5553075" y="4329113"/>
            <a:ext cx="85725" cy="666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612" name="Straight Connector 43"/>
          <p:cNvCxnSpPr>
            <a:cxnSpLocks noChangeShapeType="1"/>
          </p:cNvCxnSpPr>
          <p:nvPr/>
        </p:nvCxnSpPr>
        <p:spPr bwMode="auto">
          <a:xfrm rot="10800000" flipV="1">
            <a:off x="5362575" y="4324350"/>
            <a:ext cx="85725" cy="666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4613" name="TextBox 44"/>
          <p:cNvSpPr txBox="1">
            <a:spLocks noChangeArrowheads="1"/>
          </p:cNvSpPr>
          <p:nvPr/>
        </p:nvSpPr>
        <p:spPr bwMode="auto">
          <a:xfrm>
            <a:off x="5749925" y="3708400"/>
            <a:ext cx="3984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a:t>
            </a:r>
            <a:r>
              <a:rPr lang="en-US" altLang="en-US" baseline="-25000"/>
              <a:t>1</a:t>
            </a:r>
          </a:p>
        </p:txBody>
      </p:sp>
      <p:sp>
        <p:nvSpPr>
          <p:cNvPr id="24614" name="TextBox 45"/>
          <p:cNvSpPr txBox="1">
            <a:spLocks noChangeArrowheads="1"/>
          </p:cNvSpPr>
          <p:nvPr/>
        </p:nvSpPr>
        <p:spPr bwMode="auto">
          <a:xfrm>
            <a:off x="5087938" y="3876675"/>
            <a:ext cx="396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a:t>
            </a:r>
            <a:r>
              <a:rPr lang="en-US" altLang="en-US" baseline="-25000"/>
              <a:t>2</a:t>
            </a:r>
          </a:p>
        </p:txBody>
      </p:sp>
      <p:cxnSp>
        <p:nvCxnSpPr>
          <p:cNvPr id="24615" name="Straight Arrow Connector 47"/>
          <p:cNvCxnSpPr>
            <a:cxnSpLocks noChangeShapeType="1"/>
          </p:cNvCxnSpPr>
          <p:nvPr/>
        </p:nvCxnSpPr>
        <p:spPr bwMode="auto">
          <a:xfrm rot="16200000" flipH="1">
            <a:off x="5394325" y="4206875"/>
            <a:ext cx="130175" cy="984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616" name="Oval 1"/>
          <p:cNvSpPr>
            <a:spLocks noChangeArrowheads="1"/>
          </p:cNvSpPr>
          <p:nvPr/>
        </p:nvSpPr>
        <p:spPr bwMode="auto">
          <a:xfrm>
            <a:off x="-809625" y="-342900"/>
            <a:ext cx="4762500" cy="4760913"/>
          </a:xfrm>
          <a:prstGeom prst="ellipse">
            <a:avLst/>
          </a:prstGeom>
          <a:noFill/>
          <a:ln w="9525" algn="ctr">
            <a:solidFill>
              <a:srgbClr val="92D05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4617" name="Line 50"/>
          <p:cNvSpPr>
            <a:spLocks noChangeShapeType="1"/>
          </p:cNvSpPr>
          <p:nvPr/>
        </p:nvSpPr>
        <p:spPr bwMode="auto">
          <a:xfrm flipH="1">
            <a:off x="741363" y="4973638"/>
            <a:ext cx="219075" cy="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618" name="Group 49"/>
          <p:cNvGrpSpPr>
            <a:grpSpLocks/>
          </p:cNvGrpSpPr>
          <p:nvPr/>
        </p:nvGrpSpPr>
        <p:grpSpPr bwMode="auto">
          <a:xfrm>
            <a:off x="4133850" y="941388"/>
            <a:ext cx="4137025" cy="641350"/>
            <a:chOff x="470263" y="5473684"/>
            <a:chExt cx="4138313" cy="640533"/>
          </a:xfrm>
        </p:grpSpPr>
        <p:sp>
          <p:nvSpPr>
            <p:cNvPr id="24638" name="TextBox 42"/>
            <p:cNvSpPr txBox="1">
              <a:spLocks noChangeArrowheads="1"/>
            </p:cNvSpPr>
            <p:nvPr/>
          </p:nvSpPr>
          <p:spPr bwMode="auto">
            <a:xfrm>
              <a:off x="470263" y="5643154"/>
              <a:ext cx="20762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Factor of Safety = </a:t>
              </a:r>
            </a:p>
          </p:txBody>
        </p:sp>
        <p:cxnSp>
          <p:nvCxnSpPr>
            <p:cNvPr id="24639" name="Straight Connector 44"/>
            <p:cNvCxnSpPr>
              <a:cxnSpLocks noChangeShapeType="1"/>
            </p:cNvCxnSpPr>
            <p:nvPr/>
          </p:nvCxnSpPr>
          <p:spPr bwMode="auto">
            <a:xfrm>
              <a:off x="2450592" y="5806440"/>
              <a:ext cx="215798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4640" name="TextBox 45"/>
            <p:cNvSpPr txBox="1">
              <a:spLocks noChangeArrowheads="1"/>
            </p:cNvSpPr>
            <p:nvPr/>
          </p:nvSpPr>
          <p:spPr bwMode="auto">
            <a:xfrm>
              <a:off x="2367413" y="5473684"/>
              <a:ext cx="2021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Resisting Moment (M</a:t>
              </a:r>
              <a:r>
                <a:rPr lang="en-US" altLang="en-US" sz="1400" baseline="-25000"/>
                <a:t>R</a:t>
              </a:r>
              <a:r>
                <a:rPr lang="en-US" altLang="en-US" sz="1400"/>
                <a:t>)</a:t>
              </a:r>
            </a:p>
          </p:txBody>
        </p:sp>
        <p:sp>
          <p:nvSpPr>
            <p:cNvPr id="24641" name="TextBox 46"/>
            <p:cNvSpPr txBox="1">
              <a:spLocks noChangeArrowheads="1"/>
            </p:cNvSpPr>
            <p:nvPr/>
          </p:nvSpPr>
          <p:spPr bwMode="auto">
            <a:xfrm>
              <a:off x="2414016" y="5806440"/>
              <a:ext cx="18421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Driving Moment (M</a:t>
              </a:r>
              <a:r>
                <a:rPr lang="en-US" altLang="en-US" sz="1400" baseline="-25000"/>
                <a:t>D</a:t>
              </a:r>
              <a:r>
                <a:rPr lang="en-US" altLang="en-US" sz="1400"/>
                <a:t>)</a:t>
              </a:r>
            </a:p>
          </p:txBody>
        </p:sp>
      </p:grpSp>
      <p:sp>
        <p:nvSpPr>
          <p:cNvPr id="24619" name="TextBox 47"/>
          <p:cNvSpPr txBox="1">
            <a:spLocks noChangeArrowheads="1"/>
          </p:cNvSpPr>
          <p:nvPr/>
        </p:nvSpPr>
        <p:spPr bwMode="auto">
          <a:xfrm>
            <a:off x="3767138" y="5513388"/>
            <a:ext cx="3435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Resisting Moment (M</a:t>
            </a:r>
            <a:r>
              <a:rPr lang="en-US" altLang="en-US" sz="1400" baseline="-25000"/>
              <a:t>R</a:t>
            </a:r>
            <a:r>
              <a:rPr lang="en-US" altLang="en-US" sz="1400"/>
              <a:t>) = W</a:t>
            </a:r>
            <a:r>
              <a:rPr lang="en-US" altLang="en-US" sz="1400" baseline="-25000"/>
              <a:t>2 </a:t>
            </a:r>
            <a:r>
              <a:rPr lang="en-US" altLang="en-US" sz="1000"/>
              <a:t>x</a:t>
            </a:r>
            <a:r>
              <a:rPr lang="en-US" altLang="en-US" sz="1400"/>
              <a:t> a</a:t>
            </a:r>
            <a:r>
              <a:rPr lang="en-US" altLang="en-US" sz="1400" baseline="-25000"/>
              <a:t>2</a:t>
            </a:r>
            <a:r>
              <a:rPr lang="en-US" altLang="en-US" sz="1400"/>
              <a:t> + C </a:t>
            </a:r>
            <a:r>
              <a:rPr lang="en-US" altLang="en-US" sz="1000"/>
              <a:t>x</a:t>
            </a:r>
            <a:r>
              <a:rPr lang="en-US" altLang="en-US" sz="1400"/>
              <a:t> R</a:t>
            </a:r>
          </a:p>
        </p:txBody>
      </p:sp>
      <p:sp>
        <p:nvSpPr>
          <p:cNvPr id="24620" name="Freeform 50"/>
          <p:cNvSpPr>
            <a:spLocks/>
          </p:cNvSpPr>
          <p:nvPr/>
        </p:nvSpPr>
        <p:spPr bwMode="auto">
          <a:xfrm>
            <a:off x="5381625" y="2835275"/>
            <a:ext cx="222250" cy="71438"/>
          </a:xfrm>
          <a:custGeom>
            <a:avLst/>
            <a:gdLst>
              <a:gd name="T0" fmla="*/ 0 w 222069"/>
              <a:gd name="T1" fmla="*/ 0 h 71846"/>
              <a:gd name="T2" fmla="*/ 117758 w 222069"/>
              <a:gd name="T3" fmla="*/ 64574 h 71846"/>
              <a:gd name="T4" fmla="*/ 222431 w 222069"/>
              <a:gd name="T5" fmla="*/ 38745 h 71846"/>
              <a:gd name="T6" fmla="*/ 0 60000 65536"/>
              <a:gd name="T7" fmla="*/ 0 60000 65536"/>
              <a:gd name="T8" fmla="*/ 0 60000 65536"/>
            </a:gdLst>
            <a:ahLst/>
            <a:cxnLst>
              <a:cxn ang="T6">
                <a:pos x="T0" y="T1"/>
              </a:cxn>
              <a:cxn ang="T7">
                <a:pos x="T2" y="T3"/>
              </a:cxn>
              <a:cxn ang="T8">
                <a:pos x="T4" y="T5"/>
              </a:cxn>
            </a:cxnLst>
            <a:rect l="0" t="0" r="r" b="b"/>
            <a:pathLst>
              <a:path w="222069" h="71846">
                <a:moveTo>
                  <a:pt x="0" y="0"/>
                </a:moveTo>
                <a:cubicBezTo>
                  <a:pt x="40277" y="29391"/>
                  <a:pt x="80555" y="58783"/>
                  <a:pt x="117566" y="65314"/>
                </a:cubicBezTo>
                <a:cubicBezTo>
                  <a:pt x="154578" y="71846"/>
                  <a:pt x="188323" y="55517"/>
                  <a:pt x="222069" y="39189"/>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1" name="Freeform 51"/>
          <p:cNvSpPr>
            <a:spLocks/>
          </p:cNvSpPr>
          <p:nvPr/>
        </p:nvSpPr>
        <p:spPr bwMode="auto">
          <a:xfrm>
            <a:off x="5591175" y="2286000"/>
            <a:ext cx="469900" cy="300038"/>
          </a:xfrm>
          <a:custGeom>
            <a:avLst/>
            <a:gdLst>
              <a:gd name="T0" fmla="*/ 0 w 470263"/>
              <a:gd name="T1" fmla="*/ 299631 h 300446"/>
              <a:gd name="T2" fmla="*/ 273896 w 470263"/>
              <a:gd name="T3" fmla="*/ 247520 h 300446"/>
              <a:gd name="T4" fmla="*/ 469537 w 470263"/>
              <a:gd name="T5" fmla="*/ 0 h 300446"/>
              <a:gd name="T6" fmla="*/ 0 60000 65536"/>
              <a:gd name="T7" fmla="*/ 0 60000 65536"/>
              <a:gd name="T8" fmla="*/ 0 60000 65536"/>
            </a:gdLst>
            <a:ahLst/>
            <a:cxnLst>
              <a:cxn ang="T6">
                <a:pos x="T0" y="T1"/>
              </a:cxn>
              <a:cxn ang="T7">
                <a:pos x="T2" y="T3"/>
              </a:cxn>
              <a:cxn ang="T8">
                <a:pos x="T4" y="T5"/>
              </a:cxn>
            </a:cxnLst>
            <a:rect l="0" t="0" r="r" b="b"/>
            <a:pathLst>
              <a:path w="470263" h="300446">
                <a:moveTo>
                  <a:pt x="0" y="300446"/>
                </a:moveTo>
                <a:cubicBezTo>
                  <a:pt x="97971" y="299357"/>
                  <a:pt x="195943" y="298268"/>
                  <a:pt x="274320" y="248194"/>
                </a:cubicBezTo>
                <a:cubicBezTo>
                  <a:pt x="352697" y="198120"/>
                  <a:pt x="411480" y="99060"/>
                  <a:pt x="470263" y="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2" name="Freeform 52"/>
          <p:cNvSpPr>
            <a:spLocks/>
          </p:cNvSpPr>
          <p:nvPr/>
        </p:nvSpPr>
        <p:spPr bwMode="auto">
          <a:xfrm>
            <a:off x="5303838" y="2514600"/>
            <a:ext cx="1358900" cy="754063"/>
          </a:xfrm>
          <a:custGeom>
            <a:avLst/>
            <a:gdLst>
              <a:gd name="T0" fmla="*/ 0 w 1358538"/>
              <a:gd name="T1" fmla="*/ 602123 h 753291"/>
              <a:gd name="T2" fmla="*/ 784190 w 1358538"/>
              <a:gd name="T3" fmla="*/ 654482 h 753291"/>
              <a:gd name="T4" fmla="*/ 1359262 w 1358538"/>
              <a:gd name="T5" fmla="*/ 0 h 753291"/>
              <a:gd name="T6" fmla="*/ 0 60000 65536"/>
              <a:gd name="T7" fmla="*/ 0 60000 65536"/>
              <a:gd name="T8" fmla="*/ 0 60000 65536"/>
            </a:gdLst>
            <a:ahLst/>
            <a:cxnLst>
              <a:cxn ang="T6">
                <a:pos x="T0" y="T1"/>
              </a:cxn>
              <a:cxn ang="T7">
                <a:pos x="T2" y="T3"/>
              </a:cxn>
              <a:cxn ang="T8">
                <a:pos x="T4" y="T5"/>
              </a:cxn>
            </a:cxnLst>
            <a:rect l="0" t="0" r="r" b="b"/>
            <a:pathLst>
              <a:path w="1358538" h="753291">
                <a:moveTo>
                  <a:pt x="0" y="600891"/>
                </a:moveTo>
                <a:cubicBezTo>
                  <a:pt x="278674" y="677091"/>
                  <a:pt x="557349" y="753291"/>
                  <a:pt x="783772" y="653143"/>
                </a:cubicBezTo>
                <a:cubicBezTo>
                  <a:pt x="1010195" y="552995"/>
                  <a:pt x="1184366" y="276497"/>
                  <a:pt x="1358538" y="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3" name="TextBox 53"/>
          <p:cNvSpPr txBox="1">
            <a:spLocks noChangeArrowheads="1"/>
          </p:cNvSpPr>
          <p:nvPr/>
        </p:nvSpPr>
        <p:spPr bwMode="auto">
          <a:xfrm>
            <a:off x="5888038" y="28765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Symbol" panose="05050102010706020507" pitchFamily="18" charset="2"/>
              </a:rPr>
              <a:t>q</a:t>
            </a:r>
          </a:p>
        </p:txBody>
      </p:sp>
      <p:cxnSp>
        <p:nvCxnSpPr>
          <p:cNvPr id="24624" name="Straight Arrow Connector 55"/>
          <p:cNvCxnSpPr>
            <a:cxnSpLocks noChangeShapeType="1"/>
          </p:cNvCxnSpPr>
          <p:nvPr/>
        </p:nvCxnSpPr>
        <p:spPr bwMode="auto">
          <a:xfrm rot="5400000">
            <a:off x="8338344" y="4672806"/>
            <a:ext cx="257175" cy="365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625" name="TextBox 56"/>
          <p:cNvSpPr txBox="1">
            <a:spLocks noChangeArrowheads="1"/>
          </p:cNvSpPr>
          <p:nvPr/>
        </p:nvSpPr>
        <p:spPr bwMode="auto">
          <a:xfrm>
            <a:off x="8266113" y="4270375"/>
            <a:ext cx="54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R.</a:t>
            </a:r>
            <a:r>
              <a:rPr lang="en-US" altLang="en-US">
                <a:latin typeface="Symbol" panose="05050102010706020507" pitchFamily="18" charset="2"/>
              </a:rPr>
              <a:t>q</a:t>
            </a:r>
          </a:p>
        </p:txBody>
      </p:sp>
      <p:cxnSp>
        <p:nvCxnSpPr>
          <p:cNvPr id="24626" name="Straight Arrow Connector 58"/>
          <p:cNvCxnSpPr>
            <a:cxnSpLocks noChangeShapeType="1"/>
          </p:cNvCxnSpPr>
          <p:nvPr/>
        </p:nvCxnSpPr>
        <p:spPr bwMode="auto">
          <a:xfrm rot="10800000" flipV="1">
            <a:off x="6765925" y="5111750"/>
            <a:ext cx="1098550" cy="43815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4627" name="TextBox 59"/>
          <p:cNvSpPr txBox="1">
            <a:spLocks noChangeArrowheads="1"/>
          </p:cNvSpPr>
          <p:nvPr/>
        </p:nvSpPr>
        <p:spPr bwMode="auto">
          <a:xfrm>
            <a:off x="3840163" y="6062663"/>
            <a:ext cx="2703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Driving Moment (M</a:t>
            </a:r>
            <a:r>
              <a:rPr lang="en-US" altLang="en-US" sz="1400" baseline="-25000"/>
              <a:t>D</a:t>
            </a:r>
            <a:r>
              <a:rPr lang="en-US" altLang="en-US" sz="1400"/>
              <a:t>) = W</a:t>
            </a:r>
            <a:r>
              <a:rPr lang="en-US" altLang="en-US" sz="1400" baseline="-25000"/>
              <a:t>1</a:t>
            </a:r>
            <a:r>
              <a:rPr lang="en-US" altLang="en-US" sz="1400"/>
              <a:t> x a</a:t>
            </a:r>
            <a:r>
              <a:rPr lang="en-US" altLang="en-US" sz="1400" baseline="-25000"/>
              <a:t>1</a:t>
            </a:r>
          </a:p>
        </p:txBody>
      </p:sp>
      <p:sp>
        <p:nvSpPr>
          <p:cNvPr id="24628" name="TextBox 60"/>
          <p:cNvSpPr txBox="1">
            <a:spLocks noChangeArrowheads="1"/>
          </p:cNvSpPr>
          <p:nvPr/>
        </p:nvSpPr>
        <p:spPr bwMode="auto">
          <a:xfrm>
            <a:off x="6802438" y="3978275"/>
            <a:ext cx="4492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t>CG</a:t>
            </a:r>
            <a:r>
              <a:rPr lang="en-US" altLang="en-US" sz="1100" baseline="-25000"/>
              <a:t>1</a:t>
            </a:r>
          </a:p>
        </p:txBody>
      </p:sp>
      <p:sp>
        <p:nvSpPr>
          <p:cNvPr id="24629" name="TextBox 61"/>
          <p:cNvSpPr txBox="1">
            <a:spLocks noChangeArrowheads="1"/>
          </p:cNvSpPr>
          <p:nvPr/>
        </p:nvSpPr>
        <p:spPr bwMode="auto">
          <a:xfrm>
            <a:off x="4973638" y="4489450"/>
            <a:ext cx="4492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t>CG</a:t>
            </a:r>
            <a:r>
              <a:rPr lang="en-US" altLang="en-US" sz="1100" baseline="-25000"/>
              <a:t>2</a:t>
            </a:r>
          </a:p>
        </p:txBody>
      </p:sp>
      <p:cxnSp>
        <p:nvCxnSpPr>
          <p:cNvPr id="24630" name="Straight Arrow Connector 63"/>
          <p:cNvCxnSpPr>
            <a:cxnSpLocks noChangeShapeType="1"/>
          </p:cNvCxnSpPr>
          <p:nvPr/>
        </p:nvCxnSpPr>
        <p:spPr bwMode="auto">
          <a:xfrm rot="16200000" flipV="1">
            <a:off x="5907882" y="6373018"/>
            <a:ext cx="292100" cy="1825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631" name="TextBox 64"/>
          <p:cNvSpPr txBox="1">
            <a:spLocks noChangeArrowheads="1"/>
          </p:cNvSpPr>
          <p:nvPr/>
        </p:nvSpPr>
        <p:spPr bwMode="auto">
          <a:xfrm>
            <a:off x="6092825" y="6496050"/>
            <a:ext cx="2027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t>Green Area x Soil Unit Weigh</a:t>
            </a:r>
          </a:p>
        </p:txBody>
      </p:sp>
      <p:cxnSp>
        <p:nvCxnSpPr>
          <p:cNvPr id="24632" name="Straight Arrow Connector 66"/>
          <p:cNvCxnSpPr>
            <a:cxnSpLocks noChangeShapeType="1"/>
          </p:cNvCxnSpPr>
          <p:nvPr/>
        </p:nvCxnSpPr>
        <p:spPr bwMode="auto">
          <a:xfrm>
            <a:off x="4754563" y="5294313"/>
            <a:ext cx="1208087" cy="255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633" name="TextBox 67"/>
          <p:cNvSpPr txBox="1">
            <a:spLocks noChangeArrowheads="1"/>
          </p:cNvSpPr>
          <p:nvPr/>
        </p:nvSpPr>
        <p:spPr bwMode="auto">
          <a:xfrm>
            <a:off x="2743200" y="5148263"/>
            <a:ext cx="2054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t>Yellow Area x Soil Unit Weigh</a:t>
            </a:r>
          </a:p>
        </p:txBody>
      </p:sp>
      <p:sp>
        <p:nvSpPr>
          <p:cNvPr id="24634" name="TextBox 68"/>
          <p:cNvSpPr txBox="1">
            <a:spLocks noChangeArrowheads="1"/>
          </p:cNvSpPr>
          <p:nvPr/>
        </p:nvSpPr>
        <p:spPr bwMode="auto">
          <a:xfrm>
            <a:off x="146050" y="5549900"/>
            <a:ext cx="354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C00000"/>
                </a:solidFill>
              </a:rPr>
              <a:t>How to find W</a:t>
            </a:r>
            <a:r>
              <a:rPr lang="en-US" altLang="en-US" sz="1400" baseline="-25000">
                <a:solidFill>
                  <a:srgbClr val="C00000"/>
                </a:solidFill>
              </a:rPr>
              <a:t>1</a:t>
            </a:r>
            <a:r>
              <a:rPr lang="en-US" altLang="en-US" sz="1400">
                <a:solidFill>
                  <a:srgbClr val="C00000"/>
                </a:solidFill>
              </a:rPr>
              <a:t>, W</a:t>
            </a:r>
            <a:r>
              <a:rPr lang="en-US" altLang="en-US" sz="1400" baseline="-25000">
                <a:solidFill>
                  <a:srgbClr val="C00000"/>
                </a:solidFill>
              </a:rPr>
              <a:t>2 , </a:t>
            </a:r>
            <a:r>
              <a:rPr lang="en-US" altLang="en-US" sz="1400">
                <a:solidFill>
                  <a:srgbClr val="C00000"/>
                </a:solidFill>
              </a:rPr>
              <a:t>CG</a:t>
            </a:r>
            <a:r>
              <a:rPr lang="en-US" altLang="en-US" sz="1400" baseline="-25000">
                <a:solidFill>
                  <a:srgbClr val="C00000"/>
                </a:solidFill>
              </a:rPr>
              <a:t>1 and </a:t>
            </a:r>
            <a:r>
              <a:rPr lang="en-US" altLang="en-US" sz="1400">
                <a:solidFill>
                  <a:srgbClr val="C00000"/>
                </a:solidFill>
              </a:rPr>
              <a:t>CG</a:t>
            </a:r>
            <a:r>
              <a:rPr lang="en-US" altLang="en-US" sz="1400" baseline="-25000">
                <a:solidFill>
                  <a:srgbClr val="C00000"/>
                </a:solidFill>
              </a:rPr>
              <a:t>2  </a:t>
            </a:r>
            <a:r>
              <a:rPr lang="en-US" altLang="en-US" sz="1400">
                <a:solidFill>
                  <a:srgbClr val="C00000"/>
                </a:solidFill>
              </a:rPr>
              <a:t>?</a:t>
            </a:r>
          </a:p>
        </p:txBody>
      </p:sp>
      <p:sp>
        <p:nvSpPr>
          <p:cNvPr id="24635" name="TextBox 69"/>
          <p:cNvSpPr txBox="1">
            <a:spLocks noChangeArrowheads="1"/>
          </p:cNvSpPr>
          <p:nvPr/>
        </p:nvSpPr>
        <p:spPr bwMode="auto">
          <a:xfrm>
            <a:off x="146050" y="5864225"/>
            <a:ext cx="312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FF"/>
                </a:solidFill>
              </a:rPr>
              <a:t>Refer to your Eng. Mechanics course</a:t>
            </a:r>
          </a:p>
        </p:txBody>
      </p:sp>
      <p:sp>
        <p:nvSpPr>
          <p:cNvPr id="24636" name="TextBox 71"/>
          <p:cNvSpPr txBox="1">
            <a:spLocks noChangeArrowheads="1"/>
          </p:cNvSpPr>
          <p:nvPr/>
        </p:nvSpPr>
        <p:spPr bwMode="auto">
          <a:xfrm>
            <a:off x="2084388" y="1527175"/>
            <a:ext cx="915987" cy="3698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Case 1</a:t>
            </a:r>
          </a:p>
        </p:txBody>
      </p:sp>
      <p:sp>
        <p:nvSpPr>
          <p:cNvPr id="24637" name="TextBox 72"/>
          <p:cNvSpPr txBox="1">
            <a:spLocks noChangeArrowheads="1"/>
          </p:cNvSpPr>
          <p:nvPr/>
        </p:nvSpPr>
        <p:spPr bwMode="auto">
          <a:xfrm>
            <a:off x="6291263" y="1855788"/>
            <a:ext cx="915987" cy="3698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Case 2</a:t>
            </a:r>
          </a:p>
        </p:txBody>
      </p:sp>
    </p:spTree>
    <p:extLst>
      <p:ext uri="{BB962C8B-B14F-4D97-AF65-F5344CB8AC3E}">
        <p14:creationId xmlns:p14="http://schemas.microsoft.com/office/powerpoint/2010/main" val="3933315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17500" y="937684"/>
            <a:ext cx="8483600" cy="300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en-US" sz="1600" b="1" dirty="0"/>
              <a:t>Slope stability analysis</a:t>
            </a:r>
            <a:r>
              <a:rPr lang="en-US" altLang="en-US" sz="1600" dirty="0"/>
              <a:t> is performed to assess the safe design of a human-made or natural slopes (e.g. embankments, road cuts, open-pit mining, excavations, landfills etc.) and the equilibrium conditions.</a:t>
            </a:r>
          </a:p>
          <a:p>
            <a:pPr>
              <a:lnSpc>
                <a:spcPct val="150000"/>
              </a:lnSpc>
            </a:pPr>
            <a:endParaRPr lang="en-US" altLang="en-US" sz="1600" dirty="0"/>
          </a:p>
          <a:p>
            <a:pPr>
              <a:lnSpc>
                <a:spcPct val="150000"/>
              </a:lnSpc>
            </a:pPr>
            <a:r>
              <a:rPr lang="en-US" altLang="en-US" sz="1600" dirty="0"/>
              <a:t>The main objectives of slope stability analysis are finding endangered areas, investigation of potential failure mechanisms, determination of the slope sensitivity to different triggering mechanisms, designing of optimal slopes with regard to safety, reliability and economics, designing possible remedial measures, e.g. barriers and stabilization.</a:t>
            </a:r>
          </a:p>
        </p:txBody>
      </p:sp>
      <p:sp>
        <p:nvSpPr>
          <p:cNvPr id="6147" name="Rectangle 2"/>
          <p:cNvSpPr>
            <a:spLocks noChangeArrowheads="1"/>
          </p:cNvSpPr>
          <p:nvPr/>
        </p:nvSpPr>
        <p:spPr bwMode="auto">
          <a:xfrm>
            <a:off x="2371196" y="218017"/>
            <a:ext cx="45193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effectLst>
                  <a:outerShdw blurRad="38100" dist="38100" dir="2700000" algn="tl">
                    <a:srgbClr val="000000">
                      <a:alpha val="43137"/>
                    </a:srgbClr>
                  </a:outerShdw>
                </a:effectLst>
              </a:rPr>
              <a:t>Slope Stability Analysis and Design</a:t>
            </a:r>
          </a:p>
        </p:txBody>
      </p:sp>
      <p:pic>
        <p:nvPicPr>
          <p:cNvPr id="6148" name="Picture 4" descr="http://www.nmdirtbags.com/images/coast_high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66" y="4253442"/>
            <a:ext cx="2873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http://archives.thestar.com.my/archives/2011/6/12/nation/n_22sl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566" y="4282017"/>
            <a:ext cx="25400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http://www.sinaiconstruction.net/LA-foundation-retrofit-blog/wp-content/uploads/2012/01/foundation-in-slo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979" y="4282017"/>
            <a:ext cx="2819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Line 50"/>
          <p:cNvSpPr>
            <a:spLocks noChangeShapeType="1"/>
          </p:cNvSpPr>
          <p:nvPr/>
        </p:nvSpPr>
        <p:spPr bwMode="auto">
          <a:xfrm flipH="1" flipV="1">
            <a:off x="7008601" y="3312803"/>
            <a:ext cx="1984255" cy="9349"/>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Isosceles Triangle 105"/>
          <p:cNvSpPr/>
          <p:nvPr/>
        </p:nvSpPr>
        <p:spPr bwMode="auto">
          <a:xfrm rot="3034856">
            <a:off x="6116964" y="2177171"/>
            <a:ext cx="1190498" cy="3664981"/>
          </a:xfrm>
          <a:custGeom>
            <a:avLst/>
            <a:gdLst>
              <a:gd name="connsiteX0" fmla="*/ 0 w 2585720"/>
              <a:gd name="connsiteY0" fmla="*/ 1635760 h 1635760"/>
              <a:gd name="connsiteX1" fmla="*/ 1292860 w 2585720"/>
              <a:gd name="connsiteY1" fmla="*/ 0 h 1635760"/>
              <a:gd name="connsiteX2" fmla="*/ 2585720 w 2585720"/>
              <a:gd name="connsiteY2" fmla="*/ 1635760 h 1635760"/>
              <a:gd name="connsiteX3" fmla="*/ 0 w 2585720"/>
              <a:gd name="connsiteY3" fmla="*/ 1635760 h 1635760"/>
              <a:gd name="connsiteX0" fmla="*/ 0 w 1292860"/>
              <a:gd name="connsiteY0" fmla="*/ 1635760 h 4397654"/>
              <a:gd name="connsiteX1" fmla="*/ 1292860 w 1292860"/>
              <a:gd name="connsiteY1" fmla="*/ 0 h 4397654"/>
              <a:gd name="connsiteX2" fmla="*/ 1025729 w 1292860"/>
              <a:gd name="connsiteY2" fmla="*/ 4397654 h 4397654"/>
              <a:gd name="connsiteX3" fmla="*/ 0 w 1292860"/>
              <a:gd name="connsiteY3" fmla="*/ 1635760 h 4397654"/>
              <a:gd name="connsiteX0" fmla="*/ 0 w 1166636"/>
              <a:gd name="connsiteY0" fmla="*/ 3666240 h 4397654"/>
              <a:gd name="connsiteX1" fmla="*/ 1166636 w 1166636"/>
              <a:gd name="connsiteY1" fmla="*/ 0 h 4397654"/>
              <a:gd name="connsiteX2" fmla="*/ 899505 w 1166636"/>
              <a:gd name="connsiteY2" fmla="*/ 4397654 h 4397654"/>
              <a:gd name="connsiteX3" fmla="*/ 0 w 1166636"/>
              <a:gd name="connsiteY3" fmla="*/ 3666240 h 4397654"/>
              <a:gd name="connsiteX0" fmla="*/ 0 w 925394"/>
              <a:gd name="connsiteY0" fmla="*/ 1148703 h 4397654"/>
              <a:gd name="connsiteX1" fmla="*/ 925394 w 925394"/>
              <a:gd name="connsiteY1" fmla="*/ 0 h 4397654"/>
              <a:gd name="connsiteX2" fmla="*/ 658263 w 925394"/>
              <a:gd name="connsiteY2" fmla="*/ 4397654 h 4397654"/>
              <a:gd name="connsiteX3" fmla="*/ 0 w 925394"/>
              <a:gd name="connsiteY3" fmla="*/ 1148703 h 4397654"/>
              <a:gd name="connsiteX0" fmla="*/ 265104 w 1190498"/>
              <a:gd name="connsiteY0" fmla="*/ 1148703 h 3664981"/>
              <a:gd name="connsiteX1" fmla="*/ 1190498 w 1190498"/>
              <a:gd name="connsiteY1" fmla="*/ 0 h 3664981"/>
              <a:gd name="connsiteX2" fmla="*/ 0 w 1190498"/>
              <a:gd name="connsiteY2" fmla="*/ 3664981 h 3664981"/>
              <a:gd name="connsiteX3" fmla="*/ 265104 w 1190498"/>
              <a:gd name="connsiteY3" fmla="*/ 1148703 h 3664981"/>
            </a:gdLst>
            <a:ahLst/>
            <a:cxnLst>
              <a:cxn ang="0">
                <a:pos x="connsiteX0" y="connsiteY0"/>
              </a:cxn>
              <a:cxn ang="0">
                <a:pos x="connsiteX1" y="connsiteY1"/>
              </a:cxn>
              <a:cxn ang="0">
                <a:pos x="connsiteX2" y="connsiteY2"/>
              </a:cxn>
              <a:cxn ang="0">
                <a:pos x="connsiteX3" y="connsiteY3"/>
              </a:cxn>
            </a:cxnLst>
            <a:rect l="l" t="t" r="r" b="b"/>
            <a:pathLst>
              <a:path w="1190498" h="3664981">
                <a:moveTo>
                  <a:pt x="265104" y="1148703"/>
                </a:moveTo>
                <a:lnTo>
                  <a:pt x="1190498" y="0"/>
                </a:lnTo>
                <a:lnTo>
                  <a:pt x="0" y="3664981"/>
                </a:lnTo>
                <a:lnTo>
                  <a:pt x="265104" y="1148703"/>
                </a:lnTo>
                <a:close/>
              </a:path>
            </a:pathLst>
          </a:custGeom>
          <a:solidFill>
            <a:srgbClr val="CCE9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6" name="Isosceles Triangle 105"/>
          <p:cNvSpPr/>
          <p:nvPr/>
        </p:nvSpPr>
        <p:spPr bwMode="auto">
          <a:xfrm rot="3034856">
            <a:off x="5833149" y="2047591"/>
            <a:ext cx="1166636" cy="4397654"/>
          </a:xfrm>
          <a:custGeom>
            <a:avLst/>
            <a:gdLst>
              <a:gd name="connsiteX0" fmla="*/ 0 w 2585720"/>
              <a:gd name="connsiteY0" fmla="*/ 1635760 h 1635760"/>
              <a:gd name="connsiteX1" fmla="*/ 1292860 w 2585720"/>
              <a:gd name="connsiteY1" fmla="*/ 0 h 1635760"/>
              <a:gd name="connsiteX2" fmla="*/ 2585720 w 2585720"/>
              <a:gd name="connsiteY2" fmla="*/ 1635760 h 1635760"/>
              <a:gd name="connsiteX3" fmla="*/ 0 w 2585720"/>
              <a:gd name="connsiteY3" fmla="*/ 1635760 h 1635760"/>
              <a:gd name="connsiteX0" fmla="*/ 0 w 1292860"/>
              <a:gd name="connsiteY0" fmla="*/ 1635760 h 4397654"/>
              <a:gd name="connsiteX1" fmla="*/ 1292860 w 1292860"/>
              <a:gd name="connsiteY1" fmla="*/ 0 h 4397654"/>
              <a:gd name="connsiteX2" fmla="*/ 1025729 w 1292860"/>
              <a:gd name="connsiteY2" fmla="*/ 4397654 h 4397654"/>
              <a:gd name="connsiteX3" fmla="*/ 0 w 1292860"/>
              <a:gd name="connsiteY3" fmla="*/ 1635760 h 4397654"/>
              <a:gd name="connsiteX0" fmla="*/ 0 w 1166636"/>
              <a:gd name="connsiteY0" fmla="*/ 3666240 h 4397654"/>
              <a:gd name="connsiteX1" fmla="*/ 1166636 w 1166636"/>
              <a:gd name="connsiteY1" fmla="*/ 0 h 4397654"/>
              <a:gd name="connsiteX2" fmla="*/ 899505 w 1166636"/>
              <a:gd name="connsiteY2" fmla="*/ 4397654 h 4397654"/>
              <a:gd name="connsiteX3" fmla="*/ 0 w 1166636"/>
              <a:gd name="connsiteY3" fmla="*/ 3666240 h 4397654"/>
            </a:gdLst>
            <a:ahLst/>
            <a:cxnLst>
              <a:cxn ang="0">
                <a:pos x="connsiteX0" y="connsiteY0"/>
              </a:cxn>
              <a:cxn ang="0">
                <a:pos x="connsiteX1" y="connsiteY1"/>
              </a:cxn>
              <a:cxn ang="0">
                <a:pos x="connsiteX2" y="connsiteY2"/>
              </a:cxn>
              <a:cxn ang="0">
                <a:pos x="connsiteX3" y="connsiteY3"/>
              </a:cxn>
            </a:cxnLst>
            <a:rect l="l" t="t" r="r" b="b"/>
            <a:pathLst>
              <a:path w="1166636" h="4397654">
                <a:moveTo>
                  <a:pt x="0" y="3666240"/>
                </a:moveTo>
                <a:lnTo>
                  <a:pt x="1166636" y="0"/>
                </a:lnTo>
                <a:lnTo>
                  <a:pt x="899505" y="4397654"/>
                </a:lnTo>
                <a:lnTo>
                  <a:pt x="0" y="3666240"/>
                </a:lnTo>
                <a:close/>
              </a:path>
            </a:pathLst>
          </a:custGeom>
          <a:solidFill>
            <a:srgbClr val="FFE79B">
              <a:alpha val="7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Freeform 26"/>
          <p:cNvSpPr>
            <a:spLocks/>
          </p:cNvSpPr>
          <p:nvPr/>
        </p:nvSpPr>
        <p:spPr bwMode="auto">
          <a:xfrm>
            <a:off x="3797683" y="4729472"/>
            <a:ext cx="1117432" cy="1175724"/>
          </a:xfrm>
          <a:custGeom>
            <a:avLst/>
            <a:gdLst>
              <a:gd name="T0" fmla="*/ 0 w 756319"/>
              <a:gd name="T1" fmla="*/ 38100 h 327025"/>
              <a:gd name="T2" fmla="*/ 518307 w 756319"/>
              <a:gd name="T3" fmla="*/ 63500 h 327025"/>
              <a:gd name="T4" fmla="*/ 566297 w 756319"/>
              <a:gd name="T5" fmla="*/ 0 h 327025"/>
              <a:gd name="T6" fmla="*/ 571603 w 756319"/>
              <a:gd name="T7" fmla="*/ 327025 h 327025"/>
              <a:gd name="T8" fmla="*/ 374333 w 756319"/>
              <a:gd name="T9" fmla="*/ 288925 h 327025"/>
              <a:gd name="T10" fmla="*/ 163171 w 756319"/>
              <a:gd name="T11" fmla="*/ 190500 h 327025"/>
              <a:gd name="T12" fmla="*/ 0 w 756319"/>
              <a:gd name="T13" fmla="*/ 38100 h 327025"/>
              <a:gd name="T14" fmla="*/ 0 60000 65536"/>
              <a:gd name="T15" fmla="*/ 0 60000 65536"/>
              <a:gd name="T16" fmla="*/ 0 60000 65536"/>
              <a:gd name="T17" fmla="*/ 0 60000 65536"/>
              <a:gd name="T18" fmla="*/ 0 60000 65536"/>
              <a:gd name="T19" fmla="*/ 0 60000 65536"/>
              <a:gd name="T20" fmla="*/ 0 60000 65536"/>
              <a:gd name="T21" fmla="*/ 0 w 756319"/>
              <a:gd name="T22" fmla="*/ 0 h 327025"/>
              <a:gd name="T23" fmla="*/ 756319 w 756319"/>
              <a:gd name="T24" fmla="*/ 327025 h 327025"/>
              <a:gd name="connsiteX0" fmla="*/ 0 w 756319"/>
              <a:gd name="connsiteY0" fmla="*/ 38100 h 798599"/>
              <a:gd name="connsiteX1" fmla="*/ 685800 w 756319"/>
              <a:gd name="connsiteY1" fmla="*/ 63500 h 798599"/>
              <a:gd name="connsiteX2" fmla="*/ 749300 w 756319"/>
              <a:gd name="connsiteY2" fmla="*/ 0 h 798599"/>
              <a:gd name="connsiteX3" fmla="*/ 756319 w 756319"/>
              <a:gd name="connsiteY3" fmla="*/ 798599 h 798599"/>
              <a:gd name="connsiteX4" fmla="*/ 495300 w 756319"/>
              <a:gd name="connsiteY4" fmla="*/ 288925 h 798599"/>
              <a:gd name="connsiteX5" fmla="*/ 215900 w 756319"/>
              <a:gd name="connsiteY5" fmla="*/ 190500 h 798599"/>
              <a:gd name="connsiteX6" fmla="*/ 0 w 756319"/>
              <a:gd name="connsiteY6" fmla="*/ 38100 h 798599"/>
              <a:gd name="connsiteX0" fmla="*/ 0 w 756319"/>
              <a:gd name="connsiteY0" fmla="*/ 38100 h 798599"/>
              <a:gd name="connsiteX1" fmla="*/ 685800 w 756319"/>
              <a:gd name="connsiteY1" fmla="*/ 63500 h 798599"/>
              <a:gd name="connsiteX2" fmla="*/ 749300 w 756319"/>
              <a:gd name="connsiteY2" fmla="*/ 0 h 798599"/>
              <a:gd name="connsiteX3" fmla="*/ 756319 w 756319"/>
              <a:gd name="connsiteY3" fmla="*/ 798599 h 798599"/>
              <a:gd name="connsiteX4" fmla="*/ 501256 w 756319"/>
              <a:gd name="connsiteY4" fmla="*/ 731745 h 798599"/>
              <a:gd name="connsiteX5" fmla="*/ 215900 w 756319"/>
              <a:gd name="connsiteY5" fmla="*/ 190500 h 798599"/>
              <a:gd name="connsiteX6" fmla="*/ 0 w 756319"/>
              <a:gd name="connsiteY6" fmla="*/ 38100 h 798599"/>
              <a:gd name="connsiteX0" fmla="*/ 0 w 756319"/>
              <a:gd name="connsiteY0" fmla="*/ 38100 h 798599"/>
              <a:gd name="connsiteX1" fmla="*/ 685800 w 756319"/>
              <a:gd name="connsiteY1" fmla="*/ 63500 h 798599"/>
              <a:gd name="connsiteX2" fmla="*/ 749300 w 756319"/>
              <a:gd name="connsiteY2" fmla="*/ 0 h 798599"/>
              <a:gd name="connsiteX3" fmla="*/ 756319 w 756319"/>
              <a:gd name="connsiteY3" fmla="*/ 798599 h 798599"/>
              <a:gd name="connsiteX4" fmla="*/ 501256 w 756319"/>
              <a:gd name="connsiteY4" fmla="*/ 731745 h 798599"/>
              <a:gd name="connsiteX5" fmla="*/ 180163 w 756319"/>
              <a:gd name="connsiteY5" fmla="*/ 644820 h 798599"/>
              <a:gd name="connsiteX6" fmla="*/ 0 w 756319"/>
              <a:gd name="connsiteY6" fmla="*/ 38100 h 798599"/>
              <a:gd name="connsiteX0" fmla="*/ 0 w 786101"/>
              <a:gd name="connsiteY0" fmla="*/ 498172 h 798599"/>
              <a:gd name="connsiteX1" fmla="*/ 715582 w 786101"/>
              <a:gd name="connsiteY1" fmla="*/ 63500 h 798599"/>
              <a:gd name="connsiteX2" fmla="*/ 779082 w 786101"/>
              <a:gd name="connsiteY2" fmla="*/ 0 h 798599"/>
              <a:gd name="connsiteX3" fmla="*/ 786101 w 786101"/>
              <a:gd name="connsiteY3" fmla="*/ 798599 h 798599"/>
              <a:gd name="connsiteX4" fmla="*/ 531038 w 786101"/>
              <a:gd name="connsiteY4" fmla="*/ 731745 h 798599"/>
              <a:gd name="connsiteX5" fmla="*/ 209945 w 786101"/>
              <a:gd name="connsiteY5" fmla="*/ 644820 h 798599"/>
              <a:gd name="connsiteX6" fmla="*/ 0 w 786101"/>
              <a:gd name="connsiteY6" fmla="*/ 498172 h 798599"/>
              <a:gd name="connsiteX0" fmla="*/ 0 w 786101"/>
              <a:gd name="connsiteY0" fmla="*/ 498172 h 798599"/>
              <a:gd name="connsiteX1" fmla="*/ 779082 w 786101"/>
              <a:gd name="connsiteY1" fmla="*/ 0 h 798599"/>
              <a:gd name="connsiteX2" fmla="*/ 786101 w 786101"/>
              <a:gd name="connsiteY2" fmla="*/ 798599 h 798599"/>
              <a:gd name="connsiteX3" fmla="*/ 531038 w 786101"/>
              <a:gd name="connsiteY3" fmla="*/ 731745 h 798599"/>
              <a:gd name="connsiteX4" fmla="*/ 209945 w 786101"/>
              <a:gd name="connsiteY4" fmla="*/ 644820 h 798599"/>
              <a:gd name="connsiteX5" fmla="*/ 0 w 786101"/>
              <a:gd name="connsiteY5" fmla="*/ 498172 h 79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101" h="798599">
                <a:moveTo>
                  <a:pt x="0" y="498172"/>
                </a:moveTo>
                <a:lnTo>
                  <a:pt x="779082" y="0"/>
                </a:lnTo>
                <a:cubicBezTo>
                  <a:pt x="781422" y="266200"/>
                  <a:pt x="783761" y="532399"/>
                  <a:pt x="786101" y="798599"/>
                </a:cubicBezTo>
                <a:lnTo>
                  <a:pt x="531038" y="731745"/>
                </a:lnTo>
                <a:lnTo>
                  <a:pt x="209945" y="644820"/>
                </a:lnTo>
                <a:lnTo>
                  <a:pt x="0" y="498172"/>
                </a:lnTo>
                <a:close/>
              </a:path>
            </a:pathLst>
          </a:custGeom>
          <a:solidFill>
            <a:srgbClr val="FFFF00">
              <a:alpha val="46000"/>
            </a:srgbClr>
          </a:solidFill>
          <a:ln>
            <a:noFill/>
          </a:ln>
          <a:extLst/>
        </p:spPr>
        <p:txBody>
          <a:bodyPr/>
          <a:lstStyle/>
          <a:p>
            <a:endParaRPr lang="en-US"/>
          </a:p>
        </p:txBody>
      </p:sp>
      <p:pic>
        <p:nvPicPr>
          <p:cNvPr id="54" name="Picture 53"/>
          <p:cNvPicPr>
            <a:picLocks noChangeAspect="1"/>
          </p:cNvPicPr>
          <p:nvPr/>
        </p:nvPicPr>
        <p:blipFill>
          <a:blip r:embed="rId2"/>
          <a:stretch>
            <a:fillRect/>
          </a:stretch>
        </p:blipFill>
        <p:spPr>
          <a:xfrm>
            <a:off x="439564" y="785477"/>
            <a:ext cx="3609900" cy="2013834"/>
          </a:xfrm>
          <a:prstGeom prst="rect">
            <a:avLst/>
          </a:prstGeom>
        </p:spPr>
      </p:pic>
      <p:grpSp>
        <p:nvGrpSpPr>
          <p:cNvPr id="32" name="Group 49"/>
          <p:cNvGrpSpPr>
            <a:grpSpLocks/>
          </p:cNvGrpSpPr>
          <p:nvPr/>
        </p:nvGrpSpPr>
        <p:grpSpPr bwMode="auto">
          <a:xfrm>
            <a:off x="4599517" y="501121"/>
            <a:ext cx="4137025" cy="641350"/>
            <a:chOff x="470263" y="5473684"/>
            <a:chExt cx="4138313" cy="640533"/>
          </a:xfrm>
        </p:grpSpPr>
        <p:sp>
          <p:nvSpPr>
            <p:cNvPr id="33" name="TextBox 42"/>
            <p:cNvSpPr txBox="1">
              <a:spLocks noChangeArrowheads="1"/>
            </p:cNvSpPr>
            <p:nvPr/>
          </p:nvSpPr>
          <p:spPr bwMode="auto">
            <a:xfrm>
              <a:off x="470263" y="5643154"/>
              <a:ext cx="20762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Factor of Safety = </a:t>
              </a:r>
            </a:p>
          </p:txBody>
        </p:sp>
        <p:cxnSp>
          <p:nvCxnSpPr>
            <p:cNvPr id="34" name="Straight Connector 44"/>
            <p:cNvCxnSpPr>
              <a:cxnSpLocks noChangeShapeType="1"/>
            </p:cNvCxnSpPr>
            <p:nvPr/>
          </p:nvCxnSpPr>
          <p:spPr bwMode="auto">
            <a:xfrm>
              <a:off x="2450592" y="5806440"/>
              <a:ext cx="215798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5" name="TextBox 45"/>
            <p:cNvSpPr txBox="1">
              <a:spLocks noChangeArrowheads="1"/>
            </p:cNvSpPr>
            <p:nvPr/>
          </p:nvSpPr>
          <p:spPr bwMode="auto">
            <a:xfrm>
              <a:off x="2367413" y="5473684"/>
              <a:ext cx="2021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Resisting Moment (M</a:t>
              </a:r>
              <a:r>
                <a:rPr lang="en-US" altLang="en-US" sz="1400" baseline="-25000"/>
                <a:t>R</a:t>
              </a:r>
              <a:r>
                <a:rPr lang="en-US" altLang="en-US" sz="1400"/>
                <a:t>)</a:t>
              </a:r>
            </a:p>
          </p:txBody>
        </p:sp>
        <p:sp>
          <p:nvSpPr>
            <p:cNvPr id="36" name="TextBox 46"/>
            <p:cNvSpPr txBox="1">
              <a:spLocks noChangeArrowheads="1"/>
            </p:cNvSpPr>
            <p:nvPr/>
          </p:nvSpPr>
          <p:spPr bwMode="auto">
            <a:xfrm>
              <a:off x="2414016" y="5806440"/>
              <a:ext cx="18421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Driving Moment (M</a:t>
              </a:r>
              <a:r>
                <a:rPr lang="en-US" altLang="en-US" sz="1400" baseline="-25000"/>
                <a:t>D</a:t>
              </a:r>
              <a:r>
                <a:rPr lang="en-US" altLang="en-US" sz="1400"/>
                <a:t>)</a:t>
              </a:r>
            </a:p>
          </p:txBody>
        </p:sp>
      </p:grpSp>
      <p:sp>
        <p:nvSpPr>
          <p:cNvPr id="2" name="Freeform 1"/>
          <p:cNvSpPr/>
          <p:nvPr/>
        </p:nvSpPr>
        <p:spPr bwMode="auto">
          <a:xfrm>
            <a:off x="4915998" y="3331399"/>
            <a:ext cx="3560962" cy="2580233"/>
          </a:xfrm>
          <a:custGeom>
            <a:avLst/>
            <a:gdLst>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79600 w 2413000"/>
              <a:gd name="connsiteY9" fmla="*/ 1054100 h 1778000"/>
              <a:gd name="connsiteX10" fmla="*/ 2146300 w 2413000"/>
              <a:gd name="connsiteY10" fmla="*/ 698500 h 1778000"/>
              <a:gd name="connsiteX11" fmla="*/ 2324100 w 2413000"/>
              <a:gd name="connsiteY11" fmla="*/ 330200 h 1778000"/>
              <a:gd name="connsiteX12" fmla="*/ 2413000 w 2413000"/>
              <a:gd name="connsiteY12" fmla="*/ 25400 h 1778000"/>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79600 w 2413000"/>
              <a:gd name="connsiteY9" fmla="*/ 1054100 h 1778000"/>
              <a:gd name="connsiteX10" fmla="*/ 2108200 w 2413000"/>
              <a:gd name="connsiteY10" fmla="*/ 673100 h 1778000"/>
              <a:gd name="connsiteX11" fmla="*/ 2324100 w 2413000"/>
              <a:gd name="connsiteY11" fmla="*/ 330200 h 1778000"/>
              <a:gd name="connsiteX12" fmla="*/ 2413000 w 2413000"/>
              <a:gd name="connsiteY12" fmla="*/ 25400 h 1778000"/>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79600 w 2413000"/>
              <a:gd name="connsiteY9" fmla="*/ 1054100 h 1778000"/>
              <a:gd name="connsiteX10" fmla="*/ 2108200 w 2413000"/>
              <a:gd name="connsiteY10" fmla="*/ 673100 h 1778000"/>
              <a:gd name="connsiteX11" fmla="*/ 2286000 w 2413000"/>
              <a:gd name="connsiteY11" fmla="*/ 330200 h 1778000"/>
              <a:gd name="connsiteX12" fmla="*/ 2413000 w 2413000"/>
              <a:gd name="connsiteY12" fmla="*/ 25400 h 1778000"/>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41500 w 2413000"/>
              <a:gd name="connsiteY9" fmla="*/ 1041400 h 1778000"/>
              <a:gd name="connsiteX10" fmla="*/ 2108200 w 2413000"/>
              <a:gd name="connsiteY10" fmla="*/ 673100 h 1778000"/>
              <a:gd name="connsiteX11" fmla="*/ 2286000 w 2413000"/>
              <a:gd name="connsiteY11" fmla="*/ 330200 h 1778000"/>
              <a:gd name="connsiteX12" fmla="*/ 2413000 w 2413000"/>
              <a:gd name="connsiteY12" fmla="*/ 25400 h 1778000"/>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41500 w 2413000"/>
              <a:gd name="connsiteY9" fmla="*/ 1041400 h 1778000"/>
              <a:gd name="connsiteX10" fmla="*/ 2127250 w 2413000"/>
              <a:gd name="connsiteY10" fmla="*/ 701675 h 1778000"/>
              <a:gd name="connsiteX11" fmla="*/ 2286000 w 2413000"/>
              <a:gd name="connsiteY11" fmla="*/ 330200 h 1778000"/>
              <a:gd name="connsiteX12" fmla="*/ 2413000 w 2413000"/>
              <a:gd name="connsiteY12" fmla="*/ 25400 h 1778000"/>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54200 w 2413000"/>
              <a:gd name="connsiteY9" fmla="*/ 1066800 h 1778000"/>
              <a:gd name="connsiteX10" fmla="*/ 2127250 w 2413000"/>
              <a:gd name="connsiteY10" fmla="*/ 701675 h 1778000"/>
              <a:gd name="connsiteX11" fmla="*/ 2286000 w 2413000"/>
              <a:gd name="connsiteY11" fmla="*/ 330200 h 1778000"/>
              <a:gd name="connsiteX12" fmla="*/ 2413000 w 2413000"/>
              <a:gd name="connsiteY12" fmla="*/ 25400 h 1778000"/>
              <a:gd name="connsiteX0" fmla="*/ 2413000 w 2413000"/>
              <a:gd name="connsiteY0" fmla="*/ 25400 h 1778000"/>
              <a:gd name="connsiteX1" fmla="*/ 2413000 w 2413000"/>
              <a:gd name="connsiteY1" fmla="*/ 25400 h 1778000"/>
              <a:gd name="connsiteX2" fmla="*/ 2171700 w 2413000"/>
              <a:gd name="connsiteY2" fmla="*/ 0 h 1778000"/>
              <a:gd name="connsiteX3" fmla="*/ 0 w 2413000"/>
              <a:gd name="connsiteY3" fmla="*/ 1435100 h 1778000"/>
              <a:gd name="connsiteX4" fmla="*/ 0 w 2413000"/>
              <a:gd name="connsiteY4" fmla="*/ 1765300 h 1778000"/>
              <a:gd name="connsiteX5" fmla="*/ 406400 w 2413000"/>
              <a:gd name="connsiteY5" fmla="*/ 1778000 h 1778000"/>
              <a:gd name="connsiteX6" fmla="*/ 749300 w 2413000"/>
              <a:gd name="connsiteY6" fmla="*/ 1727200 h 1778000"/>
              <a:gd name="connsiteX7" fmla="*/ 1181100 w 2413000"/>
              <a:gd name="connsiteY7" fmla="*/ 1562100 h 1778000"/>
              <a:gd name="connsiteX8" fmla="*/ 1574800 w 2413000"/>
              <a:gd name="connsiteY8" fmla="*/ 1333500 h 1778000"/>
              <a:gd name="connsiteX9" fmla="*/ 1854200 w 2413000"/>
              <a:gd name="connsiteY9" fmla="*/ 1066800 h 1778000"/>
              <a:gd name="connsiteX10" fmla="*/ 2127250 w 2413000"/>
              <a:gd name="connsiteY10" fmla="*/ 701675 h 1778000"/>
              <a:gd name="connsiteX11" fmla="*/ 2317750 w 2413000"/>
              <a:gd name="connsiteY11" fmla="*/ 339725 h 1778000"/>
              <a:gd name="connsiteX12" fmla="*/ 2413000 w 2413000"/>
              <a:gd name="connsiteY12" fmla="*/ 25400 h 1778000"/>
              <a:gd name="connsiteX0" fmla="*/ 2413000 w 2413000"/>
              <a:gd name="connsiteY0" fmla="*/ 13898 h 1766498"/>
              <a:gd name="connsiteX1" fmla="*/ 2413000 w 2413000"/>
              <a:gd name="connsiteY1" fmla="*/ 13898 h 1766498"/>
              <a:gd name="connsiteX2" fmla="*/ 1452837 w 2413000"/>
              <a:gd name="connsiteY2" fmla="*/ 0 h 1766498"/>
              <a:gd name="connsiteX3" fmla="*/ 0 w 2413000"/>
              <a:gd name="connsiteY3" fmla="*/ 1423598 h 1766498"/>
              <a:gd name="connsiteX4" fmla="*/ 0 w 2413000"/>
              <a:gd name="connsiteY4" fmla="*/ 1753798 h 1766498"/>
              <a:gd name="connsiteX5" fmla="*/ 406400 w 2413000"/>
              <a:gd name="connsiteY5" fmla="*/ 1766498 h 1766498"/>
              <a:gd name="connsiteX6" fmla="*/ 749300 w 2413000"/>
              <a:gd name="connsiteY6" fmla="*/ 1715698 h 1766498"/>
              <a:gd name="connsiteX7" fmla="*/ 1181100 w 2413000"/>
              <a:gd name="connsiteY7" fmla="*/ 1550598 h 1766498"/>
              <a:gd name="connsiteX8" fmla="*/ 1574800 w 2413000"/>
              <a:gd name="connsiteY8" fmla="*/ 1321998 h 1766498"/>
              <a:gd name="connsiteX9" fmla="*/ 1854200 w 2413000"/>
              <a:gd name="connsiteY9" fmla="*/ 1055298 h 1766498"/>
              <a:gd name="connsiteX10" fmla="*/ 2127250 w 2413000"/>
              <a:gd name="connsiteY10" fmla="*/ 690173 h 1766498"/>
              <a:gd name="connsiteX11" fmla="*/ 2317750 w 2413000"/>
              <a:gd name="connsiteY11" fmla="*/ 328223 h 1766498"/>
              <a:gd name="connsiteX12" fmla="*/ 2413000 w 2413000"/>
              <a:gd name="connsiteY12" fmla="*/ 13898 h 1766498"/>
              <a:gd name="connsiteX0" fmla="*/ 2418750 w 2418750"/>
              <a:gd name="connsiteY0" fmla="*/ 13898 h 1766498"/>
              <a:gd name="connsiteX1" fmla="*/ 2418750 w 2418750"/>
              <a:gd name="connsiteY1" fmla="*/ 13898 h 1766498"/>
              <a:gd name="connsiteX2" fmla="*/ 1458587 w 2418750"/>
              <a:gd name="connsiteY2" fmla="*/ 0 h 1766498"/>
              <a:gd name="connsiteX3" fmla="*/ 0 w 2418750"/>
              <a:gd name="connsiteY3" fmla="*/ 969276 h 1766498"/>
              <a:gd name="connsiteX4" fmla="*/ 5750 w 2418750"/>
              <a:gd name="connsiteY4" fmla="*/ 1753798 h 1766498"/>
              <a:gd name="connsiteX5" fmla="*/ 412150 w 2418750"/>
              <a:gd name="connsiteY5" fmla="*/ 1766498 h 1766498"/>
              <a:gd name="connsiteX6" fmla="*/ 755050 w 2418750"/>
              <a:gd name="connsiteY6" fmla="*/ 1715698 h 1766498"/>
              <a:gd name="connsiteX7" fmla="*/ 1186850 w 2418750"/>
              <a:gd name="connsiteY7" fmla="*/ 1550598 h 1766498"/>
              <a:gd name="connsiteX8" fmla="*/ 1580550 w 2418750"/>
              <a:gd name="connsiteY8" fmla="*/ 1321998 h 1766498"/>
              <a:gd name="connsiteX9" fmla="*/ 1859950 w 2418750"/>
              <a:gd name="connsiteY9" fmla="*/ 1055298 h 1766498"/>
              <a:gd name="connsiteX10" fmla="*/ 2133000 w 2418750"/>
              <a:gd name="connsiteY10" fmla="*/ 690173 h 1766498"/>
              <a:gd name="connsiteX11" fmla="*/ 2323500 w 2418750"/>
              <a:gd name="connsiteY11" fmla="*/ 328223 h 1766498"/>
              <a:gd name="connsiteX12" fmla="*/ 2418750 w 2418750"/>
              <a:gd name="connsiteY12" fmla="*/ 13898 h 1766498"/>
              <a:gd name="connsiteX0" fmla="*/ 2419304 w 2419304"/>
              <a:gd name="connsiteY0" fmla="*/ 13898 h 1766498"/>
              <a:gd name="connsiteX1" fmla="*/ 2419304 w 2419304"/>
              <a:gd name="connsiteY1" fmla="*/ 13898 h 1766498"/>
              <a:gd name="connsiteX2" fmla="*/ 1459141 w 2419304"/>
              <a:gd name="connsiteY2" fmla="*/ 0 h 1766498"/>
              <a:gd name="connsiteX3" fmla="*/ 554 w 2419304"/>
              <a:gd name="connsiteY3" fmla="*/ 969276 h 1766498"/>
              <a:gd name="connsiteX4" fmla="*/ 553 w 2419304"/>
              <a:gd name="connsiteY4" fmla="*/ 1753798 h 1766498"/>
              <a:gd name="connsiteX5" fmla="*/ 412704 w 2419304"/>
              <a:gd name="connsiteY5" fmla="*/ 1766498 h 1766498"/>
              <a:gd name="connsiteX6" fmla="*/ 755604 w 2419304"/>
              <a:gd name="connsiteY6" fmla="*/ 1715698 h 1766498"/>
              <a:gd name="connsiteX7" fmla="*/ 1187404 w 2419304"/>
              <a:gd name="connsiteY7" fmla="*/ 1550598 h 1766498"/>
              <a:gd name="connsiteX8" fmla="*/ 1581104 w 2419304"/>
              <a:gd name="connsiteY8" fmla="*/ 1321998 h 1766498"/>
              <a:gd name="connsiteX9" fmla="*/ 1860504 w 2419304"/>
              <a:gd name="connsiteY9" fmla="*/ 1055298 h 1766498"/>
              <a:gd name="connsiteX10" fmla="*/ 2133554 w 2419304"/>
              <a:gd name="connsiteY10" fmla="*/ 690173 h 1766498"/>
              <a:gd name="connsiteX11" fmla="*/ 2324054 w 2419304"/>
              <a:gd name="connsiteY11" fmla="*/ 328223 h 1766498"/>
              <a:gd name="connsiteX12" fmla="*/ 2419304 w 2419304"/>
              <a:gd name="connsiteY12" fmla="*/ 13898 h 1766498"/>
              <a:gd name="connsiteX0" fmla="*/ 2419304 w 2419304"/>
              <a:gd name="connsiteY0" fmla="*/ 0 h 1752600"/>
              <a:gd name="connsiteX1" fmla="*/ 2419304 w 2419304"/>
              <a:gd name="connsiteY1" fmla="*/ 0 h 1752600"/>
              <a:gd name="connsiteX2" fmla="*/ 1576460 w 2419304"/>
              <a:gd name="connsiteY2" fmla="*/ 603749 h 1752600"/>
              <a:gd name="connsiteX3" fmla="*/ 554 w 2419304"/>
              <a:gd name="connsiteY3" fmla="*/ 955378 h 1752600"/>
              <a:gd name="connsiteX4" fmla="*/ 553 w 2419304"/>
              <a:gd name="connsiteY4" fmla="*/ 1739900 h 1752600"/>
              <a:gd name="connsiteX5" fmla="*/ 412704 w 2419304"/>
              <a:gd name="connsiteY5" fmla="*/ 1752600 h 1752600"/>
              <a:gd name="connsiteX6" fmla="*/ 755604 w 2419304"/>
              <a:gd name="connsiteY6" fmla="*/ 1701800 h 1752600"/>
              <a:gd name="connsiteX7" fmla="*/ 1187404 w 2419304"/>
              <a:gd name="connsiteY7" fmla="*/ 1536700 h 1752600"/>
              <a:gd name="connsiteX8" fmla="*/ 1581104 w 2419304"/>
              <a:gd name="connsiteY8" fmla="*/ 1308100 h 1752600"/>
              <a:gd name="connsiteX9" fmla="*/ 1860504 w 2419304"/>
              <a:gd name="connsiteY9" fmla="*/ 1041400 h 1752600"/>
              <a:gd name="connsiteX10" fmla="*/ 2133554 w 2419304"/>
              <a:gd name="connsiteY10" fmla="*/ 676275 h 1752600"/>
              <a:gd name="connsiteX11" fmla="*/ 2324054 w 2419304"/>
              <a:gd name="connsiteY11" fmla="*/ 314325 h 1752600"/>
              <a:gd name="connsiteX12" fmla="*/ 2419304 w 2419304"/>
              <a:gd name="connsiteY12" fmla="*/ 0 h 1752600"/>
              <a:gd name="connsiteX0" fmla="*/ 2418758 w 2418758"/>
              <a:gd name="connsiteY0" fmla="*/ 0 h 1752600"/>
              <a:gd name="connsiteX1" fmla="*/ 2418758 w 2418758"/>
              <a:gd name="connsiteY1" fmla="*/ 0 h 1752600"/>
              <a:gd name="connsiteX2" fmla="*/ 1575914 w 2418758"/>
              <a:gd name="connsiteY2" fmla="*/ 603749 h 1752600"/>
              <a:gd name="connsiteX3" fmla="*/ 427876 w 2418758"/>
              <a:gd name="connsiteY3" fmla="*/ 1421202 h 1752600"/>
              <a:gd name="connsiteX4" fmla="*/ 7 w 2418758"/>
              <a:gd name="connsiteY4" fmla="*/ 1739900 h 1752600"/>
              <a:gd name="connsiteX5" fmla="*/ 412158 w 2418758"/>
              <a:gd name="connsiteY5" fmla="*/ 1752600 h 1752600"/>
              <a:gd name="connsiteX6" fmla="*/ 755058 w 2418758"/>
              <a:gd name="connsiteY6" fmla="*/ 1701800 h 1752600"/>
              <a:gd name="connsiteX7" fmla="*/ 1186858 w 2418758"/>
              <a:gd name="connsiteY7" fmla="*/ 1536700 h 1752600"/>
              <a:gd name="connsiteX8" fmla="*/ 1580558 w 2418758"/>
              <a:gd name="connsiteY8" fmla="*/ 1308100 h 1752600"/>
              <a:gd name="connsiteX9" fmla="*/ 1859958 w 2418758"/>
              <a:gd name="connsiteY9" fmla="*/ 1041400 h 1752600"/>
              <a:gd name="connsiteX10" fmla="*/ 2133008 w 2418758"/>
              <a:gd name="connsiteY10" fmla="*/ 676275 h 1752600"/>
              <a:gd name="connsiteX11" fmla="*/ 2323508 w 2418758"/>
              <a:gd name="connsiteY11" fmla="*/ 314325 h 1752600"/>
              <a:gd name="connsiteX12" fmla="*/ 2418758 w 2418758"/>
              <a:gd name="connsiteY12" fmla="*/ 0 h 1752600"/>
              <a:gd name="connsiteX0" fmla="*/ 2418751 w 2418751"/>
              <a:gd name="connsiteY0" fmla="*/ 0 h 1752600"/>
              <a:gd name="connsiteX1" fmla="*/ 2418751 w 2418751"/>
              <a:gd name="connsiteY1" fmla="*/ 0 h 1752600"/>
              <a:gd name="connsiteX2" fmla="*/ 1575907 w 2418751"/>
              <a:gd name="connsiteY2" fmla="*/ 603749 h 1752600"/>
              <a:gd name="connsiteX3" fmla="*/ 0 w 2418751"/>
              <a:gd name="connsiteY3" fmla="*/ 1739900 h 1752600"/>
              <a:gd name="connsiteX4" fmla="*/ 412151 w 2418751"/>
              <a:gd name="connsiteY4" fmla="*/ 1752600 h 1752600"/>
              <a:gd name="connsiteX5" fmla="*/ 755051 w 2418751"/>
              <a:gd name="connsiteY5" fmla="*/ 1701800 h 1752600"/>
              <a:gd name="connsiteX6" fmla="*/ 1186851 w 2418751"/>
              <a:gd name="connsiteY6" fmla="*/ 1536700 h 1752600"/>
              <a:gd name="connsiteX7" fmla="*/ 1580551 w 2418751"/>
              <a:gd name="connsiteY7" fmla="*/ 1308100 h 1752600"/>
              <a:gd name="connsiteX8" fmla="*/ 1859951 w 2418751"/>
              <a:gd name="connsiteY8" fmla="*/ 1041400 h 1752600"/>
              <a:gd name="connsiteX9" fmla="*/ 2133001 w 2418751"/>
              <a:gd name="connsiteY9" fmla="*/ 676275 h 1752600"/>
              <a:gd name="connsiteX10" fmla="*/ 2323501 w 2418751"/>
              <a:gd name="connsiteY10" fmla="*/ 314325 h 1752600"/>
              <a:gd name="connsiteX11" fmla="*/ 2418751 w 2418751"/>
              <a:gd name="connsiteY11"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751" h="1752600">
                <a:moveTo>
                  <a:pt x="2418751" y="0"/>
                </a:moveTo>
                <a:lnTo>
                  <a:pt x="2418751" y="0"/>
                </a:lnTo>
                <a:lnTo>
                  <a:pt x="1575907" y="603749"/>
                </a:lnTo>
                <a:lnTo>
                  <a:pt x="0" y="1739900"/>
                </a:lnTo>
                <a:lnTo>
                  <a:pt x="412151" y="1752600"/>
                </a:lnTo>
                <a:lnTo>
                  <a:pt x="755051" y="1701800"/>
                </a:lnTo>
                <a:lnTo>
                  <a:pt x="1186851" y="1536700"/>
                </a:lnTo>
                <a:lnTo>
                  <a:pt x="1580551" y="1308100"/>
                </a:lnTo>
                <a:lnTo>
                  <a:pt x="1859951" y="1041400"/>
                </a:lnTo>
                <a:lnTo>
                  <a:pt x="2133001" y="676275"/>
                </a:lnTo>
                <a:lnTo>
                  <a:pt x="2323501" y="314325"/>
                </a:lnTo>
                <a:lnTo>
                  <a:pt x="2418751" y="0"/>
                </a:lnTo>
                <a:close/>
              </a:path>
            </a:pathLst>
          </a:custGeom>
          <a:solidFill>
            <a:schemeClr val="accent5">
              <a:lumMod val="90000"/>
              <a:alpha val="52000"/>
            </a:schemeClr>
          </a:solidFill>
          <a:ln w="9525" cap="flat" cmpd="sng" algn="ctr">
            <a:noFill/>
            <a:prstDash val="solid"/>
            <a:round/>
            <a:headEnd type="none" w="med" len="med"/>
            <a:tailEnd type="none" w="med" len="med"/>
          </a:ln>
          <a:effectLst/>
        </p:spPr>
        <p:txBody>
          <a:bodyPr/>
          <a:lstStyle/>
          <a:p>
            <a:pPr>
              <a:defRPr/>
            </a:pPr>
            <a:endParaRPr lang="en-US" dirty="0">
              <a:latin typeface="Arial" charset="0"/>
            </a:endParaRPr>
          </a:p>
        </p:txBody>
      </p:sp>
      <p:sp>
        <p:nvSpPr>
          <p:cNvPr id="3" name="Freeform 8"/>
          <p:cNvSpPr>
            <a:spLocks/>
          </p:cNvSpPr>
          <p:nvPr/>
        </p:nvSpPr>
        <p:spPr bwMode="auto">
          <a:xfrm>
            <a:off x="3804079" y="3298677"/>
            <a:ext cx="4702382" cy="3057016"/>
          </a:xfrm>
          <a:custGeom>
            <a:avLst/>
            <a:gdLst>
              <a:gd name="T0" fmla="*/ 0 w 10000"/>
              <a:gd name="T1" fmla="*/ 2147483646 h 13973"/>
              <a:gd name="T2" fmla="*/ 2147483646 w 10000"/>
              <a:gd name="T3" fmla="*/ 0 h 13973"/>
              <a:gd name="T4" fmla="*/ 0 60000 65536"/>
              <a:gd name="T5" fmla="*/ 0 60000 65536"/>
              <a:gd name="T6" fmla="*/ 0 w 10000"/>
              <a:gd name="T7" fmla="*/ 0 h 13973"/>
              <a:gd name="T8" fmla="*/ 10000 w 10000"/>
              <a:gd name="T9" fmla="*/ 13973 h 13973"/>
            </a:gdLst>
            <a:ahLst/>
            <a:cxnLst>
              <a:cxn ang="T4">
                <a:pos x="T0" y="T1"/>
              </a:cxn>
              <a:cxn ang="T5">
                <a:pos x="T2" y="T3"/>
              </a:cxn>
            </a:cxnLst>
            <a:rect l="T6" t="T7" r="T8" b="T9"/>
            <a:pathLst>
              <a:path w="10000" h="13973">
                <a:moveTo>
                  <a:pt x="0" y="10000"/>
                </a:moveTo>
                <a:cubicBezTo>
                  <a:pt x="2498" y="13973"/>
                  <a:pt x="8337" y="12561"/>
                  <a:pt x="10000" y="0"/>
                </a:cubicBezTo>
              </a:path>
            </a:pathLst>
          </a:custGeom>
          <a:noFill/>
          <a:ln w="28575" cmpd="sng">
            <a:solidFill>
              <a:srgbClr val="0099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Line 44"/>
          <p:cNvSpPr>
            <a:spLocks noChangeShapeType="1"/>
          </p:cNvSpPr>
          <p:nvPr/>
        </p:nvSpPr>
        <p:spPr bwMode="auto">
          <a:xfrm flipH="1">
            <a:off x="7021307" y="3313275"/>
            <a:ext cx="1481764"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Freeform 10"/>
          <p:cNvSpPr>
            <a:spLocks/>
          </p:cNvSpPr>
          <p:nvPr/>
        </p:nvSpPr>
        <p:spPr bwMode="auto">
          <a:xfrm>
            <a:off x="4910441" y="1958599"/>
            <a:ext cx="3587553" cy="1343871"/>
          </a:xfrm>
          <a:custGeom>
            <a:avLst/>
            <a:gdLst>
              <a:gd name="T0" fmla="*/ 0 w 3352"/>
              <a:gd name="T1" fmla="*/ 0 h 1148"/>
              <a:gd name="T2" fmla="*/ 2147483646 w 3352"/>
              <a:gd name="T3" fmla="*/ 2147483646 h 1148"/>
              <a:gd name="T4" fmla="*/ 0 60000 65536"/>
              <a:gd name="T5" fmla="*/ 0 60000 65536"/>
              <a:gd name="T6" fmla="*/ 0 w 3352"/>
              <a:gd name="T7" fmla="*/ 0 h 1148"/>
              <a:gd name="T8" fmla="*/ 3352 w 3352"/>
              <a:gd name="T9" fmla="*/ 1148 h 1148"/>
            </a:gdLst>
            <a:ahLst/>
            <a:cxnLst>
              <a:cxn ang="T4">
                <a:pos x="T0" y="T1"/>
              </a:cxn>
              <a:cxn ang="T5">
                <a:pos x="T2" y="T3"/>
              </a:cxn>
            </a:cxnLst>
            <a:rect l="T6" t="T7" r="T8" b="T9"/>
            <a:pathLst>
              <a:path w="3352" h="1148">
                <a:moveTo>
                  <a:pt x="0" y="0"/>
                </a:moveTo>
                <a:lnTo>
                  <a:pt x="3352" y="1148"/>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 name="Straight Connector 16"/>
          <p:cNvCxnSpPr>
            <a:cxnSpLocks noChangeShapeType="1"/>
          </p:cNvCxnSpPr>
          <p:nvPr/>
        </p:nvCxnSpPr>
        <p:spPr bwMode="auto">
          <a:xfrm rot="5400000">
            <a:off x="2376951" y="4503463"/>
            <a:ext cx="5062306" cy="0"/>
          </a:xfrm>
          <a:prstGeom prst="line">
            <a:avLst/>
          </a:prstGeom>
          <a:noFill/>
          <a:ln w="317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9" name="TextBox 19"/>
          <p:cNvSpPr txBox="1">
            <a:spLocks noChangeArrowheads="1"/>
          </p:cNvSpPr>
          <p:nvPr/>
        </p:nvSpPr>
        <p:spPr bwMode="auto">
          <a:xfrm>
            <a:off x="4347314" y="1765407"/>
            <a:ext cx="6166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center</a:t>
            </a:r>
          </a:p>
        </p:txBody>
      </p:sp>
      <p:sp>
        <p:nvSpPr>
          <p:cNvPr id="10" name="TextBox 21"/>
          <p:cNvSpPr txBox="1">
            <a:spLocks noChangeArrowheads="1"/>
          </p:cNvSpPr>
          <p:nvPr/>
        </p:nvSpPr>
        <p:spPr bwMode="auto">
          <a:xfrm>
            <a:off x="6679323" y="2631172"/>
            <a:ext cx="106175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Radius = R</a:t>
            </a:r>
          </a:p>
        </p:txBody>
      </p:sp>
      <p:sp>
        <p:nvSpPr>
          <p:cNvPr id="11" name="Freeform 8"/>
          <p:cNvSpPr>
            <a:spLocks/>
          </p:cNvSpPr>
          <p:nvPr/>
        </p:nvSpPr>
        <p:spPr bwMode="auto">
          <a:xfrm>
            <a:off x="4011469" y="3739210"/>
            <a:ext cx="4524757" cy="2339799"/>
          </a:xfrm>
          <a:custGeom>
            <a:avLst/>
            <a:gdLst>
              <a:gd name="T0" fmla="*/ 0 w 10431"/>
              <a:gd name="T1" fmla="*/ 2147483646 h 10635"/>
              <a:gd name="T2" fmla="*/ 2147483646 w 10431"/>
              <a:gd name="T3" fmla="*/ 0 h 10635"/>
              <a:gd name="T4" fmla="*/ 0 60000 65536"/>
              <a:gd name="T5" fmla="*/ 0 60000 65536"/>
              <a:gd name="T6" fmla="*/ 0 w 10431"/>
              <a:gd name="T7" fmla="*/ 0 h 10635"/>
              <a:gd name="T8" fmla="*/ 10431 w 10431"/>
              <a:gd name="T9" fmla="*/ 10635 h 10635"/>
              <a:gd name="connsiteX0" fmla="*/ 0 w 10431"/>
              <a:gd name="connsiteY0" fmla="*/ 7846 h 8843"/>
              <a:gd name="connsiteX1" fmla="*/ 10431 w 10431"/>
              <a:gd name="connsiteY1" fmla="*/ 0 h 8843"/>
              <a:gd name="connsiteX0" fmla="*/ 0 w 10000"/>
              <a:gd name="connsiteY0" fmla="*/ 8873 h 10000"/>
              <a:gd name="connsiteX1" fmla="*/ 10000 w 10000"/>
              <a:gd name="connsiteY1" fmla="*/ 0 h 10000"/>
            </a:gdLst>
            <a:ahLst/>
            <a:cxnLst>
              <a:cxn ang="0">
                <a:pos x="connsiteX0" y="connsiteY0"/>
              </a:cxn>
              <a:cxn ang="0">
                <a:pos x="connsiteX1" y="connsiteY1"/>
              </a:cxn>
            </a:cxnLst>
            <a:rect l="l" t="t" r="r" b="b"/>
            <a:pathLst>
              <a:path w="10000" h="10000">
                <a:moveTo>
                  <a:pt x="0" y="8873"/>
                </a:moveTo>
                <a:cubicBezTo>
                  <a:pt x="4067" y="12309"/>
                  <a:pt x="8704" y="7478"/>
                  <a:pt x="10000" y="0"/>
                </a:cubicBezTo>
              </a:path>
            </a:pathLst>
          </a:custGeom>
          <a:noFill/>
          <a:ln w="3175" cmpd="sng">
            <a:solidFill>
              <a:srgbClr val="FF0000"/>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Line 50"/>
          <p:cNvSpPr>
            <a:spLocks noChangeShapeType="1"/>
          </p:cNvSpPr>
          <p:nvPr/>
        </p:nvSpPr>
        <p:spPr bwMode="auto">
          <a:xfrm flipH="1" flipV="1">
            <a:off x="1811761" y="5484503"/>
            <a:ext cx="1984255" cy="9349"/>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45"/>
          <p:cNvSpPr>
            <a:spLocks noChangeShapeType="1"/>
          </p:cNvSpPr>
          <p:nvPr/>
        </p:nvSpPr>
        <p:spPr bwMode="auto">
          <a:xfrm flipH="1">
            <a:off x="3753947" y="3313275"/>
            <a:ext cx="3267361" cy="2189926"/>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Oval 28"/>
          <p:cNvSpPr>
            <a:spLocks noChangeArrowheads="1"/>
          </p:cNvSpPr>
          <p:nvPr/>
        </p:nvSpPr>
        <p:spPr bwMode="auto">
          <a:xfrm>
            <a:off x="6839403" y="4794558"/>
            <a:ext cx="126207" cy="126207"/>
          </a:xfrm>
          <a:prstGeom prst="ellipse">
            <a:avLst/>
          </a:prstGeom>
          <a:solidFill>
            <a:srgbClr val="00B0F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19" name="Straight Arrow Connector 31"/>
          <p:cNvCxnSpPr>
            <a:cxnSpLocks noChangeShapeType="1"/>
          </p:cNvCxnSpPr>
          <p:nvPr/>
        </p:nvCxnSpPr>
        <p:spPr bwMode="auto">
          <a:xfrm rot="5400000">
            <a:off x="4000786" y="5633241"/>
            <a:ext cx="1023680" cy="23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Straight Connector 36"/>
          <p:cNvCxnSpPr>
            <a:cxnSpLocks noChangeShapeType="1"/>
          </p:cNvCxnSpPr>
          <p:nvPr/>
        </p:nvCxnSpPr>
        <p:spPr bwMode="auto">
          <a:xfrm>
            <a:off x="4440806" y="5179062"/>
            <a:ext cx="52352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37"/>
          <p:cNvCxnSpPr>
            <a:cxnSpLocks noChangeShapeType="1"/>
          </p:cNvCxnSpPr>
          <p:nvPr/>
        </p:nvCxnSpPr>
        <p:spPr bwMode="auto">
          <a:xfrm flipV="1">
            <a:off x="4860036" y="3553968"/>
            <a:ext cx="1938528" cy="36576"/>
          </a:xfrm>
          <a:prstGeom prst="line">
            <a:avLst/>
          </a:prstGeom>
          <a:noFill/>
          <a:ln w="3175" algn="ctr">
            <a:solidFill>
              <a:srgbClr val="00B050"/>
            </a:solidFill>
            <a:round/>
            <a:headEnd/>
            <a:tailEnd/>
          </a:ln>
          <a:extLst>
            <a:ext uri="{909E8E84-426E-40DD-AFC4-6F175D3DCCD1}">
              <a14:hiddenFill xmlns:a14="http://schemas.microsoft.com/office/drawing/2010/main">
                <a:noFill/>
              </a14:hiddenFill>
            </a:ext>
          </a:extLst>
        </p:spPr>
      </p:cxnSp>
      <p:cxnSp>
        <p:nvCxnSpPr>
          <p:cNvPr id="25" name="Straight Connector 40"/>
          <p:cNvCxnSpPr>
            <a:cxnSpLocks noChangeShapeType="1"/>
          </p:cNvCxnSpPr>
          <p:nvPr/>
        </p:nvCxnSpPr>
        <p:spPr bwMode="auto">
          <a:xfrm rot="10800000" flipV="1">
            <a:off x="4860036" y="3553968"/>
            <a:ext cx="126207" cy="98161"/>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cxnSp>
        <p:nvCxnSpPr>
          <p:cNvPr id="27" name="Straight Connector 42"/>
          <p:cNvCxnSpPr>
            <a:cxnSpLocks noChangeShapeType="1"/>
          </p:cNvCxnSpPr>
          <p:nvPr/>
        </p:nvCxnSpPr>
        <p:spPr bwMode="auto">
          <a:xfrm rot="10800000" flipV="1">
            <a:off x="4848770" y="5129667"/>
            <a:ext cx="126207" cy="9816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9" name="TextBox 44"/>
          <p:cNvSpPr txBox="1">
            <a:spLocks noChangeArrowheads="1"/>
          </p:cNvSpPr>
          <p:nvPr/>
        </p:nvSpPr>
        <p:spPr bwMode="auto">
          <a:xfrm>
            <a:off x="5934049" y="3215971"/>
            <a:ext cx="408331" cy="369332"/>
          </a:xfrm>
          <a:prstGeom prst="rect">
            <a:avLst/>
          </a:prstGeom>
          <a:noFill/>
          <a:ln>
            <a:noFill/>
          </a:ln>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solidFill>
                  <a:srgbClr val="00B050"/>
                </a:solidFill>
              </a:rPr>
              <a:t>a</a:t>
            </a:r>
            <a:r>
              <a:rPr lang="en-US" altLang="en-US" baseline="-25000" dirty="0" smtClean="0">
                <a:solidFill>
                  <a:srgbClr val="00B050"/>
                </a:solidFill>
              </a:rPr>
              <a:t>3</a:t>
            </a:r>
            <a:endParaRPr lang="en-US" altLang="en-US" baseline="-25000" dirty="0">
              <a:solidFill>
                <a:srgbClr val="00B050"/>
              </a:solidFill>
            </a:endParaRPr>
          </a:p>
        </p:txBody>
      </p:sp>
      <p:sp>
        <p:nvSpPr>
          <p:cNvPr id="30" name="TextBox 45"/>
          <p:cNvSpPr txBox="1">
            <a:spLocks noChangeArrowheads="1"/>
          </p:cNvSpPr>
          <p:nvPr/>
        </p:nvSpPr>
        <p:spPr bwMode="auto">
          <a:xfrm>
            <a:off x="4547372" y="4844873"/>
            <a:ext cx="423408" cy="372287"/>
          </a:xfrm>
          <a:prstGeom prst="rect">
            <a:avLst/>
          </a:prstGeom>
          <a:noFill/>
          <a:ln>
            <a:noFill/>
          </a:ln>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a</a:t>
            </a:r>
            <a:r>
              <a:rPr lang="en-US" altLang="en-US" baseline="-25000" dirty="0" smtClean="0"/>
              <a:t>4</a:t>
            </a:r>
            <a:endParaRPr lang="en-US" altLang="en-US" baseline="-25000" dirty="0"/>
          </a:p>
        </p:txBody>
      </p:sp>
      <p:sp>
        <p:nvSpPr>
          <p:cNvPr id="38" name="Freeform 50"/>
          <p:cNvSpPr>
            <a:spLocks/>
          </p:cNvSpPr>
          <p:nvPr/>
        </p:nvSpPr>
        <p:spPr bwMode="auto">
          <a:xfrm>
            <a:off x="4601935" y="3007988"/>
            <a:ext cx="294337" cy="92506"/>
          </a:xfrm>
          <a:custGeom>
            <a:avLst/>
            <a:gdLst>
              <a:gd name="T0" fmla="*/ 0 w 222069"/>
              <a:gd name="T1" fmla="*/ 0 h 71846"/>
              <a:gd name="T2" fmla="*/ 117758 w 222069"/>
              <a:gd name="T3" fmla="*/ 64574 h 71846"/>
              <a:gd name="T4" fmla="*/ 222431 w 222069"/>
              <a:gd name="T5" fmla="*/ 38745 h 71846"/>
              <a:gd name="T6" fmla="*/ 0 60000 65536"/>
              <a:gd name="T7" fmla="*/ 0 60000 65536"/>
              <a:gd name="T8" fmla="*/ 0 60000 65536"/>
            </a:gdLst>
            <a:ahLst/>
            <a:cxnLst>
              <a:cxn ang="T6">
                <a:pos x="T0" y="T1"/>
              </a:cxn>
              <a:cxn ang="T7">
                <a:pos x="T2" y="T3"/>
              </a:cxn>
              <a:cxn ang="T8">
                <a:pos x="T4" y="T5"/>
              </a:cxn>
            </a:cxnLst>
            <a:rect l="0" t="0" r="r" b="b"/>
            <a:pathLst>
              <a:path w="222069" h="71846">
                <a:moveTo>
                  <a:pt x="0" y="0"/>
                </a:moveTo>
                <a:cubicBezTo>
                  <a:pt x="40277" y="29391"/>
                  <a:pt x="80555" y="58783"/>
                  <a:pt x="117566" y="65314"/>
                </a:cubicBezTo>
                <a:cubicBezTo>
                  <a:pt x="154578" y="71846"/>
                  <a:pt x="188323" y="55517"/>
                  <a:pt x="222069" y="39189"/>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51"/>
          <p:cNvSpPr>
            <a:spLocks/>
          </p:cNvSpPr>
          <p:nvPr/>
        </p:nvSpPr>
        <p:spPr bwMode="auto">
          <a:xfrm>
            <a:off x="4910441" y="2199326"/>
            <a:ext cx="691802" cy="441725"/>
          </a:xfrm>
          <a:custGeom>
            <a:avLst/>
            <a:gdLst>
              <a:gd name="T0" fmla="*/ 0 w 470263"/>
              <a:gd name="T1" fmla="*/ 299631 h 300446"/>
              <a:gd name="T2" fmla="*/ 273896 w 470263"/>
              <a:gd name="T3" fmla="*/ 247520 h 300446"/>
              <a:gd name="T4" fmla="*/ 469537 w 470263"/>
              <a:gd name="T5" fmla="*/ 0 h 300446"/>
              <a:gd name="T6" fmla="*/ 0 60000 65536"/>
              <a:gd name="T7" fmla="*/ 0 60000 65536"/>
              <a:gd name="T8" fmla="*/ 0 60000 65536"/>
            </a:gdLst>
            <a:ahLst/>
            <a:cxnLst>
              <a:cxn ang="T6">
                <a:pos x="T0" y="T1"/>
              </a:cxn>
              <a:cxn ang="T7">
                <a:pos x="T2" y="T3"/>
              </a:cxn>
              <a:cxn ang="T8">
                <a:pos x="T4" y="T5"/>
              </a:cxn>
            </a:cxnLst>
            <a:rect l="0" t="0" r="r" b="b"/>
            <a:pathLst>
              <a:path w="470263" h="300446">
                <a:moveTo>
                  <a:pt x="0" y="300446"/>
                </a:moveTo>
                <a:cubicBezTo>
                  <a:pt x="97971" y="299357"/>
                  <a:pt x="195943" y="298268"/>
                  <a:pt x="274320" y="248194"/>
                </a:cubicBezTo>
                <a:cubicBezTo>
                  <a:pt x="352697" y="198120"/>
                  <a:pt x="411480" y="99060"/>
                  <a:pt x="470263" y="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52"/>
          <p:cNvSpPr>
            <a:spLocks/>
          </p:cNvSpPr>
          <p:nvPr/>
        </p:nvSpPr>
        <p:spPr bwMode="auto">
          <a:xfrm>
            <a:off x="4441692" y="2535878"/>
            <a:ext cx="2046337" cy="957199"/>
          </a:xfrm>
          <a:custGeom>
            <a:avLst/>
            <a:gdLst>
              <a:gd name="T0" fmla="*/ 0 w 1358538"/>
              <a:gd name="T1" fmla="*/ 602123 h 753291"/>
              <a:gd name="T2" fmla="*/ 784190 w 1358538"/>
              <a:gd name="T3" fmla="*/ 654482 h 753291"/>
              <a:gd name="T4" fmla="*/ 1359262 w 1358538"/>
              <a:gd name="T5" fmla="*/ 0 h 753291"/>
              <a:gd name="T6" fmla="*/ 0 60000 65536"/>
              <a:gd name="T7" fmla="*/ 0 60000 65536"/>
              <a:gd name="T8" fmla="*/ 0 60000 65536"/>
              <a:gd name="connsiteX0" fmla="*/ 0 w 1358538"/>
              <a:gd name="connsiteY0" fmla="*/ 600891 h 600891"/>
              <a:gd name="connsiteX1" fmla="*/ 1358538 w 1358538"/>
              <a:gd name="connsiteY1" fmla="*/ 0 h 600891"/>
              <a:gd name="connsiteX0" fmla="*/ 0 w 1358538"/>
              <a:gd name="connsiteY0" fmla="*/ 600891 h 648980"/>
              <a:gd name="connsiteX1" fmla="*/ 1358538 w 1358538"/>
              <a:gd name="connsiteY1" fmla="*/ 0 h 648980"/>
              <a:gd name="connsiteX0" fmla="*/ 0 w 1358538"/>
              <a:gd name="connsiteY0" fmla="*/ 600891 h 670696"/>
              <a:gd name="connsiteX1" fmla="*/ 1358538 w 1358538"/>
              <a:gd name="connsiteY1" fmla="*/ 0 h 670696"/>
              <a:gd name="connsiteX0" fmla="*/ 0 w 1389585"/>
              <a:gd name="connsiteY0" fmla="*/ 576762 h 649502"/>
              <a:gd name="connsiteX1" fmla="*/ 1389585 w 1389585"/>
              <a:gd name="connsiteY1" fmla="*/ 0 h 649502"/>
            </a:gdLst>
            <a:ahLst/>
            <a:cxnLst>
              <a:cxn ang="0">
                <a:pos x="connsiteX0" y="connsiteY0"/>
              </a:cxn>
              <a:cxn ang="0">
                <a:pos x="connsiteX1" y="connsiteY1"/>
              </a:cxn>
            </a:cxnLst>
            <a:rect l="l" t="t" r="r" b="b"/>
            <a:pathLst>
              <a:path w="1389585" h="649502">
                <a:moveTo>
                  <a:pt x="0" y="576762"/>
                </a:moveTo>
                <a:cubicBezTo>
                  <a:pt x="866801" y="801596"/>
                  <a:pt x="1132218" y="476057"/>
                  <a:pt x="1389585" y="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TextBox 53"/>
          <p:cNvSpPr txBox="1">
            <a:spLocks noChangeArrowheads="1"/>
          </p:cNvSpPr>
          <p:nvPr/>
        </p:nvSpPr>
        <p:spPr bwMode="auto">
          <a:xfrm>
            <a:off x="5553680" y="3100129"/>
            <a:ext cx="462759" cy="54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Symbol" panose="05050102010706020507" pitchFamily="18" charset="2"/>
              </a:rPr>
              <a:t>q</a:t>
            </a:r>
          </a:p>
        </p:txBody>
      </p:sp>
      <p:sp>
        <p:nvSpPr>
          <p:cNvPr id="46" name="TextBox 60"/>
          <p:cNvSpPr txBox="1">
            <a:spLocks noChangeArrowheads="1"/>
          </p:cNvSpPr>
          <p:nvPr/>
        </p:nvSpPr>
        <p:spPr bwMode="auto">
          <a:xfrm>
            <a:off x="6891324" y="4708180"/>
            <a:ext cx="5076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B0F0"/>
                </a:solidFill>
                <a:effectLst>
                  <a:outerShdw blurRad="38100" dist="38100" dir="2700000" algn="tl">
                    <a:srgbClr val="000000">
                      <a:alpha val="43137"/>
                    </a:srgbClr>
                  </a:outerShdw>
                </a:effectLst>
              </a:rPr>
              <a:t>CG</a:t>
            </a:r>
            <a:r>
              <a:rPr lang="en-US" altLang="en-US" sz="1000" baseline="-25000" dirty="0">
                <a:solidFill>
                  <a:srgbClr val="00B0F0"/>
                </a:solidFill>
                <a:effectLst>
                  <a:outerShdw blurRad="38100" dist="38100" dir="2700000" algn="tl">
                    <a:srgbClr val="000000">
                      <a:alpha val="43137"/>
                    </a:srgbClr>
                  </a:outerShdw>
                </a:effectLst>
              </a:rPr>
              <a:t>1</a:t>
            </a:r>
          </a:p>
        </p:txBody>
      </p:sp>
      <p:sp>
        <p:nvSpPr>
          <p:cNvPr id="5" name="Line 51"/>
          <p:cNvSpPr>
            <a:spLocks noChangeShapeType="1"/>
          </p:cNvSpPr>
          <p:nvPr/>
        </p:nvSpPr>
        <p:spPr bwMode="auto">
          <a:xfrm flipV="1">
            <a:off x="3761740" y="1949250"/>
            <a:ext cx="1148701" cy="355747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cxnSp>
        <p:nvCxnSpPr>
          <p:cNvPr id="59" name="Straight Connector 58"/>
          <p:cNvCxnSpPr>
            <a:stCxn id="4" idx="0"/>
          </p:cNvCxnSpPr>
          <p:nvPr/>
        </p:nvCxnSpPr>
        <p:spPr bwMode="auto">
          <a:xfrm flipH="1">
            <a:off x="4925060" y="3313275"/>
            <a:ext cx="3578011" cy="2564285"/>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61" name="Straight Connector 60"/>
          <p:cNvCxnSpPr>
            <a:endCxn id="4" idx="0"/>
          </p:cNvCxnSpPr>
          <p:nvPr/>
        </p:nvCxnSpPr>
        <p:spPr bwMode="auto">
          <a:xfrm flipV="1">
            <a:off x="4909820" y="3313275"/>
            <a:ext cx="3593251" cy="1411125"/>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63" name="Straight Connector 62"/>
          <p:cNvCxnSpPr>
            <a:endCxn id="2" idx="7"/>
          </p:cNvCxnSpPr>
          <p:nvPr/>
        </p:nvCxnSpPr>
        <p:spPr bwMode="auto">
          <a:xfrm>
            <a:off x="6692900" y="4602480"/>
            <a:ext cx="550035" cy="654745"/>
          </a:xfrm>
          <a:prstGeom prst="line">
            <a:avLst/>
          </a:prstGeom>
          <a:solidFill>
            <a:schemeClr val="accent1"/>
          </a:solidFill>
          <a:ln w="0" cap="flat" cmpd="sng" algn="ctr">
            <a:solidFill>
              <a:schemeClr val="tx1"/>
            </a:solidFill>
            <a:prstDash val="lgDashDot"/>
            <a:round/>
            <a:headEnd type="none" w="med" len="med"/>
            <a:tailEnd type="none" w="med" len="med"/>
          </a:ln>
          <a:effectLst/>
        </p:spPr>
      </p:cxnSp>
      <p:cxnSp>
        <p:nvCxnSpPr>
          <p:cNvPr id="67" name="Straight Connector 66"/>
          <p:cNvCxnSpPr/>
          <p:nvPr/>
        </p:nvCxnSpPr>
        <p:spPr bwMode="auto">
          <a:xfrm flipV="1">
            <a:off x="4914900" y="4053840"/>
            <a:ext cx="1701800" cy="1844040"/>
          </a:xfrm>
          <a:prstGeom prst="line">
            <a:avLst/>
          </a:prstGeom>
          <a:solidFill>
            <a:schemeClr val="accent1"/>
          </a:solidFill>
          <a:ln w="0" cap="flat" cmpd="sng" algn="ctr">
            <a:solidFill>
              <a:srgbClr val="FFC000"/>
            </a:solidFill>
            <a:prstDash val="solid"/>
            <a:round/>
            <a:headEnd type="none" w="med" len="med"/>
            <a:tailEnd type="none" w="med" len="med"/>
          </a:ln>
          <a:effectLst/>
        </p:spPr>
      </p:cxnSp>
      <p:cxnSp>
        <p:nvCxnSpPr>
          <p:cNvPr id="68" name="Straight Connector 67"/>
          <p:cNvCxnSpPr/>
          <p:nvPr/>
        </p:nvCxnSpPr>
        <p:spPr bwMode="auto">
          <a:xfrm flipV="1">
            <a:off x="4914900" y="3312160"/>
            <a:ext cx="3566160" cy="1976120"/>
          </a:xfrm>
          <a:prstGeom prst="line">
            <a:avLst/>
          </a:prstGeom>
          <a:solidFill>
            <a:schemeClr val="accent1"/>
          </a:solidFill>
          <a:ln w="0" cap="flat" cmpd="sng" algn="ctr">
            <a:solidFill>
              <a:srgbClr val="FFC000"/>
            </a:solidFill>
            <a:prstDash val="solid"/>
            <a:round/>
            <a:headEnd type="none" w="med" len="med"/>
            <a:tailEnd type="none" w="med" len="med"/>
          </a:ln>
          <a:effectLst/>
        </p:spPr>
      </p:cxnSp>
      <p:cxnSp>
        <p:nvCxnSpPr>
          <p:cNvPr id="70" name="Straight Connector 69"/>
          <p:cNvCxnSpPr/>
          <p:nvPr/>
        </p:nvCxnSpPr>
        <p:spPr bwMode="auto">
          <a:xfrm flipV="1">
            <a:off x="4909820" y="4602480"/>
            <a:ext cx="1803400" cy="121920"/>
          </a:xfrm>
          <a:prstGeom prst="line">
            <a:avLst/>
          </a:prstGeom>
          <a:solidFill>
            <a:schemeClr val="accent1"/>
          </a:solidFill>
          <a:ln w="0" cap="flat" cmpd="sng" algn="ctr">
            <a:solidFill>
              <a:srgbClr val="FFC000"/>
            </a:solidFill>
            <a:prstDash val="solid"/>
            <a:round/>
            <a:headEnd type="none" w="med" len="med"/>
            <a:tailEnd type="none" w="med" len="med"/>
          </a:ln>
          <a:effectLst/>
        </p:spPr>
      </p:cxnSp>
      <p:sp>
        <p:nvSpPr>
          <p:cNvPr id="74" name="Oval 28"/>
          <p:cNvSpPr>
            <a:spLocks noChangeArrowheads="1"/>
          </p:cNvSpPr>
          <p:nvPr/>
        </p:nvSpPr>
        <p:spPr bwMode="auto">
          <a:xfrm>
            <a:off x="6021523" y="4565958"/>
            <a:ext cx="126207" cy="126207"/>
          </a:xfrm>
          <a:prstGeom prst="ellipse">
            <a:avLst/>
          </a:prstGeom>
          <a:solidFill>
            <a:srgbClr val="FFC0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75" name="Straight Connector 74"/>
          <p:cNvCxnSpPr/>
          <p:nvPr/>
        </p:nvCxnSpPr>
        <p:spPr bwMode="auto">
          <a:xfrm flipV="1">
            <a:off x="4960620" y="3322320"/>
            <a:ext cx="2692400" cy="1371600"/>
          </a:xfrm>
          <a:prstGeom prst="line">
            <a:avLst/>
          </a:prstGeom>
          <a:solidFill>
            <a:schemeClr val="accent1"/>
          </a:solidFill>
          <a:ln w="0" cap="flat" cmpd="sng" algn="ctr">
            <a:solidFill>
              <a:srgbClr val="00B050"/>
            </a:solidFill>
            <a:prstDash val="solid"/>
            <a:round/>
            <a:headEnd type="none" w="med" len="med"/>
            <a:tailEnd type="none" w="med" len="med"/>
          </a:ln>
          <a:effectLst/>
        </p:spPr>
      </p:cxnSp>
      <p:cxnSp>
        <p:nvCxnSpPr>
          <p:cNvPr id="77" name="Straight Connector 76"/>
          <p:cNvCxnSpPr>
            <a:endCxn id="4" idx="0"/>
          </p:cNvCxnSpPr>
          <p:nvPr/>
        </p:nvCxnSpPr>
        <p:spPr bwMode="auto">
          <a:xfrm flipV="1">
            <a:off x="6068060" y="3313275"/>
            <a:ext cx="2435011" cy="628805"/>
          </a:xfrm>
          <a:prstGeom prst="line">
            <a:avLst/>
          </a:prstGeom>
          <a:solidFill>
            <a:schemeClr val="accent1"/>
          </a:solidFill>
          <a:ln w="0" cap="flat" cmpd="sng" algn="ctr">
            <a:solidFill>
              <a:srgbClr val="00B050"/>
            </a:solidFill>
            <a:prstDash val="solid"/>
            <a:round/>
            <a:headEnd type="none" w="med" len="med"/>
            <a:tailEnd type="none" w="med" len="med"/>
          </a:ln>
          <a:effectLst/>
        </p:spPr>
      </p:cxnSp>
      <p:cxnSp>
        <p:nvCxnSpPr>
          <p:cNvPr id="80" name="Straight Connector 79"/>
          <p:cNvCxnSpPr/>
          <p:nvPr/>
        </p:nvCxnSpPr>
        <p:spPr bwMode="auto">
          <a:xfrm flipV="1">
            <a:off x="6621780" y="3291840"/>
            <a:ext cx="436880" cy="751840"/>
          </a:xfrm>
          <a:prstGeom prst="line">
            <a:avLst/>
          </a:prstGeom>
          <a:solidFill>
            <a:schemeClr val="accent1"/>
          </a:solidFill>
          <a:ln w="0" cap="flat" cmpd="sng" algn="ctr">
            <a:solidFill>
              <a:srgbClr val="00B050"/>
            </a:solidFill>
            <a:prstDash val="solid"/>
            <a:round/>
            <a:headEnd type="none" w="med" len="med"/>
            <a:tailEnd type="none" w="med" len="med"/>
          </a:ln>
          <a:effectLst/>
        </p:spPr>
      </p:cxnSp>
      <p:sp>
        <p:nvSpPr>
          <p:cNvPr id="83" name="Oval 28"/>
          <p:cNvSpPr>
            <a:spLocks noChangeArrowheads="1"/>
          </p:cNvSpPr>
          <p:nvPr/>
        </p:nvSpPr>
        <p:spPr bwMode="auto">
          <a:xfrm>
            <a:off x="6717483" y="3682038"/>
            <a:ext cx="126207" cy="126207"/>
          </a:xfrm>
          <a:prstGeom prst="ellipse">
            <a:avLst/>
          </a:prstGeom>
          <a:solidFill>
            <a:srgbClr val="00B05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84" name="Straight Connector 83"/>
          <p:cNvCxnSpPr/>
          <p:nvPr/>
        </p:nvCxnSpPr>
        <p:spPr bwMode="auto">
          <a:xfrm flipV="1">
            <a:off x="3807460" y="5298440"/>
            <a:ext cx="1102360" cy="167640"/>
          </a:xfrm>
          <a:prstGeom prst="line">
            <a:avLst/>
          </a:prstGeom>
          <a:solidFill>
            <a:schemeClr val="accent1"/>
          </a:solidFill>
          <a:ln w="0" cap="flat" cmpd="sng" algn="ctr">
            <a:solidFill>
              <a:schemeClr val="bg1">
                <a:lumMod val="50000"/>
              </a:schemeClr>
            </a:solidFill>
            <a:prstDash val="solid"/>
            <a:round/>
            <a:headEnd type="none" w="med" len="med"/>
            <a:tailEnd type="none" w="med" len="med"/>
          </a:ln>
          <a:effectLst/>
        </p:spPr>
      </p:cxnSp>
      <p:cxnSp>
        <p:nvCxnSpPr>
          <p:cNvPr id="86" name="Straight Connector 85"/>
          <p:cNvCxnSpPr/>
          <p:nvPr/>
        </p:nvCxnSpPr>
        <p:spPr bwMode="auto">
          <a:xfrm>
            <a:off x="4345940" y="5095240"/>
            <a:ext cx="568960" cy="802640"/>
          </a:xfrm>
          <a:prstGeom prst="line">
            <a:avLst/>
          </a:prstGeom>
          <a:solidFill>
            <a:schemeClr val="accent1"/>
          </a:solidFill>
          <a:ln w="0" cap="flat" cmpd="sng" algn="ctr">
            <a:solidFill>
              <a:schemeClr val="bg1">
                <a:lumMod val="50000"/>
              </a:schemeClr>
            </a:solidFill>
            <a:prstDash val="solid"/>
            <a:round/>
            <a:headEnd type="none" w="med" len="med"/>
            <a:tailEnd type="none" w="med" len="med"/>
          </a:ln>
          <a:effectLst/>
        </p:spPr>
      </p:cxnSp>
      <p:cxnSp>
        <p:nvCxnSpPr>
          <p:cNvPr id="89" name="Straight Connector 88"/>
          <p:cNvCxnSpPr/>
          <p:nvPr/>
        </p:nvCxnSpPr>
        <p:spPr bwMode="auto">
          <a:xfrm flipH="1">
            <a:off x="4315460" y="4714240"/>
            <a:ext cx="589280" cy="1026160"/>
          </a:xfrm>
          <a:prstGeom prst="line">
            <a:avLst/>
          </a:prstGeom>
          <a:solidFill>
            <a:schemeClr val="accent1"/>
          </a:solidFill>
          <a:ln w="0" cap="flat" cmpd="sng" algn="ctr">
            <a:solidFill>
              <a:schemeClr val="bg1">
                <a:lumMod val="50000"/>
              </a:schemeClr>
            </a:solidFill>
            <a:prstDash val="solid"/>
            <a:round/>
            <a:headEnd type="none" w="med" len="med"/>
            <a:tailEnd type="none" w="med" len="med"/>
          </a:ln>
          <a:effectLst/>
        </p:spPr>
      </p:cxnSp>
      <p:sp>
        <p:nvSpPr>
          <p:cNvPr id="92" name="Oval 28"/>
          <p:cNvSpPr>
            <a:spLocks noChangeArrowheads="1"/>
          </p:cNvSpPr>
          <p:nvPr/>
        </p:nvSpPr>
        <p:spPr bwMode="auto">
          <a:xfrm>
            <a:off x="4461963" y="5287318"/>
            <a:ext cx="126207" cy="126207"/>
          </a:xfrm>
          <a:prstGeom prst="ellipse">
            <a:avLst/>
          </a:prstGeom>
          <a:solidFill>
            <a:schemeClr val="tx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3" name="TextBox 92"/>
          <p:cNvSpPr txBox="1"/>
          <p:nvPr/>
        </p:nvSpPr>
        <p:spPr>
          <a:xfrm>
            <a:off x="6291580" y="5069840"/>
            <a:ext cx="423514" cy="369332"/>
          </a:xfrm>
          <a:prstGeom prst="rect">
            <a:avLst/>
          </a:prstGeom>
          <a:noFill/>
        </p:spPr>
        <p:txBody>
          <a:bodyPr wrap="none" rtlCol="0">
            <a:spAutoFit/>
          </a:bodyPr>
          <a:lstStyle/>
          <a:p>
            <a:r>
              <a:rPr lang="en-US" dirty="0" smtClean="0">
                <a:solidFill>
                  <a:srgbClr val="0070C0"/>
                </a:solidFill>
                <a:effectLst>
                  <a:outerShdw blurRad="38100" dist="38100" dir="2700000" algn="tl">
                    <a:srgbClr val="000000">
                      <a:alpha val="43137"/>
                    </a:srgbClr>
                  </a:outerShdw>
                </a:effectLst>
              </a:rPr>
              <a:t>A</a:t>
            </a:r>
            <a:r>
              <a:rPr lang="en-US" baseline="-25000" dirty="0" smtClean="0">
                <a:solidFill>
                  <a:srgbClr val="0070C0"/>
                </a:solidFill>
                <a:effectLst>
                  <a:outerShdw blurRad="38100" dist="38100" dir="2700000" algn="tl">
                    <a:srgbClr val="000000">
                      <a:alpha val="43137"/>
                    </a:srgbClr>
                  </a:outerShdw>
                </a:effectLst>
              </a:rPr>
              <a:t>1</a:t>
            </a:r>
            <a:endParaRPr lang="en-US" baseline="-25000" dirty="0">
              <a:solidFill>
                <a:srgbClr val="0070C0"/>
              </a:solidFill>
              <a:effectLst>
                <a:outerShdw blurRad="38100" dist="38100" dir="2700000" algn="tl">
                  <a:srgbClr val="000000">
                    <a:alpha val="43137"/>
                  </a:srgbClr>
                </a:outerShdw>
              </a:effectLst>
            </a:endParaRPr>
          </a:p>
        </p:txBody>
      </p:sp>
      <p:sp>
        <p:nvSpPr>
          <p:cNvPr id="94" name="TextBox 93"/>
          <p:cNvSpPr txBox="1"/>
          <p:nvPr/>
        </p:nvSpPr>
        <p:spPr>
          <a:xfrm>
            <a:off x="5143500" y="4724400"/>
            <a:ext cx="423514" cy="369332"/>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A</a:t>
            </a:r>
            <a:r>
              <a:rPr lang="en-US" baseline="-25000" dirty="0" smtClean="0">
                <a:solidFill>
                  <a:srgbClr val="FFC000"/>
                </a:solidFill>
                <a:effectLst>
                  <a:outerShdw blurRad="38100" dist="38100" dir="2700000" algn="tl">
                    <a:srgbClr val="000000">
                      <a:alpha val="43137"/>
                    </a:srgbClr>
                  </a:outerShdw>
                </a:effectLst>
              </a:rPr>
              <a:t>2</a:t>
            </a:r>
            <a:endParaRPr lang="en-US" baseline="-25000" dirty="0">
              <a:solidFill>
                <a:srgbClr val="FFC000"/>
              </a:solidFill>
              <a:effectLst>
                <a:outerShdw blurRad="38100" dist="38100" dir="2700000" algn="tl">
                  <a:srgbClr val="000000">
                    <a:alpha val="43137"/>
                  </a:srgbClr>
                </a:outerShdw>
              </a:effectLst>
            </a:endParaRPr>
          </a:p>
        </p:txBody>
      </p:sp>
      <p:sp>
        <p:nvSpPr>
          <p:cNvPr id="95" name="TextBox 94"/>
          <p:cNvSpPr txBox="1"/>
          <p:nvPr/>
        </p:nvSpPr>
        <p:spPr>
          <a:xfrm>
            <a:off x="7063740" y="3302000"/>
            <a:ext cx="423514" cy="369332"/>
          </a:xfrm>
          <a:prstGeom prst="rect">
            <a:avLst/>
          </a:prstGeom>
          <a:noFill/>
        </p:spPr>
        <p:txBody>
          <a:bodyPr wrap="none" rtlCol="0">
            <a:spAutoFit/>
          </a:bodyPr>
          <a:lstStyle/>
          <a:p>
            <a:r>
              <a:rPr lang="en-US" dirty="0" smtClean="0">
                <a:solidFill>
                  <a:srgbClr val="00B050"/>
                </a:solidFill>
                <a:effectLst>
                  <a:outerShdw blurRad="38100" dist="38100" dir="2700000" algn="tl">
                    <a:srgbClr val="000000">
                      <a:alpha val="43137"/>
                    </a:srgbClr>
                  </a:outerShdw>
                </a:effectLst>
              </a:rPr>
              <a:t>A</a:t>
            </a:r>
            <a:r>
              <a:rPr lang="en-US" baseline="-25000" dirty="0" smtClean="0">
                <a:solidFill>
                  <a:srgbClr val="00B050"/>
                </a:solidFill>
                <a:effectLst>
                  <a:outerShdw blurRad="38100" dist="38100" dir="2700000" algn="tl">
                    <a:srgbClr val="000000">
                      <a:alpha val="43137"/>
                    </a:srgbClr>
                  </a:outerShdw>
                </a:effectLst>
              </a:rPr>
              <a:t>3</a:t>
            </a:r>
            <a:endParaRPr lang="en-US" baseline="-25000" dirty="0">
              <a:solidFill>
                <a:srgbClr val="00B050"/>
              </a:solidFill>
              <a:effectLst>
                <a:outerShdw blurRad="38100" dist="38100" dir="2700000" algn="tl">
                  <a:srgbClr val="000000">
                    <a:alpha val="43137"/>
                  </a:srgbClr>
                </a:outerShdw>
              </a:effectLst>
            </a:endParaRPr>
          </a:p>
        </p:txBody>
      </p:sp>
      <p:sp>
        <p:nvSpPr>
          <p:cNvPr id="96" name="TextBox 95"/>
          <p:cNvSpPr txBox="1"/>
          <p:nvPr/>
        </p:nvSpPr>
        <p:spPr>
          <a:xfrm>
            <a:off x="3980180" y="5257800"/>
            <a:ext cx="423514" cy="369332"/>
          </a:xfrm>
          <a:prstGeom prst="rect">
            <a:avLst/>
          </a:prstGeom>
          <a:noFill/>
        </p:spPr>
        <p:txBody>
          <a:bodyPr wrap="none" rtlCol="0">
            <a:spAutoFit/>
          </a:bodyPr>
          <a:lstStyle/>
          <a:p>
            <a:r>
              <a:rPr lang="en-US" dirty="0" smtClean="0"/>
              <a:t>A</a:t>
            </a:r>
            <a:r>
              <a:rPr lang="en-US" baseline="-25000" dirty="0" smtClean="0"/>
              <a:t>4</a:t>
            </a:r>
            <a:endParaRPr lang="en-US" baseline="-25000" dirty="0"/>
          </a:p>
        </p:txBody>
      </p:sp>
      <p:cxnSp>
        <p:nvCxnSpPr>
          <p:cNvPr id="97" name="Straight Arrow Connector 31"/>
          <p:cNvCxnSpPr>
            <a:cxnSpLocks noChangeShapeType="1"/>
          </p:cNvCxnSpPr>
          <p:nvPr/>
        </p:nvCxnSpPr>
        <p:spPr bwMode="auto">
          <a:xfrm rot="5400000">
            <a:off x="5575586" y="4784881"/>
            <a:ext cx="1023680" cy="2338"/>
          </a:xfrm>
          <a:prstGeom prst="straightConnector1">
            <a:avLst/>
          </a:prstGeom>
          <a:noFill/>
          <a:ln w="9525" algn="ctr">
            <a:solidFill>
              <a:srgbClr val="DAA600"/>
            </a:solidFill>
            <a:round/>
            <a:headEnd/>
            <a:tailEnd type="arrow" w="med" len="med"/>
          </a:ln>
          <a:extLst>
            <a:ext uri="{909E8E84-426E-40DD-AFC4-6F175D3DCCD1}">
              <a14:hiddenFill xmlns:a14="http://schemas.microsoft.com/office/drawing/2010/main">
                <a:noFill/>
              </a14:hiddenFill>
            </a:ext>
          </a:extLst>
        </p:spPr>
      </p:cxnSp>
      <p:cxnSp>
        <p:nvCxnSpPr>
          <p:cNvPr id="98" name="Straight Arrow Connector 31"/>
          <p:cNvCxnSpPr>
            <a:cxnSpLocks noChangeShapeType="1"/>
          </p:cNvCxnSpPr>
          <p:nvPr/>
        </p:nvCxnSpPr>
        <p:spPr bwMode="auto">
          <a:xfrm rot="5400000">
            <a:off x="6271546" y="3911121"/>
            <a:ext cx="1023680" cy="2338"/>
          </a:xfrm>
          <a:prstGeom prst="straightConnector1">
            <a:avLst/>
          </a:prstGeom>
          <a:noFill/>
          <a:ln w="9525"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99" name="Straight Arrow Connector 31"/>
          <p:cNvCxnSpPr>
            <a:cxnSpLocks noChangeShapeType="1"/>
          </p:cNvCxnSpPr>
          <p:nvPr/>
        </p:nvCxnSpPr>
        <p:spPr bwMode="auto">
          <a:xfrm rot="5400000">
            <a:off x="6398546" y="5252241"/>
            <a:ext cx="1023680" cy="2338"/>
          </a:xfrm>
          <a:prstGeom prst="straightConnector1">
            <a:avLst/>
          </a:prstGeom>
          <a:noFill/>
          <a:ln w="952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100" name="TextBox 33"/>
          <p:cNvSpPr txBox="1">
            <a:spLocks noChangeArrowheads="1"/>
          </p:cNvSpPr>
          <p:nvPr/>
        </p:nvSpPr>
        <p:spPr bwMode="auto">
          <a:xfrm>
            <a:off x="6886269" y="5590105"/>
            <a:ext cx="543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B0F0"/>
                </a:solidFill>
                <a:effectLst>
                  <a:outerShdw blurRad="38100" dist="38100" dir="2700000" algn="tl">
                    <a:srgbClr val="000000">
                      <a:alpha val="43137"/>
                    </a:srgbClr>
                  </a:outerShdw>
                </a:effectLst>
              </a:rPr>
              <a:t>W</a:t>
            </a:r>
            <a:r>
              <a:rPr lang="en-US" altLang="en-US" sz="1200" baseline="-25000" dirty="0">
                <a:solidFill>
                  <a:srgbClr val="00B0F0"/>
                </a:solidFill>
                <a:effectLst>
                  <a:outerShdw blurRad="38100" dist="38100" dir="2700000" algn="tl">
                    <a:srgbClr val="000000">
                      <a:alpha val="43137"/>
                    </a:srgbClr>
                  </a:outerShdw>
                </a:effectLst>
              </a:rPr>
              <a:t>1</a:t>
            </a:r>
          </a:p>
        </p:txBody>
      </p:sp>
      <p:sp>
        <p:nvSpPr>
          <p:cNvPr id="101" name="TextBox 33"/>
          <p:cNvSpPr txBox="1">
            <a:spLocks noChangeArrowheads="1"/>
          </p:cNvSpPr>
          <p:nvPr/>
        </p:nvSpPr>
        <p:spPr bwMode="auto">
          <a:xfrm>
            <a:off x="6490029" y="4284545"/>
            <a:ext cx="543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B050"/>
                </a:solidFill>
                <a:effectLst>
                  <a:outerShdw blurRad="38100" dist="38100" dir="2700000" algn="tl">
                    <a:srgbClr val="000000">
                      <a:alpha val="43137"/>
                    </a:srgbClr>
                  </a:outerShdw>
                </a:effectLst>
              </a:rPr>
              <a:t>W</a:t>
            </a:r>
            <a:r>
              <a:rPr lang="en-US" altLang="en-US" sz="1200" baseline="-25000" dirty="0" smtClean="0">
                <a:solidFill>
                  <a:srgbClr val="00B050"/>
                </a:solidFill>
                <a:effectLst>
                  <a:outerShdw blurRad="38100" dist="38100" dir="2700000" algn="tl">
                    <a:srgbClr val="000000">
                      <a:alpha val="43137"/>
                    </a:srgbClr>
                  </a:outerShdw>
                </a:effectLst>
              </a:rPr>
              <a:t>3</a:t>
            </a:r>
            <a:endParaRPr lang="en-US" altLang="en-US" sz="1200" baseline="-25000" dirty="0">
              <a:solidFill>
                <a:srgbClr val="00B050"/>
              </a:solidFill>
              <a:effectLst>
                <a:outerShdw blurRad="38100" dist="38100" dir="2700000" algn="tl">
                  <a:srgbClr val="000000">
                    <a:alpha val="43137"/>
                  </a:srgbClr>
                </a:outerShdw>
              </a:effectLst>
            </a:endParaRPr>
          </a:p>
        </p:txBody>
      </p:sp>
      <p:sp>
        <p:nvSpPr>
          <p:cNvPr id="102" name="TextBox 33"/>
          <p:cNvSpPr txBox="1">
            <a:spLocks noChangeArrowheads="1"/>
          </p:cNvSpPr>
          <p:nvPr/>
        </p:nvSpPr>
        <p:spPr bwMode="auto">
          <a:xfrm>
            <a:off x="5941389" y="5239585"/>
            <a:ext cx="446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FFC000"/>
                </a:solidFill>
                <a:effectLst>
                  <a:outerShdw blurRad="38100" dist="38100" dir="2700000" algn="tl">
                    <a:srgbClr val="000000">
                      <a:alpha val="43137"/>
                    </a:srgbClr>
                  </a:outerShdw>
                </a:effectLst>
              </a:rPr>
              <a:t>W</a:t>
            </a:r>
            <a:r>
              <a:rPr lang="en-US" altLang="en-US" sz="1200" baseline="-25000" dirty="0">
                <a:solidFill>
                  <a:srgbClr val="FFC000"/>
                </a:solidFill>
                <a:effectLst>
                  <a:outerShdw blurRad="38100" dist="38100" dir="2700000" algn="tl">
                    <a:srgbClr val="000000">
                      <a:alpha val="43137"/>
                    </a:srgbClr>
                  </a:outerShdw>
                </a:effectLst>
              </a:rPr>
              <a:t>2</a:t>
            </a:r>
          </a:p>
        </p:txBody>
      </p:sp>
      <p:sp>
        <p:nvSpPr>
          <p:cNvPr id="103" name="TextBox 33"/>
          <p:cNvSpPr txBox="1">
            <a:spLocks noChangeArrowheads="1"/>
          </p:cNvSpPr>
          <p:nvPr/>
        </p:nvSpPr>
        <p:spPr bwMode="auto">
          <a:xfrm>
            <a:off x="4356429" y="6087945"/>
            <a:ext cx="446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t>W</a:t>
            </a:r>
            <a:r>
              <a:rPr lang="en-US" altLang="en-US" sz="1200" baseline="-25000" dirty="0" smtClean="0"/>
              <a:t>4</a:t>
            </a:r>
            <a:endParaRPr lang="en-US" altLang="en-US" sz="1200" baseline="-25000" dirty="0"/>
          </a:p>
        </p:txBody>
      </p:sp>
      <p:sp>
        <p:nvSpPr>
          <p:cNvPr id="108" name="TextBox 60"/>
          <p:cNvSpPr txBox="1">
            <a:spLocks noChangeArrowheads="1"/>
          </p:cNvSpPr>
          <p:nvPr/>
        </p:nvSpPr>
        <p:spPr bwMode="auto">
          <a:xfrm>
            <a:off x="6759244" y="3585500"/>
            <a:ext cx="5076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B050"/>
                </a:solidFill>
                <a:effectLst>
                  <a:outerShdw blurRad="38100" dist="38100" dir="2700000" algn="tl">
                    <a:srgbClr val="000000">
                      <a:alpha val="43137"/>
                    </a:srgbClr>
                  </a:outerShdw>
                </a:effectLst>
              </a:rPr>
              <a:t>CG</a:t>
            </a:r>
            <a:r>
              <a:rPr lang="en-US" altLang="en-US" sz="1000" baseline="-25000" dirty="0">
                <a:solidFill>
                  <a:srgbClr val="00B050"/>
                </a:solidFill>
                <a:effectLst>
                  <a:outerShdw blurRad="38100" dist="38100" dir="2700000" algn="tl">
                    <a:srgbClr val="000000">
                      <a:alpha val="43137"/>
                    </a:srgbClr>
                  </a:outerShdw>
                </a:effectLst>
              </a:rPr>
              <a:t>3</a:t>
            </a:r>
          </a:p>
        </p:txBody>
      </p:sp>
      <p:sp>
        <p:nvSpPr>
          <p:cNvPr id="109" name="TextBox 60"/>
          <p:cNvSpPr txBox="1">
            <a:spLocks noChangeArrowheads="1"/>
          </p:cNvSpPr>
          <p:nvPr/>
        </p:nvSpPr>
        <p:spPr bwMode="auto">
          <a:xfrm>
            <a:off x="5733084" y="4367820"/>
            <a:ext cx="5076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FFC000"/>
                </a:solidFill>
                <a:effectLst>
                  <a:outerShdw blurRad="38100" dist="38100" dir="2700000" algn="tl">
                    <a:srgbClr val="000000">
                      <a:alpha val="43137"/>
                    </a:srgbClr>
                  </a:outerShdw>
                </a:effectLst>
              </a:rPr>
              <a:t>CG</a:t>
            </a:r>
            <a:r>
              <a:rPr lang="en-US" altLang="en-US" sz="1000" baseline="-25000" dirty="0">
                <a:solidFill>
                  <a:srgbClr val="FFC000"/>
                </a:solidFill>
                <a:effectLst>
                  <a:outerShdw blurRad="38100" dist="38100" dir="2700000" algn="tl">
                    <a:srgbClr val="000000">
                      <a:alpha val="43137"/>
                    </a:srgbClr>
                  </a:outerShdw>
                </a:effectLst>
              </a:rPr>
              <a:t>2</a:t>
            </a:r>
          </a:p>
        </p:txBody>
      </p:sp>
      <p:sp>
        <p:nvSpPr>
          <p:cNvPr id="110" name="TextBox 60"/>
          <p:cNvSpPr txBox="1">
            <a:spLocks noChangeArrowheads="1"/>
          </p:cNvSpPr>
          <p:nvPr/>
        </p:nvSpPr>
        <p:spPr bwMode="auto">
          <a:xfrm>
            <a:off x="4463084" y="5327940"/>
            <a:ext cx="5076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t>CG</a:t>
            </a:r>
            <a:r>
              <a:rPr lang="en-US" altLang="en-US" sz="1000" baseline="-25000" dirty="0"/>
              <a:t>4</a:t>
            </a:r>
          </a:p>
        </p:txBody>
      </p:sp>
      <p:cxnSp>
        <p:nvCxnSpPr>
          <p:cNvPr id="116" name="Straight Connector 40"/>
          <p:cNvCxnSpPr>
            <a:cxnSpLocks noChangeShapeType="1"/>
          </p:cNvCxnSpPr>
          <p:nvPr/>
        </p:nvCxnSpPr>
        <p:spPr bwMode="auto">
          <a:xfrm rot="10800000" flipV="1">
            <a:off x="6719316" y="3513328"/>
            <a:ext cx="126207" cy="98161"/>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cxnSp>
        <p:nvCxnSpPr>
          <p:cNvPr id="117" name="Straight Connector 37"/>
          <p:cNvCxnSpPr>
            <a:cxnSpLocks noChangeShapeType="1"/>
          </p:cNvCxnSpPr>
          <p:nvPr/>
        </p:nvCxnSpPr>
        <p:spPr bwMode="auto">
          <a:xfrm flipV="1">
            <a:off x="4834636" y="5496560"/>
            <a:ext cx="2290064" cy="59944"/>
          </a:xfrm>
          <a:prstGeom prst="line">
            <a:avLst/>
          </a:prstGeom>
          <a:noFill/>
          <a:ln w="3175" algn="ctr">
            <a:solidFill>
              <a:srgbClr val="00B050"/>
            </a:solidFill>
            <a:round/>
            <a:headEnd/>
            <a:tailEnd/>
          </a:ln>
          <a:extLst>
            <a:ext uri="{909E8E84-426E-40DD-AFC4-6F175D3DCCD1}">
              <a14:hiddenFill xmlns:a14="http://schemas.microsoft.com/office/drawing/2010/main">
                <a:noFill/>
              </a14:hiddenFill>
            </a:ext>
          </a:extLst>
        </p:spPr>
      </p:cxnSp>
      <p:cxnSp>
        <p:nvCxnSpPr>
          <p:cNvPr id="119" name="Straight Connector 42"/>
          <p:cNvCxnSpPr>
            <a:cxnSpLocks noChangeShapeType="1"/>
          </p:cNvCxnSpPr>
          <p:nvPr/>
        </p:nvCxnSpPr>
        <p:spPr bwMode="auto">
          <a:xfrm rot="10800000" flipV="1">
            <a:off x="4848770" y="5515747"/>
            <a:ext cx="126207" cy="98161"/>
          </a:xfrm>
          <a:prstGeom prst="line">
            <a:avLst/>
          </a:prstGeom>
          <a:noFill/>
          <a:ln w="9525" algn="ctr">
            <a:solidFill>
              <a:srgbClr val="00B0F0"/>
            </a:solidFill>
            <a:round/>
            <a:headEnd/>
            <a:tailEnd/>
          </a:ln>
          <a:extLst>
            <a:ext uri="{909E8E84-426E-40DD-AFC4-6F175D3DCCD1}">
              <a14:hiddenFill xmlns:a14="http://schemas.microsoft.com/office/drawing/2010/main">
                <a:noFill/>
              </a14:hiddenFill>
            </a:ext>
          </a:extLst>
        </p:spPr>
      </p:cxnSp>
      <p:cxnSp>
        <p:nvCxnSpPr>
          <p:cNvPr id="120" name="Straight Connector 42"/>
          <p:cNvCxnSpPr>
            <a:cxnSpLocks noChangeShapeType="1"/>
          </p:cNvCxnSpPr>
          <p:nvPr/>
        </p:nvCxnSpPr>
        <p:spPr bwMode="auto">
          <a:xfrm rot="10800000" flipV="1">
            <a:off x="6860450" y="5454787"/>
            <a:ext cx="126207" cy="98161"/>
          </a:xfrm>
          <a:prstGeom prst="line">
            <a:avLst/>
          </a:prstGeom>
          <a:noFill/>
          <a:ln w="9525" algn="ctr">
            <a:solidFill>
              <a:srgbClr val="00B0F0"/>
            </a:solidFill>
            <a:round/>
            <a:headEnd/>
            <a:tailEnd/>
          </a:ln>
          <a:extLst>
            <a:ext uri="{909E8E84-426E-40DD-AFC4-6F175D3DCCD1}">
              <a14:hiddenFill xmlns:a14="http://schemas.microsoft.com/office/drawing/2010/main">
                <a:noFill/>
              </a14:hiddenFill>
            </a:ext>
          </a:extLst>
        </p:spPr>
      </p:cxnSp>
      <p:sp>
        <p:nvSpPr>
          <p:cNvPr id="121" name="TextBox 44"/>
          <p:cNvSpPr txBox="1">
            <a:spLocks noChangeArrowheads="1"/>
          </p:cNvSpPr>
          <p:nvPr/>
        </p:nvSpPr>
        <p:spPr bwMode="auto">
          <a:xfrm>
            <a:off x="5659729" y="5395291"/>
            <a:ext cx="408331" cy="369332"/>
          </a:xfrm>
          <a:prstGeom prst="rect">
            <a:avLst/>
          </a:prstGeom>
          <a:noFill/>
          <a:ln>
            <a:noFill/>
          </a:ln>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B050"/>
                </a:solidFill>
              </a:rPr>
              <a:t>a</a:t>
            </a:r>
            <a:r>
              <a:rPr lang="en-US" altLang="en-US" baseline="-25000" dirty="0">
                <a:solidFill>
                  <a:srgbClr val="00B050"/>
                </a:solidFill>
              </a:rPr>
              <a:t>1</a:t>
            </a:r>
          </a:p>
        </p:txBody>
      </p:sp>
      <p:sp>
        <p:nvSpPr>
          <p:cNvPr id="122" name="TextBox 44"/>
          <p:cNvSpPr txBox="1">
            <a:spLocks noChangeArrowheads="1"/>
          </p:cNvSpPr>
          <p:nvPr/>
        </p:nvSpPr>
        <p:spPr bwMode="auto">
          <a:xfrm>
            <a:off x="5116169" y="4008451"/>
            <a:ext cx="408331" cy="369332"/>
          </a:xfrm>
          <a:prstGeom prst="rect">
            <a:avLst/>
          </a:prstGeom>
          <a:noFill/>
          <a:ln>
            <a:noFill/>
          </a:ln>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solidFill>
                  <a:srgbClr val="FFC000"/>
                </a:solidFill>
                <a:effectLst>
                  <a:outerShdw blurRad="38100" dist="38100" dir="2700000" algn="tl">
                    <a:srgbClr val="000000">
                      <a:alpha val="43137"/>
                    </a:srgbClr>
                  </a:outerShdw>
                </a:effectLst>
              </a:rPr>
              <a:t>a</a:t>
            </a:r>
            <a:r>
              <a:rPr lang="en-US" altLang="en-US" baseline="-25000" dirty="0">
                <a:solidFill>
                  <a:srgbClr val="FFC000"/>
                </a:solidFill>
                <a:effectLst>
                  <a:outerShdw blurRad="38100" dist="38100" dir="2700000" algn="tl">
                    <a:srgbClr val="000000">
                      <a:alpha val="43137"/>
                    </a:srgbClr>
                  </a:outerShdw>
                </a:effectLst>
              </a:rPr>
              <a:t>2</a:t>
            </a:r>
          </a:p>
        </p:txBody>
      </p:sp>
      <p:cxnSp>
        <p:nvCxnSpPr>
          <p:cNvPr id="123" name="Straight Connector 37"/>
          <p:cNvCxnSpPr>
            <a:cxnSpLocks noChangeShapeType="1"/>
          </p:cNvCxnSpPr>
          <p:nvPr/>
        </p:nvCxnSpPr>
        <p:spPr bwMode="auto">
          <a:xfrm flipV="1">
            <a:off x="4777740" y="4363720"/>
            <a:ext cx="1386840" cy="50800"/>
          </a:xfrm>
          <a:prstGeom prst="line">
            <a:avLst/>
          </a:prstGeom>
          <a:noFill/>
          <a:ln w="3175" algn="ctr">
            <a:solidFill>
              <a:srgbClr val="FFC000"/>
            </a:solidFill>
            <a:round/>
            <a:headEnd/>
            <a:tailEnd/>
          </a:ln>
          <a:extLst>
            <a:ext uri="{909E8E84-426E-40DD-AFC4-6F175D3DCCD1}">
              <a14:hiddenFill xmlns:a14="http://schemas.microsoft.com/office/drawing/2010/main">
                <a:noFill/>
              </a14:hiddenFill>
            </a:ext>
          </a:extLst>
        </p:spPr>
      </p:cxnSp>
      <p:cxnSp>
        <p:nvCxnSpPr>
          <p:cNvPr id="126" name="Straight Connector 40"/>
          <p:cNvCxnSpPr>
            <a:cxnSpLocks noChangeShapeType="1"/>
          </p:cNvCxnSpPr>
          <p:nvPr/>
        </p:nvCxnSpPr>
        <p:spPr bwMode="auto">
          <a:xfrm rot="10800000" flipV="1">
            <a:off x="4839716" y="4361688"/>
            <a:ext cx="126207" cy="98161"/>
          </a:xfrm>
          <a:prstGeom prst="line">
            <a:avLst/>
          </a:prstGeom>
          <a:noFill/>
          <a:ln w="9525" algn="ctr">
            <a:solidFill>
              <a:srgbClr val="FFC000"/>
            </a:solidFill>
            <a:round/>
            <a:headEnd/>
            <a:tailEnd/>
          </a:ln>
          <a:extLst>
            <a:ext uri="{909E8E84-426E-40DD-AFC4-6F175D3DCCD1}">
              <a14:hiddenFill xmlns:a14="http://schemas.microsoft.com/office/drawing/2010/main">
                <a:noFill/>
              </a14:hiddenFill>
            </a:ext>
          </a:extLst>
        </p:spPr>
      </p:cxnSp>
      <p:cxnSp>
        <p:nvCxnSpPr>
          <p:cNvPr id="127" name="Straight Connector 40"/>
          <p:cNvCxnSpPr>
            <a:cxnSpLocks noChangeShapeType="1"/>
          </p:cNvCxnSpPr>
          <p:nvPr/>
        </p:nvCxnSpPr>
        <p:spPr bwMode="auto">
          <a:xfrm rot="10800000" flipV="1">
            <a:off x="6033516" y="4315968"/>
            <a:ext cx="126207" cy="98161"/>
          </a:xfrm>
          <a:prstGeom prst="line">
            <a:avLst/>
          </a:prstGeom>
          <a:noFill/>
          <a:ln w="9525" algn="ctr">
            <a:solidFill>
              <a:srgbClr val="FFC000"/>
            </a:solidFill>
            <a:round/>
            <a:headEnd/>
            <a:tailEnd/>
          </a:ln>
          <a:extLst>
            <a:ext uri="{909E8E84-426E-40DD-AFC4-6F175D3DCCD1}">
              <a14:hiddenFill xmlns:a14="http://schemas.microsoft.com/office/drawing/2010/main">
                <a:noFill/>
              </a14:hiddenFill>
            </a:ext>
          </a:extLst>
        </p:spPr>
      </p:cxnSp>
      <p:cxnSp>
        <p:nvCxnSpPr>
          <p:cNvPr id="128" name="Straight Connector 42"/>
          <p:cNvCxnSpPr>
            <a:cxnSpLocks noChangeShapeType="1"/>
          </p:cNvCxnSpPr>
          <p:nvPr/>
        </p:nvCxnSpPr>
        <p:spPr bwMode="auto">
          <a:xfrm rot="10800000" flipV="1">
            <a:off x="4462690" y="5119507"/>
            <a:ext cx="126207" cy="9816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3" name="Rectangle 132"/>
          <p:cNvSpPr/>
          <p:nvPr/>
        </p:nvSpPr>
        <p:spPr>
          <a:xfrm>
            <a:off x="7646656" y="4974074"/>
            <a:ext cx="922047" cy="369332"/>
          </a:xfrm>
          <a:prstGeom prst="rect">
            <a:avLst/>
          </a:prstGeom>
        </p:spPr>
        <p:txBody>
          <a:bodyPr wrap="none">
            <a:spAutoFit/>
          </a:bodyPr>
          <a:lstStyle/>
          <a:p>
            <a:r>
              <a:rPr lang="en-US" altLang="en-US" dirty="0">
                <a:solidFill>
                  <a:srgbClr val="FF0000"/>
                </a:solidFill>
              </a:rPr>
              <a:t>C = c L</a:t>
            </a:r>
          </a:p>
        </p:txBody>
      </p:sp>
      <p:sp>
        <p:nvSpPr>
          <p:cNvPr id="134" name="Freeform 25"/>
          <p:cNvSpPr>
            <a:spLocks/>
          </p:cNvSpPr>
          <p:nvPr/>
        </p:nvSpPr>
        <p:spPr bwMode="auto">
          <a:xfrm>
            <a:off x="8276590" y="4989830"/>
            <a:ext cx="174625" cy="46038"/>
          </a:xfrm>
          <a:custGeom>
            <a:avLst/>
            <a:gdLst>
              <a:gd name="T0" fmla="*/ 0 w 330200"/>
              <a:gd name="T1" fmla="*/ 18 h 141817"/>
              <a:gd name="T2" fmla="*/ 932 w 330200"/>
              <a:gd name="T3" fmla="*/ 0 h 141817"/>
              <a:gd name="T4" fmla="*/ 2020 w 330200"/>
              <a:gd name="T5" fmla="*/ 16 h 141817"/>
              <a:gd name="T6" fmla="*/ 0 60000 65536"/>
              <a:gd name="T7" fmla="*/ 0 60000 65536"/>
              <a:gd name="T8" fmla="*/ 0 60000 65536"/>
              <a:gd name="T9" fmla="*/ 0 w 330200"/>
              <a:gd name="T10" fmla="*/ 0 h 141817"/>
              <a:gd name="T11" fmla="*/ 330200 w 330200"/>
              <a:gd name="T12" fmla="*/ 141817 h 141817"/>
            </a:gdLst>
            <a:ahLst/>
            <a:cxnLst>
              <a:cxn ang="T6">
                <a:pos x="T0" y="T1"/>
              </a:cxn>
              <a:cxn ang="T7">
                <a:pos x="T2" y="T3"/>
              </a:cxn>
              <a:cxn ang="T8">
                <a:pos x="T4" y="T5"/>
              </a:cxn>
            </a:cxnLst>
            <a:rect l="T9" t="T10" r="T11" b="T12"/>
            <a:pathLst>
              <a:path w="330200" h="141817">
                <a:moveTo>
                  <a:pt x="0" y="141817"/>
                </a:moveTo>
                <a:cubicBezTo>
                  <a:pt x="48683" y="73025"/>
                  <a:pt x="97367" y="4234"/>
                  <a:pt x="152400" y="2117"/>
                </a:cubicBezTo>
                <a:cubicBezTo>
                  <a:pt x="207433" y="0"/>
                  <a:pt x="268816" y="64558"/>
                  <a:pt x="330200" y="129117"/>
                </a:cubicBezTo>
              </a:path>
            </a:pathLst>
          </a:cu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TextBox 47"/>
          <p:cNvSpPr txBox="1">
            <a:spLocks noChangeArrowheads="1"/>
          </p:cNvSpPr>
          <p:nvPr/>
        </p:nvSpPr>
        <p:spPr bwMode="auto">
          <a:xfrm>
            <a:off x="86678" y="3753168"/>
            <a:ext cx="3435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Resisting Moment (M</a:t>
            </a:r>
            <a:r>
              <a:rPr lang="en-US" altLang="en-US" sz="1400" baseline="-25000" dirty="0"/>
              <a:t>R</a:t>
            </a:r>
            <a:r>
              <a:rPr lang="en-US" altLang="en-US" sz="1400" dirty="0"/>
              <a:t>) = </a:t>
            </a:r>
            <a:r>
              <a:rPr lang="en-US" altLang="en-US" sz="1400" dirty="0" smtClean="0"/>
              <a:t>W</a:t>
            </a:r>
            <a:r>
              <a:rPr lang="en-US" altLang="en-US" sz="1400" baseline="-25000" dirty="0"/>
              <a:t>4</a:t>
            </a:r>
            <a:r>
              <a:rPr lang="en-US" altLang="en-US" sz="1400" baseline="-25000" dirty="0" smtClean="0"/>
              <a:t> </a:t>
            </a:r>
            <a:r>
              <a:rPr lang="en-US" altLang="en-US" sz="1000" dirty="0"/>
              <a:t>x</a:t>
            </a:r>
            <a:r>
              <a:rPr lang="en-US" altLang="en-US" sz="1400" dirty="0"/>
              <a:t> </a:t>
            </a:r>
            <a:r>
              <a:rPr lang="en-US" altLang="en-US" sz="1400" dirty="0" smtClean="0"/>
              <a:t>a</a:t>
            </a:r>
            <a:r>
              <a:rPr lang="en-US" altLang="en-US" sz="1400" baseline="-25000" dirty="0"/>
              <a:t>4</a:t>
            </a:r>
            <a:r>
              <a:rPr lang="en-US" altLang="en-US" sz="1400" dirty="0" smtClean="0"/>
              <a:t> </a:t>
            </a:r>
            <a:r>
              <a:rPr lang="en-US" altLang="en-US" sz="1400" dirty="0"/>
              <a:t>+ C </a:t>
            </a:r>
            <a:r>
              <a:rPr lang="en-US" altLang="en-US" sz="1000" dirty="0"/>
              <a:t>x</a:t>
            </a:r>
            <a:r>
              <a:rPr lang="en-US" altLang="en-US" sz="1400" dirty="0"/>
              <a:t> R</a:t>
            </a:r>
          </a:p>
        </p:txBody>
      </p:sp>
      <p:sp>
        <p:nvSpPr>
          <p:cNvPr id="136" name="TextBox 59"/>
          <p:cNvSpPr txBox="1">
            <a:spLocks noChangeArrowheads="1"/>
          </p:cNvSpPr>
          <p:nvPr/>
        </p:nvSpPr>
        <p:spPr bwMode="auto">
          <a:xfrm>
            <a:off x="83502" y="4233863"/>
            <a:ext cx="3878898"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Driving Moment (M</a:t>
            </a:r>
            <a:r>
              <a:rPr lang="en-US" altLang="en-US" sz="1400" baseline="-25000" dirty="0"/>
              <a:t>D</a:t>
            </a:r>
            <a:r>
              <a:rPr lang="en-US" altLang="en-US" sz="1400" dirty="0" smtClean="0"/>
              <a:t>)=W</a:t>
            </a:r>
            <a:r>
              <a:rPr lang="en-US" altLang="en-US" sz="1400" baseline="-25000" dirty="0" smtClean="0"/>
              <a:t>1</a:t>
            </a:r>
            <a:r>
              <a:rPr lang="en-US" altLang="en-US" sz="1400" dirty="0" smtClean="0"/>
              <a:t>xa</a:t>
            </a:r>
            <a:r>
              <a:rPr lang="en-US" altLang="en-US" sz="1400" baseline="-25000" dirty="0" smtClean="0"/>
              <a:t>1</a:t>
            </a:r>
            <a:r>
              <a:rPr lang="en-US" altLang="en-US" sz="1400" dirty="0" smtClean="0"/>
              <a:t>+W</a:t>
            </a:r>
            <a:r>
              <a:rPr lang="en-US" altLang="en-US" sz="1400" baseline="-25000" dirty="0" smtClean="0"/>
              <a:t>2</a:t>
            </a:r>
            <a:r>
              <a:rPr lang="en-US" altLang="en-US" sz="1400" dirty="0" smtClean="0"/>
              <a:t>xa</a:t>
            </a:r>
            <a:r>
              <a:rPr lang="en-US" altLang="en-US" sz="1400" baseline="-25000" dirty="0" smtClean="0"/>
              <a:t>2+</a:t>
            </a:r>
            <a:r>
              <a:rPr lang="en-US" altLang="en-US" sz="1400" dirty="0"/>
              <a:t>+</a:t>
            </a:r>
            <a:r>
              <a:rPr lang="en-US" altLang="en-US" sz="1400" dirty="0" smtClean="0"/>
              <a:t>W</a:t>
            </a:r>
            <a:r>
              <a:rPr lang="en-US" altLang="en-US" sz="1400" baseline="-25000" dirty="0" smtClean="0"/>
              <a:t>3</a:t>
            </a:r>
            <a:r>
              <a:rPr lang="en-US" altLang="en-US" sz="1400" dirty="0" smtClean="0"/>
              <a:t>xa</a:t>
            </a:r>
            <a:r>
              <a:rPr lang="en-US" altLang="en-US" sz="1400" baseline="-25000" dirty="0"/>
              <a:t>3</a:t>
            </a:r>
          </a:p>
          <a:p>
            <a:endParaRPr lang="en-US" altLang="en-US" sz="1400" baseline="-25000" dirty="0"/>
          </a:p>
        </p:txBody>
      </p:sp>
    </p:spTree>
    <p:extLst>
      <p:ext uri="{BB962C8B-B14F-4D97-AF65-F5344CB8AC3E}">
        <p14:creationId xmlns:p14="http://schemas.microsoft.com/office/powerpoint/2010/main" val="4283250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13" y="100013"/>
            <a:ext cx="4024312" cy="461962"/>
          </a:xfrm>
          <a:prstGeom prst="rect">
            <a:avLst/>
          </a:prstGeom>
          <a:noFill/>
        </p:spPr>
        <p:txBody>
          <a:bodyPr wrap="none">
            <a:spAutoFit/>
          </a:bodyPr>
          <a:lstStyle/>
          <a:p>
            <a:pPr>
              <a:defRPr/>
            </a:pPr>
            <a:r>
              <a:rPr lang="fr-FR" u="sng" dirty="0">
                <a:effectLst>
                  <a:outerShdw blurRad="38100" dist="38100" dir="2700000" algn="tl">
                    <a:srgbClr val="000000">
                      <a:alpha val="43137"/>
                    </a:srgbClr>
                  </a:outerShdw>
                </a:effectLst>
              </a:rPr>
              <a:t>Circuler Failure Surface  in  C - </a:t>
            </a:r>
            <a:r>
              <a:rPr lang="fr-FR" sz="2400" u="sng" dirty="0">
                <a:effectLst>
                  <a:outerShdw blurRad="38100" dist="38100" dir="2700000" algn="tl">
                    <a:srgbClr val="000000">
                      <a:alpha val="43137"/>
                    </a:srgbClr>
                  </a:outerShdw>
                </a:effectLst>
                <a:latin typeface="Symbol" panose="05050102010706020507" pitchFamily="18" charset="2"/>
              </a:rPr>
              <a:t>f</a:t>
            </a:r>
            <a:r>
              <a:rPr lang="fr-FR" u="sng" dirty="0">
                <a:effectLst>
                  <a:outerShdw blurRad="38100" dist="38100" dir="2700000" algn="tl">
                    <a:srgbClr val="000000">
                      <a:alpha val="43137"/>
                    </a:srgbClr>
                  </a:outerShdw>
                </a:effectLst>
              </a:rPr>
              <a:t> Soil</a:t>
            </a:r>
            <a:endParaRPr lang="en-US" u="sng" dirty="0">
              <a:effectLst>
                <a:outerShdw blurRad="38100" dist="38100" dir="2700000" algn="tl">
                  <a:srgbClr val="000000">
                    <a:alpha val="43137"/>
                  </a:srgbClr>
                </a:outerShdw>
              </a:effectLst>
            </a:endParaRPr>
          </a:p>
        </p:txBody>
      </p:sp>
      <p:sp>
        <p:nvSpPr>
          <p:cNvPr id="36867" name="TextBox 2"/>
          <p:cNvSpPr txBox="1">
            <a:spLocks noChangeArrowheads="1"/>
          </p:cNvSpPr>
          <p:nvPr/>
        </p:nvSpPr>
        <p:spPr bwMode="auto">
          <a:xfrm>
            <a:off x="322263" y="635000"/>
            <a:ext cx="602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C00000"/>
                </a:solidFill>
              </a:rPr>
              <a:t>Indeterminate Problem</a:t>
            </a:r>
          </a:p>
          <a:p>
            <a:r>
              <a:rPr lang="en-US" altLang="en-US">
                <a:solidFill>
                  <a:srgbClr val="C00000"/>
                </a:solidFill>
              </a:rPr>
              <a:t>Number of Unknowns ≠ Number of Equilibrium Equations</a:t>
            </a:r>
          </a:p>
        </p:txBody>
      </p:sp>
      <p:sp>
        <p:nvSpPr>
          <p:cNvPr id="36868" name="TextBox 3"/>
          <p:cNvSpPr txBox="1">
            <a:spLocks noChangeArrowheads="1"/>
          </p:cNvSpPr>
          <p:nvPr/>
        </p:nvSpPr>
        <p:spPr bwMode="auto">
          <a:xfrm>
            <a:off x="301625" y="1414463"/>
            <a:ext cx="610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B050"/>
                </a:solidFill>
              </a:rPr>
              <a:t>W varies from point to point.  Therefore,  N &amp; F  will vary from point to point</a:t>
            </a:r>
          </a:p>
        </p:txBody>
      </p:sp>
      <p:sp>
        <p:nvSpPr>
          <p:cNvPr id="36869" name="Arc 19"/>
          <p:cNvSpPr>
            <a:spLocks/>
          </p:cNvSpPr>
          <p:nvPr/>
        </p:nvSpPr>
        <p:spPr bwMode="auto">
          <a:xfrm rot="6830892">
            <a:off x="3071812" y="2917826"/>
            <a:ext cx="3800475" cy="3803650"/>
          </a:xfrm>
          <a:custGeom>
            <a:avLst/>
            <a:gdLst>
              <a:gd name="T0" fmla="*/ 0 w 3800023"/>
              <a:gd name="T1" fmla="*/ 0 h 3803672"/>
              <a:gd name="T2" fmla="*/ 3806808 w 3800023"/>
              <a:gd name="T3" fmla="*/ 3636795 h 3803672"/>
              <a:gd name="T4" fmla="*/ 3575249 w 3800023"/>
              <a:gd name="T5" fmla="*/ 3109149 h 3803672"/>
              <a:gd name="T6" fmla="*/ 462833 w 3800023"/>
              <a:gd name="T7" fmla="*/ 1046070 h 3803672"/>
              <a:gd name="T8" fmla="*/ 0 w 3800023"/>
              <a:gd name="T9" fmla="*/ 0 h 3803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0023" h="3803672" stroke="0">
                <a:moveTo>
                  <a:pt x="0" y="0"/>
                </a:moveTo>
                <a:cubicBezTo>
                  <a:pt x="2035934" y="0"/>
                  <a:pt x="3710870" y="1603129"/>
                  <a:pt x="3800023" y="3637110"/>
                </a:cubicBezTo>
                <a:lnTo>
                  <a:pt x="1" y="3803672"/>
                </a:lnTo>
                <a:cubicBezTo>
                  <a:pt x="1" y="2535781"/>
                  <a:pt x="0" y="1267891"/>
                  <a:pt x="0" y="0"/>
                </a:cubicBezTo>
                <a:close/>
              </a:path>
              <a:path w="3800023" h="3803672" fill="none">
                <a:moveTo>
                  <a:pt x="0" y="0"/>
                </a:moveTo>
                <a:cubicBezTo>
                  <a:pt x="2035934" y="0"/>
                  <a:pt x="3710870" y="1603129"/>
                  <a:pt x="3800023" y="3637110"/>
                </a:cubicBezTo>
                <a:cubicBezTo>
                  <a:pt x="3799995" y="3635448"/>
                  <a:pt x="3568902" y="3111081"/>
                  <a:pt x="3568874" y="3109419"/>
                </a:cubicBezTo>
                <a:lnTo>
                  <a:pt x="462008" y="1046160"/>
                </a:lnTo>
                <a:lnTo>
                  <a:pt x="0" y="0"/>
                </a:lnTo>
                <a:close/>
              </a:path>
            </a:pathLst>
          </a:custGeom>
          <a:noFill/>
          <a:ln w="1270"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6870" name="Straight Connector 6"/>
          <p:cNvCxnSpPr>
            <a:cxnSpLocks noChangeShapeType="1"/>
          </p:cNvCxnSpPr>
          <p:nvPr/>
        </p:nvCxnSpPr>
        <p:spPr bwMode="auto">
          <a:xfrm flipH="1">
            <a:off x="6323013" y="3849688"/>
            <a:ext cx="2011362" cy="0"/>
          </a:xfrm>
          <a:prstGeom prst="line">
            <a:avLst/>
          </a:prstGeom>
          <a:noFill/>
          <a:ln w="1270" algn="ctr">
            <a:solidFill>
              <a:schemeClr val="tx1"/>
            </a:solidFill>
            <a:round/>
            <a:headEnd/>
            <a:tailEnd/>
          </a:ln>
          <a:extLst>
            <a:ext uri="{909E8E84-426E-40DD-AFC4-6F175D3DCCD1}">
              <a14:hiddenFill xmlns:a14="http://schemas.microsoft.com/office/drawing/2010/main">
                <a:noFill/>
              </a14:hiddenFill>
            </a:ext>
          </a:extLst>
        </p:spPr>
      </p:cxnSp>
      <p:cxnSp>
        <p:nvCxnSpPr>
          <p:cNvPr id="36871" name="Straight Connector 9"/>
          <p:cNvCxnSpPr>
            <a:cxnSpLocks noChangeShapeType="1"/>
          </p:cNvCxnSpPr>
          <p:nvPr/>
        </p:nvCxnSpPr>
        <p:spPr bwMode="auto">
          <a:xfrm flipH="1">
            <a:off x="3190875" y="3849688"/>
            <a:ext cx="3132138" cy="2011362"/>
          </a:xfrm>
          <a:prstGeom prst="line">
            <a:avLst/>
          </a:prstGeom>
          <a:noFill/>
          <a:ln w="1270" algn="ctr">
            <a:solidFill>
              <a:schemeClr val="tx1"/>
            </a:solidFill>
            <a:round/>
            <a:headEnd/>
            <a:tailEnd/>
          </a:ln>
          <a:extLst>
            <a:ext uri="{909E8E84-426E-40DD-AFC4-6F175D3DCCD1}">
              <a14:hiddenFill xmlns:a14="http://schemas.microsoft.com/office/drawing/2010/main">
                <a:noFill/>
              </a14:hiddenFill>
            </a:ext>
          </a:extLst>
        </p:spPr>
      </p:cxnSp>
      <p:cxnSp>
        <p:nvCxnSpPr>
          <p:cNvPr id="36872" name="Straight Connector 11"/>
          <p:cNvCxnSpPr>
            <a:cxnSpLocks noChangeShapeType="1"/>
          </p:cNvCxnSpPr>
          <p:nvPr/>
        </p:nvCxnSpPr>
        <p:spPr bwMode="auto">
          <a:xfrm flipH="1">
            <a:off x="630238" y="5861050"/>
            <a:ext cx="2560637" cy="0"/>
          </a:xfrm>
          <a:prstGeom prst="line">
            <a:avLst/>
          </a:prstGeom>
          <a:noFill/>
          <a:ln w="1270" algn="ctr">
            <a:solidFill>
              <a:schemeClr val="tx1"/>
            </a:solidFill>
            <a:round/>
            <a:headEnd/>
            <a:tailEnd/>
          </a:ln>
          <a:extLst>
            <a:ext uri="{909E8E84-426E-40DD-AFC4-6F175D3DCCD1}">
              <a14:hiddenFill xmlns:a14="http://schemas.microsoft.com/office/drawing/2010/main">
                <a:noFill/>
              </a14:hiddenFill>
            </a:ext>
          </a:extLst>
        </p:spPr>
      </p:cxnSp>
      <p:cxnSp>
        <p:nvCxnSpPr>
          <p:cNvPr id="36873" name="Straight Connector 22"/>
          <p:cNvCxnSpPr>
            <a:cxnSpLocks noChangeShapeType="1"/>
            <a:endCxn id="36869" idx="0"/>
          </p:cNvCxnSpPr>
          <p:nvPr/>
        </p:nvCxnSpPr>
        <p:spPr bwMode="auto">
          <a:xfrm>
            <a:off x="4006850" y="2279650"/>
            <a:ext cx="3473450" cy="1571625"/>
          </a:xfrm>
          <a:prstGeom prst="line">
            <a:avLst/>
          </a:prstGeom>
          <a:noFill/>
          <a:ln w="1270" algn="ctr">
            <a:solidFill>
              <a:schemeClr val="tx1"/>
            </a:solidFill>
            <a:round/>
            <a:headEnd/>
            <a:tailEnd/>
          </a:ln>
          <a:extLst>
            <a:ext uri="{909E8E84-426E-40DD-AFC4-6F175D3DCCD1}">
              <a14:hiddenFill xmlns:a14="http://schemas.microsoft.com/office/drawing/2010/main">
                <a:noFill/>
              </a14:hiddenFill>
            </a:ext>
          </a:extLst>
        </p:spPr>
      </p:cxnSp>
      <p:cxnSp>
        <p:nvCxnSpPr>
          <p:cNvPr id="36874" name="Straight Connector 24"/>
          <p:cNvCxnSpPr>
            <a:cxnSpLocks noChangeShapeType="1"/>
            <a:endCxn id="36869" idx="1"/>
          </p:cNvCxnSpPr>
          <p:nvPr/>
        </p:nvCxnSpPr>
        <p:spPr bwMode="auto">
          <a:xfrm flipH="1">
            <a:off x="2617788" y="2279650"/>
            <a:ext cx="1397000" cy="3576638"/>
          </a:xfrm>
          <a:prstGeom prst="line">
            <a:avLst/>
          </a:prstGeom>
          <a:noFill/>
          <a:ln w="1270" algn="ctr">
            <a:solidFill>
              <a:schemeClr val="tx1"/>
            </a:solidFill>
            <a:round/>
            <a:headEnd/>
            <a:tailEnd/>
          </a:ln>
          <a:extLst>
            <a:ext uri="{909E8E84-426E-40DD-AFC4-6F175D3DCCD1}">
              <a14:hiddenFill xmlns:a14="http://schemas.microsoft.com/office/drawing/2010/main">
                <a:noFill/>
              </a14:hiddenFill>
            </a:ext>
          </a:extLst>
        </p:spPr>
      </p:cxnSp>
      <p:sp>
        <p:nvSpPr>
          <p:cNvPr id="36875" name="TextBox 26"/>
          <p:cNvSpPr txBox="1">
            <a:spLocks noChangeArrowheads="1"/>
          </p:cNvSpPr>
          <p:nvPr/>
        </p:nvSpPr>
        <p:spPr bwMode="auto">
          <a:xfrm>
            <a:off x="3160713" y="2041525"/>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Center</a:t>
            </a:r>
          </a:p>
        </p:txBody>
      </p:sp>
      <p:sp>
        <p:nvSpPr>
          <p:cNvPr id="36876" name="Oval 27"/>
          <p:cNvSpPr>
            <a:spLocks noChangeArrowheads="1"/>
          </p:cNvSpPr>
          <p:nvPr/>
        </p:nvSpPr>
        <p:spPr bwMode="auto">
          <a:xfrm>
            <a:off x="3954463" y="2214563"/>
            <a:ext cx="120650" cy="119062"/>
          </a:xfrm>
          <a:prstGeom prst="ellipse">
            <a:avLst/>
          </a:prstGeom>
          <a:solidFill>
            <a:schemeClr val="tx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36877" name="Straight Arrow Connector 29"/>
          <p:cNvCxnSpPr>
            <a:cxnSpLocks noChangeShapeType="1"/>
            <a:endCxn id="36869" idx="0"/>
          </p:cNvCxnSpPr>
          <p:nvPr/>
        </p:nvCxnSpPr>
        <p:spPr bwMode="auto">
          <a:xfrm>
            <a:off x="4075113" y="2311400"/>
            <a:ext cx="3405187" cy="15398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6878" name="TextBox 31"/>
          <p:cNvSpPr txBox="1">
            <a:spLocks noChangeArrowheads="1"/>
          </p:cNvSpPr>
          <p:nvPr/>
        </p:nvSpPr>
        <p:spPr bwMode="auto">
          <a:xfrm>
            <a:off x="5426075" y="2824163"/>
            <a:ext cx="3508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R</a:t>
            </a:r>
          </a:p>
        </p:txBody>
      </p:sp>
      <p:sp>
        <p:nvSpPr>
          <p:cNvPr id="36879" name="Oval 75"/>
          <p:cNvSpPr>
            <a:spLocks noChangeArrowheads="1"/>
          </p:cNvSpPr>
          <p:nvPr/>
        </p:nvSpPr>
        <p:spPr bwMode="auto">
          <a:xfrm>
            <a:off x="3094038" y="5992813"/>
            <a:ext cx="46037" cy="46037"/>
          </a:xfrm>
          <a:prstGeom prst="ellipse">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36880" name="Straight Connector 77"/>
          <p:cNvCxnSpPr>
            <a:cxnSpLocks noChangeShapeType="1"/>
          </p:cNvCxnSpPr>
          <p:nvPr/>
        </p:nvCxnSpPr>
        <p:spPr bwMode="auto">
          <a:xfrm>
            <a:off x="2741613" y="5927725"/>
            <a:ext cx="831850" cy="184150"/>
          </a:xfrm>
          <a:prstGeom prst="line">
            <a:avLst/>
          </a:prstGeom>
          <a:noFill/>
          <a:ln w="317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6881" name="Straight Arrow Connector 4"/>
          <p:cNvCxnSpPr>
            <a:cxnSpLocks noChangeShapeType="1"/>
          </p:cNvCxnSpPr>
          <p:nvPr/>
        </p:nvCxnSpPr>
        <p:spPr bwMode="auto">
          <a:xfrm>
            <a:off x="5532438" y="4635500"/>
            <a:ext cx="0" cy="102235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6882" name="TextBox 5"/>
          <p:cNvSpPr txBox="1">
            <a:spLocks noChangeArrowheads="1"/>
          </p:cNvSpPr>
          <p:nvPr/>
        </p:nvSpPr>
        <p:spPr bwMode="auto">
          <a:xfrm>
            <a:off x="5638800" y="4903788"/>
            <a:ext cx="531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W1</a:t>
            </a:r>
          </a:p>
        </p:txBody>
      </p:sp>
      <p:cxnSp>
        <p:nvCxnSpPr>
          <p:cNvPr id="36883" name="Straight Arrow Connector 82"/>
          <p:cNvCxnSpPr>
            <a:cxnSpLocks noChangeShapeType="1"/>
          </p:cNvCxnSpPr>
          <p:nvPr/>
        </p:nvCxnSpPr>
        <p:spPr bwMode="auto">
          <a:xfrm>
            <a:off x="3190875" y="5089525"/>
            <a:ext cx="0" cy="102235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884" name="Straight Connector 7"/>
          <p:cNvCxnSpPr>
            <a:cxnSpLocks noChangeShapeType="1"/>
          </p:cNvCxnSpPr>
          <p:nvPr/>
        </p:nvCxnSpPr>
        <p:spPr bwMode="auto">
          <a:xfrm>
            <a:off x="4006850" y="1855788"/>
            <a:ext cx="0" cy="54705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6885" name="TextBox 83"/>
          <p:cNvSpPr txBox="1">
            <a:spLocks noChangeArrowheads="1"/>
          </p:cNvSpPr>
          <p:nvPr/>
        </p:nvSpPr>
        <p:spPr bwMode="auto">
          <a:xfrm>
            <a:off x="2813050" y="5273675"/>
            <a:ext cx="53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W2</a:t>
            </a:r>
          </a:p>
        </p:txBody>
      </p:sp>
    </p:spTree>
    <p:extLst>
      <p:ext uri="{BB962C8B-B14F-4D97-AF65-F5344CB8AC3E}">
        <p14:creationId xmlns:p14="http://schemas.microsoft.com/office/powerpoint/2010/main" val="3874245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13" y="100013"/>
            <a:ext cx="4024312" cy="461962"/>
          </a:xfrm>
          <a:prstGeom prst="rect">
            <a:avLst/>
          </a:prstGeom>
          <a:noFill/>
        </p:spPr>
        <p:txBody>
          <a:bodyPr wrap="none">
            <a:spAutoFit/>
          </a:bodyPr>
          <a:lstStyle/>
          <a:p>
            <a:pPr>
              <a:defRPr/>
            </a:pPr>
            <a:r>
              <a:rPr lang="fr-FR" u="sng" dirty="0">
                <a:effectLst>
                  <a:outerShdw blurRad="38100" dist="38100" dir="2700000" algn="tl">
                    <a:srgbClr val="000000">
                      <a:alpha val="43137"/>
                    </a:srgbClr>
                  </a:outerShdw>
                </a:effectLst>
              </a:rPr>
              <a:t>Circuler Failure Surface  in  C - </a:t>
            </a:r>
            <a:r>
              <a:rPr lang="fr-FR" sz="2400" u="sng" dirty="0">
                <a:effectLst>
                  <a:outerShdw blurRad="38100" dist="38100" dir="2700000" algn="tl">
                    <a:srgbClr val="000000">
                      <a:alpha val="43137"/>
                    </a:srgbClr>
                  </a:outerShdw>
                </a:effectLst>
                <a:latin typeface="Symbol" panose="05050102010706020507" pitchFamily="18" charset="2"/>
              </a:rPr>
              <a:t>f</a:t>
            </a:r>
            <a:r>
              <a:rPr lang="fr-FR" u="sng" dirty="0">
                <a:effectLst>
                  <a:outerShdw blurRad="38100" dist="38100" dir="2700000" algn="tl">
                    <a:srgbClr val="000000">
                      <a:alpha val="43137"/>
                    </a:srgbClr>
                  </a:outerShdw>
                </a:effectLst>
              </a:rPr>
              <a:t> Soil</a:t>
            </a:r>
            <a:endParaRPr lang="en-US" u="sng" dirty="0">
              <a:effectLst>
                <a:outerShdw blurRad="38100" dist="38100" dir="2700000" algn="tl">
                  <a:srgbClr val="000000">
                    <a:alpha val="43137"/>
                  </a:srgbClr>
                </a:outerShdw>
              </a:effectLst>
            </a:endParaRPr>
          </a:p>
        </p:txBody>
      </p:sp>
      <p:sp>
        <p:nvSpPr>
          <p:cNvPr id="37891" name="TextBox 2"/>
          <p:cNvSpPr txBox="1">
            <a:spLocks noChangeArrowheads="1"/>
          </p:cNvSpPr>
          <p:nvPr/>
        </p:nvSpPr>
        <p:spPr bwMode="auto">
          <a:xfrm>
            <a:off x="322263" y="635000"/>
            <a:ext cx="602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C00000"/>
                </a:solidFill>
              </a:rPr>
              <a:t>Indeterminate Problem</a:t>
            </a:r>
          </a:p>
          <a:p>
            <a:r>
              <a:rPr lang="en-US" altLang="en-US">
                <a:solidFill>
                  <a:srgbClr val="C00000"/>
                </a:solidFill>
              </a:rPr>
              <a:t>Number of Unknowns ≠ Number of Equilibrium Equations</a:t>
            </a:r>
          </a:p>
        </p:txBody>
      </p:sp>
      <p:sp>
        <p:nvSpPr>
          <p:cNvPr id="37892" name="TextBox 3"/>
          <p:cNvSpPr txBox="1">
            <a:spLocks noChangeArrowheads="1"/>
          </p:cNvSpPr>
          <p:nvPr/>
        </p:nvSpPr>
        <p:spPr bwMode="auto">
          <a:xfrm>
            <a:off x="301625" y="1414463"/>
            <a:ext cx="610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B050"/>
                </a:solidFill>
              </a:rPr>
              <a:t>W varies from point to point.  Therefore,  N &amp; F  will vary from point to point</a:t>
            </a:r>
          </a:p>
        </p:txBody>
      </p:sp>
      <p:sp>
        <p:nvSpPr>
          <p:cNvPr id="37893" name="Arc 19"/>
          <p:cNvSpPr>
            <a:spLocks/>
          </p:cNvSpPr>
          <p:nvPr/>
        </p:nvSpPr>
        <p:spPr bwMode="auto">
          <a:xfrm rot="6830892">
            <a:off x="3071812" y="2917826"/>
            <a:ext cx="3800475" cy="3803650"/>
          </a:xfrm>
          <a:custGeom>
            <a:avLst/>
            <a:gdLst>
              <a:gd name="T0" fmla="*/ 0 w 3800023"/>
              <a:gd name="T1" fmla="*/ 0 h 3803672"/>
              <a:gd name="T2" fmla="*/ 3806808 w 3800023"/>
              <a:gd name="T3" fmla="*/ 3636795 h 3803672"/>
              <a:gd name="T4" fmla="*/ 3575249 w 3800023"/>
              <a:gd name="T5" fmla="*/ 3109149 h 3803672"/>
              <a:gd name="T6" fmla="*/ 462833 w 3800023"/>
              <a:gd name="T7" fmla="*/ 1046070 h 3803672"/>
              <a:gd name="T8" fmla="*/ 0 w 3800023"/>
              <a:gd name="T9" fmla="*/ 0 h 3803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0023" h="3803672" stroke="0">
                <a:moveTo>
                  <a:pt x="0" y="0"/>
                </a:moveTo>
                <a:cubicBezTo>
                  <a:pt x="2035934" y="0"/>
                  <a:pt x="3710870" y="1603129"/>
                  <a:pt x="3800023" y="3637110"/>
                </a:cubicBezTo>
                <a:lnTo>
                  <a:pt x="1" y="3803672"/>
                </a:lnTo>
                <a:cubicBezTo>
                  <a:pt x="1" y="2535781"/>
                  <a:pt x="0" y="1267891"/>
                  <a:pt x="0" y="0"/>
                </a:cubicBezTo>
                <a:close/>
              </a:path>
              <a:path w="3800023" h="3803672" fill="none">
                <a:moveTo>
                  <a:pt x="0" y="0"/>
                </a:moveTo>
                <a:cubicBezTo>
                  <a:pt x="2035934" y="0"/>
                  <a:pt x="3710870" y="1603129"/>
                  <a:pt x="3800023" y="3637110"/>
                </a:cubicBezTo>
                <a:cubicBezTo>
                  <a:pt x="3799995" y="3635448"/>
                  <a:pt x="3568902" y="3111081"/>
                  <a:pt x="3568874" y="3109419"/>
                </a:cubicBezTo>
                <a:lnTo>
                  <a:pt x="462008" y="1046160"/>
                </a:lnTo>
                <a:lnTo>
                  <a:pt x="0" y="0"/>
                </a:lnTo>
                <a:close/>
              </a:path>
            </a:pathLst>
          </a:custGeom>
          <a:noFill/>
          <a:ln w="1270"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7894" name="Group 2"/>
          <p:cNvGrpSpPr>
            <a:grpSpLocks/>
          </p:cNvGrpSpPr>
          <p:nvPr/>
        </p:nvGrpSpPr>
        <p:grpSpPr bwMode="auto">
          <a:xfrm>
            <a:off x="630238" y="2041525"/>
            <a:ext cx="7704137" cy="4151313"/>
            <a:chOff x="630238" y="2041525"/>
            <a:chExt cx="7704137" cy="4151313"/>
          </a:xfrm>
        </p:grpSpPr>
        <p:cxnSp>
          <p:nvCxnSpPr>
            <p:cNvPr id="37895" name="Straight Connector 6"/>
            <p:cNvCxnSpPr>
              <a:cxnSpLocks noChangeShapeType="1"/>
            </p:cNvCxnSpPr>
            <p:nvPr/>
          </p:nvCxnSpPr>
          <p:spPr bwMode="auto">
            <a:xfrm flipH="1">
              <a:off x="6323013" y="3849688"/>
              <a:ext cx="2011362" cy="0"/>
            </a:xfrm>
            <a:prstGeom prst="line">
              <a:avLst/>
            </a:prstGeom>
            <a:noFill/>
            <a:ln w="1270" algn="ctr">
              <a:solidFill>
                <a:schemeClr val="tx1"/>
              </a:solidFill>
              <a:round/>
              <a:headEnd/>
              <a:tailEnd/>
            </a:ln>
            <a:extLst>
              <a:ext uri="{909E8E84-426E-40DD-AFC4-6F175D3DCCD1}">
                <a14:hiddenFill xmlns:a14="http://schemas.microsoft.com/office/drawing/2010/main">
                  <a:noFill/>
                </a14:hiddenFill>
              </a:ext>
            </a:extLst>
          </p:spPr>
        </p:cxnSp>
        <p:cxnSp>
          <p:nvCxnSpPr>
            <p:cNvPr id="37896" name="Straight Connector 9"/>
            <p:cNvCxnSpPr>
              <a:cxnSpLocks noChangeShapeType="1"/>
            </p:cNvCxnSpPr>
            <p:nvPr/>
          </p:nvCxnSpPr>
          <p:spPr bwMode="auto">
            <a:xfrm flipH="1">
              <a:off x="3190875" y="3849688"/>
              <a:ext cx="3132138" cy="2011362"/>
            </a:xfrm>
            <a:prstGeom prst="line">
              <a:avLst/>
            </a:prstGeom>
            <a:noFill/>
            <a:ln w="1270" algn="ctr">
              <a:solidFill>
                <a:schemeClr val="tx1"/>
              </a:solidFill>
              <a:round/>
              <a:headEnd/>
              <a:tailEnd/>
            </a:ln>
            <a:extLst>
              <a:ext uri="{909E8E84-426E-40DD-AFC4-6F175D3DCCD1}">
                <a14:hiddenFill xmlns:a14="http://schemas.microsoft.com/office/drawing/2010/main">
                  <a:noFill/>
                </a14:hiddenFill>
              </a:ext>
            </a:extLst>
          </p:spPr>
        </p:cxnSp>
        <p:cxnSp>
          <p:nvCxnSpPr>
            <p:cNvPr id="37897" name="Straight Connector 11"/>
            <p:cNvCxnSpPr>
              <a:cxnSpLocks noChangeShapeType="1"/>
            </p:cNvCxnSpPr>
            <p:nvPr/>
          </p:nvCxnSpPr>
          <p:spPr bwMode="auto">
            <a:xfrm flipH="1">
              <a:off x="630238" y="5861050"/>
              <a:ext cx="2560637" cy="0"/>
            </a:xfrm>
            <a:prstGeom prst="line">
              <a:avLst/>
            </a:prstGeom>
            <a:noFill/>
            <a:ln w="1270" algn="ctr">
              <a:solidFill>
                <a:schemeClr val="tx1"/>
              </a:solidFill>
              <a:round/>
              <a:headEnd/>
              <a:tailEnd/>
            </a:ln>
            <a:extLst>
              <a:ext uri="{909E8E84-426E-40DD-AFC4-6F175D3DCCD1}">
                <a14:hiddenFill xmlns:a14="http://schemas.microsoft.com/office/drawing/2010/main">
                  <a:noFill/>
                </a14:hiddenFill>
              </a:ext>
            </a:extLst>
          </p:spPr>
        </p:cxnSp>
        <p:cxnSp>
          <p:nvCxnSpPr>
            <p:cNvPr id="37898" name="Straight Connector 22"/>
            <p:cNvCxnSpPr>
              <a:cxnSpLocks noChangeShapeType="1"/>
              <a:endCxn id="37893" idx="0"/>
            </p:cNvCxnSpPr>
            <p:nvPr/>
          </p:nvCxnSpPr>
          <p:spPr bwMode="auto">
            <a:xfrm>
              <a:off x="4006850" y="2279650"/>
              <a:ext cx="3473450" cy="1571625"/>
            </a:xfrm>
            <a:prstGeom prst="line">
              <a:avLst/>
            </a:prstGeom>
            <a:noFill/>
            <a:ln w="1270" algn="ctr">
              <a:solidFill>
                <a:schemeClr val="tx1"/>
              </a:solidFill>
              <a:round/>
              <a:headEnd/>
              <a:tailEnd/>
            </a:ln>
            <a:extLst>
              <a:ext uri="{909E8E84-426E-40DD-AFC4-6F175D3DCCD1}">
                <a14:hiddenFill xmlns:a14="http://schemas.microsoft.com/office/drawing/2010/main">
                  <a:noFill/>
                </a14:hiddenFill>
              </a:ext>
            </a:extLst>
          </p:spPr>
        </p:cxnSp>
        <p:cxnSp>
          <p:nvCxnSpPr>
            <p:cNvPr id="37899" name="Straight Connector 24"/>
            <p:cNvCxnSpPr>
              <a:cxnSpLocks noChangeShapeType="1"/>
              <a:endCxn id="37893" idx="1"/>
            </p:cNvCxnSpPr>
            <p:nvPr/>
          </p:nvCxnSpPr>
          <p:spPr bwMode="auto">
            <a:xfrm flipH="1">
              <a:off x="2617788" y="2279650"/>
              <a:ext cx="1397000" cy="3576638"/>
            </a:xfrm>
            <a:prstGeom prst="line">
              <a:avLst/>
            </a:prstGeom>
            <a:noFill/>
            <a:ln w="1270" algn="ctr">
              <a:solidFill>
                <a:schemeClr val="tx1"/>
              </a:solidFill>
              <a:round/>
              <a:headEnd/>
              <a:tailEnd/>
            </a:ln>
            <a:extLst>
              <a:ext uri="{909E8E84-426E-40DD-AFC4-6F175D3DCCD1}">
                <a14:hiddenFill xmlns:a14="http://schemas.microsoft.com/office/drawing/2010/main">
                  <a:noFill/>
                </a14:hiddenFill>
              </a:ext>
            </a:extLst>
          </p:spPr>
        </p:cxnSp>
        <p:sp>
          <p:nvSpPr>
            <p:cNvPr id="37900" name="TextBox 26"/>
            <p:cNvSpPr txBox="1">
              <a:spLocks noChangeArrowheads="1"/>
            </p:cNvSpPr>
            <p:nvPr/>
          </p:nvSpPr>
          <p:spPr bwMode="auto">
            <a:xfrm>
              <a:off x="3160713" y="2041525"/>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Center</a:t>
              </a:r>
            </a:p>
          </p:txBody>
        </p:sp>
        <p:sp>
          <p:nvSpPr>
            <p:cNvPr id="37901" name="Oval 27"/>
            <p:cNvSpPr>
              <a:spLocks noChangeArrowheads="1"/>
            </p:cNvSpPr>
            <p:nvPr/>
          </p:nvSpPr>
          <p:spPr bwMode="auto">
            <a:xfrm>
              <a:off x="3954463" y="2214563"/>
              <a:ext cx="120650" cy="119062"/>
            </a:xfrm>
            <a:prstGeom prst="ellipse">
              <a:avLst/>
            </a:prstGeom>
            <a:solidFill>
              <a:schemeClr val="tx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37902" name="Straight Arrow Connector 29"/>
            <p:cNvCxnSpPr>
              <a:cxnSpLocks noChangeShapeType="1"/>
              <a:endCxn id="37893" idx="0"/>
            </p:cNvCxnSpPr>
            <p:nvPr/>
          </p:nvCxnSpPr>
          <p:spPr bwMode="auto">
            <a:xfrm>
              <a:off x="4075113" y="2311400"/>
              <a:ext cx="3405187" cy="15398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903" name="TextBox 31"/>
            <p:cNvSpPr txBox="1">
              <a:spLocks noChangeArrowheads="1"/>
            </p:cNvSpPr>
            <p:nvPr/>
          </p:nvSpPr>
          <p:spPr bwMode="auto">
            <a:xfrm>
              <a:off x="5426075" y="2824163"/>
              <a:ext cx="3508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R</a:t>
              </a:r>
            </a:p>
          </p:txBody>
        </p:sp>
        <p:cxnSp>
          <p:nvCxnSpPr>
            <p:cNvPr id="37904" name="Straight Connector 33"/>
            <p:cNvCxnSpPr>
              <a:cxnSpLocks noChangeShapeType="1"/>
            </p:cNvCxnSpPr>
            <p:nvPr/>
          </p:nvCxnSpPr>
          <p:spPr bwMode="auto">
            <a:xfrm flipH="1">
              <a:off x="5154613" y="5141913"/>
              <a:ext cx="1441450" cy="1050925"/>
            </a:xfrm>
            <a:prstGeom prst="line">
              <a:avLst/>
            </a:prstGeom>
            <a:noFill/>
            <a:ln w="317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37905" name="Oval 35"/>
            <p:cNvSpPr>
              <a:spLocks noChangeArrowheads="1"/>
            </p:cNvSpPr>
            <p:nvPr/>
          </p:nvSpPr>
          <p:spPr bwMode="auto">
            <a:xfrm>
              <a:off x="6243638" y="5353050"/>
              <a:ext cx="46037" cy="46038"/>
            </a:xfrm>
            <a:prstGeom prst="ellipse">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37906" name="Straight Arrow Connector 37"/>
            <p:cNvCxnSpPr>
              <a:cxnSpLocks noChangeShapeType="1"/>
            </p:cNvCxnSpPr>
            <p:nvPr/>
          </p:nvCxnSpPr>
          <p:spPr bwMode="auto">
            <a:xfrm flipV="1">
              <a:off x="5886450" y="5394325"/>
              <a:ext cx="354013" cy="265113"/>
            </a:xfrm>
            <a:prstGeom prst="straightConnector1">
              <a:avLst/>
            </a:prstGeom>
            <a:noFill/>
            <a:ln w="22225"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37907" name="Straight Arrow Connector 38"/>
            <p:cNvCxnSpPr>
              <a:cxnSpLocks noChangeShapeType="1"/>
              <a:endCxn id="37905" idx="5"/>
            </p:cNvCxnSpPr>
            <p:nvPr/>
          </p:nvCxnSpPr>
          <p:spPr bwMode="auto">
            <a:xfrm flipH="1" flipV="1">
              <a:off x="6283325" y="5391150"/>
              <a:ext cx="263525" cy="298450"/>
            </a:xfrm>
            <a:prstGeom prst="straightConnector1">
              <a:avLst/>
            </a:prstGeom>
            <a:noFill/>
            <a:ln w="9525" algn="ctr">
              <a:solidFill>
                <a:srgbClr val="0099FF"/>
              </a:solidFill>
              <a:round/>
              <a:headEnd/>
              <a:tailEnd type="arrow" w="med" len="med"/>
            </a:ln>
            <a:extLst>
              <a:ext uri="{909E8E84-426E-40DD-AFC4-6F175D3DCCD1}">
                <a14:hiddenFill xmlns:a14="http://schemas.microsoft.com/office/drawing/2010/main">
                  <a:noFill/>
                </a14:hiddenFill>
              </a:ext>
            </a:extLst>
          </p:spPr>
        </p:cxnSp>
        <p:cxnSp>
          <p:nvCxnSpPr>
            <p:cNvPr id="37908" name="Straight Arrow Connector 41"/>
            <p:cNvCxnSpPr>
              <a:cxnSpLocks noChangeShapeType="1"/>
              <a:endCxn id="37905" idx="4"/>
            </p:cNvCxnSpPr>
            <p:nvPr/>
          </p:nvCxnSpPr>
          <p:spPr bwMode="auto">
            <a:xfrm flipV="1">
              <a:off x="6148388" y="5399088"/>
              <a:ext cx="117475" cy="52546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6" name="Arc 45"/>
            <p:cNvSpPr/>
            <p:nvPr/>
          </p:nvSpPr>
          <p:spPr bwMode="auto">
            <a:xfrm rot="7040642">
              <a:off x="6154737" y="5343526"/>
              <a:ext cx="284163" cy="284162"/>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37910" name="TextBox 46"/>
            <p:cNvSpPr txBox="1">
              <a:spLocks noChangeArrowheads="1"/>
            </p:cNvSpPr>
            <p:nvPr/>
          </p:nvSpPr>
          <p:spPr bwMode="auto">
            <a:xfrm>
              <a:off x="6188075" y="54975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latin typeface="Symbol" panose="05050102010706020507" pitchFamily="18" charset="2"/>
                </a:rPr>
                <a:t>f</a:t>
              </a:r>
            </a:p>
          </p:txBody>
        </p:sp>
        <p:cxnSp>
          <p:nvCxnSpPr>
            <p:cNvPr id="37911" name="Straight Arrow Connector 49"/>
            <p:cNvCxnSpPr>
              <a:cxnSpLocks noChangeShapeType="1"/>
            </p:cNvCxnSpPr>
            <p:nvPr/>
          </p:nvCxnSpPr>
          <p:spPr bwMode="auto">
            <a:xfrm>
              <a:off x="6259513" y="4852988"/>
              <a:ext cx="0" cy="496887"/>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912" name="TextBox 51"/>
            <p:cNvSpPr txBox="1">
              <a:spLocks noChangeArrowheads="1"/>
            </p:cNvSpPr>
            <p:nvPr/>
          </p:nvSpPr>
          <p:spPr bwMode="auto">
            <a:xfrm>
              <a:off x="6446838" y="5548313"/>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99FF"/>
                  </a:solidFill>
                </a:rPr>
                <a:t>N</a:t>
              </a:r>
            </a:p>
          </p:txBody>
        </p:sp>
        <p:sp>
          <p:nvSpPr>
            <p:cNvPr id="37913" name="TextBox 52"/>
            <p:cNvSpPr txBox="1">
              <a:spLocks noChangeArrowheads="1"/>
            </p:cNvSpPr>
            <p:nvPr/>
          </p:nvSpPr>
          <p:spPr bwMode="auto">
            <a:xfrm>
              <a:off x="5824888" y="5489638"/>
              <a:ext cx="344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dirty="0" smtClean="0">
                  <a:solidFill>
                    <a:srgbClr val="00B050"/>
                  </a:solidFill>
                  <a:latin typeface="Symbol" panose="05050102010706020507" pitchFamily="18" charset="2"/>
                </a:rPr>
                <a:t>t</a:t>
              </a:r>
              <a:r>
                <a:rPr lang="en-US" altLang="en-US" i="1" baseline="-25000" dirty="0" smtClean="0">
                  <a:solidFill>
                    <a:srgbClr val="00B050"/>
                  </a:solidFill>
                  <a:latin typeface="Times New Roman" panose="02020603050405020304" pitchFamily="18" charset="0"/>
                  <a:cs typeface="Times New Roman" panose="02020603050405020304" pitchFamily="18" charset="0"/>
                </a:rPr>
                <a:t>r</a:t>
              </a:r>
              <a:endParaRPr lang="en-US" altLang="en-US" i="1" baseline="-25000" dirty="0">
                <a:solidFill>
                  <a:srgbClr val="00B050"/>
                </a:solidFill>
                <a:latin typeface="Times New Roman" panose="02020603050405020304" pitchFamily="18" charset="0"/>
                <a:cs typeface="Times New Roman" panose="02020603050405020304" pitchFamily="18" charset="0"/>
              </a:endParaRPr>
            </a:p>
          </p:txBody>
        </p:sp>
        <p:sp>
          <p:nvSpPr>
            <p:cNvPr id="37914" name="TextBox 53"/>
            <p:cNvSpPr txBox="1">
              <a:spLocks noChangeArrowheads="1"/>
            </p:cNvSpPr>
            <p:nvPr/>
          </p:nvSpPr>
          <p:spPr bwMode="auto">
            <a:xfrm>
              <a:off x="5972175" y="5884863"/>
              <a:ext cx="29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FF0000"/>
                  </a:solidFill>
                </a:rPr>
                <a:t>F</a:t>
              </a:r>
            </a:p>
          </p:txBody>
        </p:sp>
        <p:sp>
          <p:nvSpPr>
            <p:cNvPr id="37915" name="TextBox 54"/>
            <p:cNvSpPr txBox="1">
              <a:spLocks noChangeArrowheads="1"/>
            </p:cNvSpPr>
            <p:nvPr/>
          </p:nvSpPr>
          <p:spPr bwMode="auto">
            <a:xfrm>
              <a:off x="6081713" y="4613275"/>
              <a:ext cx="355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t>W</a:t>
              </a:r>
            </a:p>
          </p:txBody>
        </p:sp>
        <p:cxnSp>
          <p:nvCxnSpPr>
            <p:cNvPr id="37916" name="Straight Arrow Connector 55"/>
            <p:cNvCxnSpPr>
              <a:cxnSpLocks noChangeShapeType="1"/>
              <a:endCxn id="37905" idx="0"/>
            </p:cNvCxnSpPr>
            <p:nvPr/>
          </p:nvCxnSpPr>
          <p:spPr bwMode="auto">
            <a:xfrm flipH="1">
              <a:off x="6265863" y="5106988"/>
              <a:ext cx="290512" cy="246062"/>
            </a:xfrm>
            <a:prstGeom prst="straightConnector1">
              <a:avLst/>
            </a:prstGeom>
            <a:noFill/>
            <a:ln w="6350" algn="ctr">
              <a:solidFill>
                <a:srgbClr val="FF0000"/>
              </a:solidFill>
              <a:round/>
              <a:headEnd/>
              <a:tailEnd type="stealth" w="med" len="med"/>
            </a:ln>
            <a:extLst>
              <a:ext uri="{909E8E84-426E-40DD-AFC4-6F175D3DCCD1}">
                <a14:hiddenFill xmlns:a14="http://schemas.microsoft.com/office/drawing/2010/main">
                  <a:noFill/>
                </a14:hiddenFill>
              </a:ext>
            </a:extLst>
          </p:spPr>
        </p:cxnSp>
        <p:cxnSp>
          <p:nvCxnSpPr>
            <p:cNvPr id="37917" name="Straight Arrow Connector 58"/>
            <p:cNvCxnSpPr>
              <a:cxnSpLocks noChangeShapeType="1"/>
              <a:endCxn id="37905" idx="1"/>
            </p:cNvCxnSpPr>
            <p:nvPr/>
          </p:nvCxnSpPr>
          <p:spPr bwMode="auto">
            <a:xfrm>
              <a:off x="5969000" y="4979988"/>
              <a:ext cx="280988" cy="379412"/>
            </a:xfrm>
            <a:prstGeom prst="straightConnector1">
              <a:avLst/>
            </a:prstGeom>
            <a:noFill/>
            <a:ln w="6350" algn="ctr">
              <a:solidFill>
                <a:srgbClr val="216EDF"/>
              </a:solidFill>
              <a:round/>
              <a:headEnd/>
              <a:tailEnd type="stealth" w="med" len="med"/>
            </a:ln>
            <a:extLst>
              <a:ext uri="{909E8E84-426E-40DD-AFC4-6F175D3DCCD1}">
                <a14:hiddenFill xmlns:a14="http://schemas.microsoft.com/office/drawing/2010/main">
                  <a:noFill/>
                </a14:hiddenFill>
              </a:ext>
            </a:extLst>
          </p:spPr>
        </p:cxnSp>
        <p:sp>
          <p:nvSpPr>
            <p:cNvPr id="64" name="Arc 63"/>
            <p:cNvSpPr/>
            <p:nvPr/>
          </p:nvSpPr>
          <p:spPr bwMode="auto">
            <a:xfrm rot="18041588">
              <a:off x="6055519" y="5036344"/>
              <a:ext cx="282575" cy="284163"/>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66" name="TextBox 65"/>
            <p:cNvSpPr txBox="1"/>
            <p:nvPr/>
          </p:nvSpPr>
          <p:spPr>
            <a:xfrm>
              <a:off x="6319838" y="4887913"/>
              <a:ext cx="592137" cy="254000"/>
            </a:xfrm>
            <a:prstGeom prst="rect">
              <a:avLst/>
            </a:prstGeom>
            <a:noFill/>
          </p:spPr>
          <p:txBody>
            <a:bodyPr wrap="none">
              <a:spAutoFit/>
            </a:bodyPr>
            <a:lstStyle/>
            <a:p>
              <a:pPr>
                <a:defRPr/>
              </a:pPr>
              <a:r>
                <a:rPr lang="en-US" sz="1050" i="1" dirty="0">
                  <a:solidFill>
                    <a:srgbClr val="FF0000"/>
                  </a:solidFill>
                </a:rPr>
                <a:t>W sin</a:t>
              </a:r>
              <a:r>
                <a:rPr lang="en-US" sz="1050" i="1" dirty="0">
                  <a:solidFill>
                    <a:srgbClr val="FF0000"/>
                  </a:solidFill>
                  <a:latin typeface="Symbol" panose="05050102010706020507" pitchFamily="18" charset="2"/>
                </a:rPr>
                <a:t>q</a:t>
              </a:r>
            </a:p>
          </p:txBody>
        </p:sp>
        <p:sp>
          <p:nvSpPr>
            <p:cNvPr id="67" name="TextBox 66"/>
            <p:cNvSpPr txBox="1"/>
            <p:nvPr/>
          </p:nvSpPr>
          <p:spPr>
            <a:xfrm>
              <a:off x="5522913" y="4765675"/>
              <a:ext cx="628650" cy="254000"/>
            </a:xfrm>
            <a:prstGeom prst="rect">
              <a:avLst/>
            </a:prstGeom>
            <a:noFill/>
          </p:spPr>
          <p:txBody>
            <a:bodyPr wrap="none">
              <a:spAutoFit/>
            </a:bodyPr>
            <a:lstStyle/>
            <a:p>
              <a:pPr>
                <a:defRPr/>
              </a:pPr>
              <a:r>
                <a:rPr lang="en-US" sz="1050" i="1" dirty="0">
                  <a:solidFill>
                    <a:srgbClr val="216EDF"/>
                  </a:solidFill>
                </a:rPr>
                <a:t>W cos</a:t>
              </a:r>
              <a:r>
                <a:rPr lang="en-US" sz="1050" i="1" dirty="0">
                  <a:solidFill>
                    <a:srgbClr val="216EDF"/>
                  </a:solidFill>
                  <a:latin typeface="Symbol" panose="05050102010706020507" pitchFamily="18" charset="2"/>
                </a:rPr>
                <a:t>q</a:t>
              </a:r>
            </a:p>
          </p:txBody>
        </p:sp>
        <p:sp>
          <p:nvSpPr>
            <p:cNvPr id="68" name="TextBox 67"/>
            <p:cNvSpPr txBox="1"/>
            <p:nvPr/>
          </p:nvSpPr>
          <p:spPr>
            <a:xfrm>
              <a:off x="6029325" y="4978400"/>
              <a:ext cx="255588" cy="254000"/>
            </a:xfrm>
            <a:prstGeom prst="rect">
              <a:avLst/>
            </a:prstGeom>
            <a:noFill/>
          </p:spPr>
          <p:txBody>
            <a:bodyPr wrap="none">
              <a:spAutoFit/>
            </a:bodyPr>
            <a:lstStyle/>
            <a:p>
              <a:pPr>
                <a:defRPr/>
              </a:pPr>
              <a:r>
                <a:rPr lang="en-US" sz="1050" i="1" dirty="0">
                  <a:latin typeface="Symbol" panose="05050102010706020507" pitchFamily="18" charset="2"/>
                </a:rPr>
                <a:t>q</a:t>
              </a:r>
            </a:p>
          </p:txBody>
        </p:sp>
        <p:cxnSp>
          <p:nvCxnSpPr>
            <p:cNvPr id="37922" name="Straight Connector 70"/>
            <p:cNvCxnSpPr>
              <a:cxnSpLocks noChangeShapeType="1"/>
            </p:cNvCxnSpPr>
            <p:nvPr/>
          </p:nvCxnSpPr>
          <p:spPr bwMode="auto">
            <a:xfrm>
              <a:off x="5313363" y="6075363"/>
              <a:ext cx="19050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72" name="Arc 71"/>
            <p:cNvSpPr/>
            <p:nvPr/>
          </p:nvSpPr>
          <p:spPr bwMode="auto">
            <a:xfrm rot="2526598">
              <a:off x="5340350" y="5946775"/>
              <a:ext cx="152400" cy="152400"/>
            </a:xfrm>
            <a:prstGeom prst="arc">
              <a:avLst/>
            </a:prstGeom>
            <a:noFill/>
            <a:ln w="317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73" name="TextBox 72"/>
            <p:cNvSpPr txBox="1"/>
            <p:nvPr/>
          </p:nvSpPr>
          <p:spPr>
            <a:xfrm>
              <a:off x="5399088" y="5872163"/>
              <a:ext cx="255587" cy="254000"/>
            </a:xfrm>
            <a:prstGeom prst="rect">
              <a:avLst/>
            </a:prstGeom>
            <a:noFill/>
          </p:spPr>
          <p:txBody>
            <a:bodyPr wrap="none">
              <a:spAutoFit/>
            </a:bodyPr>
            <a:lstStyle/>
            <a:p>
              <a:pPr>
                <a:defRPr/>
              </a:pPr>
              <a:r>
                <a:rPr lang="en-US" sz="1050" i="1" dirty="0">
                  <a:latin typeface="Symbol" panose="05050102010706020507" pitchFamily="18" charset="2"/>
                </a:rPr>
                <a:t>q</a:t>
              </a:r>
            </a:p>
          </p:txBody>
        </p:sp>
        <p:sp>
          <p:nvSpPr>
            <p:cNvPr id="37925" name="Oval 74"/>
            <p:cNvSpPr>
              <a:spLocks noChangeArrowheads="1"/>
            </p:cNvSpPr>
            <p:nvPr/>
          </p:nvSpPr>
          <p:spPr bwMode="auto">
            <a:xfrm>
              <a:off x="7040563" y="4549775"/>
              <a:ext cx="46037" cy="46038"/>
            </a:xfrm>
            <a:prstGeom prst="ellipse">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7926" name="Oval 75"/>
            <p:cNvSpPr>
              <a:spLocks noChangeArrowheads="1"/>
            </p:cNvSpPr>
            <p:nvPr/>
          </p:nvSpPr>
          <p:spPr bwMode="auto">
            <a:xfrm>
              <a:off x="3094038" y="5992813"/>
              <a:ext cx="46037" cy="46037"/>
            </a:xfrm>
            <a:prstGeom prst="ellipse">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37927" name="Straight Connector 77"/>
            <p:cNvCxnSpPr>
              <a:cxnSpLocks noChangeShapeType="1"/>
            </p:cNvCxnSpPr>
            <p:nvPr/>
          </p:nvCxnSpPr>
          <p:spPr bwMode="auto">
            <a:xfrm>
              <a:off x="2741613" y="5927725"/>
              <a:ext cx="831850" cy="184150"/>
            </a:xfrm>
            <a:prstGeom prst="line">
              <a:avLst/>
            </a:prstGeom>
            <a:noFill/>
            <a:ln w="317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7928" name="Straight Connector 81"/>
            <p:cNvCxnSpPr>
              <a:cxnSpLocks noChangeShapeType="1"/>
            </p:cNvCxnSpPr>
            <p:nvPr/>
          </p:nvCxnSpPr>
          <p:spPr bwMode="auto">
            <a:xfrm flipV="1">
              <a:off x="6881813" y="4283075"/>
              <a:ext cx="406400" cy="531813"/>
            </a:xfrm>
            <a:prstGeom prst="line">
              <a:avLst/>
            </a:prstGeom>
            <a:noFill/>
            <a:ln w="3175" algn="ctr">
              <a:solidFill>
                <a:schemeClr val="tx1"/>
              </a:solidFill>
              <a:prstDash val="dash"/>
              <a:round/>
              <a:headEnd/>
              <a:tailEnd/>
            </a:ln>
            <a:extLst>
              <a:ext uri="{909E8E84-426E-40DD-AFC4-6F175D3DCCD1}">
                <a14:hiddenFill xmlns:a14="http://schemas.microsoft.com/office/drawing/2010/main">
                  <a:noFill/>
                </a14:hiddenFill>
              </a:ext>
            </a:extLst>
          </p:spPr>
        </p:cxnSp>
      </p:grpSp>
      <mc:AlternateContent xmlns:mc="http://schemas.openxmlformats.org/markup-compatibility/2006" xmlns:a14="http://schemas.microsoft.com/office/drawing/2010/main">
        <mc:Choice Requires="a14">
          <p:sp>
            <p:nvSpPr>
              <p:cNvPr id="41" name="TextBox 40"/>
              <p:cNvSpPr txBox="1"/>
              <p:nvPr/>
            </p:nvSpPr>
            <p:spPr>
              <a:xfrm>
                <a:off x="5461432" y="6268456"/>
                <a:ext cx="172220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16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en-US" sz="16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𝑟</m:t>
                          </m:r>
                        </m:sub>
                      </m:sSub>
                      <m:r>
                        <a:rPr lang="en-US" sz="16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6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𝑐</m:t>
                      </m:r>
                      <m:r>
                        <a:rPr lang="en-US" sz="16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p>
                        <m:sSupPr>
                          <m:ctrlPr>
                            <a:rPr lang="en-US" sz="16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en-US" sz="16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p>
                          <m:r>
                            <a:rPr lang="en-US" sz="16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p>
                      </m:sSup>
                      <m:r>
                        <a:rPr lang="en-US" sz="16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16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𝑡𝑎𝑛</m:t>
                      </m:r>
                      <m:r>
                        <a:rPr lang="en-US" sz="1600" b="0" i="1" smtClean="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n-US" sz="1600" i="1" dirty="0">
                  <a:solidFill>
                    <a:srgbClr val="00B050"/>
                  </a:solidFill>
                  <a:effectLst>
                    <a:outerShdw blurRad="38100" dist="38100" dir="2700000" algn="tl">
                      <a:srgbClr val="000000">
                        <a:alpha val="43137"/>
                      </a:srgbClr>
                    </a:outerShdw>
                  </a:effectLst>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461432" y="6268456"/>
                <a:ext cx="1722203" cy="338554"/>
              </a:xfrm>
              <a:prstGeom prst="rect">
                <a:avLst/>
              </a:prstGeom>
              <a:blipFill rotWithShape="0">
                <a:blip r:embed="rId2"/>
                <a:stretch>
                  <a:fillRect b="-8929"/>
                </a:stretch>
              </a:blipFill>
            </p:spPr>
            <p:txBody>
              <a:bodyPr/>
              <a:lstStyle/>
              <a:p>
                <a:r>
                  <a:rPr lang="en-US">
                    <a:noFill/>
                  </a:rPr>
                  <a:t> </a:t>
                </a:r>
              </a:p>
            </p:txBody>
          </p:sp>
        </mc:Fallback>
      </mc:AlternateContent>
      <p:cxnSp>
        <p:nvCxnSpPr>
          <p:cNvPr id="4" name="Straight Connector 3"/>
          <p:cNvCxnSpPr/>
          <p:nvPr/>
        </p:nvCxnSpPr>
        <p:spPr bwMode="auto">
          <a:xfrm flipV="1">
            <a:off x="6136832" y="1502229"/>
            <a:ext cx="1101178" cy="4418260"/>
          </a:xfrm>
          <a:prstGeom prst="line">
            <a:avLst/>
          </a:prstGeom>
          <a:solidFill>
            <a:schemeClr val="accent1"/>
          </a:solidFill>
          <a:ln w="0" cap="flat" cmpd="sng" algn="ctr">
            <a:solidFill>
              <a:schemeClr val="tx1"/>
            </a:solidFill>
            <a:prstDash val="dashDot"/>
            <a:round/>
            <a:headEnd type="none" w="med" len="med"/>
            <a:tailEnd type="none" w="med" len="med"/>
          </a:ln>
          <a:effectLst/>
        </p:spPr>
      </p:cxnSp>
      <p:sp>
        <p:nvSpPr>
          <p:cNvPr id="5" name="Freeform 4"/>
          <p:cNvSpPr/>
          <p:nvPr/>
        </p:nvSpPr>
        <p:spPr bwMode="auto">
          <a:xfrm>
            <a:off x="5617652" y="5824847"/>
            <a:ext cx="349075" cy="564078"/>
          </a:xfrm>
          <a:custGeom>
            <a:avLst/>
            <a:gdLst>
              <a:gd name="connsiteX0" fmla="*/ 343761 w 349075"/>
              <a:gd name="connsiteY0" fmla="*/ 0 h 564078"/>
              <a:gd name="connsiteX1" fmla="*/ 308135 w 349075"/>
              <a:gd name="connsiteY1" fmla="*/ 320634 h 564078"/>
              <a:gd name="connsiteX2" fmla="*/ 40940 w 349075"/>
              <a:gd name="connsiteY2" fmla="*/ 350322 h 564078"/>
              <a:gd name="connsiteX3" fmla="*/ 5314 w 349075"/>
              <a:gd name="connsiteY3" fmla="*/ 564078 h 564078"/>
            </a:gdLst>
            <a:ahLst/>
            <a:cxnLst>
              <a:cxn ang="0">
                <a:pos x="connsiteX0" y="connsiteY0"/>
              </a:cxn>
              <a:cxn ang="0">
                <a:pos x="connsiteX1" y="connsiteY1"/>
              </a:cxn>
              <a:cxn ang="0">
                <a:pos x="connsiteX2" y="connsiteY2"/>
              </a:cxn>
              <a:cxn ang="0">
                <a:pos x="connsiteX3" y="connsiteY3"/>
              </a:cxn>
            </a:cxnLst>
            <a:rect l="l" t="t" r="r" b="b"/>
            <a:pathLst>
              <a:path w="349075" h="564078">
                <a:moveTo>
                  <a:pt x="343761" y="0"/>
                </a:moveTo>
                <a:cubicBezTo>
                  <a:pt x="351183" y="131123"/>
                  <a:pt x="358605" y="262247"/>
                  <a:pt x="308135" y="320634"/>
                </a:cubicBezTo>
                <a:cubicBezTo>
                  <a:pt x="257665" y="379021"/>
                  <a:pt x="91410" y="309748"/>
                  <a:pt x="40940" y="350322"/>
                </a:cubicBezTo>
                <a:cubicBezTo>
                  <a:pt x="-9530" y="390896"/>
                  <a:pt x="-2108" y="477487"/>
                  <a:pt x="5314" y="564078"/>
                </a:cubicBezTo>
              </a:path>
            </a:pathLst>
          </a:custGeom>
          <a:noFill/>
          <a:ln w="0"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4" name="Straight Arrow Connector 41"/>
          <p:cNvCxnSpPr>
            <a:cxnSpLocks noChangeShapeType="1"/>
          </p:cNvCxnSpPr>
          <p:nvPr/>
        </p:nvCxnSpPr>
        <p:spPr bwMode="auto">
          <a:xfrm flipV="1">
            <a:off x="4807744" y="5951220"/>
            <a:ext cx="290036" cy="551974"/>
          </a:xfrm>
          <a:prstGeom prst="straightConnector1">
            <a:avLst/>
          </a:prstGeom>
          <a:noFill/>
          <a:ln w="28575" algn="ctr">
            <a:solidFill>
              <a:srgbClr val="FFDAD9"/>
            </a:solidFill>
            <a:round/>
            <a:headEnd/>
            <a:tailEnd type="arrow" w="med" len="med"/>
          </a:ln>
          <a:extLst>
            <a:ext uri="{909E8E84-426E-40DD-AFC4-6F175D3DCCD1}">
              <a14:hiddenFill xmlns:a14="http://schemas.microsoft.com/office/drawing/2010/main">
                <a:noFill/>
              </a14:hiddenFill>
            </a:ext>
          </a:extLst>
        </p:spPr>
      </p:cxnSp>
      <p:cxnSp>
        <p:nvCxnSpPr>
          <p:cNvPr id="47" name="Straight Arrow Connector 41"/>
          <p:cNvCxnSpPr>
            <a:cxnSpLocks noChangeShapeType="1"/>
          </p:cNvCxnSpPr>
          <p:nvPr/>
        </p:nvCxnSpPr>
        <p:spPr bwMode="auto">
          <a:xfrm flipV="1">
            <a:off x="4283869" y="6080166"/>
            <a:ext cx="193128" cy="368260"/>
          </a:xfrm>
          <a:prstGeom prst="straightConnector1">
            <a:avLst/>
          </a:prstGeom>
          <a:noFill/>
          <a:ln w="28575" algn="ctr">
            <a:solidFill>
              <a:srgbClr val="FFDAD9"/>
            </a:solidFill>
            <a:round/>
            <a:headEnd/>
            <a:tailEnd type="arrow" w="med" len="med"/>
          </a:ln>
          <a:extLst>
            <a:ext uri="{909E8E84-426E-40DD-AFC4-6F175D3DCCD1}">
              <a14:hiddenFill xmlns:a14="http://schemas.microsoft.com/office/drawing/2010/main">
                <a:noFill/>
              </a14:hiddenFill>
            </a:ext>
          </a:extLst>
        </p:spPr>
      </p:cxnSp>
      <p:cxnSp>
        <p:nvCxnSpPr>
          <p:cNvPr id="49" name="Straight Arrow Connector 41"/>
          <p:cNvCxnSpPr>
            <a:cxnSpLocks noChangeShapeType="1"/>
          </p:cNvCxnSpPr>
          <p:nvPr/>
        </p:nvCxnSpPr>
        <p:spPr bwMode="auto">
          <a:xfrm flipV="1">
            <a:off x="7038976" y="4570412"/>
            <a:ext cx="24607" cy="546894"/>
          </a:xfrm>
          <a:prstGeom prst="straightConnector1">
            <a:avLst/>
          </a:prstGeom>
          <a:noFill/>
          <a:ln w="28575" algn="ctr">
            <a:solidFill>
              <a:srgbClr val="FFDAD9"/>
            </a:solidFill>
            <a:round/>
            <a:headEnd/>
            <a:tailEnd type="arrow" w="med" len="med"/>
          </a:ln>
          <a:extLst>
            <a:ext uri="{909E8E84-426E-40DD-AFC4-6F175D3DCCD1}">
              <a14:hiddenFill xmlns:a14="http://schemas.microsoft.com/office/drawing/2010/main">
                <a:noFill/>
              </a14:hiddenFill>
            </a:ext>
          </a:extLst>
        </p:spPr>
      </p:cxnSp>
      <p:cxnSp>
        <p:nvCxnSpPr>
          <p:cNvPr id="51" name="Straight Connector 50"/>
          <p:cNvCxnSpPr/>
          <p:nvPr/>
        </p:nvCxnSpPr>
        <p:spPr bwMode="auto">
          <a:xfrm flipV="1">
            <a:off x="7010400" y="2308860"/>
            <a:ext cx="213360" cy="3192780"/>
          </a:xfrm>
          <a:prstGeom prst="line">
            <a:avLst/>
          </a:prstGeom>
          <a:solidFill>
            <a:schemeClr val="accent1"/>
          </a:solidFill>
          <a:ln w="0" cap="flat" cmpd="sng" algn="ctr">
            <a:solidFill>
              <a:schemeClr val="bg1">
                <a:lumMod val="75000"/>
              </a:schemeClr>
            </a:solidFill>
            <a:prstDash val="dashDot"/>
            <a:round/>
            <a:headEnd type="none" w="med" len="med"/>
            <a:tailEnd type="none" w="med" len="med"/>
          </a:ln>
          <a:effectLst/>
        </p:spPr>
      </p:cxnSp>
      <p:cxnSp>
        <p:nvCxnSpPr>
          <p:cNvPr id="57" name="Straight Connector 56"/>
          <p:cNvCxnSpPr/>
          <p:nvPr/>
        </p:nvCxnSpPr>
        <p:spPr bwMode="auto">
          <a:xfrm flipV="1">
            <a:off x="4160520" y="2968831"/>
            <a:ext cx="2103714" cy="3668189"/>
          </a:xfrm>
          <a:prstGeom prst="line">
            <a:avLst/>
          </a:prstGeom>
          <a:solidFill>
            <a:schemeClr val="accent1"/>
          </a:solidFill>
          <a:ln w="0" cap="flat" cmpd="sng" algn="ctr">
            <a:solidFill>
              <a:schemeClr val="bg1">
                <a:lumMod val="75000"/>
              </a:schemeClr>
            </a:solidFill>
            <a:prstDash val="dashDot"/>
            <a:round/>
            <a:headEnd type="none" w="med" len="med"/>
            <a:tailEnd type="none" w="med" len="med"/>
          </a:ln>
          <a:effectLst/>
        </p:spPr>
      </p:cxnSp>
      <p:cxnSp>
        <p:nvCxnSpPr>
          <p:cNvPr id="60" name="Straight Connector 59"/>
          <p:cNvCxnSpPr/>
          <p:nvPr/>
        </p:nvCxnSpPr>
        <p:spPr bwMode="auto">
          <a:xfrm flipV="1">
            <a:off x="4800600" y="2689860"/>
            <a:ext cx="1844040" cy="3840480"/>
          </a:xfrm>
          <a:prstGeom prst="line">
            <a:avLst/>
          </a:prstGeom>
          <a:solidFill>
            <a:schemeClr val="accent1"/>
          </a:solidFill>
          <a:ln w="0" cap="flat" cmpd="sng" algn="ctr">
            <a:solidFill>
              <a:schemeClr val="bg1">
                <a:lumMod val="75000"/>
              </a:schemeClr>
            </a:solidFill>
            <a:prstDash val="dashDot"/>
            <a:round/>
            <a:headEnd type="none" w="med" len="med"/>
            <a:tailEnd type="none" w="med" len="med"/>
          </a:ln>
          <a:effectLst/>
        </p:spPr>
      </p:cxnSp>
      <p:cxnSp>
        <p:nvCxnSpPr>
          <p:cNvPr id="69" name="Straight Arrow Connector 41"/>
          <p:cNvCxnSpPr>
            <a:cxnSpLocks noChangeShapeType="1"/>
          </p:cNvCxnSpPr>
          <p:nvPr/>
        </p:nvCxnSpPr>
        <p:spPr bwMode="auto">
          <a:xfrm flipV="1">
            <a:off x="2849880" y="6027420"/>
            <a:ext cx="266700" cy="365760"/>
          </a:xfrm>
          <a:prstGeom prst="straightConnector1">
            <a:avLst/>
          </a:prstGeom>
          <a:noFill/>
          <a:ln w="28575" algn="ctr">
            <a:solidFill>
              <a:srgbClr val="FFDAD9"/>
            </a:solidFill>
            <a:round/>
            <a:headEnd/>
            <a:tailEnd type="arrow" w="med" len="med"/>
          </a:ln>
          <a:extLst>
            <a:ext uri="{909E8E84-426E-40DD-AFC4-6F175D3DCCD1}">
              <a14:hiddenFill xmlns:a14="http://schemas.microsoft.com/office/drawing/2010/main">
                <a:noFill/>
              </a14:hiddenFill>
            </a:ext>
          </a:extLst>
        </p:spPr>
      </p:cxnSp>
      <p:cxnSp>
        <p:nvCxnSpPr>
          <p:cNvPr id="70" name="Straight Connector 69"/>
          <p:cNvCxnSpPr/>
          <p:nvPr/>
        </p:nvCxnSpPr>
        <p:spPr bwMode="auto">
          <a:xfrm flipV="1">
            <a:off x="2804160" y="3710940"/>
            <a:ext cx="1958340" cy="2766060"/>
          </a:xfrm>
          <a:prstGeom prst="line">
            <a:avLst/>
          </a:prstGeom>
          <a:solidFill>
            <a:schemeClr val="accent1"/>
          </a:solidFill>
          <a:ln w="0" cap="flat" cmpd="sng" algn="ctr">
            <a:solidFill>
              <a:schemeClr val="bg1">
                <a:lumMod val="75000"/>
              </a:schemeClr>
            </a:solidFill>
            <a:prstDash val="dashDot"/>
            <a:round/>
            <a:headEnd type="none" w="med" len="med"/>
            <a:tailEnd type="none" w="med" len="med"/>
          </a:ln>
          <a:effectLst/>
        </p:spPr>
      </p:cxnSp>
    </p:spTree>
    <p:extLst>
      <p:ext uri="{BB962C8B-B14F-4D97-AF65-F5344CB8AC3E}">
        <p14:creationId xmlns:p14="http://schemas.microsoft.com/office/powerpoint/2010/main" val="1409685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xfrm>
            <a:off x="685800" y="1047750"/>
            <a:ext cx="7772400" cy="5048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r>
              <a:rPr lang="en-US" altLang="en-US" sz="2400" smtClean="0"/>
              <a:t>A variety of charted solutions exist for the simple geometry considered above.</a:t>
            </a:r>
          </a:p>
          <a:p>
            <a:pPr>
              <a:buFontTx/>
              <a:buNone/>
            </a:pPr>
            <a:endParaRPr lang="en-US" altLang="en-US" sz="2400" dirty="0" smtClean="0"/>
          </a:p>
          <a:p>
            <a:r>
              <a:rPr lang="en-US" altLang="en-US" sz="2400" dirty="0" smtClean="0"/>
              <a:t>For the undrained (total stress) analysis of slopes charts produced by Taylor are often used.</a:t>
            </a:r>
          </a:p>
          <a:p>
            <a:pPr>
              <a:buFontTx/>
              <a:buNone/>
            </a:pPr>
            <a:endParaRPr lang="en-US" altLang="en-US" sz="2400" dirty="0" smtClean="0"/>
          </a:p>
          <a:p>
            <a:r>
              <a:rPr lang="en-US" altLang="en-US" sz="2400" dirty="0" smtClean="0"/>
              <a:t>The charts are based on the analysis of circular failure surfaces, and assume that soil strength is given by a Mohr-Coulomb analysis</a:t>
            </a:r>
          </a:p>
          <a:p>
            <a:pPr>
              <a:buFontTx/>
              <a:buNone/>
            </a:pPr>
            <a:endParaRPr lang="en-US" altLang="en-US" sz="2400" dirty="0" smtClean="0"/>
          </a:p>
          <a:p>
            <a:r>
              <a:rPr lang="en-US" altLang="en-US" sz="2400" dirty="0" smtClean="0"/>
              <a:t>Tension cracks are not considered</a:t>
            </a:r>
          </a:p>
        </p:txBody>
      </p:sp>
      <p:sp>
        <p:nvSpPr>
          <p:cNvPr id="38915" name="Rectangle 3"/>
          <p:cNvSpPr>
            <a:spLocks noChangeArrowheads="1"/>
          </p:cNvSpPr>
          <p:nvPr/>
        </p:nvSpPr>
        <p:spPr bwMode="auto">
          <a:xfrm>
            <a:off x="1719263" y="247650"/>
            <a:ext cx="559117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dirty="0"/>
              <a:t>Stability Number</a:t>
            </a:r>
          </a:p>
        </p:txBody>
      </p:sp>
    </p:spTree>
    <p:extLst>
      <p:ext uri="{BB962C8B-B14F-4D97-AF65-F5344CB8AC3E}">
        <p14:creationId xmlns:p14="http://schemas.microsoft.com/office/powerpoint/2010/main" val="1110360733"/>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2"/>
          <p:cNvSpPr>
            <a:spLocks noChangeArrowheads="1"/>
          </p:cNvSpPr>
          <p:nvPr/>
        </p:nvSpPr>
        <p:spPr bwMode="auto">
          <a:xfrm>
            <a:off x="1817688" y="1435100"/>
            <a:ext cx="5989637" cy="2971800"/>
          </a:xfrm>
          <a:custGeom>
            <a:avLst/>
            <a:gdLst>
              <a:gd name="T0" fmla="*/ 2147483646 w 3773"/>
              <a:gd name="T1" fmla="*/ 2147483646 h 1872"/>
              <a:gd name="T2" fmla="*/ 2147483646 w 3773"/>
              <a:gd name="T3" fmla="*/ 2147483646 h 1872"/>
              <a:gd name="T4" fmla="*/ 2147483646 w 3773"/>
              <a:gd name="T5" fmla="*/ 2147483646 h 1872"/>
              <a:gd name="T6" fmla="*/ 2147483646 w 3773"/>
              <a:gd name="T7" fmla="*/ 2147483646 h 1872"/>
              <a:gd name="T8" fmla="*/ 2147483646 w 3773"/>
              <a:gd name="T9" fmla="*/ 2147483646 h 1872"/>
              <a:gd name="T10" fmla="*/ 2147483646 w 3773"/>
              <a:gd name="T11" fmla="*/ 2147483646 h 1872"/>
              <a:gd name="T12" fmla="*/ 2147483646 w 3773"/>
              <a:gd name="T13" fmla="*/ 2147483646 h 1872"/>
              <a:gd name="T14" fmla="*/ 2147483646 w 3773"/>
              <a:gd name="T15" fmla="*/ 2147483646 h 1872"/>
              <a:gd name="T16" fmla="*/ 2147483646 w 3773"/>
              <a:gd name="T17" fmla="*/ 2147483646 h 1872"/>
              <a:gd name="T18" fmla="*/ 2147483646 w 3773"/>
              <a:gd name="T19" fmla="*/ 2147483646 h 1872"/>
              <a:gd name="T20" fmla="*/ 2147483646 w 3773"/>
              <a:gd name="T21" fmla="*/ 2147483646 h 1872"/>
              <a:gd name="T22" fmla="*/ 2147483646 w 3773"/>
              <a:gd name="T23" fmla="*/ 2147483646 h 1872"/>
              <a:gd name="T24" fmla="*/ 2147483646 w 3773"/>
              <a:gd name="T25" fmla="*/ 2147483646 h 1872"/>
              <a:gd name="T26" fmla="*/ 2147483646 w 3773"/>
              <a:gd name="T27" fmla="*/ 2147483646 h 1872"/>
              <a:gd name="T28" fmla="*/ 2147483646 w 3773"/>
              <a:gd name="T29" fmla="*/ 2147483646 h 1872"/>
              <a:gd name="T30" fmla="*/ 2147483646 w 3773"/>
              <a:gd name="T31" fmla="*/ 2147483646 h 1872"/>
              <a:gd name="T32" fmla="*/ 2147483646 w 3773"/>
              <a:gd name="T33" fmla="*/ 2147483646 h 1872"/>
              <a:gd name="T34" fmla="*/ 2147483646 w 3773"/>
              <a:gd name="T35" fmla="*/ 2147483646 h 1872"/>
              <a:gd name="T36" fmla="*/ 2147483646 w 3773"/>
              <a:gd name="T37" fmla="*/ 2147483646 h 1872"/>
              <a:gd name="T38" fmla="*/ 2147483646 w 3773"/>
              <a:gd name="T39" fmla="*/ 2147483646 h 1872"/>
              <a:gd name="T40" fmla="*/ 2147483646 w 3773"/>
              <a:gd name="T41" fmla="*/ 2147483646 h 1872"/>
              <a:gd name="T42" fmla="*/ 2147483646 w 3773"/>
              <a:gd name="T43" fmla="*/ 2147483646 h 1872"/>
              <a:gd name="T44" fmla="*/ 2147483646 w 3773"/>
              <a:gd name="T45" fmla="*/ 2147483646 h 1872"/>
              <a:gd name="T46" fmla="*/ 2147483646 w 3773"/>
              <a:gd name="T47" fmla="*/ 2147483646 h 1872"/>
              <a:gd name="T48" fmla="*/ 2147483646 w 3773"/>
              <a:gd name="T49" fmla="*/ 2147483646 h 1872"/>
              <a:gd name="T50" fmla="*/ 2147483646 w 3773"/>
              <a:gd name="T51" fmla="*/ 2147483646 h 1872"/>
              <a:gd name="T52" fmla="*/ 2147483646 w 3773"/>
              <a:gd name="T53" fmla="*/ 2147483646 h 1872"/>
              <a:gd name="T54" fmla="*/ 2147483646 w 3773"/>
              <a:gd name="T55" fmla="*/ 2147483646 h 1872"/>
              <a:gd name="T56" fmla="*/ 2147483646 w 3773"/>
              <a:gd name="T57" fmla="*/ 2147483646 h 1872"/>
              <a:gd name="T58" fmla="*/ 2147483646 w 3773"/>
              <a:gd name="T59" fmla="*/ 2147483646 h 1872"/>
              <a:gd name="T60" fmla="*/ 2147483646 w 3773"/>
              <a:gd name="T61" fmla="*/ 2147483646 h 1872"/>
              <a:gd name="T62" fmla="*/ 2147483646 w 3773"/>
              <a:gd name="T63" fmla="*/ 2147483646 h 1872"/>
              <a:gd name="T64" fmla="*/ 2147483646 w 3773"/>
              <a:gd name="T65" fmla="*/ 2147483646 h 1872"/>
              <a:gd name="T66" fmla="*/ 2147483646 w 3773"/>
              <a:gd name="T67" fmla="*/ 2147483646 h 1872"/>
              <a:gd name="T68" fmla="*/ 2147483646 w 3773"/>
              <a:gd name="T69" fmla="*/ 2147483646 h 1872"/>
              <a:gd name="T70" fmla="*/ 2147483646 w 3773"/>
              <a:gd name="T71" fmla="*/ 2147483646 h 1872"/>
              <a:gd name="T72" fmla="*/ 2147483646 w 3773"/>
              <a:gd name="T73" fmla="*/ 2147483646 h 1872"/>
              <a:gd name="T74" fmla="*/ 2147483646 w 3773"/>
              <a:gd name="T75" fmla="*/ 2147483646 h 1872"/>
              <a:gd name="T76" fmla="*/ 2147483646 w 3773"/>
              <a:gd name="T77" fmla="*/ 2147483646 h 1872"/>
              <a:gd name="T78" fmla="*/ 2147483646 w 3773"/>
              <a:gd name="T79" fmla="*/ 2147483646 h 1872"/>
              <a:gd name="T80" fmla="*/ 2147483646 w 3773"/>
              <a:gd name="T81" fmla="*/ 2147483646 h 1872"/>
              <a:gd name="T82" fmla="*/ 2147483646 w 3773"/>
              <a:gd name="T83" fmla="*/ 2147483646 h 1872"/>
              <a:gd name="T84" fmla="*/ 2147483646 w 3773"/>
              <a:gd name="T85" fmla="*/ 2147483646 h 1872"/>
              <a:gd name="T86" fmla="*/ 2147483646 w 3773"/>
              <a:gd name="T87" fmla="*/ 2147483646 h 1872"/>
              <a:gd name="T88" fmla="*/ 2147483646 w 3773"/>
              <a:gd name="T89" fmla="*/ 2147483646 h 1872"/>
              <a:gd name="T90" fmla="*/ 2147483646 w 3773"/>
              <a:gd name="T91" fmla="*/ 2147483646 h 1872"/>
              <a:gd name="T92" fmla="*/ 2147483646 w 3773"/>
              <a:gd name="T93" fmla="*/ 2147483646 h 1872"/>
              <a:gd name="T94" fmla="*/ 2147483646 w 3773"/>
              <a:gd name="T95" fmla="*/ 2147483646 h 1872"/>
              <a:gd name="T96" fmla="*/ 2147483646 w 3773"/>
              <a:gd name="T97" fmla="*/ 2147483646 h 1872"/>
              <a:gd name="T98" fmla="*/ 2147483646 w 3773"/>
              <a:gd name="T99" fmla="*/ 2147483646 h 1872"/>
              <a:gd name="T100" fmla="*/ 2147483646 w 3773"/>
              <a:gd name="T101" fmla="*/ 2147483646 h 1872"/>
              <a:gd name="T102" fmla="*/ 2147483646 w 3773"/>
              <a:gd name="T103" fmla="*/ 2147483646 h 1872"/>
              <a:gd name="T104" fmla="*/ 2147483646 w 3773"/>
              <a:gd name="T105" fmla="*/ 2147483646 h 1872"/>
              <a:gd name="T106" fmla="*/ 2147483646 w 3773"/>
              <a:gd name="T107" fmla="*/ 2147483646 h 1872"/>
              <a:gd name="T108" fmla="*/ 2147483646 w 3773"/>
              <a:gd name="T109" fmla="*/ 2147483646 h 1872"/>
              <a:gd name="T110" fmla="*/ 2147483646 w 3773"/>
              <a:gd name="T111" fmla="*/ 2147483646 h 1872"/>
              <a:gd name="T112" fmla="*/ 2147483646 w 3773"/>
              <a:gd name="T113" fmla="*/ 0 h 1872"/>
              <a:gd name="T114" fmla="*/ 2147483646 w 3773"/>
              <a:gd name="T115" fmla="*/ 2147483646 h 1872"/>
              <a:gd name="T116" fmla="*/ 2147483646 w 3773"/>
              <a:gd name="T117" fmla="*/ 2147483646 h 1872"/>
              <a:gd name="T118" fmla="*/ 2147483646 w 3773"/>
              <a:gd name="T119" fmla="*/ 2147483646 h 1872"/>
              <a:gd name="T120" fmla="*/ 2147483646 w 3773"/>
              <a:gd name="T121" fmla="*/ 2147483646 h 1872"/>
              <a:gd name="T122" fmla="*/ 2147483646 w 3773"/>
              <a:gd name="T123" fmla="*/ 2147483646 h 1872"/>
              <a:gd name="T124" fmla="*/ 2147483646 w 3773"/>
              <a:gd name="T125" fmla="*/ 2147483646 h 18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73"/>
              <a:gd name="T190" fmla="*/ 0 h 1872"/>
              <a:gd name="T191" fmla="*/ 3773 w 3773"/>
              <a:gd name="T192" fmla="*/ 1872 h 18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73" h="1872">
                <a:moveTo>
                  <a:pt x="3773" y="7"/>
                </a:moveTo>
                <a:lnTo>
                  <a:pt x="3773" y="7"/>
                </a:lnTo>
                <a:lnTo>
                  <a:pt x="3773" y="8"/>
                </a:lnTo>
                <a:lnTo>
                  <a:pt x="3773" y="9"/>
                </a:lnTo>
                <a:lnTo>
                  <a:pt x="3773" y="10"/>
                </a:lnTo>
                <a:lnTo>
                  <a:pt x="3772" y="11"/>
                </a:lnTo>
                <a:lnTo>
                  <a:pt x="3772" y="12"/>
                </a:lnTo>
                <a:lnTo>
                  <a:pt x="3772" y="13"/>
                </a:lnTo>
                <a:lnTo>
                  <a:pt x="3772" y="15"/>
                </a:lnTo>
                <a:lnTo>
                  <a:pt x="3772" y="16"/>
                </a:lnTo>
                <a:lnTo>
                  <a:pt x="3771" y="18"/>
                </a:lnTo>
                <a:lnTo>
                  <a:pt x="3771" y="20"/>
                </a:lnTo>
                <a:lnTo>
                  <a:pt x="3771" y="22"/>
                </a:lnTo>
                <a:lnTo>
                  <a:pt x="3770" y="24"/>
                </a:lnTo>
                <a:lnTo>
                  <a:pt x="3770" y="27"/>
                </a:lnTo>
                <a:lnTo>
                  <a:pt x="3769" y="29"/>
                </a:lnTo>
                <a:lnTo>
                  <a:pt x="3769" y="32"/>
                </a:lnTo>
                <a:lnTo>
                  <a:pt x="3768" y="34"/>
                </a:lnTo>
                <a:lnTo>
                  <a:pt x="3768" y="37"/>
                </a:lnTo>
                <a:lnTo>
                  <a:pt x="3767" y="40"/>
                </a:lnTo>
                <a:lnTo>
                  <a:pt x="3767" y="44"/>
                </a:lnTo>
                <a:lnTo>
                  <a:pt x="3766" y="47"/>
                </a:lnTo>
                <a:lnTo>
                  <a:pt x="3765" y="50"/>
                </a:lnTo>
                <a:lnTo>
                  <a:pt x="3765" y="54"/>
                </a:lnTo>
                <a:lnTo>
                  <a:pt x="3764" y="57"/>
                </a:lnTo>
                <a:lnTo>
                  <a:pt x="3763" y="61"/>
                </a:lnTo>
                <a:lnTo>
                  <a:pt x="3762" y="65"/>
                </a:lnTo>
                <a:lnTo>
                  <a:pt x="3762" y="69"/>
                </a:lnTo>
                <a:lnTo>
                  <a:pt x="3761" y="74"/>
                </a:lnTo>
                <a:lnTo>
                  <a:pt x="3760" y="78"/>
                </a:lnTo>
                <a:lnTo>
                  <a:pt x="3759" y="82"/>
                </a:lnTo>
                <a:lnTo>
                  <a:pt x="3758" y="87"/>
                </a:lnTo>
                <a:lnTo>
                  <a:pt x="3757" y="92"/>
                </a:lnTo>
                <a:lnTo>
                  <a:pt x="3756" y="96"/>
                </a:lnTo>
                <a:lnTo>
                  <a:pt x="3754" y="101"/>
                </a:lnTo>
                <a:lnTo>
                  <a:pt x="3753" y="106"/>
                </a:lnTo>
                <a:lnTo>
                  <a:pt x="3752" y="111"/>
                </a:lnTo>
                <a:lnTo>
                  <a:pt x="3751" y="117"/>
                </a:lnTo>
                <a:lnTo>
                  <a:pt x="3750" y="122"/>
                </a:lnTo>
                <a:lnTo>
                  <a:pt x="3748" y="128"/>
                </a:lnTo>
                <a:lnTo>
                  <a:pt x="3747" y="133"/>
                </a:lnTo>
                <a:lnTo>
                  <a:pt x="3745" y="139"/>
                </a:lnTo>
                <a:lnTo>
                  <a:pt x="3744" y="145"/>
                </a:lnTo>
                <a:lnTo>
                  <a:pt x="3742" y="151"/>
                </a:lnTo>
                <a:lnTo>
                  <a:pt x="3741" y="157"/>
                </a:lnTo>
                <a:lnTo>
                  <a:pt x="3739" y="163"/>
                </a:lnTo>
                <a:lnTo>
                  <a:pt x="3737" y="169"/>
                </a:lnTo>
                <a:lnTo>
                  <a:pt x="3736" y="176"/>
                </a:lnTo>
                <a:lnTo>
                  <a:pt x="3734" y="182"/>
                </a:lnTo>
                <a:lnTo>
                  <a:pt x="3732" y="189"/>
                </a:lnTo>
                <a:lnTo>
                  <a:pt x="3730" y="195"/>
                </a:lnTo>
                <a:lnTo>
                  <a:pt x="3728" y="202"/>
                </a:lnTo>
                <a:lnTo>
                  <a:pt x="3726" y="209"/>
                </a:lnTo>
                <a:lnTo>
                  <a:pt x="3724" y="216"/>
                </a:lnTo>
                <a:lnTo>
                  <a:pt x="3722" y="223"/>
                </a:lnTo>
                <a:lnTo>
                  <a:pt x="3720" y="230"/>
                </a:lnTo>
                <a:lnTo>
                  <a:pt x="3718" y="237"/>
                </a:lnTo>
                <a:lnTo>
                  <a:pt x="3716" y="245"/>
                </a:lnTo>
                <a:lnTo>
                  <a:pt x="3713" y="252"/>
                </a:lnTo>
                <a:lnTo>
                  <a:pt x="3711" y="259"/>
                </a:lnTo>
                <a:lnTo>
                  <a:pt x="3709" y="267"/>
                </a:lnTo>
                <a:lnTo>
                  <a:pt x="3706" y="275"/>
                </a:lnTo>
                <a:lnTo>
                  <a:pt x="3704" y="282"/>
                </a:lnTo>
                <a:lnTo>
                  <a:pt x="3701" y="290"/>
                </a:lnTo>
                <a:lnTo>
                  <a:pt x="3698" y="298"/>
                </a:lnTo>
                <a:lnTo>
                  <a:pt x="3696" y="306"/>
                </a:lnTo>
                <a:lnTo>
                  <a:pt x="3693" y="314"/>
                </a:lnTo>
                <a:lnTo>
                  <a:pt x="3690" y="323"/>
                </a:lnTo>
                <a:lnTo>
                  <a:pt x="3687" y="331"/>
                </a:lnTo>
                <a:lnTo>
                  <a:pt x="3684" y="339"/>
                </a:lnTo>
                <a:lnTo>
                  <a:pt x="3681" y="348"/>
                </a:lnTo>
                <a:lnTo>
                  <a:pt x="3678" y="356"/>
                </a:lnTo>
                <a:lnTo>
                  <a:pt x="3675" y="365"/>
                </a:lnTo>
                <a:lnTo>
                  <a:pt x="3672" y="373"/>
                </a:lnTo>
                <a:lnTo>
                  <a:pt x="3669" y="382"/>
                </a:lnTo>
                <a:lnTo>
                  <a:pt x="3665" y="391"/>
                </a:lnTo>
                <a:lnTo>
                  <a:pt x="3662" y="400"/>
                </a:lnTo>
                <a:lnTo>
                  <a:pt x="3658" y="408"/>
                </a:lnTo>
                <a:lnTo>
                  <a:pt x="3655" y="417"/>
                </a:lnTo>
                <a:lnTo>
                  <a:pt x="3651" y="426"/>
                </a:lnTo>
                <a:lnTo>
                  <a:pt x="3648" y="436"/>
                </a:lnTo>
                <a:lnTo>
                  <a:pt x="3644" y="445"/>
                </a:lnTo>
                <a:lnTo>
                  <a:pt x="3640" y="454"/>
                </a:lnTo>
                <a:lnTo>
                  <a:pt x="3636" y="463"/>
                </a:lnTo>
                <a:lnTo>
                  <a:pt x="3632" y="473"/>
                </a:lnTo>
                <a:lnTo>
                  <a:pt x="3628" y="482"/>
                </a:lnTo>
                <a:lnTo>
                  <a:pt x="3624" y="492"/>
                </a:lnTo>
                <a:lnTo>
                  <a:pt x="3620" y="501"/>
                </a:lnTo>
                <a:lnTo>
                  <a:pt x="3616" y="511"/>
                </a:lnTo>
                <a:lnTo>
                  <a:pt x="3612" y="520"/>
                </a:lnTo>
                <a:lnTo>
                  <a:pt x="3607" y="530"/>
                </a:lnTo>
                <a:lnTo>
                  <a:pt x="3603" y="540"/>
                </a:lnTo>
                <a:lnTo>
                  <a:pt x="3598" y="550"/>
                </a:lnTo>
                <a:lnTo>
                  <a:pt x="3594" y="559"/>
                </a:lnTo>
                <a:lnTo>
                  <a:pt x="3589" y="569"/>
                </a:lnTo>
                <a:lnTo>
                  <a:pt x="3584" y="579"/>
                </a:lnTo>
                <a:lnTo>
                  <a:pt x="3579" y="589"/>
                </a:lnTo>
                <a:lnTo>
                  <a:pt x="3575" y="599"/>
                </a:lnTo>
                <a:lnTo>
                  <a:pt x="3570" y="609"/>
                </a:lnTo>
                <a:lnTo>
                  <a:pt x="3565" y="619"/>
                </a:lnTo>
                <a:lnTo>
                  <a:pt x="3559" y="630"/>
                </a:lnTo>
                <a:lnTo>
                  <a:pt x="3554" y="640"/>
                </a:lnTo>
                <a:lnTo>
                  <a:pt x="3549" y="650"/>
                </a:lnTo>
                <a:lnTo>
                  <a:pt x="3544" y="660"/>
                </a:lnTo>
                <a:lnTo>
                  <a:pt x="3538" y="671"/>
                </a:lnTo>
                <a:lnTo>
                  <a:pt x="3533" y="681"/>
                </a:lnTo>
                <a:lnTo>
                  <a:pt x="3527" y="691"/>
                </a:lnTo>
                <a:lnTo>
                  <a:pt x="3521" y="702"/>
                </a:lnTo>
                <a:lnTo>
                  <a:pt x="3515" y="712"/>
                </a:lnTo>
                <a:lnTo>
                  <a:pt x="3510" y="723"/>
                </a:lnTo>
                <a:lnTo>
                  <a:pt x="3504" y="733"/>
                </a:lnTo>
                <a:lnTo>
                  <a:pt x="3498" y="744"/>
                </a:lnTo>
                <a:lnTo>
                  <a:pt x="3491" y="754"/>
                </a:lnTo>
                <a:lnTo>
                  <a:pt x="3485" y="765"/>
                </a:lnTo>
                <a:lnTo>
                  <a:pt x="3479" y="775"/>
                </a:lnTo>
                <a:lnTo>
                  <a:pt x="3473" y="786"/>
                </a:lnTo>
                <a:lnTo>
                  <a:pt x="3469" y="791"/>
                </a:lnTo>
                <a:lnTo>
                  <a:pt x="3466" y="797"/>
                </a:lnTo>
                <a:lnTo>
                  <a:pt x="3463" y="802"/>
                </a:lnTo>
                <a:lnTo>
                  <a:pt x="3459" y="808"/>
                </a:lnTo>
                <a:lnTo>
                  <a:pt x="3456" y="813"/>
                </a:lnTo>
                <a:lnTo>
                  <a:pt x="3453" y="818"/>
                </a:lnTo>
                <a:lnTo>
                  <a:pt x="3449" y="824"/>
                </a:lnTo>
                <a:lnTo>
                  <a:pt x="3446" y="829"/>
                </a:lnTo>
                <a:lnTo>
                  <a:pt x="3442" y="835"/>
                </a:lnTo>
                <a:lnTo>
                  <a:pt x="3439" y="840"/>
                </a:lnTo>
                <a:lnTo>
                  <a:pt x="3435" y="845"/>
                </a:lnTo>
                <a:lnTo>
                  <a:pt x="3432" y="851"/>
                </a:lnTo>
                <a:lnTo>
                  <a:pt x="3428" y="856"/>
                </a:lnTo>
                <a:lnTo>
                  <a:pt x="3425" y="862"/>
                </a:lnTo>
                <a:lnTo>
                  <a:pt x="3421" y="867"/>
                </a:lnTo>
                <a:lnTo>
                  <a:pt x="3417" y="872"/>
                </a:lnTo>
                <a:lnTo>
                  <a:pt x="3414" y="878"/>
                </a:lnTo>
                <a:lnTo>
                  <a:pt x="3410" y="883"/>
                </a:lnTo>
                <a:lnTo>
                  <a:pt x="3406" y="888"/>
                </a:lnTo>
                <a:lnTo>
                  <a:pt x="3403" y="894"/>
                </a:lnTo>
                <a:lnTo>
                  <a:pt x="3399" y="899"/>
                </a:lnTo>
                <a:lnTo>
                  <a:pt x="3395" y="905"/>
                </a:lnTo>
                <a:lnTo>
                  <a:pt x="3392" y="910"/>
                </a:lnTo>
                <a:lnTo>
                  <a:pt x="3388" y="915"/>
                </a:lnTo>
                <a:lnTo>
                  <a:pt x="3384" y="921"/>
                </a:lnTo>
                <a:lnTo>
                  <a:pt x="3380" y="926"/>
                </a:lnTo>
                <a:lnTo>
                  <a:pt x="3376" y="931"/>
                </a:lnTo>
                <a:lnTo>
                  <a:pt x="3372" y="937"/>
                </a:lnTo>
                <a:lnTo>
                  <a:pt x="3368" y="942"/>
                </a:lnTo>
                <a:lnTo>
                  <a:pt x="3364" y="947"/>
                </a:lnTo>
                <a:lnTo>
                  <a:pt x="3361" y="953"/>
                </a:lnTo>
                <a:lnTo>
                  <a:pt x="3357" y="958"/>
                </a:lnTo>
                <a:lnTo>
                  <a:pt x="3353" y="963"/>
                </a:lnTo>
                <a:lnTo>
                  <a:pt x="3349" y="969"/>
                </a:lnTo>
                <a:lnTo>
                  <a:pt x="3345" y="974"/>
                </a:lnTo>
                <a:lnTo>
                  <a:pt x="3340" y="979"/>
                </a:lnTo>
                <a:lnTo>
                  <a:pt x="3336" y="985"/>
                </a:lnTo>
                <a:lnTo>
                  <a:pt x="3332" y="990"/>
                </a:lnTo>
                <a:lnTo>
                  <a:pt x="3328" y="995"/>
                </a:lnTo>
                <a:lnTo>
                  <a:pt x="3324" y="1001"/>
                </a:lnTo>
                <a:lnTo>
                  <a:pt x="3320" y="1006"/>
                </a:lnTo>
                <a:lnTo>
                  <a:pt x="3316" y="1011"/>
                </a:lnTo>
                <a:lnTo>
                  <a:pt x="3312" y="1017"/>
                </a:lnTo>
                <a:lnTo>
                  <a:pt x="3307" y="1022"/>
                </a:lnTo>
                <a:lnTo>
                  <a:pt x="3303" y="1027"/>
                </a:lnTo>
                <a:lnTo>
                  <a:pt x="3299" y="1032"/>
                </a:lnTo>
                <a:lnTo>
                  <a:pt x="3294" y="1038"/>
                </a:lnTo>
                <a:lnTo>
                  <a:pt x="3290" y="1043"/>
                </a:lnTo>
                <a:lnTo>
                  <a:pt x="3286" y="1048"/>
                </a:lnTo>
                <a:lnTo>
                  <a:pt x="3282" y="1054"/>
                </a:lnTo>
                <a:lnTo>
                  <a:pt x="3277" y="1059"/>
                </a:lnTo>
                <a:lnTo>
                  <a:pt x="3273" y="1064"/>
                </a:lnTo>
                <a:lnTo>
                  <a:pt x="3268" y="1069"/>
                </a:lnTo>
                <a:lnTo>
                  <a:pt x="3264" y="1074"/>
                </a:lnTo>
                <a:lnTo>
                  <a:pt x="3259" y="1080"/>
                </a:lnTo>
                <a:lnTo>
                  <a:pt x="3255" y="1085"/>
                </a:lnTo>
                <a:lnTo>
                  <a:pt x="3250" y="1090"/>
                </a:lnTo>
                <a:lnTo>
                  <a:pt x="3246" y="1095"/>
                </a:lnTo>
                <a:lnTo>
                  <a:pt x="3241" y="1101"/>
                </a:lnTo>
                <a:lnTo>
                  <a:pt x="3237" y="1106"/>
                </a:lnTo>
                <a:lnTo>
                  <a:pt x="3232" y="1111"/>
                </a:lnTo>
                <a:lnTo>
                  <a:pt x="3228" y="1116"/>
                </a:lnTo>
                <a:lnTo>
                  <a:pt x="3223" y="1121"/>
                </a:lnTo>
                <a:lnTo>
                  <a:pt x="3219" y="1126"/>
                </a:lnTo>
                <a:lnTo>
                  <a:pt x="3214" y="1132"/>
                </a:lnTo>
                <a:lnTo>
                  <a:pt x="3209" y="1137"/>
                </a:lnTo>
                <a:lnTo>
                  <a:pt x="3204" y="1142"/>
                </a:lnTo>
                <a:lnTo>
                  <a:pt x="3200" y="1147"/>
                </a:lnTo>
                <a:lnTo>
                  <a:pt x="3195" y="1152"/>
                </a:lnTo>
                <a:lnTo>
                  <a:pt x="3190" y="1157"/>
                </a:lnTo>
                <a:lnTo>
                  <a:pt x="3186" y="1162"/>
                </a:lnTo>
                <a:lnTo>
                  <a:pt x="3181" y="1167"/>
                </a:lnTo>
                <a:lnTo>
                  <a:pt x="3176" y="1172"/>
                </a:lnTo>
                <a:lnTo>
                  <a:pt x="3171" y="1178"/>
                </a:lnTo>
                <a:lnTo>
                  <a:pt x="3166" y="1183"/>
                </a:lnTo>
                <a:lnTo>
                  <a:pt x="3161" y="1188"/>
                </a:lnTo>
                <a:lnTo>
                  <a:pt x="3157" y="1193"/>
                </a:lnTo>
                <a:lnTo>
                  <a:pt x="3152" y="1198"/>
                </a:lnTo>
                <a:lnTo>
                  <a:pt x="3147" y="1203"/>
                </a:lnTo>
                <a:lnTo>
                  <a:pt x="3142" y="1208"/>
                </a:lnTo>
                <a:lnTo>
                  <a:pt x="3137" y="1213"/>
                </a:lnTo>
                <a:lnTo>
                  <a:pt x="3132" y="1218"/>
                </a:lnTo>
                <a:lnTo>
                  <a:pt x="3127" y="1223"/>
                </a:lnTo>
                <a:lnTo>
                  <a:pt x="3122" y="1228"/>
                </a:lnTo>
                <a:lnTo>
                  <a:pt x="3117" y="1233"/>
                </a:lnTo>
                <a:lnTo>
                  <a:pt x="3112" y="1238"/>
                </a:lnTo>
                <a:lnTo>
                  <a:pt x="3107" y="1243"/>
                </a:lnTo>
                <a:lnTo>
                  <a:pt x="3102" y="1248"/>
                </a:lnTo>
                <a:lnTo>
                  <a:pt x="3097" y="1253"/>
                </a:lnTo>
                <a:lnTo>
                  <a:pt x="3091" y="1257"/>
                </a:lnTo>
                <a:lnTo>
                  <a:pt x="3086" y="1262"/>
                </a:lnTo>
                <a:lnTo>
                  <a:pt x="3081" y="1267"/>
                </a:lnTo>
                <a:lnTo>
                  <a:pt x="3076" y="1272"/>
                </a:lnTo>
                <a:lnTo>
                  <a:pt x="3071" y="1277"/>
                </a:lnTo>
                <a:lnTo>
                  <a:pt x="3066" y="1282"/>
                </a:lnTo>
                <a:lnTo>
                  <a:pt x="3060" y="1287"/>
                </a:lnTo>
                <a:lnTo>
                  <a:pt x="3055" y="1292"/>
                </a:lnTo>
                <a:lnTo>
                  <a:pt x="3050" y="1296"/>
                </a:lnTo>
                <a:lnTo>
                  <a:pt x="3044" y="1301"/>
                </a:lnTo>
                <a:lnTo>
                  <a:pt x="3039" y="1306"/>
                </a:lnTo>
                <a:lnTo>
                  <a:pt x="3034" y="1311"/>
                </a:lnTo>
                <a:lnTo>
                  <a:pt x="3029" y="1316"/>
                </a:lnTo>
                <a:lnTo>
                  <a:pt x="3023" y="1320"/>
                </a:lnTo>
                <a:lnTo>
                  <a:pt x="3018" y="1325"/>
                </a:lnTo>
                <a:lnTo>
                  <a:pt x="3012" y="1330"/>
                </a:lnTo>
                <a:lnTo>
                  <a:pt x="3007" y="1334"/>
                </a:lnTo>
                <a:lnTo>
                  <a:pt x="3002" y="1339"/>
                </a:lnTo>
                <a:lnTo>
                  <a:pt x="2996" y="1344"/>
                </a:lnTo>
                <a:lnTo>
                  <a:pt x="2991" y="1349"/>
                </a:lnTo>
                <a:lnTo>
                  <a:pt x="2985" y="1353"/>
                </a:lnTo>
                <a:lnTo>
                  <a:pt x="2980" y="1358"/>
                </a:lnTo>
                <a:lnTo>
                  <a:pt x="2974" y="1362"/>
                </a:lnTo>
                <a:lnTo>
                  <a:pt x="2969" y="1367"/>
                </a:lnTo>
                <a:lnTo>
                  <a:pt x="2963" y="1372"/>
                </a:lnTo>
                <a:lnTo>
                  <a:pt x="2958" y="1376"/>
                </a:lnTo>
                <a:lnTo>
                  <a:pt x="2952" y="1381"/>
                </a:lnTo>
                <a:lnTo>
                  <a:pt x="2946" y="1385"/>
                </a:lnTo>
                <a:lnTo>
                  <a:pt x="2941" y="1390"/>
                </a:lnTo>
                <a:lnTo>
                  <a:pt x="2935" y="1395"/>
                </a:lnTo>
                <a:lnTo>
                  <a:pt x="2930" y="1399"/>
                </a:lnTo>
                <a:lnTo>
                  <a:pt x="2924" y="1404"/>
                </a:lnTo>
                <a:lnTo>
                  <a:pt x="2918" y="1408"/>
                </a:lnTo>
                <a:lnTo>
                  <a:pt x="2912" y="1413"/>
                </a:lnTo>
                <a:lnTo>
                  <a:pt x="2907" y="1417"/>
                </a:lnTo>
                <a:lnTo>
                  <a:pt x="2901" y="1421"/>
                </a:lnTo>
                <a:lnTo>
                  <a:pt x="2895" y="1426"/>
                </a:lnTo>
                <a:lnTo>
                  <a:pt x="2890" y="1430"/>
                </a:lnTo>
                <a:lnTo>
                  <a:pt x="2884" y="1435"/>
                </a:lnTo>
                <a:lnTo>
                  <a:pt x="2878" y="1439"/>
                </a:lnTo>
                <a:lnTo>
                  <a:pt x="2872" y="1443"/>
                </a:lnTo>
                <a:lnTo>
                  <a:pt x="2866" y="1448"/>
                </a:lnTo>
                <a:lnTo>
                  <a:pt x="2861" y="1452"/>
                </a:lnTo>
                <a:lnTo>
                  <a:pt x="2855" y="1456"/>
                </a:lnTo>
                <a:lnTo>
                  <a:pt x="2849" y="1461"/>
                </a:lnTo>
                <a:lnTo>
                  <a:pt x="2843" y="1465"/>
                </a:lnTo>
                <a:lnTo>
                  <a:pt x="2837" y="1469"/>
                </a:lnTo>
                <a:lnTo>
                  <a:pt x="2831" y="1474"/>
                </a:lnTo>
                <a:lnTo>
                  <a:pt x="2825" y="1478"/>
                </a:lnTo>
                <a:lnTo>
                  <a:pt x="2819" y="1482"/>
                </a:lnTo>
                <a:lnTo>
                  <a:pt x="2813" y="1486"/>
                </a:lnTo>
                <a:lnTo>
                  <a:pt x="2807" y="1490"/>
                </a:lnTo>
                <a:lnTo>
                  <a:pt x="2801" y="1495"/>
                </a:lnTo>
                <a:lnTo>
                  <a:pt x="2795" y="1499"/>
                </a:lnTo>
                <a:lnTo>
                  <a:pt x="2789" y="1503"/>
                </a:lnTo>
                <a:lnTo>
                  <a:pt x="2783" y="1507"/>
                </a:lnTo>
                <a:lnTo>
                  <a:pt x="2777" y="1511"/>
                </a:lnTo>
                <a:lnTo>
                  <a:pt x="2771" y="1515"/>
                </a:lnTo>
                <a:lnTo>
                  <a:pt x="2765" y="1519"/>
                </a:lnTo>
                <a:lnTo>
                  <a:pt x="2759" y="1523"/>
                </a:lnTo>
                <a:lnTo>
                  <a:pt x="2753" y="1527"/>
                </a:lnTo>
                <a:lnTo>
                  <a:pt x="2747" y="1531"/>
                </a:lnTo>
                <a:lnTo>
                  <a:pt x="2741" y="1535"/>
                </a:lnTo>
                <a:lnTo>
                  <a:pt x="2734" y="1539"/>
                </a:lnTo>
                <a:lnTo>
                  <a:pt x="2728" y="1543"/>
                </a:lnTo>
                <a:lnTo>
                  <a:pt x="2722" y="1547"/>
                </a:lnTo>
                <a:lnTo>
                  <a:pt x="2716" y="1551"/>
                </a:lnTo>
                <a:lnTo>
                  <a:pt x="2710" y="1555"/>
                </a:lnTo>
                <a:lnTo>
                  <a:pt x="2703" y="1559"/>
                </a:lnTo>
                <a:lnTo>
                  <a:pt x="2697" y="1562"/>
                </a:lnTo>
                <a:lnTo>
                  <a:pt x="2691" y="1566"/>
                </a:lnTo>
                <a:lnTo>
                  <a:pt x="2685" y="1570"/>
                </a:lnTo>
                <a:lnTo>
                  <a:pt x="2678" y="1574"/>
                </a:lnTo>
                <a:lnTo>
                  <a:pt x="2672" y="1578"/>
                </a:lnTo>
                <a:lnTo>
                  <a:pt x="2666" y="1581"/>
                </a:lnTo>
                <a:lnTo>
                  <a:pt x="2660" y="1585"/>
                </a:lnTo>
                <a:lnTo>
                  <a:pt x="2653" y="1589"/>
                </a:lnTo>
                <a:lnTo>
                  <a:pt x="2647" y="1592"/>
                </a:lnTo>
                <a:lnTo>
                  <a:pt x="2640" y="1596"/>
                </a:lnTo>
                <a:lnTo>
                  <a:pt x="2634" y="1600"/>
                </a:lnTo>
                <a:lnTo>
                  <a:pt x="2628" y="1603"/>
                </a:lnTo>
                <a:lnTo>
                  <a:pt x="2621" y="1607"/>
                </a:lnTo>
                <a:lnTo>
                  <a:pt x="2615" y="1611"/>
                </a:lnTo>
                <a:lnTo>
                  <a:pt x="2608" y="1614"/>
                </a:lnTo>
                <a:lnTo>
                  <a:pt x="2602" y="1618"/>
                </a:lnTo>
                <a:lnTo>
                  <a:pt x="2596" y="1621"/>
                </a:lnTo>
                <a:lnTo>
                  <a:pt x="2589" y="1625"/>
                </a:lnTo>
                <a:lnTo>
                  <a:pt x="2583" y="1628"/>
                </a:lnTo>
                <a:lnTo>
                  <a:pt x="2576" y="1631"/>
                </a:lnTo>
                <a:lnTo>
                  <a:pt x="2570" y="1635"/>
                </a:lnTo>
                <a:lnTo>
                  <a:pt x="2563" y="1638"/>
                </a:lnTo>
                <a:lnTo>
                  <a:pt x="2557" y="1642"/>
                </a:lnTo>
                <a:lnTo>
                  <a:pt x="2550" y="1645"/>
                </a:lnTo>
                <a:lnTo>
                  <a:pt x="2543" y="1648"/>
                </a:lnTo>
                <a:lnTo>
                  <a:pt x="2537" y="1652"/>
                </a:lnTo>
                <a:lnTo>
                  <a:pt x="2530" y="1655"/>
                </a:lnTo>
                <a:lnTo>
                  <a:pt x="2524" y="1658"/>
                </a:lnTo>
                <a:lnTo>
                  <a:pt x="2517" y="1661"/>
                </a:lnTo>
                <a:lnTo>
                  <a:pt x="2510" y="1665"/>
                </a:lnTo>
                <a:lnTo>
                  <a:pt x="2504" y="1668"/>
                </a:lnTo>
                <a:lnTo>
                  <a:pt x="2497" y="1671"/>
                </a:lnTo>
                <a:lnTo>
                  <a:pt x="2490" y="1674"/>
                </a:lnTo>
                <a:lnTo>
                  <a:pt x="2484" y="1677"/>
                </a:lnTo>
                <a:lnTo>
                  <a:pt x="2477" y="1680"/>
                </a:lnTo>
                <a:lnTo>
                  <a:pt x="2470" y="1683"/>
                </a:lnTo>
                <a:lnTo>
                  <a:pt x="2464" y="1686"/>
                </a:lnTo>
                <a:lnTo>
                  <a:pt x="2457" y="1689"/>
                </a:lnTo>
                <a:lnTo>
                  <a:pt x="2450" y="1692"/>
                </a:lnTo>
                <a:lnTo>
                  <a:pt x="2443" y="1695"/>
                </a:lnTo>
                <a:lnTo>
                  <a:pt x="2437" y="1698"/>
                </a:lnTo>
                <a:lnTo>
                  <a:pt x="2430" y="1701"/>
                </a:lnTo>
                <a:lnTo>
                  <a:pt x="2423" y="1704"/>
                </a:lnTo>
                <a:lnTo>
                  <a:pt x="2416" y="1707"/>
                </a:lnTo>
                <a:lnTo>
                  <a:pt x="2410" y="1710"/>
                </a:lnTo>
                <a:lnTo>
                  <a:pt x="2403" y="1713"/>
                </a:lnTo>
                <a:lnTo>
                  <a:pt x="2396" y="1715"/>
                </a:lnTo>
                <a:lnTo>
                  <a:pt x="2389" y="1718"/>
                </a:lnTo>
                <a:lnTo>
                  <a:pt x="2382" y="1721"/>
                </a:lnTo>
                <a:lnTo>
                  <a:pt x="2375" y="1724"/>
                </a:lnTo>
                <a:lnTo>
                  <a:pt x="2368" y="1726"/>
                </a:lnTo>
                <a:lnTo>
                  <a:pt x="2362" y="1729"/>
                </a:lnTo>
                <a:lnTo>
                  <a:pt x="2355" y="1732"/>
                </a:lnTo>
                <a:lnTo>
                  <a:pt x="2348" y="1734"/>
                </a:lnTo>
                <a:lnTo>
                  <a:pt x="2341" y="1737"/>
                </a:lnTo>
                <a:lnTo>
                  <a:pt x="2334" y="1739"/>
                </a:lnTo>
                <a:lnTo>
                  <a:pt x="2327" y="1742"/>
                </a:lnTo>
                <a:lnTo>
                  <a:pt x="2320" y="1744"/>
                </a:lnTo>
                <a:lnTo>
                  <a:pt x="2313" y="1747"/>
                </a:lnTo>
                <a:lnTo>
                  <a:pt x="2306" y="1749"/>
                </a:lnTo>
                <a:lnTo>
                  <a:pt x="2299" y="1752"/>
                </a:lnTo>
                <a:lnTo>
                  <a:pt x="2292" y="1754"/>
                </a:lnTo>
                <a:lnTo>
                  <a:pt x="2285" y="1756"/>
                </a:lnTo>
                <a:lnTo>
                  <a:pt x="2278" y="1759"/>
                </a:lnTo>
                <a:lnTo>
                  <a:pt x="2271" y="1761"/>
                </a:lnTo>
                <a:lnTo>
                  <a:pt x="2264" y="1763"/>
                </a:lnTo>
                <a:lnTo>
                  <a:pt x="2257" y="1765"/>
                </a:lnTo>
                <a:lnTo>
                  <a:pt x="2250" y="1768"/>
                </a:lnTo>
                <a:lnTo>
                  <a:pt x="2243" y="1770"/>
                </a:lnTo>
                <a:lnTo>
                  <a:pt x="2236" y="1772"/>
                </a:lnTo>
                <a:lnTo>
                  <a:pt x="2229" y="1774"/>
                </a:lnTo>
                <a:lnTo>
                  <a:pt x="2222" y="1776"/>
                </a:lnTo>
                <a:lnTo>
                  <a:pt x="2215" y="1778"/>
                </a:lnTo>
                <a:lnTo>
                  <a:pt x="2207" y="1780"/>
                </a:lnTo>
                <a:lnTo>
                  <a:pt x="2199" y="1783"/>
                </a:lnTo>
                <a:lnTo>
                  <a:pt x="2192" y="1785"/>
                </a:lnTo>
                <a:lnTo>
                  <a:pt x="2184" y="1787"/>
                </a:lnTo>
                <a:lnTo>
                  <a:pt x="2177" y="1789"/>
                </a:lnTo>
                <a:lnTo>
                  <a:pt x="2169" y="1791"/>
                </a:lnTo>
                <a:lnTo>
                  <a:pt x="2162" y="1793"/>
                </a:lnTo>
                <a:lnTo>
                  <a:pt x="2154" y="1795"/>
                </a:lnTo>
                <a:lnTo>
                  <a:pt x="2146" y="1797"/>
                </a:lnTo>
                <a:lnTo>
                  <a:pt x="2139" y="1799"/>
                </a:lnTo>
                <a:lnTo>
                  <a:pt x="2131" y="1801"/>
                </a:lnTo>
                <a:lnTo>
                  <a:pt x="2124" y="1802"/>
                </a:lnTo>
                <a:lnTo>
                  <a:pt x="2116" y="1804"/>
                </a:lnTo>
                <a:lnTo>
                  <a:pt x="2109" y="1806"/>
                </a:lnTo>
                <a:lnTo>
                  <a:pt x="2101" y="1808"/>
                </a:lnTo>
                <a:lnTo>
                  <a:pt x="2093" y="1810"/>
                </a:lnTo>
                <a:lnTo>
                  <a:pt x="2086" y="1811"/>
                </a:lnTo>
                <a:lnTo>
                  <a:pt x="2078" y="1813"/>
                </a:lnTo>
                <a:lnTo>
                  <a:pt x="2071" y="1815"/>
                </a:lnTo>
                <a:lnTo>
                  <a:pt x="2063" y="1816"/>
                </a:lnTo>
                <a:lnTo>
                  <a:pt x="2056" y="1818"/>
                </a:lnTo>
                <a:lnTo>
                  <a:pt x="2048" y="1820"/>
                </a:lnTo>
                <a:lnTo>
                  <a:pt x="2040" y="1821"/>
                </a:lnTo>
                <a:lnTo>
                  <a:pt x="2033" y="1823"/>
                </a:lnTo>
                <a:lnTo>
                  <a:pt x="2025" y="1824"/>
                </a:lnTo>
                <a:lnTo>
                  <a:pt x="2018" y="1826"/>
                </a:lnTo>
                <a:lnTo>
                  <a:pt x="2010" y="1827"/>
                </a:lnTo>
                <a:lnTo>
                  <a:pt x="2003" y="1829"/>
                </a:lnTo>
                <a:lnTo>
                  <a:pt x="1995" y="1830"/>
                </a:lnTo>
                <a:lnTo>
                  <a:pt x="1987" y="1832"/>
                </a:lnTo>
                <a:lnTo>
                  <a:pt x="1980" y="1833"/>
                </a:lnTo>
                <a:lnTo>
                  <a:pt x="1972" y="1834"/>
                </a:lnTo>
                <a:lnTo>
                  <a:pt x="1965" y="1836"/>
                </a:lnTo>
                <a:lnTo>
                  <a:pt x="1957" y="1837"/>
                </a:lnTo>
                <a:lnTo>
                  <a:pt x="1950" y="1838"/>
                </a:lnTo>
                <a:lnTo>
                  <a:pt x="1942" y="1840"/>
                </a:lnTo>
                <a:lnTo>
                  <a:pt x="1935" y="1841"/>
                </a:lnTo>
                <a:lnTo>
                  <a:pt x="1927" y="1842"/>
                </a:lnTo>
                <a:lnTo>
                  <a:pt x="1919" y="1843"/>
                </a:lnTo>
                <a:lnTo>
                  <a:pt x="1912" y="1844"/>
                </a:lnTo>
                <a:lnTo>
                  <a:pt x="1904" y="1845"/>
                </a:lnTo>
                <a:lnTo>
                  <a:pt x="1897" y="1846"/>
                </a:lnTo>
                <a:lnTo>
                  <a:pt x="1889" y="1848"/>
                </a:lnTo>
                <a:lnTo>
                  <a:pt x="1882" y="1849"/>
                </a:lnTo>
                <a:lnTo>
                  <a:pt x="1874" y="1850"/>
                </a:lnTo>
                <a:lnTo>
                  <a:pt x="1867" y="1851"/>
                </a:lnTo>
                <a:lnTo>
                  <a:pt x="1859" y="1852"/>
                </a:lnTo>
                <a:lnTo>
                  <a:pt x="1852" y="1853"/>
                </a:lnTo>
                <a:lnTo>
                  <a:pt x="1844" y="1854"/>
                </a:lnTo>
                <a:lnTo>
                  <a:pt x="1837" y="1854"/>
                </a:lnTo>
                <a:lnTo>
                  <a:pt x="1829" y="1855"/>
                </a:lnTo>
                <a:lnTo>
                  <a:pt x="1822" y="1856"/>
                </a:lnTo>
                <a:lnTo>
                  <a:pt x="1814" y="1857"/>
                </a:lnTo>
                <a:lnTo>
                  <a:pt x="1807" y="1858"/>
                </a:lnTo>
                <a:lnTo>
                  <a:pt x="1799" y="1859"/>
                </a:lnTo>
                <a:lnTo>
                  <a:pt x="1792" y="1859"/>
                </a:lnTo>
                <a:lnTo>
                  <a:pt x="1784" y="1860"/>
                </a:lnTo>
                <a:lnTo>
                  <a:pt x="1777" y="1861"/>
                </a:lnTo>
                <a:lnTo>
                  <a:pt x="1769" y="1861"/>
                </a:lnTo>
                <a:lnTo>
                  <a:pt x="1762" y="1862"/>
                </a:lnTo>
                <a:lnTo>
                  <a:pt x="1754" y="1863"/>
                </a:lnTo>
                <a:lnTo>
                  <a:pt x="1747" y="1863"/>
                </a:lnTo>
                <a:lnTo>
                  <a:pt x="1739" y="1864"/>
                </a:lnTo>
                <a:lnTo>
                  <a:pt x="1732" y="1865"/>
                </a:lnTo>
                <a:lnTo>
                  <a:pt x="1724" y="1865"/>
                </a:lnTo>
                <a:lnTo>
                  <a:pt x="1717" y="1866"/>
                </a:lnTo>
                <a:lnTo>
                  <a:pt x="1709" y="1866"/>
                </a:lnTo>
                <a:lnTo>
                  <a:pt x="1702" y="1867"/>
                </a:lnTo>
                <a:lnTo>
                  <a:pt x="1695" y="1867"/>
                </a:lnTo>
                <a:lnTo>
                  <a:pt x="1687" y="1868"/>
                </a:lnTo>
                <a:lnTo>
                  <a:pt x="1680" y="1868"/>
                </a:lnTo>
                <a:lnTo>
                  <a:pt x="1672" y="1868"/>
                </a:lnTo>
                <a:lnTo>
                  <a:pt x="1665" y="1869"/>
                </a:lnTo>
                <a:lnTo>
                  <a:pt x="1657" y="1869"/>
                </a:lnTo>
                <a:lnTo>
                  <a:pt x="1650" y="1869"/>
                </a:lnTo>
                <a:lnTo>
                  <a:pt x="1643" y="1870"/>
                </a:lnTo>
                <a:lnTo>
                  <a:pt x="1635" y="1870"/>
                </a:lnTo>
                <a:lnTo>
                  <a:pt x="1628" y="1870"/>
                </a:lnTo>
                <a:lnTo>
                  <a:pt x="1620" y="1870"/>
                </a:lnTo>
                <a:lnTo>
                  <a:pt x="1613" y="1871"/>
                </a:lnTo>
                <a:lnTo>
                  <a:pt x="1606" y="1871"/>
                </a:lnTo>
                <a:lnTo>
                  <a:pt x="1598" y="1871"/>
                </a:lnTo>
                <a:lnTo>
                  <a:pt x="1591" y="1871"/>
                </a:lnTo>
                <a:lnTo>
                  <a:pt x="1584" y="1871"/>
                </a:lnTo>
                <a:lnTo>
                  <a:pt x="1576" y="1871"/>
                </a:lnTo>
                <a:lnTo>
                  <a:pt x="1569" y="1872"/>
                </a:lnTo>
                <a:lnTo>
                  <a:pt x="1562" y="1872"/>
                </a:lnTo>
                <a:lnTo>
                  <a:pt x="1554" y="1872"/>
                </a:lnTo>
                <a:lnTo>
                  <a:pt x="1547" y="1872"/>
                </a:lnTo>
                <a:lnTo>
                  <a:pt x="1540" y="1872"/>
                </a:lnTo>
                <a:lnTo>
                  <a:pt x="1532" y="1872"/>
                </a:lnTo>
                <a:lnTo>
                  <a:pt x="1525" y="1872"/>
                </a:lnTo>
                <a:lnTo>
                  <a:pt x="1518" y="1871"/>
                </a:lnTo>
                <a:lnTo>
                  <a:pt x="1511" y="1871"/>
                </a:lnTo>
                <a:lnTo>
                  <a:pt x="1503" y="1871"/>
                </a:lnTo>
                <a:lnTo>
                  <a:pt x="1496" y="1871"/>
                </a:lnTo>
                <a:lnTo>
                  <a:pt x="1489" y="1871"/>
                </a:lnTo>
                <a:lnTo>
                  <a:pt x="1481" y="1871"/>
                </a:lnTo>
                <a:lnTo>
                  <a:pt x="1474" y="1871"/>
                </a:lnTo>
                <a:lnTo>
                  <a:pt x="1467" y="1870"/>
                </a:lnTo>
                <a:lnTo>
                  <a:pt x="1460" y="1870"/>
                </a:lnTo>
                <a:lnTo>
                  <a:pt x="1453" y="1870"/>
                </a:lnTo>
                <a:lnTo>
                  <a:pt x="1445" y="1870"/>
                </a:lnTo>
                <a:lnTo>
                  <a:pt x="1438" y="1869"/>
                </a:lnTo>
                <a:lnTo>
                  <a:pt x="1431" y="1869"/>
                </a:lnTo>
                <a:lnTo>
                  <a:pt x="1424" y="1869"/>
                </a:lnTo>
                <a:lnTo>
                  <a:pt x="1417" y="1868"/>
                </a:lnTo>
                <a:lnTo>
                  <a:pt x="1409" y="1868"/>
                </a:lnTo>
                <a:lnTo>
                  <a:pt x="1402" y="1868"/>
                </a:lnTo>
                <a:lnTo>
                  <a:pt x="1395" y="1867"/>
                </a:lnTo>
                <a:lnTo>
                  <a:pt x="1388" y="1867"/>
                </a:lnTo>
                <a:lnTo>
                  <a:pt x="1381" y="1866"/>
                </a:lnTo>
                <a:lnTo>
                  <a:pt x="1374" y="1866"/>
                </a:lnTo>
                <a:lnTo>
                  <a:pt x="1366" y="1865"/>
                </a:lnTo>
                <a:lnTo>
                  <a:pt x="1359" y="1865"/>
                </a:lnTo>
                <a:lnTo>
                  <a:pt x="1352" y="1864"/>
                </a:lnTo>
                <a:lnTo>
                  <a:pt x="1345" y="1864"/>
                </a:lnTo>
                <a:lnTo>
                  <a:pt x="1338" y="1863"/>
                </a:lnTo>
                <a:lnTo>
                  <a:pt x="1331" y="1863"/>
                </a:lnTo>
                <a:lnTo>
                  <a:pt x="1324" y="1862"/>
                </a:lnTo>
                <a:lnTo>
                  <a:pt x="1317" y="1861"/>
                </a:lnTo>
                <a:lnTo>
                  <a:pt x="1310" y="1861"/>
                </a:lnTo>
                <a:lnTo>
                  <a:pt x="1303" y="1860"/>
                </a:lnTo>
                <a:lnTo>
                  <a:pt x="1296" y="1859"/>
                </a:lnTo>
                <a:lnTo>
                  <a:pt x="1289" y="1859"/>
                </a:lnTo>
                <a:lnTo>
                  <a:pt x="1282" y="1858"/>
                </a:lnTo>
                <a:lnTo>
                  <a:pt x="1275" y="1857"/>
                </a:lnTo>
                <a:lnTo>
                  <a:pt x="1268" y="1856"/>
                </a:lnTo>
                <a:lnTo>
                  <a:pt x="1261" y="1856"/>
                </a:lnTo>
                <a:lnTo>
                  <a:pt x="1254" y="1855"/>
                </a:lnTo>
                <a:lnTo>
                  <a:pt x="1247" y="1854"/>
                </a:lnTo>
                <a:lnTo>
                  <a:pt x="1240" y="1853"/>
                </a:lnTo>
                <a:lnTo>
                  <a:pt x="1233" y="1852"/>
                </a:lnTo>
                <a:lnTo>
                  <a:pt x="1226" y="1851"/>
                </a:lnTo>
                <a:lnTo>
                  <a:pt x="1219" y="1850"/>
                </a:lnTo>
                <a:lnTo>
                  <a:pt x="1212" y="1850"/>
                </a:lnTo>
                <a:lnTo>
                  <a:pt x="1205" y="1849"/>
                </a:lnTo>
                <a:lnTo>
                  <a:pt x="1199" y="1848"/>
                </a:lnTo>
                <a:lnTo>
                  <a:pt x="1192" y="1847"/>
                </a:lnTo>
                <a:lnTo>
                  <a:pt x="1185" y="1846"/>
                </a:lnTo>
                <a:lnTo>
                  <a:pt x="1178" y="1845"/>
                </a:lnTo>
                <a:lnTo>
                  <a:pt x="1171" y="1844"/>
                </a:lnTo>
                <a:lnTo>
                  <a:pt x="1164" y="1843"/>
                </a:lnTo>
                <a:lnTo>
                  <a:pt x="1157" y="1842"/>
                </a:lnTo>
                <a:lnTo>
                  <a:pt x="1151" y="1841"/>
                </a:lnTo>
                <a:lnTo>
                  <a:pt x="1144" y="1839"/>
                </a:lnTo>
                <a:lnTo>
                  <a:pt x="1137" y="1838"/>
                </a:lnTo>
                <a:lnTo>
                  <a:pt x="1130" y="1837"/>
                </a:lnTo>
                <a:lnTo>
                  <a:pt x="1124" y="1836"/>
                </a:lnTo>
                <a:lnTo>
                  <a:pt x="1117" y="1835"/>
                </a:lnTo>
                <a:lnTo>
                  <a:pt x="1110" y="1834"/>
                </a:lnTo>
                <a:lnTo>
                  <a:pt x="1103" y="1833"/>
                </a:lnTo>
                <a:lnTo>
                  <a:pt x="1097" y="1831"/>
                </a:lnTo>
                <a:lnTo>
                  <a:pt x="1090" y="1830"/>
                </a:lnTo>
                <a:lnTo>
                  <a:pt x="1083" y="1829"/>
                </a:lnTo>
                <a:lnTo>
                  <a:pt x="1077" y="1828"/>
                </a:lnTo>
                <a:lnTo>
                  <a:pt x="1070" y="1826"/>
                </a:lnTo>
                <a:lnTo>
                  <a:pt x="1063" y="1825"/>
                </a:lnTo>
                <a:lnTo>
                  <a:pt x="1057" y="1824"/>
                </a:lnTo>
                <a:lnTo>
                  <a:pt x="1050" y="1822"/>
                </a:lnTo>
                <a:lnTo>
                  <a:pt x="1044" y="1821"/>
                </a:lnTo>
                <a:lnTo>
                  <a:pt x="1037" y="1820"/>
                </a:lnTo>
                <a:lnTo>
                  <a:pt x="1030" y="1818"/>
                </a:lnTo>
                <a:lnTo>
                  <a:pt x="1024" y="1817"/>
                </a:lnTo>
                <a:lnTo>
                  <a:pt x="1017" y="1816"/>
                </a:lnTo>
                <a:lnTo>
                  <a:pt x="1011" y="1814"/>
                </a:lnTo>
                <a:lnTo>
                  <a:pt x="1004" y="1813"/>
                </a:lnTo>
                <a:lnTo>
                  <a:pt x="998" y="1811"/>
                </a:lnTo>
                <a:lnTo>
                  <a:pt x="991" y="1810"/>
                </a:lnTo>
                <a:lnTo>
                  <a:pt x="985" y="1808"/>
                </a:lnTo>
                <a:lnTo>
                  <a:pt x="978" y="1807"/>
                </a:lnTo>
                <a:lnTo>
                  <a:pt x="972" y="1805"/>
                </a:lnTo>
                <a:lnTo>
                  <a:pt x="966" y="1804"/>
                </a:lnTo>
                <a:lnTo>
                  <a:pt x="959" y="1802"/>
                </a:lnTo>
                <a:lnTo>
                  <a:pt x="953" y="1801"/>
                </a:lnTo>
                <a:lnTo>
                  <a:pt x="946" y="1799"/>
                </a:lnTo>
                <a:lnTo>
                  <a:pt x="940" y="1797"/>
                </a:lnTo>
                <a:lnTo>
                  <a:pt x="934" y="1796"/>
                </a:lnTo>
                <a:lnTo>
                  <a:pt x="927" y="1794"/>
                </a:lnTo>
                <a:lnTo>
                  <a:pt x="921" y="1792"/>
                </a:lnTo>
                <a:lnTo>
                  <a:pt x="915" y="1791"/>
                </a:lnTo>
                <a:lnTo>
                  <a:pt x="908" y="1789"/>
                </a:lnTo>
                <a:lnTo>
                  <a:pt x="902" y="1787"/>
                </a:lnTo>
                <a:lnTo>
                  <a:pt x="896" y="1786"/>
                </a:lnTo>
                <a:lnTo>
                  <a:pt x="890" y="1784"/>
                </a:lnTo>
                <a:lnTo>
                  <a:pt x="883" y="1782"/>
                </a:lnTo>
                <a:lnTo>
                  <a:pt x="877" y="1781"/>
                </a:lnTo>
                <a:lnTo>
                  <a:pt x="871" y="1779"/>
                </a:lnTo>
                <a:lnTo>
                  <a:pt x="865" y="1777"/>
                </a:lnTo>
                <a:lnTo>
                  <a:pt x="859" y="1775"/>
                </a:lnTo>
                <a:lnTo>
                  <a:pt x="852" y="1773"/>
                </a:lnTo>
                <a:lnTo>
                  <a:pt x="846" y="1772"/>
                </a:lnTo>
                <a:lnTo>
                  <a:pt x="840" y="1770"/>
                </a:lnTo>
                <a:lnTo>
                  <a:pt x="834" y="1768"/>
                </a:lnTo>
                <a:lnTo>
                  <a:pt x="828" y="1766"/>
                </a:lnTo>
                <a:lnTo>
                  <a:pt x="822" y="1764"/>
                </a:lnTo>
                <a:lnTo>
                  <a:pt x="816" y="1762"/>
                </a:lnTo>
                <a:lnTo>
                  <a:pt x="810" y="1760"/>
                </a:lnTo>
                <a:lnTo>
                  <a:pt x="804" y="1758"/>
                </a:lnTo>
                <a:lnTo>
                  <a:pt x="798" y="1756"/>
                </a:lnTo>
                <a:lnTo>
                  <a:pt x="792" y="1755"/>
                </a:lnTo>
                <a:lnTo>
                  <a:pt x="786" y="1753"/>
                </a:lnTo>
                <a:lnTo>
                  <a:pt x="780" y="1751"/>
                </a:lnTo>
                <a:lnTo>
                  <a:pt x="774" y="1749"/>
                </a:lnTo>
                <a:lnTo>
                  <a:pt x="768" y="1747"/>
                </a:lnTo>
                <a:lnTo>
                  <a:pt x="762" y="1745"/>
                </a:lnTo>
                <a:lnTo>
                  <a:pt x="756" y="1743"/>
                </a:lnTo>
                <a:lnTo>
                  <a:pt x="750" y="1741"/>
                </a:lnTo>
                <a:lnTo>
                  <a:pt x="744" y="1738"/>
                </a:lnTo>
                <a:lnTo>
                  <a:pt x="739" y="1736"/>
                </a:lnTo>
                <a:lnTo>
                  <a:pt x="733" y="1734"/>
                </a:lnTo>
                <a:lnTo>
                  <a:pt x="727" y="1732"/>
                </a:lnTo>
                <a:lnTo>
                  <a:pt x="721" y="1730"/>
                </a:lnTo>
                <a:lnTo>
                  <a:pt x="715" y="1728"/>
                </a:lnTo>
                <a:lnTo>
                  <a:pt x="710" y="1726"/>
                </a:lnTo>
                <a:lnTo>
                  <a:pt x="704" y="1724"/>
                </a:lnTo>
                <a:lnTo>
                  <a:pt x="698" y="1722"/>
                </a:lnTo>
                <a:lnTo>
                  <a:pt x="688" y="1718"/>
                </a:lnTo>
                <a:lnTo>
                  <a:pt x="677" y="1713"/>
                </a:lnTo>
                <a:lnTo>
                  <a:pt x="667" y="1709"/>
                </a:lnTo>
                <a:lnTo>
                  <a:pt x="656" y="1705"/>
                </a:lnTo>
                <a:lnTo>
                  <a:pt x="646" y="1701"/>
                </a:lnTo>
                <a:lnTo>
                  <a:pt x="636" y="1696"/>
                </a:lnTo>
                <a:lnTo>
                  <a:pt x="626" y="1692"/>
                </a:lnTo>
                <a:lnTo>
                  <a:pt x="615" y="1687"/>
                </a:lnTo>
                <a:lnTo>
                  <a:pt x="605" y="1683"/>
                </a:lnTo>
                <a:lnTo>
                  <a:pt x="595" y="1678"/>
                </a:lnTo>
                <a:lnTo>
                  <a:pt x="585" y="1674"/>
                </a:lnTo>
                <a:lnTo>
                  <a:pt x="575" y="1669"/>
                </a:lnTo>
                <a:lnTo>
                  <a:pt x="566" y="1665"/>
                </a:lnTo>
                <a:lnTo>
                  <a:pt x="556" y="1660"/>
                </a:lnTo>
                <a:lnTo>
                  <a:pt x="546" y="1655"/>
                </a:lnTo>
                <a:lnTo>
                  <a:pt x="537" y="1650"/>
                </a:lnTo>
                <a:lnTo>
                  <a:pt x="527" y="1645"/>
                </a:lnTo>
                <a:lnTo>
                  <a:pt x="517" y="1640"/>
                </a:lnTo>
                <a:lnTo>
                  <a:pt x="508" y="1636"/>
                </a:lnTo>
                <a:lnTo>
                  <a:pt x="499" y="1631"/>
                </a:lnTo>
                <a:lnTo>
                  <a:pt x="489" y="1626"/>
                </a:lnTo>
                <a:lnTo>
                  <a:pt x="480" y="1621"/>
                </a:lnTo>
                <a:lnTo>
                  <a:pt x="471" y="1616"/>
                </a:lnTo>
                <a:lnTo>
                  <a:pt x="462" y="1611"/>
                </a:lnTo>
                <a:lnTo>
                  <a:pt x="453" y="1605"/>
                </a:lnTo>
                <a:lnTo>
                  <a:pt x="444" y="1600"/>
                </a:lnTo>
                <a:lnTo>
                  <a:pt x="435" y="1595"/>
                </a:lnTo>
                <a:lnTo>
                  <a:pt x="426" y="1590"/>
                </a:lnTo>
                <a:lnTo>
                  <a:pt x="417" y="1585"/>
                </a:lnTo>
                <a:lnTo>
                  <a:pt x="409" y="1580"/>
                </a:lnTo>
                <a:lnTo>
                  <a:pt x="400" y="1575"/>
                </a:lnTo>
                <a:lnTo>
                  <a:pt x="392" y="1569"/>
                </a:lnTo>
                <a:lnTo>
                  <a:pt x="383" y="1564"/>
                </a:lnTo>
                <a:lnTo>
                  <a:pt x="375" y="1559"/>
                </a:lnTo>
                <a:lnTo>
                  <a:pt x="366" y="1554"/>
                </a:lnTo>
                <a:lnTo>
                  <a:pt x="358" y="1549"/>
                </a:lnTo>
                <a:lnTo>
                  <a:pt x="350" y="1543"/>
                </a:lnTo>
                <a:lnTo>
                  <a:pt x="342" y="1538"/>
                </a:lnTo>
                <a:lnTo>
                  <a:pt x="334" y="1533"/>
                </a:lnTo>
                <a:lnTo>
                  <a:pt x="326" y="1528"/>
                </a:lnTo>
                <a:lnTo>
                  <a:pt x="318" y="1522"/>
                </a:lnTo>
                <a:lnTo>
                  <a:pt x="310" y="1517"/>
                </a:lnTo>
                <a:lnTo>
                  <a:pt x="303" y="1512"/>
                </a:lnTo>
                <a:lnTo>
                  <a:pt x="295" y="1507"/>
                </a:lnTo>
                <a:lnTo>
                  <a:pt x="288" y="1502"/>
                </a:lnTo>
                <a:lnTo>
                  <a:pt x="280" y="1496"/>
                </a:lnTo>
                <a:lnTo>
                  <a:pt x="273" y="1491"/>
                </a:lnTo>
                <a:lnTo>
                  <a:pt x="266" y="1486"/>
                </a:lnTo>
                <a:lnTo>
                  <a:pt x="258" y="1481"/>
                </a:lnTo>
                <a:lnTo>
                  <a:pt x="251" y="1476"/>
                </a:lnTo>
                <a:lnTo>
                  <a:pt x="244" y="1471"/>
                </a:lnTo>
                <a:lnTo>
                  <a:pt x="237" y="1466"/>
                </a:lnTo>
                <a:lnTo>
                  <a:pt x="231" y="1461"/>
                </a:lnTo>
                <a:lnTo>
                  <a:pt x="224" y="1456"/>
                </a:lnTo>
                <a:lnTo>
                  <a:pt x="217" y="1451"/>
                </a:lnTo>
                <a:lnTo>
                  <a:pt x="211" y="1446"/>
                </a:lnTo>
                <a:lnTo>
                  <a:pt x="204" y="1441"/>
                </a:lnTo>
                <a:lnTo>
                  <a:pt x="198" y="1436"/>
                </a:lnTo>
                <a:lnTo>
                  <a:pt x="191" y="1431"/>
                </a:lnTo>
                <a:lnTo>
                  <a:pt x="185" y="1426"/>
                </a:lnTo>
                <a:lnTo>
                  <a:pt x="179" y="1421"/>
                </a:lnTo>
                <a:lnTo>
                  <a:pt x="173" y="1416"/>
                </a:lnTo>
                <a:lnTo>
                  <a:pt x="167" y="1412"/>
                </a:lnTo>
                <a:lnTo>
                  <a:pt x="161" y="1407"/>
                </a:lnTo>
                <a:lnTo>
                  <a:pt x="156" y="1402"/>
                </a:lnTo>
                <a:lnTo>
                  <a:pt x="150" y="1398"/>
                </a:lnTo>
                <a:lnTo>
                  <a:pt x="144" y="1393"/>
                </a:lnTo>
                <a:lnTo>
                  <a:pt x="139" y="1389"/>
                </a:lnTo>
                <a:lnTo>
                  <a:pt x="133" y="1384"/>
                </a:lnTo>
                <a:lnTo>
                  <a:pt x="128" y="1380"/>
                </a:lnTo>
                <a:lnTo>
                  <a:pt x="123" y="1376"/>
                </a:lnTo>
                <a:lnTo>
                  <a:pt x="118" y="1371"/>
                </a:lnTo>
                <a:lnTo>
                  <a:pt x="113" y="1367"/>
                </a:lnTo>
                <a:lnTo>
                  <a:pt x="108" y="1363"/>
                </a:lnTo>
                <a:lnTo>
                  <a:pt x="103" y="1359"/>
                </a:lnTo>
                <a:lnTo>
                  <a:pt x="99" y="1355"/>
                </a:lnTo>
                <a:lnTo>
                  <a:pt x="94" y="1351"/>
                </a:lnTo>
                <a:lnTo>
                  <a:pt x="90" y="1347"/>
                </a:lnTo>
                <a:lnTo>
                  <a:pt x="85" y="1343"/>
                </a:lnTo>
                <a:lnTo>
                  <a:pt x="81" y="1339"/>
                </a:lnTo>
                <a:lnTo>
                  <a:pt x="77" y="1335"/>
                </a:lnTo>
                <a:lnTo>
                  <a:pt x="73" y="1332"/>
                </a:lnTo>
                <a:lnTo>
                  <a:pt x="69" y="1328"/>
                </a:lnTo>
                <a:lnTo>
                  <a:pt x="65" y="1325"/>
                </a:lnTo>
                <a:lnTo>
                  <a:pt x="61" y="1321"/>
                </a:lnTo>
                <a:lnTo>
                  <a:pt x="57" y="1318"/>
                </a:lnTo>
                <a:lnTo>
                  <a:pt x="54" y="1315"/>
                </a:lnTo>
                <a:lnTo>
                  <a:pt x="50" y="1312"/>
                </a:lnTo>
                <a:lnTo>
                  <a:pt x="47" y="1308"/>
                </a:lnTo>
                <a:lnTo>
                  <a:pt x="44" y="1305"/>
                </a:lnTo>
                <a:lnTo>
                  <a:pt x="41" y="1303"/>
                </a:lnTo>
                <a:lnTo>
                  <a:pt x="38" y="1300"/>
                </a:lnTo>
                <a:lnTo>
                  <a:pt x="35" y="1297"/>
                </a:lnTo>
                <a:lnTo>
                  <a:pt x="32" y="1294"/>
                </a:lnTo>
                <a:lnTo>
                  <a:pt x="29" y="1292"/>
                </a:lnTo>
                <a:lnTo>
                  <a:pt x="27" y="1289"/>
                </a:lnTo>
                <a:lnTo>
                  <a:pt x="25" y="1287"/>
                </a:lnTo>
                <a:lnTo>
                  <a:pt x="22" y="1285"/>
                </a:lnTo>
                <a:lnTo>
                  <a:pt x="20" y="1283"/>
                </a:lnTo>
                <a:lnTo>
                  <a:pt x="18" y="1280"/>
                </a:lnTo>
                <a:lnTo>
                  <a:pt x="16" y="1278"/>
                </a:lnTo>
                <a:lnTo>
                  <a:pt x="14" y="1277"/>
                </a:lnTo>
                <a:lnTo>
                  <a:pt x="12" y="1275"/>
                </a:lnTo>
                <a:lnTo>
                  <a:pt x="11" y="1273"/>
                </a:lnTo>
                <a:lnTo>
                  <a:pt x="9" y="1272"/>
                </a:lnTo>
                <a:lnTo>
                  <a:pt x="8" y="1270"/>
                </a:lnTo>
                <a:lnTo>
                  <a:pt x="6" y="1269"/>
                </a:lnTo>
                <a:lnTo>
                  <a:pt x="5" y="1268"/>
                </a:lnTo>
                <a:lnTo>
                  <a:pt x="4" y="1267"/>
                </a:lnTo>
                <a:lnTo>
                  <a:pt x="3" y="1266"/>
                </a:lnTo>
                <a:lnTo>
                  <a:pt x="2" y="1265"/>
                </a:lnTo>
                <a:lnTo>
                  <a:pt x="2" y="1264"/>
                </a:lnTo>
                <a:lnTo>
                  <a:pt x="1" y="1264"/>
                </a:lnTo>
                <a:lnTo>
                  <a:pt x="1" y="1263"/>
                </a:lnTo>
                <a:lnTo>
                  <a:pt x="0" y="1263"/>
                </a:lnTo>
                <a:lnTo>
                  <a:pt x="1" y="1263"/>
                </a:lnTo>
                <a:lnTo>
                  <a:pt x="2" y="1263"/>
                </a:lnTo>
                <a:lnTo>
                  <a:pt x="3" y="1263"/>
                </a:lnTo>
                <a:lnTo>
                  <a:pt x="5" y="1263"/>
                </a:lnTo>
                <a:lnTo>
                  <a:pt x="7" y="1263"/>
                </a:lnTo>
                <a:lnTo>
                  <a:pt x="9" y="1263"/>
                </a:lnTo>
                <a:lnTo>
                  <a:pt x="12" y="1263"/>
                </a:lnTo>
                <a:lnTo>
                  <a:pt x="15" y="1263"/>
                </a:lnTo>
                <a:lnTo>
                  <a:pt x="18" y="1263"/>
                </a:lnTo>
                <a:lnTo>
                  <a:pt x="21" y="1263"/>
                </a:lnTo>
                <a:lnTo>
                  <a:pt x="25" y="1263"/>
                </a:lnTo>
                <a:lnTo>
                  <a:pt x="29" y="1263"/>
                </a:lnTo>
                <a:lnTo>
                  <a:pt x="34" y="1263"/>
                </a:lnTo>
                <a:lnTo>
                  <a:pt x="39" y="1264"/>
                </a:lnTo>
                <a:lnTo>
                  <a:pt x="44" y="1264"/>
                </a:lnTo>
                <a:lnTo>
                  <a:pt x="49" y="1264"/>
                </a:lnTo>
                <a:lnTo>
                  <a:pt x="54" y="1264"/>
                </a:lnTo>
                <a:lnTo>
                  <a:pt x="60" y="1264"/>
                </a:lnTo>
                <a:lnTo>
                  <a:pt x="66" y="1264"/>
                </a:lnTo>
                <a:lnTo>
                  <a:pt x="73" y="1264"/>
                </a:lnTo>
                <a:lnTo>
                  <a:pt x="79" y="1264"/>
                </a:lnTo>
                <a:lnTo>
                  <a:pt x="86" y="1265"/>
                </a:lnTo>
                <a:lnTo>
                  <a:pt x="93" y="1265"/>
                </a:lnTo>
                <a:lnTo>
                  <a:pt x="100" y="1265"/>
                </a:lnTo>
                <a:lnTo>
                  <a:pt x="107" y="1265"/>
                </a:lnTo>
                <a:lnTo>
                  <a:pt x="115" y="1265"/>
                </a:lnTo>
                <a:lnTo>
                  <a:pt x="123" y="1265"/>
                </a:lnTo>
                <a:lnTo>
                  <a:pt x="131" y="1266"/>
                </a:lnTo>
                <a:lnTo>
                  <a:pt x="139" y="1266"/>
                </a:lnTo>
                <a:lnTo>
                  <a:pt x="148" y="1266"/>
                </a:lnTo>
                <a:lnTo>
                  <a:pt x="156" y="1266"/>
                </a:lnTo>
                <a:lnTo>
                  <a:pt x="165" y="1266"/>
                </a:lnTo>
                <a:lnTo>
                  <a:pt x="174" y="1267"/>
                </a:lnTo>
                <a:lnTo>
                  <a:pt x="183" y="1267"/>
                </a:lnTo>
                <a:lnTo>
                  <a:pt x="192" y="1267"/>
                </a:lnTo>
                <a:lnTo>
                  <a:pt x="202" y="1267"/>
                </a:lnTo>
                <a:lnTo>
                  <a:pt x="211" y="1268"/>
                </a:lnTo>
                <a:lnTo>
                  <a:pt x="221" y="1268"/>
                </a:lnTo>
                <a:lnTo>
                  <a:pt x="231" y="1268"/>
                </a:lnTo>
                <a:lnTo>
                  <a:pt x="240" y="1268"/>
                </a:lnTo>
                <a:lnTo>
                  <a:pt x="250" y="1268"/>
                </a:lnTo>
                <a:lnTo>
                  <a:pt x="261" y="1269"/>
                </a:lnTo>
                <a:lnTo>
                  <a:pt x="271" y="1269"/>
                </a:lnTo>
                <a:lnTo>
                  <a:pt x="281" y="1269"/>
                </a:lnTo>
                <a:lnTo>
                  <a:pt x="291" y="1269"/>
                </a:lnTo>
                <a:lnTo>
                  <a:pt x="302" y="1270"/>
                </a:lnTo>
                <a:lnTo>
                  <a:pt x="312" y="1270"/>
                </a:lnTo>
                <a:lnTo>
                  <a:pt x="323" y="1270"/>
                </a:lnTo>
                <a:lnTo>
                  <a:pt x="334" y="1270"/>
                </a:lnTo>
                <a:lnTo>
                  <a:pt x="345" y="1271"/>
                </a:lnTo>
                <a:lnTo>
                  <a:pt x="355" y="1271"/>
                </a:lnTo>
                <a:lnTo>
                  <a:pt x="366" y="1271"/>
                </a:lnTo>
                <a:lnTo>
                  <a:pt x="377" y="1271"/>
                </a:lnTo>
                <a:lnTo>
                  <a:pt x="388" y="1272"/>
                </a:lnTo>
                <a:lnTo>
                  <a:pt x="399" y="1272"/>
                </a:lnTo>
                <a:lnTo>
                  <a:pt x="410" y="1272"/>
                </a:lnTo>
                <a:lnTo>
                  <a:pt x="421" y="1272"/>
                </a:lnTo>
                <a:lnTo>
                  <a:pt x="432" y="1273"/>
                </a:lnTo>
                <a:lnTo>
                  <a:pt x="443" y="1273"/>
                </a:lnTo>
                <a:lnTo>
                  <a:pt x="454" y="1273"/>
                </a:lnTo>
                <a:lnTo>
                  <a:pt x="465" y="1273"/>
                </a:lnTo>
                <a:lnTo>
                  <a:pt x="476" y="1274"/>
                </a:lnTo>
                <a:lnTo>
                  <a:pt x="487" y="1274"/>
                </a:lnTo>
                <a:lnTo>
                  <a:pt x="497" y="1274"/>
                </a:lnTo>
                <a:lnTo>
                  <a:pt x="508" y="1274"/>
                </a:lnTo>
                <a:lnTo>
                  <a:pt x="519" y="1275"/>
                </a:lnTo>
                <a:lnTo>
                  <a:pt x="530" y="1275"/>
                </a:lnTo>
                <a:lnTo>
                  <a:pt x="540" y="1275"/>
                </a:lnTo>
                <a:lnTo>
                  <a:pt x="551" y="1275"/>
                </a:lnTo>
                <a:lnTo>
                  <a:pt x="562" y="1276"/>
                </a:lnTo>
                <a:lnTo>
                  <a:pt x="572" y="1276"/>
                </a:lnTo>
                <a:lnTo>
                  <a:pt x="582" y="1276"/>
                </a:lnTo>
                <a:lnTo>
                  <a:pt x="593" y="1276"/>
                </a:lnTo>
                <a:lnTo>
                  <a:pt x="603" y="1276"/>
                </a:lnTo>
                <a:lnTo>
                  <a:pt x="613" y="1277"/>
                </a:lnTo>
                <a:lnTo>
                  <a:pt x="623" y="1277"/>
                </a:lnTo>
                <a:lnTo>
                  <a:pt x="633" y="1277"/>
                </a:lnTo>
                <a:lnTo>
                  <a:pt x="643" y="1277"/>
                </a:lnTo>
                <a:lnTo>
                  <a:pt x="652" y="1278"/>
                </a:lnTo>
                <a:lnTo>
                  <a:pt x="662" y="1278"/>
                </a:lnTo>
                <a:lnTo>
                  <a:pt x="671" y="1278"/>
                </a:lnTo>
                <a:lnTo>
                  <a:pt x="681" y="1278"/>
                </a:lnTo>
                <a:lnTo>
                  <a:pt x="690" y="1278"/>
                </a:lnTo>
                <a:lnTo>
                  <a:pt x="699" y="1279"/>
                </a:lnTo>
                <a:lnTo>
                  <a:pt x="707" y="1279"/>
                </a:lnTo>
                <a:lnTo>
                  <a:pt x="716" y="1279"/>
                </a:lnTo>
                <a:lnTo>
                  <a:pt x="724" y="1279"/>
                </a:lnTo>
                <a:lnTo>
                  <a:pt x="733" y="1279"/>
                </a:lnTo>
                <a:lnTo>
                  <a:pt x="741" y="1280"/>
                </a:lnTo>
                <a:lnTo>
                  <a:pt x="748" y="1280"/>
                </a:lnTo>
                <a:lnTo>
                  <a:pt x="756" y="1280"/>
                </a:lnTo>
                <a:lnTo>
                  <a:pt x="763" y="1280"/>
                </a:lnTo>
                <a:lnTo>
                  <a:pt x="771" y="1280"/>
                </a:lnTo>
                <a:lnTo>
                  <a:pt x="778" y="1280"/>
                </a:lnTo>
                <a:lnTo>
                  <a:pt x="784" y="1281"/>
                </a:lnTo>
                <a:lnTo>
                  <a:pt x="791" y="1281"/>
                </a:lnTo>
                <a:lnTo>
                  <a:pt x="797" y="1281"/>
                </a:lnTo>
                <a:lnTo>
                  <a:pt x="803" y="1281"/>
                </a:lnTo>
                <a:lnTo>
                  <a:pt x="809" y="1281"/>
                </a:lnTo>
                <a:lnTo>
                  <a:pt x="815" y="1281"/>
                </a:lnTo>
                <a:lnTo>
                  <a:pt x="820" y="1281"/>
                </a:lnTo>
                <a:lnTo>
                  <a:pt x="825" y="1282"/>
                </a:lnTo>
                <a:lnTo>
                  <a:pt x="830" y="1282"/>
                </a:lnTo>
                <a:lnTo>
                  <a:pt x="834" y="1282"/>
                </a:lnTo>
                <a:lnTo>
                  <a:pt x="838" y="1282"/>
                </a:lnTo>
                <a:lnTo>
                  <a:pt x="842" y="1282"/>
                </a:lnTo>
                <a:lnTo>
                  <a:pt x="846" y="1282"/>
                </a:lnTo>
                <a:lnTo>
                  <a:pt x="849" y="1282"/>
                </a:lnTo>
                <a:lnTo>
                  <a:pt x="852" y="1282"/>
                </a:lnTo>
                <a:lnTo>
                  <a:pt x="855" y="1282"/>
                </a:lnTo>
                <a:lnTo>
                  <a:pt x="857" y="1282"/>
                </a:lnTo>
                <a:lnTo>
                  <a:pt x="859" y="1282"/>
                </a:lnTo>
                <a:lnTo>
                  <a:pt x="860" y="1282"/>
                </a:lnTo>
                <a:lnTo>
                  <a:pt x="862" y="1282"/>
                </a:lnTo>
                <a:lnTo>
                  <a:pt x="863" y="1282"/>
                </a:lnTo>
                <a:lnTo>
                  <a:pt x="864" y="1282"/>
                </a:lnTo>
                <a:lnTo>
                  <a:pt x="865" y="1281"/>
                </a:lnTo>
                <a:lnTo>
                  <a:pt x="866" y="1281"/>
                </a:lnTo>
                <a:lnTo>
                  <a:pt x="867" y="1280"/>
                </a:lnTo>
                <a:lnTo>
                  <a:pt x="868" y="1279"/>
                </a:lnTo>
                <a:lnTo>
                  <a:pt x="869" y="1279"/>
                </a:lnTo>
                <a:lnTo>
                  <a:pt x="870" y="1278"/>
                </a:lnTo>
                <a:lnTo>
                  <a:pt x="871" y="1277"/>
                </a:lnTo>
                <a:lnTo>
                  <a:pt x="873" y="1276"/>
                </a:lnTo>
                <a:lnTo>
                  <a:pt x="874" y="1275"/>
                </a:lnTo>
                <a:lnTo>
                  <a:pt x="876" y="1274"/>
                </a:lnTo>
                <a:lnTo>
                  <a:pt x="877" y="1273"/>
                </a:lnTo>
                <a:lnTo>
                  <a:pt x="879" y="1272"/>
                </a:lnTo>
                <a:lnTo>
                  <a:pt x="881" y="1271"/>
                </a:lnTo>
                <a:lnTo>
                  <a:pt x="883" y="1270"/>
                </a:lnTo>
                <a:lnTo>
                  <a:pt x="885" y="1268"/>
                </a:lnTo>
                <a:lnTo>
                  <a:pt x="887" y="1267"/>
                </a:lnTo>
                <a:lnTo>
                  <a:pt x="889" y="1265"/>
                </a:lnTo>
                <a:lnTo>
                  <a:pt x="892" y="1264"/>
                </a:lnTo>
                <a:lnTo>
                  <a:pt x="894" y="1262"/>
                </a:lnTo>
                <a:lnTo>
                  <a:pt x="897" y="1261"/>
                </a:lnTo>
                <a:lnTo>
                  <a:pt x="899" y="1259"/>
                </a:lnTo>
                <a:lnTo>
                  <a:pt x="902" y="1257"/>
                </a:lnTo>
                <a:lnTo>
                  <a:pt x="905" y="1255"/>
                </a:lnTo>
                <a:lnTo>
                  <a:pt x="908" y="1253"/>
                </a:lnTo>
                <a:lnTo>
                  <a:pt x="911" y="1251"/>
                </a:lnTo>
                <a:lnTo>
                  <a:pt x="914" y="1249"/>
                </a:lnTo>
                <a:lnTo>
                  <a:pt x="917" y="1247"/>
                </a:lnTo>
                <a:lnTo>
                  <a:pt x="920" y="1245"/>
                </a:lnTo>
                <a:lnTo>
                  <a:pt x="924" y="1243"/>
                </a:lnTo>
                <a:lnTo>
                  <a:pt x="927" y="1240"/>
                </a:lnTo>
                <a:lnTo>
                  <a:pt x="931" y="1238"/>
                </a:lnTo>
                <a:lnTo>
                  <a:pt x="934" y="1236"/>
                </a:lnTo>
                <a:lnTo>
                  <a:pt x="938" y="1233"/>
                </a:lnTo>
                <a:lnTo>
                  <a:pt x="942" y="1231"/>
                </a:lnTo>
                <a:lnTo>
                  <a:pt x="946" y="1228"/>
                </a:lnTo>
                <a:lnTo>
                  <a:pt x="950" y="1226"/>
                </a:lnTo>
                <a:lnTo>
                  <a:pt x="954" y="1223"/>
                </a:lnTo>
                <a:lnTo>
                  <a:pt x="958" y="1220"/>
                </a:lnTo>
                <a:lnTo>
                  <a:pt x="962" y="1217"/>
                </a:lnTo>
                <a:lnTo>
                  <a:pt x="967" y="1215"/>
                </a:lnTo>
                <a:lnTo>
                  <a:pt x="971" y="1212"/>
                </a:lnTo>
                <a:lnTo>
                  <a:pt x="975" y="1209"/>
                </a:lnTo>
                <a:lnTo>
                  <a:pt x="980" y="1206"/>
                </a:lnTo>
                <a:lnTo>
                  <a:pt x="985" y="1203"/>
                </a:lnTo>
                <a:lnTo>
                  <a:pt x="989" y="1200"/>
                </a:lnTo>
                <a:lnTo>
                  <a:pt x="994" y="1197"/>
                </a:lnTo>
                <a:lnTo>
                  <a:pt x="999" y="1193"/>
                </a:lnTo>
                <a:lnTo>
                  <a:pt x="1004" y="1190"/>
                </a:lnTo>
                <a:lnTo>
                  <a:pt x="1009" y="1187"/>
                </a:lnTo>
                <a:lnTo>
                  <a:pt x="1014" y="1184"/>
                </a:lnTo>
                <a:lnTo>
                  <a:pt x="1019" y="1180"/>
                </a:lnTo>
                <a:lnTo>
                  <a:pt x="1025" y="1177"/>
                </a:lnTo>
                <a:lnTo>
                  <a:pt x="1030" y="1173"/>
                </a:lnTo>
                <a:lnTo>
                  <a:pt x="1035" y="1170"/>
                </a:lnTo>
                <a:lnTo>
                  <a:pt x="1041" y="1166"/>
                </a:lnTo>
                <a:lnTo>
                  <a:pt x="1046" y="1162"/>
                </a:lnTo>
                <a:lnTo>
                  <a:pt x="1052" y="1159"/>
                </a:lnTo>
                <a:lnTo>
                  <a:pt x="1058" y="1155"/>
                </a:lnTo>
                <a:lnTo>
                  <a:pt x="1063" y="1151"/>
                </a:lnTo>
                <a:lnTo>
                  <a:pt x="1069" y="1148"/>
                </a:lnTo>
                <a:lnTo>
                  <a:pt x="1075" y="1144"/>
                </a:lnTo>
                <a:lnTo>
                  <a:pt x="1081" y="1140"/>
                </a:lnTo>
                <a:lnTo>
                  <a:pt x="1087" y="1136"/>
                </a:lnTo>
                <a:lnTo>
                  <a:pt x="1093" y="1132"/>
                </a:lnTo>
                <a:lnTo>
                  <a:pt x="1099" y="1128"/>
                </a:lnTo>
                <a:lnTo>
                  <a:pt x="1105" y="1124"/>
                </a:lnTo>
                <a:lnTo>
                  <a:pt x="1112" y="1120"/>
                </a:lnTo>
                <a:lnTo>
                  <a:pt x="1118" y="1116"/>
                </a:lnTo>
                <a:lnTo>
                  <a:pt x="1124" y="1111"/>
                </a:lnTo>
                <a:lnTo>
                  <a:pt x="1131" y="1107"/>
                </a:lnTo>
                <a:lnTo>
                  <a:pt x="1137" y="1103"/>
                </a:lnTo>
                <a:lnTo>
                  <a:pt x="1144" y="1099"/>
                </a:lnTo>
                <a:lnTo>
                  <a:pt x="1150" y="1094"/>
                </a:lnTo>
                <a:lnTo>
                  <a:pt x="1157" y="1090"/>
                </a:lnTo>
                <a:lnTo>
                  <a:pt x="1164" y="1085"/>
                </a:lnTo>
                <a:lnTo>
                  <a:pt x="1171" y="1081"/>
                </a:lnTo>
                <a:lnTo>
                  <a:pt x="1177" y="1076"/>
                </a:lnTo>
                <a:lnTo>
                  <a:pt x="1184" y="1072"/>
                </a:lnTo>
                <a:lnTo>
                  <a:pt x="1191" y="1067"/>
                </a:lnTo>
                <a:lnTo>
                  <a:pt x="1198" y="1063"/>
                </a:lnTo>
                <a:lnTo>
                  <a:pt x="1205" y="1058"/>
                </a:lnTo>
                <a:lnTo>
                  <a:pt x="1213" y="1053"/>
                </a:lnTo>
                <a:lnTo>
                  <a:pt x="1220" y="1049"/>
                </a:lnTo>
                <a:lnTo>
                  <a:pt x="1227" y="1044"/>
                </a:lnTo>
                <a:lnTo>
                  <a:pt x="1234" y="1039"/>
                </a:lnTo>
                <a:lnTo>
                  <a:pt x="1242" y="1034"/>
                </a:lnTo>
                <a:lnTo>
                  <a:pt x="1249" y="1030"/>
                </a:lnTo>
                <a:lnTo>
                  <a:pt x="1256" y="1025"/>
                </a:lnTo>
                <a:lnTo>
                  <a:pt x="1264" y="1020"/>
                </a:lnTo>
                <a:lnTo>
                  <a:pt x="1271" y="1015"/>
                </a:lnTo>
                <a:lnTo>
                  <a:pt x="1279" y="1010"/>
                </a:lnTo>
                <a:lnTo>
                  <a:pt x="1287" y="1005"/>
                </a:lnTo>
                <a:lnTo>
                  <a:pt x="1294" y="1000"/>
                </a:lnTo>
                <a:lnTo>
                  <a:pt x="1302" y="995"/>
                </a:lnTo>
                <a:lnTo>
                  <a:pt x="1310" y="990"/>
                </a:lnTo>
                <a:lnTo>
                  <a:pt x="1317" y="985"/>
                </a:lnTo>
                <a:lnTo>
                  <a:pt x="1325" y="980"/>
                </a:lnTo>
                <a:lnTo>
                  <a:pt x="1333" y="974"/>
                </a:lnTo>
                <a:lnTo>
                  <a:pt x="1341" y="969"/>
                </a:lnTo>
                <a:lnTo>
                  <a:pt x="1349" y="964"/>
                </a:lnTo>
                <a:lnTo>
                  <a:pt x="1357" y="959"/>
                </a:lnTo>
                <a:lnTo>
                  <a:pt x="1365" y="954"/>
                </a:lnTo>
                <a:lnTo>
                  <a:pt x="1373" y="948"/>
                </a:lnTo>
                <a:lnTo>
                  <a:pt x="1381" y="943"/>
                </a:lnTo>
                <a:lnTo>
                  <a:pt x="1389" y="938"/>
                </a:lnTo>
                <a:lnTo>
                  <a:pt x="1398" y="932"/>
                </a:lnTo>
                <a:lnTo>
                  <a:pt x="1406" y="927"/>
                </a:lnTo>
                <a:lnTo>
                  <a:pt x="1414" y="921"/>
                </a:lnTo>
                <a:lnTo>
                  <a:pt x="1422" y="916"/>
                </a:lnTo>
                <a:lnTo>
                  <a:pt x="1431" y="911"/>
                </a:lnTo>
                <a:lnTo>
                  <a:pt x="1439" y="905"/>
                </a:lnTo>
                <a:lnTo>
                  <a:pt x="1447" y="900"/>
                </a:lnTo>
                <a:lnTo>
                  <a:pt x="1456" y="894"/>
                </a:lnTo>
                <a:lnTo>
                  <a:pt x="1464" y="889"/>
                </a:lnTo>
                <a:lnTo>
                  <a:pt x="1473" y="883"/>
                </a:lnTo>
                <a:lnTo>
                  <a:pt x="1481" y="877"/>
                </a:lnTo>
                <a:lnTo>
                  <a:pt x="1490" y="872"/>
                </a:lnTo>
                <a:lnTo>
                  <a:pt x="1498" y="866"/>
                </a:lnTo>
                <a:lnTo>
                  <a:pt x="1507" y="861"/>
                </a:lnTo>
                <a:lnTo>
                  <a:pt x="1515" y="855"/>
                </a:lnTo>
                <a:lnTo>
                  <a:pt x="1524" y="849"/>
                </a:lnTo>
                <a:lnTo>
                  <a:pt x="1533" y="844"/>
                </a:lnTo>
                <a:lnTo>
                  <a:pt x="1541" y="838"/>
                </a:lnTo>
                <a:lnTo>
                  <a:pt x="1550" y="832"/>
                </a:lnTo>
                <a:lnTo>
                  <a:pt x="1559" y="827"/>
                </a:lnTo>
                <a:lnTo>
                  <a:pt x="1568" y="821"/>
                </a:lnTo>
                <a:lnTo>
                  <a:pt x="1576" y="815"/>
                </a:lnTo>
                <a:lnTo>
                  <a:pt x="1585" y="809"/>
                </a:lnTo>
                <a:lnTo>
                  <a:pt x="1594" y="803"/>
                </a:lnTo>
                <a:lnTo>
                  <a:pt x="1603" y="798"/>
                </a:lnTo>
                <a:lnTo>
                  <a:pt x="1612" y="792"/>
                </a:lnTo>
                <a:lnTo>
                  <a:pt x="1620" y="786"/>
                </a:lnTo>
                <a:lnTo>
                  <a:pt x="1629" y="780"/>
                </a:lnTo>
                <a:lnTo>
                  <a:pt x="1638" y="774"/>
                </a:lnTo>
                <a:lnTo>
                  <a:pt x="1647" y="769"/>
                </a:lnTo>
                <a:lnTo>
                  <a:pt x="1656" y="763"/>
                </a:lnTo>
                <a:lnTo>
                  <a:pt x="1665" y="757"/>
                </a:lnTo>
                <a:lnTo>
                  <a:pt x="1674" y="751"/>
                </a:lnTo>
                <a:lnTo>
                  <a:pt x="1683" y="745"/>
                </a:lnTo>
                <a:lnTo>
                  <a:pt x="1692" y="739"/>
                </a:lnTo>
                <a:lnTo>
                  <a:pt x="1701" y="733"/>
                </a:lnTo>
                <a:lnTo>
                  <a:pt x="1710" y="727"/>
                </a:lnTo>
                <a:lnTo>
                  <a:pt x="1719" y="722"/>
                </a:lnTo>
                <a:lnTo>
                  <a:pt x="1728" y="716"/>
                </a:lnTo>
                <a:lnTo>
                  <a:pt x="1737" y="710"/>
                </a:lnTo>
                <a:lnTo>
                  <a:pt x="1746" y="704"/>
                </a:lnTo>
                <a:lnTo>
                  <a:pt x="1755" y="698"/>
                </a:lnTo>
                <a:lnTo>
                  <a:pt x="1764" y="692"/>
                </a:lnTo>
                <a:lnTo>
                  <a:pt x="1773" y="686"/>
                </a:lnTo>
                <a:lnTo>
                  <a:pt x="1782" y="680"/>
                </a:lnTo>
                <a:lnTo>
                  <a:pt x="1791" y="674"/>
                </a:lnTo>
                <a:lnTo>
                  <a:pt x="1800" y="668"/>
                </a:lnTo>
                <a:lnTo>
                  <a:pt x="1810" y="662"/>
                </a:lnTo>
                <a:lnTo>
                  <a:pt x="1819" y="656"/>
                </a:lnTo>
                <a:lnTo>
                  <a:pt x="1828" y="650"/>
                </a:lnTo>
                <a:lnTo>
                  <a:pt x="1837" y="644"/>
                </a:lnTo>
                <a:lnTo>
                  <a:pt x="1846" y="638"/>
                </a:lnTo>
                <a:lnTo>
                  <a:pt x="1855" y="632"/>
                </a:lnTo>
                <a:lnTo>
                  <a:pt x="1864" y="626"/>
                </a:lnTo>
                <a:lnTo>
                  <a:pt x="1873" y="621"/>
                </a:lnTo>
                <a:lnTo>
                  <a:pt x="1882" y="615"/>
                </a:lnTo>
                <a:lnTo>
                  <a:pt x="1891" y="609"/>
                </a:lnTo>
                <a:lnTo>
                  <a:pt x="1900" y="603"/>
                </a:lnTo>
                <a:lnTo>
                  <a:pt x="1909" y="597"/>
                </a:lnTo>
                <a:lnTo>
                  <a:pt x="1918" y="591"/>
                </a:lnTo>
                <a:lnTo>
                  <a:pt x="1927" y="585"/>
                </a:lnTo>
                <a:lnTo>
                  <a:pt x="1937" y="579"/>
                </a:lnTo>
                <a:lnTo>
                  <a:pt x="1946" y="573"/>
                </a:lnTo>
                <a:lnTo>
                  <a:pt x="1955" y="567"/>
                </a:lnTo>
                <a:lnTo>
                  <a:pt x="1964" y="561"/>
                </a:lnTo>
                <a:lnTo>
                  <a:pt x="1973" y="555"/>
                </a:lnTo>
                <a:lnTo>
                  <a:pt x="1982" y="549"/>
                </a:lnTo>
                <a:lnTo>
                  <a:pt x="1991" y="543"/>
                </a:lnTo>
                <a:lnTo>
                  <a:pt x="2000" y="538"/>
                </a:lnTo>
                <a:lnTo>
                  <a:pt x="2009" y="532"/>
                </a:lnTo>
                <a:lnTo>
                  <a:pt x="2018" y="526"/>
                </a:lnTo>
                <a:lnTo>
                  <a:pt x="2027" y="520"/>
                </a:lnTo>
                <a:lnTo>
                  <a:pt x="2035" y="514"/>
                </a:lnTo>
                <a:lnTo>
                  <a:pt x="2044" y="508"/>
                </a:lnTo>
                <a:lnTo>
                  <a:pt x="2053" y="502"/>
                </a:lnTo>
                <a:lnTo>
                  <a:pt x="2062" y="497"/>
                </a:lnTo>
                <a:lnTo>
                  <a:pt x="2071" y="491"/>
                </a:lnTo>
                <a:lnTo>
                  <a:pt x="2080" y="485"/>
                </a:lnTo>
                <a:lnTo>
                  <a:pt x="2089" y="479"/>
                </a:lnTo>
                <a:lnTo>
                  <a:pt x="2097" y="473"/>
                </a:lnTo>
                <a:lnTo>
                  <a:pt x="2106" y="468"/>
                </a:lnTo>
                <a:lnTo>
                  <a:pt x="2115" y="462"/>
                </a:lnTo>
                <a:lnTo>
                  <a:pt x="2124" y="456"/>
                </a:lnTo>
                <a:lnTo>
                  <a:pt x="2133" y="450"/>
                </a:lnTo>
                <a:lnTo>
                  <a:pt x="2141" y="445"/>
                </a:lnTo>
                <a:lnTo>
                  <a:pt x="2150" y="439"/>
                </a:lnTo>
                <a:lnTo>
                  <a:pt x="2159" y="433"/>
                </a:lnTo>
                <a:lnTo>
                  <a:pt x="2167" y="428"/>
                </a:lnTo>
                <a:lnTo>
                  <a:pt x="2176" y="422"/>
                </a:lnTo>
                <a:lnTo>
                  <a:pt x="2184" y="416"/>
                </a:lnTo>
                <a:lnTo>
                  <a:pt x="2193" y="411"/>
                </a:lnTo>
                <a:lnTo>
                  <a:pt x="2201" y="405"/>
                </a:lnTo>
                <a:lnTo>
                  <a:pt x="2210" y="400"/>
                </a:lnTo>
                <a:lnTo>
                  <a:pt x="2218" y="394"/>
                </a:lnTo>
                <a:lnTo>
                  <a:pt x="2227" y="389"/>
                </a:lnTo>
                <a:lnTo>
                  <a:pt x="2235" y="383"/>
                </a:lnTo>
                <a:lnTo>
                  <a:pt x="2244" y="378"/>
                </a:lnTo>
                <a:lnTo>
                  <a:pt x="2252" y="372"/>
                </a:lnTo>
                <a:lnTo>
                  <a:pt x="2260" y="367"/>
                </a:lnTo>
                <a:lnTo>
                  <a:pt x="2269" y="361"/>
                </a:lnTo>
                <a:lnTo>
                  <a:pt x="2277" y="356"/>
                </a:lnTo>
                <a:lnTo>
                  <a:pt x="2285" y="350"/>
                </a:lnTo>
                <a:lnTo>
                  <a:pt x="2293" y="345"/>
                </a:lnTo>
                <a:lnTo>
                  <a:pt x="2301" y="340"/>
                </a:lnTo>
                <a:lnTo>
                  <a:pt x="2309" y="334"/>
                </a:lnTo>
                <a:lnTo>
                  <a:pt x="2318" y="329"/>
                </a:lnTo>
                <a:lnTo>
                  <a:pt x="2326" y="324"/>
                </a:lnTo>
                <a:lnTo>
                  <a:pt x="2334" y="319"/>
                </a:lnTo>
                <a:lnTo>
                  <a:pt x="2342" y="313"/>
                </a:lnTo>
                <a:lnTo>
                  <a:pt x="2349" y="308"/>
                </a:lnTo>
                <a:lnTo>
                  <a:pt x="2357" y="303"/>
                </a:lnTo>
                <a:lnTo>
                  <a:pt x="2365" y="298"/>
                </a:lnTo>
                <a:lnTo>
                  <a:pt x="2373" y="293"/>
                </a:lnTo>
                <a:lnTo>
                  <a:pt x="2381" y="288"/>
                </a:lnTo>
                <a:lnTo>
                  <a:pt x="2388" y="283"/>
                </a:lnTo>
                <a:lnTo>
                  <a:pt x="2396" y="278"/>
                </a:lnTo>
                <a:lnTo>
                  <a:pt x="2404" y="273"/>
                </a:lnTo>
                <a:lnTo>
                  <a:pt x="2411" y="268"/>
                </a:lnTo>
                <a:lnTo>
                  <a:pt x="2419" y="263"/>
                </a:lnTo>
                <a:lnTo>
                  <a:pt x="2426" y="258"/>
                </a:lnTo>
                <a:lnTo>
                  <a:pt x="2434" y="253"/>
                </a:lnTo>
                <a:lnTo>
                  <a:pt x="2441" y="248"/>
                </a:lnTo>
                <a:lnTo>
                  <a:pt x="2448" y="243"/>
                </a:lnTo>
                <a:lnTo>
                  <a:pt x="2456" y="239"/>
                </a:lnTo>
                <a:lnTo>
                  <a:pt x="2463" y="234"/>
                </a:lnTo>
                <a:lnTo>
                  <a:pt x="2470" y="229"/>
                </a:lnTo>
                <a:lnTo>
                  <a:pt x="2477" y="225"/>
                </a:lnTo>
                <a:lnTo>
                  <a:pt x="2484" y="220"/>
                </a:lnTo>
                <a:lnTo>
                  <a:pt x="2491" y="215"/>
                </a:lnTo>
                <a:lnTo>
                  <a:pt x="2498" y="211"/>
                </a:lnTo>
                <a:lnTo>
                  <a:pt x="2505" y="206"/>
                </a:lnTo>
                <a:lnTo>
                  <a:pt x="2512" y="202"/>
                </a:lnTo>
                <a:lnTo>
                  <a:pt x="2519" y="197"/>
                </a:lnTo>
                <a:lnTo>
                  <a:pt x="2526" y="193"/>
                </a:lnTo>
                <a:lnTo>
                  <a:pt x="2532" y="188"/>
                </a:lnTo>
                <a:lnTo>
                  <a:pt x="2539" y="184"/>
                </a:lnTo>
                <a:lnTo>
                  <a:pt x="2545" y="180"/>
                </a:lnTo>
                <a:lnTo>
                  <a:pt x="2552" y="176"/>
                </a:lnTo>
                <a:lnTo>
                  <a:pt x="2558" y="171"/>
                </a:lnTo>
                <a:lnTo>
                  <a:pt x="2565" y="167"/>
                </a:lnTo>
                <a:lnTo>
                  <a:pt x="2571" y="163"/>
                </a:lnTo>
                <a:lnTo>
                  <a:pt x="2577" y="159"/>
                </a:lnTo>
                <a:lnTo>
                  <a:pt x="2584" y="155"/>
                </a:lnTo>
                <a:lnTo>
                  <a:pt x="2590" y="151"/>
                </a:lnTo>
                <a:lnTo>
                  <a:pt x="2596" y="147"/>
                </a:lnTo>
                <a:lnTo>
                  <a:pt x="2602" y="143"/>
                </a:lnTo>
                <a:lnTo>
                  <a:pt x="2608" y="139"/>
                </a:lnTo>
                <a:lnTo>
                  <a:pt x="2614" y="135"/>
                </a:lnTo>
                <a:lnTo>
                  <a:pt x="2619" y="131"/>
                </a:lnTo>
                <a:lnTo>
                  <a:pt x="2625" y="128"/>
                </a:lnTo>
                <a:lnTo>
                  <a:pt x="2631" y="124"/>
                </a:lnTo>
                <a:lnTo>
                  <a:pt x="2636" y="120"/>
                </a:lnTo>
                <a:lnTo>
                  <a:pt x="2642" y="117"/>
                </a:lnTo>
                <a:lnTo>
                  <a:pt x="2647" y="113"/>
                </a:lnTo>
                <a:lnTo>
                  <a:pt x="2653" y="109"/>
                </a:lnTo>
                <a:lnTo>
                  <a:pt x="2658" y="106"/>
                </a:lnTo>
                <a:lnTo>
                  <a:pt x="2663" y="103"/>
                </a:lnTo>
                <a:lnTo>
                  <a:pt x="2668" y="99"/>
                </a:lnTo>
                <a:lnTo>
                  <a:pt x="2674" y="96"/>
                </a:lnTo>
                <a:lnTo>
                  <a:pt x="2679" y="93"/>
                </a:lnTo>
                <a:lnTo>
                  <a:pt x="2684" y="89"/>
                </a:lnTo>
                <a:lnTo>
                  <a:pt x="2688" y="86"/>
                </a:lnTo>
                <a:lnTo>
                  <a:pt x="2693" y="83"/>
                </a:lnTo>
                <a:lnTo>
                  <a:pt x="2698" y="80"/>
                </a:lnTo>
                <a:lnTo>
                  <a:pt x="2703" y="77"/>
                </a:lnTo>
                <a:lnTo>
                  <a:pt x="2707" y="74"/>
                </a:lnTo>
                <a:lnTo>
                  <a:pt x="2712" y="71"/>
                </a:lnTo>
                <a:lnTo>
                  <a:pt x="2716" y="68"/>
                </a:lnTo>
                <a:lnTo>
                  <a:pt x="2720" y="65"/>
                </a:lnTo>
                <a:lnTo>
                  <a:pt x="2725" y="62"/>
                </a:lnTo>
                <a:lnTo>
                  <a:pt x="2729" y="60"/>
                </a:lnTo>
                <a:lnTo>
                  <a:pt x="2733" y="57"/>
                </a:lnTo>
                <a:lnTo>
                  <a:pt x="2737" y="54"/>
                </a:lnTo>
                <a:lnTo>
                  <a:pt x="2741" y="52"/>
                </a:lnTo>
                <a:lnTo>
                  <a:pt x="2744" y="49"/>
                </a:lnTo>
                <a:lnTo>
                  <a:pt x="2748" y="47"/>
                </a:lnTo>
                <a:lnTo>
                  <a:pt x="2752" y="45"/>
                </a:lnTo>
                <a:lnTo>
                  <a:pt x="2755" y="42"/>
                </a:lnTo>
                <a:lnTo>
                  <a:pt x="2759" y="40"/>
                </a:lnTo>
                <a:lnTo>
                  <a:pt x="2762" y="38"/>
                </a:lnTo>
                <a:lnTo>
                  <a:pt x="2766" y="36"/>
                </a:lnTo>
                <a:lnTo>
                  <a:pt x="2769" y="33"/>
                </a:lnTo>
                <a:lnTo>
                  <a:pt x="2772" y="31"/>
                </a:lnTo>
                <a:lnTo>
                  <a:pt x="2775" y="29"/>
                </a:lnTo>
                <a:lnTo>
                  <a:pt x="2778" y="28"/>
                </a:lnTo>
                <a:lnTo>
                  <a:pt x="2781" y="26"/>
                </a:lnTo>
                <a:lnTo>
                  <a:pt x="2783" y="24"/>
                </a:lnTo>
                <a:lnTo>
                  <a:pt x="2786" y="22"/>
                </a:lnTo>
                <a:lnTo>
                  <a:pt x="2789" y="20"/>
                </a:lnTo>
                <a:lnTo>
                  <a:pt x="2791" y="19"/>
                </a:lnTo>
                <a:lnTo>
                  <a:pt x="2793" y="17"/>
                </a:lnTo>
                <a:lnTo>
                  <a:pt x="2796" y="16"/>
                </a:lnTo>
                <a:lnTo>
                  <a:pt x="2798" y="14"/>
                </a:lnTo>
                <a:lnTo>
                  <a:pt x="2800" y="13"/>
                </a:lnTo>
                <a:lnTo>
                  <a:pt x="2802" y="12"/>
                </a:lnTo>
                <a:lnTo>
                  <a:pt x="2804" y="11"/>
                </a:lnTo>
                <a:lnTo>
                  <a:pt x="2805" y="9"/>
                </a:lnTo>
                <a:lnTo>
                  <a:pt x="2807" y="8"/>
                </a:lnTo>
                <a:lnTo>
                  <a:pt x="2809" y="7"/>
                </a:lnTo>
                <a:lnTo>
                  <a:pt x="2810" y="6"/>
                </a:lnTo>
                <a:lnTo>
                  <a:pt x="2811" y="5"/>
                </a:lnTo>
                <a:lnTo>
                  <a:pt x="2813" y="5"/>
                </a:lnTo>
                <a:lnTo>
                  <a:pt x="2814" y="4"/>
                </a:lnTo>
                <a:lnTo>
                  <a:pt x="2815" y="3"/>
                </a:lnTo>
                <a:lnTo>
                  <a:pt x="2816" y="3"/>
                </a:lnTo>
                <a:lnTo>
                  <a:pt x="2817" y="2"/>
                </a:lnTo>
                <a:lnTo>
                  <a:pt x="2818" y="1"/>
                </a:lnTo>
                <a:lnTo>
                  <a:pt x="2819" y="1"/>
                </a:lnTo>
                <a:lnTo>
                  <a:pt x="2819" y="0"/>
                </a:lnTo>
                <a:lnTo>
                  <a:pt x="2820" y="0"/>
                </a:lnTo>
                <a:lnTo>
                  <a:pt x="2821" y="0"/>
                </a:lnTo>
                <a:lnTo>
                  <a:pt x="2822" y="0"/>
                </a:lnTo>
                <a:lnTo>
                  <a:pt x="2823" y="0"/>
                </a:lnTo>
                <a:lnTo>
                  <a:pt x="2825" y="0"/>
                </a:lnTo>
                <a:lnTo>
                  <a:pt x="2827" y="0"/>
                </a:lnTo>
                <a:lnTo>
                  <a:pt x="2830" y="0"/>
                </a:lnTo>
                <a:lnTo>
                  <a:pt x="2832" y="0"/>
                </a:lnTo>
                <a:lnTo>
                  <a:pt x="2835" y="0"/>
                </a:lnTo>
                <a:lnTo>
                  <a:pt x="2838" y="0"/>
                </a:lnTo>
                <a:lnTo>
                  <a:pt x="2842" y="0"/>
                </a:lnTo>
                <a:lnTo>
                  <a:pt x="2846" y="0"/>
                </a:lnTo>
                <a:lnTo>
                  <a:pt x="2850" y="1"/>
                </a:lnTo>
                <a:lnTo>
                  <a:pt x="2854" y="1"/>
                </a:lnTo>
                <a:lnTo>
                  <a:pt x="2859" y="1"/>
                </a:lnTo>
                <a:lnTo>
                  <a:pt x="2863" y="1"/>
                </a:lnTo>
                <a:lnTo>
                  <a:pt x="2868" y="1"/>
                </a:lnTo>
                <a:lnTo>
                  <a:pt x="2874" y="1"/>
                </a:lnTo>
                <a:lnTo>
                  <a:pt x="2879" y="1"/>
                </a:lnTo>
                <a:lnTo>
                  <a:pt x="2885" y="1"/>
                </a:lnTo>
                <a:lnTo>
                  <a:pt x="2891" y="1"/>
                </a:lnTo>
                <a:lnTo>
                  <a:pt x="2897" y="1"/>
                </a:lnTo>
                <a:lnTo>
                  <a:pt x="2904" y="1"/>
                </a:lnTo>
                <a:lnTo>
                  <a:pt x="2910" y="1"/>
                </a:lnTo>
                <a:lnTo>
                  <a:pt x="2917" y="1"/>
                </a:lnTo>
                <a:lnTo>
                  <a:pt x="2924" y="1"/>
                </a:lnTo>
                <a:lnTo>
                  <a:pt x="2931" y="1"/>
                </a:lnTo>
                <a:lnTo>
                  <a:pt x="2939" y="1"/>
                </a:lnTo>
                <a:lnTo>
                  <a:pt x="2946" y="1"/>
                </a:lnTo>
                <a:lnTo>
                  <a:pt x="2954" y="1"/>
                </a:lnTo>
                <a:lnTo>
                  <a:pt x="2962" y="1"/>
                </a:lnTo>
                <a:lnTo>
                  <a:pt x="2970" y="1"/>
                </a:lnTo>
                <a:lnTo>
                  <a:pt x="2979" y="1"/>
                </a:lnTo>
                <a:lnTo>
                  <a:pt x="2987" y="1"/>
                </a:lnTo>
                <a:lnTo>
                  <a:pt x="2996" y="2"/>
                </a:lnTo>
                <a:lnTo>
                  <a:pt x="3005" y="2"/>
                </a:lnTo>
                <a:lnTo>
                  <a:pt x="3014" y="2"/>
                </a:lnTo>
                <a:lnTo>
                  <a:pt x="3023" y="2"/>
                </a:lnTo>
                <a:lnTo>
                  <a:pt x="3032" y="2"/>
                </a:lnTo>
                <a:lnTo>
                  <a:pt x="3041" y="2"/>
                </a:lnTo>
                <a:lnTo>
                  <a:pt x="3051" y="2"/>
                </a:lnTo>
                <a:lnTo>
                  <a:pt x="3060" y="2"/>
                </a:lnTo>
                <a:lnTo>
                  <a:pt x="3070" y="2"/>
                </a:lnTo>
                <a:lnTo>
                  <a:pt x="3080" y="2"/>
                </a:lnTo>
                <a:lnTo>
                  <a:pt x="3090" y="2"/>
                </a:lnTo>
                <a:lnTo>
                  <a:pt x="3100" y="2"/>
                </a:lnTo>
                <a:lnTo>
                  <a:pt x="3110" y="2"/>
                </a:lnTo>
                <a:lnTo>
                  <a:pt x="3120" y="2"/>
                </a:lnTo>
                <a:lnTo>
                  <a:pt x="3130" y="2"/>
                </a:lnTo>
                <a:lnTo>
                  <a:pt x="3140" y="3"/>
                </a:lnTo>
                <a:lnTo>
                  <a:pt x="3151" y="3"/>
                </a:lnTo>
                <a:lnTo>
                  <a:pt x="3161" y="3"/>
                </a:lnTo>
                <a:lnTo>
                  <a:pt x="3172" y="3"/>
                </a:lnTo>
                <a:lnTo>
                  <a:pt x="3182" y="3"/>
                </a:lnTo>
                <a:lnTo>
                  <a:pt x="3193" y="3"/>
                </a:lnTo>
                <a:lnTo>
                  <a:pt x="3204" y="3"/>
                </a:lnTo>
                <a:lnTo>
                  <a:pt x="3215" y="3"/>
                </a:lnTo>
                <a:lnTo>
                  <a:pt x="3225" y="3"/>
                </a:lnTo>
                <a:lnTo>
                  <a:pt x="3236" y="3"/>
                </a:lnTo>
                <a:lnTo>
                  <a:pt x="3247" y="3"/>
                </a:lnTo>
                <a:lnTo>
                  <a:pt x="3258" y="3"/>
                </a:lnTo>
                <a:lnTo>
                  <a:pt x="3269" y="3"/>
                </a:lnTo>
                <a:lnTo>
                  <a:pt x="3280" y="4"/>
                </a:lnTo>
                <a:lnTo>
                  <a:pt x="3291" y="4"/>
                </a:lnTo>
                <a:lnTo>
                  <a:pt x="3302" y="4"/>
                </a:lnTo>
                <a:lnTo>
                  <a:pt x="3313" y="4"/>
                </a:lnTo>
                <a:lnTo>
                  <a:pt x="3323" y="4"/>
                </a:lnTo>
                <a:lnTo>
                  <a:pt x="3334" y="4"/>
                </a:lnTo>
                <a:lnTo>
                  <a:pt x="3345" y="4"/>
                </a:lnTo>
                <a:lnTo>
                  <a:pt x="3356" y="4"/>
                </a:lnTo>
                <a:lnTo>
                  <a:pt x="3367" y="4"/>
                </a:lnTo>
                <a:lnTo>
                  <a:pt x="3378" y="4"/>
                </a:lnTo>
                <a:lnTo>
                  <a:pt x="3388" y="4"/>
                </a:lnTo>
                <a:lnTo>
                  <a:pt x="3399" y="4"/>
                </a:lnTo>
                <a:lnTo>
                  <a:pt x="3410" y="4"/>
                </a:lnTo>
                <a:lnTo>
                  <a:pt x="3420" y="5"/>
                </a:lnTo>
                <a:lnTo>
                  <a:pt x="3431" y="5"/>
                </a:lnTo>
                <a:lnTo>
                  <a:pt x="3442" y="5"/>
                </a:lnTo>
                <a:lnTo>
                  <a:pt x="3452" y="5"/>
                </a:lnTo>
                <a:lnTo>
                  <a:pt x="3462" y="5"/>
                </a:lnTo>
                <a:lnTo>
                  <a:pt x="3473" y="5"/>
                </a:lnTo>
                <a:lnTo>
                  <a:pt x="3483" y="5"/>
                </a:lnTo>
                <a:lnTo>
                  <a:pt x="3493" y="5"/>
                </a:lnTo>
                <a:lnTo>
                  <a:pt x="3503" y="5"/>
                </a:lnTo>
                <a:lnTo>
                  <a:pt x="3513" y="5"/>
                </a:lnTo>
                <a:lnTo>
                  <a:pt x="3523" y="5"/>
                </a:lnTo>
                <a:lnTo>
                  <a:pt x="3532" y="5"/>
                </a:lnTo>
                <a:lnTo>
                  <a:pt x="3542" y="5"/>
                </a:lnTo>
                <a:lnTo>
                  <a:pt x="3551" y="5"/>
                </a:lnTo>
                <a:lnTo>
                  <a:pt x="3561" y="6"/>
                </a:lnTo>
                <a:lnTo>
                  <a:pt x="3570" y="6"/>
                </a:lnTo>
                <a:lnTo>
                  <a:pt x="3579" y="6"/>
                </a:lnTo>
                <a:lnTo>
                  <a:pt x="3588" y="6"/>
                </a:lnTo>
                <a:lnTo>
                  <a:pt x="3597" y="6"/>
                </a:lnTo>
                <a:lnTo>
                  <a:pt x="3605" y="6"/>
                </a:lnTo>
                <a:lnTo>
                  <a:pt x="3614" y="6"/>
                </a:lnTo>
                <a:lnTo>
                  <a:pt x="3622" y="6"/>
                </a:lnTo>
                <a:lnTo>
                  <a:pt x="3630" y="6"/>
                </a:lnTo>
                <a:lnTo>
                  <a:pt x="3638" y="6"/>
                </a:lnTo>
                <a:lnTo>
                  <a:pt x="3646" y="6"/>
                </a:lnTo>
                <a:lnTo>
                  <a:pt x="3654" y="6"/>
                </a:lnTo>
                <a:lnTo>
                  <a:pt x="3661" y="6"/>
                </a:lnTo>
                <a:lnTo>
                  <a:pt x="3668" y="6"/>
                </a:lnTo>
                <a:lnTo>
                  <a:pt x="3675" y="6"/>
                </a:lnTo>
                <a:lnTo>
                  <a:pt x="3682" y="6"/>
                </a:lnTo>
                <a:lnTo>
                  <a:pt x="3689" y="6"/>
                </a:lnTo>
                <a:lnTo>
                  <a:pt x="3695" y="6"/>
                </a:lnTo>
                <a:lnTo>
                  <a:pt x="3701" y="7"/>
                </a:lnTo>
                <a:lnTo>
                  <a:pt x="3707" y="7"/>
                </a:lnTo>
                <a:lnTo>
                  <a:pt x="3713" y="7"/>
                </a:lnTo>
                <a:lnTo>
                  <a:pt x="3719" y="7"/>
                </a:lnTo>
                <a:lnTo>
                  <a:pt x="3724" y="7"/>
                </a:lnTo>
                <a:lnTo>
                  <a:pt x="3729" y="7"/>
                </a:lnTo>
                <a:lnTo>
                  <a:pt x="3734" y="7"/>
                </a:lnTo>
                <a:lnTo>
                  <a:pt x="3738" y="7"/>
                </a:lnTo>
                <a:lnTo>
                  <a:pt x="3743" y="7"/>
                </a:lnTo>
                <a:lnTo>
                  <a:pt x="3747" y="7"/>
                </a:lnTo>
                <a:lnTo>
                  <a:pt x="3751" y="7"/>
                </a:lnTo>
                <a:lnTo>
                  <a:pt x="3754" y="7"/>
                </a:lnTo>
                <a:lnTo>
                  <a:pt x="3757" y="7"/>
                </a:lnTo>
                <a:lnTo>
                  <a:pt x="3760" y="7"/>
                </a:lnTo>
                <a:lnTo>
                  <a:pt x="3763" y="7"/>
                </a:lnTo>
                <a:lnTo>
                  <a:pt x="3765" y="7"/>
                </a:lnTo>
                <a:lnTo>
                  <a:pt x="3767" y="7"/>
                </a:lnTo>
                <a:lnTo>
                  <a:pt x="3769" y="7"/>
                </a:lnTo>
                <a:lnTo>
                  <a:pt x="3770" y="7"/>
                </a:lnTo>
                <a:lnTo>
                  <a:pt x="3772" y="7"/>
                </a:lnTo>
                <a:lnTo>
                  <a:pt x="3773" y="7"/>
                </a:lnTo>
                <a:close/>
              </a:path>
            </a:pathLst>
          </a:custGeom>
          <a:gradFill rotWithShape="0">
            <a:gsLst>
              <a:gs pos="0">
                <a:srgbClr val="FFB870"/>
              </a:gs>
              <a:gs pos="25000">
                <a:srgbClr val="FFB870"/>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9" name="Freeform 3"/>
          <p:cNvSpPr>
            <a:spLocks noChangeArrowheads="1"/>
          </p:cNvSpPr>
          <p:nvPr/>
        </p:nvSpPr>
        <p:spPr bwMode="auto">
          <a:xfrm>
            <a:off x="1258888" y="1444625"/>
            <a:ext cx="7077075" cy="2003425"/>
          </a:xfrm>
          <a:custGeom>
            <a:avLst/>
            <a:gdLst>
              <a:gd name="T0" fmla="*/ 2147483646 w 4458"/>
              <a:gd name="T1" fmla="*/ 0 h 1262"/>
              <a:gd name="T2" fmla="*/ 2147483646 w 4458"/>
              <a:gd name="T3" fmla="*/ 0 h 1262"/>
              <a:gd name="T4" fmla="*/ 2147483646 w 4458"/>
              <a:gd name="T5" fmla="*/ 2147483646 h 1262"/>
              <a:gd name="T6" fmla="*/ 0 w 4458"/>
              <a:gd name="T7" fmla="*/ 2147483646 h 1262"/>
              <a:gd name="T8" fmla="*/ 0 60000 65536"/>
              <a:gd name="T9" fmla="*/ 0 60000 65536"/>
              <a:gd name="T10" fmla="*/ 0 60000 65536"/>
              <a:gd name="T11" fmla="*/ 0 60000 65536"/>
              <a:gd name="T12" fmla="*/ 0 w 4458"/>
              <a:gd name="T13" fmla="*/ 0 h 1262"/>
              <a:gd name="T14" fmla="*/ 4458 w 4458"/>
              <a:gd name="T15" fmla="*/ 1262 h 1262"/>
            </a:gdLst>
            <a:ahLst/>
            <a:cxnLst>
              <a:cxn ang="T8">
                <a:pos x="T0" y="T1"/>
              </a:cxn>
              <a:cxn ang="T9">
                <a:pos x="T2" y="T3"/>
              </a:cxn>
              <a:cxn ang="T10">
                <a:pos x="T4" y="T5"/>
              </a:cxn>
              <a:cxn ang="T11">
                <a:pos x="T6" y="T7"/>
              </a:cxn>
            </a:cxnLst>
            <a:rect l="T12" t="T13" r="T14" b="T15"/>
            <a:pathLst>
              <a:path w="4458" h="1262">
                <a:moveTo>
                  <a:pt x="4458" y="0"/>
                </a:moveTo>
                <a:lnTo>
                  <a:pt x="3159" y="0"/>
                </a:lnTo>
                <a:lnTo>
                  <a:pt x="1219" y="1262"/>
                </a:lnTo>
                <a:lnTo>
                  <a:pt x="0" y="1262"/>
                </a:lnTo>
              </a:path>
            </a:pathLst>
          </a:custGeom>
          <a:noFill/>
          <a:ln w="2412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0" name="Rectangle 4"/>
          <p:cNvSpPr>
            <a:spLocks noChangeArrowheads="1"/>
          </p:cNvSpPr>
          <p:nvPr/>
        </p:nvSpPr>
        <p:spPr bwMode="auto">
          <a:xfrm>
            <a:off x="4498975" y="4629150"/>
            <a:ext cx="649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i="1">
                <a:solidFill>
                  <a:srgbClr val="FFFFFF"/>
                </a:solidFill>
              </a:rPr>
              <a:t>αi</a:t>
            </a:r>
          </a:p>
        </p:txBody>
      </p:sp>
      <p:sp>
        <p:nvSpPr>
          <p:cNvPr id="39941" name="Freeform 5"/>
          <p:cNvSpPr>
            <a:spLocks noChangeArrowheads="1"/>
          </p:cNvSpPr>
          <p:nvPr/>
        </p:nvSpPr>
        <p:spPr bwMode="auto">
          <a:xfrm>
            <a:off x="1790700" y="811213"/>
            <a:ext cx="6018213" cy="3613150"/>
          </a:xfrm>
          <a:custGeom>
            <a:avLst/>
            <a:gdLst>
              <a:gd name="T0" fmla="*/ 2147483646 w 3791"/>
              <a:gd name="T1" fmla="*/ 2147483646 h 2276"/>
              <a:gd name="T2" fmla="*/ 2147483646 w 3791"/>
              <a:gd name="T3" fmla="*/ 2147483646 h 2276"/>
              <a:gd name="T4" fmla="*/ 2147483646 w 3791"/>
              <a:gd name="T5" fmla="*/ 2147483646 h 2276"/>
              <a:gd name="T6" fmla="*/ 2147483646 w 3791"/>
              <a:gd name="T7" fmla="*/ 2147483646 h 2276"/>
              <a:gd name="T8" fmla="*/ 2147483646 w 3791"/>
              <a:gd name="T9" fmla="*/ 2147483646 h 2276"/>
              <a:gd name="T10" fmla="*/ 2147483646 w 3791"/>
              <a:gd name="T11" fmla="*/ 2147483646 h 2276"/>
              <a:gd name="T12" fmla="*/ 2147483646 w 3791"/>
              <a:gd name="T13" fmla="*/ 2147483646 h 2276"/>
              <a:gd name="T14" fmla="*/ 2147483646 w 3791"/>
              <a:gd name="T15" fmla="*/ 2147483646 h 2276"/>
              <a:gd name="T16" fmla="*/ 2147483646 w 3791"/>
              <a:gd name="T17" fmla="*/ 2147483646 h 2276"/>
              <a:gd name="T18" fmla="*/ 2147483646 w 3791"/>
              <a:gd name="T19" fmla="*/ 2147483646 h 2276"/>
              <a:gd name="T20" fmla="*/ 2147483646 w 3791"/>
              <a:gd name="T21" fmla="*/ 2147483646 h 2276"/>
              <a:gd name="T22" fmla="*/ 2147483646 w 3791"/>
              <a:gd name="T23" fmla="*/ 2147483646 h 2276"/>
              <a:gd name="T24" fmla="*/ 2147483646 w 3791"/>
              <a:gd name="T25" fmla="*/ 2147483646 h 2276"/>
              <a:gd name="T26" fmla="*/ 2147483646 w 3791"/>
              <a:gd name="T27" fmla="*/ 2147483646 h 2276"/>
              <a:gd name="T28" fmla="*/ 2147483646 w 3791"/>
              <a:gd name="T29" fmla="*/ 2147483646 h 2276"/>
              <a:gd name="T30" fmla="*/ 2147483646 w 3791"/>
              <a:gd name="T31" fmla="*/ 2147483646 h 2276"/>
              <a:gd name="T32" fmla="*/ 2147483646 w 3791"/>
              <a:gd name="T33" fmla="*/ 2147483646 h 2276"/>
              <a:gd name="T34" fmla="*/ 2147483646 w 3791"/>
              <a:gd name="T35" fmla="*/ 2147483646 h 2276"/>
              <a:gd name="T36" fmla="*/ 2147483646 w 3791"/>
              <a:gd name="T37" fmla="*/ 2147483646 h 2276"/>
              <a:gd name="T38" fmla="*/ 2147483646 w 3791"/>
              <a:gd name="T39" fmla="*/ 2147483646 h 2276"/>
              <a:gd name="T40" fmla="*/ 2147483646 w 3791"/>
              <a:gd name="T41" fmla="*/ 2147483646 h 2276"/>
              <a:gd name="T42" fmla="*/ 2147483646 w 3791"/>
              <a:gd name="T43" fmla="*/ 2147483646 h 2276"/>
              <a:gd name="T44" fmla="*/ 2147483646 w 3791"/>
              <a:gd name="T45" fmla="*/ 2147483646 h 2276"/>
              <a:gd name="T46" fmla="*/ 2147483646 w 3791"/>
              <a:gd name="T47" fmla="*/ 2147483646 h 2276"/>
              <a:gd name="T48" fmla="*/ 2147483646 w 3791"/>
              <a:gd name="T49" fmla="*/ 2147483646 h 2276"/>
              <a:gd name="T50" fmla="*/ 2147483646 w 3791"/>
              <a:gd name="T51" fmla="*/ 2147483646 h 2276"/>
              <a:gd name="T52" fmla="*/ 2147483646 w 3791"/>
              <a:gd name="T53" fmla="*/ 2147483646 h 2276"/>
              <a:gd name="T54" fmla="*/ 2147483646 w 3791"/>
              <a:gd name="T55" fmla="*/ 2147483646 h 2276"/>
              <a:gd name="T56" fmla="*/ 2147483646 w 3791"/>
              <a:gd name="T57" fmla="*/ 2147483646 h 2276"/>
              <a:gd name="T58" fmla="*/ 2147483646 w 3791"/>
              <a:gd name="T59" fmla="*/ 2147483646 h 2276"/>
              <a:gd name="T60" fmla="*/ 2147483646 w 3791"/>
              <a:gd name="T61" fmla="*/ 2147483646 h 2276"/>
              <a:gd name="T62" fmla="*/ 2147483646 w 3791"/>
              <a:gd name="T63" fmla="*/ 2147483646 h 2276"/>
              <a:gd name="T64" fmla="*/ 2147483646 w 3791"/>
              <a:gd name="T65" fmla="*/ 2147483646 h 2276"/>
              <a:gd name="T66" fmla="*/ 2147483646 w 3791"/>
              <a:gd name="T67" fmla="*/ 2147483646 h 2276"/>
              <a:gd name="T68" fmla="*/ 2147483646 w 3791"/>
              <a:gd name="T69" fmla="*/ 2147483646 h 2276"/>
              <a:gd name="T70" fmla="*/ 2147483646 w 3791"/>
              <a:gd name="T71" fmla="*/ 2147483646 h 2276"/>
              <a:gd name="T72" fmla="*/ 2147483646 w 3791"/>
              <a:gd name="T73" fmla="*/ 2147483646 h 2276"/>
              <a:gd name="T74" fmla="*/ 2147483646 w 3791"/>
              <a:gd name="T75" fmla="*/ 2147483646 h 2276"/>
              <a:gd name="T76" fmla="*/ 2147483646 w 3791"/>
              <a:gd name="T77" fmla="*/ 2147483646 h 2276"/>
              <a:gd name="T78" fmla="*/ 2147483646 w 3791"/>
              <a:gd name="T79" fmla="*/ 2147483646 h 2276"/>
              <a:gd name="T80" fmla="*/ 2147483646 w 3791"/>
              <a:gd name="T81" fmla="*/ 2147483646 h 2276"/>
              <a:gd name="T82" fmla="*/ 2147483646 w 3791"/>
              <a:gd name="T83" fmla="*/ 2147483646 h 2276"/>
              <a:gd name="T84" fmla="*/ 2147483646 w 3791"/>
              <a:gd name="T85" fmla="*/ 2147483646 h 2276"/>
              <a:gd name="T86" fmla="*/ 2147483646 w 3791"/>
              <a:gd name="T87" fmla="*/ 2147483646 h 2276"/>
              <a:gd name="T88" fmla="*/ 2147483646 w 3791"/>
              <a:gd name="T89" fmla="*/ 2147483646 h 2276"/>
              <a:gd name="T90" fmla="*/ 2147483646 w 3791"/>
              <a:gd name="T91" fmla="*/ 2147483646 h 2276"/>
              <a:gd name="T92" fmla="*/ 2147483646 w 3791"/>
              <a:gd name="T93" fmla="*/ 2147483646 h 2276"/>
              <a:gd name="T94" fmla="*/ 2147483646 w 3791"/>
              <a:gd name="T95" fmla="*/ 2147483646 h 2276"/>
              <a:gd name="T96" fmla="*/ 2147483646 w 3791"/>
              <a:gd name="T97" fmla="*/ 2147483646 h 2276"/>
              <a:gd name="T98" fmla="*/ 2147483646 w 3791"/>
              <a:gd name="T99" fmla="*/ 2147483646 h 2276"/>
              <a:gd name="T100" fmla="*/ 2147483646 w 3791"/>
              <a:gd name="T101" fmla="*/ 2147483646 h 2276"/>
              <a:gd name="T102" fmla="*/ 2147483646 w 3791"/>
              <a:gd name="T103" fmla="*/ 2147483646 h 2276"/>
              <a:gd name="T104" fmla="*/ 2147483646 w 3791"/>
              <a:gd name="T105" fmla="*/ 2147483646 h 2276"/>
              <a:gd name="T106" fmla="*/ 2147483646 w 3791"/>
              <a:gd name="T107" fmla="*/ 2147483646 h 2276"/>
              <a:gd name="T108" fmla="*/ 2147483646 w 3791"/>
              <a:gd name="T109" fmla="*/ 2147483646 h 2276"/>
              <a:gd name="T110" fmla="*/ 2147483646 w 3791"/>
              <a:gd name="T111" fmla="*/ 2147483646 h 2276"/>
              <a:gd name="T112" fmla="*/ 2147483646 w 3791"/>
              <a:gd name="T113" fmla="*/ 2147483646 h 2276"/>
              <a:gd name="T114" fmla="*/ 2147483646 w 3791"/>
              <a:gd name="T115" fmla="*/ 2147483646 h 2276"/>
              <a:gd name="T116" fmla="*/ 2147483646 w 3791"/>
              <a:gd name="T117" fmla="*/ 2147483646 h 2276"/>
              <a:gd name="T118" fmla="*/ 2147483646 w 3791"/>
              <a:gd name="T119" fmla="*/ 2147483646 h 2276"/>
              <a:gd name="T120" fmla="*/ 2147483646 w 3791"/>
              <a:gd name="T121" fmla="*/ 2147483646 h 2276"/>
              <a:gd name="T122" fmla="*/ 2147483646 w 3791"/>
              <a:gd name="T123" fmla="*/ 2147483646 h 2276"/>
              <a:gd name="T124" fmla="*/ 2147483646 w 3791"/>
              <a:gd name="T125" fmla="*/ 0 h 2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91"/>
              <a:gd name="T190" fmla="*/ 0 h 2276"/>
              <a:gd name="T191" fmla="*/ 3791 w 3791"/>
              <a:gd name="T192" fmla="*/ 2276 h 22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91" h="2276">
                <a:moveTo>
                  <a:pt x="0" y="1662"/>
                </a:moveTo>
                <a:lnTo>
                  <a:pt x="5" y="1667"/>
                </a:lnTo>
                <a:lnTo>
                  <a:pt x="10" y="1671"/>
                </a:lnTo>
                <a:lnTo>
                  <a:pt x="15" y="1676"/>
                </a:lnTo>
                <a:lnTo>
                  <a:pt x="20" y="1680"/>
                </a:lnTo>
                <a:lnTo>
                  <a:pt x="25" y="1685"/>
                </a:lnTo>
                <a:lnTo>
                  <a:pt x="30" y="1689"/>
                </a:lnTo>
                <a:lnTo>
                  <a:pt x="35" y="1694"/>
                </a:lnTo>
                <a:lnTo>
                  <a:pt x="39" y="1698"/>
                </a:lnTo>
                <a:lnTo>
                  <a:pt x="44" y="1702"/>
                </a:lnTo>
                <a:lnTo>
                  <a:pt x="49" y="1707"/>
                </a:lnTo>
                <a:lnTo>
                  <a:pt x="54" y="1711"/>
                </a:lnTo>
                <a:lnTo>
                  <a:pt x="59" y="1715"/>
                </a:lnTo>
                <a:lnTo>
                  <a:pt x="64" y="1720"/>
                </a:lnTo>
                <a:lnTo>
                  <a:pt x="69" y="1724"/>
                </a:lnTo>
                <a:lnTo>
                  <a:pt x="74" y="1728"/>
                </a:lnTo>
                <a:lnTo>
                  <a:pt x="79" y="1733"/>
                </a:lnTo>
                <a:lnTo>
                  <a:pt x="84" y="1737"/>
                </a:lnTo>
                <a:lnTo>
                  <a:pt x="89" y="1741"/>
                </a:lnTo>
                <a:lnTo>
                  <a:pt x="94" y="1745"/>
                </a:lnTo>
                <a:lnTo>
                  <a:pt x="99" y="1749"/>
                </a:lnTo>
                <a:lnTo>
                  <a:pt x="104" y="1754"/>
                </a:lnTo>
                <a:lnTo>
                  <a:pt x="109" y="1758"/>
                </a:lnTo>
                <a:lnTo>
                  <a:pt x="114" y="1762"/>
                </a:lnTo>
                <a:lnTo>
                  <a:pt x="119" y="1766"/>
                </a:lnTo>
                <a:lnTo>
                  <a:pt x="124" y="1770"/>
                </a:lnTo>
                <a:lnTo>
                  <a:pt x="129" y="1774"/>
                </a:lnTo>
                <a:lnTo>
                  <a:pt x="134" y="1778"/>
                </a:lnTo>
                <a:lnTo>
                  <a:pt x="139" y="1782"/>
                </a:lnTo>
                <a:lnTo>
                  <a:pt x="144" y="1786"/>
                </a:lnTo>
                <a:lnTo>
                  <a:pt x="149" y="1790"/>
                </a:lnTo>
                <a:lnTo>
                  <a:pt x="154" y="1794"/>
                </a:lnTo>
                <a:lnTo>
                  <a:pt x="159" y="1798"/>
                </a:lnTo>
                <a:lnTo>
                  <a:pt x="164" y="1802"/>
                </a:lnTo>
                <a:lnTo>
                  <a:pt x="170" y="1806"/>
                </a:lnTo>
                <a:lnTo>
                  <a:pt x="175" y="1810"/>
                </a:lnTo>
                <a:lnTo>
                  <a:pt x="180" y="1814"/>
                </a:lnTo>
                <a:lnTo>
                  <a:pt x="185" y="1818"/>
                </a:lnTo>
                <a:lnTo>
                  <a:pt x="190" y="1822"/>
                </a:lnTo>
                <a:lnTo>
                  <a:pt x="195" y="1826"/>
                </a:lnTo>
                <a:lnTo>
                  <a:pt x="200" y="1829"/>
                </a:lnTo>
                <a:lnTo>
                  <a:pt x="205" y="1833"/>
                </a:lnTo>
                <a:lnTo>
                  <a:pt x="210" y="1837"/>
                </a:lnTo>
                <a:lnTo>
                  <a:pt x="216" y="1841"/>
                </a:lnTo>
                <a:lnTo>
                  <a:pt x="221" y="1845"/>
                </a:lnTo>
                <a:lnTo>
                  <a:pt x="226" y="1848"/>
                </a:lnTo>
                <a:lnTo>
                  <a:pt x="231" y="1852"/>
                </a:lnTo>
                <a:lnTo>
                  <a:pt x="236" y="1856"/>
                </a:lnTo>
                <a:lnTo>
                  <a:pt x="241" y="1859"/>
                </a:lnTo>
                <a:lnTo>
                  <a:pt x="247" y="1863"/>
                </a:lnTo>
                <a:lnTo>
                  <a:pt x="252" y="1867"/>
                </a:lnTo>
                <a:lnTo>
                  <a:pt x="257" y="1870"/>
                </a:lnTo>
                <a:lnTo>
                  <a:pt x="262" y="1874"/>
                </a:lnTo>
                <a:lnTo>
                  <a:pt x="267" y="1878"/>
                </a:lnTo>
                <a:lnTo>
                  <a:pt x="273" y="1881"/>
                </a:lnTo>
                <a:lnTo>
                  <a:pt x="278" y="1885"/>
                </a:lnTo>
                <a:lnTo>
                  <a:pt x="283" y="1888"/>
                </a:lnTo>
                <a:lnTo>
                  <a:pt x="288" y="1892"/>
                </a:lnTo>
                <a:lnTo>
                  <a:pt x="293" y="1896"/>
                </a:lnTo>
                <a:lnTo>
                  <a:pt x="299" y="1899"/>
                </a:lnTo>
                <a:lnTo>
                  <a:pt x="304" y="1903"/>
                </a:lnTo>
                <a:lnTo>
                  <a:pt x="309" y="1906"/>
                </a:lnTo>
                <a:lnTo>
                  <a:pt x="314" y="1909"/>
                </a:lnTo>
                <a:lnTo>
                  <a:pt x="320" y="1913"/>
                </a:lnTo>
                <a:lnTo>
                  <a:pt x="325" y="1916"/>
                </a:lnTo>
                <a:lnTo>
                  <a:pt x="330" y="1920"/>
                </a:lnTo>
                <a:lnTo>
                  <a:pt x="336" y="1923"/>
                </a:lnTo>
                <a:lnTo>
                  <a:pt x="341" y="1927"/>
                </a:lnTo>
                <a:lnTo>
                  <a:pt x="346" y="1930"/>
                </a:lnTo>
                <a:lnTo>
                  <a:pt x="351" y="1933"/>
                </a:lnTo>
                <a:lnTo>
                  <a:pt x="357" y="1937"/>
                </a:lnTo>
                <a:lnTo>
                  <a:pt x="362" y="1940"/>
                </a:lnTo>
                <a:lnTo>
                  <a:pt x="367" y="1943"/>
                </a:lnTo>
                <a:lnTo>
                  <a:pt x="373" y="1946"/>
                </a:lnTo>
                <a:lnTo>
                  <a:pt x="378" y="1950"/>
                </a:lnTo>
                <a:lnTo>
                  <a:pt x="383" y="1953"/>
                </a:lnTo>
                <a:lnTo>
                  <a:pt x="389" y="1956"/>
                </a:lnTo>
                <a:lnTo>
                  <a:pt x="394" y="1959"/>
                </a:lnTo>
                <a:lnTo>
                  <a:pt x="399" y="1963"/>
                </a:lnTo>
                <a:lnTo>
                  <a:pt x="405" y="1966"/>
                </a:lnTo>
                <a:lnTo>
                  <a:pt x="410" y="1969"/>
                </a:lnTo>
                <a:lnTo>
                  <a:pt x="415" y="1972"/>
                </a:lnTo>
                <a:lnTo>
                  <a:pt x="421" y="1975"/>
                </a:lnTo>
                <a:lnTo>
                  <a:pt x="426" y="1978"/>
                </a:lnTo>
                <a:lnTo>
                  <a:pt x="432" y="1981"/>
                </a:lnTo>
                <a:lnTo>
                  <a:pt x="437" y="1984"/>
                </a:lnTo>
                <a:lnTo>
                  <a:pt x="442" y="1987"/>
                </a:lnTo>
                <a:lnTo>
                  <a:pt x="448" y="1990"/>
                </a:lnTo>
                <a:lnTo>
                  <a:pt x="453" y="1994"/>
                </a:lnTo>
                <a:lnTo>
                  <a:pt x="459" y="1997"/>
                </a:lnTo>
                <a:lnTo>
                  <a:pt x="464" y="2000"/>
                </a:lnTo>
                <a:lnTo>
                  <a:pt x="469" y="2002"/>
                </a:lnTo>
                <a:lnTo>
                  <a:pt x="475" y="2005"/>
                </a:lnTo>
                <a:lnTo>
                  <a:pt x="480" y="2008"/>
                </a:lnTo>
                <a:lnTo>
                  <a:pt x="486" y="2011"/>
                </a:lnTo>
                <a:lnTo>
                  <a:pt x="491" y="2014"/>
                </a:lnTo>
                <a:lnTo>
                  <a:pt x="496" y="2017"/>
                </a:lnTo>
                <a:lnTo>
                  <a:pt x="502" y="2020"/>
                </a:lnTo>
                <a:lnTo>
                  <a:pt x="507" y="2023"/>
                </a:lnTo>
                <a:lnTo>
                  <a:pt x="513" y="2026"/>
                </a:lnTo>
                <a:lnTo>
                  <a:pt x="518" y="2028"/>
                </a:lnTo>
                <a:lnTo>
                  <a:pt x="524" y="2031"/>
                </a:lnTo>
                <a:lnTo>
                  <a:pt x="529" y="2034"/>
                </a:lnTo>
                <a:lnTo>
                  <a:pt x="535" y="2037"/>
                </a:lnTo>
                <a:lnTo>
                  <a:pt x="540" y="2040"/>
                </a:lnTo>
                <a:lnTo>
                  <a:pt x="546" y="2042"/>
                </a:lnTo>
                <a:lnTo>
                  <a:pt x="551" y="2045"/>
                </a:lnTo>
                <a:lnTo>
                  <a:pt x="557" y="2048"/>
                </a:lnTo>
                <a:lnTo>
                  <a:pt x="562" y="2050"/>
                </a:lnTo>
                <a:lnTo>
                  <a:pt x="568" y="2053"/>
                </a:lnTo>
                <a:lnTo>
                  <a:pt x="573" y="2056"/>
                </a:lnTo>
                <a:lnTo>
                  <a:pt x="579" y="2058"/>
                </a:lnTo>
                <a:lnTo>
                  <a:pt x="584" y="2061"/>
                </a:lnTo>
                <a:lnTo>
                  <a:pt x="590" y="2064"/>
                </a:lnTo>
                <a:lnTo>
                  <a:pt x="595" y="2066"/>
                </a:lnTo>
                <a:lnTo>
                  <a:pt x="601" y="2069"/>
                </a:lnTo>
                <a:lnTo>
                  <a:pt x="606" y="2071"/>
                </a:lnTo>
                <a:lnTo>
                  <a:pt x="612" y="2074"/>
                </a:lnTo>
                <a:lnTo>
                  <a:pt x="617" y="2076"/>
                </a:lnTo>
                <a:lnTo>
                  <a:pt x="623" y="2079"/>
                </a:lnTo>
                <a:lnTo>
                  <a:pt x="628" y="2081"/>
                </a:lnTo>
                <a:lnTo>
                  <a:pt x="634" y="2084"/>
                </a:lnTo>
                <a:lnTo>
                  <a:pt x="639" y="2086"/>
                </a:lnTo>
                <a:lnTo>
                  <a:pt x="645" y="2089"/>
                </a:lnTo>
                <a:lnTo>
                  <a:pt x="651" y="2091"/>
                </a:lnTo>
                <a:lnTo>
                  <a:pt x="656" y="2094"/>
                </a:lnTo>
                <a:lnTo>
                  <a:pt x="662" y="2096"/>
                </a:lnTo>
                <a:lnTo>
                  <a:pt x="667" y="2098"/>
                </a:lnTo>
                <a:lnTo>
                  <a:pt x="673" y="2101"/>
                </a:lnTo>
                <a:lnTo>
                  <a:pt x="678" y="2103"/>
                </a:lnTo>
                <a:lnTo>
                  <a:pt x="684" y="2105"/>
                </a:lnTo>
                <a:lnTo>
                  <a:pt x="690" y="2108"/>
                </a:lnTo>
                <a:lnTo>
                  <a:pt x="695" y="2110"/>
                </a:lnTo>
                <a:lnTo>
                  <a:pt x="701" y="2112"/>
                </a:lnTo>
                <a:lnTo>
                  <a:pt x="706" y="2115"/>
                </a:lnTo>
                <a:lnTo>
                  <a:pt x="712" y="2117"/>
                </a:lnTo>
                <a:lnTo>
                  <a:pt x="717" y="2119"/>
                </a:lnTo>
                <a:lnTo>
                  <a:pt x="723" y="2121"/>
                </a:lnTo>
                <a:lnTo>
                  <a:pt x="729" y="2124"/>
                </a:lnTo>
                <a:lnTo>
                  <a:pt x="734" y="2126"/>
                </a:lnTo>
                <a:lnTo>
                  <a:pt x="740" y="2128"/>
                </a:lnTo>
                <a:lnTo>
                  <a:pt x="746" y="2130"/>
                </a:lnTo>
                <a:lnTo>
                  <a:pt x="751" y="2132"/>
                </a:lnTo>
                <a:lnTo>
                  <a:pt x="757" y="2134"/>
                </a:lnTo>
                <a:lnTo>
                  <a:pt x="762" y="2136"/>
                </a:lnTo>
                <a:lnTo>
                  <a:pt x="768" y="2138"/>
                </a:lnTo>
                <a:lnTo>
                  <a:pt x="774" y="2141"/>
                </a:lnTo>
                <a:lnTo>
                  <a:pt x="779" y="2143"/>
                </a:lnTo>
                <a:lnTo>
                  <a:pt x="785" y="2145"/>
                </a:lnTo>
                <a:lnTo>
                  <a:pt x="791" y="2147"/>
                </a:lnTo>
                <a:lnTo>
                  <a:pt x="796" y="2149"/>
                </a:lnTo>
                <a:lnTo>
                  <a:pt x="802" y="2151"/>
                </a:lnTo>
                <a:lnTo>
                  <a:pt x="808" y="2153"/>
                </a:lnTo>
                <a:lnTo>
                  <a:pt x="813" y="2155"/>
                </a:lnTo>
                <a:lnTo>
                  <a:pt x="819" y="2156"/>
                </a:lnTo>
                <a:lnTo>
                  <a:pt x="825" y="2158"/>
                </a:lnTo>
                <a:lnTo>
                  <a:pt x="830" y="2160"/>
                </a:lnTo>
                <a:lnTo>
                  <a:pt x="836" y="2162"/>
                </a:lnTo>
                <a:lnTo>
                  <a:pt x="842" y="2164"/>
                </a:lnTo>
                <a:lnTo>
                  <a:pt x="847" y="2166"/>
                </a:lnTo>
                <a:lnTo>
                  <a:pt x="853" y="2168"/>
                </a:lnTo>
                <a:lnTo>
                  <a:pt x="859" y="2170"/>
                </a:lnTo>
                <a:lnTo>
                  <a:pt x="864" y="2171"/>
                </a:lnTo>
                <a:lnTo>
                  <a:pt x="870" y="2173"/>
                </a:lnTo>
                <a:lnTo>
                  <a:pt x="876" y="2175"/>
                </a:lnTo>
                <a:lnTo>
                  <a:pt x="881" y="2177"/>
                </a:lnTo>
                <a:lnTo>
                  <a:pt x="887" y="2179"/>
                </a:lnTo>
                <a:lnTo>
                  <a:pt x="893" y="2180"/>
                </a:lnTo>
                <a:lnTo>
                  <a:pt x="898" y="2182"/>
                </a:lnTo>
                <a:lnTo>
                  <a:pt x="904" y="2184"/>
                </a:lnTo>
                <a:lnTo>
                  <a:pt x="910" y="2185"/>
                </a:lnTo>
                <a:lnTo>
                  <a:pt x="916" y="2187"/>
                </a:lnTo>
                <a:lnTo>
                  <a:pt x="921" y="2189"/>
                </a:lnTo>
                <a:lnTo>
                  <a:pt x="927" y="2190"/>
                </a:lnTo>
                <a:lnTo>
                  <a:pt x="933" y="2192"/>
                </a:lnTo>
                <a:lnTo>
                  <a:pt x="938" y="2194"/>
                </a:lnTo>
                <a:lnTo>
                  <a:pt x="944" y="2195"/>
                </a:lnTo>
                <a:lnTo>
                  <a:pt x="950" y="2197"/>
                </a:lnTo>
                <a:lnTo>
                  <a:pt x="956" y="2198"/>
                </a:lnTo>
                <a:lnTo>
                  <a:pt x="961" y="2200"/>
                </a:lnTo>
                <a:lnTo>
                  <a:pt x="967" y="2201"/>
                </a:lnTo>
                <a:lnTo>
                  <a:pt x="973" y="2203"/>
                </a:lnTo>
                <a:lnTo>
                  <a:pt x="979" y="2204"/>
                </a:lnTo>
                <a:lnTo>
                  <a:pt x="984" y="2206"/>
                </a:lnTo>
                <a:lnTo>
                  <a:pt x="990" y="2207"/>
                </a:lnTo>
                <a:lnTo>
                  <a:pt x="996" y="2209"/>
                </a:lnTo>
                <a:lnTo>
                  <a:pt x="1001" y="2210"/>
                </a:lnTo>
                <a:lnTo>
                  <a:pt x="1007" y="2212"/>
                </a:lnTo>
                <a:lnTo>
                  <a:pt x="1013" y="2213"/>
                </a:lnTo>
                <a:lnTo>
                  <a:pt x="1019" y="2214"/>
                </a:lnTo>
                <a:lnTo>
                  <a:pt x="1024" y="2216"/>
                </a:lnTo>
                <a:lnTo>
                  <a:pt x="1030" y="2217"/>
                </a:lnTo>
                <a:lnTo>
                  <a:pt x="1036" y="2218"/>
                </a:lnTo>
                <a:lnTo>
                  <a:pt x="1042" y="2220"/>
                </a:lnTo>
                <a:lnTo>
                  <a:pt x="1047" y="2221"/>
                </a:lnTo>
                <a:lnTo>
                  <a:pt x="1053" y="2222"/>
                </a:lnTo>
                <a:lnTo>
                  <a:pt x="1059" y="2224"/>
                </a:lnTo>
                <a:lnTo>
                  <a:pt x="1065" y="2225"/>
                </a:lnTo>
                <a:lnTo>
                  <a:pt x="1071" y="2226"/>
                </a:lnTo>
                <a:lnTo>
                  <a:pt x="1076" y="2227"/>
                </a:lnTo>
                <a:lnTo>
                  <a:pt x="1082" y="2229"/>
                </a:lnTo>
                <a:lnTo>
                  <a:pt x="1088" y="2230"/>
                </a:lnTo>
                <a:lnTo>
                  <a:pt x="1094" y="2231"/>
                </a:lnTo>
                <a:lnTo>
                  <a:pt x="1099" y="2232"/>
                </a:lnTo>
                <a:lnTo>
                  <a:pt x="1105" y="2233"/>
                </a:lnTo>
                <a:lnTo>
                  <a:pt x="1111" y="2234"/>
                </a:lnTo>
                <a:lnTo>
                  <a:pt x="1117" y="2235"/>
                </a:lnTo>
                <a:lnTo>
                  <a:pt x="1122" y="2237"/>
                </a:lnTo>
                <a:lnTo>
                  <a:pt x="1128" y="2238"/>
                </a:lnTo>
                <a:lnTo>
                  <a:pt x="1134" y="2239"/>
                </a:lnTo>
                <a:lnTo>
                  <a:pt x="1140" y="2240"/>
                </a:lnTo>
                <a:lnTo>
                  <a:pt x="1146" y="2241"/>
                </a:lnTo>
                <a:lnTo>
                  <a:pt x="1151" y="2242"/>
                </a:lnTo>
                <a:lnTo>
                  <a:pt x="1157" y="2243"/>
                </a:lnTo>
                <a:lnTo>
                  <a:pt x="1163" y="2244"/>
                </a:lnTo>
                <a:lnTo>
                  <a:pt x="1169" y="2245"/>
                </a:lnTo>
                <a:lnTo>
                  <a:pt x="1175" y="2246"/>
                </a:lnTo>
                <a:lnTo>
                  <a:pt x="1180" y="2247"/>
                </a:lnTo>
                <a:lnTo>
                  <a:pt x="1186" y="2248"/>
                </a:lnTo>
                <a:lnTo>
                  <a:pt x="1192" y="2249"/>
                </a:lnTo>
                <a:lnTo>
                  <a:pt x="1198" y="2249"/>
                </a:lnTo>
                <a:lnTo>
                  <a:pt x="1204" y="2250"/>
                </a:lnTo>
                <a:lnTo>
                  <a:pt x="1209" y="2251"/>
                </a:lnTo>
                <a:lnTo>
                  <a:pt x="1215" y="2252"/>
                </a:lnTo>
                <a:lnTo>
                  <a:pt x="1221" y="2253"/>
                </a:lnTo>
                <a:lnTo>
                  <a:pt x="1227" y="2254"/>
                </a:lnTo>
                <a:lnTo>
                  <a:pt x="1233" y="2255"/>
                </a:lnTo>
                <a:lnTo>
                  <a:pt x="1238" y="2255"/>
                </a:lnTo>
                <a:lnTo>
                  <a:pt x="1244" y="2256"/>
                </a:lnTo>
                <a:lnTo>
                  <a:pt x="1250" y="2257"/>
                </a:lnTo>
                <a:lnTo>
                  <a:pt x="1256" y="2258"/>
                </a:lnTo>
                <a:lnTo>
                  <a:pt x="1262" y="2258"/>
                </a:lnTo>
                <a:lnTo>
                  <a:pt x="1267" y="2259"/>
                </a:lnTo>
                <a:lnTo>
                  <a:pt x="1273" y="2260"/>
                </a:lnTo>
                <a:lnTo>
                  <a:pt x="1279" y="2260"/>
                </a:lnTo>
                <a:lnTo>
                  <a:pt x="1285" y="2261"/>
                </a:lnTo>
                <a:lnTo>
                  <a:pt x="1291" y="2262"/>
                </a:lnTo>
                <a:lnTo>
                  <a:pt x="1296" y="2262"/>
                </a:lnTo>
                <a:lnTo>
                  <a:pt x="1302" y="2263"/>
                </a:lnTo>
                <a:lnTo>
                  <a:pt x="1308" y="2264"/>
                </a:lnTo>
                <a:lnTo>
                  <a:pt x="1314" y="2264"/>
                </a:lnTo>
                <a:lnTo>
                  <a:pt x="1320" y="2265"/>
                </a:lnTo>
                <a:lnTo>
                  <a:pt x="1325" y="2265"/>
                </a:lnTo>
                <a:lnTo>
                  <a:pt x="1331" y="2266"/>
                </a:lnTo>
                <a:lnTo>
                  <a:pt x="1337" y="2266"/>
                </a:lnTo>
                <a:lnTo>
                  <a:pt x="1343" y="2267"/>
                </a:lnTo>
                <a:lnTo>
                  <a:pt x="1349" y="2267"/>
                </a:lnTo>
                <a:lnTo>
                  <a:pt x="1354" y="2268"/>
                </a:lnTo>
                <a:lnTo>
                  <a:pt x="1360" y="2268"/>
                </a:lnTo>
                <a:lnTo>
                  <a:pt x="1366" y="2269"/>
                </a:lnTo>
                <a:lnTo>
                  <a:pt x="1372" y="2269"/>
                </a:lnTo>
                <a:lnTo>
                  <a:pt x="1378" y="2270"/>
                </a:lnTo>
                <a:lnTo>
                  <a:pt x="1384" y="2270"/>
                </a:lnTo>
                <a:lnTo>
                  <a:pt x="1389" y="2271"/>
                </a:lnTo>
                <a:lnTo>
                  <a:pt x="1395" y="2271"/>
                </a:lnTo>
                <a:lnTo>
                  <a:pt x="1401" y="2271"/>
                </a:lnTo>
                <a:lnTo>
                  <a:pt x="1407" y="2272"/>
                </a:lnTo>
                <a:lnTo>
                  <a:pt x="1413" y="2272"/>
                </a:lnTo>
                <a:lnTo>
                  <a:pt x="1418" y="2272"/>
                </a:lnTo>
                <a:lnTo>
                  <a:pt x="1424" y="2273"/>
                </a:lnTo>
                <a:lnTo>
                  <a:pt x="1430" y="2273"/>
                </a:lnTo>
                <a:lnTo>
                  <a:pt x="1436" y="2273"/>
                </a:lnTo>
                <a:lnTo>
                  <a:pt x="1442" y="2273"/>
                </a:lnTo>
                <a:lnTo>
                  <a:pt x="1447" y="2274"/>
                </a:lnTo>
                <a:lnTo>
                  <a:pt x="1453" y="2274"/>
                </a:lnTo>
                <a:lnTo>
                  <a:pt x="1459" y="2274"/>
                </a:lnTo>
                <a:lnTo>
                  <a:pt x="1465" y="2274"/>
                </a:lnTo>
                <a:lnTo>
                  <a:pt x="1471" y="2275"/>
                </a:lnTo>
                <a:lnTo>
                  <a:pt x="1477" y="2275"/>
                </a:lnTo>
                <a:lnTo>
                  <a:pt x="1482" y="2275"/>
                </a:lnTo>
                <a:lnTo>
                  <a:pt x="1488" y="2275"/>
                </a:lnTo>
                <a:lnTo>
                  <a:pt x="1494" y="2275"/>
                </a:lnTo>
                <a:lnTo>
                  <a:pt x="1500" y="2275"/>
                </a:lnTo>
                <a:lnTo>
                  <a:pt x="1506" y="2275"/>
                </a:lnTo>
                <a:lnTo>
                  <a:pt x="1511" y="2275"/>
                </a:lnTo>
                <a:lnTo>
                  <a:pt x="1517" y="2276"/>
                </a:lnTo>
                <a:lnTo>
                  <a:pt x="1523" y="2276"/>
                </a:lnTo>
                <a:lnTo>
                  <a:pt x="1529" y="2276"/>
                </a:lnTo>
                <a:lnTo>
                  <a:pt x="1535" y="2276"/>
                </a:lnTo>
                <a:lnTo>
                  <a:pt x="1540" y="2276"/>
                </a:lnTo>
                <a:lnTo>
                  <a:pt x="1546" y="2276"/>
                </a:lnTo>
                <a:lnTo>
                  <a:pt x="1552" y="2276"/>
                </a:lnTo>
                <a:lnTo>
                  <a:pt x="1558" y="2276"/>
                </a:lnTo>
                <a:lnTo>
                  <a:pt x="1564" y="2276"/>
                </a:lnTo>
                <a:lnTo>
                  <a:pt x="1569" y="2275"/>
                </a:lnTo>
                <a:lnTo>
                  <a:pt x="1575" y="2275"/>
                </a:lnTo>
                <a:lnTo>
                  <a:pt x="1581" y="2275"/>
                </a:lnTo>
                <a:lnTo>
                  <a:pt x="1587" y="2275"/>
                </a:lnTo>
                <a:lnTo>
                  <a:pt x="1593" y="2275"/>
                </a:lnTo>
                <a:lnTo>
                  <a:pt x="1598" y="2275"/>
                </a:lnTo>
                <a:lnTo>
                  <a:pt x="1604" y="2275"/>
                </a:lnTo>
                <a:lnTo>
                  <a:pt x="1610" y="2275"/>
                </a:lnTo>
                <a:lnTo>
                  <a:pt x="1616" y="2274"/>
                </a:lnTo>
                <a:lnTo>
                  <a:pt x="1622" y="2274"/>
                </a:lnTo>
                <a:lnTo>
                  <a:pt x="1627" y="2274"/>
                </a:lnTo>
                <a:lnTo>
                  <a:pt x="1633" y="2274"/>
                </a:lnTo>
                <a:lnTo>
                  <a:pt x="1639" y="2274"/>
                </a:lnTo>
                <a:lnTo>
                  <a:pt x="1645" y="2273"/>
                </a:lnTo>
                <a:lnTo>
                  <a:pt x="1651" y="2273"/>
                </a:lnTo>
                <a:lnTo>
                  <a:pt x="1656" y="2273"/>
                </a:lnTo>
                <a:lnTo>
                  <a:pt x="1662" y="2272"/>
                </a:lnTo>
                <a:lnTo>
                  <a:pt x="1668" y="2272"/>
                </a:lnTo>
                <a:lnTo>
                  <a:pt x="1674" y="2272"/>
                </a:lnTo>
                <a:lnTo>
                  <a:pt x="1680" y="2271"/>
                </a:lnTo>
                <a:lnTo>
                  <a:pt x="1685" y="2271"/>
                </a:lnTo>
                <a:lnTo>
                  <a:pt x="1691" y="2271"/>
                </a:lnTo>
                <a:lnTo>
                  <a:pt x="1697" y="2270"/>
                </a:lnTo>
                <a:lnTo>
                  <a:pt x="1703" y="2270"/>
                </a:lnTo>
                <a:lnTo>
                  <a:pt x="1708" y="2269"/>
                </a:lnTo>
                <a:lnTo>
                  <a:pt x="1714" y="2269"/>
                </a:lnTo>
                <a:lnTo>
                  <a:pt x="1720" y="2269"/>
                </a:lnTo>
                <a:lnTo>
                  <a:pt x="1726" y="2268"/>
                </a:lnTo>
                <a:lnTo>
                  <a:pt x="1731" y="2268"/>
                </a:lnTo>
                <a:lnTo>
                  <a:pt x="1737" y="2267"/>
                </a:lnTo>
                <a:lnTo>
                  <a:pt x="1743" y="2267"/>
                </a:lnTo>
                <a:lnTo>
                  <a:pt x="1749" y="2266"/>
                </a:lnTo>
                <a:lnTo>
                  <a:pt x="1755" y="2266"/>
                </a:lnTo>
                <a:lnTo>
                  <a:pt x="1760" y="2265"/>
                </a:lnTo>
                <a:lnTo>
                  <a:pt x="1766" y="2265"/>
                </a:lnTo>
                <a:lnTo>
                  <a:pt x="1772" y="2264"/>
                </a:lnTo>
                <a:lnTo>
                  <a:pt x="1778" y="2263"/>
                </a:lnTo>
                <a:lnTo>
                  <a:pt x="1783" y="2263"/>
                </a:lnTo>
                <a:lnTo>
                  <a:pt x="1789" y="2262"/>
                </a:lnTo>
                <a:lnTo>
                  <a:pt x="1795" y="2261"/>
                </a:lnTo>
                <a:lnTo>
                  <a:pt x="1801" y="2261"/>
                </a:lnTo>
                <a:lnTo>
                  <a:pt x="1806" y="2260"/>
                </a:lnTo>
                <a:lnTo>
                  <a:pt x="1812" y="2259"/>
                </a:lnTo>
                <a:lnTo>
                  <a:pt x="1818" y="2259"/>
                </a:lnTo>
                <a:lnTo>
                  <a:pt x="1823" y="2258"/>
                </a:lnTo>
                <a:lnTo>
                  <a:pt x="1829" y="2257"/>
                </a:lnTo>
                <a:lnTo>
                  <a:pt x="1835" y="2257"/>
                </a:lnTo>
                <a:lnTo>
                  <a:pt x="1841" y="2256"/>
                </a:lnTo>
                <a:lnTo>
                  <a:pt x="1846" y="2255"/>
                </a:lnTo>
                <a:lnTo>
                  <a:pt x="1852" y="2254"/>
                </a:lnTo>
                <a:lnTo>
                  <a:pt x="1858" y="2254"/>
                </a:lnTo>
                <a:lnTo>
                  <a:pt x="1864" y="2253"/>
                </a:lnTo>
                <a:lnTo>
                  <a:pt x="1869" y="2252"/>
                </a:lnTo>
                <a:lnTo>
                  <a:pt x="1875" y="2251"/>
                </a:lnTo>
                <a:lnTo>
                  <a:pt x="1881" y="2250"/>
                </a:lnTo>
                <a:lnTo>
                  <a:pt x="1886" y="2249"/>
                </a:lnTo>
                <a:lnTo>
                  <a:pt x="1892" y="2249"/>
                </a:lnTo>
                <a:lnTo>
                  <a:pt x="1898" y="2248"/>
                </a:lnTo>
                <a:lnTo>
                  <a:pt x="1904" y="2247"/>
                </a:lnTo>
                <a:lnTo>
                  <a:pt x="1909" y="2246"/>
                </a:lnTo>
                <a:lnTo>
                  <a:pt x="1915" y="2245"/>
                </a:lnTo>
                <a:lnTo>
                  <a:pt x="1921" y="2244"/>
                </a:lnTo>
                <a:lnTo>
                  <a:pt x="1926" y="2243"/>
                </a:lnTo>
                <a:lnTo>
                  <a:pt x="1932" y="2242"/>
                </a:lnTo>
                <a:lnTo>
                  <a:pt x="1938" y="2241"/>
                </a:lnTo>
                <a:lnTo>
                  <a:pt x="1943" y="2240"/>
                </a:lnTo>
                <a:lnTo>
                  <a:pt x="1949" y="2239"/>
                </a:lnTo>
                <a:lnTo>
                  <a:pt x="1955" y="2238"/>
                </a:lnTo>
                <a:lnTo>
                  <a:pt x="1960" y="2237"/>
                </a:lnTo>
                <a:lnTo>
                  <a:pt x="1966" y="2236"/>
                </a:lnTo>
                <a:lnTo>
                  <a:pt x="1972" y="2235"/>
                </a:lnTo>
                <a:lnTo>
                  <a:pt x="1977" y="2234"/>
                </a:lnTo>
                <a:lnTo>
                  <a:pt x="1983" y="2233"/>
                </a:lnTo>
                <a:lnTo>
                  <a:pt x="1989" y="2231"/>
                </a:lnTo>
                <a:lnTo>
                  <a:pt x="1994" y="2230"/>
                </a:lnTo>
                <a:lnTo>
                  <a:pt x="2000" y="2229"/>
                </a:lnTo>
                <a:lnTo>
                  <a:pt x="2006" y="2228"/>
                </a:lnTo>
                <a:lnTo>
                  <a:pt x="2011" y="2227"/>
                </a:lnTo>
                <a:lnTo>
                  <a:pt x="2017" y="2226"/>
                </a:lnTo>
                <a:lnTo>
                  <a:pt x="2023" y="2224"/>
                </a:lnTo>
                <a:lnTo>
                  <a:pt x="2028" y="2223"/>
                </a:lnTo>
                <a:lnTo>
                  <a:pt x="2034" y="2222"/>
                </a:lnTo>
                <a:lnTo>
                  <a:pt x="2040" y="2221"/>
                </a:lnTo>
                <a:lnTo>
                  <a:pt x="2045" y="2219"/>
                </a:lnTo>
                <a:lnTo>
                  <a:pt x="2051" y="2218"/>
                </a:lnTo>
                <a:lnTo>
                  <a:pt x="2056" y="2217"/>
                </a:lnTo>
                <a:lnTo>
                  <a:pt x="2062" y="2216"/>
                </a:lnTo>
                <a:lnTo>
                  <a:pt x="2068" y="2214"/>
                </a:lnTo>
                <a:lnTo>
                  <a:pt x="2073" y="2213"/>
                </a:lnTo>
                <a:lnTo>
                  <a:pt x="2079" y="2212"/>
                </a:lnTo>
                <a:lnTo>
                  <a:pt x="2085" y="2210"/>
                </a:lnTo>
                <a:lnTo>
                  <a:pt x="2090" y="2209"/>
                </a:lnTo>
                <a:lnTo>
                  <a:pt x="2096" y="2208"/>
                </a:lnTo>
                <a:lnTo>
                  <a:pt x="2101" y="2206"/>
                </a:lnTo>
                <a:lnTo>
                  <a:pt x="2107" y="2205"/>
                </a:lnTo>
                <a:lnTo>
                  <a:pt x="2112" y="2203"/>
                </a:lnTo>
                <a:lnTo>
                  <a:pt x="2118" y="2202"/>
                </a:lnTo>
                <a:lnTo>
                  <a:pt x="2124" y="2200"/>
                </a:lnTo>
                <a:lnTo>
                  <a:pt x="2129" y="2199"/>
                </a:lnTo>
                <a:lnTo>
                  <a:pt x="2135" y="2197"/>
                </a:lnTo>
                <a:lnTo>
                  <a:pt x="2140" y="2196"/>
                </a:lnTo>
                <a:lnTo>
                  <a:pt x="2146" y="2194"/>
                </a:lnTo>
                <a:lnTo>
                  <a:pt x="2151" y="2193"/>
                </a:lnTo>
                <a:lnTo>
                  <a:pt x="2157" y="2191"/>
                </a:lnTo>
                <a:lnTo>
                  <a:pt x="2163" y="2190"/>
                </a:lnTo>
                <a:lnTo>
                  <a:pt x="2168" y="2188"/>
                </a:lnTo>
                <a:lnTo>
                  <a:pt x="2174" y="2187"/>
                </a:lnTo>
                <a:lnTo>
                  <a:pt x="2179" y="2185"/>
                </a:lnTo>
                <a:lnTo>
                  <a:pt x="2185" y="2183"/>
                </a:lnTo>
                <a:lnTo>
                  <a:pt x="2190" y="2182"/>
                </a:lnTo>
                <a:lnTo>
                  <a:pt x="2196" y="2180"/>
                </a:lnTo>
                <a:lnTo>
                  <a:pt x="2201" y="2179"/>
                </a:lnTo>
                <a:lnTo>
                  <a:pt x="2207" y="2177"/>
                </a:lnTo>
                <a:lnTo>
                  <a:pt x="2212" y="2175"/>
                </a:lnTo>
                <a:lnTo>
                  <a:pt x="2218" y="2174"/>
                </a:lnTo>
                <a:lnTo>
                  <a:pt x="2223" y="2172"/>
                </a:lnTo>
                <a:lnTo>
                  <a:pt x="2229" y="2170"/>
                </a:lnTo>
                <a:lnTo>
                  <a:pt x="2234" y="2168"/>
                </a:lnTo>
                <a:lnTo>
                  <a:pt x="2240" y="2167"/>
                </a:lnTo>
                <a:lnTo>
                  <a:pt x="2245" y="2165"/>
                </a:lnTo>
                <a:lnTo>
                  <a:pt x="2251" y="2163"/>
                </a:lnTo>
                <a:lnTo>
                  <a:pt x="2256" y="2161"/>
                </a:lnTo>
                <a:lnTo>
                  <a:pt x="2262" y="2160"/>
                </a:lnTo>
                <a:lnTo>
                  <a:pt x="2267" y="2158"/>
                </a:lnTo>
                <a:lnTo>
                  <a:pt x="2273" y="2156"/>
                </a:lnTo>
                <a:lnTo>
                  <a:pt x="2278" y="2154"/>
                </a:lnTo>
                <a:lnTo>
                  <a:pt x="2284" y="2152"/>
                </a:lnTo>
                <a:lnTo>
                  <a:pt x="2289" y="2150"/>
                </a:lnTo>
                <a:lnTo>
                  <a:pt x="2295" y="2149"/>
                </a:lnTo>
                <a:lnTo>
                  <a:pt x="2300" y="2147"/>
                </a:lnTo>
                <a:lnTo>
                  <a:pt x="2306" y="2145"/>
                </a:lnTo>
                <a:lnTo>
                  <a:pt x="2311" y="2143"/>
                </a:lnTo>
                <a:lnTo>
                  <a:pt x="2316" y="2141"/>
                </a:lnTo>
                <a:lnTo>
                  <a:pt x="2322" y="2139"/>
                </a:lnTo>
                <a:lnTo>
                  <a:pt x="2327" y="2137"/>
                </a:lnTo>
                <a:lnTo>
                  <a:pt x="2333" y="2135"/>
                </a:lnTo>
                <a:lnTo>
                  <a:pt x="2338" y="2133"/>
                </a:lnTo>
                <a:lnTo>
                  <a:pt x="2343" y="2131"/>
                </a:lnTo>
                <a:lnTo>
                  <a:pt x="2349" y="2129"/>
                </a:lnTo>
                <a:lnTo>
                  <a:pt x="2354" y="2127"/>
                </a:lnTo>
                <a:lnTo>
                  <a:pt x="2360" y="2125"/>
                </a:lnTo>
                <a:lnTo>
                  <a:pt x="2365" y="2123"/>
                </a:lnTo>
                <a:lnTo>
                  <a:pt x="2370" y="2121"/>
                </a:lnTo>
                <a:lnTo>
                  <a:pt x="2376" y="2119"/>
                </a:lnTo>
                <a:lnTo>
                  <a:pt x="2381" y="2117"/>
                </a:lnTo>
                <a:lnTo>
                  <a:pt x="2387" y="2115"/>
                </a:lnTo>
                <a:lnTo>
                  <a:pt x="2392" y="2112"/>
                </a:lnTo>
                <a:lnTo>
                  <a:pt x="2397" y="2110"/>
                </a:lnTo>
                <a:lnTo>
                  <a:pt x="2403" y="2108"/>
                </a:lnTo>
                <a:lnTo>
                  <a:pt x="2408" y="2106"/>
                </a:lnTo>
                <a:lnTo>
                  <a:pt x="2413" y="2104"/>
                </a:lnTo>
                <a:lnTo>
                  <a:pt x="2419" y="2102"/>
                </a:lnTo>
                <a:lnTo>
                  <a:pt x="2424" y="2099"/>
                </a:lnTo>
                <a:lnTo>
                  <a:pt x="2429" y="2097"/>
                </a:lnTo>
                <a:lnTo>
                  <a:pt x="2435" y="2095"/>
                </a:lnTo>
                <a:lnTo>
                  <a:pt x="2440" y="2093"/>
                </a:lnTo>
                <a:lnTo>
                  <a:pt x="2445" y="2091"/>
                </a:lnTo>
                <a:lnTo>
                  <a:pt x="2451" y="2088"/>
                </a:lnTo>
                <a:lnTo>
                  <a:pt x="2456" y="2086"/>
                </a:lnTo>
                <a:lnTo>
                  <a:pt x="2461" y="2084"/>
                </a:lnTo>
                <a:lnTo>
                  <a:pt x="2466" y="2081"/>
                </a:lnTo>
                <a:lnTo>
                  <a:pt x="2472" y="2079"/>
                </a:lnTo>
                <a:lnTo>
                  <a:pt x="2477" y="2077"/>
                </a:lnTo>
                <a:lnTo>
                  <a:pt x="2482" y="2074"/>
                </a:lnTo>
                <a:lnTo>
                  <a:pt x="2488" y="2072"/>
                </a:lnTo>
                <a:lnTo>
                  <a:pt x="2493" y="2070"/>
                </a:lnTo>
                <a:lnTo>
                  <a:pt x="2498" y="2067"/>
                </a:lnTo>
                <a:lnTo>
                  <a:pt x="2503" y="2065"/>
                </a:lnTo>
                <a:lnTo>
                  <a:pt x="2509" y="2063"/>
                </a:lnTo>
                <a:lnTo>
                  <a:pt x="2514" y="2060"/>
                </a:lnTo>
                <a:lnTo>
                  <a:pt x="2519" y="2058"/>
                </a:lnTo>
                <a:lnTo>
                  <a:pt x="2524" y="2055"/>
                </a:lnTo>
                <a:lnTo>
                  <a:pt x="2529" y="2053"/>
                </a:lnTo>
                <a:lnTo>
                  <a:pt x="2535" y="2050"/>
                </a:lnTo>
                <a:lnTo>
                  <a:pt x="2540" y="2048"/>
                </a:lnTo>
                <a:lnTo>
                  <a:pt x="2545" y="2045"/>
                </a:lnTo>
                <a:lnTo>
                  <a:pt x="2550" y="2043"/>
                </a:lnTo>
                <a:lnTo>
                  <a:pt x="2555" y="2040"/>
                </a:lnTo>
                <a:lnTo>
                  <a:pt x="2561" y="2038"/>
                </a:lnTo>
                <a:lnTo>
                  <a:pt x="2566" y="2035"/>
                </a:lnTo>
                <a:lnTo>
                  <a:pt x="2571" y="2033"/>
                </a:lnTo>
                <a:lnTo>
                  <a:pt x="2576" y="2030"/>
                </a:lnTo>
                <a:lnTo>
                  <a:pt x="2581" y="2027"/>
                </a:lnTo>
                <a:lnTo>
                  <a:pt x="2586" y="2025"/>
                </a:lnTo>
                <a:lnTo>
                  <a:pt x="2592" y="2022"/>
                </a:lnTo>
                <a:lnTo>
                  <a:pt x="2597" y="2020"/>
                </a:lnTo>
                <a:lnTo>
                  <a:pt x="2602" y="2017"/>
                </a:lnTo>
                <a:lnTo>
                  <a:pt x="2607" y="2014"/>
                </a:lnTo>
                <a:lnTo>
                  <a:pt x="2612" y="2012"/>
                </a:lnTo>
                <a:lnTo>
                  <a:pt x="2617" y="2009"/>
                </a:lnTo>
                <a:lnTo>
                  <a:pt x="2622" y="2006"/>
                </a:lnTo>
                <a:lnTo>
                  <a:pt x="2627" y="2003"/>
                </a:lnTo>
                <a:lnTo>
                  <a:pt x="2633" y="2001"/>
                </a:lnTo>
                <a:lnTo>
                  <a:pt x="2638" y="1998"/>
                </a:lnTo>
                <a:lnTo>
                  <a:pt x="2643" y="1995"/>
                </a:lnTo>
                <a:lnTo>
                  <a:pt x="2648" y="1993"/>
                </a:lnTo>
                <a:lnTo>
                  <a:pt x="2653" y="1990"/>
                </a:lnTo>
                <a:lnTo>
                  <a:pt x="2658" y="1987"/>
                </a:lnTo>
                <a:lnTo>
                  <a:pt x="2663" y="1984"/>
                </a:lnTo>
                <a:lnTo>
                  <a:pt x="2668" y="1981"/>
                </a:lnTo>
                <a:lnTo>
                  <a:pt x="2673" y="1979"/>
                </a:lnTo>
                <a:lnTo>
                  <a:pt x="2678" y="1976"/>
                </a:lnTo>
                <a:lnTo>
                  <a:pt x="2683" y="1973"/>
                </a:lnTo>
                <a:lnTo>
                  <a:pt x="2688" y="1970"/>
                </a:lnTo>
                <a:lnTo>
                  <a:pt x="2693" y="1967"/>
                </a:lnTo>
                <a:lnTo>
                  <a:pt x="2698" y="1964"/>
                </a:lnTo>
                <a:lnTo>
                  <a:pt x="2703" y="1961"/>
                </a:lnTo>
                <a:lnTo>
                  <a:pt x="2708" y="1958"/>
                </a:lnTo>
                <a:lnTo>
                  <a:pt x="2713" y="1955"/>
                </a:lnTo>
                <a:lnTo>
                  <a:pt x="2718" y="1953"/>
                </a:lnTo>
                <a:lnTo>
                  <a:pt x="2723" y="1950"/>
                </a:lnTo>
                <a:lnTo>
                  <a:pt x="2728" y="1947"/>
                </a:lnTo>
                <a:lnTo>
                  <a:pt x="2733" y="1944"/>
                </a:lnTo>
                <a:lnTo>
                  <a:pt x="2738" y="1941"/>
                </a:lnTo>
                <a:lnTo>
                  <a:pt x="2743" y="1938"/>
                </a:lnTo>
                <a:lnTo>
                  <a:pt x="2748" y="1935"/>
                </a:lnTo>
                <a:lnTo>
                  <a:pt x="2753" y="1932"/>
                </a:lnTo>
                <a:lnTo>
                  <a:pt x="2758" y="1929"/>
                </a:lnTo>
                <a:lnTo>
                  <a:pt x="2763" y="1926"/>
                </a:lnTo>
                <a:lnTo>
                  <a:pt x="2767" y="1922"/>
                </a:lnTo>
                <a:lnTo>
                  <a:pt x="2772" y="1919"/>
                </a:lnTo>
                <a:lnTo>
                  <a:pt x="2777" y="1916"/>
                </a:lnTo>
                <a:lnTo>
                  <a:pt x="2782" y="1913"/>
                </a:lnTo>
                <a:lnTo>
                  <a:pt x="2787" y="1910"/>
                </a:lnTo>
                <a:lnTo>
                  <a:pt x="2792" y="1907"/>
                </a:lnTo>
                <a:lnTo>
                  <a:pt x="2797" y="1904"/>
                </a:lnTo>
                <a:lnTo>
                  <a:pt x="2802" y="1901"/>
                </a:lnTo>
                <a:lnTo>
                  <a:pt x="2806" y="1897"/>
                </a:lnTo>
                <a:lnTo>
                  <a:pt x="2811" y="1894"/>
                </a:lnTo>
                <a:lnTo>
                  <a:pt x="2816" y="1891"/>
                </a:lnTo>
                <a:lnTo>
                  <a:pt x="2821" y="1888"/>
                </a:lnTo>
                <a:lnTo>
                  <a:pt x="2826" y="1885"/>
                </a:lnTo>
                <a:lnTo>
                  <a:pt x="2831" y="1881"/>
                </a:lnTo>
                <a:lnTo>
                  <a:pt x="2835" y="1878"/>
                </a:lnTo>
                <a:lnTo>
                  <a:pt x="2840" y="1875"/>
                </a:lnTo>
                <a:lnTo>
                  <a:pt x="2845" y="1872"/>
                </a:lnTo>
                <a:lnTo>
                  <a:pt x="2850" y="1868"/>
                </a:lnTo>
                <a:lnTo>
                  <a:pt x="2855" y="1865"/>
                </a:lnTo>
                <a:lnTo>
                  <a:pt x="2859" y="1862"/>
                </a:lnTo>
                <a:lnTo>
                  <a:pt x="2864" y="1859"/>
                </a:lnTo>
                <a:lnTo>
                  <a:pt x="2869" y="1855"/>
                </a:lnTo>
                <a:lnTo>
                  <a:pt x="2874" y="1852"/>
                </a:lnTo>
                <a:lnTo>
                  <a:pt x="2878" y="1849"/>
                </a:lnTo>
                <a:lnTo>
                  <a:pt x="2883" y="1845"/>
                </a:lnTo>
                <a:lnTo>
                  <a:pt x="2888" y="1842"/>
                </a:lnTo>
                <a:lnTo>
                  <a:pt x="2892" y="1838"/>
                </a:lnTo>
                <a:lnTo>
                  <a:pt x="2897" y="1835"/>
                </a:lnTo>
                <a:lnTo>
                  <a:pt x="2902" y="1832"/>
                </a:lnTo>
                <a:lnTo>
                  <a:pt x="2906" y="1828"/>
                </a:lnTo>
                <a:lnTo>
                  <a:pt x="2911" y="1825"/>
                </a:lnTo>
                <a:lnTo>
                  <a:pt x="2916" y="1821"/>
                </a:lnTo>
                <a:lnTo>
                  <a:pt x="2920" y="1818"/>
                </a:lnTo>
                <a:lnTo>
                  <a:pt x="2925" y="1814"/>
                </a:lnTo>
                <a:lnTo>
                  <a:pt x="2930" y="1811"/>
                </a:lnTo>
                <a:lnTo>
                  <a:pt x="2934" y="1807"/>
                </a:lnTo>
                <a:lnTo>
                  <a:pt x="2939" y="1804"/>
                </a:lnTo>
                <a:lnTo>
                  <a:pt x="2944" y="1800"/>
                </a:lnTo>
                <a:lnTo>
                  <a:pt x="2948" y="1797"/>
                </a:lnTo>
                <a:lnTo>
                  <a:pt x="2953" y="1793"/>
                </a:lnTo>
                <a:lnTo>
                  <a:pt x="2957" y="1790"/>
                </a:lnTo>
                <a:lnTo>
                  <a:pt x="2962" y="1786"/>
                </a:lnTo>
                <a:lnTo>
                  <a:pt x="2967" y="1782"/>
                </a:lnTo>
                <a:lnTo>
                  <a:pt x="2971" y="1779"/>
                </a:lnTo>
                <a:lnTo>
                  <a:pt x="2976" y="1775"/>
                </a:lnTo>
                <a:lnTo>
                  <a:pt x="2980" y="1772"/>
                </a:lnTo>
                <a:lnTo>
                  <a:pt x="2985" y="1768"/>
                </a:lnTo>
                <a:lnTo>
                  <a:pt x="2989" y="1764"/>
                </a:lnTo>
                <a:lnTo>
                  <a:pt x="2994" y="1761"/>
                </a:lnTo>
                <a:lnTo>
                  <a:pt x="2998" y="1757"/>
                </a:lnTo>
                <a:lnTo>
                  <a:pt x="3003" y="1753"/>
                </a:lnTo>
                <a:lnTo>
                  <a:pt x="3007" y="1750"/>
                </a:lnTo>
                <a:lnTo>
                  <a:pt x="3012" y="1746"/>
                </a:lnTo>
                <a:lnTo>
                  <a:pt x="3016" y="1742"/>
                </a:lnTo>
                <a:lnTo>
                  <a:pt x="3021" y="1738"/>
                </a:lnTo>
                <a:lnTo>
                  <a:pt x="3025" y="1735"/>
                </a:lnTo>
                <a:lnTo>
                  <a:pt x="3030" y="1731"/>
                </a:lnTo>
                <a:lnTo>
                  <a:pt x="3034" y="1727"/>
                </a:lnTo>
                <a:lnTo>
                  <a:pt x="3039" y="1723"/>
                </a:lnTo>
                <a:lnTo>
                  <a:pt x="3043" y="1720"/>
                </a:lnTo>
                <a:lnTo>
                  <a:pt x="3047" y="1716"/>
                </a:lnTo>
                <a:lnTo>
                  <a:pt x="3052" y="1712"/>
                </a:lnTo>
                <a:lnTo>
                  <a:pt x="3056" y="1708"/>
                </a:lnTo>
                <a:lnTo>
                  <a:pt x="3061" y="1704"/>
                </a:lnTo>
                <a:lnTo>
                  <a:pt x="3065" y="1701"/>
                </a:lnTo>
                <a:lnTo>
                  <a:pt x="3069" y="1697"/>
                </a:lnTo>
                <a:lnTo>
                  <a:pt x="3074" y="1693"/>
                </a:lnTo>
                <a:lnTo>
                  <a:pt x="3078" y="1689"/>
                </a:lnTo>
                <a:lnTo>
                  <a:pt x="3082" y="1685"/>
                </a:lnTo>
                <a:lnTo>
                  <a:pt x="3087" y="1681"/>
                </a:lnTo>
                <a:lnTo>
                  <a:pt x="3091" y="1677"/>
                </a:lnTo>
                <a:lnTo>
                  <a:pt x="3095" y="1673"/>
                </a:lnTo>
                <a:lnTo>
                  <a:pt x="3100" y="1669"/>
                </a:lnTo>
                <a:lnTo>
                  <a:pt x="3104" y="1665"/>
                </a:lnTo>
                <a:lnTo>
                  <a:pt x="3108" y="1661"/>
                </a:lnTo>
                <a:lnTo>
                  <a:pt x="3112" y="1657"/>
                </a:lnTo>
                <a:lnTo>
                  <a:pt x="3117" y="1653"/>
                </a:lnTo>
                <a:lnTo>
                  <a:pt x="3121" y="1649"/>
                </a:lnTo>
                <a:lnTo>
                  <a:pt x="3125" y="1645"/>
                </a:lnTo>
                <a:lnTo>
                  <a:pt x="3129" y="1641"/>
                </a:lnTo>
                <a:lnTo>
                  <a:pt x="3134" y="1637"/>
                </a:lnTo>
                <a:lnTo>
                  <a:pt x="3138" y="1633"/>
                </a:lnTo>
                <a:lnTo>
                  <a:pt x="3142" y="1629"/>
                </a:lnTo>
                <a:lnTo>
                  <a:pt x="3146" y="1625"/>
                </a:lnTo>
                <a:lnTo>
                  <a:pt x="3150" y="1621"/>
                </a:lnTo>
                <a:lnTo>
                  <a:pt x="3155" y="1617"/>
                </a:lnTo>
                <a:lnTo>
                  <a:pt x="3159" y="1613"/>
                </a:lnTo>
                <a:lnTo>
                  <a:pt x="3163" y="1609"/>
                </a:lnTo>
                <a:lnTo>
                  <a:pt x="3167" y="1604"/>
                </a:lnTo>
                <a:lnTo>
                  <a:pt x="3171" y="1600"/>
                </a:lnTo>
                <a:lnTo>
                  <a:pt x="3175" y="1596"/>
                </a:lnTo>
                <a:lnTo>
                  <a:pt x="3179" y="1592"/>
                </a:lnTo>
                <a:lnTo>
                  <a:pt x="3184" y="1588"/>
                </a:lnTo>
                <a:lnTo>
                  <a:pt x="3188" y="1584"/>
                </a:lnTo>
                <a:lnTo>
                  <a:pt x="3192" y="1579"/>
                </a:lnTo>
                <a:lnTo>
                  <a:pt x="3196" y="1575"/>
                </a:lnTo>
                <a:lnTo>
                  <a:pt x="3200" y="1571"/>
                </a:lnTo>
                <a:lnTo>
                  <a:pt x="3204" y="1567"/>
                </a:lnTo>
                <a:lnTo>
                  <a:pt x="3208" y="1562"/>
                </a:lnTo>
                <a:lnTo>
                  <a:pt x="3212" y="1558"/>
                </a:lnTo>
                <a:lnTo>
                  <a:pt x="3216" y="1554"/>
                </a:lnTo>
                <a:lnTo>
                  <a:pt x="3220" y="1550"/>
                </a:lnTo>
                <a:lnTo>
                  <a:pt x="3224" y="1545"/>
                </a:lnTo>
                <a:lnTo>
                  <a:pt x="3228" y="1541"/>
                </a:lnTo>
                <a:lnTo>
                  <a:pt x="3232" y="1537"/>
                </a:lnTo>
                <a:lnTo>
                  <a:pt x="3236" y="1532"/>
                </a:lnTo>
                <a:lnTo>
                  <a:pt x="3240" y="1528"/>
                </a:lnTo>
                <a:lnTo>
                  <a:pt x="3244" y="1524"/>
                </a:lnTo>
                <a:lnTo>
                  <a:pt x="3248" y="1519"/>
                </a:lnTo>
                <a:lnTo>
                  <a:pt x="3252" y="1515"/>
                </a:lnTo>
                <a:lnTo>
                  <a:pt x="3256" y="1511"/>
                </a:lnTo>
                <a:lnTo>
                  <a:pt x="3260" y="1506"/>
                </a:lnTo>
                <a:lnTo>
                  <a:pt x="3264" y="1502"/>
                </a:lnTo>
                <a:lnTo>
                  <a:pt x="3267" y="1497"/>
                </a:lnTo>
                <a:lnTo>
                  <a:pt x="3271" y="1493"/>
                </a:lnTo>
                <a:lnTo>
                  <a:pt x="3275" y="1488"/>
                </a:lnTo>
                <a:lnTo>
                  <a:pt x="3279" y="1484"/>
                </a:lnTo>
                <a:lnTo>
                  <a:pt x="3283" y="1479"/>
                </a:lnTo>
                <a:lnTo>
                  <a:pt x="3287" y="1475"/>
                </a:lnTo>
                <a:lnTo>
                  <a:pt x="3291" y="1470"/>
                </a:lnTo>
                <a:lnTo>
                  <a:pt x="3294" y="1466"/>
                </a:lnTo>
                <a:lnTo>
                  <a:pt x="3298" y="1461"/>
                </a:lnTo>
                <a:lnTo>
                  <a:pt x="3302" y="1457"/>
                </a:lnTo>
                <a:lnTo>
                  <a:pt x="3306" y="1452"/>
                </a:lnTo>
                <a:lnTo>
                  <a:pt x="3310" y="1448"/>
                </a:lnTo>
                <a:lnTo>
                  <a:pt x="3313" y="1443"/>
                </a:lnTo>
                <a:lnTo>
                  <a:pt x="3317" y="1439"/>
                </a:lnTo>
                <a:lnTo>
                  <a:pt x="3321" y="1434"/>
                </a:lnTo>
                <a:lnTo>
                  <a:pt x="3324" y="1430"/>
                </a:lnTo>
                <a:lnTo>
                  <a:pt x="3328" y="1425"/>
                </a:lnTo>
                <a:lnTo>
                  <a:pt x="3332" y="1420"/>
                </a:lnTo>
                <a:lnTo>
                  <a:pt x="3336" y="1416"/>
                </a:lnTo>
                <a:lnTo>
                  <a:pt x="3339" y="1411"/>
                </a:lnTo>
                <a:lnTo>
                  <a:pt x="3343" y="1406"/>
                </a:lnTo>
                <a:lnTo>
                  <a:pt x="3347" y="1402"/>
                </a:lnTo>
                <a:lnTo>
                  <a:pt x="3350" y="1397"/>
                </a:lnTo>
                <a:lnTo>
                  <a:pt x="3354" y="1392"/>
                </a:lnTo>
                <a:lnTo>
                  <a:pt x="3357" y="1388"/>
                </a:lnTo>
                <a:lnTo>
                  <a:pt x="3361" y="1383"/>
                </a:lnTo>
                <a:lnTo>
                  <a:pt x="3365" y="1378"/>
                </a:lnTo>
                <a:lnTo>
                  <a:pt x="3368" y="1373"/>
                </a:lnTo>
                <a:lnTo>
                  <a:pt x="3372" y="1369"/>
                </a:lnTo>
                <a:lnTo>
                  <a:pt x="3375" y="1364"/>
                </a:lnTo>
                <a:lnTo>
                  <a:pt x="3379" y="1359"/>
                </a:lnTo>
                <a:lnTo>
                  <a:pt x="3383" y="1354"/>
                </a:lnTo>
                <a:lnTo>
                  <a:pt x="3386" y="1350"/>
                </a:lnTo>
                <a:lnTo>
                  <a:pt x="3390" y="1345"/>
                </a:lnTo>
                <a:lnTo>
                  <a:pt x="3393" y="1340"/>
                </a:lnTo>
                <a:lnTo>
                  <a:pt x="3397" y="1335"/>
                </a:lnTo>
                <a:lnTo>
                  <a:pt x="3400" y="1330"/>
                </a:lnTo>
                <a:lnTo>
                  <a:pt x="3404" y="1325"/>
                </a:lnTo>
                <a:lnTo>
                  <a:pt x="3407" y="1321"/>
                </a:lnTo>
                <a:lnTo>
                  <a:pt x="3410" y="1316"/>
                </a:lnTo>
                <a:lnTo>
                  <a:pt x="3414" y="1311"/>
                </a:lnTo>
                <a:lnTo>
                  <a:pt x="3417" y="1306"/>
                </a:lnTo>
                <a:lnTo>
                  <a:pt x="3421" y="1301"/>
                </a:lnTo>
                <a:lnTo>
                  <a:pt x="3424" y="1296"/>
                </a:lnTo>
                <a:lnTo>
                  <a:pt x="3428" y="1291"/>
                </a:lnTo>
                <a:lnTo>
                  <a:pt x="3431" y="1286"/>
                </a:lnTo>
                <a:lnTo>
                  <a:pt x="3434" y="1281"/>
                </a:lnTo>
                <a:lnTo>
                  <a:pt x="3438" y="1276"/>
                </a:lnTo>
                <a:lnTo>
                  <a:pt x="3441" y="1271"/>
                </a:lnTo>
                <a:lnTo>
                  <a:pt x="3444" y="1266"/>
                </a:lnTo>
                <a:lnTo>
                  <a:pt x="3448" y="1262"/>
                </a:lnTo>
                <a:lnTo>
                  <a:pt x="3451" y="1257"/>
                </a:lnTo>
                <a:lnTo>
                  <a:pt x="3454" y="1251"/>
                </a:lnTo>
                <a:lnTo>
                  <a:pt x="3457" y="1246"/>
                </a:lnTo>
                <a:lnTo>
                  <a:pt x="3461" y="1241"/>
                </a:lnTo>
                <a:lnTo>
                  <a:pt x="3464" y="1236"/>
                </a:lnTo>
                <a:lnTo>
                  <a:pt x="3467" y="1231"/>
                </a:lnTo>
                <a:lnTo>
                  <a:pt x="3470" y="1226"/>
                </a:lnTo>
                <a:lnTo>
                  <a:pt x="3474" y="1221"/>
                </a:lnTo>
                <a:lnTo>
                  <a:pt x="3477" y="1216"/>
                </a:lnTo>
                <a:lnTo>
                  <a:pt x="3480" y="1211"/>
                </a:lnTo>
                <a:lnTo>
                  <a:pt x="3483" y="1206"/>
                </a:lnTo>
                <a:lnTo>
                  <a:pt x="3486" y="1201"/>
                </a:lnTo>
                <a:lnTo>
                  <a:pt x="3490" y="1196"/>
                </a:lnTo>
                <a:lnTo>
                  <a:pt x="3493" y="1191"/>
                </a:lnTo>
                <a:lnTo>
                  <a:pt x="3496" y="1185"/>
                </a:lnTo>
                <a:lnTo>
                  <a:pt x="3499" y="1180"/>
                </a:lnTo>
                <a:lnTo>
                  <a:pt x="3502" y="1175"/>
                </a:lnTo>
                <a:lnTo>
                  <a:pt x="3505" y="1170"/>
                </a:lnTo>
                <a:lnTo>
                  <a:pt x="3508" y="1165"/>
                </a:lnTo>
                <a:lnTo>
                  <a:pt x="3511" y="1159"/>
                </a:lnTo>
                <a:lnTo>
                  <a:pt x="3514" y="1154"/>
                </a:lnTo>
                <a:lnTo>
                  <a:pt x="3517" y="1149"/>
                </a:lnTo>
                <a:lnTo>
                  <a:pt x="3520" y="1144"/>
                </a:lnTo>
                <a:lnTo>
                  <a:pt x="3524" y="1138"/>
                </a:lnTo>
                <a:lnTo>
                  <a:pt x="3527" y="1133"/>
                </a:lnTo>
                <a:lnTo>
                  <a:pt x="3530" y="1128"/>
                </a:lnTo>
                <a:lnTo>
                  <a:pt x="3532" y="1123"/>
                </a:lnTo>
                <a:lnTo>
                  <a:pt x="3535" y="1117"/>
                </a:lnTo>
                <a:lnTo>
                  <a:pt x="3538" y="1112"/>
                </a:lnTo>
                <a:lnTo>
                  <a:pt x="3541" y="1107"/>
                </a:lnTo>
                <a:lnTo>
                  <a:pt x="3544" y="1101"/>
                </a:lnTo>
                <a:lnTo>
                  <a:pt x="3547" y="1096"/>
                </a:lnTo>
                <a:lnTo>
                  <a:pt x="3550" y="1091"/>
                </a:lnTo>
                <a:lnTo>
                  <a:pt x="3553" y="1085"/>
                </a:lnTo>
                <a:lnTo>
                  <a:pt x="3556" y="1080"/>
                </a:lnTo>
                <a:lnTo>
                  <a:pt x="3559" y="1075"/>
                </a:lnTo>
                <a:lnTo>
                  <a:pt x="3562" y="1069"/>
                </a:lnTo>
                <a:lnTo>
                  <a:pt x="3564" y="1064"/>
                </a:lnTo>
                <a:lnTo>
                  <a:pt x="3567" y="1058"/>
                </a:lnTo>
                <a:lnTo>
                  <a:pt x="3570" y="1053"/>
                </a:lnTo>
                <a:lnTo>
                  <a:pt x="3573" y="1048"/>
                </a:lnTo>
                <a:lnTo>
                  <a:pt x="3576" y="1042"/>
                </a:lnTo>
                <a:lnTo>
                  <a:pt x="3578" y="1037"/>
                </a:lnTo>
                <a:lnTo>
                  <a:pt x="3581" y="1031"/>
                </a:lnTo>
                <a:lnTo>
                  <a:pt x="3584" y="1026"/>
                </a:lnTo>
                <a:lnTo>
                  <a:pt x="3587" y="1020"/>
                </a:lnTo>
                <a:lnTo>
                  <a:pt x="3589" y="1015"/>
                </a:lnTo>
                <a:lnTo>
                  <a:pt x="3592" y="1009"/>
                </a:lnTo>
                <a:lnTo>
                  <a:pt x="3595" y="1004"/>
                </a:lnTo>
                <a:lnTo>
                  <a:pt x="3597" y="998"/>
                </a:lnTo>
                <a:lnTo>
                  <a:pt x="3600" y="993"/>
                </a:lnTo>
                <a:lnTo>
                  <a:pt x="3603" y="987"/>
                </a:lnTo>
                <a:lnTo>
                  <a:pt x="3605" y="982"/>
                </a:lnTo>
                <a:lnTo>
                  <a:pt x="3608" y="976"/>
                </a:lnTo>
                <a:lnTo>
                  <a:pt x="3610" y="970"/>
                </a:lnTo>
                <a:lnTo>
                  <a:pt x="3613" y="965"/>
                </a:lnTo>
                <a:lnTo>
                  <a:pt x="3616" y="959"/>
                </a:lnTo>
                <a:lnTo>
                  <a:pt x="3618" y="954"/>
                </a:lnTo>
                <a:lnTo>
                  <a:pt x="3621" y="948"/>
                </a:lnTo>
                <a:lnTo>
                  <a:pt x="3623" y="942"/>
                </a:lnTo>
                <a:lnTo>
                  <a:pt x="3626" y="937"/>
                </a:lnTo>
                <a:lnTo>
                  <a:pt x="3628" y="931"/>
                </a:lnTo>
                <a:lnTo>
                  <a:pt x="3631" y="925"/>
                </a:lnTo>
                <a:lnTo>
                  <a:pt x="3633" y="920"/>
                </a:lnTo>
                <a:lnTo>
                  <a:pt x="3636" y="914"/>
                </a:lnTo>
                <a:lnTo>
                  <a:pt x="3638" y="908"/>
                </a:lnTo>
                <a:lnTo>
                  <a:pt x="3641" y="903"/>
                </a:lnTo>
                <a:lnTo>
                  <a:pt x="3643" y="897"/>
                </a:lnTo>
                <a:lnTo>
                  <a:pt x="3645" y="891"/>
                </a:lnTo>
                <a:lnTo>
                  <a:pt x="3648" y="886"/>
                </a:lnTo>
                <a:lnTo>
                  <a:pt x="3650" y="880"/>
                </a:lnTo>
                <a:lnTo>
                  <a:pt x="3653" y="874"/>
                </a:lnTo>
                <a:lnTo>
                  <a:pt x="3655" y="868"/>
                </a:lnTo>
                <a:lnTo>
                  <a:pt x="3657" y="862"/>
                </a:lnTo>
                <a:lnTo>
                  <a:pt x="3660" y="857"/>
                </a:lnTo>
                <a:lnTo>
                  <a:pt x="3662" y="851"/>
                </a:lnTo>
                <a:lnTo>
                  <a:pt x="3664" y="845"/>
                </a:lnTo>
                <a:lnTo>
                  <a:pt x="3666" y="839"/>
                </a:lnTo>
                <a:lnTo>
                  <a:pt x="3669" y="833"/>
                </a:lnTo>
                <a:lnTo>
                  <a:pt x="3671" y="828"/>
                </a:lnTo>
                <a:lnTo>
                  <a:pt x="3673" y="822"/>
                </a:lnTo>
                <a:lnTo>
                  <a:pt x="3675" y="816"/>
                </a:lnTo>
                <a:lnTo>
                  <a:pt x="3678" y="810"/>
                </a:lnTo>
                <a:lnTo>
                  <a:pt x="3680" y="804"/>
                </a:lnTo>
                <a:lnTo>
                  <a:pt x="3682" y="798"/>
                </a:lnTo>
                <a:lnTo>
                  <a:pt x="3684" y="792"/>
                </a:lnTo>
                <a:lnTo>
                  <a:pt x="3686" y="786"/>
                </a:lnTo>
                <a:lnTo>
                  <a:pt x="3688" y="781"/>
                </a:lnTo>
                <a:lnTo>
                  <a:pt x="3691" y="775"/>
                </a:lnTo>
                <a:lnTo>
                  <a:pt x="3693" y="769"/>
                </a:lnTo>
                <a:lnTo>
                  <a:pt x="3695" y="763"/>
                </a:lnTo>
                <a:lnTo>
                  <a:pt x="3697" y="757"/>
                </a:lnTo>
                <a:lnTo>
                  <a:pt x="3699" y="751"/>
                </a:lnTo>
                <a:lnTo>
                  <a:pt x="3701" y="745"/>
                </a:lnTo>
                <a:lnTo>
                  <a:pt x="3703" y="739"/>
                </a:lnTo>
                <a:lnTo>
                  <a:pt x="3705" y="733"/>
                </a:lnTo>
                <a:lnTo>
                  <a:pt x="3707" y="727"/>
                </a:lnTo>
                <a:lnTo>
                  <a:pt x="3709" y="721"/>
                </a:lnTo>
                <a:lnTo>
                  <a:pt x="3711" y="715"/>
                </a:lnTo>
                <a:lnTo>
                  <a:pt x="3713" y="709"/>
                </a:lnTo>
                <a:lnTo>
                  <a:pt x="3715" y="703"/>
                </a:lnTo>
                <a:lnTo>
                  <a:pt x="3717" y="697"/>
                </a:lnTo>
                <a:lnTo>
                  <a:pt x="3719" y="691"/>
                </a:lnTo>
                <a:lnTo>
                  <a:pt x="3721" y="685"/>
                </a:lnTo>
                <a:lnTo>
                  <a:pt x="3722" y="678"/>
                </a:lnTo>
                <a:lnTo>
                  <a:pt x="3724" y="672"/>
                </a:lnTo>
                <a:lnTo>
                  <a:pt x="3726" y="666"/>
                </a:lnTo>
                <a:lnTo>
                  <a:pt x="3728" y="660"/>
                </a:lnTo>
                <a:lnTo>
                  <a:pt x="3730" y="654"/>
                </a:lnTo>
                <a:lnTo>
                  <a:pt x="3732" y="648"/>
                </a:lnTo>
                <a:lnTo>
                  <a:pt x="3733" y="642"/>
                </a:lnTo>
                <a:lnTo>
                  <a:pt x="3735" y="636"/>
                </a:lnTo>
                <a:lnTo>
                  <a:pt x="3737" y="629"/>
                </a:lnTo>
                <a:lnTo>
                  <a:pt x="3739" y="623"/>
                </a:lnTo>
                <a:lnTo>
                  <a:pt x="3740" y="617"/>
                </a:lnTo>
                <a:lnTo>
                  <a:pt x="3742" y="611"/>
                </a:lnTo>
                <a:lnTo>
                  <a:pt x="3744" y="605"/>
                </a:lnTo>
                <a:lnTo>
                  <a:pt x="3745" y="598"/>
                </a:lnTo>
                <a:lnTo>
                  <a:pt x="3747" y="592"/>
                </a:lnTo>
                <a:lnTo>
                  <a:pt x="3749" y="586"/>
                </a:lnTo>
                <a:lnTo>
                  <a:pt x="3750" y="580"/>
                </a:lnTo>
                <a:lnTo>
                  <a:pt x="3752" y="573"/>
                </a:lnTo>
                <a:lnTo>
                  <a:pt x="3754" y="567"/>
                </a:lnTo>
                <a:lnTo>
                  <a:pt x="3755" y="561"/>
                </a:lnTo>
                <a:lnTo>
                  <a:pt x="3757" y="555"/>
                </a:lnTo>
                <a:lnTo>
                  <a:pt x="3758" y="548"/>
                </a:lnTo>
                <a:lnTo>
                  <a:pt x="3760" y="542"/>
                </a:lnTo>
                <a:lnTo>
                  <a:pt x="3761" y="536"/>
                </a:lnTo>
                <a:lnTo>
                  <a:pt x="3763" y="529"/>
                </a:lnTo>
                <a:lnTo>
                  <a:pt x="3764" y="523"/>
                </a:lnTo>
                <a:lnTo>
                  <a:pt x="3766" y="517"/>
                </a:lnTo>
                <a:lnTo>
                  <a:pt x="3767" y="510"/>
                </a:lnTo>
                <a:lnTo>
                  <a:pt x="3769" y="504"/>
                </a:lnTo>
                <a:lnTo>
                  <a:pt x="3770" y="498"/>
                </a:lnTo>
                <a:lnTo>
                  <a:pt x="3771" y="491"/>
                </a:lnTo>
                <a:lnTo>
                  <a:pt x="3773" y="485"/>
                </a:lnTo>
                <a:lnTo>
                  <a:pt x="3774" y="478"/>
                </a:lnTo>
                <a:lnTo>
                  <a:pt x="3776" y="472"/>
                </a:lnTo>
                <a:lnTo>
                  <a:pt x="3777" y="466"/>
                </a:lnTo>
                <a:lnTo>
                  <a:pt x="3778" y="459"/>
                </a:lnTo>
                <a:lnTo>
                  <a:pt x="3780" y="453"/>
                </a:lnTo>
                <a:lnTo>
                  <a:pt x="3781" y="446"/>
                </a:lnTo>
                <a:lnTo>
                  <a:pt x="3782" y="440"/>
                </a:lnTo>
                <a:lnTo>
                  <a:pt x="3783" y="433"/>
                </a:lnTo>
                <a:lnTo>
                  <a:pt x="3785" y="427"/>
                </a:lnTo>
                <a:lnTo>
                  <a:pt x="3786" y="420"/>
                </a:lnTo>
                <a:lnTo>
                  <a:pt x="3787" y="414"/>
                </a:lnTo>
                <a:lnTo>
                  <a:pt x="3788" y="407"/>
                </a:lnTo>
                <a:lnTo>
                  <a:pt x="3789" y="401"/>
                </a:lnTo>
                <a:lnTo>
                  <a:pt x="3791" y="394"/>
                </a:lnTo>
                <a:lnTo>
                  <a:pt x="1551" y="0"/>
                </a:lnTo>
                <a:lnTo>
                  <a:pt x="0" y="1662"/>
                </a:lnTo>
                <a:close/>
              </a:path>
            </a:pathLst>
          </a:custGeom>
          <a:noFill/>
          <a:ln w="9981">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2" name="Freeform 6"/>
          <p:cNvSpPr>
            <a:spLocks noChangeArrowheads="1"/>
          </p:cNvSpPr>
          <p:nvPr/>
        </p:nvSpPr>
        <p:spPr bwMode="auto">
          <a:xfrm>
            <a:off x="8204200" y="1439863"/>
            <a:ext cx="0" cy="3262312"/>
          </a:xfrm>
          <a:custGeom>
            <a:avLst/>
            <a:gdLst>
              <a:gd name="T0" fmla="*/ 0 h 2055"/>
              <a:gd name="T1" fmla="*/ 2147483646 h 2055"/>
              <a:gd name="T2" fmla="*/ 0 60000 65536"/>
              <a:gd name="T3" fmla="*/ 0 60000 65536"/>
              <a:gd name="T4" fmla="*/ 0 h 2055"/>
              <a:gd name="T5" fmla="*/ 2055 h 2055"/>
            </a:gdLst>
            <a:ahLst/>
            <a:cxnLst>
              <a:cxn ang="T2">
                <a:pos x="0" y="T0"/>
              </a:cxn>
              <a:cxn ang="T3">
                <a:pos x="0" y="T1"/>
              </a:cxn>
            </a:cxnLst>
            <a:rect l="0" t="T4" r="0" b="T5"/>
            <a:pathLst>
              <a:path h="2055">
                <a:moveTo>
                  <a:pt x="0" y="0"/>
                </a:moveTo>
                <a:lnTo>
                  <a:pt x="0" y="2055"/>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3" name="Rectangle 7"/>
          <p:cNvSpPr>
            <a:spLocks noChangeArrowheads="1"/>
          </p:cNvSpPr>
          <p:nvPr/>
        </p:nvSpPr>
        <p:spPr bwMode="auto">
          <a:xfrm>
            <a:off x="447675" y="4697413"/>
            <a:ext cx="8285163" cy="836612"/>
          </a:xfrm>
          <a:prstGeom prst="rect">
            <a:avLst/>
          </a:prstGeom>
          <a:gradFill rotWithShape="0">
            <a:gsLst>
              <a:gs pos="0">
                <a:srgbClr val="FFFFFF"/>
              </a:gs>
              <a:gs pos="100000">
                <a:srgbClr val="80808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9944" name="Text Box 8"/>
          <p:cNvSpPr txBox="1">
            <a:spLocks noChangeArrowheads="1"/>
          </p:cNvSpPr>
          <p:nvPr/>
        </p:nvSpPr>
        <p:spPr bwMode="auto">
          <a:xfrm>
            <a:off x="6775450" y="2176463"/>
            <a:ext cx="35083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H</a:t>
            </a:r>
          </a:p>
        </p:txBody>
      </p:sp>
      <p:sp>
        <p:nvSpPr>
          <p:cNvPr id="39945" name="Freeform 9"/>
          <p:cNvSpPr>
            <a:spLocks noChangeArrowheads="1"/>
          </p:cNvSpPr>
          <p:nvPr/>
        </p:nvSpPr>
        <p:spPr bwMode="auto">
          <a:xfrm>
            <a:off x="6702425" y="1438275"/>
            <a:ext cx="0" cy="2005013"/>
          </a:xfrm>
          <a:custGeom>
            <a:avLst/>
            <a:gdLst>
              <a:gd name="T0" fmla="*/ 0 h 1263"/>
              <a:gd name="T1" fmla="*/ 2147483646 h 1263"/>
              <a:gd name="T2" fmla="*/ 0 60000 65536"/>
              <a:gd name="T3" fmla="*/ 0 60000 65536"/>
              <a:gd name="T4" fmla="*/ 0 h 1263"/>
              <a:gd name="T5" fmla="*/ 1263 h 1263"/>
            </a:gdLst>
            <a:ahLst/>
            <a:cxnLst>
              <a:cxn ang="T2">
                <a:pos x="0" y="T0"/>
              </a:cxn>
              <a:cxn ang="T3">
                <a:pos x="0" y="T1"/>
              </a:cxn>
            </a:cxnLst>
            <a:rect l="0" t="T4" r="0" b="T5"/>
            <a:pathLst>
              <a:path h="1263">
                <a:moveTo>
                  <a:pt x="0" y="0"/>
                </a:moveTo>
                <a:lnTo>
                  <a:pt x="0" y="1263"/>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6" name="Text Box 10"/>
          <p:cNvSpPr txBox="1">
            <a:spLocks noChangeArrowheads="1"/>
          </p:cNvSpPr>
          <p:nvPr/>
        </p:nvSpPr>
        <p:spPr bwMode="auto">
          <a:xfrm>
            <a:off x="2366963" y="2689225"/>
            <a:ext cx="35083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nH</a:t>
            </a:r>
          </a:p>
        </p:txBody>
      </p:sp>
      <p:sp>
        <p:nvSpPr>
          <p:cNvPr id="39947" name="Freeform 11"/>
          <p:cNvSpPr>
            <a:spLocks noChangeArrowheads="1"/>
          </p:cNvSpPr>
          <p:nvPr/>
        </p:nvSpPr>
        <p:spPr bwMode="auto">
          <a:xfrm>
            <a:off x="1797050" y="2873375"/>
            <a:ext cx="1404938" cy="0"/>
          </a:xfrm>
          <a:custGeom>
            <a:avLst/>
            <a:gdLst>
              <a:gd name="T0" fmla="*/ 2147483646 w 885"/>
              <a:gd name="T1" fmla="*/ 0 w 885"/>
              <a:gd name="T2" fmla="*/ 0 60000 65536"/>
              <a:gd name="T3" fmla="*/ 0 60000 65536"/>
              <a:gd name="T4" fmla="*/ 0 w 885"/>
              <a:gd name="T5" fmla="*/ 885 w 885"/>
            </a:gdLst>
            <a:ahLst/>
            <a:cxnLst>
              <a:cxn ang="T2">
                <a:pos x="T0" y="0"/>
              </a:cxn>
              <a:cxn ang="T3">
                <a:pos x="T1" y="0"/>
              </a:cxn>
            </a:cxnLst>
            <a:rect l="T4" t="0" r="T5" b="0"/>
            <a:pathLst>
              <a:path w="885">
                <a:moveTo>
                  <a:pt x="885" y="0"/>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8" name="Freeform 12"/>
          <p:cNvSpPr>
            <a:spLocks noChangeArrowheads="1"/>
          </p:cNvSpPr>
          <p:nvPr/>
        </p:nvSpPr>
        <p:spPr bwMode="auto">
          <a:xfrm>
            <a:off x="1797050" y="2701925"/>
            <a:ext cx="0" cy="741363"/>
          </a:xfrm>
          <a:custGeom>
            <a:avLst/>
            <a:gdLst>
              <a:gd name="T0" fmla="*/ 0 h 467"/>
              <a:gd name="T1" fmla="*/ 2147483646 h 467"/>
              <a:gd name="T2" fmla="*/ 0 60000 65536"/>
              <a:gd name="T3" fmla="*/ 0 60000 65536"/>
              <a:gd name="T4" fmla="*/ 0 h 467"/>
              <a:gd name="T5" fmla="*/ 467 h 467"/>
            </a:gdLst>
            <a:ahLst/>
            <a:cxnLst>
              <a:cxn ang="T2">
                <a:pos x="0" y="T0"/>
              </a:cxn>
              <a:cxn ang="T3">
                <a:pos x="0" y="T1"/>
              </a:cxn>
            </a:cxnLst>
            <a:rect l="0" t="T4" r="0" b="T5"/>
            <a:pathLst>
              <a:path h="467">
                <a:moveTo>
                  <a:pt x="0" y="0"/>
                </a:moveTo>
                <a:lnTo>
                  <a:pt x="0" y="46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9" name="Freeform 13"/>
          <p:cNvSpPr>
            <a:spLocks noChangeArrowheads="1"/>
          </p:cNvSpPr>
          <p:nvPr/>
        </p:nvSpPr>
        <p:spPr bwMode="auto">
          <a:xfrm>
            <a:off x="3201988" y="2682875"/>
            <a:ext cx="0" cy="760413"/>
          </a:xfrm>
          <a:custGeom>
            <a:avLst/>
            <a:gdLst>
              <a:gd name="T0" fmla="*/ 0 h 479"/>
              <a:gd name="T1" fmla="*/ 2147483646 h 479"/>
              <a:gd name="T2" fmla="*/ 0 60000 65536"/>
              <a:gd name="T3" fmla="*/ 0 60000 65536"/>
              <a:gd name="T4" fmla="*/ 0 h 479"/>
              <a:gd name="T5" fmla="*/ 479 h 479"/>
            </a:gdLst>
            <a:ahLst/>
            <a:cxnLst>
              <a:cxn ang="T2">
                <a:pos x="0" y="T0"/>
              </a:cxn>
              <a:cxn ang="T3">
                <a:pos x="0" y="T1"/>
              </a:cxn>
            </a:cxnLst>
            <a:rect l="0" t="T4" r="0" b="T5"/>
            <a:pathLst>
              <a:path h="479">
                <a:moveTo>
                  <a:pt x="0" y="0"/>
                </a:moveTo>
                <a:lnTo>
                  <a:pt x="0" y="479"/>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0" name="Text Box 14"/>
          <p:cNvSpPr txBox="1">
            <a:spLocks noChangeArrowheads="1"/>
          </p:cNvSpPr>
          <p:nvPr/>
        </p:nvSpPr>
        <p:spPr bwMode="auto">
          <a:xfrm>
            <a:off x="8277225" y="3148013"/>
            <a:ext cx="3524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DH</a:t>
            </a:r>
          </a:p>
        </p:txBody>
      </p:sp>
      <p:sp>
        <p:nvSpPr>
          <p:cNvPr id="39951" name="Text Box 15"/>
          <p:cNvSpPr txBox="1">
            <a:spLocks noChangeArrowheads="1"/>
          </p:cNvSpPr>
          <p:nvPr/>
        </p:nvSpPr>
        <p:spPr bwMode="auto">
          <a:xfrm>
            <a:off x="219075" y="173038"/>
            <a:ext cx="320357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u="sng">
                <a:solidFill>
                  <a:srgbClr val="000000"/>
                </a:solidFill>
              </a:rPr>
              <a:t>Taylor’s Method</a:t>
            </a:r>
          </a:p>
        </p:txBody>
      </p:sp>
      <p:sp>
        <p:nvSpPr>
          <p:cNvPr id="39952" name="Freeform 16"/>
          <p:cNvSpPr>
            <a:spLocks noChangeArrowheads="1"/>
          </p:cNvSpPr>
          <p:nvPr/>
        </p:nvSpPr>
        <p:spPr bwMode="auto">
          <a:xfrm>
            <a:off x="3962400" y="3451225"/>
            <a:ext cx="3268663" cy="0"/>
          </a:xfrm>
          <a:custGeom>
            <a:avLst/>
            <a:gdLst>
              <a:gd name="T0" fmla="*/ 0 w 2059"/>
              <a:gd name="T1" fmla="*/ 2147483646 w 2059"/>
              <a:gd name="T2" fmla="*/ 0 60000 65536"/>
              <a:gd name="T3" fmla="*/ 0 60000 65536"/>
              <a:gd name="T4" fmla="*/ 0 w 2059"/>
              <a:gd name="T5" fmla="*/ 2059 w 2059"/>
            </a:gdLst>
            <a:ahLst/>
            <a:cxnLst>
              <a:cxn ang="T2">
                <a:pos x="T0" y="0"/>
              </a:cxn>
              <a:cxn ang="T3">
                <a:pos x="T1" y="0"/>
              </a:cxn>
            </a:cxnLst>
            <a:rect l="T4" t="0" r="T5" b="0"/>
            <a:pathLst>
              <a:path w="2059">
                <a:moveTo>
                  <a:pt x="0" y="0"/>
                </a:moveTo>
                <a:lnTo>
                  <a:pt x="205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3" name="Rectangle 17"/>
          <p:cNvSpPr>
            <a:spLocks noChangeArrowheads="1"/>
          </p:cNvSpPr>
          <p:nvPr/>
        </p:nvSpPr>
        <p:spPr bwMode="auto">
          <a:xfrm>
            <a:off x="7821613" y="7108825"/>
            <a:ext cx="39973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i="1">
                <a:solidFill>
                  <a:srgbClr val="000000"/>
                </a:solidFill>
              </a:rPr>
              <a:t>By Kamal Tawfiq, Ph.D., P.E.</a:t>
            </a:r>
          </a:p>
        </p:txBody>
      </p:sp>
    </p:spTree>
    <p:extLst>
      <p:ext uri="{BB962C8B-B14F-4D97-AF65-F5344CB8AC3E}">
        <p14:creationId xmlns:p14="http://schemas.microsoft.com/office/powerpoint/2010/main" val="24424839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rrowheads="1"/>
          </p:cNvPicPr>
          <p:nvPr/>
        </p:nvPicPr>
        <p:blipFill>
          <a:blip r:embed="rId2">
            <a:extLst>
              <a:ext uri="{28A0092B-C50C-407E-A947-70E740481C1C}">
                <a14:useLocalDpi xmlns:a14="http://schemas.microsoft.com/office/drawing/2010/main" val="0"/>
              </a:ext>
            </a:extLst>
          </a:blip>
          <a:srcRect l="14293" t="2834" r="20700" b="44998"/>
          <a:stretch>
            <a:fillRect/>
          </a:stretch>
        </p:blipFill>
        <p:spPr bwMode="auto">
          <a:xfrm>
            <a:off x="1536700" y="633413"/>
            <a:ext cx="5429250" cy="622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1987" name="Rectangle 3"/>
          <p:cNvSpPr>
            <a:spLocks noChangeArrowheads="1"/>
          </p:cNvSpPr>
          <p:nvPr/>
        </p:nvSpPr>
        <p:spPr bwMode="auto">
          <a:xfrm>
            <a:off x="1652588" y="0"/>
            <a:ext cx="55911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a:solidFill>
                  <a:schemeClr val="tx2"/>
                </a:solidFill>
              </a:rPr>
              <a:t>Taylor’s Chart</a:t>
            </a:r>
          </a:p>
        </p:txBody>
      </p:sp>
    </p:spTree>
    <p:extLst>
      <p:ext uri="{BB962C8B-B14F-4D97-AF65-F5344CB8AC3E}">
        <p14:creationId xmlns:p14="http://schemas.microsoft.com/office/powerpoint/2010/main" val="357424148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2"/>
          <p:cNvGrpSpPr>
            <a:grpSpLocks/>
          </p:cNvGrpSpPr>
          <p:nvPr/>
        </p:nvGrpSpPr>
        <p:grpSpPr bwMode="auto">
          <a:xfrm>
            <a:off x="1646238" y="284163"/>
            <a:ext cx="5567362" cy="6473825"/>
            <a:chOff x="1037" y="179"/>
            <a:chExt cx="3507" cy="4078"/>
          </a:xfrm>
        </p:grpSpPr>
        <p:pic>
          <p:nvPicPr>
            <p:cNvPr id="43011" name="Picture 2"/>
            <p:cNvPicPr>
              <a:picLocks noChangeArrowheads="1"/>
            </p:cNvPicPr>
            <p:nvPr/>
          </p:nvPicPr>
          <p:blipFill>
            <a:blip r:embed="rId2">
              <a:extLst>
                <a:ext uri="{28A0092B-C50C-407E-A947-70E740481C1C}">
                  <a14:useLocalDpi xmlns:a14="http://schemas.microsoft.com/office/drawing/2010/main" val="0"/>
                </a:ext>
              </a:extLst>
            </a:blip>
            <a:srcRect l="17270" t="2913" r="18608" b="44919"/>
            <a:stretch>
              <a:fillRect/>
            </a:stretch>
          </p:blipFill>
          <p:spPr bwMode="auto">
            <a:xfrm>
              <a:off x="1037" y="179"/>
              <a:ext cx="3507" cy="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012" name="Line 3"/>
            <p:cNvSpPr>
              <a:spLocks noChangeShapeType="1"/>
            </p:cNvSpPr>
            <p:nvPr/>
          </p:nvSpPr>
          <p:spPr bwMode="auto">
            <a:xfrm>
              <a:off x="2238" y="775"/>
              <a:ext cx="968" cy="1382"/>
            </a:xfrm>
            <a:prstGeom prst="line">
              <a:avLst/>
            </a:prstGeom>
            <a:noFill/>
            <a:ln w="28575">
              <a:solidFill>
                <a:srgbClr val="0099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13" name="Freeform 4"/>
            <p:cNvSpPr>
              <a:spLocks/>
            </p:cNvSpPr>
            <p:nvPr/>
          </p:nvSpPr>
          <p:spPr bwMode="auto">
            <a:xfrm>
              <a:off x="1901" y="1164"/>
              <a:ext cx="812" cy="1964"/>
            </a:xfrm>
            <a:custGeom>
              <a:avLst/>
              <a:gdLst>
                <a:gd name="T0" fmla="*/ 0 w 812"/>
                <a:gd name="T1" fmla="*/ 0 h 1964"/>
                <a:gd name="T2" fmla="*/ 812 w 812"/>
                <a:gd name="T3" fmla="*/ 1964 h 1964"/>
                <a:gd name="T4" fmla="*/ 0 60000 65536"/>
                <a:gd name="T5" fmla="*/ 0 60000 65536"/>
                <a:gd name="T6" fmla="*/ 0 w 812"/>
                <a:gd name="T7" fmla="*/ 0 h 1964"/>
                <a:gd name="T8" fmla="*/ 812 w 812"/>
                <a:gd name="T9" fmla="*/ 1964 h 1964"/>
              </a:gdLst>
              <a:ahLst/>
              <a:cxnLst>
                <a:cxn ang="T4">
                  <a:pos x="T0" y="T1"/>
                </a:cxn>
                <a:cxn ang="T5">
                  <a:pos x="T2" y="T3"/>
                </a:cxn>
              </a:cxnLst>
              <a:rect l="T6" t="T7" r="T8" b="T9"/>
              <a:pathLst>
                <a:path w="812" h="1964">
                  <a:moveTo>
                    <a:pt x="0" y="0"/>
                  </a:moveTo>
                  <a:cubicBezTo>
                    <a:pt x="187" y="1089"/>
                    <a:pt x="604" y="1554"/>
                    <a:pt x="812" y="1964"/>
                  </a:cubicBezTo>
                </a:path>
              </a:pathLst>
            </a:custGeom>
            <a:noFill/>
            <a:ln w="28575" cap="flat" cmpd="sng">
              <a:solidFill>
                <a:srgbClr val="0099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4" name="Freeform 5"/>
            <p:cNvSpPr>
              <a:spLocks/>
            </p:cNvSpPr>
            <p:nvPr/>
          </p:nvSpPr>
          <p:spPr bwMode="auto">
            <a:xfrm>
              <a:off x="2641" y="653"/>
              <a:ext cx="1202" cy="1106"/>
            </a:xfrm>
            <a:custGeom>
              <a:avLst/>
              <a:gdLst>
                <a:gd name="T0" fmla="*/ 0 w 1202"/>
                <a:gd name="T1" fmla="*/ 0 h 1106"/>
                <a:gd name="T2" fmla="*/ 1202 w 1202"/>
                <a:gd name="T3" fmla="*/ 1106 h 1106"/>
                <a:gd name="T4" fmla="*/ 0 60000 65536"/>
                <a:gd name="T5" fmla="*/ 0 60000 65536"/>
                <a:gd name="T6" fmla="*/ 0 w 1202"/>
                <a:gd name="T7" fmla="*/ 0 h 1106"/>
                <a:gd name="T8" fmla="*/ 1202 w 1202"/>
                <a:gd name="T9" fmla="*/ 1106 h 1106"/>
              </a:gdLst>
              <a:ahLst/>
              <a:cxnLst>
                <a:cxn ang="T4">
                  <a:pos x="T0" y="T1"/>
                </a:cxn>
                <a:cxn ang="T5">
                  <a:pos x="T2" y="T3"/>
                </a:cxn>
              </a:cxnLst>
              <a:rect l="T6" t="T7" r="T8" b="T9"/>
              <a:pathLst>
                <a:path w="1202" h="1106">
                  <a:moveTo>
                    <a:pt x="0" y="0"/>
                  </a:moveTo>
                  <a:cubicBezTo>
                    <a:pt x="872" y="649"/>
                    <a:pt x="917" y="781"/>
                    <a:pt x="1202" y="1106"/>
                  </a:cubicBezTo>
                </a:path>
              </a:pathLst>
            </a:custGeom>
            <a:noFill/>
            <a:ln w="28575" cap="flat" cmpd="sng">
              <a:solidFill>
                <a:srgbClr val="0099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5" name="Freeform 6"/>
            <p:cNvSpPr>
              <a:spLocks/>
            </p:cNvSpPr>
            <p:nvPr/>
          </p:nvSpPr>
          <p:spPr bwMode="auto">
            <a:xfrm>
              <a:off x="3156" y="622"/>
              <a:ext cx="1148" cy="674"/>
            </a:xfrm>
            <a:custGeom>
              <a:avLst/>
              <a:gdLst>
                <a:gd name="T0" fmla="*/ 0 w 1148"/>
                <a:gd name="T1" fmla="*/ 0 h 674"/>
                <a:gd name="T2" fmla="*/ 1148 w 1148"/>
                <a:gd name="T3" fmla="*/ 674 h 674"/>
                <a:gd name="T4" fmla="*/ 0 60000 65536"/>
                <a:gd name="T5" fmla="*/ 0 60000 65536"/>
                <a:gd name="T6" fmla="*/ 0 w 1148"/>
                <a:gd name="T7" fmla="*/ 0 h 674"/>
                <a:gd name="T8" fmla="*/ 1148 w 1148"/>
                <a:gd name="T9" fmla="*/ 674 h 674"/>
              </a:gdLst>
              <a:ahLst/>
              <a:cxnLst>
                <a:cxn ang="T4">
                  <a:pos x="T0" y="T1"/>
                </a:cxn>
                <a:cxn ang="T5">
                  <a:pos x="T2" y="T3"/>
                </a:cxn>
              </a:cxnLst>
              <a:rect l="T6" t="T7" r="T8" b="T9"/>
              <a:pathLst>
                <a:path w="1148" h="674">
                  <a:moveTo>
                    <a:pt x="0" y="0"/>
                  </a:moveTo>
                  <a:cubicBezTo>
                    <a:pt x="747" y="311"/>
                    <a:pt x="807" y="425"/>
                    <a:pt x="1148" y="674"/>
                  </a:cubicBezTo>
                </a:path>
              </a:pathLst>
            </a:custGeom>
            <a:noFill/>
            <a:ln w="28575" cap="flat" cmpd="sng">
              <a:solidFill>
                <a:srgbClr val="0099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6" name="Freeform 7"/>
            <p:cNvSpPr>
              <a:spLocks/>
            </p:cNvSpPr>
            <p:nvPr/>
          </p:nvSpPr>
          <p:spPr bwMode="auto">
            <a:xfrm>
              <a:off x="2823" y="1908"/>
              <a:ext cx="1492" cy="778"/>
            </a:xfrm>
            <a:custGeom>
              <a:avLst/>
              <a:gdLst>
                <a:gd name="T0" fmla="*/ 1492 w 1492"/>
                <a:gd name="T1" fmla="*/ 140 h 778"/>
                <a:gd name="T2" fmla="*/ 0 w 1492"/>
                <a:gd name="T3" fmla="*/ 778 h 778"/>
                <a:gd name="T4" fmla="*/ 0 60000 65536"/>
                <a:gd name="T5" fmla="*/ 0 60000 65536"/>
                <a:gd name="T6" fmla="*/ 0 w 1492"/>
                <a:gd name="T7" fmla="*/ 0 h 778"/>
                <a:gd name="T8" fmla="*/ 1492 w 1492"/>
                <a:gd name="T9" fmla="*/ 778 h 778"/>
              </a:gdLst>
              <a:ahLst/>
              <a:cxnLst>
                <a:cxn ang="T4">
                  <a:pos x="T0" y="T1"/>
                </a:cxn>
                <a:cxn ang="T5">
                  <a:pos x="T2" y="T3"/>
                </a:cxn>
              </a:cxnLst>
              <a:rect l="T6" t="T7" r="T8" b="T9"/>
              <a:pathLst>
                <a:path w="1492" h="778">
                  <a:moveTo>
                    <a:pt x="1492" y="140"/>
                  </a:moveTo>
                  <a:cubicBezTo>
                    <a:pt x="1215" y="132"/>
                    <a:pt x="504" y="0"/>
                    <a:pt x="0" y="778"/>
                  </a:cubicBezTo>
                </a:path>
              </a:pathLst>
            </a:custGeom>
            <a:noFill/>
            <a:ln w="28575" cap="flat" cmpd="sng">
              <a:solidFill>
                <a:srgbClr val="0099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7" name="Freeform 8"/>
            <p:cNvSpPr>
              <a:spLocks/>
            </p:cNvSpPr>
            <p:nvPr/>
          </p:nvSpPr>
          <p:spPr bwMode="auto">
            <a:xfrm>
              <a:off x="2256" y="1782"/>
              <a:ext cx="765" cy="522"/>
            </a:xfrm>
            <a:custGeom>
              <a:avLst/>
              <a:gdLst>
                <a:gd name="T0" fmla="*/ 765 w 765"/>
                <a:gd name="T1" fmla="*/ 111 h 522"/>
                <a:gd name="T2" fmla="*/ 0 w 765"/>
                <a:gd name="T3" fmla="*/ 522 h 522"/>
                <a:gd name="T4" fmla="*/ 0 60000 65536"/>
                <a:gd name="T5" fmla="*/ 0 60000 65536"/>
                <a:gd name="T6" fmla="*/ 0 w 765"/>
                <a:gd name="T7" fmla="*/ 0 h 522"/>
                <a:gd name="T8" fmla="*/ 765 w 765"/>
                <a:gd name="T9" fmla="*/ 522 h 522"/>
              </a:gdLst>
              <a:ahLst/>
              <a:cxnLst>
                <a:cxn ang="T4">
                  <a:pos x="T0" y="T1"/>
                </a:cxn>
                <a:cxn ang="T5">
                  <a:pos x="T2" y="T3"/>
                </a:cxn>
              </a:cxnLst>
              <a:rect l="T6" t="T7" r="T8" b="T9"/>
              <a:pathLst>
                <a:path w="765" h="522">
                  <a:moveTo>
                    <a:pt x="765" y="111"/>
                  </a:moveTo>
                  <a:cubicBezTo>
                    <a:pt x="597" y="99"/>
                    <a:pt x="168" y="0"/>
                    <a:pt x="0" y="522"/>
                  </a:cubicBezTo>
                </a:path>
              </a:pathLst>
            </a:custGeom>
            <a:noFill/>
            <a:ln w="28575" cap="flat" cmpd="sng">
              <a:solidFill>
                <a:srgbClr val="0099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8" name="Freeform 9"/>
            <p:cNvSpPr>
              <a:spLocks/>
            </p:cNvSpPr>
            <p:nvPr/>
          </p:nvSpPr>
          <p:spPr bwMode="auto">
            <a:xfrm>
              <a:off x="1959" y="1584"/>
              <a:ext cx="449" cy="858"/>
            </a:xfrm>
            <a:custGeom>
              <a:avLst/>
              <a:gdLst>
                <a:gd name="T0" fmla="*/ 449 w 449"/>
                <a:gd name="T1" fmla="*/ 134 h 858"/>
                <a:gd name="T2" fmla="*/ 0 w 449"/>
                <a:gd name="T3" fmla="*/ 858 h 858"/>
                <a:gd name="T4" fmla="*/ 0 60000 65536"/>
                <a:gd name="T5" fmla="*/ 0 60000 65536"/>
                <a:gd name="T6" fmla="*/ 0 w 449"/>
                <a:gd name="T7" fmla="*/ 0 h 858"/>
                <a:gd name="T8" fmla="*/ 449 w 449"/>
                <a:gd name="T9" fmla="*/ 858 h 858"/>
              </a:gdLst>
              <a:ahLst/>
              <a:cxnLst>
                <a:cxn ang="T4">
                  <a:pos x="T0" y="T1"/>
                </a:cxn>
                <a:cxn ang="T5">
                  <a:pos x="T2" y="T3"/>
                </a:cxn>
              </a:cxnLst>
              <a:rect l="T6" t="T7" r="T8" b="T9"/>
              <a:pathLst>
                <a:path w="449" h="858">
                  <a:moveTo>
                    <a:pt x="449" y="134"/>
                  </a:moveTo>
                  <a:cubicBezTo>
                    <a:pt x="234" y="144"/>
                    <a:pt x="132" y="0"/>
                    <a:pt x="0" y="858"/>
                  </a:cubicBezTo>
                </a:path>
              </a:pathLst>
            </a:custGeom>
            <a:noFill/>
            <a:ln w="28575" cap="flat" cmpd="sng">
              <a:solidFill>
                <a:srgbClr val="0099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9" name="Freeform 10"/>
            <p:cNvSpPr>
              <a:spLocks/>
            </p:cNvSpPr>
            <p:nvPr/>
          </p:nvSpPr>
          <p:spPr bwMode="auto">
            <a:xfrm>
              <a:off x="1862" y="1401"/>
              <a:ext cx="347" cy="833"/>
            </a:xfrm>
            <a:custGeom>
              <a:avLst/>
              <a:gdLst>
                <a:gd name="T0" fmla="*/ 347 w 347"/>
                <a:gd name="T1" fmla="*/ 112 h 833"/>
                <a:gd name="T2" fmla="*/ 0 w 347"/>
                <a:gd name="T3" fmla="*/ 833 h 833"/>
                <a:gd name="T4" fmla="*/ 0 60000 65536"/>
                <a:gd name="T5" fmla="*/ 0 60000 65536"/>
                <a:gd name="T6" fmla="*/ 0 w 347"/>
                <a:gd name="T7" fmla="*/ 0 h 833"/>
                <a:gd name="T8" fmla="*/ 347 w 347"/>
                <a:gd name="T9" fmla="*/ 833 h 833"/>
              </a:gdLst>
              <a:ahLst/>
              <a:cxnLst>
                <a:cxn ang="T4">
                  <a:pos x="T0" y="T1"/>
                </a:cxn>
                <a:cxn ang="T5">
                  <a:pos x="T2" y="T3"/>
                </a:cxn>
              </a:cxnLst>
              <a:rect l="T6" t="T7" r="T8" b="T9"/>
              <a:pathLst>
                <a:path w="347" h="833">
                  <a:moveTo>
                    <a:pt x="347" y="112"/>
                  </a:moveTo>
                  <a:cubicBezTo>
                    <a:pt x="181" y="121"/>
                    <a:pt x="85" y="0"/>
                    <a:pt x="0" y="833"/>
                  </a:cubicBezTo>
                </a:path>
              </a:pathLst>
            </a:custGeom>
            <a:noFill/>
            <a:ln w="28575" cap="flat" cmpd="sng">
              <a:solidFill>
                <a:srgbClr val="0099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0" name="Freeform 11"/>
            <p:cNvSpPr>
              <a:spLocks/>
            </p:cNvSpPr>
            <p:nvPr/>
          </p:nvSpPr>
          <p:spPr bwMode="auto">
            <a:xfrm>
              <a:off x="1850" y="978"/>
              <a:ext cx="484" cy="171"/>
            </a:xfrm>
            <a:custGeom>
              <a:avLst/>
              <a:gdLst>
                <a:gd name="T0" fmla="*/ 484 w 484"/>
                <a:gd name="T1" fmla="*/ 6 h 171"/>
                <a:gd name="T2" fmla="*/ 79 w 484"/>
                <a:gd name="T3" fmla="*/ 27 h 171"/>
                <a:gd name="T4" fmla="*/ 7 w 484"/>
                <a:gd name="T5" fmla="*/ 171 h 171"/>
                <a:gd name="T6" fmla="*/ 0 60000 65536"/>
                <a:gd name="T7" fmla="*/ 0 60000 65536"/>
                <a:gd name="T8" fmla="*/ 0 60000 65536"/>
                <a:gd name="T9" fmla="*/ 0 w 484"/>
                <a:gd name="T10" fmla="*/ 0 h 171"/>
                <a:gd name="T11" fmla="*/ 484 w 484"/>
                <a:gd name="T12" fmla="*/ 171 h 171"/>
              </a:gdLst>
              <a:ahLst/>
              <a:cxnLst>
                <a:cxn ang="T6">
                  <a:pos x="T0" y="T1"/>
                </a:cxn>
                <a:cxn ang="T7">
                  <a:pos x="T2" y="T3"/>
                </a:cxn>
                <a:cxn ang="T8">
                  <a:pos x="T4" y="T5"/>
                </a:cxn>
              </a:cxnLst>
              <a:rect l="T9" t="T10" r="T11" b="T12"/>
              <a:pathLst>
                <a:path w="484" h="171">
                  <a:moveTo>
                    <a:pt x="484" y="6"/>
                  </a:moveTo>
                  <a:cubicBezTo>
                    <a:pt x="379" y="6"/>
                    <a:pt x="158" y="0"/>
                    <a:pt x="79" y="27"/>
                  </a:cubicBezTo>
                  <a:cubicBezTo>
                    <a:pt x="0" y="54"/>
                    <a:pt x="22" y="141"/>
                    <a:pt x="7" y="171"/>
                  </a:cubicBezTo>
                </a:path>
              </a:pathLst>
            </a:custGeom>
            <a:noFill/>
            <a:ln w="28575" cap="flat" cmpd="sng">
              <a:solidFill>
                <a:srgbClr val="0099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114823207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05" name="TextBox 73"/>
          <p:cNvSpPr txBox="1">
            <a:spLocks noChangeArrowheads="1"/>
          </p:cNvSpPr>
          <p:nvPr/>
        </p:nvSpPr>
        <p:spPr bwMode="auto">
          <a:xfrm>
            <a:off x="185172" y="3528839"/>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solidFill>
                  <a:srgbClr val="009900"/>
                </a:solidFill>
              </a:rPr>
              <a:t>Solution</a:t>
            </a:r>
            <a:r>
              <a:rPr lang="en-US" altLang="en-US">
                <a:solidFill>
                  <a:srgbClr val="009900"/>
                </a:solidFill>
              </a:rPr>
              <a:t>:</a:t>
            </a:r>
          </a:p>
        </p:txBody>
      </p:sp>
      <p:sp>
        <p:nvSpPr>
          <p:cNvPr id="76" name="Rectangle 74"/>
          <p:cNvSpPr>
            <a:spLocks noChangeArrowheads="1"/>
          </p:cNvSpPr>
          <p:nvPr/>
        </p:nvSpPr>
        <p:spPr bwMode="auto">
          <a:xfrm>
            <a:off x="242322" y="3947939"/>
            <a:ext cx="5172075" cy="366713"/>
          </a:xfrm>
          <a:prstGeom prst="rect">
            <a:avLst/>
          </a:prstGeom>
          <a:noFill/>
          <a:ln w="12700">
            <a:noFill/>
            <a:miter lim="800000"/>
            <a:headEnd/>
            <a:tailEnd/>
          </a:ln>
          <a:effectLst/>
        </p:spPr>
        <p:txBody>
          <a:bodyPr lIns="90488" tIns="44450" rIns="90488" bIns="44450">
            <a:spAutoFit/>
          </a:bodyPr>
          <a:lstStyle/>
          <a:p>
            <a:pPr>
              <a:spcBef>
                <a:spcPct val="50000"/>
              </a:spcBef>
              <a:defRPr/>
            </a:pPr>
            <a:r>
              <a:rPr lang="en-US" sz="1600" dirty="0">
                <a:solidFill>
                  <a:srgbClr val="009900"/>
                </a:solidFill>
                <a:latin typeface="Arial" charset="0"/>
              </a:rPr>
              <a:t>Use the chart with </a:t>
            </a:r>
            <a:r>
              <a:rPr lang="en-US" sz="1600" i="1" dirty="0">
                <a:solidFill>
                  <a:srgbClr val="009900"/>
                </a:solidFill>
                <a:latin typeface="Arial" charset="0"/>
              </a:rPr>
              <a:t>i</a:t>
            </a:r>
            <a:r>
              <a:rPr lang="en-US" sz="1600" dirty="0">
                <a:solidFill>
                  <a:srgbClr val="009900"/>
                </a:solidFill>
                <a:latin typeface="Arial" charset="0"/>
              </a:rPr>
              <a:t> = 30</a:t>
            </a:r>
            <a:r>
              <a:rPr lang="en-US" sz="1400" baseline="30000" dirty="0">
                <a:solidFill>
                  <a:srgbClr val="009900"/>
                </a:solidFill>
                <a:latin typeface="Arial" charset="0"/>
              </a:rPr>
              <a:t>o</a:t>
            </a:r>
            <a:r>
              <a:rPr lang="en-US" sz="1600" dirty="0">
                <a:solidFill>
                  <a:srgbClr val="009900"/>
                </a:solidFill>
                <a:latin typeface="Arial" charset="0"/>
              </a:rPr>
              <a:t>, and  </a:t>
            </a:r>
            <a:r>
              <a:rPr lang="en-US" dirty="0" smtClean="0">
                <a:solidFill>
                  <a:srgbClr val="009900"/>
                </a:solidFill>
                <a:latin typeface="Symbol" pitchFamily="18" charset="2"/>
              </a:rPr>
              <a:t>f</a:t>
            </a:r>
            <a:r>
              <a:rPr lang="en-US" sz="1600" baseline="-25000" dirty="0" smtClean="0">
                <a:solidFill>
                  <a:srgbClr val="009900"/>
                </a:solidFill>
                <a:latin typeface="+mj-lt"/>
              </a:rPr>
              <a:t>dev</a:t>
            </a:r>
            <a:r>
              <a:rPr lang="en-US" sz="1600" dirty="0" smtClean="0">
                <a:solidFill>
                  <a:srgbClr val="009900"/>
                </a:solidFill>
                <a:latin typeface="Symbol" pitchFamily="18" charset="2"/>
              </a:rPr>
              <a:t> </a:t>
            </a:r>
            <a:r>
              <a:rPr lang="en-US" sz="1600" dirty="0">
                <a:solidFill>
                  <a:srgbClr val="009900"/>
                </a:solidFill>
                <a:latin typeface="Arial" charset="0"/>
              </a:rPr>
              <a:t>=  tan</a:t>
            </a:r>
            <a:r>
              <a:rPr lang="en-US" sz="1600" baseline="30000" dirty="0">
                <a:solidFill>
                  <a:srgbClr val="009900"/>
                </a:solidFill>
                <a:latin typeface="Arial" charset="0"/>
              </a:rPr>
              <a:t>-1</a:t>
            </a:r>
            <a:r>
              <a:rPr lang="en-US" sz="1600" dirty="0">
                <a:solidFill>
                  <a:srgbClr val="009900"/>
                </a:solidFill>
                <a:latin typeface="Arial" charset="0"/>
              </a:rPr>
              <a:t> </a:t>
            </a:r>
            <a:r>
              <a:rPr lang="en-US" dirty="0">
                <a:solidFill>
                  <a:srgbClr val="009900"/>
                </a:solidFill>
                <a:latin typeface="Arial" charset="0"/>
              </a:rPr>
              <a:t>(</a:t>
            </a:r>
            <a:endParaRPr lang="en-US" baseline="30000" dirty="0">
              <a:solidFill>
                <a:srgbClr val="009900"/>
              </a:solidFill>
              <a:latin typeface="Arial" charset="0"/>
            </a:endParaRPr>
          </a:p>
        </p:txBody>
      </p:sp>
      <p:cxnSp>
        <p:nvCxnSpPr>
          <p:cNvPr id="44108" name="Straight Connector 77"/>
          <p:cNvCxnSpPr>
            <a:cxnSpLocks noChangeShapeType="1"/>
          </p:cNvCxnSpPr>
          <p:nvPr/>
        </p:nvCxnSpPr>
        <p:spPr bwMode="auto">
          <a:xfrm>
            <a:off x="4423797" y="4176539"/>
            <a:ext cx="4095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109" name="TextBox 78"/>
          <p:cNvSpPr txBox="1">
            <a:spLocks noChangeArrowheads="1"/>
          </p:cNvSpPr>
          <p:nvPr/>
        </p:nvSpPr>
        <p:spPr bwMode="auto">
          <a:xfrm>
            <a:off x="4319022" y="3890789"/>
            <a:ext cx="1076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9900"/>
                </a:solidFill>
              </a:rPr>
              <a:t>tan 10</a:t>
            </a:r>
            <a:r>
              <a:rPr lang="en-US" altLang="en-US" sz="1400" baseline="30000">
                <a:solidFill>
                  <a:srgbClr val="009900"/>
                </a:solidFill>
              </a:rPr>
              <a:t>o</a:t>
            </a:r>
            <a:r>
              <a:rPr lang="en-US" altLang="en-US" sz="1400">
                <a:solidFill>
                  <a:srgbClr val="009900"/>
                </a:solidFill>
              </a:rPr>
              <a:t> </a:t>
            </a:r>
          </a:p>
        </p:txBody>
      </p:sp>
      <p:sp>
        <p:nvSpPr>
          <p:cNvPr id="44110" name="TextBox 79"/>
          <p:cNvSpPr txBox="1">
            <a:spLocks noChangeArrowheads="1"/>
          </p:cNvSpPr>
          <p:nvPr/>
        </p:nvSpPr>
        <p:spPr bwMode="auto">
          <a:xfrm>
            <a:off x="4385697" y="4128914"/>
            <a:ext cx="433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9900"/>
                </a:solidFill>
              </a:rPr>
              <a:t>1.5</a:t>
            </a:r>
          </a:p>
        </p:txBody>
      </p:sp>
      <p:sp>
        <p:nvSpPr>
          <p:cNvPr id="44111" name="TextBox 80"/>
          <p:cNvSpPr txBox="1">
            <a:spLocks noChangeArrowheads="1"/>
          </p:cNvSpPr>
          <p:nvPr/>
        </p:nvSpPr>
        <p:spPr bwMode="auto">
          <a:xfrm>
            <a:off x="4919097" y="3947939"/>
            <a:ext cx="26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a:t>
            </a:r>
          </a:p>
        </p:txBody>
      </p:sp>
      <p:sp>
        <p:nvSpPr>
          <p:cNvPr id="44112" name="TextBox 81"/>
          <p:cNvSpPr txBox="1">
            <a:spLocks noChangeArrowheads="1"/>
          </p:cNvSpPr>
          <p:nvPr/>
        </p:nvSpPr>
        <p:spPr bwMode="auto">
          <a:xfrm>
            <a:off x="5014347" y="3986039"/>
            <a:ext cx="703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9900"/>
                </a:solidFill>
              </a:rPr>
              <a:t> = 6.7</a:t>
            </a:r>
            <a:r>
              <a:rPr lang="en-US" altLang="en-US" sz="1400" baseline="30000">
                <a:solidFill>
                  <a:srgbClr val="009900"/>
                </a:solidFill>
              </a:rPr>
              <a:t>o</a:t>
            </a:r>
          </a:p>
        </p:txBody>
      </p:sp>
      <p:sp>
        <p:nvSpPr>
          <p:cNvPr id="44117" name="TextBox 88"/>
          <p:cNvSpPr txBox="1">
            <a:spLocks noChangeArrowheads="1"/>
          </p:cNvSpPr>
          <p:nvPr/>
        </p:nvSpPr>
        <p:spPr bwMode="auto">
          <a:xfrm>
            <a:off x="375672" y="4671839"/>
            <a:ext cx="218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9900"/>
                </a:solidFill>
              </a:rPr>
              <a:t>SN = 0.1 =              </a:t>
            </a:r>
          </a:p>
        </p:txBody>
      </p:sp>
      <p:cxnSp>
        <p:nvCxnSpPr>
          <p:cNvPr id="44118" name="Straight Connector 90"/>
          <p:cNvCxnSpPr>
            <a:cxnSpLocks noChangeShapeType="1"/>
          </p:cNvCxnSpPr>
          <p:nvPr/>
        </p:nvCxnSpPr>
        <p:spPr bwMode="auto">
          <a:xfrm>
            <a:off x="1756797" y="4862339"/>
            <a:ext cx="7239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119" name="TextBox 91"/>
          <p:cNvSpPr txBox="1">
            <a:spLocks noChangeArrowheads="1"/>
          </p:cNvSpPr>
          <p:nvPr/>
        </p:nvSpPr>
        <p:spPr bwMode="auto">
          <a:xfrm>
            <a:off x="1728222" y="4519439"/>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20/1.5</a:t>
            </a:r>
          </a:p>
        </p:txBody>
      </p:sp>
      <p:sp>
        <p:nvSpPr>
          <p:cNvPr id="44120" name="TextBox 92"/>
          <p:cNvSpPr txBox="1">
            <a:spLocks noChangeArrowheads="1"/>
          </p:cNvSpPr>
          <p:nvPr/>
        </p:nvSpPr>
        <p:spPr bwMode="auto">
          <a:xfrm>
            <a:off x="1718697" y="4843289"/>
            <a:ext cx="116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9900"/>
                </a:solidFill>
              </a:rPr>
              <a:t>15 </a:t>
            </a:r>
            <a:r>
              <a:rPr lang="en-US" altLang="en-US" sz="1200" dirty="0">
                <a:solidFill>
                  <a:srgbClr val="009900"/>
                </a:solidFill>
              </a:rPr>
              <a:t>x</a:t>
            </a:r>
            <a:r>
              <a:rPr lang="en-US" altLang="en-US" dirty="0">
                <a:solidFill>
                  <a:srgbClr val="009900"/>
                </a:solidFill>
              </a:rPr>
              <a:t> H</a:t>
            </a:r>
            <a:r>
              <a:rPr lang="en-US" altLang="en-US" sz="1400" baseline="-25000" dirty="0">
                <a:solidFill>
                  <a:srgbClr val="009900"/>
                </a:solidFill>
              </a:rPr>
              <a:t>design</a:t>
            </a:r>
          </a:p>
        </p:txBody>
      </p:sp>
      <p:sp>
        <p:nvSpPr>
          <p:cNvPr id="44121" name="TextBox 93"/>
          <p:cNvSpPr txBox="1">
            <a:spLocks noChangeArrowheads="1"/>
          </p:cNvSpPr>
          <p:nvPr/>
        </p:nvSpPr>
        <p:spPr bwMode="auto">
          <a:xfrm>
            <a:off x="870972" y="5414789"/>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9900"/>
                </a:solidFill>
              </a:rPr>
              <a:t>H</a:t>
            </a:r>
            <a:r>
              <a:rPr lang="en-US" altLang="en-US" sz="1400" baseline="-25000" dirty="0">
                <a:solidFill>
                  <a:srgbClr val="009900"/>
                </a:solidFill>
              </a:rPr>
              <a:t>design</a:t>
            </a:r>
            <a:r>
              <a:rPr lang="en-US" altLang="en-US" dirty="0">
                <a:solidFill>
                  <a:srgbClr val="009900"/>
                </a:solidFill>
              </a:rPr>
              <a:t> =                 =   8.88 m</a:t>
            </a:r>
          </a:p>
        </p:txBody>
      </p:sp>
      <p:cxnSp>
        <p:nvCxnSpPr>
          <p:cNvPr id="44122" name="Straight Connector 94"/>
          <p:cNvCxnSpPr>
            <a:cxnSpLocks noChangeShapeType="1"/>
          </p:cNvCxnSpPr>
          <p:nvPr/>
        </p:nvCxnSpPr>
        <p:spPr bwMode="auto">
          <a:xfrm>
            <a:off x="1775847" y="5595764"/>
            <a:ext cx="7239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123" name="TextBox 95"/>
          <p:cNvSpPr txBox="1">
            <a:spLocks noChangeArrowheads="1"/>
          </p:cNvSpPr>
          <p:nvPr/>
        </p:nvSpPr>
        <p:spPr bwMode="auto">
          <a:xfrm>
            <a:off x="1747272" y="5252864"/>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20/1.5</a:t>
            </a:r>
          </a:p>
        </p:txBody>
      </p:sp>
      <p:sp>
        <p:nvSpPr>
          <p:cNvPr id="44124" name="TextBox 96"/>
          <p:cNvSpPr txBox="1">
            <a:spLocks noChangeArrowheads="1"/>
          </p:cNvSpPr>
          <p:nvPr/>
        </p:nvSpPr>
        <p:spPr bwMode="auto">
          <a:xfrm>
            <a:off x="1585347" y="5576714"/>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15 </a:t>
            </a:r>
            <a:r>
              <a:rPr lang="en-US" altLang="en-US" sz="1200">
                <a:solidFill>
                  <a:srgbClr val="009900"/>
                </a:solidFill>
              </a:rPr>
              <a:t>x</a:t>
            </a:r>
            <a:r>
              <a:rPr lang="en-US" altLang="en-US">
                <a:solidFill>
                  <a:srgbClr val="009900"/>
                </a:solidFill>
              </a:rPr>
              <a:t> 0.1</a:t>
            </a:r>
          </a:p>
        </p:txBody>
      </p:sp>
      <p:sp>
        <p:nvSpPr>
          <p:cNvPr id="2" name="TextBox 1"/>
          <p:cNvSpPr txBox="1"/>
          <p:nvPr/>
        </p:nvSpPr>
        <p:spPr>
          <a:xfrm>
            <a:off x="242322" y="247419"/>
            <a:ext cx="1338828" cy="369332"/>
          </a:xfrm>
          <a:prstGeom prst="rect">
            <a:avLst/>
          </a:prstGeom>
          <a:noFill/>
        </p:spPr>
        <p:txBody>
          <a:bodyPr wrap="none" rtlCol="0">
            <a:spAutoFit/>
          </a:bodyPr>
          <a:lstStyle/>
          <a:p>
            <a:r>
              <a:rPr lang="en-US" u="sng" dirty="0" smtClean="0"/>
              <a:t>Example 1:</a:t>
            </a:r>
            <a:endParaRPr lang="en-US" u="sng" dirty="0"/>
          </a:p>
        </p:txBody>
      </p:sp>
      <p:sp>
        <p:nvSpPr>
          <p:cNvPr id="12" name="TextBox 11"/>
          <p:cNvSpPr txBox="1"/>
          <p:nvPr/>
        </p:nvSpPr>
        <p:spPr>
          <a:xfrm>
            <a:off x="230254" y="841127"/>
            <a:ext cx="1418978" cy="2246769"/>
          </a:xfrm>
          <a:prstGeom prst="rect">
            <a:avLst/>
          </a:prstGeom>
          <a:noFill/>
        </p:spPr>
        <p:txBody>
          <a:bodyPr wrap="none" rtlCol="0">
            <a:spAutoFit/>
          </a:bodyPr>
          <a:lstStyle/>
          <a:p>
            <a:r>
              <a:rPr lang="en-US" sz="1400" b="1" u="sng" dirty="0" smtClean="0"/>
              <a:t>Given</a:t>
            </a:r>
            <a:r>
              <a:rPr lang="en-US" sz="1400" dirty="0" smtClean="0"/>
              <a:t>: </a:t>
            </a:r>
          </a:p>
          <a:p>
            <a:endParaRPr lang="en-US" sz="1400" dirty="0" smtClean="0"/>
          </a:p>
          <a:p>
            <a:r>
              <a:rPr lang="en-US" sz="1400" dirty="0" smtClean="0"/>
              <a:t>c</a:t>
            </a:r>
            <a:r>
              <a:rPr lang="en-US" sz="1400" baseline="-25000" dirty="0" smtClean="0"/>
              <a:t>u</a:t>
            </a:r>
            <a:r>
              <a:rPr lang="en-US" sz="1400" dirty="0" smtClean="0"/>
              <a:t> = 20 kN/m</a:t>
            </a:r>
            <a:r>
              <a:rPr lang="en-US" sz="1400" baseline="30000" dirty="0" smtClean="0"/>
              <a:t>2</a:t>
            </a:r>
          </a:p>
          <a:p>
            <a:r>
              <a:rPr lang="en-US" sz="1400" dirty="0" smtClean="0">
                <a:latin typeface="Symbol" panose="05050102010706020507" pitchFamily="18" charset="2"/>
              </a:rPr>
              <a:t>f</a:t>
            </a:r>
            <a:r>
              <a:rPr lang="en-US" sz="1400" baseline="-25000" dirty="0" smtClean="0"/>
              <a:t>u</a:t>
            </a:r>
            <a:r>
              <a:rPr lang="en-US" sz="1400" dirty="0" smtClean="0"/>
              <a:t> = 10</a:t>
            </a:r>
            <a:r>
              <a:rPr lang="en-US" sz="1400" baseline="30000" dirty="0" smtClean="0"/>
              <a:t>o</a:t>
            </a:r>
          </a:p>
          <a:p>
            <a:r>
              <a:rPr lang="en-US" sz="1400" dirty="0" smtClean="0">
                <a:latin typeface="Symbol" panose="05050102010706020507" pitchFamily="18" charset="2"/>
              </a:rPr>
              <a:t>g</a:t>
            </a:r>
            <a:r>
              <a:rPr lang="en-US" sz="1400" baseline="-25000" dirty="0" smtClean="0"/>
              <a:t>bulk</a:t>
            </a:r>
            <a:r>
              <a:rPr lang="en-US" sz="1400" dirty="0" smtClean="0"/>
              <a:t> = 15 kN/m</a:t>
            </a:r>
            <a:r>
              <a:rPr lang="en-US" sz="1400" baseline="30000" dirty="0" smtClean="0"/>
              <a:t>3</a:t>
            </a:r>
          </a:p>
          <a:p>
            <a:r>
              <a:rPr lang="en-US" sz="1400" dirty="0" smtClean="0"/>
              <a:t>F.S. = 1.5</a:t>
            </a:r>
          </a:p>
          <a:p>
            <a:endParaRPr lang="en-US" sz="1400" dirty="0"/>
          </a:p>
          <a:p>
            <a:r>
              <a:rPr lang="en-US" sz="1400" b="1" u="sng" dirty="0" smtClean="0"/>
              <a:t>Find</a:t>
            </a:r>
            <a:r>
              <a:rPr lang="en-US" sz="1400" dirty="0" smtClean="0"/>
              <a:t>:</a:t>
            </a:r>
          </a:p>
          <a:p>
            <a:endParaRPr lang="en-US" sz="1400" dirty="0" smtClean="0"/>
          </a:p>
          <a:p>
            <a:r>
              <a:rPr lang="en-US" sz="1400" dirty="0" smtClean="0"/>
              <a:t>Safe Height (H)</a:t>
            </a:r>
            <a:endParaRPr lang="en-US" sz="1400" dirty="0"/>
          </a:p>
        </p:txBody>
      </p:sp>
      <p:grpSp>
        <p:nvGrpSpPr>
          <p:cNvPr id="3" name="Group 2"/>
          <p:cNvGrpSpPr/>
          <p:nvPr/>
        </p:nvGrpSpPr>
        <p:grpSpPr>
          <a:xfrm>
            <a:off x="1768517" y="677618"/>
            <a:ext cx="4166406" cy="1669765"/>
            <a:chOff x="2157984" y="432085"/>
            <a:chExt cx="4166406" cy="1669765"/>
          </a:xfrm>
        </p:grpSpPr>
        <p:grpSp>
          <p:nvGrpSpPr>
            <p:cNvPr id="11" name="Group 10"/>
            <p:cNvGrpSpPr/>
            <p:nvPr/>
          </p:nvGrpSpPr>
          <p:grpSpPr>
            <a:xfrm>
              <a:off x="2157984" y="432085"/>
              <a:ext cx="4166406" cy="1669765"/>
              <a:chOff x="2011680" y="532812"/>
              <a:chExt cx="4166406" cy="1669765"/>
            </a:xfrm>
          </p:grpSpPr>
          <p:sp>
            <p:nvSpPr>
              <p:cNvPr id="10" name="Hexagon 9"/>
              <p:cNvSpPr/>
              <p:nvPr/>
            </p:nvSpPr>
            <p:spPr bwMode="auto">
              <a:xfrm>
                <a:off x="2047568" y="532812"/>
                <a:ext cx="4130518" cy="1669765"/>
              </a:xfrm>
              <a:custGeom>
                <a:avLst/>
                <a:gdLst>
                  <a:gd name="connsiteX0" fmla="*/ 0 w 1733169"/>
                  <a:gd name="connsiteY0" fmla="*/ 658368 h 1316736"/>
                  <a:gd name="connsiteX1" fmla="*/ 329184 w 1733169"/>
                  <a:gd name="connsiteY1" fmla="*/ 0 h 1316736"/>
                  <a:gd name="connsiteX2" fmla="*/ 1403985 w 1733169"/>
                  <a:gd name="connsiteY2" fmla="*/ 0 h 1316736"/>
                  <a:gd name="connsiteX3" fmla="*/ 1733169 w 1733169"/>
                  <a:gd name="connsiteY3" fmla="*/ 658368 h 1316736"/>
                  <a:gd name="connsiteX4" fmla="*/ 1403985 w 1733169"/>
                  <a:gd name="connsiteY4" fmla="*/ 1316736 h 1316736"/>
                  <a:gd name="connsiteX5" fmla="*/ 329184 w 1733169"/>
                  <a:gd name="connsiteY5" fmla="*/ 1316736 h 1316736"/>
                  <a:gd name="connsiteX6" fmla="*/ 0 w 1733169"/>
                  <a:gd name="connsiteY6" fmla="*/ 658368 h 1316736"/>
                  <a:gd name="connsiteX0" fmla="*/ 0 w 1733169"/>
                  <a:gd name="connsiteY0" fmla="*/ 965098 h 1623466"/>
                  <a:gd name="connsiteX1" fmla="*/ 329184 w 1733169"/>
                  <a:gd name="connsiteY1" fmla="*/ 306730 h 1623466"/>
                  <a:gd name="connsiteX2" fmla="*/ 975722 w 1733169"/>
                  <a:gd name="connsiteY2" fmla="*/ 0 h 1623466"/>
                  <a:gd name="connsiteX3" fmla="*/ 1733169 w 1733169"/>
                  <a:gd name="connsiteY3" fmla="*/ 965098 h 1623466"/>
                  <a:gd name="connsiteX4" fmla="*/ 1403985 w 1733169"/>
                  <a:gd name="connsiteY4" fmla="*/ 1623466 h 1623466"/>
                  <a:gd name="connsiteX5" fmla="*/ 329184 w 1733169"/>
                  <a:gd name="connsiteY5" fmla="*/ 1623466 h 1623466"/>
                  <a:gd name="connsiteX6" fmla="*/ 0 w 1733169"/>
                  <a:gd name="connsiteY6" fmla="*/ 965098 h 1623466"/>
                  <a:gd name="connsiteX0" fmla="*/ 585216 w 2318385"/>
                  <a:gd name="connsiteY0" fmla="*/ 970885 h 1629253"/>
                  <a:gd name="connsiteX1" fmla="*/ 0 w 2318385"/>
                  <a:gd name="connsiteY1" fmla="*/ 0 h 1629253"/>
                  <a:gd name="connsiteX2" fmla="*/ 1560938 w 2318385"/>
                  <a:gd name="connsiteY2" fmla="*/ 5787 h 1629253"/>
                  <a:gd name="connsiteX3" fmla="*/ 2318385 w 2318385"/>
                  <a:gd name="connsiteY3" fmla="*/ 970885 h 1629253"/>
                  <a:gd name="connsiteX4" fmla="*/ 1989201 w 2318385"/>
                  <a:gd name="connsiteY4" fmla="*/ 1629253 h 1629253"/>
                  <a:gd name="connsiteX5" fmla="*/ 914400 w 2318385"/>
                  <a:gd name="connsiteY5" fmla="*/ 1629253 h 1629253"/>
                  <a:gd name="connsiteX6" fmla="*/ 585216 w 2318385"/>
                  <a:gd name="connsiteY6" fmla="*/ 970885 h 1629253"/>
                  <a:gd name="connsiteX0" fmla="*/ 0 w 3538820"/>
                  <a:gd name="connsiteY0" fmla="*/ 1231315 h 1629253"/>
                  <a:gd name="connsiteX1" fmla="*/ 1220435 w 3538820"/>
                  <a:gd name="connsiteY1" fmla="*/ 0 h 1629253"/>
                  <a:gd name="connsiteX2" fmla="*/ 2781373 w 3538820"/>
                  <a:gd name="connsiteY2" fmla="*/ 5787 h 1629253"/>
                  <a:gd name="connsiteX3" fmla="*/ 3538820 w 3538820"/>
                  <a:gd name="connsiteY3" fmla="*/ 970885 h 1629253"/>
                  <a:gd name="connsiteX4" fmla="*/ 3209636 w 3538820"/>
                  <a:gd name="connsiteY4" fmla="*/ 1629253 h 1629253"/>
                  <a:gd name="connsiteX5" fmla="*/ 2134835 w 3538820"/>
                  <a:gd name="connsiteY5" fmla="*/ 1629253 h 1629253"/>
                  <a:gd name="connsiteX6" fmla="*/ 0 w 3538820"/>
                  <a:gd name="connsiteY6" fmla="*/ 1231315 h 1629253"/>
                  <a:gd name="connsiteX0" fmla="*/ 1349145 w 4887965"/>
                  <a:gd name="connsiteY0" fmla="*/ 1231315 h 1629253"/>
                  <a:gd name="connsiteX1" fmla="*/ 2569580 w 4887965"/>
                  <a:gd name="connsiteY1" fmla="*/ 0 h 1629253"/>
                  <a:gd name="connsiteX2" fmla="*/ 4130518 w 4887965"/>
                  <a:gd name="connsiteY2" fmla="*/ 5787 h 1629253"/>
                  <a:gd name="connsiteX3" fmla="*/ 4887965 w 4887965"/>
                  <a:gd name="connsiteY3" fmla="*/ 970885 h 1629253"/>
                  <a:gd name="connsiteX4" fmla="*/ 4558781 w 4887965"/>
                  <a:gd name="connsiteY4" fmla="*/ 1629253 h 1629253"/>
                  <a:gd name="connsiteX5" fmla="*/ 0 w 4887965"/>
                  <a:gd name="connsiteY5" fmla="*/ 1229926 h 1629253"/>
                  <a:gd name="connsiteX6" fmla="*/ 1349145 w 4887965"/>
                  <a:gd name="connsiteY6" fmla="*/ 1231315 h 1629253"/>
                  <a:gd name="connsiteX0" fmla="*/ 1349145 w 4887965"/>
                  <a:gd name="connsiteY0" fmla="*/ 1231315 h 1658190"/>
                  <a:gd name="connsiteX1" fmla="*/ 2569580 w 4887965"/>
                  <a:gd name="connsiteY1" fmla="*/ 0 h 1658190"/>
                  <a:gd name="connsiteX2" fmla="*/ 4130518 w 4887965"/>
                  <a:gd name="connsiteY2" fmla="*/ 5787 h 1658190"/>
                  <a:gd name="connsiteX3" fmla="*/ 4887965 w 4887965"/>
                  <a:gd name="connsiteY3" fmla="*/ 970885 h 1658190"/>
                  <a:gd name="connsiteX4" fmla="*/ 38867 w 4887965"/>
                  <a:gd name="connsiteY4" fmla="*/ 1658190 h 1658190"/>
                  <a:gd name="connsiteX5" fmla="*/ 0 w 4887965"/>
                  <a:gd name="connsiteY5" fmla="*/ 1229926 h 1658190"/>
                  <a:gd name="connsiteX6" fmla="*/ 1349145 w 4887965"/>
                  <a:gd name="connsiteY6" fmla="*/ 1231315 h 1658190"/>
                  <a:gd name="connsiteX0" fmla="*/ 1349145 w 4268719"/>
                  <a:gd name="connsiteY0" fmla="*/ 1231315 h 1658190"/>
                  <a:gd name="connsiteX1" fmla="*/ 2569580 w 4268719"/>
                  <a:gd name="connsiteY1" fmla="*/ 0 h 1658190"/>
                  <a:gd name="connsiteX2" fmla="*/ 4130518 w 4268719"/>
                  <a:gd name="connsiteY2" fmla="*/ 5787 h 1658190"/>
                  <a:gd name="connsiteX3" fmla="*/ 4268719 w 4268719"/>
                  <a:gd name="connsiteY3" fmla="*/ 1648004 h 1658190"/>
                  <a:gd name="connsiteX4" fmla="*/ 38867 w 4268719"/>
                  <a:gd name="connsiteY4" fmla="*/ 1658190 h 1658190"/>
                  <a:gd name="connsiteX5" fmla="*/ 0 w 4268719"/>
                  <a:gd name="connsiteY5" fmla="*/ 1229926 h 1658190"/>
                  <a:gd name="connsiteX6" fmla="*/ 1349145 w 4268719"/>
                  <a:gd name="connsiteY6" fmla="*/ 1231315 h 1658190"/>
                  <a:gd name="connsiteX0" fmla="*/ 1349145 w 4130518"/>
                  <a:gd name="connsiteY0" fmla="*/ 1231315 h 1658190"/>
                  <a:gd name="connsiteX1" fmla="*/ 2569580 w 4130518"/>
                  <a:gd name="connsiteY1" fmla="*/ 0 h 1658190"/>
                  <a:gd name="connsiteX2" fmla="*/ 4130518 w 4130518"/>
                  <a:gd name="connsiteY2" fmla="*/ 5787 h 1658190"/>
                  <a:gd name="connsiteX3" fmla="*/ 4118248 w 4130518"/>
                  <a:gd name="connsiteY3" fmla="*/ 1648004 h 1658190"/>
                  <a:gd name="connsiteX4" fmla="*/ 38867 w 4130518"/>
                  <a:gd name="connsiteY4" fmla="*/ 1658190 h 1658190"/>
                  <a:gd name="connsiteX5" fmla="*/ 0 w 4130518"/>
                  <a:gd name="connsiteY5" fmla="*/ 1229926 h 1658190"/>
                  <a:gd name="connsiteX6" fmla="*/ 1349145 w 4130518"/>
                  <a:gd name="connsiteY6" fmla="*/ 1231315 h 1658190"/>
                  <a:gd name="connsiteX0" fmla="*/ 1349145 w 4130518"/>
                  <a:gd name="connsiteY0" fmla="*/ 1231315 h 1669765"/>
                  <a:gd name="connsiteX1" fmla="*/ 2569580 w 4130518"/>
                  <a:gd name="connsiteY1" fmla="*/ 0 h 1669765"/>
                  <a:gd name="connsiteX2" fmla="*/ 4130518 w 4130518"/>
                  <a:gd name="connsiteY2" fmla="*/ 5787 h 1669765"/>
                  <a:gd name="connsiteX3" fmla="*/ 4118248 w 4130518"/>
                  <a:gd name="connsiteY3" fmla="*/ 1648004 h 1669765"/>
                  <a:gd name="connsiteX4" fmla="*/ 4143 w 4130518"/>
                  <a:gd name="connsiteY4" fmla="*/ 1669765 h 1669765"/>
                  <a:gd name="connsiteX5" fmla="*/ 0 w 4130518"/>
                  <a:gd name="connsiteY5" fmla="*/ 1229926 h 1669765"/>
                  <a:gd name="connsiteX6" fmla="*/ 1349145 w 4130518"/>
                  <a:gd name="connsiteY6" fmla="*/ 1231315 h 16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518" h="1669765">
                    <a:moveTo>
                      <a:pt x="1349145" y="1231315"/>
                    </a:moveTo>
                    <a:lnTo>
                      <a:pt x="2569580" y="0"/>
                    </a:lnTo>
                    <a:lnTo>
                      <a:pt x="4130518" y="5787"/>
                    </a:lnTo>
                    <a:lnTo>
                      <a:pt x="4118248" y="1648004"/>
                    </a:lnTo>
                    <a:lnTo>
                      <a:pt x="4143" y="1669765"/>
                    </a:lnTo>
                    <a:lnTo>
                      <a:pt x="0" y="1229926"/>
                    </a:lnTo>
                    <a:lnTo>
                      <a:pt x="1349145" y="1231315"/>
                    </a:lnTo>
                    <a:close/>
                  </a:path>
                </a:pathLst>
              </a:custGeom>
              <a:gradFill>
                <a:gsLst>
                  <a:gs pos="0">
                    <a:srgbClr val="FFC000"/>
                  </a:gs>
                  <a:gs pos="100000">
                    <a:schemeClr val="bg1"/>
                  </a:gs>
                </a:gsLst>
                <a:lin ang="5400000" scaled="1"/>
              </a:gra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Symbol" panose="05050102010706020507" pitchFamily="18" charset="2"/>
                </a:endParaRPr>
              </a:p>
            </p:txBody>
          </p:sp>
          <p:grpSp>
            <p:nvGrpSpPr>
              <p:cNvPr id="9" name="Group 8"/>
              <p:cNvGrpSpPr/>
              <p:nvPr/>
            </p:nvGrpSpPr>
            <p:grpSpPr>
              <a:xfrm>
                <a:off x="2011680" y="534949"/>
                <a:ext cx="4152710" cy="1226756"/>
                <a:chOff x="1024128" y="1051560"/>
                <a:chExt cx="4152710" cy="914400"/>
              </a:xfrm>
            </p:grpSpPr>
            <p:cxnSp>
              <p:nvCxnSpPr>
                <p:cNvPr id="4" name="Straight Connector 3"/>
                <p:cNvCxnSpPr/>
                <p:nvPr/>
              </p:nvCxnSpPr>
              <p:spPr bwMode="auto">
                <a:xfrm flipH="1">
                  <a:off x="3621024" y="1051560"/>
                  <a:ext cx="15558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H="1">
                  <a:off x="2414016" y="1051560"/>
                  <a:ext cx="1207008"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H="1">
                  <a:off x="1024128" y="1965960"/>
                  <a:ext cx="13898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cxnSp>
          <p:nvCxnSpPr>
            <p:cNvPr id="14" name="Straight Connector 13"/>
            <p:cNvCxnSpPr>
              <a:stCxn id="10" idx="0"/>
            </p:cNvCxnSpPr>
            <p:nvPr/>
          </p:nvCxnSpPr>
          <p:spPr bwMode="auto">
            <a:xfrm flipV="1">
              <a:off x="3543017" y="1660978"/>
              <a:ext cx="2345719" cy="2422"/>
            </a:xfrm>
            <a:prstGeom prst="line">
              <a:avLst/>
            </a:prstGeom>
            <a:solidFill>
              <a:schemeClr val="accent1"/>
            </a:solidFill>
            <a:ln w="0" cap="flat" cmpd="sng" algn="ctr">
              <a:solidFill>
                <a:schemeClr val="tx1"/>
              </a:solidFill>
              <a:prstDash val="dashDot"/>
              <a:round/>
              <a:headEnd type="none" w="med" len="med"/>
              <a:tailEnd type="none" w="med" len="med"/>
            </a:ln>
            <a:effectLst/>
          </p:spPr>
        </p:cxnSp>
        <p:cxnSp>
          <p:nvCxnSpPr>
            <p:cNvPr id="17" name="Straight Arrow Connector 16"/>
            <p:cNvCxnSpPr/>
            <p:nvPr/>
          </p:nvCxnSpPr>
          <p:spPr bwMode="auto">
            <a:xfrm>
              <a:off x="3072384" y="432085"/>
              <a:ext cx="0" cy="1228893"/>
            </a:xfrm>
            <a:prstGeom prst="straightConnector1">
              <a:avLst/>
            </a:prstGeom>
            <a:solidFill>
              <a:schemeClr val="accent1"/>
            </a:solidFill>
            <a:ln w="0" cap="flat" cmpd="sng" algn="ctr">
              <a:solidFill>
                <a:schemeClr val="tx1"/>
              </a:solidFill>
              <a:prstDash val="solid"/>
              <a:round/>
              <a:headEnd type="triangle" w="med" len="med"/>
              <a:tailEnd type="triangle"/>
            </a:ln>
            <a:effectLst/>
          </p:spPr>
        </p:cxnSp>
        <p:cxnSp>
          <p:nvCxnSpPr>
            <p:cNvPr id="40" name="Straight Connector 39"/>
            <p:cNvCxnSpPr/>
            <p:nvPr/>
          </p:nvCxnSpPr>
          <p:spPr bwMode="auto">
            <a:xfrm flipV="1">
              <a:off x="2573378" y="436360"/>
              <a:ext cx="2345719" cy="2422"/>
            </a:xfrm>
            <a:prstGeom prst="line">
              <a:avLst/>
            </a:prstGeom>
            <a:solidFill>
              <a:schemeClr val="accent1"/>
            </a:solidFill>
            <a:ln w="0" cap="flat" cmpd="sng" algn="ctr">
              <a:solidFill>
                <a:schemeClr val="tx1"/>
              </a:solidFill>
              <a:prstDash val="dashDot"/>
              <a:round/>
              <a:headEnd type="none" w="med" len="med"/>
              <a:tailEnd type="none" w="med" len="med"/>
            </a:ln>
            <a:effectLst/>
          </p:spPr>
        </p:cxnSp>
        <p:sp>
          <p:nvSpPr>
            <p:cNvPr id="18" name="TextBox 17"/>
            <p:cNvSpPr txBox="1"/>
            <p:nvPr/>
          </p:nvSpPr>
          <p:spPr>
            <a:xfrm>
              <a:off x="2537328" y="773965"/>
              <a:ext cx="1110325" cy="369332"/>
            </a:xfrm>
            <a:prstGeom prst="rect">
              <a:avLst/>
            </a:prstGeom>
            <a:solidFill>
              <a:schemeClr val="bg1"/>
            </a:solidFill>
          </p:spPr>
          <p:txBody>
            <a:bodyPr wrap="square" rtlCol="0">
              <a:spAutoFit/>
            </a:bodyPr>
            <a:lstStyle/>
            <a:p>
              <a:r>
                <a:rPr lang="en-US" dirty="0" smtClean="0"/>
                <a:t>H</a:t>
              </a:r>
              <a:r>
                <a:rPr lang="en-US" baseline="-25000" dirty="0" smtClean="0"/>
                <a:t>design</a:t>
              </a:r>
              <a:r>
                <a:rPr lang="en-US" dirty="0" smtClean="0"/>
                <a:t>=?</a:t>
              </a:r>
              <a:endParaRPr lang="en-US" dirty="0"/>
            </a:p>
          </p:txBody>
        </p:sp>
        <p:sp>
          <p:nvSpPr>
            <p:cNvPr id="19" name="Freeform 18"/>
            <p:cNvSpPr/>
            <p:nvPr/>
          </p:nvSpPr>
          <p:spPr bwMode="auto">
            <a:xfrm>
              <a:off x="3759084" y="1444085"/>
              <a:ext cx="110655" cy="212858"/>
            </a:xfrm>
            <a:custGeom>
              <a:avLst/>
              <a:gdLst>
                <a:gd name="connsiteX0" fmla="*/ 0 w 323555"/>
                <a:gd name="connsiteY0" fmla="*/ 0 h 601883"/>
                <a:gd name="connsiteX1" fmla="*/ 295154 w 323555"/>
                <a:gd name="connsiteY1" fmla="*/ 214132 h 601883"/>
                <a:gd name="connsiteX2" fmla="*/ 295154 w 323555"/>
                <a:gd name="connsiteY2" fmla="*/ 601883 h 601883"/>
                <a:gd name="connsiteX0" fmla="*/ 0 w 295154"/>
                <a:gd name="connsiteY0" fmla="*/ 0 h 601883"/>
                <a:gd name="connsiteX1" fmla="*/ 295154 w 295154"/>
                <a:gd name="connsiteY1" fmla="*/ 601883 h 601883"/>
                <a:gd name="connsiteX0" fmla="*/ 0 w 295154"/>
                <a:gd name="connsiteY0" fmla="*/ 0 h 601883"/>
                <a:gd name="connsiteX1" fmla="*/ 295154 w 295154"/>
                <a:gd name="connsiteY1" fmla="*/ 601883 h 601883"/>
                <a:gd name="connsiteX0" fmla="*/ 0 w 333110"/>
                <a:gd name="connsiteY0" fmla="*/ 0 h 601883"/>
                <a:gd name="connsiteX1" fmla="*/ 295154 w 333110"/>
                <a:gd name="connsiteY1" fmla="*/ 601883 h 601883"/>
                <a:gd name="connsiteX0" fmla="*/ 0 w 315637"/>
                <a:gd name="connsiteY0" fmla="*/ 0 h 601883"/>
                <a:gd name="connsiteX1" fmla="*/ 295154 w 315637"/>
                <a:gd name="connsiteY1" fmla="*/ 601883 h 601883"/>
              </a:gdLst>
              <a:ahLst/>
              <a:cxnLst>
                <a:cxn ang="0">
                  <a:pos x="connsiteX0" y="connsiteY0"/>
                </a:cxn>
                <a:cxn ang="0">
                  <a:pos x="connsiteX1" y="connsiteY1"/>
                </a:cxn>
              </a:cxnLst>
              <a:rect l="l" t="t" r="r" b="b"/>
              <a:pathLst>
                <a:path w="315637" h="601883">
                  <a:moveTo>
                    <a:pt x="0" y="0"/>
                  </a:moveTo>
                  <a:cubicBezTo>
                    <a:pt x="277792" y="55945"/>
                    <a:pt x="358814" y="459129"/>
                    <a:pt x="295154" y="601883"/>
                  </a:cubicBezTo>
                </a:path>
              </a:pathLst>
            </a:custGeom>
            <a:no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a:xfrm>
              <a:off x="3798662" y="1337112"/>
              <a:ext cx="564578" cy="276999"/>
            </a:xfrm>
            <a:prstGeom prst="rect">
              <a:avLst/>
            </a:prstGeom>
          </p:spPr>
          <p:txBody>
            <a:bodyPr wrap="none">
              <a:spAutoFit/>
            </a:bodyPr>
            <a:lstStyle/>
            <a:p>
              <a:r>
                <a:rPr lang="en-US" sz="1200" i="1" dirty="0" smtClean="0">
                  <a:latin typeface="Symbol" panose="05050102010706020507" pitchFamily="18" charset="2"/>
                </a:rPr>
                <a:t>b=30</a:t>
              </a:r>
              <a:r>
                <a:rPr lang="en-US" sz="1200" i="1" baseline="30000" dirty="0" smtClean="0">
                  <a:latin typeface="Symbol" panose="05050102010706020507" pitchFamily="18" charset="2"/>
                </a:rPr>
                <a:t>o</a:t>
              </a:r>
              <a:endParaRPr lang="en-US" sz="1200" i="1" baseline="30000" dirty="0">
                <a:latin typeface="Symbol" panose="05050102010706020507" pitchFamily="18" charset="2"/>
              </a:endParaRPr>
            </a:p>
          </p:txBody>
        </p:sp>
      </p:grpSp>
      <p:cxnSp>
        <p:nvCxnSpPr>
          <p:cNvPr id="22" name="Straight Arrow Connector 21"/>
          <p:cNvCxnSpPr/>
          <p:nvPr/>
        </p:nvCxnSpPr>
        <p:spPr bwMode="auto">
          <a:xfrm flipH="1">
            <a:off x="2068741" y="3713783"/>
            <a:ext cx="234156" cy="3309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6" name="Rectangle 45"/>
          <p:cNvSpPr/>
          <p:nvPr/>
        </p:nvSpPr>
        <p:spPr>
          <a:xfrm>
            <a:off x="2203119" y="3476048"/>
            <a:ext cx="739305" cy="276999"/>
          </a:xfrm>
          <a:prstGeom prst="rect">
            <a:avLst/>
          </a:prstGeom>
        </p:spPr>
        <p:txBody>
          <a:bodyPr wrap="none">
            <a:spAutoFit/>
          </a:bodyPr>
          <a:lstStyle/>
          <a:p>
            <a:r>
              <a:rPr lang="en-US" sz="1200" i="1" dirty="0">
                <a:latin typeface="+mn-lt"/>
              </a:rPr>
              <a:t>o</a:t>
            </a:r>
            <a:r>
              <a:rPr lang="en-US" sz="1200" i="1" dirty="0" smtClean="0">
                <a:latin typeface="+mn-lt"/>
              </a:rPr>
              <a:t>r</a:t>
            </a:r>
            <a:r>
              <a:rPr lang="en-US" sz="1200" i="1" dirty="0" smtClean="0">
                <a:latin typeface="Symbol" panose="05050102010706020507" pitchFamily="18" charset="2"/>
              </a:rPr>
              <a:t> b=30</a:t>
            </a:r>
            <a:r>
              <a:rPr lang="en-US" sz="1200" i="1" baseline="30000" dirty="0" smtClean="0">
                <a:latin typeface="Symbol" panose="05050102010706020507" pitchFamily="18" charset="2"/>
              </a:rPr>
              <a:t>o</a:t>
            </a:r>
            <a:endParaRPr lang="en-US" sz="1200" i="1" baseline="30000" dirty="0">
              <a:latin typeface="Symbol" panose="05050102010706020507" pitchFamily="18" charset="2"/>
            </a:endParaRPr>
          </a:p>
        </p:txBody>
      </p:sp>
      <p:grpSp>
        <p:nvGrpSpPr>
          <p:cNvPr id="5" name="Group 4"/>
          <p:cNvGrpSpPr/>
          <p:nvPr/>
        </p:nvGrpSpPr>
        <p:grpSpPr>
          <a:xfrm>
            <a:off x="5821072" y="2385616"/>
            <a:ext cx="3091270" cy="4063261"/>
            <a:chOff x="5821072" y="2385616"/>
            <a:chExt cx="3091270" cy="4063261"/>
          </a:xfrm>
        </p:grpSpPr>
        <p:sp>
          <p:nvSpPr>
            <p:cNvPr id="45096" name="Rectangle 45095"/>
            <p:cNvSpPr/>
            <p:nvPr/>
          </p:nvSpPr>
          <p:spPr bwMode="auto">
            <a:xfrm>
              <a:off x="6047574" y="3734512"/>
              <a:ext cx="122490" cy="968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45097" name="Picture 45096"/>
            <p:cNvPicPr>
              <a:picLocks noChangeAspect="1"/>
            </p:cNvPicPr>
            <p:nvPr/>
          </p:nvPicPr>
          <p:blipFill rotWithShape="1">
            <a:blip r:embed="rId2"/>
            <a:srcRect l="69840" t="52880" r="14195" b="15440"/>
            <a:stretch/>
          </p:blipFill>
          <p:spPr>
            <a:xfrm>
              <a:off x="6073240" y="2385616"/>
              <a:ext cx="2839102" cy="3755962"/>
            </a:xfrm>
            <a:prstGeom prst="rect">
              <a:avLst/>
            </a:prstGeom>
          </p:spPr>
        </p:pic>
        <p:sp>
          <p:nvSpPr>
            <p:cNvPr id="36" name="TextBox 35"/>
            <p:cNvSpPr txBox="1"/>
            <p:nvPr/>
          </p:nvSpPr>
          <p:spPr>
            <a:xfrm rot="16200000">
              <a:off x="5102926" y="3956916"/>
              <a:ext cx="1697901" cy="261610"/>
            </a:xfrm>
            <a:prstGeom prst="rect">
              <a:avLst/>
            </a:prstGeom>
            <a:noFill/>
          </p:spPr>
          <p:txBody>
            <a:bodyPr wrap="none" rtlCol="0">
              <a:spAutoFit/>
            </a:bodyPr>
            <a:lstStyle/>
            <a:p>
              <a:r>
                <a:rPr lang="en-US" sz="1100" dirty="0" smtClean="0"/>
                <a:t>Stability Number (c / </a:t>
              </a:r>
              <a:r>
                <a:rPr lang="en-US" sz="1100" dirty="0" smtClean="0">
                  <a:latin typeface="Symbol" panose="05050102010706020507" pitchFamily="18" charset="2"/>
                </a:rPr>
                <a:t>g</a:t>
              </a:r>
              <a:r>
                <a:rPr lang="en-US" sz="1100" dirty="0" smtClean="0"/>
                <a:t>H)</a:t>
              </a:r>
              <a:endParaRPr lang="en-US" sz="1100" dirty="0"/>
            </a:p>
          </p:txBody>
        </p:sp>
        <p:sp>
          <p:nvSpPr>
            <p:cNvPr id="37" name="TextBox 36"/>
            <p:cNvSpPr txBox="1"/>
            <p:nvPr/>
          </p:nvSpPr>
          <p:spPr>
            <a:xfrm>
              <a:off x="7005313" y="6202656"/>
              <a:ext cx="1309974" cy="246221"/>
            </a:xfrm>
            <a:prstGeom prst="rect">
              <a:avLst/>
            </a:prstGeom>
            <a:noFill/>
          </p:spPr>
          <p:txBody>
            <a:bodyPr wrap="none" rtlCol="0">
              <a:spAutoFit/>
            </a:bodyPr>
            <a:lstStyle/>
            <a:p>
              <a:r>
                <a:rPr lang="en-US" sz="1000" dirty="0" smtClean="0"/>
                <a:t>Slope Angle </a:t>
              </a:r>
              <a:r>
                <a:rPr lang="en-US" sz="1000" dirty="0" smtClean="0">
                  <a:latin typeface="Symbol" panose="05050102010706020507" pitchFamily="18" charset="2"/>
                </a:rPr>
                <a:t>b</a:t>
              </a:r>
              <a:r>
                <a:rPr lang="en-US" sz="1000" dirty="0" smtClean="0"/>
                <a:t> (deg)</a:t>
              </a:r>
              <a:endParaRPr lang="en-US" sz="1000" dirty="0"/>
            </a:p>
          </p:txBody>
        </p:sp>
      </p:grpSp>
      <p:sp>
        <p:nvSpPr>
          <p:cNvPr id="7" name="Rectangle 6"/>
          <p:cNvSpPr/>
          <p:nvPr/>
        </p:nvSpPr>
        <p:spPr>
          <a:xfrm>
            <a:off x="5443360" y="4827601"/>
            <a:ext cx="830677" cy="276999"/>
          </a:xfrm>
          <a:prstGeom prst="rect">
            <a:avLst/>
          </a:prstGeom>
        </p:spPr>
        <p:txBody>
          <a:bodyPr wrap="none">
            <a:spAutoFit/>
          </a:bodyPr>
          <a:lstStyle/>
          <a:p>
            <a:r>
              <a:rPr lang="en-US" altLang="en-US" sz="1200" dirty="0">
                <a:solidFill>
                  <a:srgbClr val="009900"/>
                </a:solidFill>
                <a:effectLst>
                  <a:outerShdw blurRad="38100" dist="38100" dir="2700000" algn="tl">
                    <a:srgbClr val="000000">
                      <a:alpha val="43137"/>
                    </a:srgbClr>
                  </a:outerShdw>
                </a:effectLst>
              </a:rPr>
              <a:t>SN = 0.1 </a:t>
            </a:r>
            <a:endParaRPr lang="en-US"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40752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29" name="TextBox 73"/>
          <p:cNvSpPr txBox="1">
            <a:spLocks noChangeArrowheads="1"/>
          </p:cNvSpPr>
          <p:nvPr/>
        </p:nvSpPr>
        <p:spPr bwMode="auto">
          <a:xfrm>
            <a:off x="190500" y="25717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solidFill>
                  <a:srgbClr val="009900"/>
                </a:solidFill>
              </a:rPr>
              <a:t>Solution</a:t>
            </a:r>
            <a:r>
              <a:rPr lang="en-US" altLang="en-US">
                <a:solidFill>
                  <a:srgbClr val="009900"/>
                </a:solidFill>
              </a:rPr>
              <a:t>:</a:t>
            </a:r>
          </a:p>
        </p:txBody>
      </p:sp>
      <p:sp>
        <p:nvSpPr>
          <p:cNvPr id="76" name="Rectangle 74"/>
          <p:cNvSpPr>
            <a:spLocks noChangeArrowheads="1"/>
          </p:cNvSpPr>
          <p:nvPr/>
        </p:nvSpPr>
        <p:spPr bwMode="auto">
          <a:xfrm>
            <a:off x="257175" y="3686175"/>
            <a:ext cx="5362575" cy="366713"/>
          </a:xfrm>
          <a:prstGeom prst="rect">
            <a:avLst/>
          </a:prstGeom>
          <a:noFill/>
          <a:ln w="12700">
            <a:noFill/>
            <a:miter lim="800000"/>
            <a:headEnd/>
            <a:tailEnd/>
          </a:ln>
          <a:effectLst/>
        </p:spPr>
        <p:txBody>
          <a:bodyPr lIns="90488" tIns="44450" rIns="90488" bIns="44450">
            <a:spAutoFit/>
          </a:bodyPr>
          <a:lstStyle/>
          <a:p>
            <a:pPr>
              <a:spcBef>
                <a:spcPct val="50000"/>
              </a:spcBef>
              <a:defRPr/>
            </a:pPr>
            <a:r>
              <a:rPr lang="en-US" sz="1600" dirty="0">
                <a:solidFill>
                  <a:srgbClr val="009900"/>
                </a:solidFill>
                <a:latin typeface="Arial" charset="0"/>
              </a:rPr>
              <a:t>2- Use the chart with </a:t>
            </a:r>
            <a:r>
              <a:rPr lang="en-US" sz="1600" i="1" dirty="0" smtClean="0">
                <a:solidFill>
                  <a:srgbClr val="009900"/>
                </a:solidFill>
                <a:latin typeface="Symbol" panose="05050102010706020507" pitchFamily="18" charset="2"/>
              </a:rPr>
              <a:t>b </a:t>
            </a:r>
            <a:r>
              <a:rPr lang="en-US" sz="1600" dirty="0" smtClean="0">
                <a:solidFill>
                  <a:srgbClr val="009900"/>
                </a:solidFill>
                <a:latin typeface="Arial" charset="0"/>
              </a:rPr>
              <a:t>= </a:t>
            </a:r>
            <a:r>
              <a:rPr lang="en-US" sz="1600" dirty="0">
                <a:solidFill>
                  <a:srgbClr val="009900"/>
                </a:solidFill>
                <a:latin typeface="Arial" charset="0"/>
              </a:rPr>
              <a:t>30</a:t>
            </a:r>
            <a:r>
              <a:rPr lang="en-US" sz="1400" baseline="30000" dirty="0">
                <a:solidFill>
                  <a:srgbClr val="009900"/>
                </a:solidFill>
                <a:latin typeface="Arial" charset="0"/>
              </a:rPr>
              <a:t>o</a:t>
            </a:r>
            <a:r>
              <a:rPr lang="en-US" sz="1600" dirty="0">
                <a:solidFill>
                  <a:srgbClr val="009900"/>
                </a:solidFill>
                <a:latin typeface="Arial" charset="0"/>
              </a:rPr>
              <a:t>, and  </a:t>
            </a:r>
            <a:r>
              <a:rPr lang="en-US" dirty="0" err="1" smtClean="0">
                <a:solidFill>
                  <a:srgbClr val="009900"/>
                </a:solidFill>
                <a:latin typeface="Symbol" pitchFamily="18" charset="2"/>
              </a:rPr>
              <a:t>f</a:t>
            </a:r>
            <a:r>
              <a:rPr lang="en-US" sz="1600" baseline="-25000" dirty="0" err="1" smtClean="0">
                <a:solidFill>
                  <a:srgbClr val="009900"/>
                </a:solidFill>
                <a:latin typeface="+mj-lt"/>
              </a:rPr>
              <a:t>dev</a:t>
            </a:r>
            <a:r>
              <a:rPr lang="en-US" sz="1600" dirty="0" smtClean="0">
                <a:solidFill>
                  <a:srgbClr val="009900"/>
                </a:solidFill>
                <a:latin typeface="Symbol" pitchFamily="18" charset="2"/>
              </a:rPr>
              <a:t> </a:t>
            </a:r>
            <a:r>
              <a:rPr lang="en-US" sz="1600" dirty="0">
                <a:solidFill>
                  <a:srgbClr val="009900"/>
                </a:solidFill>
                <a:latin typeface="Arial" charset="0"/>
              </a:rPr>
              <a:t>=  tan</a:t>
            </a:r>
            <a:r>
              <a:rPr lang="en-US" sz="1600" baseline="30000" dirty="0">
                <a:solidFill>
                  <a:srgbClr val="009900"/>
                </a:solidFill>
                <a:latin typeface="Arial" charset="0"/>
              </a:rPr>
              <a:t>-1</a:t>
            </a:r>
            <a:r>
              <a:rPr lang="en-US" sz="1600" dirty="0">
                <a:solidFill>
                  <a:srgbClr val="009900"/>
                </a:solidFill>
                <a:latin typeface="Arial" charset="0"/>
              </a:rPr>
              <a:t> </a:t>
            </a:r>
            <a:r>
              <a:rPr lang="en-US" dirty="0">
                <a:solidFill>
                  <a:srgbClr val="009900"/>
                </a:solidFill>
                <a:latin typeface="Arial" charset="0"/>
              </a:rPr>
              <a:t>(</a:t>
            </a:r>
            <a:endParaRPr lang="en-US" baseline="30000" dirty="0">
              <a:solidFill>
                <a:srgbClr val="009900"/>
              </a:solidFill>
              <a:latin typeface="Arial" charset="0"/>
            </a:endParaRPr>
          </a:p>
        </p:txBody>
      </p:sp>
      <p:cxnSp>
        <p:nvCxnSpPr>
          <p:cNvPr id="45132" name="Straight Connector 77"/>
          <p:cNvCxnSpPr>
            <a:cxnSpLocks noChangeShapeType="1"/>
          </p:cNvCxnSpPr>
          <p:nvPr/>
        </p:nvCxnSpPr>
        <p:spPr bwMode="auto">
          <a:xfrm>
            <a:off x="4629150" y="3914775"/>
            <a:ext cx="4095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5133" name="TextBox 78"/>
          <p:cNvSpPr txBox="1">
            <a:spLocks noChangeArrowheads="1"/>
          </p:cNvSpPr>
          <p:nvPr/>
        </p:nvSpPr>
        <p:spPr bwMode="auto">
          <a:xfrm>
            <a:off x="4543425" y="3657600"/>
            <a:ext cx="1076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9900"/>
                </a:solidFill>
              </a:rPr>
              <a:t>tan 10</a:t>
            </a:r>
            <a:r>
              <a:rPr lang="en-US" altLang="en-US" sz="1400" baseline="30000">
                <a:solidFill>
                  <a:srgbClr val="009900"/>
                </a:solidFill>
              </a:rPr>
              <a:t>o</a:t>
            </a:r>
            <a:r>
              <a:rPr lang="en-US" altLang="en-US" sz="1400">
                <a:solidFill>
                  <a:srgbClr val="009900"/>
                </a:solidFill>
              </a:rPr>
              <a:t> </a:t>
            </a:r>
          </a:p>
        </p:txBody>
      </p:sp>
      <p:sp>
        <p:nvSpPr>
          <p:cNvPr id="45134" name="TextBox 79"/>
          <p:cNvSpPr txBox="1">
            <a:spLocks noChangeArrowheads="1"/>
          </p:cNvSpPr>
          <p:nvPr/>
        </p:nvSpPr>
        <p:spPr bwMode="auto">
          <a:xfrm>
            <a:off x="4591050" y="3867150"/>
            <a:ext cx="433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9900"/>
                </a:solidFill>
              </a:rPr>
              <a:t>1.0</a:t>
            </a:r>
          </a:p>
        </p:txBody>
      </p:sp>
      <p:sp>
        <p:nvSpPr>
          <p:cNvPr id="45140" name="TextBox 88"/>
          <p:cNvSpPr txBox="1">
            <a:spLocks noChangeArrowheads="1"/>
          </p:cNvSpPr>
          <p:nvPr/>
        </p:nvSpPr>
        <p:spPr bwMode="auto">
          <a:xfrm>
            <a:off x="504825" y="4562475"/>
            <a:ext cx="244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SN = 0.075 =              </a:t>
            </a:r>
          </a:p>
        </p:txBody>
      </p:sp>
      <p:cxnSp>
        <p:nvCxnSpPr>
          <p:cNvPr id="45141" name="Straight Connector 90"/>
          <p:cNvCxnSpPr>
            <a:cxnSpLocks noChangeShapeType="1"/>
          </p:cNvCxnSpPr>
          <p:nvPr/>
        </p:nvCxnSpPr>
        <p:spPr bwMode="auto">
          <a:xfrm>
            <a:off x="2028825" y="4752975"/>
            <a:ext cx="7239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5142" name="TextBox 91"/>
          <p:cNvSpPr txBox="1">
            <a:spLocks noChangeArrowheads="1"/>
          </p:cNvSpPr>
          <p:nvPr/>
        </p:nvSpPr>
        <p:spPr bwMode="auto">
          <a:xfrm>
            <a:off x="2000250" y="4410075"/>
            <a:ext cx="546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err="1" smtClean="0">
                <a:solidFill>
                  <a:srgbClr val="009900"/>
                </a:solidFill>
              </a:rPr>
              <a:t>c</a:t>
            </a:r>
            <a:r>
              <a:rPr lang="en-US" altLang="en-US" baseline="-25000" dirty="0" err="1" smtClean="0">
                <a:solidFill>
                  <a:srgbClr val="009900"/>
                </a:solidFill>
              </a:rPr>
              <a:t>dev</a:t>
            </a:r>
            <a:endParaRPr lang="en-US" altLang="en-US" baseline="-25000" dirty="0">
              <a:solidFill>
                <a:srgbClr val="009900"/>
              </a:solidFill>
            </a:endParaRPr>
          </a:p>
        </p:txBody>
      </p:sp>
      <p:sp>
        <p:nvSpPr>
          <p:cNvPr id="45143" name="TextBox 92"/>
          <p:cNvSpPr txBox="1">
            <a:spLocks noChangeArrowheads="1"/>
          </p:cNvSpPr>
          <p:nvPr/>
        </p:nvSpPr>
        <p:spPr bwMode="auto">
          <a:xfrm>
            <a:off x="1990725" y="4733925"/>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15 </a:t>
            </a:r>
            <a:r>
              <a:rPr lang="en-US" altLang="en-US" sz="1200">
                <a:solidFill>
                  <a:srgbClr val="009900"/>
                </a:solidFill>
              </a:rPr>
              <a:t>x</a:t>
            </a:r>
            <a:r>
              <a:rPr lang="en-US" altLang="en-US">
                <a:solidFill>
                  <a:srgbClr val="009900"/>
                </a:solidFill>
              </a:rPr>
              <a:t> 7</a:t>
            </a:r>
            <a:endParaRPr lang="en-US" altLang="en-US" sz="1400" baseline="-25000">
              <a:solidFill>
                <a:srgbClr val="009900"/>
              </a:solidFill>
            </a:endParaRPr>
          </a:p>
        </p:txBody>
      </p:sp>
      <p:sp>
        <p:nvSpPr>
          <p:cNvPr id="45144" name="TextBox 93"/>
          <p:cNvSpPr txBox="1">
            <a:spLocks noChangeArrowheads="1"/>
          </p:cNvSpPr>
          <p:nvPr/>
        </p:nvSpPr>
        <p:spPr bwMode="auto">
          <a:xfrm>
            <a:off x="238125" y="5153025"/>
            <a:ext cx="55816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9900"/>
                </a:solidFill>
              </a:rPr>
              <a:t>4- </a:t>
            </a:r>
            <a:r>
              <a:rPr lang="en-US" altLang="en-US" dirty="0" err="1" smtClean="0">
                <a:solidFill>
                  <a:srgbClr val="009900"/>
                </a:solidFill>
              </a:rPr>
              <a:t>c</a:t>
            </a:r>
            <a:r>
              <a:rPr lang="en-US" altLang="en-US" baseline="-25000" dirty="0" err="1" smtClean="0">
                <a:solidFill>
                  <a:srgbClr val="009900"/>
                </a:solidFill>
              </a:rPr>
              <a:t>dev</a:t>
            </a:r>
            <a:r>
              <a:rPr lang="en-US" altLang="en-US" dirty="0" smtClean="0">
                <a:solidFill>
                  <a:srgbClr val="009900"/>
                </a:solidFill>
              </a:rPr>
              <a:t> </a:t>
            </a:r>
            <a:r>
              <a:rPr lang="en-US" altLang="en-US" dirty="0">
                <a:solidFill>
                  <a:srgbClr val="009900"/>
                </a:solidFill>
              </a:rPr>
              <a:t>=  15 x 7 x 0.075 =  7.87 </a:t>
            </a:r>
            <a:r>
              <a:rPr lang="en-US" altLang="en-US" dirty="0" err="1">
                <a:solidFill>
                  <a:srgbClr val="009900"/>
                </a:solidFill>
              </a:rPr>
              <a:t>kN</a:t>
            </a:r>
            <a:r>
              <a:rPr lang="en-US" altLang="en-US" dirty="0">
                <a:solidFill>
                  <a:srgbClr val="009900"/>
                </a:solidFill>
              </a:rPr>
              <a:t>/m</a:t>
            </a:r>
            <a:r>
              <a:rPr lang="en-US" altLang="en-US" baseline="30000" dirty="0">
                <a:solidFill>
                  <a:srgbClr val="009900"/>
                </a:solidFill>
              </a:rPr>
              <a:t>2</a:t>
            </a:r>
          </a:p>
          <a:p>
            <a:endParaRPr lang="en-US" altLang="en-US" dirty="0">
              <a:solidFill>
                <a:srgbClr val="009900"/>
              </a:solidFill>
            </a:endParaRPr>
          </a:p>
          <a:p>
            <a:r>
              <a:rPr lang="en-US" altLang="en-US" dirty="0">
                <a:solidFill>
                  <a:srgbClr val="009900"/>
                </a:solidFill>
              </a:rPr>
              <a:t>5-  </a:t>
            </a:r>
            <a:r>
              <a:rPr lang="en-US" altLang="en-US" dirty="0" err="1">
                <a:solidFill>
                  <a:srgbClr val="009900"/>
                </a:solidFill>
              </a:rPr>
              <a:t>FS</a:t>
            </a:r>
            <a:r>
              <a:rPr lang="en-US" altLang="en-US" baseline="-25000" dirty="0" err="1">
                <a:solidFill>
                  <a:srgbClr val="009900"/>
                </a:solidFill>
              </a:rPr>
              <a:t>c</a:t>
            </a:r>
            <a:r>
              <a:rPr lang="en-US" altLang="en-US" dirty="0">
                <a:solidFill>
                  <a:srgbClr val="009900"/>
                </a:solidFill>
              </a:rPr>
              <a:t>  =  c / </a:t>
            </a:r>
            <a:r>
              <a:rPr lang="en-US" altLang="en-US" dirty="0" err="1" smtClean="0">
                <a:solidFill>
                  <a:srgbClr val="009900"/>
                </a:solidFill>
              </a:rPr>
              <a:t>c</a:t>
            </a:r>
            <a:r>
              <a:rPr lang="en-US" altLang="en-US" baseline="-25000" dirty="0" err="1" smtClean="0">
                <a:solidFill>
                  <a:srgbClr val="009900"/>
                </a:solidFill>
              </a:rPr>
              <a:t>dev</a:t>
            </a:r>
            <a:r>
              <a:rPr lang="en-US" altLang="en-US" dirty="0" smtClean="0">
                <a:solidFill>
                  <a:srgbClr val="009900"/>
                </a:solidFill>
              </a:rPr>
              <a:t> </a:t>
            </a:r>
            <a:r>
              <a:rPr lang="en-US" altLang="en-US" dirty="0">
                <a:solidFill>
                  <a:srgbClr val="009900"/>
                </a:solidFill>
              </a:rPr>
              <a:t>= </a:t>
            </a:r>
            <a:r>
              <a:rPr lang="en-US" altLang="en-US" dirty="0" smtClean="0">
                <a:solidFill>
                  <a:srgbClr val="009900"/>
                </a:solidFill>
              </a:rPr>
              <a:t>20 / 7.87 </a:t>
            </a:r>
            <a:r>
              <a:rPr lang="en-US" altLang="en-US" dirty="0">
                <a:solidFill>
                  <a:srgbClr val="009900"/>
                </a:solidFill>
              </a:rPr>
              <a:t>= 2.5 </a:t>
            </a:r>
          </a:p>
          <a:p>
            <a:endParaRPr lang="en-US" altLang="en-US" dirty="0">
              <a:solidFill>
                <a:srgbClr val="009900"/>
              </a:solidFill>
            </a:endParaRPr>
          </a:p>
          <a:p>
            <a:r>
              <a:rPr lang="en-US" altLang="en-US" dirty="0">
                <a:solidFill>
                  <a:srgbClr val="009900"/>
                </a:solidFill>
              </a:rPr>
              <a:t>Therefore the Assumed </a:t>
            </a:r>
            <a:r>
              <a:rPr lang="en-US" altLang="en-US" dirty="0" err="1">
                <a:solidFill>
                  <a:srgbClr val="009900"/>
                </a:solidFill>
              </a:rPr>
              <a:t>FS</a:t>
            </a:r>
            <a:r>
              <a:rPr lang="en-US" altLang="en-US" dirty="0" err="1">
                <a:solidFill>
                  <a:srgbClr val="009900"/>
                </a:solidFill>
                <a:latin typeface="Symbol" panose="05050102010706020507" pitchFamily="18" charset="2"/>
              </a:rPr>
              <a:t>f</a:t>
            </a:r>
            <a:r>
              <a:rPr lang="en-US" altLang="en-US" dirty="0">
                <a:solidFill>
                  <a:srgbClr val="009900"/>
                </a:solidFill>
              </a:rPr>
              <a:t>  =  the calculated  </a:t>
            </a:r>
            <a:r>
              <a:rPr lang="en-US" altLang="en-US" dirty="0" err="1">
                <a:solidFill>
                  <a:srgbClr val="009900"/>
                </a:solidFill>
              </a:rPr>
              <a:t>FS</a:t>
            </a:r>
            <a:r>
              <a:rPr lang="en-US" altLang="en-US" baseline="-25000" dirty="0" err="1">
                <a:solidFill>
                  <a:srgbClr val="009900"/>
                </a:solidFill>
              </a:rPr>
              <a:t>c</a:t>
            </a:r>
            <a:endParaRPr lang="en-US" altLang="en-US" baseline="-25000" dirty="0">
              <a:solidFill>
                <a:srgbClr val="009900"/>
              </a:solidFill>
            </a:endParaRPr>
          </a:p>
        </p:txBody>
      </p:sp>
      <p:sp>
        <p:nvSpPr>
          <p:cNvPr id="45147" name="TextBox 98"/>
          <p:cNvSpPr txBox="1">
            <a:spLocks noChangeArrowheads="1"/>
          </p:cNvSpPr>
          <p:nvPr/>
        </p:nvSpPr>
        <p:spPr bwMode="auto">
          <a:xfrm>
            <a:off x="228600" y="3248025"/>
            <a:ext cx="193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9900"/>
                </a:solidFill>
              </a:rPr>
              <a:t>1- Assume FS</a:t>
            </a:r>
            <a:r>
              <a:rPr lang="en-US" altLang="en-US" sz="1600" baseline="-25000">
                <a:solidFill>
                  <a:srgbClr val="009900"/>
                </a:solidFill>
                <a:latin typeface="Symbol" panose="05050102010706020507" pitchFamily="18" charset="2"/>
              </a:rPr>
              <a:t>f</a:t>
            </a:r>
            <a:r>
              <a:rPr lang="en-US" altLang="en-US" sz="1600">
                <a:solidFill>
                  <a:srgbClr val="009900"/>
                </a:solidFill>
              </a:rPr>
              <a:t> = 1</a:t>
            </a:r>
          </a:p>
        </p:txBody>
      </p:sp>
      <p:sp>
        <p:nvSpPr>
          <p:cNvPr id="101" name="Freeform 100"/>
          <p:cNvSpPr/>
          <p:nvPr/>
        </p:nvSpPr>
        <p:spPr bwMode="auto">
          <a:xfrm>
            <a:off x="2066925" y="3448050"/>
            <a:ext cx="2676525" cy="923925"/>
          </a:xfrm>
          <a:custGeom>
            <a:avLst/>
            <a:gdLst>
              <a:gd name="connsiteX0" fmla="*/ 0 w 2438400"/>
              <a:gd name="connsiteY0" fmla="*/ 0 h 1066800"/>
              <a:gd name="connsiteX1" fmla="*/ 1962150 w 2438400"/>
              <a:gd name="connsiteY1" fmla="*/ 942975 h 1066800"/>
              <a:gd name="connsiteX2" fmla="*/ 2438400 w 2438400"/>
              <a:gd name="connsiteY2" fmla="*/ 742950 h 1066800"/>
              <a:gd name="connsiteX0" fmla="*/ 0 w 2438400"/>
              <a:gd name="connsiteY0" fmla="*/ 4762 h 1046162"/>
              <a:gd name="connsiteX1" fmla="*/ 333375 w 2438400"/>
              <a:gd name="connsiteY1" fmla="*/ 157162 h 1046162"/>
              <a:gd name="connsiteX2" fmla="*/ 1962150 w 2438400"/>
              <a:gd name="connsiteY2" fmla="*/ 947737 h 1046162"/>
              <a:gd name="connsiteX3" fmla="*/ 2438400 w 2438400"/>
              <a:gd name="connsiteY3" fmla="*/ 747712 h 1046162"/>
              <a:gd name="connsiteX0" fmla="*/ 0 w 2438400"/>
              <a:gd name="connsiteY0" fmla="*/ 4762 h 1046162"/>
              <a:gd name="connsiteX1" fmla="*/ 333375 w 2438400"/>
              <a:gd name="connsiteY1" fmla="*/ 157162 h 1046162"/>
              <a:gd name="connsiteX2" fmla="*/ 1962150 w 2438400"/>
              <a:gd name="connsiteY2" fmla="*/ 947737 h 1046162"/>
              <a:gd name="connsiteX3" fmla="*/ 2438400 w 2438400"/>
              <a:gd name="connsiteY3" fmla="*/ 747712 h 1046162"/>
              <a:gd name="connsiteX0" fmla="*/ 203200 w 2641600"/>
              <a:gd name="connsiteY0" fmla="*/ 1587 h 1042987"/>
              <a:gd name="connsiteX1" fmla="*/ 536575 w 2641600"/>
              <a:gd name="connsiteY1" fmla="*/ 153987 h 1042987"/>
              <a:gd name="connsiteX2" fmla="*/ 2165350 w 2641600"/>
              <a:gd name="connsiteY2" fmla="*/ 944562 h 1042987"/>
              <a:gd name="connsiteX3" fmla="*/ 2641600 w 2641600"/>
              <a:gd name="connsiteY3" fmla="*/ 744537 h 1042987"/>
              <a:gd name="connsiteX0" fmla="*/ 203200 w 2641600"/>
              <a:gd name="connsiteY0" fmla="*/ 150812 h 1220787"/>
              <a:gd name="connsiteX1" fmla="*/ 536575 w 2641600"/>
              <a:gd name="connsiteY1" fmla="*/ 303212 h 1220787"/>
              <a:gd name="connsiteX2" fmla="*/ 822325 w 2641600"/>
              <a:gd name="connsiteY2" fmla="*/ 131762 h 1220787"/>
              <a:gd name="connsiteX3" fmla="*/ 2165350 w 2641600"/>
              <a:gd name="connsiteY3" fmla="*/ 1093787 h 1220787"/>
              <a:gd name="connsiteX4" fmla="*/ 2641600 w 2641600"/>
              <a:gd name="connsiteY4" fmla="*/ 893762 h 1220787"/>
              <a:gd name="connsiteX0" fmla="*/ 203200 w 2641600"/>
              <a:gd name="connsiteY0" fmla="*/ 1587 h 1071562"/>
              <a:gd name="connsiteX1" fmla="*/ 536575 w 2641600"/>
              <a:gd name="connsiteY1" fmla="*/ 153987 h 1071562"/>
              <a:gd name="connsiteX2" fmla="*/ 2165350 w 2641600"/>
              <a:gd name="connsiteY2" fmla="*/ 944562 h 1071562"/>
              <a:gd name="connsiteX3" fmla="*/ 2641600 w 2641600"/>
              <a:gd name="connsiteY3" fmla="*/ 744537 h 1071562"/>
              <a:gd name="connsiteX0" fmla="*/ 0 w 2438400"/>
              <a:gd name="connsiteY0" fmla="*/ 0 h 1069975"/>
              <a:gd name="connsiteX1" fmla="*/ 1962150 w 2438400"/>
              <a:gd name="connsiteY1" fmla="*/ 942975 h 1069975"/>
              <a:gd name="connsiteX2" fmla="*/ 2438400 w 2438400"/>
              <a:gd name="connsiteY2" fmla="*/ 742950 h 1069975"/>
              <a:gd name="connsiteX0" fmla="*/ 0 w 2419350"/>
              <a:gd name="connsiteY0" fmla="*/ 0 h 1022350"/>
              <a:gd name="connsiteX1" fmla="*/ 1943100 w 2419350"/>
              <a:gd name="connsiteY1" fmla="*/ 895350 h 1022350"/>
              <a:gd name="connsiteX2" fmla="*/ 2419350 w 2419350"/>
              <a:gd name="connsiteY2" fmla="*/ 695325 h 1022350"/>
              <a:gd name="connsiteX0" fmla="*/ 0 w 2419350"/>
              <a:gd name="connsiteY0" fmla="*/ 0 h 1022350"/>
              <a:gd name="connsiteX1" fmla="*/ 1943100 w 2419350"/>
              <a:gd name="connsiteY1" fmla="*/ 895350 h 1022350"/>
              <a:gd name="connsiteX2" fmla="*/ 2419350 w 2419350"/>
              <a:gd name="connsiteY2" fmla="*/ 695325 h 1022350"/>
            </a:gdLst>
            <a:ahLst/>
            <a:cxnLst>
              <a:cxn ang="0">
                <a:pos x="connsiteX0" y="connsiteY0"/>
              </a:cxn>
              <a:cxn ang="0">
                <a:pos x="connsiteX1" y="connsiteY1"/>
              </a:cxn>
              <a:cxn ang="0">
                <a:pos x="connsiteX2" y="connsiteY2"/>
              </a:cxn>
            </a:cxnLst>
            <a:rect l="l" t="t" r="r" b="b"/>
            <a:pathLst>
              <a:path w="2419350" h="1022350">
                <a:moveTo>
                  <a:pt x="0" y="0"/>
                </a:moveTo>
                <a:cubicBezTo>
                  <a:pt x="675481" y="44053"/>
                  <a:pt x="1536700" y="771525"/>
                  <a:pt x="1943100" y="895350"/>
                </a:cubicBezTo>
                <a:cubicBezTo>
                  <a:pt x="2246312" y="1022350"/>
                  <a:pt x="2384425" y="857250"/>
                  <a:pt x="2419350" y="695325"/>
                </a:cubicBezTo>
              </a:path>
            </a:pathLst>
          </a:custGeom>
          <a:noFill/>
          <a:ln w="9525" cap="flat" cmpd="sng" algn="ctr">
            <a:solidFill>
              <a:schemeClr val="accent3">
                <a:lumMod val="65000"/>
              </a:schemeClr>
            </a:solidFill>
            <a:prstDash val="solid"/>
            <a:round/>
            <a:headEnd type="none" w="med" len="med"/>
            <a:tailEnd type="stealth" w="med" len="med"/>
          </a:ln>
          <a:effectLst/>
        </p:spPr>
        <p:txBody>
          <a:bodyPr/>
          <a:lstStyle/>
          <a:p>
            <a:pPr>
              <a:defRPr/>
            </a:pPr>
            <a:endParaRPr lang="en-US" dirty="0">
              <a:latin typeface="Arial" charset="0"/>
            </a:endParaRPr>
          </a:p>
        </p:txBody>
      </p:sp>
      <p:sp>
        <p:nvSpPr>
          <p:cNvPr id="45149" name="TextBox 101"/>
          <p:cNvSpPr txBox="1">
            <a:spLocks noChangeArrowheads="1"/>
          </p:cNvSpPr>
          <p:nvPr/>
        </p:nvSpPr>
        <p:spPr bwMode="auto">
          <a:xfrm>
            <a:off x="266700" y="4124325"/>
            <a:ext cx="41360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9900"/>
                </a:solidFill>
              </a:rPr>
              <a:t>3- Go to the chart and find SN for </a:t>
            </a:r>
            <a:r>
              <a:rPr lang="en-US" altLang="en-US" sz="1600" dirty="0" err="1" smtClean="0">
                <a:solidFill>
                  <a:srgbClr val="009900"/>
                </a:solidFill>
                <a:latin typeface="Symbol" panose="05050102010706020507" pitchFamily="18" charset="2"/>
              </a:rPr>
              <a:t>f</a:t>
            </a:r>
            <a:r>
              <a:rPr lang="en-US" altLang="en-US" sz="1600" baseline="-25000" dirty="0" err="1" smtClean="0">
                <a:solidFill>
                  <a:srgbClr val="009900"/>
                </a:solidFill>
              </a:rPr>
              <a:t>dev</a:t>
            </a:r>
            <a:r>
              <a:rPr lang="en-US" altLang="en-US" sz="1600" dirty="0" smtClean="0">
                <a:solidFill>
                  <a:srgbClr val="009900"/>
                </a:solidFill>
              </a:rPr>
              <a:t> </a:t>
            </a:r>
            <a:r>
              <a:rPr lang="en-US" altLang="en-US" sz="1600" dirty="0">
                <a:solidFill>
                  <a:srgbClr val="009900"/>
                </a:solidFill>
              </a:rPr>
              <a:t>= 10</a:t>
            </a:r>
            <a:r>
              <a:rPr lang="en-US" altLang="en-US" sz="1600" baseline="30000" dirty="0">
                <a:solidFill>
                  <a:srgbClr val="009900"/>
                </a:solidFill>
              </a:rPr>
              <a:t>o</a:t>
            </a:r>
          </a:p>
        </p:txBody>
      </p:sp>
      <p:cxnSp>
        <p:nvCxnSpPr>
          <p:cNvPr id="45150" name="Straight Connector 104"/>
          <p:cNvCxnSpPr>
            <a:cxnSpLocks noChangeShapeType="1"/>
          </p:cNvCxnSpPr>
          <p:nvPr/>
        </p:nvCxnSpPr>
        <p:spPr bwMode="auto">
          <a:xfrm rot="5400000">
            <a:off x="3271837" y="6396038"/>
            <a:ext cx="200025"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5151" name="TextBox 105"/>
          <p:cNvSpPr txBox="1">
            <a:spLocks noChangeArrowheads="1"/>
          </p:cNvSpPr>
          <p:nvPr/>
        </p:nvSpPr>
        <p:spPr bwMode="auto">
          <a:xfrm>
            <a:off x="285750" y="2914650"/>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solidFill>
                  <a:srgbClr val="FF0000"/>
                </a:solidFill>
              </a:rPr>
              <a:t>Trial # 1</a:t>
            </a:r>
          </a:p>
        </p:txBody>
      </p:sp>
      <p:sp>
        <p:nvSpPr>
          <p:cNvPr id="39" name="TextBox 38"/>
          <p:cNvSpPr txBox="1"/>
          <p:nvPr/>
        </p:nvSpPr>
        <p:spPr>
          <a:xfrm>
            <a:off x="250574" y="678567"/>
            <a:ext cx="1417376" cy="1815882"/>
          </a:xfrm>
          <a:prstGeom prst="rect">
            <a:avLst/>
          </a:prstGeom>
          <a:noFill/>
        </p:spPr>
        <p:txBody>
          <a:bodyPr wrap="none" rtlCol="0">
            <a:spAutoFit/>
          </a:bodyPr>
          <a:lstStyle/>
          <a:p>
            <a:r>
              <a:rPr lang="en-US" sz="1400" b="1" u="sng" dirty="0" smtClean="0"/>
              <a:t>Given</a:t>
            </a:r>
            <a:r>
              <a:rPr lang="en-US" sz="1400" dirty="0" smtClean="0"/>
              <a:t>: </a:t>
            </a:r>
          </a:p>
          <a:p>
            <a:r>
              <a:rPr lang="en-US" sz="1400" dirty="0" smtClean="0"/>
              <a:t>c</a:t>
            </a:r>
            <a:r>
              <a:rPr lang="en-US" sz="1400" baseline="-25000" dirty="0" smtClean="0"/>
              <a:t>u</a:t>
            </a:r>
            <a:r>
              <a:rPr lang="en-US" sz="1400" dirty="0" smtClean="0"/>
              <a:t> = 20 kN/m</a:t>
            </a:r>
            <a:r>
              <a:rPr lang="en-US" sz="1400" baseline="30000" dirty="0" smtClean="0"/>
              <a:t>2</a:t>
            </a:r>
          </a:p>
          <a:p>
            <a:r>
              <a:rPr lang="en-US" sz="1400" dirty="0" smtClean="0">
                <a:latin typeface="Symbol" panose="05050102010706020507" pitchFamily="18" charset="2"/>
              </a:rPr>
              <a:t>f</a:t>
            </a:r>
            <a:r>
              <a:rPr lang="en-US" sz="1400" baseline="-25000" dirty="0" smtClean="0"/>
              <a:t>u</a:t>
            </a:r>
            <a:r>
              <a:rPr lang="en-US" sz="1400" dirty="0" smtClean="0"/>
              <a:t> = 10</a:t>
            </a:r>
            <a:r>
              <a:rPr lang="en-US" sz="1400" baseline="30000" dirty="0" smtClean="0"/>
              <a:t>o</a:t>
            </a:r>
          </a:p>
          <a:p>
            <a:r>
              <a:rPr lang="en-US" sz="1400" dirty="0" smtClean="0">
                <a:latin typeface="Symbol" panose="05050102010706020507" pitchFamily="18" charset="2"/>
              </a:rPr>
              <a:t>g</a:t>
            </a:r>
            <a:r>
              <a:rPr lang="en-US" sz="1400" baseline="-25000" dirty="0" smtClean="0"/>
              <a:t>bulk</a:t>
            </a:r>
            <a:r>
              <a:rPr lang="en-US" sz="1400" dirty="0" smtClean="0"/>
              <a:t> = 15 kN/m</a:t>
            </a:r>
            <a:r>
              <a:rPr lang="en-US" sz="1400" baseline="30000" dirty="0" smtClean="0"/>
              <a:t>3</a:t>
            </a:r>
          </a:p>
          <a:p>
            <a:r>
              <a:rPr lang="en-US" sz="1400" dirty="0" smtClean="0"/>
              <a:t>H = 7 m</a:t>
            </a:r>
          </a:p>
          <a:p>
            <a:r>
              <a:rPr lang="en-US" sz="1400" dirty="0" smtClean="0">
                <a:latin typeface="Symbol" panose="05050102010706020507" pitchFamily="18" charset="2"/>
              </a:rPr>
              <a:t>b</a:t>
            </a:r>
            <a:r>
              <a:rPr lang="en-US" sz="1400" dirty="0" smtClean="0"/>
              <a:t>= 30</a:t>
            </a:r>
            <a:r>
              <a:rPr lang="en-US" sz="1400" baseline="30000" dirty="0" smtClean="0"/>
              <a:t>o</a:t>
            </a:r>
          </a:p>
          <a:p>
            <a:r>
              <a:rPr lang="en-US" sz="1400" b="1" u="sng" dirty="0" smtClean="0"/>
              <a:t>Find</a:t>
            </a:r>
            <a:r>
              <a:rPr lang="en-US" sz="1400" dirty="0" smtClean="0"/>
              <a:t>:</a:t>
            </a:r>
          </a:p>
          <a:p>
            <a:r>
              <a:rPr lang="en-US" sz="1400" dirty="0"/>
              <a:t>F.S</a:t>
            </a:r>
            <a:r>
              <a:rPr lang="en-US" sz="1400" dirty="0" smtClean="0"/>
              <a:t>.</a:t>
            </a:r>
            <a:endParaRPr lang="en-US" sz="1400" dirty="0"/>
          </a:p>
        </p:txBody>
      </p:sp>
      <p:sp>
        <p:nvSpPr>
          <p:cNvPr id="40" name="TextBox 39"/>
          <p:cNvSpPr txBox="1"/>
          <p:nvPr/>
        </p:nvSpPr>
        <p:spPr>
          <a:xfrm>
            <a:off x="181362" y="252499"/>
            <a:ext cx="1402948" cy="369332"/>
          </a:xfrm>
          <a:prstGeom prst="rect">
            <a:avLst/>
          </a:prstGeom>
          <a:noFill/>
        </p:spPr>
        <p:txBody>
          <a:bodyPr wrap="none" rtlCol="0">
            <a:spAutoFit/>
          </a:bodyPr>
          <a:lstStyle/>
          <a:p>
            <a:r>
              <a:rPr lang="en-US" b="1" u="sng" dirty="0" smtClean="0"/>
              <a:t>Example 2:</a:t>
            </a:r>
            <a:endParaRPr lang="en-US" b="1" u="sng" dirty="0"/>
          </a:p>
        </p:txBody>
      </p:sp>
      <p:sp>
        <p:nvSpPr>
          <p:cNvPr id="45135" name="TextBox 80"/>
          <p:cNvSpPr txBox="1">
            <a:spLocks noChangeArrowheads="1"/>
          </p:cNvSpPr>
          <p:nvPr/>
        </p:nvSpPr>
        <p:spPr bwMode="auto">
          <a:xfrm>
            <a:off x="5124450" y="3686175"/>
            <a:ext cx="26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a:t>
            </a:r>
          </a:p>
        </p:txBody>
      </p:sp>
      <p:sp>
        <p:nvSpPr>
          <p:cNvPr id="45136" name="TextBox 81"/>
          <p:cNvSpPr txBox="1">
            <a:spLocks noChangeArrowheads="1"/>
          </p:cNvSpPr>
          <p:nvPr/>
        </p:nvSpPr>
        <p:spPr bwMode="auto">
          <a:xfrm>
            <a:off x="5219700" y="3724275"/>
            <a:ext cx="654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9900"/>
                </a:solidFill>
              </a:rPr>
              <a:t> = 10</a:t>
            </a:r>
            <a:r>
              <a:rPr lang="en-US" altLang="en-US" sz="1400" baseline="30000">
                <a:solidFill>
                  <a:srgbClr val="009900"/>
                </a:solidFill>
              </a:rPr>
              <a:t>o</a:t>
            </a:r>
          </a:p>
        </p:txBody>
      </p:sp>
      <p:grpSp>
        <p:nvGrpSpPr>
          <p:cNvPr id="26" name="Group 25"/>
          <p:cNvGrpSpPr/>
          <p:nvPr/>
        </p:nvGrpSpPr>
        <p:grpSpPr>
          <a:xfrm>
            <a:off x="1910757" y="647138"/>
            <a:ext cx="4166406" cy="1669765"/>
            <a:chOff x="2157984" y="432085"/>
            <a:chExt cx="4166406" cy="1669765"/>
          </a:xfrm>
        </p:grpSpPr>
        <p:grpSp>
          <p:nvGrpSpPr>
            <p:cNvPr id="27" name="Group 26"/>
            <p:cNvGrpSpPr/>
            <p:nvPr/>
          </p:nvGrpSpPr>
          <p:grpSpPr>
            <a:xfrm>
              <a:off x="2157984" y="432085"/>
              <a:ext cx="4166406" cy="1669765"/>
              <a:chOff x="2011680" y="532812"/>
              <a:chExt cx="4166406" cy="1669765"/>
            </a:xfrm>
          </p:grpSpPr>
          <p:sp>
            <p:nvSpPr>
              <p:cNvPr id="34" name="Hexagon 9"/>
              <p:cNvSpPr/>
              <p:nvPr/>
            </p:nvSpPr>
            <p:spPr bwMode="auto">
              <a:xfrm>
                <a:off x="2047568" y="532812"/>
                <a:ext cx="4130518" cy="1669765"/>
              </a:xfrm>
              <a:custGeom>
                <a:avLst/>
                <a:gdLst>
                  <a:gd name="connsiteX0" fmla="*/ 0 w 1733169"/>
                  <a:gd name="connsiteY0" fmla="*/ 658368 h 1316736"/>
                  <a:gd name="connsiteX1" fmla="*/ 329184 w 1733169"/>
                  <a:gd name="connsiteY1" fmla="*/ 0 h 1316736"/>
                  <a:gd name="connsiteX2" fmla="*/ 1403985 w 1733169"/>
                  <a:gd name="connsiteY2" fmla="*/ 0 h 1316736"/>
                  <a:gd name="connsiteX3" fmla="*/ 1733169 w 1733169"/>
                  <a:gd name="connsiteY3" fmla="*/ 658368 h 1316736"/>
                  <a:gd name="connsiteX4" fmla="*/ 1403985 w 1733169"/>
                  <a:gd name="connsiteY4" fmla="*/ 1316736 h 1316736"/>
                  <a:gd name="connsiteX5" fmla="*/ 329184 w 1733169"/>
                  <a:gd name="connsiteY5" fmla="*/ 1316736 h 1316736"/>
                  <a:gd name="connsiteX6" fmla="*/ 0 w 1733169"/>
                  <a:gd name="connsiteY6" fmla="*/ 658368 h 1316736"/>
                  <a:gd name="connsiteX0" fmla="*/ 0 w 1733169"/>
                  <a:gd name="connsiteY0" fmla="*/ 965098 h 1623466"/>
                  <a:gd name="connsiteX1" fmla="*/ 329184 w 1733169"/>
                  <a:gd name="connsiteY1" fmla="*/ 306730 h 1623466"/>
                  <a:gd name="connsiteX2" fmla="*/ 975722 w 1733169"/>
                  <a:gd name="connsiteY2" fmla="*/ 0 h 1623466"/>
                  <a:gd name="connsiteX3" fmla="*/ 1733169 w 1733169"/>
                  <a:gd name="connsiteY3" fmla="*/ 965098 h 1623466"/>
                  <a:gd name="connsiteX4" fmla="*/ 1403985 w 1733169"/>
                  <a:gd name="connsiteY4" fmla="*/ 1623466 h 1623466"/>
                  <a:gd name="connsiteX5" fmla="*/ 329184 w 1733169"/>
                  <a:gd name="connsiteY5" fmla="*/ 1623466 h 1623466"/>
                  <a:gd name="connsiteX6" fmla="*/ 0 w 1733169"/>
                  <a:gd name="connsiteY6" fmla="*/ 965098 h 1623466"/>
                  <a:gd name="connsiteX0" fmla="*/ 585216 w 2318385"/>
                  <a:gd name="connsiteY0" fmla="*/ 970885 h 1629253"/>
                  <a:gd name="connsiteX1" fmla="*/ 0 w 2318385"/>
                  <a:gd name="connsiteY1" fmla="*/ 0 h 1629253"/>
                  <a:gd name="connsiteX2" fmla="*/ 1560938 w 2318385"/>
                  <a:gd name="connsiteY2" fmla="*/ 5787 h 1629253"/>
                  <a:gd name="connsiteX3" fmla="*/ 2318385 w 2318385"/>
                  <a:gd name="connsiteY3" fmla="*/ 970885 h 1629253"/>
                  <a:gd name="connsiteX4" fmla="*/ 1989201 w 2318385"/>
                  <a:gd name="connsiteY4" fmla="*/ 1629253 h 1629253"/>
                  <a:gd name="connsiteX5" fmla="*/ 914400 w 2318385"/>
                  <a:gd name="connsiteY5" fmla="*/ 1629253 h 1629253"/>
                  <a:gd name="connsiteX6" fmla="*/ 585216 w 2318385"/>
                  <a:gd name="connsiteY6" fmla="*/ 970885 h 1629253"/>
                  <a:gd name="connsiteX0" fmla="*/ 0 w 3538820"/>
                  <a:gd name="connsiteY0" fmla="*/ 1231315 h 1629253"/>
                  <a:gd name="connsiteX1" fmla="*/ 1220435 w 3538820"/>
                  <a:gd name="connsiteY1" fmla="*/ 0 h 1629253"/>
                  <a:gd name="connsiteX2" fmla="*/ 2781373 w 3538820"/>
                  <a:gd name="connsiteY2" fmla="*/ 5787 h 1629253"/>
                  <a:gd name="connsiteX3" fmla="*/ 3538820 w 3538820"/>
                  <a:gd name="connsiteY3" fmla="*/ 970885 h 1629253"/>
                  <a:gd name="connsiteX4" fmla="*/ 3209636 w 3538820"/>
                  <a:gd name="connsiteY4" fmla="*/ 1629253 h 1629253"/>
                  <a:gd name="connsiteX5" fmla="*/ 2134835 w 3538820"/>
                  <a:gd name="connsiteY5" fmla="*/ 1629253 h 1629253"/>
                  <a:gd name="connsiteX6" fmla="*/ 0 w 3538820"/>
                  <a:gd name="connsiteY6" fmla="*/ 1231315 h 1629253"/>
                  <a:gd name="connsiteX0" fmla="*/ 1349145 w 4887965"/>
                  <a:gd name="connsiteY0" fmla="*/ 1231315 h 1629253"/>
                  <a:gd name="connsiteX1" fmla="*/ 2569580 w 4887965"/>
                  <a:gd name="connsiteY1" fmla="*/ 0 h 1629253"/>
                  <a:gd name="connsiteX2" fmla="*/ 4130518 w 4887965"/>
                  <a:gd name="connsiteY2" fmla="*/ 5787 h 1629253"/>
                  <a:gd name="connsiteX3" fmla="*/ 4887965 w 4887965"/>
                  <a:gd name="connsiteY3" fmla="*/ 970885 h 1629253"/>
                  <a:gd name="connsiteX4" fmla="*/ 4558781 w 4887965"/>
                  <a:gd name="connsiteY4" fmla="*/ 1629253 h 1629253"/>
                  <a:gd name="connsiteX5" fmla="*/ 0 w 4887965"/>
                  <a:gd name="connsiteY5" fmla="*/ 1229926 h 1629253"/>
                  <a:gd name="connsiteX6" fmla="*/ 1349145 w 4887965"/>
                  <a:gd name="connsiteY6" fmla="*/ 1231315 h 1629253"/>
                  <a:gd name="connsiteX0" fmla="*/ 1349145 w 4887965"/>
                  <a:gd name="connsiteY0" fmla="*/ 1231315 h 1658190"/>
                  <a:gd name="connsiteX1" fmla="*/ 2569580 w 4887965"/>
                  <a:gd name="connsiteY1" fmla="*/ 0 h 1658190"/>
                  <a:gd name="connsiteX2" fmla="*/ 4130518 w 4887965"/>
                  <a:gd name="connsiteY2" fmla="*/ 5787 h 1658190"/>
                  <a:gd name="connsiteX3" fmla="*/ 4887965 w 4887965"/>
                  <a:gd name="connsiteY3" fmla="*/ 970885 h 1658190"/>
                  <a:gd name="connsiteX4" fmla="*/ 38867 w 4887965"/>
                  <a:gd name="connsiteY4" fmla="*/ 1658190 h 1658190"/>
                  <a:gd name="connsiteX5" fmla="*/ 0 w 4887965"/>
                  <a:gd name="connsiteY5" fmla="*/ 1229926 h 1658190"/>
                  <a:gd name="connsiteX6" fmla="*/ 1349145 w 4887965"/>
                  <a:gd name="connsiteY6" fmla="*/ 1231315 h 1658190"/>
                  <a:gd name="connsiteX0" fmla="*/ 1349145 w 4268719"/>
                  <a:gd name="connsiteY0" fmla="*/ 1231315 h 1658190"/>
                  <a:gd name="connsiteX1" fmla="*/ 2569580 w 4268719"/>
                  <a:gd name="connsiteY1" fmla="*/ 0 h 1658190"/>
                  <a:gd name="connsiteX2" fmla="*/ 4130518 w 4268719"/>
                  <a:gd name="connsiteY2" fmla="*/ 5787 h 1658190"/>
                  <a:gd name="connsiteX3" fmla="*/ 4268719 w 4268719"/>
                  <a:gd name="connsiteY3" fmla="*/ 1648004 h 1658190"/>
                  <a:gd name="connsiteX4" fmla="*/ 38867 w 4268719"/>
                  <a:gd name="connsiteY4" fmla="*/ 1658190 h 1658190"/>
                  <a:gd name="connsiteX5" fmla="*/ 0 w 4268719"/>
                  <a:gd name="connsiteY5" fmla="*/ 1229926 h 1658190"/>
                  <a:gd name="connsiteX6" fmla="*/ 1349145 w 4268719"/>
                  <a:gd name="connsiteY6" fmla="*/ 1231315 h 1658190"/>
                  <a:gd name="connsiteX0" fmla="*/ 1349145 w 4130518"/>
                  <a:gd name="connsiteY0" fmla="*/ 1231315 h 1658190"/>
                  <a:gd name="connsiteX1" fmla="*/ 2569580 w 4130518"/>
                  <a:gd name="connsiteY1" fmla="*/ 0 h 1658190"/>
                  <a:gd name="connsiteX2" fmla="*/ 4130518 w 4130518"/>
                  <a:gd name="connsiteY2" fmla="*/ 5787 h 1658190"/>
                  <a:gd name="connsiteX3" fmla="*/ 4118248 w 4130518"/>
                  <a:gd name="connsiteY3" fmla="*/ 1648004 h 1658190"/>
                  <a:gd name="connsiteX4" fmla="*/ 38867 w 4130518"/>
                  <a:gd name="connsiteY4" fmla="*/ 1658190 h 1658190"/>
                  <a:gd name="connsiteX5" fmla="*/ 0 w 4130518"/>
                  <a:gd name="connsiteY5" fmla="*/ 1229926 h 1658190"/>
                  <a:gd name="connsiteX6" fmla="*/ 1349145 w 4130518"/>
                  <a:gd name="connsiteY6" fmla="*/ 1231315 h 1658190"/>
                  <a:gd name="connsiteX0" fmla="*/ 1349145 w 4130518"/>
                  <a:gd name="connsiteY0" fmla="*/ 1231315 h 1669765"/>
                  <a:gd name="connsiteX1" fmla="*/ 2569580 w 4130518"/>
                  <a:gd name="connsiteY1" fmla="*/ 0 h 1669765"/>
                  <a:gd name="connsiteX2" fmla="*/ 4130518 w 4130518"/>
                  <a:gd name="connsiteY2" fmla="*/ 5787 h 1669765"/>
                  <a:gd name="connsiteX3" fmla="*/ 4118248 w 4130518"/>
                  <a:gd name="connsiteY3" fmla="*/ 1648004 h 1669765"/>
                  <a:gd name="connsiteX4" fmla="*/ 4143 w 4130518"/>
                  <a:gd name="connsiteY4" fmla="*/ 1669765 h 1669765"/>
                  <a:gd name="connsiteX5" fmla="*/ 0 w 4130518"/>
                  <a:gd name="connsiteY5" fmla="*/ 1229926 h 1669765"/>
                  <a:gd name="connsiteX6" fmla="*/ 1349145 w 4130518"/>
                  <a:gd name="connsiteY6" fmla="*/ 1231315 h 16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518" h="1669765">
                    <a:moveTo>
                      <a:pt x="1349145" y="1231315"/>
                    </a:moveTo>
                    <a:lnTo>
                      <a:pt x="2569580" y="0"/>
                    </a:lnTo>
                    <a:lnTo>
                      <a:pt x="4130518" y="5787"/>
                    </a:lnTo>
                    <a:lnTo>
                      <a:pt x="4118248" y="1648004"/>
                    </a:lnTo>
                    <a:lnTo>
                      <a:pt x="4143" y="1669765"/>
                    </a:lnTo>
                    <a:lnTo>
                      <a:pt x="0" y="1229926"/>
                    </a:lnTo>
                    <a:lnTo>
                      <a:pt x="1349145" y="1231315"/>
                    </a:lnTo>
                    <a:close/>
                  </a:path>
                </a:pathLst>
              </a:custGeom>
              <a:gradFill>
                <a:gsLst>
                  <a:gs pos="0">
                    <a:srgbClr val="FFC000"/>
                  </a:gs>
                  <a:gs pos="100000">
                    <a:schemeClr val="bg1"/>
                  </a:gs>
                </a:gsLst>
                <a:lin ang="5400000" scaled="1"/>
              </a:gra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Symbol" panose="05050102010706020507" pitchFamily="18" charset="2"/>
                </a:endParaRPr>
              </a:p>
            </p:txBody>
          </p:sp>
          <p:grpSp>
            <p:nvGrpSpPr>
              <p:cNvPr id="35" name="Group 34"/>
              <p:cNvGrpSpPr/>
              <p:nvPr/>
            </p:nvGrpSpPr>
            <p:grpSpPr>
              <a:xfrm>
                <a:off x="2011680" y="534949"/>
                <a:ext cx="4152710" cy="1226756"/>
                <a:chOff x="1024128" y="1051560"/>
                <a:chExt cx="4152710" cy="914400"/>
              </a:xfrm>
            </p:grpSpPr>
            <p:cxnSp>
              <p:nvCxnSpPr>
                <p:cNvPr id="36" name="Straight Connector 35"/>
                <p:cNvCxnSpPr/>
                <p:nvPr/>
              </p:nvCxnSpPr>
              <p:spPr bwMode="auto">
                <a:xfrm flipH="1">
                  <a:off x="3621024" y="1051560"/>
                  <a:ext cx="15558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H="1">
                  <a:off x="2414016" y="1051560"/>
                  <a:ext cx="1207008"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H="1">
                  <a:off x="1024128" y="1965960"/>
                  <a:ext cx="13898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cxnSp>
          <p:nvCxnSpPr>
            <p:cNvPr id="28" name="Straight Connector 27"/>
            <p:cNvCxnSpPr>
              <a:stCxn id="34" idx="0"/>
            </p:cNvCxnSpPr>
            <p:nvPr/>
          </p:nvCxnSpPr>
          <p:spPr bwMode="auto">
            <a:xfrm flipV="1">
              <a:off x="3543017" y="1660978"/>
              <a:ext cx="2345719" cy="2422"/>
            </a:xfrm>
            <a:prstGeom prst="line">
              <a:avLst/>
            </a:prstGeom>
            <a:solidFill>
              <a:schemeClr val="accent1"/>
            </a:solidFill>
            <a:ln w="0" cap="flat" cmpd="sng" algn="ctr">
              <a:solidFill>
                <a:schemeClr val="tx1"/>
              </a:solidFill>
              <a:prstDash val="dashDot"/>
              <a:round/>
              <a:headEnd type="none" w="med" len="med"/>
              <a:tailEnd type="none" w="med" len="med"/>
            </a:ln>
            <a:effectLst/>
          </p:spPr>
        </p:cxnSp>
        <p:cxnSp>
          <p:nvCxnSpPr>
            <p:cNvPr id="29" name="Straight Arrow Connector 28"/>
            <p:cNvCxnSpPr/>
            <p:nvPr/>
          </p:nvCxnSpPr>
          <p:spPr bwMode="auto">
            <a:xfrm>
              <a:off x="3072384" y="432085"/>
              <a:ext cx="0" cy="1228893"/>
            </a:xfrm>
            <a:prstGeom prst="straightConnector1">
              <a:avLst/>
            </a:prstGeom>
            <a:solidFill>
              <a:schemeClr val="accent1"/>
            </a:solidFill>
            <a:ln w="0" cap="flat" cmpd="sng" algn="ctr">
              <a:solidFill>
                <a:schemeClr val="tx1"/>
              </a:solidFill>
              <a:prstDash val="solid"/>
              <a:round/>
              <a:headEnd type="triangle" w="med" len="med"/>
              <a:tailEnd type="triangle"/>
            </a:ln>
            <a:effectLst/>
          </p:spPr>
        </p:cxnSp>
        <p:cxnSp>
          <p:nvCxnSpPr>
            <p:cNvPr id="30" name="Straight Connector 29"/>
            <p:cNvCxnSpPr/>
            <p:nvPr/>
          </p:nvCxnSpPr>
          <p:spPr bwMode="auto">
            <a:xfrm flipV="1">
              <a:off x="2573378" y="436360"/>
              <a:ext cx="2345719" cy="2422"/>
            </a:xfrm>
            <a:prstGeom prst="line">
              <a:avLst/>
            </a:prstGeom>
            <a:solidFill>
              <a:schemeClr val="accent1"/>
            </a:solidFill>
            <a:ln w="0" cap="flat" cmpd="sng" algn="ctr">
              <a:solidFill>
                <a:schemeClr val="tx1"/>
              </a:solidFill>
              <a:prstDash val="dashDot"/>
              <a:round/>
              <a:headEnd type="none" w="med" len="med"/>
              <a:tailEnd type="none" w="med" len="med"/>
            </a:ln>
            <a:effectLst/>
          </p:spPr>
        </p:cxnSp>
        <p:sp>
          <p:nvSpPr>
            <p:cNvPr id="31" name="TextBox 30"/>
            <p:cNvSpPr txBox="1"/>
            <p:nvPr/>
          </p:nvSpPr>
          <p:spPr>
            <a:xfrm>
              <a:off x="2537328" y="773965"/>
              <a:ext cx="1110325" cy="369332"/>
            </a:xfrm>
            <a:prstGeom prst="rect">
              <a:avLst/>
            </a:prstGeom>
            <a:solidFill>
              <a:schemeClr val="bg1"/>
            </a:solidFill>
          </p:spPr>
          <p:txBody>
            <a:bodyPr wrap="square" rtlCol="0">
              <a:spAutoFit/>
            </a:bodyPr>
            <a:lstStyle/>
            <a:p>
              <a:r>
                <a:rPr lang="en-US" dirty="0" smtClean="0"/>
                <a:t>H= 7m</a:t>
              </a:r>
              <a:endParaRPr lang="en-US" dirty="0"/>
            </a:p>
          </p:txBody>
        </p:sp>
        <p:sp>
          <p:nvSpPr>
            <p:cNvPr id="32" name="Freeform 31"/>
            <p:cNvSpPr/>
            <p:nvPr/>
          </p:nvSpPr>
          <p:spPr bwMode="auto">
            <a:xfrm>
              <a:off x="3759084" y="1444085"/>
              <a:ext cx="110655" cy="212858"/>
            </a:xfrm>
            <a:custGeom>
              <a:avLst/>
              <a:gdLst>
                <a:gd name="connsiteX0" fmla="*/ 0 w 323555"/>
                <a:gd name="connsiteY0" fmla="*/ 0 h 601883"/>
                <a:gd name="connsiteX1" fmla="*/ 295154 w 323555"/>
                <a:gd name="connsiteY1" fmla="*/ 214132 h 601883"/>
                <a:gd name="connsiteX2" fmla="*/ 295154 w 323555"/>
                <a:gd name="connsiteY2" fmla="*/ 601883 h 601883"/>
                <a:gd name="connsiteX0" fmla="*/ 0 w 295154"/>
                <a:gd name="connsiteY0" fmla="*/ 0 h 601883"/>
                <a:gd name="connsiteX1" fmla="*/ 295154 w 295154"/>
                <a:gd name="connsiteY1" fmla="*/ 601883 h 601883"/>
                <a:gd name="connsiteX0" fmla="*/ 0 w 295154"/>
                <a:gd name="connsiteY0" fmla="*/ 0 h 601883"/>
                <a:gd name="connsiteX1" fmla="*/ 295154 w 295154"/>
                <a:gd name="connsiteY1" fmla="*/ 601883 h 601883"/>
                <a:gd name="connsiteX0" fmla="*/ 0 w 333110"/>
                <a:gd name="connsiteY0" fmla="*/ 0 h 601883"/>
                <a:gd name="connsiteX1" fmla="*/ 295154 w 333110"/>
                <a:gd name="connsiteY1" fmla="*/ 601883 h 601883"/>
                <a:gd name="connsiteX0" fmla="*/ 0 w 315637"/>
                <a:gd name="connsiteY0" fmla="*/ 0 h 601883"/>
                <a:gd name="connsiteX1" fmla="*/ 295154 w 315637"/>
                <a:gd name="connsiteY1" fmla="*/ 601883 h 601883"/>
              </a:gdLst>
              <a:ahLst/>
              <a:cxnLst>
                <a:cxn ang="0">
                  <a:pos x="connsiteX0" y="connsiteY0"/>
                </a:cxn>
                <a:cxn ang="0">
                  <a:pos x="connsiteX1" y="connsiteY1"/>
                </a:cxn>
              </a:cxnLst>
              <a:rect l="l" t="t" r="r" b="b"/>
              <a:pathLst>
                <a:path w="315637" h="601883">
                  <a:moveTo>
                    <a:pt x="0" y="0"/>
                  </a:moveTo>
                  <a:cubicBezTo>
                    <a:pt x="277792" y="55945"/>
                    <a:pt x="358814" y="459129"/>
                    <a:pt x="295154" y="601883"/>
                  </a:cubicBezTo>
                </a:path>
              </a:pathLst>
            </a:custGeom>
            <a:no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Rectangle 32"/>
            <p:cNvSpPr/>
            <p:nvPr/>
          </p:nvSpPr>
          <p:spPr>
            <a:xfrm>
              <a:off x="3798662" y="1337112"/>
              <a:ext cx="564578" cy="276999"/>
            </a:xfrm>
            <a:prstGeom prst="rect">
              <a:avLst/>
            </a:prstGeom>
          </p:spPr>
          <p:txBody>
            <a:bodyPr wrap="none">
              <a:spAutoFit/>
            </a:bodyPr>
            <a:lstStyle/>
            <a:p>
              <a:r>
                <a:rPr lang="en-US" sz="1200" i="1" dirty="0" smtClean="0">
                  <a:latin typeface="Symbol" panose="05050102010706020507" pitchFamily="18" charset="2"/>
                </a:rPr>
                <a:t>b=30</a:t>
              </a:r>
              <a:r>
                <a:rPr lang="en-US" sz="1200" i="1" baseline="30000" dirty="0" smtClean="0">
                  <a:latin typeface="Symbol" panose="05050102010706020507" pitchFamily="18" charset="2"/>
                </a:rPr>
                <a:t>o</a:t>
              </a:r>
              <a:endParaRPr lang="en-US" sz="1200" i="1" baseline="30000" dirty="0">
                <a:latin typeface="Symbol" panose="05050102010706020507" pitchFamily="18" charset="2"/>
              </a:endParaRPr>
            </a:p>
          </p:txBody>
        </p:sp>
      </p:grpSp>
      <p:grpSp>
        <p:nvGrpSpPr>
          <p:cNvPr id="4" name="Group 3"/>
          <p:cNvGrpSpPr/>
          <p:nvPr/>
        </p:nvGrpSpPr>
        <p:grpSpPr>
          <a:xfrm>
            <a:off x="5873631" y="1480760"/>
            <a:ext cx="3120865" cy="4018157"/>
            <a:chOff x="5909191" y="2603440"/>
            <a:chExt cx="3120865" cy="4018157"/>
          </a:xfrm>
        </p:grpSpPr>
        <p:pic>
          <p:nvPicPr>
            <p:cNvPr id="46121" name="Picture 46120"/>
            <p:cNvPicPr>
              <a:picLocks noChangeAspect="1"/>
            </p:cNvPicPr>
            <p:nvPr/>
          </p:nvPicPr>
          <p:blipFill rotWithShape="1">
            <a:blip r:embed="rId2"/>
            <a:srcRect l="69662" t="51973" r="13805" b="15612"/>
            <a:stretch/>
          </p:blipFill>
          <p:spPr>
            <a:xfrm>
              <a:off x="6162479" y="2603440"/>
              <a:ext cx="2867577" cy="3748143"/>
            </a:xfrm>
            <a:prstGeom prst="rect">
              <a:avLst/>
            </a:prstGeom>
          </p:spPr>
        </p:pic>
        <p:sp>
          <p:nvSpPr>
            <p:cNvPr id="3" name="TextBox 2"/>
            <p:cNvSpPr txBox="1"/>
            <p:nvPr/>
          </p:nvSpPr>
          <p:spPr>
            <a:xfrm rot="16200000">
              <a:off x="5260405" y="4312516"/>
              <a:ext cx="1697901" cy="261610"/>
            </a:xfrm>
            <a:prstGeom prst="rect">
              <a:avLst/>
            </a:prstGeom>
            <a:noFill/>
          </p:spPr>
          <p:txBody>
            <a:bodyPr wrap="none" rtlCol="0">
              <a:spAutoFit/>
            </a:bodyPr>
            <a:lstStyle/>
            <a:p>
              <a:r>
                <a:rPr lang="en-US" sz="1100" dirty="0" smtClean="0"/>
                <a:t>Stability Number (c / </a:t>
              </a:r>
              <a:r>
                <a:rPr lang="en-US" sz="1100" dirty="0" smtClean="0">
                  <a:latin typeface="Symbol" panose="05050102010706020507" pitchFamily="18" charset="2"/>
                </a:rPr>
                <a:t>g</a:t>
              </a:r>
              <a:r>
                <a:rPr lang="en-US" sz="1100" dirty="0" smtClean="0"/>
                <a:t>H)</a:t>
              </a:r>
              <a:endParaRPr lang="en-US" sz="1100" dirty="0"/>
            </a:p>
          </p:txBody>
        </p:sp>
        <p:sp>
          <p:nvSpPr>
            <p:cNvPr id="41" name="TextBox 40"/>
            <p:cNvSpPr txBox="1"/>
            <p:nvPr/>
          </p:nvSpPr>
          <p:spPr>
            <a:xfrm>
              <a:off x="7122153" y="6375376"/>
              <a:ext cx="1309974" cy="246221"/>
            </a:xfrm>
            <a:prstGeom prst="rect">
              <a:avLst/>
            </a:prstGeom>
            <a:noFill/>
          </p:spPr>
          <p:txBody>
            <a:bodyPr wrap="none" rtlCol="0">
              <a:spAutoFit/>
            </a:bodyPr>
            <a:lstStyle/>
            <a:p>
              <a:r>
                <a:rPr lang="en-US" sz="1000" dirty="0" smtClean="0"/>
                <a:t>Slope Angle </a:t>
              </a:r>
              <a:r>
                <a:rPr lang="en-US" sz="1000" dirty="0" smtClean="0">
                  <a:latin typeface="Symbol" panose="05050102010706020507" pitchFamily="18" charset="2"/>
                </a:rPr>
                <a:t>b</a:t>
              </a:r>
              <a:r>
                <a:rPr lang="en-US" sz="1000" dirty="0" smtClean="0"/>
                <a:t> (deg)</a:t>
              </a:r>
              <a:endParaRPr lang="en-US" sz="1000" dirty="0"/>
            </a:p>
          </p:txBody>
        </p:sp>
        <p:sp>
          <p:nvSpPr>
            <p:cNvPr id="42" name="TextBox 41"/>
            <p:cNvSpPr txBox="1"/>
            <p:nvPr/>
          </p:nvSpPr>
          <p:spPr>
            <a:xfrm>
              <a:off x="5909191" y="5318864"/>
              <a:ext cx="755335" cy="246221"/>
            </a:xfrm>
            <a:prstGeom prst="rect">
              <a:avLst/>
            </a:prstGeom>
            <a:noFill/>
          </p:spPr>
          <p:txBody>
            <a:bodyPr wrap="none" rtlCol="0">
              <a:spAutoFit/>
            </a:bodyPr>
            <a:lstStyle/>
            <a:p>
              <a:r>
                <a:rPr lang="en-US" sz="1000" dirty="0" smtClean="0">
                  <a:solidFill>
                    <a:srgbClr val="00B050"/>
                  </a:solidFill>
                  <a:effectLst>
                    <a:outerShdw blurRad="38100" dist="38100" dir="2700000" algn="tl">
                      <a:srgbClr val="000000">
                        <a:alpha val="43137"/>
                      </a:srgbClr>
                    </a:outerShdw>
                  </a:effectLst>
                </a:rPr>
                <a:t>SN=0.075</a:t>
              </a:r>
              <a:endParaRPr lang="en-US" sz="1000" dirty="0">
                <a:solidFill>
                  <a:srgbClr val="00B05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7646243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276225" y="352425"/>
            <a:ext cx="8020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This means the assumed factor of safety was not the right one.  So we need </a:t>
            </a:r>
          </a:p>
          <a:p>
            <a:r>
              <a:rPr lang="en-US" altLang="en-US">
                <a:solidFill>
                  <a:srgbClr val="009900"/>
                </a:solidFill>
              </a:rPr>
              <a:t>to assume another FS</a:t>
            </a:r>
            <a:r>
              <a:rPr lang="en-US" altLang="en-US">
                <a:solidFill>
                  <a:srgbClr val="009900"/>
                </a:solidFill>
                <a:latin typeface="Symbol" panose="05050102010706020507" pitchFamily="18" charset="2"/>
              </a:rPr>
              <a:t>f</a:t>
            </a:r>
            <a:r>
              <a:rPr lang="en-US" altLang="en-US">
                <a:solidFill>
                  <a:srgbClr val="009900"/>
                </a:solidFill>
              </a:rPr>
              <a:t> and solve the problem again for FS</a:t>
            </a:r>
            <a:r>
              <a:rPr lang="en-US" altLang="en-US" baseline="-25000">
                <a:solidFill>
                  <a:srgbClr val="009900"/>
                </a:solidFill>
              </a:rPr>
              <a:t>c</a:t>
            </a:r>
            <a:r>
              <a:rPr lang="en-US" altLang="en-US">
                <a:solidFill>
                  <a:srgbClr val="009900"/>
                </a:solidFill>
              </a:rPr>
              <a:t>.</a:t>
            </a:r>
          </a:p>
        </p:txBody>
      </p:sp>
      <p:sp>
        <p:nvSpPr>
          <p:cNvPr id="3" name="Rectangle 74"/>
          <p:cNvSpPr>
            <a:spLocks noChangeArrowheads="1"/>
          </p:cNvSpPr>
          <p:nvPr/>
        </p:nvSpPr>
        <p:spPr bwMode="auto">
          <a:xfrm>
            <a:off x="466725" y="1857375"/>
            <a:ext cx="5362575" cy="366713"/>
          </a:xfrm>
          <a:prstGeom prst="rect">
            <a:avLst/>
          </a:prstGeom>
          <a:noFill/>
          <a:ln w="12700">
            <a:noFill/>
            <a:miter lim="800000"/>
            <a:headEnd/>
            <a:tailEnd/>
          </a:ln>
          <a:effectLst/>
        </p:spPr>
        <p:txBody>
          <a:bodyPr lIns="90488" tIns="44450" rIns="90488" bIns="44450">
            <a:spAutoFit/>
          </a:bodyPr>
          <a:lstStyle/>
          <a:p>
            <a:pPr>
              <a:spcBef>
                <a:spcPct val="50000"/>
              </a:spcBef>
              <a:defRPr/>
            </a:pPr>
            <a:r>
              <a:rPr lang="en-US" sz="1600" dirty="0">
                <a:solidFill>
                  <a:srgbClr val="009900"/>
                </a:solidFill>
                <a:latin typeface="Arial" charset="0"/>
              </a:rPr>
              <a:t>2- Use the chart with </a:t>
            </a:r>
            <a:r>
              <a:rPr lang="en-US" sz="1600" i="1" dirty="0">
                <a:solidFill>
                  <a:srgbClr val="009900"/>
                </a:solidFill>
                <a:latin typeface="Arial" charset="0"/>
              </a:rPr>
              <a:t>i</a:t>
            </a:r>
            <a:r>
              <a:rPr lang="en-US" sz="1600" dirty="0">
                <a:solidFill>
                  <a:srgbClr val="009900"/>
                </a:solidFill>
                <a:latin typeface="Arial" charset="0"/>
              </a:rPr>
              <a:t> = 30</a:t>
            </a:r>
            <a:r>
              <a:rPr lang="en-US" sz="1400" baseline="30000" dirty="0">
                <a:solidFill>
                  <a:srgbClr val="009900"/>
                </a:solidFill>
                <a:latin typeface="Arial" charset="0"/>
              </a:rPr>
              <a:t>o</a:t>
            </a:r>
            <a:r>
              <a:rPr lang="en-US" sz="1600" dirty="0">
                <a:solidFill>
                  <a:srgbClr val="009900"/>
                </a:solidFill>
                <a:latin typeface="Arial" charset="0"/>
              </a:rPr>
              <a:t>, and  </a:t>
            </a:r>
            <a:r>
              <a:rPr lang="en-US" dirty="0" err="1" smtClean="0">
                <a:solidFill>
                  <a:srgbClr val="009900"/>
                </a:solidFill>
                <a:latin typeface="Symbol" pitchFamily="18" charset="2"/>
              </a:rPr>
              <a:t>f</a:t>
            </a:r>
            <a:r>
              <a:rPr lang="en-US" sz="1600" baseline="-25000" dirty="0" err="1" smtClean="0">
                <a:solidFill>
                  <a:srgbClr val="009900"/>
                </a:solidFill>
                <a:latin typeface="+mj-lt"/>
              </a:rPr>
              <a:t>dev</a:t>
            </a:r>
            <a:r>
              <a:rPr lang="en-US" sz="1600" dirty="0" smtClean="0">
                <a:solidFill>
                  <a:srgbClr val="009900"/>
                </a:solidFill>
                <a:latin typeface="Symbol" pitchFamily="18" charset="2"/>
              </a:rPr>
              <a:t> </a:t>
            </a:r>
            <a:r>
              <a:rPr lang="en-US" sz="1600" dirty="0">
                <a:solidFill>
                  <a:srgbClr val="009900"/>
                </a:solidFill>
                <a:latin typeface="Arial" charset="0"/>
              </a:rPr>
              <a:t>=  tan</a:t>
            </a:r>
            <a:r>
              <a:rPr lang="en-US" sz="1600" baseline="30000" dirty="0">
                <a:solidFill>
                  <a:srgbClr val="009900"/>
                </a:solidFill>
                <a:latin typeface="Arial" charset="0"/>
              </a:rPr>
              <a:t>-1</a:t>
            </a:r>
            <a:r>
              <a:rPr lang="en-US" sz="1600" dirty="0">
                <a:solidFill>
                  <a:srgbClr val="009900"/>
                </a:solidFill>
                <a:latin typeface="Arial" charset="0"/>
              </a:rPr>
              <a:t> </a:t>
            </a:r>
            <a:r>
              <a:rPr lang="en-US" dirty="0">
                <a:solidFill>
                  <a:srgbClr val="009900"/>
                </a:solidFill>
                <a:latin typeface="Arial" charset="0"/>
              </a:rPr>
              <a:t>(</a:t>
            </a:r>
            <a:endParaRPr lang="en-US" baseline="30000" dirty="0">
              <a:solidFill>
                <a:srgbClr val="009900"/>
              </a:solidFill>
              <a:latin typeface="Arial" charset="0"/>
            </a:endParaRPr>
          </a:p>
        </p:txBody>
      </p:sp>
      <p:cxnSp>
        <p:nvCxnSpPr>
          <p:cNvPr id="46084" name="Straight Connector 3"/>
          <p:cNvCxnSpPr>
            <a:cxnSpLocks noChangeShapeType="1"/>
          </p:cNvCxnSpPr>
          <p:nvPr/>
        </p:nvCxnSpPr>
        <p:spPr bwMode="auto">
          <a:xfrm>
            <a:off x="4838700" y="2085975"/>
            <a:ext cx="4095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085" name="TextBox 4"/>
          <p:cNvSpPr txBox="1">
            <a:spLocks noChangeArrowheads="1"/>
          </p:cNvSpPr>
          <p:nvPr/>
        </p:nvSpPr>
        <p:spPr bwMode="auto">
          <a:xfrm>
            <a:off x="4752975" y="1828800"/>
            <a:ext cx="1076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9900"/>
                </a:solidFill>
              </a:rPr>
              <a:t>tan 10</a:t>
            </a:r>
            <a:r>
              <a:rPr lang="en-US" altLang="en-US" sz="1400" baseline="30000">
                <a:solidFill>
                  <a:srgbClr val="009900"/>
                </a:solidFill>
              </a:rPr>
              <a:t>o</a:t>
            </a:r>
            <a:r>
              <a:rPr lang="en-US" altLang="en-US" sz="1400">
                <a:solidFill>
                  <a:srgbClr val="009900"/>
                </a:solidFill>
              </a:rPr>
              <a:t> </a:t>
            </a:r>
          </a:p>
        </p:txBody>
      </p:sp>
      <p:sp>
        <p:nvSpPr>
          <p:cNvPr id="46086" name="TextBox 5"/>
          <p:cNvSpPr txBox="1">
            <a:spLocks noChangeArrowheads="1"/>
          </p:cNvSpPr>
          <p:nvPr/>
        </p:nvSpPr>
        <p:spPr bwMode="auto">
          <a:xfrm>
            <a:off x="4848225" y="2038350"/>
            <a:ext cx="433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9900"/>
                </a:solidFill>
              </a:rPr>
              <a:t>1.5</a:t>
            </a:r>
          </a:p>
        </p:txBody>
      </p:sp>
      <p:sp>
        <p:nvSpPr>
          <p:cNvPr id="46087" name="TextBox 6"/>
          <p:cNvSpPr txBox="1">
            <a:spLocks noChangeArrowheads="1"/>
          </p:cNvSpPr>
          <p:nvPr/>
        </p:nvSpPr>
        <p:spPr bwMode="auto">
          <a:xfrm>
            <a:off x="5334000" y="1857375"/>
            <a:ext cx="26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a:t>
            </a:r>
          </a:p>
        </p:txBody>
      </p:sp>
      <p:sp>
        <p:nvSpPr>
          <p:cNvPr id="46088" name="TextBox 7"/>
          <p:cNvSpPr txBox="1">
            <a:spLocks noChangeArrowheads="1"/>
          </p:cNvSpPr>
          <p:nvPr/>
        </p:nvSpPr>
        <p:spPr bwMode="auto">
          <a:xfrm>
            <a:off x="5429250" y="1895475"/>
            <a:ext cx="703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9900"/>
                </a:solidFill>
              </a:rPr>
              <a:t> = 6.7</a:t>
            </a:r>
            <a:r>
              <a:rPr lang="en-US" altLang="en-US" sz="1400" baseline="30000">
                <a:solidFill>
                  <a:srgbClr val="009900"/>
                </a:solidFill>
              </a:rPr>
              <a:t>o</a:t>
            </a:r>
          </a:p>
        </p:txBody>
      </p:sp>
      <p:sp>
        <p:nvSpPr>
          <p:cNvPr id="46089" name="TextBox 8"/>
          <p:cNvSpPr txBox="1">
            <a:spLocks noChangeArrowheads="1"/>
          </p:cNvSpPr>
          <p:nvPr/>
        </p:nvSpPr>
        <p:spPr bwMode="auto">
          <a:xfrm>
            <a:off x="714375" y="2733675"/>
            <a:ext cx="218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SN = 0.1 =              </a:t>
            </a:r>
          </a:p>
        </p:txBody>
      </p:sp>
      <p:cxnSp>
        <p:nvCxnSpPr>
          <p:cNvPr id="46090" name="Straight Connector 9"/>
          <p:cNvCxnSpPr>
            <a:cxnSpLocks noChangeShapeType="1"/>
          </p:cNvCxnSpPr>
          <p:nvPr/>
        </p:nvCxnSpPr>
        <p:spPr bwMode="auto">
          <a:xfrm>
            <a:off x="2047875" y="2924175"/>
            <a:ext cx="7239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091" name="TextBox 10"/>
          <p:cNvSpPr txBox="1">
            <a:spLocks noChangeArrowheads="1"/>
          </p:cNvSpPr>
          <p:nvPr/>
        </p:nvSpPr>
        <p:spPr bwMode="auto">
          <a:xfrm>
            <a:off x="2019300" y="2581275"/>
            <a:ext cx="546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err="1" smtClean="0">
                <a:solidFill>
                  <a:srgbClr val="009900"/>
                </a:solidFill>
              </a:rPr>
              <a:t>c</a:t>
            </a:r>
            <a:r>
              <a:rPr lang="en-US" altLang="en-US" baseline="-25000" dirty="0" err="1" smtClean="0">
                <a:solidFill>
                  <a:srgbClr val="009900"/>
                </a:solidFill>
              </a:rPr>
              <a:t>dev</a:t>
            </a:r>
            <a:endParaRPr lang="en-US" altLang="en-US" baseline="-25000" dirty="0">
              <a:solidFill>
                <a:srgbClr val="009900"/>
              </a:solidFill>
            </a:endParaRPr>
          </a:p>
        </p:txBody>
      </p:sp>
      <p:sp>
        <p:nvSpPr>
          <p:cNvPr id="46092" name="TextBox 11"/>
          <p:cNvSpPr txBox="1">
            <a:spLocks noChangeArrowheads="1"/>
          </p:cNvSpPr>
          <p:nvPr/>
        </p:nvSpPr>
        <p:spPr bwMode="auto">
          <a:xfrm>
            <a:off x="2009775" y="2905125"/>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15 </a:t>
            </a:r>
            <a:r>
              <a:rPr lang="en-US" altLang="en-US" sz="1200">
                <a:solidFill>
                  <a:srgbClr val="009900"/>
                </a:solidFill>
              </a:rPr>
              <a:t>x</a:t>
            </a:r>
            <a:r>
              <a:rPr lang="en-US" altLang="en-US">
                <a:solidFill>
                  <a:srgbClr val="009900"/>
                </a:solidFill>
              </a:rPr>
              <a:t> 7</a:t>
            </a:r>
            <a:endParaRPr lang="en-US" altLang="en-US" sz="1400" baseline="-25000">
              <a:solidFill>
                <a:srgbClr val="009900"/>
              </a:solidFill>
            </a:endParaRPr>
          </a:p>
        </p:txBody>
      </p:sp>
      <p:sp>
        <p:nvSpPr>
          <p:cNvPr id="46093" name="TextBox 12"/>
          <p:cNvSpPr txBox="1">
            <a:spLocks noChangeArrowheads="1"/>
          </p:cNvSpPr>
          <p:nvPr/>
        </p:nvSpPr>
        <p:spPr bwMode="auto">
          <a:xfrm>
            <a:off x="447675" y="3324225"/>
            <a:ext cx="55816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9900"/>
                </a:solidFill>
              </a:rPr>
              <a:t>4- </a:t>
            </a:r>
            <a:r>
              <a:rPr lang="en-US" altLang="en-US" dirty="0" err="1" smtClean="0">
                <a:solidFill>
                  <a:srgbClr val="009900"/>
                </a:solidFill>
              </a:rPr>
              <a:t>c</a:t>
            </a:r>
            <a:r>
              <a:rPr lang="en-US" altLang="en-US" baseline="-25000" dirty="0" err="1" smtClean="0">
                <a:solidFill>
                  <a:srgbClr val="009900"/>
                </a:solidFill>
              </a:rPr>
              <a:t>dev</a:t>
            </a:r>
            <a:r>
              <a:rPr lang="en-US" altLang="en-US" dirty="0" smtClean="0">
                <a:solidFill>
                  <a:srgbClr val="009900"/>
                </a:solidFill>
              </a:rPr>
              <a:t> </a:t>
            </a:r>
            <a:r>
              <a:rPr lang="en-US" altLang="en-US" dirty="0">
                <a:solidFill>
                  <a:srgbClr val="009900"/>
                </a:solidFill>
              </a:rPr>
              <a:t>=  15 x 7 x 0.10 =  10.5 </a:t>
            </a:r>
            <a:r>
              <a:rPr lang="en-US" altLang="en-US" dirty="0" err="1">
                <a:solidFill>
                  <a:srgbClr val="009900"/>
                </a:solidFill>
              </a:rPr>
              <a:t>kN</a:t>
            </a:r>
            <a:r>
              <a:rPr lang="en-US" altLang="en-US" dirty="0">
                <a:solidFill>
                  <a:srgbClr val="009900"/>
                </a:solidFill>
              </a:rPr>
              <a:t>/m</a:t>
            </a:r>
            <a:r>
              <a:rPr lang="en-US" altLang="en-US" baseline="30000" dirty="0">
                <a:solidFill>
                  <a:srgbClr val="009900"/>
                </a:solidFill>
              </a:rPr>
              <a:t>2</a:t>
            </a:r>
          </a:p>
          <a:p>
            <a:endParaRPr lang="en-US" altLang="en-US" dirty="0">
              <a:solidFill>
                <a:srgbClr val="009900"/>
              </a:solidFill>
            </a:endParaRPr>
          </a:p>
          <a:p>
            <a:r>
              <a:rPr lang="en-US" altLang="en-US" dirty="0">
                <a:solidFill>
                  <a:srgbClr val="009900"/>
                </a:solidFill>
              </a:rPr>
              <a:t>5-  </a:t>
            </a:r>
            <a:r>
              <a:rPr lang="en-US" altLang="en-US" dirty="0" err="1">
                <a:solidFill>
                  <a:srgbClr val="009900"/>
                </a:solidFill>
              </a:rPr>
              <a:t>FS</a:t>
            </a:r>
            <a:r>
              <a:rPr lang="en-US" altLang="en-US" baseline="-25000" dirty="0" err="1">
                <a:solidFill>
                  <a:srgbClr val="009900"/>
                </a:solidFill>
              </a:rPr>
              <a:t>c</a:t>
            </a:r>
            <a:r>
              <a:rPr lang="en-US" altLang="en-US" dirty="0">
                <a:solidFill>
                  <a:srgbClr val="009900"/>
                </a:solidFill>
              </a:rPr>
              <a:t>  =  c / </a:t>
            </a:r>
            <a:r>
              <a:rPr lang="en-US" altLang="en-US" dirty="0" err="1" smtClean="0">
                <a:solidFill>
                  <a:srgbClr val="009900"/>
                </a:solidFill>
              </a:rPr>
              <a:t>c</a:t>
            </a:r>
            <a:r>
              <a:rPr lang="en-US" altLang="en-US" baseline="-25000" dirty="0" err="1" smtClean="0">
                <a:solidFill>
                  <a:srgbClr val="009900"/>
                </a:solidFill>
              </a:rPr>
              <a:t>dev</a:t>
            </a:r>
            <a:r>
              <a:rPr lang="en-US" altLang="en-US" dirty="0" smtClean="0">
                <a:solidFill>
                  <a:srgbClr val="009900"/>
                </a:solidFill>
              </a:rPr>
              <a:t> </a:t>
            </a:r>
            <a:r>
              <a:rPr lang="en-US" altLang="en-US" dirty="0">
                <a:solidFill>
                  <a:srgbClr val="009900"/>
                </a:solidFill>
              </a:rPr>
              <a:t>= 20/10.5 = 1.9 </a:t>
            </a:r>
          </a:p>
          <a:p>
            <a:endParaRPr lang="en-US" altLang="en-US" dirty="0">
              <a:solidFill>
                <a:srgbClr val="009900"/>
              </a:solidFill>
            </a:endParaRPr>
          </a:p>
          <a:p>
            <a:r>
              <a:rPr lang="en-US" altLang="en-US" dirty="0">
                <a:solidFill>
                  <a:srgbClr val="009900"/>
                </a:solidFill>
              </a:rPr>
              <a:t>Therefore the Assumed </a:t>
            </a:r>
            <a:r>
              <a:rPr lang="en-US" altLang="en-US" dirty="0" err="1">
                <a:solidFill>
                  <a:srgbClr val="009900"/>
                </a:solidFill>
              </a:rPr>
              <a:t>FS</a:t>
            </a:r>
            <a:r>
              <a:rPr lang="en-US" altLang="en-US" dirty="0" err="1">
                <a:solidFill>
                  <a:srgbClr val="009900"/>
                </a:solidFill>
                <a:latin typeface="Symbol" panose="05050102010706020507" pitchFamily="18" charset="2"/>
              </a:rPr>
              <a:t>f</a:t>
            </a:r>
            <a:r>
              <a:rPr lang="en-US" altLang="en-US" dirty="0">
                <a:solidFill>
                  <a:srgbClr val="009900"/>
                </a:solidFill>
              </a:rPr>
              <a:t>  =  the calculated  </a:t>
            </a:r>
            <a:r>
              <a:rPr lang="en-US" altLang="en-US" dirty="0" err="1">
                <a:solidFill>
                  <a:srgbClr val="009900"/>
                </a:solidFill>
              </a:rPr>
              <a:t>FS</a:t>
            </a:r>
            <a:r>
              <a:rPr lang="en-US" altLang="en-US" baseline="-25000" dirty="0" err="1">
                <a:solidFill>
                  <a:srgbClr val="009900"/>
                </a:solidFill>
              </a:rPr>
              <a:t>c</a:t>
            </a:r>
            <a:endParaRPr lang="en-US" altLang="en-US" baseline="-25000" dirty="0">
              <a:solidFill>
                <a:srgbClr val="009900"/>
              </a:solidFill>
            </a:endParaRPr>
          </a:p>
        </p:txBody>
      </p:sp>
      <p:sp>
        <p:nvSpPr>
          <p:cNvPr id="46094" name="TextBox 13"/>
          <p:cNvSpPr txBox="1">
            <a:spLocks noChangeArrowheads="1"/>
          </p:cNvSpPr>
          <p:nvPr/>
        </p:nvSpPr>
        <p:spPr bwMode="auto">
          <a:xfrm>
            <a:off x="438150" y="1419225"/>
            <a:ext cx="2065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9900"/>
                </a:solidFill>
              </a:rPr>
              <a:t>1- Assume FS</a:t>
            </a:r>
            <a:r>
              <a:rPr lang="en-US" altLang="en-US" sz="1600" baseline="-25000">
                <a:solidFill>
                  <a:srgbClr val="009900"/>
                </a:solidFill>
                <a:latin typeface="Symbol" panose="05050102010706020507" pitchFamily="18" charset="2"/>
              </a:rPr>
              <a:t>f</a:t>
            </a:r>
            <a:r>
              <a:rPr lang="en-US" altLang="en-US" sz="1600">
                <a:solidFill>
                  <a:srgbClr val="009900"/>
                </a:solidFill>
              </a:rPr>
              <a:t> = 1.5</a:t>
            </a:r>
          </a:p>
        </p:txBody>
      </p:sp>
      <p:sp>
        <p:nvSpPr>
          <p:cNvPr id="15" name="Freeform 14"/>
          <p:cNvSpPr/>
          <p:nvPr/>
        </p:nvSpPr>
        <p:spPr bwMode="auto">
          <a:xfrm>
            <a:off x="2276475" y="1619250"/>
            <a:ext cx="2676525" cy="923925"/>
          </a:xfrm>
          <a:custGeom>
            <a:avLst/>
            <a:gdLst>
              <a:gd name="connsiteX0" fmla="*/ 0 w 2438400"/>
              <a:gd name="connsiteY0" fmla="*/ 0 h 1066800"/>
              <a:gd name="connsiteX1" fmla="*/ 1962150 w 2438400"/>
              <a:gd name="connsiteY1" fmla="*/ 942975 h 1066800"/>
              <a:gd name="connsiteX2" fmla="*/ 2438400 w 2438400"/>
              <a:gd name="connsiteY2" fmla="*/ 742950 h 1066800"/>
              <a:gd name="connsiteX0" fmla="*/ 0 w 2438400"/>
              <a:gd name="connsiteY0" fmla="*/ 4762 h 1046162"/>
              <a:gd name="connsiteX1" fmla="*/ 333375 w 2438400"/>
              <a:gd name="connsiteY1" fmla="*/ 157162 h 1046162"/>
              <a:gd name="connsiteX2" fmla="*/ 1962150 w 2438400"/>
              <a:gd name="connsiteY2" fmla="*/ 947737 h 1046162"/>
              <a:gd name="connsiteX3" fmla="*/ 2438400 w 2438400"/>
              <a:gd name="connsiteY3" fmla="*/ 747712 h 1046162"/>
              <a:gd name="connsiteX0" fmla="*/ 0 w 2438400"/>
              <a:gd name="connsiteY0" fmla="*/ 4762 h 1046162"/>
              <a:gd name="connsiteX1" fmla="*/ 333375 w 2438400"/>
              <a:gd name="connsiteY1" fmla="*/ 157162 h 1046162"/>
              <a:gd name="connsiteX2" fmla="*/ 1962150 w 2438400"/>
              <a:gd name="connsiteY2" fmla="*/ 947737 h 1046162"/>
              <a:gd name="connsiteX3" fmla="*/ 2438400 w 2438400"/>
              <a:gd name="connsiteY3" fmla="*/ 747712 h 1046162"/>
              <a:gd name="connsiteX0" fmla="*/ 203200 w 2641600"/>
              <a:gd name="connsiteY0" fmla="*/ 1587 h 1042987"/>
              <a:gd name="connsiteX1" fmla="*/ 536575 w 2641600"/>
              <a:gd name="connsiteY1" fmla="*/ 153987 h 1042987"/>
              <a:gd name="connsiteX2" fmla="*/ 2165350 w 2641600"/>
              <a:gd name="connsiteY2" fmla="*/ 944562 h 1042987"/>
              <a:gd name="connsiteX3" fmla="*/ 2641600 w 2641600"/>
              <a:gd name="connsiteY3" fmla="*/ 744537 h 1042987"/>
              <a:gd name="connsiteX0" fmla="*/ 203200 w 2641600"/>
              <a:gd name="connsiteY0" fmla="*/ 150812 h 1220787"/>
              <a:gd name="connsiteX1" fmla="*/ 536575 w 2641600"/>
              <a:gd name="connsiteY1" fmla="*/ 303212 h 1220787"/>
              <a:gd name="connsiteX2" fmla="*/ 822325 w 2641600"/>
              <a:gd name="connsiteY2" fmla="*/ 131762 h 1220787"/>
              <a:gd name="connsiteX3" fmla="*/ 2165350 w 2641600"/>
              <a:gd name="connsiteY3" fmla="*/ 1093787 h 1220787"/>
              <a:gd name="connsiteX4" fmla="*/ 2641600 w 2641600"/>
              <a:gd name="connsiteY4" fmla="*/ 893762 h 1220787"/>
              <a:gd name="connsiteX0" fmla="*/ 203200 w 2641600"/>
              <a:gd name="connsiteY0" fmla="*/ 1587 h 1071562"/>
              <a:gd name="connsiteX1" fmla="*/ 536575 w 2641600"/>
              <a:gd name="connsiteY1" fmla="*/ 153987 h 1071562"/>
              <a:gd name="connsiteX2" fmla="*/ 2165350 w 2641600"/>
              <a:gd name="connsiteY2" fmla="*/ 944562 h 1071562"/>
              <a:gd name="connsiteX3" fmla="*/ 2641600 w 2641600"/>
              <a:gd name="connsiteY3" fmla="*/ 744537 h 1071562"/>
              <a:gd name="connsiteX0" fmla="*/ 0 w 2438400"/>
              <a:gd name="connsiteY0" fmla="*/ 0 h 1069975"/>
              <a:gd name="connsiteX1" fmla="*/ 1962150 w 2438400"/>
              <a:gd name="connsiteY1" fmla="*/ 942975 h 1069975"/>
              <a:gd name="connsiteX2" fmla="*/ 2438400 w 2438400"/>
              <a:gd name="connsiteY2" fmla="*/ 742950 h 1069975"/>
              <a:gd name="connsiteX0" fmla="*/ 0 w 2419350"/>
              <a:gd name="connsiteY0" fmla="*/ 0 h 1022350"/>
              <a:gd name="connsiteX1" fmla="*/ 1943100 w 2419350"/>
              <a:gd name="connsiteY1" fmla="*/ 895350 h 1022350"/>
              <a:gd name="connsiteX2" fmla="*/ 2419350 w 2419350"/>
              <a:gd name="connsiteY2" fmla="*/ 695325 h 1022350"/>
              <a:gd name="connsiteX0" fmla="*/ 0 w 2419350"/>
              <a:gd name="connsiteY0" fmla="*/ 0 h 1022350"/>
              <a:gd name="connsiteX1" fmla="*/ 1943100 w 2419350"/>
              <a:gd name="connsiteY1" fmla="*/ 895350 h 1022350"/>
              <a:gd name="connsiteX2" fmla="*/ 2419350 w 2419350"/>
              <a:gd name="connsiteY2" fmla="*/ 695325 h 1022350"/>
            </a:gdLst>
            <a:ahLst/>
            <a:cxnLst>
              <a:cxn ang="0">
                <a:pos x="connsiteX0" y="connsiteY0"/>
              </a:cxn>
              <a:cxn ang="0">
                <a:pos x="connsiteX1" y="connsiteY1"/>
              </a:cxn>
              <a:cxn ang="0">
                <a:pos x="connsiteX2" y="connsiteY2"/>
              </a:cxn>
            </a:cxnLst>
            <a:rect l="l" t="t" r="r" b="b"/>
            <a:pathLst>
              <a:path w="2419350" h="1022350">
                <a:moveTo>
                  <a:pt x="0" y="0"/>
                </a:moveTo>
                <a:cubicBezTo>
                  <a:pt x="675481" y="44053"/>
                  <a:pt x="1536700" y="771525"/>
                  <a:pt x="1943100" y="895350"/>
                </a:cubicBezTo>
                <a:cubicBezTo>
                  <a:pt x="2246312" y="1022350"/>
                  <a:pt x="2384425" y="857250"/>
                  <a:pt x="2419350" y="695325"/>
                </a:cubicBezTo>
              </a:path>
            </a:pathLst>
          </a:custGeom>
          <a:noFill/>
          <a:ln w="9525" cap="flat" cmpd="sng" algn="ctr">
            <a:solidFill>
              <a:schemeClr val="accent3">
                <a:lumMod val="65000"/>
              </a:schemeClr>
            </a:solidFill>
            <a:prstDash val="solid"/>
            <a:round/>
            <a:headEnd type="none" w="med" len="med"/>
            <a:tailEnd type="stealth" w="med" len="med"/>
          </a:ln>
          <a:effectLst/>
        </p:spPr>
        <p:txBody>
          <a:bodyPr/>
          <a:lstStyle/>
          <a:p>
            <a:pPr>
              <a:defRPr/>
            </a:pPr>
            <a:endParaRPr lang="en-US" dirty="0">
              <a:latin typeface="Arial" charset="0"/>
            </a:endParaRPr>
          </a:p>
        </p:txBody>
      </p:sp>
      <p:sp>
        <p:nvSpPr>
          <p:cNvPr id="46096" name="TextBox 15"/>
          <p:cNvSpPr txBox="1">
            <a:spLocks noChangeArrowheads="1"/>
          </p:cNvSpPr>
          <p:nvPr/>
        </p:nvSpPr>
        <p:spPr bwMode="auto">
          <a:xfrm>
            <a:off x="476250" y="2295525"/>
            <a:ext cx="4193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9900"/>
                </a:solidFill>
              </a:rPr>
              <a:t>3- Go to the chart and find SN for </a:t>
            </a:r>
            <a:r>
              <a:rPr lang="en-US" altLang="en-US" sz="1600" dirty="0" err="1" smtClean="0">
                <a:solidFill>
                  <a:srgbClr val="009900"/>
                </a:solidFill>
                <a:latin typeface="Symbol" panose="05050102010706020507" pitchFamily="18" charset="2"/>
              </a:rPr>
              <a:t>f</a:t>
            </a:r>
            <a:r>
              <a:rPr lang="en-US" altLang="en-US" sz="1600" baseline="-25000" dirty="0" err="1" smtClean="0">
                <a:solidFill>
                  <a:srgbClr val="009900"/>
                </a:solidFill>
              </a:rPr>
              <a:t>dev</a:t>
            </a:r>
            <a:r>
              <a:rPr lang="en-US" altLang="en-US" sz="1600" dirty="0" smtClean="0">
                <a:solidFill>
                  <a:srgbClr val="009900"/>
                </a:solidFill>
              </a:rPr>
              <a:t> </a:t>
            </a:r>
            <a:r>
              <a:rPr lang="en-US" altLang="en-US" sz="1600" dirty="0">
                <a:solidFill>
                  <a:srgbClr val="009900"/>
                </a:solidFill>
              </a:rPr>
              <a:t>= 6.7</a:t>
            </a:r>
            <a:r>
              <a:rPr lang="en-US" altLang="en-US" sz="1600" baseline="30000" dirty="0">
                <a:solidFill>
                  <a:srgbClr val="009900"/>
                </a:solidFill>
              </a:rPr>
              <a:t>o</a:t>
            </a:r>
          </a:p>
        </p:txBody>
      </p:sp>
      <p:cxnSp>
        <p:nvCxnSpPr>
          <p:cNvPr id="46097" name="Straight Connector 16"/>
          <p:cNvCxnSpPr>
            <a:cxnSpLocks noChangeShapeType="1"/>
          </p:cNvCxnSpPr>
          <p:nvPr/>
        </p:nvCxnSpPr>
        <p:spPr bwMode="auto">
          <a:xfrm rot="5400000">
            <a:off x="3481387" y="4567238"/>
            <a:ext cx="200025"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098" name="TextBox 17"/>
          <p:cNvSpPr txBox="1">
            <a:spLocks noChangeArrowheads="1"/>
          </p:cNvSpPr>
          <p:nvPr/>
        </p:nvSpPr>
        <p:spPr bwMode="auto">
          <a:xfrm>
            <a:off x="485775" y="1104900"/>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solidFill>
                  <a:srgbClr val="FF0000"/>
                </a:solidFill>
              </a:rPr>
              <a:t>Trial # 2</a:t>
            </a:r>
          </a:p>
        </p:txBody>
      </p:sp>
      <p:sp>
        <p:nvSpPr>
          <p:cNvPr id="46105" name="TextBox 24"/>
          <p:cNvSpPr txBox="1">
            <a:spLocks noChangeArrowheads="1"/>
          </p:cNvSpPr>
          <p:nvPr/>
        </p:nvSpPr>
        <p:spPr bwMode="auto">
          <a:xfrm>
            <a:off x="285750" y="5476875"/>
            <a:ext cx="4943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9900"/>
                </a:solidFill>
              </a:rPr>
              <a:t>This means the assumed factor of safety was not the right one.  So we need </a:t>
            </a:r>
            <a:r>
              <a:rPr lang="en-US" altLang="en-US" dirty="0" smtClean="0">
                <a:solidFill>
                  <a:srgbClr val="009900"/>
                </a:solidFill>
              </a:rPr>
              <a:t>to </a:t>
            </a:r>
            <a:r>
              <a:rPr lang="en-US" altLang="en-US" dirty="0">
                <a:solidFill>
                  <a:srgbClr val="009900"/>
                </a:solidFill>
              </a:rPr>
              <a:t>assume another </a:t>
            </a:r>
            <a:r>
              <a:rPr lang="en-US" altLang="en-US" dirty="0" err="1">
                <a:solidFill>
                  <a:srgbClr val="009900"/>
                </a:solidFill>
              </a:rPr>
              <a:t>FS</a:t>
            </a:r>
            <a:r>
              <a:rPr lang="en-US" altLang="en-US" dirty="0" err="1">
                <a:solidFill>
                  <a:srgbClr val="009900"/>
                </a:solidFill>
                <a:latin typeface="Symbol" panose="05050102010706020507" pitchFamily="18" charset="2"/>
              </a:rPr>
              <a:t>f</a:t>
            </a:r>
            <a:r>
              <a:rPr lang="en-US" altLang="en-US" dirty="0">
                <a:solidFill>
                  <a:srgbClr val="009900"/>
                </a:solidFill>
              </a:rPr>
              <a:t> and solve the problem again for </a:t>
            </a:r>
            <a:r>
              <a:rPr lang="en-US" altLang="en-US" dirty="0" err="1">
                <a:solidFill>
                  <a:srgbClr val="009900"/>
                </a:solidFill>
              </a:rPr>
              <a:t>FS</a:t>
            </a:r>
            <a:r>
              <a:rPr lang="en-US" altLang="en-US" baseline="-25000" dirty="0" err="1">
                <a:solidFill>
                  <a:srgbClr val="009900"/>
                </a:solidFill>
              </a:rPr>
              <a:t>c</a:t>
            </a:r>
            <a:r>
              <a:rPr lang="en-US" altLang="en-US" dirty="0">
                <a:solidFill>
                  <a:srgbClr val="009900"/>
                </a:solidFill>
              </a:rPr>
              <a:t>.</a:t>
            </a:r>
          </a:p>
        </p:txBody>
      </p:sp>
      <p:pic>
        <p:nvPicPr>
          <p:cNvPr id="47124" name="Picture 47123"/>
          <p:cNvPicPr>
            <a:picLocks noChangeAspect="1"/>
          </p:cNvPicPr>
          <p:nvPr/>
        </p:nvPicPr>
        <p:blipFill rotWithShape="1">
          <a:blip r:embed="rId2"/>
          <a:srcRect l="70622" t="52925" r="13620" b="15286"/>
          <a:stretch/>
        </p:blipFill>
        <p:spPr>
          <a:xfrm>
            <a:off x="6328303" y="2237989"/>
            <a:ext cx="2450553" cy="3295698"/>
          </a:xfrm>
          <a:prstGeom prst="rect">
            <a:avLst/>
          </a:prstGeom>
        </p:spPr>
      </p:pic>
      <p:sp>
        <p:nvSpPr>
          <p:cNvPr id="21" name="TextBox 20"/>
          <p:cNvSpPr txBox="1"/>
          <p:nvPr/>
        </p:nvSpPr>
        <p:spPr>
          <a:xfrm rot="16200000">
            <a:off x="5270566" y="3418436"/>
            <a:ext cx="1697901" cy="261610"/>
          </a:xfrm>
          <a:prstGeom prst="rect">
            <a:avLst/>
          </a:prstGeom>
          <a:noFill/>
        </p:spPr>
        <p:txBody>
          <a:bodyPr wrap="none" rtlCol="0">
            <a:spAutoFit/>
          </a:bodyPr>
          <a:lstStyle/>
          <a:p>
            <a:r>
              <a:rPr lang="en-US" sz="1100" dirty="0" smtClean="0"/>
              <a:t>Stability Number (c / </a:t>
            </a:r>
            <a:r>
              <a:rPr lang="en-US" sz="1100" dirty="0" smtClean="0">
                <a:latin typeface="Symbol" panose="05050102010706020507" pitchFamily="18" charset="2"/>
              </a:rPr>
              <a:t>g</a:t>
            </a:r>
            <a:r>
              <a:rPr lang="en-US" sz="1100" dirty="0" smtClean="0"/>
              <a:t>H)</a:t>
            </a:r>
            <a:endParaRPr lang="en-US" sz="1100" dirty="0"/>
          </a:p>
        </p:txBody>
      </p:sp>
      <p:sp>
        <p:nvSpPr>
          <p:cNvPr id="22" name="TextBox 21"/>
          <p:cNvSpPr txBox="1"/>
          <p:nvPr/>
        </p:nvSpPr>
        <p:spPr>
          <a:xfrm>
            <a:off x="7076433" y="5572736"/>
            <a:ext cx="1309974" cy="246221"/>
          </a:xfrm>
          <a:prstGeom prst="rect">
            <a:avLst/>
          </a:prstGeom>
          <a:noFill/>
        </p:spPr>
        <p:txBody>
          <a:bodyPr wrap="none" rtlCol="0">
            <a:spAutoFit/>
          </a:bodyPr>
          <a:lstStyle/>
          <a:p>
            <a:r>
              <a:rPr lang="en-US" sz="1000" dirty="0" smtClean="0"/>
              <a:t>Slope Angle </a:t>
            </a:r>
            <a:r>
              <a:rPr lang="en-US" sz="1000" dirty="0" smtClean="0">
                <a:latin typeface="Symbol" panose="05050102010706020507" pitchFamily="18" charset="2"/>
              </a:rPr>
              <a:t>b</a:t>
            </a:r>
            <a:r>
              <a:rPr lang="en-US" sz="1000" dirty="0" smtClean="0"/>
              <a:t> (deg)</a:t>
            </a:r>
            <a:endParaRPr lang="en-US" sz="1000" dirty="0"/>
          </a:p>
        </p:txBody>
      </p:sp>
    </p:spTree>
    <p:extLst>
      <p:ext uri="{BB962C8B-B14F-4D97-AF65-F5344CB8AC3E}">
        <p14:creationId xmlns:p14="http://schemas.microsoft.com/office/powerpoint/2010/main" val="413865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0850" y="722313"/>
            <a:ext cx="8091488"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900" b="1" u="sng" dirty="0">
                <a:solidFill>
                  <a:srgbClr val="800000"/>
                </a:solidFill>
              </a:rPr>
              <a:t>FACTORS AFFECTING SLOPE STABILITY</a:t>
            </a:r>
            <a:endParaRPr lang="en-US" altLang="en-US" sz="2900" dirty="0">
              <a:solidFill>
                <a:srgbClr val="800000"/>
              </a:solidFill>
            </a:endParaRPr>
          </a:p>
          <a:p>
            <a:pPr>
              <a:lnSpc>
                <a:spcPct val="150000"/>
              </a:lnSpc>
              <a:spcBef>
                <a:spcPts val="600"/>
              </a:spcBef>
              <a:spcAft>
                <a:spcPts val="600"/>
              </a:spcAft>
            </a:pPr>
            <a:endParaRPr lang="en-US" altLang="en-US" dirty="0">
              <a:solidFill>
                <a:srgbClr val="005000"/>
              </a:solidFill>
            </a:endParaRPr>
          </a:p>
          <a:p>
            <a:pPr>
              <a:lnSpc>
                <a:spcPct val="150000"/>
              </a:lnSpc>
              <a:spcBef>
                <a:spcPts val="600"/>
              </a:spcBef>
              <a:spcAft>
                <a:spcPts val="600"/>
              </a:spcAft>
            </a:pPr>
            <a:r>
              <a:rPr lang="en-US" altLang="en-US" dirty="0">
                <a:solidFill>
                  <a:srgbClr val="005000"/>
                </a:solidFill>
              </a:rPr>
              <a:t>1- Soil Type</a:t>
            </a:r>
            <a:endParaRPr lang="en-US" altLang="en-US" dirty="0">
              <a:solidFill>
                <a:srgbClr val="800000"/>
              </a:solidFill>
            </a:endParaRPr>
          </a:p>
          <a:p>
            <a:pPr>
              <a:lnSpc>
                <a:spcPct val="150000"/>
              </a:lnSpc>
              <a:spcBef>
                <a:spcPts val="600"/>
              </a:spcBef>
              <a:spcAft>
                <a:spcPts val="600"/>
              </a:spcAft>
            </a:pPr>
            <a:r>
              <a:rPr lang="en-US" altLang="en-US" dirty="0">
                <a:solidFill>
                  <a:srgbClr val="0000FF"/>
                </a:solidFill>
              </a:rPr>
              <a:t>2- Geometry of the cross section (Height, slope angle, etc.)</a:t>
            </a:r>
            <a:endParaRPr lang="en-US" altLang="en-US" dirty="0">
              <a:solidFill>
                <a:srgbClr val="800000"/>
              </a:solidFill>
            </a:endParaRPr>
          </a:p>
          <a:p>
            <a:pPr>
              <a:lnSpc>
                <a:spcPct val="150000"/>
              </a:lnSpc>
              <a:spcBef>
                <a:spcPts val="600"/>
              </a:spcBef>
              <a:spcAft>
                <a:spcPts val="600"/>
              </a:spcAft>
            </a:pPr>
            <a:r>
              <a:rPr lang="en-US" altLang="en-US" dirty="0">
                <a:solidFill>
                  <a:srgbClr val="FF0000"/>
                </a:solidFill>
              </a:rPr>
              <a:t>3- Moisture Content</a:t>
            </a:r>
            <a:endParaRPr lang="en-US" altLang="en-US" dirty="0">
              <a:solidFill>
                <a:srgbClr val="800000"/>
              </a:solidFill>
            </a:endParaRPr>
          </a:p>
          <a:p>
            <a:pPr>
              <a:lnSpc>
                <a:spcPct val="150000"/>
              </a:lnSpc>
              <a:spcBef>
                <a:spcPts val="600"/>
              </a:spcBef>
              <a:spcAft>
                <a:spcPts val="600"/>
              </a:spcAft>
            </a:pPr>
            <a:r>
              <a:rPr lang="en-US" altLang="en-US" dirty="0">
                <a:solidFill>
                  <a:srgbClr val="6000C0"/>
                </a:solidFill>
              </a:rPr>
              <a:t>4- Pore water pressure</a:t>
            </a:r>
            <a:endParaRPr lang="en-US" altLang="en-US" dirty="0">
              <a:solidFill>
                <a:srgbClr val="800000"/>
              </a:solidFill>
            </a:endParaRPr>
          </a:p>
          <a:p>
            <a:pPr>
              <a:lnSpc>
                <a:spcPct val="150000"/>
              </a:lnSpc>
              <a:spcBef>
                <a:spcPts val="600"/>
              </a:spcBef>
              <a:spcAft>
                <a:spcPts val="600"/>
              </a:spcAft>
            </a:pPr>
            <a:r>
              <a:rPr lang="en-US" altLang="en-US" dirty="0">
                <a:solidFill>
                  <a:srgbClr val="800000"/>
                </a:solidFill>
              </a:rPr>
              <a:t>5- Additional loads</a:t>
            </a:r>
          </a:p>
          <a:p>
            <a:pPr>
              <a:lnSpc>
                <a:spcPct val="150000"/>
              </a:lnSpc>
              <a:spcBef>
                <a:spcPts val="600"/>
              </a:spcBef>
              <a:spcAft>
                <a:spcPts val="600"/>
              </a:spcAft>
            </a:pPr>
            <a:r>
              <a:rPr lang="en-US" altLang="en-US" dirty="0">
                <a:solidFill>
                  <a:srgbClr val="FF6000"/>
                </a:solidFill>
              </a:rPr>
              <a:t>6- Shear Strength reduction</a:t>
            </a:r>
            <a:endParaRPr lang="en-US" altLang="en-US" dirty="0">
              <a:solidFill>
                <a:srgbClr val="800000"/>
              </a:solidFill>
            </a:endParaRPr>
          </a:p>
          <a:p>
            <a:pPr>
              <a:lnSpc>
                <a:spcPct val="150000"/>
              </a:lnSpc>
              <a:spcBef>
                <a:spcPts val="600"/>
              </a:spcBef>
              <a:spcAft>
                <a:spcPts val="600"/>
              </a:spcAft>
            </a:pPr>
            <a:r>
              <a:rPr lang="en-US" altLang="en-US" dirty="0">
                <a:solidFill>
                  <a:srgbClr val="B07050"/>
                </a:solidFill>
              </a:rPr>
              <a:t>7- Vibrations and Earthquake</a:t>
            </a:r>
          </a:p>
        </p:txBody>
      </p:sp>
      <p:sp>
        <p:nvSpPr>
          <p:cNvPr id="7171" name="Rectangle 3"/>
          <p:cNvSpPr>
            <a:spLocks noChangeArrowheads="1"/>
          </p:cNvSpPr>
          <p:nvPr/>
        </p:nvSpPr>
        <p:spPr bwMode="auto">
          <a:xfrm>
            <a:off x="7469188" y="6656388"/>
            <a:ext cx="330517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pic>
        <p:nvPicPr>
          <p:cNvPr id="7172" name="Picture 5" descr="Landslid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763" y="3203575"/>
            <a:ext cx="32385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4"/>
          <p:cNvSpPr>
            <a:spLocks noChangeArrowheads="1"/>
          </p:cNvSpPr>
          <p:nvPr/>
        </p:nvSpPr>
        <p:spPr bwMode="auto">
          <a:xfrm>
            <a:off x="361950" y="1190625"/>
            <a:ext cx="5362575" cy="366713"/>
          </a:xfrm>
          <a:prstGeom prst="rect">
            <a:avLst/>
          </a:prstGeom>
          <a:noFill/>
          <a:ln w="12700">
            <a:noFill/>
            <a:miter lim="800000"/>
            <a:headEnd/>
            <a:tailEnd/>
          </a:ln>
          <a:effectLst/>
        </p:spPr>
        <p:txBody>
          <a:bodyPr lIns="90488" tIns="44450" rIns="90488" bIns="44450">
            <a:spAutoFit/>
          </a:bodyPr>
          <a:lstStyle/>
          <a:p>
            <a:pPr>
              <a:spcBef>
                <a:spcPct val="50000"/>
              </a:spcBef>
              <a:defRPr/>
            </a:pPr>
            <a:r>
              <a:rPr lang="en-US" sz="1600" dirty="0">
                <a:solidFill>
                  <a:srgbClr val="009900"/>
                </a:solidFill>
                <a:latin typeface="Arial" charset="0"/>
              </a:rPr>
              <a:t>2- Use the chart with </a:t>
            </a:r>
            <a:r>
              <a:rPr lang="en-US" sz="1600" i="1" dirty="0">
                <a:solidFill>
                  <a:srgbClr val="009900"/>
                </a:solidFill>
                <a:latin typeface="Arial" charset="0"/>
              </a:rPr>
              <a:t>i</a:t>
            </a:r>
            <a:r>
              <a:rPr lang="en-US" sz="1600" dirty="0">
                <a:solidFill>
                  <a:srgbClr val="009900"/>
                </a:solidFill>
                <a:latin typeface="Arial" charset="0"/>
              </a:rPr>
              <a:t> = 30</a:t>
            </a:r>
            <a:r>
              <a:rPr lang="en-US" sz="1400" baseline="30000" dirty="0">
                <a:solidFill>
                  <a:srgbClr val="009900"/>
                </a:solidFill>
                <a:latin typeface="Arial" charset="0"/>
              </a:rPr>
              <a:t>o</a:t>
            </a:r>
            <a:r>
              <a:rPr lang="en-US" sz="1600" dirty="0">
                <a:solidFill>
                  <a:srgbClr val="009900"/>
                </a:solidFill>
                <a:latin typeface="Arial" charset="0"/>
              </a:rPr>
              <a:t>, and  </a:t>
            </a:r>
            <a:r>
              <a:rPr lang="en-US" dirty="0" err="1" smtClean="0">
                <a:solidFill>
                  <a:srgbClr val="009900"/>
                </a:solidFill>
                <a:latin typeface="Symbol" pitchFamily="18" charset="2"/>
              </a:rPr>
              <a:t>f</a:t>
            </a:r>
            <a:r>
              <a:rPr lang="en-US" sz="1600" baseline="-25000" dirty="0" err="1" smtClean="0">
                <a:solidFill>
                  <a:srgbClr val="009900"/>
                </a:solidFill>
                <a:latin typeface="+mj-lt"/>
              </a:rPr>
              <a:t>dev</a:t>
            </a:r>
            <a:r>
              <a:rPr lang="en-US" sz="1600" dirty="0" smtClean="0">
                <a:solidFill>
                  <a:srgbClr val="009900"/>
                </a:solidFill>
                <a:latin typeface="Symbol" pitchFamily="18" charset="2"/>
              </a:rPr>
              <a:t> </a:t>
            </a:r>
            <a:r>
              <a:rPr lang="en-US" sz="1600" dirty="0">
                <a:solidFill>
                  <a:srgbClr val="009900"/>
                </a:solidFill>
                <a:latin typeface="Arial" charset="0"/>
              </a:rPr>
              <a:t>=  tan</a:t>
            </a:r>
            <a:r>
              <a:rPr lang="en-US" sz="1600" baseline="30000" dirty="0">
                <a:solidFill>
                  <a:srgbClr val="009900"/>
                </a:solidFill>
                <a:latin typeface="Arial" charset="0"/>
              </a:rPr>
              <a:t>-1</a:t>
            </a:r>
            <a:r>
              <a:rPr lang="en-US" sz="1600" dirty="0">
                <a:solidFill>
                  <a:srgbClr val="009900"/>
                </a:solidFill>
                <a:latin typeface="Arial" charset="0"/>
              </a:rPr>
              <a:t> </a:t>
            </a:r>
            <a:r>
              <a:rPr lang="en-US" dirty="0">
                <a:solidFill>
                  <a:srgbClr val="009900"/>
                </a:solidFill>
                <a:latin typeface="Arial" charset="0"/>
              </a:rPr>
              <a:t>(</a:t>
            </a:r>
            <a:endParaRPr lang="en-US" baseline="30000" dirty="0">
              <a:solidFill>
                <a:srgbClr val="009900"/>
              </a:solidFill>
              <a:latin typeface="Arial" charset="0"/>
            </a:endParaRPr>
          </a:p>
        </p:txBody>
      </p:sp>
      <p:cxnSp>
        <p:nvCxnSpPr>
          <p:cNvPr id="47107" name="Straight Connector 3"/>
          <p:cNvCxnSpPr>
            <a:cxnSpLocks noChangeShapeType="1"/>
          </p:cNvCxnSpPr>
          <p:nvPr/>
        </p:nvCxnSpPr>
        <p:spPr bwMode="auto">
          <a:xfrm>
            <a:off x="4733925" y="1419225"/>
            <a:ext cx="4095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7108" name="TextBox 4"/>
          <p:cNvSpPr txBox="1">
            <a:spLocks noChangeArrowheads="1"/>
          </p:cNvSpPr>
          <p:nvPr/>
        </p:nvSpPr>
        <p:spPr bwMode="auto">
          <a:xfrm>
            <a:off x="4648200" y="1162050"/>
            <a:ext cx="1076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9900"/>
                </a:solidFill>
              </a:rPr>
              <a:t>tan 10</a:t>
            </a:r>
            <a:r>
              <a:rPr lang="en-US" altLang="en-US" sz="1400" baseline="30000">
                <a:solidFill>
                  <a:srgbClr val="009900"/>
                </a:solidFill>
              </a:rPr>
              <a:t>o</a:t>
            </a:r>
            <a:r>
              <a:rPr lang="en-US" altLang="en-US" sz="1400">
                <a:solidFill>
                  <a:srgbClr val="009900"/>
                </a:solidFill>
              </a:rPr>
              <a:t> </a:t>
            </a:r>
          </a:p>
        </p:txBody>
      </p:sp>
      <p:sp>
        <p:nvSpPr>
          <p:cNvPr id="47109" name="TextBox 5"/>
          <p:cNvSpPr txBox="1">
            <a:spLocks noChangeArrowheads="1"/>
          </p:cNvSpPr>
          <p:nvPr/>
        </p:nvSpPr>
        <p:spPr bwMode="auto">
          <a:xfrm>
            <a:off x="4743450" y="1371600"/>
            <a:ext cx="433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9900"/>
                </a:solidFill>
              </a:rPr>
              <a:t>1.8</a:t>
            </a:r>
          </a:p>
        </p:txBody>
      </p:sp>
      <p:sp>
        <p:nvSpPr>
          <p:cNvPr id="47110" name="TextBox 6"/>
          <p:cNvSpPr txBox="1">
            <a:spLocks noChangeArrowheads="1"/>
          </p:cNvSpPr>
          <p:nvPr/>
        </p:nvSpPr>
        <p:spPr bwMode="auto">
          <a:xfrm>
            <a:off x="5229225" y="1190625"/>
            <a:ext cx="26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a:t>
            </a:r>
          </a:p>
        </p:txBody>
      </p:sp>
      <p:sp>
        <p:nvSpPr>
          <p:cNvPr id="47111" name="TextBox 7"/>
          <p:cNvSpPr txBox="1">
            <a:spLocks noChangeArrowheads="1"/>
          </p:cNvSpPr>
          <p:nvPr/>
        </p:nvSpPr>
        <p:spPr bwMode="auto">
          <a:xfrm>
            <a:off x="5324475" y="1228725"/>
            <a:ext cx="703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9900"/>
                </a:solidFill>
              </a:rPr>
              <a:t> = 5.5</a:t>
            </a:r>
            <a:r>
              <a:rPr lang="en-US" altLang="en-US" sz="1400" baseline="30000">
                <a:solidFill>
                  <a:srgbClr val="009900"/>
                </a:solidFill>
              </a:rPr>
              <a:t>o</a:t>
            </a:r>
          </a:p>
        </p:txBody>
      </p:sp>
      <p:sp>
        <p:nvSpPr>
          <p:cNvPr id="47112" name="TextBox 8"/>
          <p:cNvSpPr txBox="1">
            <a:spLocks noChangeArrowheads="1"/>
          </p:cNvSpPr>
          <p:nvPr/>
        </p:nvSpPr>
        <p:spPr bwMode="auto">
          <a:xfrm>
            <a:off x="609600" y="2066925"/>
            <a:ext cx="2297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SN = 0.11 =              </a:t>
            </a:r>
          </a:p>
        </p:txBody>
      </p:sp>
      <p:cxnSp>
        <p:nvCxnSpPr>
          <p:cNvPr id="47113" name="Straight Connector 9"/>
          <p:cNvCxnSpPr>
            <a:cxnSpLocks noChangeShapeType="1"/>
          </p:cNvCxnSpPr>
          <p:nvPr/>
        </p:nvCxnSpPr>
        <p:spPr bwMode="auto">
          <a:xfrm>
            <a:off x="1943100" y="2257425"/>
            <a:ext cx="7239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7114" name="TextBox 10"/>
          <p:cNvSpPr txBox="1">
            <a:spLocks noChangeArrowheads="1"/>
          </p:cNvSpPr>
          <p:nvPr/>
        </p:nvSpPr>
        <p:spPr bwMode="auto">
          <a:xfrm>
            <a:off x="1914525" y="1914525"/>
            <a:ext cx="546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err="1" smtClean="0">
                <a:solidFill>
                  <a:srgbClr val="009900"/>
                </a:solidFill>
              </a:rPr>
              <a:t>c</a:t>
            </a:r>
            <a:r>
              <a:rPr lang="en-US" altLang="en-US" baseline="-25000" dirty="0" err="1" smtClean="0">
                <a:solidFill>
                  <a:srgbClr val="009900"/>
                </a:solidFill>
              </a:rPr>
              <a:t>dev</a:t>
            </a:r>
            <a:endParaRPr lang="en-US" altLang="en-US" baseline="-25000" dirty="0">
              <a:solidFill>
                <a:srgbClr val="009900"/>
              </a:solidFill>
            </a:endParaRPr>
          </a:p>
        </p:txBody>
      </p:sp>
      <p:sp>
        <p:nvSpPr>
          <p:cNvPr id="47115" name="TextBox 11"/>
          <p:cNvSpPr txBox="1">
            <a:spLocks noChangeArrowheads="1"/>
          </p:cNvSpPr>
          <p:nvPr/>
        </p:nvSpPr>
        <p:spPr bwMode="auto">
          <a:xfrm>
            <a:off x="1905000" y="2238375"/>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15 </a:t>
            </a:r>
            <a:r>
              <a:rPr lang="en-US" altLang="en-US" sz="1200">
                <a:solidFill>
                  <a:srgbClr val="009900"/>
                </a:solidFill>
              </a:rPr>
              <a:t>x</a:t>
            </a:r>
            <a:r>
              <a:rPr lang="en-US" altLang="en-US">
                <a:solidFill>
                  <a:srgbClr val="009900"/>
                </a:solidFill>
              </a:rPr>
              <a:t> 7</a:t>
            </a:r>
            <a:endParaRPr lang="en-US" altLang="en-US" sz="1400" baseline="-25000">
              <a:solidFill>
                <a:srgbClr val="009900"/>
              </a:solidFill>
            </a:endParaRPr>
          </a:p>
        </p:txBody>
      </p:sp>
      <p:sp>
        <p:nvSpPr>
          <p:cNvPr id="47116" name="TextBox 12"/>
          <p:cNvSpPr txBox="1">
            <a:spLocks noChangeArrowheads="1"/>
          </p:cNvSpPr>
          <p:nvPr/>
        </p:nvSpPr>
        <p:spPr bwMode="auto">
          <a:xfrm>
            <a:off x="342900" y="2657475"/>
            <a:ext cx="55816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9900"/>
                </a:solidFill>
              </a:rPr>
              <a:t>4- </a:t>
            </a:r>
            <a:r>
              <a:rPr lang="en-US" altLang="en-US" dirty="0" err="1" smtClean="0">
                <a:solidFill>
                  <a:srgbClr val="009900"/>
                </a:solidFill>
              </a:rPr>
              <a:t>c</a:t>
            </a:r>
            <a:r>
              <a:rPr lang="en-US" altLang="en-US" baseline="-25000" dirty="0" err="1" smtClean="0">
                <a:solidFill>
                  <a:srgbClr val="009900"/>
                </a:solidFill>
              </a:rPr>
              <a:t>dev</a:t>
            </a:r>
            <a:r>
              <a:rPr lang="en-US" altLang="en-US" dirty="0" smtClean="0">
                <a:solidFill>
                  <a:srgbClr val="009900"/>
                </a:solidFill>
              </a:rPr>
              <a:t> </a:t>
            </a:r>
            <a:r>
              <a:rPr lang="en-US" altLang="en-US" dirty="0">
                <a:solidFill>
                  <a:srgbClr val="009900"/>
                </a:solidFill>
              </a:rPr>
              <a:t>=  15 x 7 x 0.11 =  11.55 </a:t>
            </a:r>
            <a:r>
              <a:rPr lang="en-US" altLang="en-US" dirty="0" err="1">
                <a:solidFill>
                  <a:srgbClr val="009900"/>
                </a:solidFill>
              </a:rPr>
              <a:t>kN</a:t>
            </a:r>
            <a:r>
              <a:rPr lang="en-US" altLang="en-US" dirty="0">
                <a:solidFill>
                  <a:srgbClr val="009900"/>
                </a:solidFill>
              </a:rPr>
              <a:t>/m</a:t>
            </a:r>
            <a:r>
              <a:rPr lang="en-US" altLang="en-US" baseline="30000" dirty="0">
                <a:solidFill>
                  <a:srgbClr val="009900"/>
                </a:solidFill>
              </a:rPr>
              <a:t>2</a:t>
            </a:r>
          </a:p>
          <a:p>
            <a:endParaRPr lang="en-US" altLang="en-US" dirty="0">
              <a:solidFill>
                <a:srgbClr val="009900"/>
              </a:solidFill>
            </a:endParaRPr>
          </a:p>
          <a:p>
            <a:r>
              <a:rPr lang="en-US" altLang="en-US" dirty="0">
                <a:solidFill>
                  <a:srgbClr val="009900"/>
                </a:solidFill>
              </a:rPr>
              <a:t>5-  </a:t>
            </a:r>
            <a:r>
              <a:rPr lang="en-US" altLang="en-US" dirty="0" err="1">
                <a:solidFill>
                  <a:srgbClr val="009900"/>
                </a:solidFill>
              </a:rPr>
              <a:t>FSc</a:t>
            </a:r>
            <a:r>
              <a:rPr lang="en-US" altLang="en-US" dirty="0">
                <a:solidFill>
                  <a:srgbClr val="009900"/>
                </a:solidFill>
              </a:rPr>
              <a:t>  =  c / </a:t>
            </a:r>
            <a:r>
              <a:rPr lang="en-US" altLang="en-US" dirty="0" err="1" smtClean="0">
                <a:solidFill>
                  <a:srgbClr val="009900"/>
                </a:solidFill>
              </a:rPr>
              <a:t>c</a:t>
            </a:r>
            <a:r>
              <a:rPr lang="en-US" altLang="en-US" baseline="-25000" dirty="0" err="1" smtClean="0">
                <a:solidFill>
                  <a:srgbClr val="009900"/>
                </a:solidFill>
              </a:rPr>
              <a:t>dev</a:t>
            </a:r>
            <a:r>
              <a:rPr lang="en-US" altLang="en-US" dirty="0" smtClean="0">
                <a:solidFill>
                  <a:srgbClr val="009900"/>
                </a:solidFill>
              </a:rPr>
              <a:t> </a:t>
            </a:r>
            <a:r>
              <a:rPr lang="en-US" altLang="en-US" dirty="0">
                <a:solidFill>
                  <a:srgbClr val="009900"/>
                </a:solidFill>
              </a:rPr>
              <a:t>= 20/11.55 = 1.73 </a:t>
            </a:r>
          </a:p>
          <a:p>
            <a:endParaRPr lang="en-US" altLang="en-US" dirty="0">
              <a:solidFill>
                <a:srgbClr val="009900"/>
              </a:solidFill>
            </a:endParaRPr>
          </a:p>
          <a:p>
            <a:r>
              <a:rPr lang="en-US" altLang="en-US" dirty="0">
                <a:solidFill>
                  <a:srgbClr val="009900"/>
                </a:solidFill>
              </a:rPr>
              <a:t>Therefore the Assumed </a:t>
            </a:r>
            <a:r>
              <a:rPr lang="en-US" altLang="en-US" dirty="0" err="1">
                <a:solidFill>
                  <a:srgbClr val="009900"/>
                </a:solidFill>
              </a:rPr>
              <a:t>FS</a:t>
            </a:r>
            <a:r>
              <a:rPr lang="en-US" altLang="en-US" dirty="0" err="1">
                <a:solidFill>
                  <a:srgbClr val="009900"/>
                </a:solidFill>
                <a:latin typeface="Symbol" panose="05050102010706020507" pitchFamily="18" charset="2"/>
              </a:rPr>
              <a:t>f</a:t>
            </a:r>
            <a:r>
              <a:rPr lang="en-US" altLang="en-US" dirty="0">
                <a:solidFill>
                  <a:srgbClr val="009900"/>
                </a:solidFill>
              </a:rPr>
              <a:t>  =  the calculated  </a:t>
            </a:r>
            <a:r>
              <a:rPr lang="en-US" altLang="en-US" dirty="0" err="1">
                <a:solidFill>
                  <a:srgbClr val="009900"/>
                </a:solidFill>
              </a:rPr>
              <a:t>FS</a:t>
            </a:r>
            <a:r>
              <a:rPr lang="en-US" altLang="en-US" baseline="-25000" dirty="0" err="1">
                <a:solidFill>
                  <a:srgbClr val="009900"/>
                </a:solidFill>
              </a:rPr>
              <a:t>c</a:t>
            </a:r>
            <a:endParaRPr lang="en-US" altLang="en-US" baseline="-25000" dirty="0">
              <a:solidFill>
                <a:srgbClr val="009900"/>
              </a:solidFill>
            </a:endParaRPr>
          </a:p>
        </p:txBody>
      </p:sp>
      <p:sp>
        <p:nvSpPr>
          <p:cNvPr id="47117" name="TextBox 13"/>
          <p:cNvSpPr txBox="1">
            <a:spLocks noChangeArrowheads="1"/>
          </p:cNvSpPr>
          <p:nvPr/>
        </p:nvSpPr>
        <p:spPr bwMode="auto">
          <a:xfrm>
            <a:off x="333375" y="752475"/>
            <a:ext cx="2065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9900"/>
                </a:solidFill>
              </a:rPr>
              <a:t>1- Assume FS</a:t>
            </a:r>
            <a:r>
              <a:rPr lang="en-US" altLang="en-US" sz="1600" baseline="-25000">
                <a:solidFill>
                  <a:srgbClr val="009900"/>
                </a:solidFill>
                <a:latin typeface="Symbol" panose="05050102010706020507" pitchFamily="18" charset="2"/>
              </a:rPr>
              <a:t>f</a:t>
            </a:r>
            <a:r>
              <a:rPr lang="en-US" altLang="en-US" sz="1600">
                <a:solidFill>
                  <a:srgbClr val="009900"/>
                </a:solidFill>
              </a:rPr>
              <a:t> = 1.8</a:t>
            </a:r>
          </a:p>
        </p:txBody>
      </p:sp>
      <p:sp>
        <p:nvSpPr>
          <p:cNvPr id="15" name="Freeform 14"/>
          <p:cNvSpPr/>
          <p:nvPr/>
        </p:nvSpPr>
        <p:spPr bwMode="auto">
          <a:xfrm>
            <a:off x="2362200" y="952500"/>
            <a:ext cx="2486025" cy="923925"/>
          </a:xfrm>
          <a:custGeom>
            <a:avLst/>
            <a:gdLst>
              <a:gd name="connsiteX0" fmla="*/ 0 w 2438400"/>
              <a:gd name="connsiteY0" fmla="*/ 0 h 1066800"/>
              <a:gd name="connsiteX1" fmla="*/ 1962150 w 2438400"/>
              <a:gd name="connsiteY1" fmla="*/ 942975 h 1066800"/>
              <a:gd name="connsiteX2" fmla="*/ 2438400 w 2438400"/>
              <a:gd name="connsiteY2" fmla="*/ 742950 h 1066800"/>
              <a:gd name="connsiteX0" fmla="*/ 0 w 2438400"/>
              <a:gd name="connsiteY0" fmla="*/ 4762 h 1046162"/>
              <a:gd name="connsiteX1" fmla="*/ 333375 w 2438400"/>
              <a:gd name="connsiteY1" fmla="*/ 157162 h 1046162"/>
              <a:gd name="connsiteX2" fmla="*/ 1962150 w 2438400"/>
              <a:gd name="connsiteY2" fmla="*/ 947737 h 1046162"/>
              <a:gd name="connsiteX3" fmla="*/ 2438400 w 2438400"/>
              <a:gd name="connsiteY3" fmla="*/ 747712 h 1046162"/>
              <a:gd name="connsiteX0" fmla="*/ 0 w 2438400"/>
              <a:gd name="connsiteY0" fmla="*/ 4762 h 1046162"/>
              <a:gd name="connsiteX1" fmla="*/ 333375 w 2438400"/>
              <a:gd name="connsiteY1" fmla="*/ 157162 h 1046162"/>
              <a:gd name="connsiteX2" fmla="*/ 1962150 w 2438400"/>
              <a:gd name="connsiteY2" fmla="*/ 947737 h 1046162"/>
              <a:gd name="connsiteX3" fmla="*/ 2438400 w 2438400"/>
              <a:gd name="connsiteY3" fmla="*/ 747712 h 1046162"/>
              <a:gd name="connsiteX0" fmla="*/ 203200 w 2641600"/>
              <a:gd name="connsiteY0" fmla="*/ 1587 h 1042987"/>
              <a:gd name="connsiteX1" fmla="*/ 536575 w 2641600"/>
              <a:gd name="connsiteY1" fmla="*/ 153987 h 1042987"/>
              <a:gd name="connsiteX2" fmla="*/ 2165350 w 2641600"/>
              <a:gd name="connsiteY2" fmla="*/ 944562 h 1042987"/>
              <a:gd name="connsiteX3" fmla="*/ 2641600 w 2641600"/>
              <a:gd name="connsiteY3" fmla="*/ 744537 h 1042987"/>
              <a:gd name="connsiteX0" fmla="*/ 203200 w 2641600"/>
              <a:gd name="connsiteY0" fmla="*/ 150812 h 1220787"/>
              <a:gd name="connsiteX1" fmla="*/ 536575 w 2641600"/>
              <a:gd name="connsiteY1" fmla="*/ 303212 h 1220787"/>
              <a:gd name="connsiteX2" fmla="*/ 822325 w 2641600"/>
              <a:gd name="connsiteY2" fmla="*/ 131762 h 1220787"/>
              <a:gd name="connsiteX3" fmla="*/ 2165350 w 2641600"/>
              <a:gd name="connsiteY3" fmla="*/ 1093787 h 1220787"/>
              <a:gd name="connsiteX4" fmla="*/ 2641600 w 2641600"/>
              <a:gd name="connsiteY4" fmla="*/ 893762 h 1220787"/>
              <a:gd name="connsiteX0" fmla="*/ 203200 w 2641600"/>
              <a:gd name="connsiteY0" fmla="*/ 1587 h 1071562"/>
              <a:gd name="connsiteX1" fmla="*/ 536575 w 2641600"/>
              <a:gd name="connsiteY1" fmla="*/ 153987 h 1071562"/>
              <a:gd name="connsiteX2" fmla="*/ 2165350 w 2641600"/>
              <a:gd name="connsiteY2" fmla="*/ 944562 h 1071562"/>
              <a:gd name="connsiteX3" fmla="*/ 2641600 w 2641600"/>
              <a:gd name="connsiteY3" fmla="*/ 744537 h 1071562"/>
              <a:gd name="connsiteX0" fmla="*/ 0 w 2438400"/>
              <a:gd name="connsiteY0" fmla="*/ 0 h 1069975"/>
              <a:gd name="connsiteX1" fmla="*/ 1962150 w 2438400"/>
              <a:gd name="connsiteY1" fmla="*/ 942975 h 1069975"/>
              <a:gd name="connsiteX2" fmla="*/ 2438400 w 2438400"/>
              <a:gd name="connsiteY2" fmla="*/ 742950 h 1069975"/>
              <a:gd name="connsiteX0" fmla="*/ 0 w 2419350"/>
              <a:gd name="connsiteY0" fmla="*/ 0 h 1022350"/>
              <a:gd name="connsiteX1" fmla="*/ 1943100 w 2419350"/>
              <a:gd name="connsiteY1" fmla="*/ 895350 h 1022350"/>
              <a:gd name="connsiteX2" fmla="*/ 2419350 w 2419350"/>
              <a:gd name="connsiteY2" fmla="*/ 695325 h 1022350"/>
              <a:gd name="connsiteX0" fmla="*/ 0 w 2419350"/>
              <a:gd name="connsiteY0" fmla="*/ 0 h 1022350"/>
              <a:gd name="connsiteX1" fmla="*/ 1943100 w 2419350"/>
              <a:gd name="connsiteY1" fmla="*/ 895350 h 1022350"/>
              <a:gd name="connsiteX2" fmla="*/ 2419350 w 2419350"/>
              <a:gd name="connsiteY2" fmla="*/ 695325 h 1022350"/>
            </a:gdLst>
            <a:ahLst/>
            <a:cxnLst>
              <a:cxn ang="0">
                <a:pos x="connsiteX0" y="connsiteY0"/>
              </a:cxn>
              <a:cxn ang="0">
                <a:pos x="connsiteX1" y="connsiteY1"/>
              </a:cxn>
              <a:cxn ang="0">
                <a:pos x="connsiteX2" y="connsiteY2"/>
              </a:cxn>
            </a:cxnLst>
            <a:rect l="l" t="t" r="r" b="b"/>
            <a:pathLst>
              <a:path w="2419350" h="1022350">
                <a:moveTo>
                  <a:pt x="0" y="0"/>
                </a:moveTo>
                <a:cubicBezTo>
                  <a:pt x="675481" y="44053"/>
                  <a:pt x="1536700" y="771525"/>
                  <a:pt x="1943100" y="895350"/>
                </a:cubicBezTo>
                <a:cubicBezTo>
                  <a:pt x="2246312" y="1022350"/>
                  <a:pt x="2384425" y="857250"/>
                  <a:pt x="2419350" y="695325"/>
                </a:cubicBezTo>
              </a:path>
            </a:pathLst>
          </a:custGeom>
          <a:noFill/>
          <a:ln w="9525" cap="flat" cmpd="sng" algn="ctr">
            <a:solidFill>
              <a:schemeClr val="accent3">
                <a:lumMod val="65000"/>
              </a:schemeClr>
            </a:solidFill>
            <a:prstDash val="solid"/>
            <a:round/>
            <a:headEnd type="none" w="med" len="med"/>
            <a:tailEnd type="stealth" w="med" len="med"/>
          </a:ln>
          <a:effectLst/>
        </p:spPr>
        <p:txBody>
          <a:bodyPr/>
          <a:lstStyle/>
          <a:p>
            <a:pPr>
              <a:defRPr/>
            </a:pPr>
            <a:endParaRPr lang="en-US" dirty="0">
              <a:latin typeface="Arial" charset="0"/>
            </a:endParaRPr>
          </a:p>
        </p:txBody>
      </p:sp>
      <p:sp>
        <p:nvSpPr>
          <p:cNvPr id="47119" name="TextBox 15"/>
          <p:cNvSpPr txBox="1">
            <a:spLocks noChangeArrowheads="1"/>
          </p:cNvSpPr>
          <p:nvPr/>
        </p:nvSpPr>
        <p:spPr bwMode="auto">
          <a:xfrm>
            <a:off x="371475" y="1628775"/>
            <a:ext cx="4193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9900"/>
                </a:solidFill>
              </a:rPr>
              <a:t>3- Go to the chart and find SN for </a:t>
            </a:r>
            <a:r>
              <a:rPr lang="en-US" altLang="en-US" sz="1600" dirty="0" err="1" smtClean="0">
                <a:solidFill>
                  <a:srgbClr val="009900"/>
                </a:solidFill>
                <a:latin typeface="Symbol" panose="05050102010706020507" pitchFamily="18" charset="2"/>
              </a:rPr>
              <a:t>f</a:t>
            </a:r>
            <a:r>
              <a:rPr lang="en-US" altLang="en-US" sz="1600" baseline="-25000" dirty="0" err="1" smtClean="0">
                <a:solidFill>
                  <a:srgbClr val="009900"/>
                </a:solidFill>
              </a:rPr>
              <a:t>dev</a:t>
            </a:r>
            <a:r>
              <a:rPr lang="en-US" altLang="en-US" sz="1600" dirty="0" smtClean="0">
                <a:solidFill>
                  <a:srgbClr val="009900"/>
                </a:solidFill>
              </a:rPr>
              <a:t> </a:t>
            </a:r>
            <a:r>
              <a:rPr lang="en-US" altLang="en-US" sz="1600" dirty="0">
                <a:solidFill>
                  <a:srgbClr val="009900"/>
                </a:solidFill>
              </a:rPr>
              <a:t>= 5.5</a:t>
            </a:r>
            <a:r>
              <a:rPr lang="en-US" altLang="en-US" sz="1600" baseline="30000" dirty="0">
                <a:solidFill>
                  <a:srgbClr val="009900"/>
                </a:solidFill>
              </a:rPr>
              <a:t>o</a:t>
            </a:r>
          </a:p>
        </p:txBody>
      </p:sp>
      <p:cxnSp>
        <p:nvCxnSpPr>
          <p:cNvPr id="47120" name="Straight Connector 16"/>
          <p:cNvCxnSpPr>
            <a:cxnSpLocks noChangeShapeType="1"/>
          </p:cNvCxnSpPr>
          <p:nvPr/>
        </p:nvCxnSpPr>
        <p:spPr bwMode="auto">
          <a:xfrm rot="5400000">
            <a:off x="3376612" y="3900488"/>
            <a:ext cx="200025"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7121" name="TextBox 17"/>
          <p:cNvSpPr txBox="1">
            <a:spLocks noChangeArrowheads="1"/>
          </p:cNvSpPr>
          <p:nvPr/>
        </p:nvSpPr>
        <p:spPr bwMode="auto">
          <a:xfrm>
            <a:off x="381000" y="438150"/>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solidFill>
                  <a:srgbClr val="FF0000"/>
                </a:solidFill>
              </a:rPr>
              <a:t>Trial # 3</a:t>
            </a:r>
          </a:p>
        </p:txBody>
      </p:sp>
      <p:sp>
        <p:nvSpPr>
          <p:cNvPr id="47128" name="TextBox 24"/>
          <p:cNvSpPr txBox="1">
            <a:spLocks noChangeArrowheads="1"/>
          </p:cNvSpPr>
          <p:nvPr/>
        </p:nvSpPr>
        <p:spPr bwMode="auto">
          <a:xfrm>
            <a:off x="352425" y="4505325"/>
            <a:ext cx="4943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9900"/>
                </a:solidFill>
              </a:rPr>
              <a:t>This means the assumed factor of safety was not the right one.  So we need </a:t>
            </a:r>
            <a:r>
              <a:rPr lang="en-US" altLang="en-US" dirty="0" smtClean="0">
                <a:solidFill>
                  <a:srgbClr val="009900"/>
                </a:solidFill>
              </a:rPr>
              <a:t>to </a:t>
            </a:r>
            <a:r>
              <a:rPr lang="en-US" altLang="en-US" dirty="0">
                <a:solidFill>
                  <a:srgbClr val="009900"/>
                </a:solidFill>
              </a:rPr>
              <a:t>assume another </a:t>
            </a:r>
            <a:r>
              <a:rPr lang="en-US" altLang="en-US" dirty="0" err="1">
                <a:solidFill>
                  <a:srgbClr val="009900"/>
                </a:solidFill>
              </a:rPr>
              <a:t>FS</a:t>
            </a:r>
            <a:r>
              <a:rPr lang="en-US" altLang="en-US" dirty="0" err="1">
                <a:solidFill>
                  <a:srgbClr val="009900"/>
                </a:solidFill>
                <a:latin typeface="Symbol" panose="05050102010706020507" pitchFamily="18" charset="2"/>
              </a:rPr>
              <a:t>f</a:t>
            </a:r>
            <a:r>
              <a:rPr lang="en-US" altLang="en-US" dirty="0">
                <a:solidFill>
                  <a:srgbClr val="009900"/>
                </a:solidFill>
              </a:rPr>
              <a:t> and solve the problem again for </a:t>
            </a:r>
            <a:r>
              <a:rPr lang="en-US" altLang="en-US" dirty="0" err="1">
                <a:solidFill>
                  <a:srgbClr val="009900"/>
                </a:solidFill>
              </a:rPr>
              <a:t>FS</a:t>
            </a:r>
            <a:r>
              <a:rPr lang="en-US" altLang="en-US" baseline="-25000" dirty="0" err="1">
                <a:solidFill>
                  <a:srgbClr val="009900"/>
                </a:solidFill>
              </a:rPr>
              <a:t>c</a:t>
            </a:r>
            <a:r>
              <a:rPr lang="en-US" altLang="en-US" dirty="0">
                <a:solidFill>
                  <a:srgbClr val="009900"/>
                </a:solidFill>
              </a:rPr>
              <a:t>.</a:t>
            </a:r>
          </a:p>
        </p:txBody>
      </p:sp>
      <p:pic>
        <p:nvPicPr>
          <p:cNvPr id="2" name="Picture 1"/>
          <p:cNvPicPr>
            <a:picLocks noChangeAspect="1"/>
          </p:cNvPicPr>
          <p:nvPr/>
        </p:nvPicPr>
        <p:blipFill rotWithShape="1">
          <a:blip r:embed="rId2"/>
          <a:srcRect l="69876" t="47120" r="14017" b="21146"/>
          <a:stretch/>
        </p:blipFill>
        <p:spPr>
          <a:xfrm>
            <a:off x="5841445" y="1651000"/>
            <a:ext cx="3190795" cy="4191000"/>
          </a:xfrm>
          <a:prstGeom prst="rect">
            <a:avLst/>
          </a:prstGeom>
        </p:spPr>
      </p:pic>
      <p:sp>
        <p:nvSpPr>
          <p:cNvPr id="20" name="TextBox 19"/>
          <p:cNvSpPr txBox="1"/>
          <p:nvPr/>
        </p:nvSpPr>
        <p:spPr>
          <a:xfrm rot="16200000">
            <a:off x="4884487" y="3001876"/>
            <a:ext cx="1697901" cy="261610"/>
          </a:xfrm>
          <a:prstGeom prst="rect">
            <a:avLst/>
          </a:prstGeom>
          <a:noFill/>
        </p:spPr>
        <p:txBody>
          <a:bodyPr wrap="none" rtlCol="0">
            <a:spAutoFit/>
          </a:bodyPr>
          <a:lstStyle/>
          <a:p>
            <a:r>
              <a:rPr lang="en-US" sz="1100" dirty="0" smtClean="0"/>
              <a:t>Stability Number (c / </a:t>
            </a:r>
            <a:r>
              <a:rPr lang="en-US" sz="1100" dirty="0" smtClean="0">
                <a:latin typeface="Symbol" panose="05050102010706020507" pitchFamily="18" charset="2"/>
              </a:rPr>
              <a:t>g</a:t>
            </a:r>
            <a:r>
              <a:rPr lang="en-US" sz="1100" dirty="0" smtClean="0"/>
              <a:t>H)</a:t>
            </a:r>
            <a:endParaRPr lang="en-US" sz="1100" dirty="0"/>
          </a:p>
        </p:txBody>
      </p:sp>
      <p:sp>
        <p:nvSpPr>
          <p:cNvPr id="21" name="TextBox 20"/>
          <p:cNvSpPr txBox="1"/>
          <p:nvPr/>
        </p:nvSpPr>
        <p:spPr>
          <a:xfrm>
            <a:off x="6934194" y="5862296"/>
            <a:ext cx="1309974" cy="246221"/>
          </a:xfrm>
          <a:prstGeom prst="rect">
            <a:avLst/>
          </a:prstGeom>
          <a:noFill/>
        </p:spPr>
        <p:txBody>
          <a:bodyPr wrap="none" rtlCol="0">
            <a:spAutoFit/>
          </a:bodyPr>
          <a:lstStyle/>
          <a:p>
            <a:r>
              <a:rPr lang="en-US" sz="1000" dirty="0" smtClean="0"/>
              <a:t>Slope Angle </a:t>
            </a:r>
            <a:r>
              <a:rPr lang="en-US" sz="1000" dirty="0" smtClean="0">
                <a:latin typeface="Symbol" panose="05050102010706020507" pitchFamily="18" charset="2"/>
              </a:rPr>
              <a:t>b</a:t>
            </a:r>
            <a:r>
              <a:rPr lang="en-US" sz="1000" dirty="0" smtClean="0"/>
              <a:t> (deg)</a:t>
            </a:r>
            <a:endParaRPr lang="en-US" sz="1000" dirty="0"/>
          </a:p>
        </p:txBody>
      </p:sp>
    </p:spTree>
    <p:extLst>
      <p:ext uri="{BB962C8B-B14F-4D97-AF65-F5344CB8AC3E}">
        <p14:creationId xmlns:p14="http://schemas.microsoft.com/office/powerpoint/2010/main" val="1747292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542925" y="571500"/>
            <a:ext cx="7259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B050"/>
                </a:solidFill>
              </a:rPr>
              <a:t>Since we complied three different trials, we are ready to find the right </a:t>
            </a:r>
          </a:p>
          <a:p>
            <a:r>
              <a:rPr lang="en-US" altLang="en-US">
                <a:solidFill>
                  <a:srgbClr val="00B050"/>
                </a:solidFill>
              </a:rPr>
              <a:t>factor of safety by using the 45</a:t>
            </a:r>
            <a:r>
              <a:rPr lang="en-US" altLang="en-US" baseline="30000">
                <a:solidFill>
                  <a:srgbClr val="00B050"/>
                </a:solidFill>
              </a:rPr>
              <a:t>o</a:t>
            </a:r>
            <a:r>
              <a:rPr lang="en-US" altLang="en-US">
                <a:solidFill>
                  <a:srgbClr val="00B050"/>
                </a:solidFill>
              </a:rPr>
              <a:t> line method</a:t>
            </a:r>
          </a:p>
        </p:txBody>
      </p:sp>
      <p:sp>
        <p:nvSpPr>
          <p:cNvPr id="48131" name="TextBox 2"/>
          <p:cNvSpPr txBox="1">
            <a:spLocks noChangeArrowheads="1"/>
          </p:cNvSpPr>
          <p:nvPr/>
        </p:nvSpPr>
        <p:spPr bwMode="auto">
          <a:xfrm>
            <a:off x="914400" y="1381125"/>
            <a:ext cx="459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solidFill>
                  <a:srgbClr val="00B050"/>
                </a:solidFill>
              </a:rPr>
              <a:t>Assumed FS</a:t>
            </a:r>
            <a:r>
              <a:rPr lang="en-US" altLang="en-US" u="sng">
                <a:solidFill>
                  <a:srgbClr val="00B050"/>
                </a:solidFill>
                <a:latin typeface="Symbol" panose="05050102010706020507" pitchFamily="18" charset="2"/>
              </a:rPr>
              <a:t>f</a:t>
            </a:r>
            <a:r>
              <a:rPr lang="en-US" altLang="en-US" u="sng">
                <a:solidFill>
                  <a:srgbClr val="00B050"/>
                </a:solidFill>
              </a:rPr>
              <a:t>                      Calculated FS</a:t>
            </a:r>
            <a:r>
              <a:rPr lang="en-US" altLang="en-US" u="sng" baseline="-25000">
                <a:solidFill>
                  <a:srgbClr val="00B050"/>
                </a:solidFill>
              </a:rPr>
              <a:t>c</a:t>
            </a:r>
          </a:p>
        </p:txBody>
      </p:sp>
      <p:sp>
        <p:nvSpPr>
          <p:cNvPr id="48132" name="TextBox 3"/>
          <p:cNvSpPr txBox="1">
            <a:spLocks noChangeArrowheads="1"/>
          </p:cNvSpPr>
          <p:nvPr/>
        </p:nvSpPr>
        <p:spPr bwMode="auto">
          <a:xfrm>
            <a:off x="1190625" y="1771650"/>
            <a:ext cx="3775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B050"/>
                </a:solidFill>
              </a:rPr>
              <a:t>1.0                                            2.5</a:t>
            </a:r>
          </a:p>
          <a:p>
            <a:r>
              <a:rPr lang="en-US" altLang="en-US">
                <a:solidFill>
                  <a:srgbClr val="00B050"/>
                </a:solidFill>
              </a:rPr>
              <a:t>1.5                                            1.9</a:t>
            </a:r>
          </a:p>
          <a:p>
            <a:r>
              <a:rPr lang="en-US" altLang="en-US">
                <a:solidFill>
                  <a:srgbClr val="00B050"/>
                </a:solidFill>
              </a:rPr>
              <a:t>1.8                                            1.73</a:t>
            </a:r>
          </a:p>
        </p:txBody>
      </p:sp>
      <p:graphicFrame>
        <p:nvGraphicFramePr>
          <p:cNvPr id="5" name="Chart 4"/>
          <p:cNvGraphicFramePr/>
          <p:nvPr/>
        </p:nvGraphicFramePr>
        <p:xfrm>
          <a:off x="4391025" y="2824162"/>
          <a:ext cx="4438650" cy="3781425"/>
        </p:xfrm>
        <a:graphic>
          <a:graphicData uri="http://schemas.openxmlformats.org/drawingml/2006/chart">
            <c:chart xmlns:c="http://schemas.openxmlformats.org/drawingml/2006/chart" xmlns:r="http://schemas.openxmlformats.org/officeDocument/2006/relationships" r:id="rId2"/>
          </a:graphicData>
        </a:graphic>
      </p:graphicFrame>
      <p:cxnSp>
        <p:nvCxnSpPr>
          <p:cNvPr id="48134" name="Straight Arrow Connector 6"/>
          <p:cNvCxnSpPr>
            <a:cxnSpLocks noChangeShapeType="1"/>
          </p:cNvCxnSpPr>
          <p:nvPr/>
        </p:nvCxnSpPr>
        <p:spPr bwMode="auto">
          <a:xfrm rot="5400000">
            <a:off x="6120606" y="5271294"/>
            <a:ext cx="1895475"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35" name="Straight Arrow Connector 8"/>
          <p:cNvCxnSpPr>
            <a:cxnSpLocks noChangeShapeType="1"/>
          </p:cNvCxnSpPr>
          <p:nvPr/>
        </p:nvCxnSpPr>
        <p:spPr bwMode="auto">
          <a:xfrm rot="10800000">
            <a:off x="4781550" y="4314825"/>
            <a:ext cx="2276475"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36" name="TextBox 9"/>
          <p:cNvSpPr txBox="1">
            <a:spLocks noChangeArrowheads="1"/>
          </p:cNvSpPr>
          <p:nvPr/>
        </p:nvSpPr>
        <p:spPr bwMode="auto">
          <a:xfrm>
            <a:off x="3895725" y="4162425"/>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1.75</a:t>
            </a:r>
          </a:p>
        </p:txBody>
      </p:sp>
      <p:sp>
        <p:nvSpPr>
          <p:cNvPr id="48137" name="TextBox 10"/>
          <p:cNvSpPr txBox="1">
            <a:spLocks noChangeArrowheads="1"/>
          </p:cNvSpPr>
          <p:nvPr/>
        </p:nvSpPr>
        <p:spPr bwMode="auto">
          <a:xfrm>
            <a:off x="6715125" y="6315075"/>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1.75</a:t>
            </a:r>
          </a:p>
        </p:txBody>
      </p:sp>
      <p:sp>
        <p:nvSpPr>
          <p:cNvPr id="48138" name="Rectangle 11"/>
          <p:cNvSpPr>
            <a:spLocks noChangeArrowheads="1"/>
          </p:cNvSpPr>
          <p:nvPr/>
        </p:nvSpPr>
        <p:spPr bwMode="auto">
          <a:xfrm>
            <a:off x="4800600" y="2971800"/>
            <a:ext cx="3819525" cy="32385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8139" name="TextBox 12"/>
          <p:cNvSpPr txBox="1">
            <a:spLocks noChangeArrowheads="1"/>
          </p:cNvSpPr>
          <p:nvPr/>
        </p:nvSpPr>
        <p:spPr bwMode="auto">
          <a:xfrm>
            <a:off x="676275" y="3371850"/>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So the correct FS is 1.75</a:t>
            </a:r>
          </a:p>
        </p:txBody>
      </p:sp>
    </p:spTree>
    <p:extLst>
      <p:ext uri="{BB962C8B-B14F-4D97-AF65-F5344CB8AC3E}">
        <p14:creationId xmlns:p14="http://schemas.microsoft.com/office/powerpoint/2010/main" val="34337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bwMode="auto">
          <a:xfrm>
            <a:off x="685800" y="1047750"/>
            <a:ext cx="7772400" cy="5048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r>
              <a:rPr lang="en-US" altLang="en-US" sz="2400" smtClean="0"/>
              <a:t>Zones are marked on the chart indicating whether the failure mode will be shallow or deep-seated.</a:t>
            </a:r>
          </a:p>
          <a:p>
            <a:pPr>
              <a:buFontTx/>
              <a:buNone/>
            </a:pPr>
            <a:endParaRPr lang="en-US" altLang="en-US" sz="2400" smtClean="0"/>
          </a:p>
          <a:p>
            <a:r>
              <a:rPr lang="en-US" altLang="en-US" sz="2400" smtClean="0"/>
              <a:t>If a deep-seated failure is indicated the soil layer must be sufficiently deep to enable this mechanism to occur.</a:t>
            </a:r>
          </a:p>
          <a:p>
            <a:pPr>
              <a:buFontTx/>
              <a:buNone/>
            </a:pPr>
            <a:endParaRPr lang="en-US" altLang="en-US" sz="2400" smtClean="0"/>
          </a:p>
          <a:p>
            <a:r>
              <a:rPr lang="en-US" altLang="en-US" sz="2400" smtClean="0"/>
              <a:t>There is a second chart due to Taylor which can be used when the depth of soil below the base of the slope is limited</a:t>
            </a:r>
          </a:p>
          <a:p>
            <a:pPr>
              <a:buFontTx/>
              <a:buNone/>
            </a:pPr>
            <a:endParaRPr lang="en-US" altLang="en-US" sz="2400" smtClean="0"/>
          </a:p>
          <a:p>
            <a:r>
              <a:rPr lang="en-US" altLang="en-US" sz="2400" smtClean="0"/>
              <a:t>This chart is only valid for </a:t>
            </a:r>
            <a:r>
              <a:rPr lang="en-US" altLang="en-US" sz="2400" smtClean="0">
                <a:latin typeface="Symbol" panose="05050102010706020507" pitchFamily="18" charset="2"/>
              </a:rPr>
              <a:t>f</a:t>
            </a:r>
            <a:r>
              <a:rPr lang="en-US" altLang="en-US" sz="2400" smtClean="0"/>
              <a:t> = 0</a:t>
            </a:r>
          </a:p>
        </p:txBody>
      </p:sp>
      <p:sp>
        <p:nvSpPr>
          <p:cNvPr id="49155" name="Rectangle 3"/>
          <p:cNvSpPr>
            <a:spLocks noChangeArrowheads="1"/>
          </p:cNvSpPr>
          <p:nvPr/>
        </p:nvSpPr>
        <p:spPr bwMode="auto">
          <a:xfrm>
            <a:off x="1550988" y="223520"/>
            <a:ext cx="55911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dirty="0">
                <a:solidFill>
                  <a:schemeClr val="tx2"/>
                </a:solidFill>
              </a:rPr>
              <a:t>Taylor’s Chart - example</a:t>
            </a:r>
          </a:p>
        </p:txBody>
      </p:sp>
    </p:spTree>
    <p:extLst>
      <p:ext uri="{BB962C8B-B14F-4D97-AF65-F5344CB8AC3E}">
        <p14:creationId xmlns:p14="http://schemas.microsoft.com/office/powerpoint/2010/main" val="411752840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74331" y="127000"/>
            <a:ext cx="5342749" cy="6573520"/>
            <a:chOff x="1774331" y="127000"/>
            <a:chExt cx="5342749" cy="6573520"/>
          </a:xfrm>
        </p:grpSpPr>
        <p:pic>
          <p:nvPicPr>
            <p:cNvPr id="50823" name="Picture 50822"/>
            <p:cNvPicPr>
              <a:picLocks noChangeAspect="1"/>
            </p:cNvPicPr>
            <p:nvPr/>
          </p:nvPicPr>
          <p:blipFill rotWithShape="1">
            <a:blip r:embed="rId2"/>
            <a:srcRect l="42096" t="19740" r="21540" b="5570"/>
            <a:stretch/>
          </p:blipFill>
          <p:spPr>
            <a:xfrm>
              <a:off x="2316480" y="127000"/>
              <a:ext cx="4800600" cy="6573520"/>
            </a:xfrm>
            <a:prstGeom prst="rect">
              <a:avLst/>
            </a:prstGeom>
          </p:spPr>
        </p:pic>
        <p:sp>
          <p:nvSpPr>
            <p:cNvPr id="3" name="TextBox 2"/>
            <p:cNvSpPr txBox="1"/>
            <p:nvPr/>
          </p:nvSpPr>
          <p:spPr>
            <a:xfrm rot="16200000">
              <a:off x="626741" y="3085175"/>
              <a:ext cx="2664512" cy="369332"/>
            </a:xfrm>
            <a:prstGeom prst="rect">
              <a:avLst/>
            </a:prstGeom>
            <a:noFill/>
          </p:spPr>
          <p:txBody>
            <a:bodyPr wrap="none" rtlCol="0">
              <a:spAutoFit/>
            </a:bodyPr>
            <a:lstStyle/>
            <a:p>
              <a:r>
                <a:rPr lang="en-US" dirty="0" smtClean="0"/>
                <a:t>Stability Number (c / </a:t>
              </a:r>
              <a:r>
                <a:rPr lang="en-US" dirty="0" smtClean="0">
                  <a:latin typeface="Symbol" panose="05050102010706020507" pitchFamily="18" charset="2"/>
                </a:rPr>
                <a:t>g</a:t>
              </a:r>
              <a:r>
                <a:rPr lang="en-US" dirty="0" smtClean="0"/>
                <a:t>H)</a:t>
              </a:r>
              <a:endParaRPr lang="en-US" dirty="0"/>
            </a:p>
          </p:txBody>
        </p:sp>
      </p:grpSp>
    </p:spTree>
    <p:extLst>
      <p:ext uri="{BB962C8B-B14F-4D97-AF65-F5344CB8AC3E}">
        <p14:creationId xmlns:p14="http://schemas.microsoft.com/office/powerpoint/2010/main" val="307275534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45477" y="611578"/>
            <a:ext cx="4166406" cy="1669765"/>
            <a:chOff x="2011680" y="532812"/>
            <a:chExt cx="4166406" cy="1669765"/>
          </a:xfrm>
        </p:grpSpPr>
        <p:sp>
          <p:nvSpPr>
            <p:cNvPr id="11" name="Hexagon 9"/>
            <p:cNvSpPr/>
            <p:nvPr/>
          </p:nvSpPr>
          <p:spPr bwMode="auto">
            <a:xfrm>
              <a:off x="2047568" y="532812"/>
              <a:ext cx="4130518" cy="1669765"/>
            </a:xfrm>
            <a:custGeom>
              <a:avLst/>
              <a:gdLst>
                <a:gd name="connsiteX0" fmla="*/ 0 w 1733169"/>
                <a:gd name="connsiteY0" fmla="*/ 658368 h 1316736"/>
                <a:gd name="connsiteX1" fmla="*/ 329184 w 1733169"/>
                <a:gd name="connsiteY1" fmla="*/ 0 h 1316736"/>
                <a:gd name="connsiteX2" fmla="*/ 1403985 w 1733169"/>
                <a:gd name="connsiteY2" fmla="*/ 0 h 1316736"/>
                <a:gd name="connsiteX3" fmla="*/ 1733169 w 1733169"/>
                <a:gd name="connsiteY3" fmla="*/ 658368 h 1316736"/>
                <a:gd name="connsiteX4" fmla="*/ 1403985 w 1733169"/>
                <a:gd name="connsiteY4" fmla="*/ 1316736 h 1316736"/>
                <a:gd name="connsiteX5" fmla="*/ 329184 w 1733169"/>
                <a:gd name="connsiteY5" fmla="*/ 1316736 h 1316736"/>
                <a:gd name="connsiteX6" fmla="*/ 0 w 1733169"/>
                <a:gd name="connsiteY6" fmla="*/ 658368 h 1316736"/>
                <a:gd name="connsiteX0" fmla="*/ 0 w 1733169"/>
                <a:gd name="connsiteY0" fmla="*/ 965098 h 1623466"/>
                <a:gd name="connsiteX1" fmla="*/ 329184 w 1733169"/>
                <a:gd name="connsiteY1" fmla="*/ 306730 h 1623466"/>
                <a:gd name="connsiteX2" fmla="*/ 975722 w 1733169"/>
                <a:gd name="connsiteY2" fmla="*/ 0 h 1623466"/>
                <a:gd name="connsiteX3" fmla="*/ 1733169 w 1733169"/>
                <a:gd name="connsiteY3" fmla="*/ 965098 h 1623466"/>
                <a:gd name="connsiteX4" fmla="*/ 1403985 w 1733169"/>
                <a:gd name="connsiteY4" fmla="*/ 1623466 h 1623466"/>
                <a:gd name="connsiteX5" fmla="*/ 329184 w 1733169"/>
                <a:gd name="connsiteY5" fmla="*/ 1623466 h 1623466"/>
                <a:gd name="connsiteX6" fmla="*/ 0 w 1733169"/>
                <a:gd name="connsiteY6" fmla="*/ 965098 h 1623466"/>
                <a:gd name="connsiteX0" fmla="*/ 585216 w 2318385"/>
                <a:gd name="connsiteY0" fmla="*/ 970885 h 1629253"/>
                <a:gd name="connsiteX1" fmla="*/ 0 w 2318385"/>
                <a:gd name="connsiteY1" fmla="*/ 0 h 1629253"/>
                <a:gd name="connsiteX2" fmla="*/ 1560938 w 2318385"/>
                <a:gd name="connsiteY2" fmla="*/ 5787 h 1629253"/>
                <a:gd name="connsiteX3" fmla="*/ 2318385 w 2318385"/>
                <a:gd name="connsiteY3" fmla="*/ 970885 h 1629253"/>
                <a:gd name="connsiteX4" fmla="*/ 1989201 w 2318385"/>
                <a:gd name="connsiteY4" fmla="*/ 1629253 h 1629253"/>
                <a:gd name="connsiteX5" fmla="*/ 914400 w 2318385"/>
                <a:gd name="connsiteY5" fmla="*/ 1629253 h 1629253"/>
                <a:gd name="connsiteX6" fmla="*/ 585216 w 2318385"/>
                <a:gd name="connsiteY6" fmla="*/ 970885 h 1629253"/>
                <a:gd name="connsiteX0" fmla="*/ 0 w 3538820"/>
                <a:gd name="connsiteY0" fmla="*/ 1231315 h 1629253"/>
                <a:gd name="connsiteX1" fmla="*/ 1220435 w 3538820"/>
                <a:gd name="connsiteY1" fmla="*/ 0 h 1629253"/>
                <a:gd name="connsiteX2" fmla="*/ 2781373 w 3538820"/>
                <a:gd name="connsiteY2" fmla="*/ 5787 h 1629253"/>
                <a:gd name="connsiteX3" fmla="*/ 3538820 w 3538820"/>
                <a:gd name="connsiteY3" fmla="*/ 970885 h 1629253"/>
                <a:gd name="connsiteX4" fmla="*/ 3209636 w 3538820"/>
                <a:gd name="connsiteY4" fmla="*/ 1629253 h 1629253"/>
                <a:gd name="connsiteX5" fmla="*/ 2134835 w 3538820"/>
                <a:gd name="connsiteY5" fmla="*/ 1629253 h 1629253"/>
                <a:gd name="connsiteX6" fmla="*/ 0 w 3538820"/>
                <a:gd name="connsiteY6" fmla="*/ 1231315 h 1629253"/>
                <a:gd name="connsiteX0" fmla="*/ 1349145 w 4887965"/>
                <a:gd name="connsiteY0" fmla="*/ 1231315 h 1629253"/>
                <a:gd name="connsiteX1" fmla="*/ 2569580 w 4887965"/>
                <a:gd name="connsiteY1" fmla="*/ 0 h 1629253"/>
                <a:gd name="connsiteX2" fmla="*/ 4130518 w 4887965"/>
                <a:gd name="connsiteY2" fmla="*/ 5787 h 1629253"/>
                <a:gd name="connsiteX3" fmla="*/ 4887965 w 4887965"/>
                <a:gd name="connsiteY3" fmla="*/ 970885 h 1629253"/>
                <a:gd name="connsiteX4" fmla="*/ 4558781 w 4887965"/>
                <a:gd name="connsiteY4" fmla="*/ 1629253 h 1629253"/>
                <a:gd name="connsiteX5" fmla="*/ 0 w 4887965"/>
                <a:gd name="connsiteY5" fmla="*/ 1229926 h 1629253"/>
                <a:gd name="connsiteX6" fmla="*/ 1349145 w 4887965"/>
                <a:gd name="connsiteY6" fmla="*/ 1231315 h 1629253"/>
                <a:gd name="connsiteX0" fmla="*/ 1349145 w 4887965"/>
                <a:gd name="connsiteY0" fmla="*/ 1231315 h 1658190"/>
                <a:gd name="connsiteX1" fmla="*/ 2569580 w 4887965"/>
                <a:gd name="connsiteY1" fmla="*/ 0 h 1658190"/>
                <a:gd name="connsiteX2" fmla="*/ 4130518 w 4887965"/>
                <a:gd name="connsiteY2" fmla="*/ 5787 h 1658190"/>
                <a:gd name="connsiteX3" fmla="*/ 4887965 w 4887965"/>
                <a:gd name="connsiteY3" fmla="*/ 970885 h 1658190"/>
                <a:gd name="connsiteX4" fmla="*/ 38867 w 4887965"/>
                <a:gd name="connsiteY4" fmla="*/ 1658190 h 1658190"/>
                <a:gd name="connsiteX5" fmla="*/ 0 w 4887965"/>
                <a:gd name="connsiteY5" fmla="*/ 1229926 h 1658190"/>
                <a:gd name="connsiteX6" fmla="*/ 1349145 w 4887965"/>
                <a:gd name="connsiteY6" fmla="*/ 1231315 h 1658190"/>
                <a:gd name="connsiteX0" fmla="*/ 1349145 w 4268719"/>
                <a:gd name="connsiteY0" fmla="*/ 1231315 h 1658190"/>
                <a:gd name="connsiteX1" fmla="*/ 2569580 w 4268719"/>
                <a:gd name="connsiteY1" fmla="*/ 0 h 1658190"/>
                <a:gd name="connsiteX2" fmla="*/ 4130518 w 4268719"/>
                <a:gd name="connsiteY2" fmla="*/ 5787 h 1658190"/>
                <a:gd name="connsiteX3" fmla="*/ 4268719 w 4268719"/>
                <a:gd name="connsiteY3" fmla="*/ 1648004 h 1658190"/>
                <a:gd name="connsiteX4" fmla="*/ 38867 w 4268719"/>
                <a:gd name="connsiteY4" fmla="*/ 1658190 h 1658190"/>
                <a:gd name="connsiteX5" fmla="*/ 0 w 4268719"/>
                <a:gd name="connsiteY5" fmla="*/ 1229926 h 1658190"/>
                <a:gd name="connsiteX6" fmla="*/ 1349145 w 4268719"/>
                <a:gd name="connsiteY6" fmla="*/ 1231315 h 1658190"/>
                <a:gd name="connsiteX0" fmla="*/ 1349145 w 4130518"/>
                <a:gd name="connsiteY0" fmla="*/ 1231315 h 1658190"/>
                <a:gd name="connsiteX1" fmla="*/ 2569580 w 4130518"/>
                <a:gd name="connsiteY1" fmla="*/ 0 h 1658190"/>
                <a:gd name="connsiteX2" fmla="*/ 4130518 w 4130518"/>
                <a:gd name="connsiteY2" fmla="*/ 5787 h 1658190"/>
                <a:gd name="connsiteX3" fmla="*/ 4118248 w 4130518"/>
                <a:gd name="connsiteY3" fmla="*/ 1648004 h 1658190"/>
                <a:gd name="connsiteX4" fmla="*/ 38867 w 4130518"/>
                <a:gd name="connsiteY4" fmla="*/ 1658190 h 1658190"/>
                <a:gd name="connsiteX5" fmla="*/ 0 w 4130518"/>
                <a:gd name="connsiteY5" fmla="*/ 1229926 h 1658190"/>
                <a:gd name="connsiteX6" fmla="*/ 1349145 w 4130518"/>
                <a:gd name="connsiteY6" fmla="*/ 1231315 h 1658190"/>
                <a:gd name="connsiteX0" fmla="*/ 1349145 w 4130518"/>
                <a:gd name="connsiteY0" fmla="*/ 1231315 h 1669765"/>
                <a:gd name="connsiteX1" fmla="*/ 2569580 w 4130518"/>
                <a:gd name="connsiteY1" fmla="*/ 0 h 1669765"/>
                <a:gd name="connsiteX2" fmla="*/ 4130518 w 4130518"/>
                <a:gd name="connsiteY2" fmla="*/ 5787 h 1669765"/>
                <a:gd name="connsiteX3" fmla="*/ 4118248 w 4130518"/>
                <a:gd name="connsiteY3" fmla="*/ 1648004 h 1669765"/>
                <a:gd name="connsiteX4" fmla="*/ 4143 w 4130518"/>
                <a:gd name="connsiteY4" fmla="*/ 1669765 h 1669765"/>
                <a:gd name="connsiteX5" fmla="*/ 0 w 4130518"/>
                <a:gd name="connsiteY5" fmla="*/ 1229926 h 1669765"/>
                <a:gd name="connsiteX6" fmla="*/ 1349145 w 4130518"/>
                <a:gd name="connsiteY6" fmla="*/ 1231315 h 16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518" h="1669765">
                  <a:moveTo>
                    <a:pt x="1349145" y="1231315"/>
                  </a:moveTo>
                  <a:lnTo>
                    <a:pt x="2569580" y="0"/>
                  </a:lnTo>
                  <a:lnTo>
                    <a:pt x="4130518" y="5787"/>
                  </a:lnTo>
                  <a:lnTo>
                    <a:pt x="4118248" y="1648004"/>
                  </a:lnTo>
                  <a:lnTo>
                    <a:pt x="4143" y="1669765"/>
                  </a:lnTo>
                  <a:lnTo>
                    <a:pt x="0" y="1229926"/>
                  </a:lnTo>
                  <a:lnTo>
                    <a:pt x="1349145" y="1231315"/>
                  </a:lnTo>
                  <a:close/>
                </a:path>
              </a:pathLst>
            </a:custGeom>
            <a:gradFill>
              <a:gsLst>
                <a:gs pos="0">
                  <a:srgbClr val="FFC000"/>
                </a:gs>
                <a:gs pos="100000">
                  <a:schemeClr val="bg1"/>
                </a:gs>
              </a:gsLst>
              <a:lin ang="5400000" scaled="1"/>
            </a:gra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Symbol" panose="05050102010706020507" pitchFamily="18" charset="2"/>
              </a:endParaRPr>
            </a:p>
          </p:txBody>
        </p:sp>
        <p:grpSp>
          <p:nvGrpSpPr>
            <p:cNvPr id="12" name="Group 11"/>
            <p:cNvGrpSpPr/>
            <p:nvPr/>
          </p:nvGrpSpPr>
          <p:grpSpPr>
            <a:xfrm>
              <a:off x="2011680" y="534949"/>
              <a:ext cx="4152710" cy="1226756"/>
              <a:chOff x="1024128" y="1051560"/>
              <a:chExt cx="4152710" cy="914400"/>
            </a:xfrm>
          </p:grpSpPr>
          <p:cxnSp>
            <p:nvCxnSpPr>
              <p:cNvPr id="13" name="Straight Connector 12"/>
              <p:cNvCxnSpPr/>
              <p:nvPr/>
            </p:nvCxnSpPr>
            <p:spPr bwMode="auto">
              <a:xfrm flipH="1">
                <a:off x="3621024" y="1051560"/>
                <a:ext cx="15558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a:off x="2414016" y="1051560"/>
                <a:ext cx="1207008"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H="1">
                <a:off x="1024128" y="1965960"/>
                <a:ext cx="13898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cxnSp>
        <p:nvCxnSpPr>
          <p:cNvPr id="5" name="Straight Connector 4"/>
          <p:cNvCxnSpPr>
            <a:stCxn id="11" idx="0"/>
          </p:cNvCxnSpPr>
          <p:nvPr/>
        </p:nvCxnSpPr>
        <p:spPr bwMode="auto">
          <a:xfrm flipV="1">
            <a:off x="4230510" y="1840471"/>
            <a:ext cx="2345719" cy="2422"/>
          </a:xfrm>
          <a:prstGeom prst="line">
            <a:avLst/>
          </a:prstGeom>
          <a:solidFill>
            <a:schemeClr val="accent1"/>
          </a:solidFill>
          <a:ln w="0" cap="flat" cmpd="sng" algn="ctr">
            <a:solidFill>
              <a:schemeClr val="tx1"/>
            </a:solidFill>
            <a:prstDash val="dashDot"/>
            <a:round/>
            <a:headEnd type="none" w="med" len="med"/>
            <a:tailEnd type="none" w="med" len="med"/>
          </a:ln>
          <a:effectLst/>
        </p:spPr>
      </p:cxnSp>
      <p:cxnSp>
        <p:nvCxnSpPr>
          <p:cNvPr id="6" name="Straight Arrow Connector 5"/>
          <p:cNvCxnSpPr/>
          <p:nvPr/>
        </p:nvCxnSpPr>
        <p:spPr bwMode="auto">
          <a:xfrm>
            <a:off x="3759877" y="611578"/>
            <a:ext cx="0" cy="1228893"/>
          </a:xfrm>
          <a:prstGeom prst="straightConnector1">
            <a:avLst/>
          </a:prstGeom>
          <a:solidFill>
            <a:schemeClr val="accent1"/>
          </a:solidFill>
          <a:ln w="0" cap="flat" cmpd="sng" algn="ctr">
            <a:solidFill>
              <a:schemeClr val="tx1"/>
            </a:solidFill>
            <a:prstDash val="solid"/>
            <a:round/>
            <a:headEnd type="triangle" w="med" len="med"/>
            <a:tailEnd type="triangle"/>
          </a:ln>
          <a:effectLst/>
        </p:spPr>
      </p:cxnSp>
      <p:cxnSp>
        <p:nvCxnSpPr>
          <p:cNvPr id="7" name="Straight Connector 6"/>
          <p:cNvCxnSpPr/>
          <p:nvPr/>
        </p:nvCxnSpPr>
        <p:spPr bwMode="auto">
          <a:xfrm flipV="1">
            <a:off x="3260871" y="615853"/>
            <a:ext cx="2345719" cy="2422"/>
          </a:xfrm>
          <a:prstGeom prst="line">
            <a:avLst/>
          </a:prstGeom>
          <a:solidFill>
            <a:schemeClr val="accent1"/>
          </a:solidFill>
          <a:ln w="0" cap="flat" cmpd="sng" algn="ctr">
            <a:solidFill>
              <a:schemeClr val="tx1"/>
            </a:solidFill>
            <a:prstDash val="dashDot"/>
            <a:round/>
            <a:headEnd type="none" w="med" len="med"/>
            <a:tailEnd type="none" w="med" len="med"/>
          </a:ln>
          <a:effectLst/>
        </p:spPr>
      </p:cxnSp>
      <p:sp>
        <p:nvSpPr>
          <p:cNvPr id="8" name="TextBox 7"/>
          <p:cNvSpPr txBox="1"/>
          <p:nvPr/>
        </p:nvSpPr>
        <p:spPr>
          <a:xfrm>
            <a:off x="3224821" y="953458"/>
            <a:ext cx="1110325" cy="369332"/>
          </a:xfrm>
          <a:prstGeom prst="rect">
            <a:avLst/>
          </a:prstGeom>
          <a:solidFill>
            <a:schemeClr val="bg1"/>
          </a:solidFill>
        </p:spPr>
        <p:txBody>
          <a:bodyPr wrap="square" rtlCol="0">
            <a:spAutoFit/>
          </a:bodyPr>
          <a:lstStyle/>
          <a:p>
            <a:r>
              <a:rPr lang="en-US" dirty="0" smtClean="0"/>
              <a:t>H= 8m</a:t>
            </a:r>
            <a:endParaRPr lang="en-US" dirty="0"/>
          </a:p>
        </p:txBody>
      </p:sp>
      <p:sp>
        <p:nvSpPr>
          <p:cNvPr id="9" name="Freeform 8"/>
          <p:cNvSpPr/>
          <p:nvPr/>
        </p:nvSpPr>
        <p:spPr bwMode="auto">
          <a:xfrm>
            <a:off x="4446577" y="1623578"/>
            <a:ext cx="110655" cy="212858"/>
          </a:xfrm>
          <a:custGeom>
            <a:avLst/>
            <a:gdLst>
              <a:gd name="connsiteX0" fmla="*/ 0 w 323555"/>
              <a:gd name="connsiteY0" fmla="*/ 0 h 601883"/>
              <a:gd name="connsiteX1" fmla="*/ 295154 w 323555"/>
              <a:gd name="connsiteY1" fmla="*/ 214132 h 601883"/>
              <a:gd name="connsiteX2" fmla="*/ 295154 w 323555"/>
              <a:gd name="connsiteY2" fmla="*/ 601883 h 601883"/>
              <a:gd name="connsiteX0" fmla="*/ 0 w 295154"/>
              <a:gd name="connsiteY0" fmla="*/ 0 h 601883"/>
              <a:gd name="connsiteX1" fmla="*/ 295154 w 295154"/>
              <a:gd name="connsiteY1" fmla="*/ 601883 h 601883"/>
              <a:gd name="connsiteX0" fmla="*/ 0 w 295154"/>
              <a:gd name="connsiteY0" fmla="*/ 0 h 601883"/>
              <a:gd name="connsiteX1" fmla="*/ 295154 w 295154"/>
              <a:gd name="connsiteY1" fmla="*/ 601883 h 601883"/>
              <a:gd name="connsiteX0" fmla="*/ 0 w 333110"/>
              <a:gd name="connsiteY0" fmla="*/ 0 h 601883"/>
              <a:gd name="connsiteX1" fmla="*/ 295154 w 333110"/>
              <a:gd name="connsiteY1" fmla="*/ 601883 h 601883"/>
              <a:gd name="connsiteX0" fmla="*/ 0 w 315637"/>
              <a:gd name="connsiteY0" fmla="*/ 0 h 601883"/>
              <a:gd name="connsiteX1" fmla="*/ 295154 w 315637"/>
              <a:gd name="connsiteY1" fmla="*/ 601883 h 601883"/>
            </a:gdLst>
            <a:ahLst/>
            <a:cxnLst>
              <a:cxn ang="0">
                <a:pos x="connsiteX0" y="connsiteY0"/>
              </a:cxn>
              <a:cxn ang="0">
                <a:pos x="connsiteX1" y="connsiteY1"/>
              </a:cxn>
            </a:cxnLst>
            <a:rect l="l" t="t" r="r" b="b"/>
            <a:pathLst>
              <a:path w="315637" h="601883">
                <a:moveTo>
                  <a:pt x="0" y="0"/>
                </a:moveTo>
                <a:cubicBezTo>
                  <a:pt x="277792" y="55945"/>
                  <a:pt x="358814" y="459129"/>
                  <a:pt x="295154" y="601883"/>
                </a:cubicBezTo>
              </a:path>
            </a:pathLst>
          </a:custGeom>
          <a:no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a:xfrm>
            <a:off x="4486155" y="1516605"/>
            <a:ext cx="564578" cy="276999"/>
          </a:xfrm>
          <a:prstGeom prst="rect">
            <a:avLst/>
          </a:prstGeom>
        </p:spPr>
        <p:txBody>
          <a:bodyPr wrap="none">
            <a:spAutoFit/>
          </a:bodyPr>
          <a:lstStyle/>
          <a:p>
            <a:r>
              <a:rPr lang="en-US" sz="1200" i="1" dirty="0" smtClean="0">
                <a:latin typeface="Symbol" panose="05050102010706020507" pitchFamily="18" charset="2"/>
              </a:rPr>
              <a:t>b=30</a:t>
            </a:r>
            <a:r>
              <a:rPr lang="en-US" sz="1200" i="1" baseline="30000" dirty="0" smtClean="0">
                <a:latin typeface="Symbol" panose="05050102010706020507" pitchFamily="18" charset="2"/>
              </a:rPr>
              <a:t>o</a:t>
            </a:r>
            <a:endParaRPr lang="en-US" sz="1200" i="1" baseline="30000" dirty="0">
              <a:latin typeface="Symbol" panose="05050102010706020507" pitchFamily="18" charset="2"/>
            </a:endParaRPr>
          </a:p>
        </p:txBody>
      </p:sp>
      <p:sp>
        <p:nvSpPr>
          <p:cNvPr id="16" name="Rectangle 15"/>
          <p:cNvSpPr/>
          <p:nvPr/>
        </p:nvSpPr>
        <p:spPr bwMode="auto">
          <a:xfrm>
            <a:off x="2677160" y="2133600"/>
            <a:ext cx="4511040" cy="487680"/>
          </a:xfrm>
          <a:prstGeom prst="rect">
            <a:avLst/>
          </a:prstGeom>
          <a:pattFill prst="pct80">
            <a:fgClr>
              <a:schemeClr val="accent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Rock</a:t>
            </a:r>
          </a:p>
        </p:txBody>
      </p:sp>
      <p:sp>
        <p:nvSpPr>
          <p:cNvPr id="17" name="TextBox 16"/>
          <p:cNvSpPr txBox="1"/>
          <p:nvPr/>
        </p:nvSpPr>
        <p:spPr>
          <a:xfrm>
            <a:off x="242322" y="247419"/>
            <a:ext cx="1338828" cy="369332"/>
          </a:xfrm>
          <a:prstGeom prst="rect">
            <a:avLst/>
          </a:prstGeom>
          <a:noFill/>
        </p:spPr>
        <p:txBody>
          <a:bodyPr wrap="none" rtlCol="0">
            <a:spAutoFit/>
          </a:bodyPr>
          <a:lstStyle/>
          <a:p>
            <a:r>
              <a:rPr lang="en-US" u="sng" dirty="0" smtClean="0"/>
              <a:t>Example 3:</a:t>
            </a:r>
            <a:endParaRPr lang="en-US" u="sng" dirty="0"/>
          </a:p>
        </p:txBody>
      </p:sp>
      <p:sp>
        <p:nvSpPr>
          <p:cNvPr id="18" name="TextBox 17"/>
          <p:cNvSpPr txBox="1"/>
          <p:nvPr/>
        </p:nvSpPr>
        <p:spPr>
          <a:xfrm>
            <a:off x="230254" y="841127"/>
            <a:ext cx="2403222" cy="3539430"/>
          </a:xfrm>
          <a:prstGeom prst="rect">
            <a:avLst/>
          </a:prstGeom>
          <a:noFill/>
        </p:spPr>
        <p:txBody>
          <a:bodyPr wrap="none" rtlCol="0">
            <a:spAutoFit/>
          </a:bodyPr>
          <a:lstStyle/>
          <a:p>
            <a:r>
              <a:rPr lang="en-US" sz="1400" b="1" u="sng" dirty="0" smtClean="0"/>
              <a:t>Given</a:t>
            </a:r>
            <a:r>
              <a:rPr lang="en-US" sz="1400" dirty="0" smtClean="0"/>
              <a:t>: </a:t>
            </a:r>
          </a:p>
          <a:p>
            <a:endParaRPr lang="en-US" sz="1400" dirty="0" smtClean="0"/>
          </a:p>
          <a:p>
            <a:r>
              <a:rPr lang="en-US" sz="1400" dirty="0" smtClean="0"/>
              <a:t>c</a:t>
            </a:r>
            <a:r>
              <a:rPr lang="en-US" sz="1400" baseline="-25000" dirty="0" smtClean="0"/>
              <a:t>u</a:t>
            </a:r>
            <a:r>
              <a:rPr lang="en-US" sz="1400" dirty="0" smtClean="0"/>
              <a:t> = 20 kN/m</a:t>
            </a:r>
            <a:r>
              <a:rPr lang="en-US" sz="1400" baseline="30000" dirty="0" smtClean="0"/>
              <a:t>2</a:t>
            </a:r>
          </a:p>
          <a:p>
            <a:r>
              <a:rPr lang="en-US" sz="1400" dirty="0" smtClean="0">
                <a:latin typeface="Symbol" panose="05050102010706020507" pitchFamily="18" charset="2"/>
              </a:rPr>
              <a:t>f</a:t>
            </a:r>
            <a:r>
              <a:rPr lang="en-US" sz="1400" baseline="-25000" dirty="0" smtClean="0"/>
              <a:t>u</a:t>
            </a:r>
            <a:r>
              <a:rPr lang="en-US" sz="1400" dirty="0" smtClean="0"/>
              <a:t> = 0</a:t>
            </a:r>
            <a:endParaRPr lang="en-US" sz="1400" baseline="30000" dirty="0" smtClean="0"/>
          </a:p>
          <a:p>
            <a:r>
              <a:rPr lang="en-US" sz="1400" dirty="0" smtClean="0">
                <a:latin typeface="Symbol" panose="05050102010706020507" pitchFamily="18" charset="2"/>
              </a:rPr>
              <a:t>g</a:t>
            </a:r>
            <a:r>
              <a:rPr lang="en-US" sz="1400" baseline="-25000" dirty="0" smtClean="0"/>
              <a:t>bulk</a:t>
            </a:r>
            <a:r>
              <a:rPr lang="en-US" sz="1400" dirty="0" smtClean="0"/>
              <a:t> = 15 kN/m</a:t>
            </a:r>
            <a:r>
              <a:rPr lang="en-US" sz="1400" baseline="30000" dirty="0" smtClean="0"/>
              <a:t>3</a:t>
            </a:r>
          </a:p>
          <a:p>
            <a:r>
              <a:rPr lang="en-US" sz="1400" dirty="0" smtClean="0"/>
              <a:t>F.S. = 1.5</a:t>
            </a:r>
          </a:p>
          <a:p>
            <a:endParaRPr lang="en-US" sz="1400" dirty="0"/>
          </a:p>
          <a:p>
            <a:r>
              <a:rPr lang="en-US" sz="1400" b="1" u="sng" dirty="0" smtClean="0"/>
              <a:t>Find</a:t>
            </a:r>
            <a:r>
              <a:rPr lang="en-US" sz="1400" dirty="0" smtClean="0"/>
              <a:t>:</a:t>
            </a:r>
          </a:p>
          <a:p>
            <a:endParaRPr lang="en-US" sz="1400" dirty="0" smtClean="0"/>
          </a:p>
          <a:p>
            <a:r>
              <a:rPr lang="en-US" sz="1400" dirty="0" smtClean="0"/>
              <a:t>Calculate the depth factor D</a:t>
            </a:r>
          </a:p>
          <a:p>
            <a:endParaRPr lang="en-US" sz="1400" dirty="0"/>
          </a:p>
          <a:p>
            <a:r>
              <a:rPr lang="en-US" sz="1400" dirty="0" smtClean="0"/>
              <a:t>Solution </a:t>
            </a:r>
          </a:p>
          <a:p>
            <a:endParaRPr lang="en-US" sz="1400" dirty="0"/>
          </a:p>
          <a:p>
            <a:r>
              <a:rPr lang="en-US" sz="1400" dirty="0" smtClean="0"/>
              <a:t>DH = 8+2 = 10 m</a:t>
            </a:r>
          </a:p>
          <a:p>
            <a:endParaRPr lang="en-US" sz="1400" dirty="0"/>
          </a:p>
          <a:p>
            <a:r>
              <a:rPr lang="en-US" sz="1400" dirty="0" smtClean="0"/>
              <a:t>D= 1.25 </a:t>
            </a:r>
            <a:endParaRPr lang="en-US" sz="1400" dirty="0"/>
          </a:p>
        </p:txBody>
      </p:sp>
      <p:cxnSp>
        <p:nvCxnSpPr>
          <p:cNvPr id="19" name="Straight Arrow Connector 18"/>
          <p:cNvCxnSpPr/>
          <p:nvPr/>
        </p:nvCxnSpPr>
        <p:spPr bwMode="auto">
          <a:xfrm flipH="1">
            <a:off x="3752088" y="1830778"/>
            <a:ext cx="4741" cy="315014"/>
          </a:xfrm>
          <a:prstGeom prst="straightConnector1">
            <a:avLst/>
          </a:prstGeom>
          <a:solidFill>
            <a:schemeClr val="accent1"/>
          </a:solidFill>
          <a:ln w="0" cap="flat" cmpd="sng" algn="ctr">
            <a:solidFill>
              <a:schemeClr val="tx1"/>
            </a:solidFill>
            <a:prstDash val="solid"/>
            <a:round/>
            <a:headEnd type="triangle" w="med" len="med"/>
            <a:tailEnd type="triangle"/>
          </a:ln>
          <a:effectLst/>
        </p:spPr>
      </p:cxnSp>
      <p:sp>
        <p:nvSpPr>
          <p:cNvPr id="21" name="TextBox 20"/>
          <p:cNvSpPr txBox="1"/>
          <p:nvPr/>
        </p:nvSpPr>
        <p:spPr>
          <a:xfrm>
            <a:off x="3215677" y="1846522"/>
            <a:ext cx="609563" cy="253916"/>
          </a:xfrm>
          <a:prstGeom prst="rect">
            <a:avLst/>
          </a:prstGeom>
          <a:noFill/>
        </p:spPr>
        <p:txBody>
          <a:bodyPr wrap="square" rtlCol="0">
            <a:spAutoFit/>
          </a:bodyPr>
          <a:lstStyle/>
          <a:p>
            <a:r>
              <a:rPr lang="en-US" sz="1050" dirty="0" smtClean="0"/>
              <a:t>H= 2m</a:t>
            </a:r>
            <a:endParaRPr lang="en-US" sz="1050" dirty="0"/>
          </a:p>
        </p:txBody>
      </p:sp>
    </p:spTree>
    <p:extLst>
      <p:ext uri="{BB962C8B-B14F-4D97-AF65-F5344CB8AC3E}">
        <p14:creationId xmlns:p14="http://schemas.microsoft.com/office/powerpoint/2010/main" val="411830903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45477" y="611578"/>
            <a:ext cx="4166406" cy="1669765"/>
            <a:chOff x="2011680" y="532812"/>
            <a:chExt cx="4166406" cy="1669765"/>
          </a:xfrm>
        </p:grpSpPr>
        <p:sp>
          <p:nvSpPr>
            <p:cNvPr id="4" name="Hexagon 9"/>
            <p:cNvSpPr/>
            <p:nvPr/>
          </p:nvSpPr>
          <p:spPr bwMode="auto">
            <a:xfrm>
              <a:off x="2047568" y="532812"/>
              <a:ext cx="4130518" cy="1669765"/>
            </a:xfrm>
            <a:custGeom>
              <a:avLst/>
              <a:gdLst>
                <a:gd name="connsiteX0" fmla="*/ 0 w 1733169"/>
                <a:gd name="connsiteY0" fmla="*/ 658368 h 1316736"/>
                <a:gd name="connsiteX1" fmla="*/ 329184 w 1733169"/>
                <a:gd name="connsiteY1" fmla="*/ 0 h 1316736"/>
                <a:gd name="connsiteX2" fmla="*/ 1403985 w 1733169"/>
                <a:gd name="connsiteY2" fmla="*/ 0 h 1316736"/>
                <a:gd name="connsiteX3" fmla="*/ 1733169 w 1733169"/>
                <a:gd name="connsiteY3" fmla="*/ 658368 h 1316736"/>
                <a:gd name="connsiteX4" fmla="*/ 1403985 w 1733169"/>
                <a:gd name="connsiteY4" fmla="*/ 1316736 h 1316736"/>
                <a:gd name="connsiteX5" fmla="*/ 329184 w 1733169"/>
                <a:gd name="connsiteY5" fmla="*/ 1316736 h 1316736"/>
                <a:gd name="connsiteX6" fmla="*/ 0 w 1733169"/>
                <a:gd name="connsiteY6" fmla="*/ 658368 h 1316736"/>
                <a:gd name="connsiteX0" fmla="*/ 0 w 1733169"/>
                <a:gd name="connsiteY0" fmla="*/ 965098 h 1623466"/>
                <a:gd name="connsiteX1" fmla="*/ 329184 w 1733169"/>
                <a:gd name="connsiteY1" fmla="*/ 306730 h 1623466"/>
                <a:gd name="connsiteX2" fmla="*/ 975722 w 1733169"/>
                <a:gd name="connsiteY2" fmla="*/ 0 h 1623466"/>
                <a:gd name="connsiteX3" fmla="*/ 1733169 w 1733169"/>
                <a:gd name="connsiteY3" fmla="*/ 965098 h 1623466"/>
                <a:gd name="connsiteX4" fmla="*/ 1403985 w 1733169"/>
                <a:gd name="connsiteY4" fmla="*/ 1623466 h 1623466"/>
                <a:gd name="connsiteX5" fmla="*/ 329184 w 1733169"/>
                <a:gd name="connsiteY5" fmla="*/ 1623466 h 1623466"/>
                <a:gd name="connsiteX6" fmla="*/ 0 w 1733169"/>
                <a:gd name="connsiteY6" fmla="*/ 965098 h 1623466"/>
                <a:gd name="connsiteX0" fmla="*/ 585216 w 2318385"/>
                <a:gd name="connsiteY0" fmla="*/ 970885 h 1629253"/>
                <a:gd name="connsiteX1" fmla="*/ 0 w 2318385"/>
                <a:gd name="connsiteY1" fmla="*/ 0 h 1629253"/>
                <a:gd name="connsiteX2" fmla="*/ 1560938 w 2318385"/>
                <a:gd name="connsiteY2" fmla="*/ 5787 h 1629253"/>
                <a:gd name="connsiteX3" fmla="*/ 2318385 w 2318385"/>
                <a:gd name="connsiteY3" fmla="*/ 970885 h 1629253"/>
                <a:gd name="connsiteX4" fmla="*/ 1989201 w 2318385"/>
                <a:gd name="connsiteY4" fmla="*/ 1629253 h 1629253"/>
                <a:gd name="connsiteX5" fmla="*/ 914400 w 2318385"/>
                <a:gd name="connsiteY5" fmla="*/ 1629253 h 1629253"/>
                <a:gd name="connsiteX6" fmla="*/ 585216 w 2318385"/>
                <a:gd name="connsiteY6" fmla="*/ 970885 h 1629253"/>
                <a:gd name="connsiteX0" fmla="*/ 0 w 3538820"/>
                <a:gd name="connsiteY0" fmla="*/ 1231315 h 1629253"/>
                <a:gd name="connsiteX1" fmla="*/ 1220435 w 3538820"/>
                <a:gd name="connsiteY1" fmla="*/ 0 h 1629253"/>
                <a:gd name="connsiteX2" fmla="*/ 2781373 w 3538820"/>
                <a:gd name="connsiteY2" fmla="*/ 5787 h 1629253"/>
                <a:gd name="connsiteX3" fmla="*/ 3538820 w 3538820"/>
                <a:gd name="connsiteY3" fmla="*/ 970885 h 1629253"/>
                <a:gd name="connsiteX4" fmla="*/ 3209636 w 3538820"/>
                <a:gd name="connsiteY4" fmla="*/ 1629253 h 1629253"/>
                <a:gd name="connsiteX5" fmla="*/ 2134835 w 3538820"/>
                <a:gd name="connsiteY5" fmla="*/ 1629253 h 1629253"/>
                <a:gd name="connsiteX6" fmla="*/ 0 w 3538820"/>
                <a:gd name="connsiteY6" fmla="*/ 1231315 h 1629253"/>
                <a:gd name="connsiteX0" fmla="*/ 1349145 w 4887965"/>
                <a:gd name="connsiteY0" fmla="*/ 1231315 h 1629253"/>
                <a:gd name="connsiteX1" fmla="*/ 2569580 w 4887965"/>
                <a:gd name="connsiteY1" fmla="*/ 0 h 1629253"/>
                <a:gd name="connsiteX2" fmla="*/ 4130518 w 4887965"/>
                <a:gd name="connsiteY2" fmla="*/ 5787 h 1629253"/>
                <a:gd name="connsiteX3" fmla="*/ 4887965 w 4887965"/>
                <a:gd name="connsiteY3" fmla="*/ 970885 h 1629253"/>
                <a:gd name="connsiteX4" fmla="*/ 4558781 w 4887965"/>
                <a:gd name="connsiteY4" fmla="*/ 1629253 h 1629253"/>
                <a:gd name="connsiteX5" fmla="*/ 0 w 4887965"/>
                <a:gd name="connsiteY5" fmla="*/ 1229926 h 1629253"/>
                <a:gd name="connsiteX6" fmla="*/ 1349145 w 4887965"/>
                <a:gd name="connsiteY6" fmla="*/ 1231315 h 1629253"/>
                <a:gd name="connsiteX0" fmla="*/ 1349145 w 4887965"/>
                <a:gd name="connsiteY0" fmla="*/ 1231315 h 1658190"/>
                <a:gd name="connsiteX1" fmla="*/ 2569580 w 4887965"/>
                <a:gd name="connsiteY1" fmla="*/ 0 h 1658190"/>
                <a:gd name="connsiteX2" fmla="*/ 4130518 w 4887965"/>
                <a:gd name="connsiteY2" fmla="*/ 5787 h 1658190"/>
                <a:gd name="connsiteX3" fmla="*/ 4887965 w 4887965"/>
                <a:gd name="connsiteY3" fmla="*/ 970885 h 1658190"/>
                <a:gd name="connsiteX4" fmla="*/ 38867 w 4887965"/>
                <a:gd name="connsiteY4" fmla="*/ 1658190 h 1658190"/>
                <a:gd name="connsiteX5" fmla="*/ 0 w 4887965"/>
                <a:gd name="connsiteY5" fmla="*/ 1229926 h 1658190"/>
                <a:gd name="connsiteX6" fmla="*/ 1349145 w 4887965"/>
                <a:gd name="connsiteY6" fmla="*/ 1231315 h 1658190"/>
                <a:gd name="connsiteX0" fmla="*/ 1349145 w 4268719"/>
                <a:gd name="connsiteY0" fmla="*/ 1231315 h 1658190"/>
                <a:gd name="connsiteX1" fmla="*/ 2569580 w 4268719"/>
                <a:gd name="connsiteY1" fmla="*/ 0 h 1658190"/>
                <a:gd name="connsiteX2" fmla="*/ 4130518 w 4268719"/>
                <a:gd name="connsiteY2" fmla="*/ 5787 h 1658190"/>
                <a:gd name="connsiteX3" fmla="*/ 4268719 w 4268719"/>
                <a:gd name="connsiteY3" fmla="*/ 1648004 h 1658190"/>
                <a:gd name="connsiteX4" fmla="*/ 38867 w 4268719"/>
                <a:gd name="connsiteY4" fmla="*/ 1658190 h 1658190"/>
                <a:gd name="connsiteX5" fmla="*/ 0 w 4268719"/>
                <a:gd name="connsiteY5" fmla="*/ 1229926 h 1658190"/>
                <a:gd name="connsiteX6" fmla="*/ 1349145 w 4268719"/>
                <a:gd name="connsiteY6" fmla="*/ 1231315 h 1658190"/>
                <a:gd name="connsiteX0" fmla="*/ 1349145 w 4130518"/>
                <a:gd name="connsiteY0" fmla="*/ 1231315 h 1658190"/>
                <a:gd name="connsiteX1" fmla="*/ 2569580 w 4130518"/>
                <a:gd name="connsiteY1" fmla="*/ 0 h 1658190"/>
                <a:gd name="connsiteX2" fmla="*/ 4130518 w 4130518"/>
                <a:gd name="connsiteY2" fmla="*/ 5787 h 1658190"/>
                <a:gd name="connsiteX3" fmla="*/ 4118248 w 4130518"/>
                <a:gd name="connsiteY3" fmla="*/ 1648004 h 1658190"/>
                <a:gd name="connsiteX4" fmla="*/ 38867 w 4130518"/>
                <a:gd name="connsiteY4" fmla="*/ 1658190 h 1658190"/>
                <a:gd name="connsiteX5" fmla="*/ 0 w 4130518"/>
                <a:gd name="connsiteY5" fmla="*/ 1229926 h 1658190"/>
                <a:gd name="connsiteX6" fmla="*/ 1349145 w 4130518"/>
                <a:gd name="connsiteY6" fmla="*/ 1231315 h 1658190"/>
                <a:gd name="connsiteX0" fmla="*/ 1349145 w 4130518"/>
                <a:gd name="connsiteY0" fmla="*/ 1231315 h 1669765"/>
                <a:gd name="connsiteX1" fmla="*/ 2569580 w 4130518"/>
                <a:gd name="connsiteY1" fmla="*/ 0 h 1669765"/>
                <a:gd name="connsiteX2" fmla="*/ 4130518 w 4130518"/>
                <a:gd name="connsiteY2" fmla="*/ 5787 h 1669765"/>
                <a:gd name="connsiteX3" fmla="*/ 4118248 w 4130518"/>
                <a:gd name="connsiteY3" fmla="*/ 1648004 h 1669765"/>
                <a:gd name="connsiteX4" fmla="*/ 4143 w 4130518"/>
                <a:gd name="connsiteY4" fmla="*/ 1669765 h 1669765"/>
                <a:gd name="connsiteX5" fmla="*/ 0 w 4130518"/>
                <a:gd name="connsiteY5" fmla="*/ 1229926 h 1669765"/>
                <a:gd name="connsiteX6" fmla="*/ 1349145 w 4130518"/>
                <a:gd name="connsiteY6" fmla="*/ 1231315 h 16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518" h="1669765">
                  <a:moveTo>
                    <a:pt x="1349145" y="1231315"/>
                  </a:moveTo>
                  <a:lnTo>
                    <a:pt x="2569580" y="0"/>
                  </a:lnTo>
                  <a:lnTo>
                    <a:pt x="4130518" y="5787"/>
                  </a:lnTo>
                  <a:lnTo>
                    <a:pt x="4118248" y="1648004"/>
                  </a:lnTo>
                  <a:lnTo>
                    <a:pt x="4143" y="1669765"/>
                  </a:lnTo>
                  <a:lnTo>
                    <a:pt x="0" y="1229926"/>
                  </a:lnTo>
                  <a:lnTo>
                    <a:pt x="1349145" y="1231315"/>
                  </a:lnTo>
                  <a:close/>
                </a:path>
              </a:pathLst>
            </a:custGeom>
            <a:gradFill>
              <a:gsLst>
                <a:gs pos="0">
                  <a:srgbClr val="FFC000"/>
                </a:gs>
                <a:gs pos="100000">
                  <a:schemeClr val="bg1"/>
                </a:gs>
              </a:gsLst>
              <a:lin ang="5400000" scaled="1"/>
            </a:gra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Symbol" panose="05050102010706020507" pitchFamily="18" charset="2"/>
              </a:endParaRPr>
            </a:p>
          </p:txBody>
        </p:sp>
        <p:grpSp>
          <p:nvGrpSpPr>
            <p:cNvPr id="5" name="Group 4"/>
            <p:cNvGrpSpPr/>
            <p:nvPr/>
          </p:nvGrpSpPr>
          <p:grpSpPr>
            <a:xfrm>
              <a:off x="2011680" y="534949"/>
              <a:ext cx="4152710" cy="1226756"/>
              <a:chOff x="1024128" y="1051560"/>
              <a:chExt cx="4152710" cy="914400"/>
            </a:xfrm>
          </p:grpSpPr>
          <p:cxnSp>
            <p:nvCxnSpPr>
              <p:cNvPr id="6" name="Straight Connector 5"/>
              <p:cNvCxnSpPr/>
              <p:nvPr/>
            </p:nvCxnSpPr>
            <p:spPr bwMode="auto">
              <a:xfrm flipH="1">
                <a:off x="3621024" y="1051560"/>
                <a:ext cx="15558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flipH="1">
                <a:off x="2414016" y="1051560"/>
                <a:ext cx="1207008"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H="1">
                <a:off x="1024128" y="1965960"/>
                <a:ext cx="13898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cxnSp>
        <p:nvCxnSpPr>
          <p:cNvPr id="9" name="Straight Connector 8"/>
          <p:cNvCxnSpPr>
            <a:stCxn id="4" idx="0"/>
          </p:cNvCxnSpPr>
          <p:nvPr/>
        </p:nvCxnSpPr>
        <p:spPr bwMode="auto">
          <a:xfrm flipV="1">
            <a:off x="4230510" y="1840471"/>
            <a:ext cx="2345719" cy="2422"/>
          </a:xfrm>
          <a:prstGeom prst="line">
            <a:avLst/>
          </a:prstGeom>
          <a:solidFill>
            <a:schemeClr val="accent1"/>
          </a:solidFill>
          <a:ln w="0" cap="flat" cmpd="sng" algn="ctr">
            <a:solidFill>
              <a:schemeClr val="tx1"/>
            </a:solidFill>
            <a:prstDash val="dashDot"/>
            <a:round/>
            <a:headEnd type="none" w="med" len="med"/>
            <a:tailEnd type="none" w="med" len="med"/>
          </a:ln>
          <a:effectLst/>
        </p:spPr>
      </p:cxnSp>
      <p:cxnSp>
        <p:nvCxnSpPr>
          <p:cNvPr id="10" name="Straight Arrow Connector 9"/>
          <p:cNvCxnSpPr/>
          <p:nvPr/>
        </p:nvCxnSpPr>
        <p:spPr bwMode="auto">
          <a:xfrm>
            <a:off x="3759877" y="611578"/>
            <a:ext cx="0" cy="1228893"/>
          </a:xfrm>
          <a:prstGeom prst="straightConnector1">
            <a:avLst/>
          </a:prstGeom>
          <a:solidFill>
            <a:schemeClr val="accent1"/>
          </a:solidFill>
          <a:ln w="0" cap="flat" cmpd="sng" algn="ctr">
            <a:solidFill>
              <a:schemeClr val="tx1"/>
            </a:solidFill>
            <a:prstDash val="solid"/>
            <a:round/>
            <a:headEnd type="triangle" w="med" len="med"/>
            <a:tailEnd type="triangle"/>
          </a:ln>
          <a:effectLst/>
        </p:spPr>
      </p:cxnSp>
      <p:cxnSp>
        <p:nvCxnSpPr>
          <p:cNvPr id="11" name="Straight Connector 10"/>
          <p:cNvCxnSpPr/>
          <p:nvPr/>
        </p:nvCxnSpPr>
        <p:spPr bwMode="auto">
          <a:xfrm flipV="1">
            <a:off x="3260871" y="615853"/>
            <a:ext cx="2345719" cy="2422"/>
          </a:xfrm>
          <a:prstGeom prst="line">
            <a:avLst/>
          </a:prstGeom>
          <a:solidFill>
            <a:schemeClr val="accent1"/>
          </a:solidFill>
          <a:ln w="0" cap="flat" cmpd="sng" algn="ctr">
            <a:solidFill>
              <a:schemeClr val="tx1"/>
            </a:solidFill>
            <a:prstDash val="dashDot"/>
            <a:round/>
            <a:headEnd type="none" w="med" len="med"/>
            <a:tailEnd type="none" w="med" len="med"/>
          </a:ln>
          <a:effectLst/>
        </p:spPr>
      </p:cxnSp>
      <p:sp>
        <p:nvSpPr>
          <p:cNvPr id="12" name="TextBox 11"/>
          <p:cNvSpPr txBox="1"/>
          <p:nvPr/>
        </p:nvSpPr>
        <p:spPr>
          <a:xfrm>
            <a:off x="3224821" y="953458"/>
            <a:ext cx="1110325" cy="369332"/>
          </a:xfrm>
          <a:prstGeom prst="rect">
            <a:avLst/>
          </a:prstGeom>
          <a:solidFill>
            <a:schemeClr val="bg1"/>
          </a:solidFill>
        </p:spPr>
        <p:txBody>
          <a:bodyPr wrap="square" rtlCol="0">
            <a:spAutoFit/>
          </a:bodyPr>
          <a:lstStyle/>
          <a:p>
            <a:r>
              <a:rPr lang="en-US" dirty="0" smtClean="0"/>
              <a:t>H= 8m</a:t>
            </a:r>
            <a:endParaRPr lang="en-US" dirty="0"/>
          </a:p>
        </p:txBody>
      </p:sp>
      <p:sp>
        <p:nvSpPr>
          <p:cNvPr id="13" name="Freeform 12"/>
          <p:cNvSpPr/>
          <p:nvPr/>
        </p:nvSpPr>
        <p:spPr bwMode="auto">
          <a:xfrm>
            <a:off x="4446577" y="1623578"/>
            <a:ext cx="110655" cy="212858"/>
          </a:xfrm>
          <a:custGeom>
            <a:avLst/>
            <a:gdLst>
              <a:gd name="connsiteX0" fmla="*/ 0 w 323555"/>
              <a:gd name="connsiteY0" fmla="*/ 0 h 601883"/>
              <a:gd name="connsiteX1" fmla="*/ 295154 w 323555"/>
              <a:gd name="connsiteY1" fmla="*/ 214132 h 601883"/>
              <a:gd name="connsiteX2" fmla="*/ 295154 w 323555"/>
              <a:gd name="connsiteY2" fmla="*/ 601883 h 601883"/>
              <a:gd name="connsiteX0" fmla="*/ 0 w 295154"/>
              <a:gd name="connsiteY0" fmla="*/ 0 h 601883"/>
              <a:gd name="connsiteX1" fmla="*/ 295154 w 295154"/>
              <a:gd name="connsiteY1" fmla="*/ 601883 h 601883"/>
              <a:gd name="connsiteX0" fmla="*/ 0 w 295154"/>
              <a:gd name="connsiteY0" fmla="*/ 0 h 601883"/>
              <a:gd name="connsiteX1" fmla="*/ 295154 w 295154"/>
              <a:gd name="connsiteY1" fmla="*/ 601883 h 601883"/>
              <a:gd name="connsiteX0" fmla="*/ 0 w 333110"/>
              <a:gd name="connsiteY0" fmla="*/ 0 h 601883"/>
              <a:gd name="connsiteX1" fmla="*/ 295154 w 333110"/>
              <a:gd name="connsiteY1" fmla="*/ 601883 h 601883"/>
              <a:gd name="connsiteX0" fmla="*/ 0 w 315637"/>
              <a:gd name="connsiteY0" fmla="*/ 0 h 601883"/>
              <a:gd name="connsiteX1" fmla="*/ 295154 w 315637"/>
              <a:gd name="connsiteY1" fmla="*/ 601883 h 601883"/>
            </a:gdLst>
            <a:ahLst/>
            <a:cxnLst>
              <a:cxn ang="0">
                <a:pos x="connsiteX0" y="connsiteY0"/>
              </a:cxn>
              <a:cxn ang="0">
                <a:pos x="connsiteX1" y="connsiteY1"/>
              </a:cxn>
            </a:cxnLst>
            <a:rect l="l" t="t" r="r" b="b"/>
            <a:pathLst>
              <a:path w="315637" h="601883">
                <a:moveTo>
                  <a:pt x="0" y="0"/>
                </a:moveTo>
                <a:cubicBezTo>
                  <a:pt x="277792" y="55945"/>
                  <a:pt x="358814" y="459129"/>
                  <a:pt x="295154" y="601883"/>
                </a:cubicBezTo>
              </a:path>
            </a:pathLst>
          </a:custGeom>
          <a:no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a:xfrm>
            <a:off x="4486155" y="1516605"/>
            <a:ext cx="564578" cy="276999"/>
          </a:xfrm>
          <a:prstGeom prst="rect">
            <a:avLst/>
          </a:prstGeom>
        </p:spPr>
        <p:txBody>
          <a:bodyPr wrap="none">
            <a:spAutoFit/>
          </a:bodyPr>
          <a:lstStyle/>
          <a:p>
            <a:r>
              <a:rPr lang="en-US" sz="1200" i="1" dirty="0" smtClean="0">
                <a:latin typeface="Symbol" panose="05050102010706020507" pitchFamily="18" charset="2"/>
              </a:rPr>
              <a:t>b=30</a:t>
            </a:r>
            <a:r>
              <a:rPr lang="en-US" sz="1200" i="1" baseline="30000" dirty="0" smtClean="0">
                <a:latin typeface="Symbol" panose="05050102010706020507" pitchFamily="18" charset="2"/>
              </a:rPr>
              <a:t>o</a:t>
            </a:r>
            <a:endParaRPr lang="en-US" sz="1200" i="1" baseline="30000" dirty="0">
              <a:latin typeface="Symbol" panose="05050102010706020507" pitchFamily="18" charset="2"/>
            </a:endParaRPr>
          </a:p>
        </p:txBody>
      </p:sp>
      <p:sp>
        <p:nvSpPr>
          <p:cNvPr id="15" name="Rectangle 14"/>
          <p:cNvSpPr/>
          <p:nvPr/>
        </p:nvSpPr>
        <p:spPr bwMode="auto">
          <a:xfrm>
            <a:off x="2677160" y="2133600"/>
            <a:ext cx="4511040" cy="487680"/>
          </a:xfrm>
          <a:prstGeom prst="rect">
            <a:avLst/>
          </a:prstGeom>
          <a:pattFill prst="pct80">
            <a:fgClr>
              <a:schemeClr val="accent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Rock</a:t>
            </a:r>
          </a:p>
        </p:txBody>
      </p:sp>
      <p:sp>
        <p:nvSpPr>
          <p:cNvPr id="16" name="TextBox 15"/>
          <p:cNvSpPr txBox="1"/>
          <p:nvPr/>
        </p:nvSpPr>
        <p:spPr>
          <a:xfrm>
            <a:off x="242322" y="247419"/>
            <a:ext cx="1338828" cy="369332"/>
          </a:xfrm>
          <a:prstGeom prst="rect">
            <a:avLst/>
          </a:prstGeom>
          <a:noFill/>
        </p:spPr>
        <p:txBody>
          <a:bodyPr wrap="none" rtlCol="0">
            <a:spAutoFit/>
          </a:bodyPr>
          <a:lstStyle/>
          <a:p>
            <a:r>
              <a:rPr lang="en-US" u="sng" dirty="0" smtClean="0"/>
              <a:t>Example 3:</a:t>
            </a:r>
            <a:endParaRPr lang="en-US" u="sng" dirty="0"/>
          </a:p>
        </p:txBody>
      </p:sp>
      <mc:AlternateContent xmlns:mc="http://schemas.openxmlformats.org/markup-compatibility/2006" xmlns:a14="http://schemas.microsoft.com/office/drawing/2010/main">
        <mc:Choice Requires="a14">
          <p:sp>
            <p:nvSpPr>
              <p:cNvPr id="17" name="TextBox 16"/>
              <p:cNvSpPr txBox="1"/>
              <p:nvPr/>
            </p:nvSpPr>
            <p:spPr>
              <a:xfrm>
                <a:off x="230254" y="841127"/>
                <a:ext cx="3076483" cy="4727063"/>
              </a:xfrm>
              <a:prstGeom prst="rect">
                <a:avLst/>
              </a:prstGeom>
              <a:noFill/>
            </p:spPr>
            <p:txBody>
              <a:bodyPr wrap="none" rtlCol="0">
                <a:spAutoFit/>
              </a:bodyPr>
              <a:lstStyle/>
              <a:p>
                <a:r>
                  <a:rPr lang="en-US" sz="1400" b="1" u="sng" dirty="0" smtClean="0"/>
                  <a:t>Given</a:t>
                </a:r>
                <a:r>
                  <a:rPr lang="en-US" sz="1400" dirty="0" smtClean="0"/>
                  <a:t>: </a:t>
                </a:r>
              </a:p>
              <a:p>
                <a:endParaRPr lang="en-US" sz="1400" dirty="0" smtClean="0"/>
              </a:p>
              <a:p>
                <a:r>
                  <a:rPr lang="en-US" sz="1400" dirty="0" smtClean="0"/>
                  <a:t>c</a:t>
                </a:r>
                <a:r>
                  <a:rPr lang="en-US" sz="1400" baseline="-25000" dirty="0" smtClean="0"/>
                  <a:t>u</a:t>
                </a:r>
                <a:r>
                  <a:rPr lang="en-US" sz="1400" dirty="0" smtClean="0"/>
                  <a:t> = 20 kN/m</a:t>
                </a:r>
                <a:r>
                  <a:rPr lang="en-US" sz="1400" baseline="30000" dirty="0" smtClean="0"/>
                  <a:t>2</a:t>
                </a:r>
              </a:p>
              <a:p>
                <a:r>
                  <a:rPr lang="en-US" sz="1400" dirty="0" smtClean="0">
                    <a:latin typeface="Symbol" panose="05050102010706020507" pitchFamily="18" charset="2"/>
                  </a:rPr>
                  <a:t>f</a:t>
                </a:r>
                <a:r>
                  <a:rPr lang="en-US" sz="1400" baseline="-25000" dirty="0" smtClean="0"/>
                  <a:t>u</a:t>
                </a:r>
                <a:r>
                  <a:rPr lang="en-US" sz="1400" dirty="0" smtClean="0"/>
                  <a:t> = 0</a:t>
                </a:r>
                <a:endParaRPr lang="en-US" sz="1400" baseline="30000" dirty="0" smtClean="0"/>
              </a:p>
              <a:p>
                <a:r>
                  <a:rPr lang="en-US" sz="1400" dirty="0" smtClean="0">
                    <a:latin typeface="Symbol" panose="05050102010706020507" pitchFamily="18" charset="2"/>
                  </a:rPr>
                  <a:t>g</a:t>
                </a:r>
                <a:r>
                  <a:rPr lang="en-US" sz="1400" baseline="-25000" dirty="0" smtClean="0"/>
                  <a:t>bulk</a:t>
                </a:r>
                <a:r>
                  <a:rPr lang="en-US" sz="1400" dirty="0" smtClean="0"/>
                  <a:t> = 15 kN/m</a:t>
                </a:r>
                <a:r>
                  <a:rPr lang="en-US" sz="1400" baseline="30000" dirty="0" smtClean="0"/>
                  <a:t>3</a:t>
                </a:r>
              </a:p>
              <a:p>
                <a:r>
                  <a:rPr lang="en-US" sz="1400" dirty="0" smtClean="0"/>
                  <a:t>DH  = 10  m </a:t>
                </a:r>
              </a:p>
              <a:p>
                <a:endParaRPr lang="en-US" sz="1400" dirty="0"/>
              </a:p>
              <a:p>
                <a:r>
                  <a:rPr lang="en-US" sz="1400" b="1" u="sng" dirty="0" smtClean="0"/>
                  <a:t>Find</a:t>
                </a:r>
                <a:r>
                  <a:rPr lang="en-US" sz="1400" dirty="0" smtClean="0"/>
                  <a:t>:</a:t>
                </a:r>
              </a:p>
              <a:p>
                <a:endParaRPr lang="en-US" sz="1400" dirty="0" smtClean="0"/>
              </a:p>
              <a:p>
                <a:r>
                  <a:rPr lang="en-US" sz="1400" dirty="0" smtClean="0"/>
                  <a:t>Factor of Safety</a:t>
                </a:r>
              </a:p>
              <a:p>
                <a:endParaRPr lang="en-US" sz="1400" dirty="0"/>
              </a:p>
              <a:p>
                <a:r>
                  <a:rPr lang="en-US" sz="1400" b="1" u="sng" dirty="0" smtClean="0"/>
                  <a:t>Solution</a:t>
                </a:r>
                <a:r>
                  <a:rPr lang="en-US" sz="1400" dirty="0" smtClean="0"/>
                  <a:t> </a:t>
                </a:r>
              </a:p>
              <a:p>
                <a:endParaRPr lang="en-US" sz="1400" dirty="0" smtClean="0"/>
              </a:p>
              <a:p>
                <a:r>
                  <a:rPr lang="en-US" sz="1400" dirty="0" smtClean="0"/>
                  <a:t>D = 10/8 = 1.25</a:t>
                </a:r>
              </a:p>
              <a:p>
                <a:endParaRPr lang="en-US" sz="1400" dirty="0"/>
              </a:p>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𝑆𝑁</m:t>
                      </m:r>
                      <m:r>
                        <a:rPr lang="en-US" sz="1400" b="0" i="1" smtClean="0">
                          <a:latin typeface="Cambria Math" panose="02040503050406030204" pitchFamily="18" charset="0"/>
                        </a:rPr>
                        <m:t>=</m:t>
                      </m:r>
                      <m:f>
                        <m:fPr>
                          <m:ctrlPr>
                            <a:rPr lang="en-US" sz="1400" i="1" smtClean="0">
                              <a:latin typeface="Cambria Math" panose="02040503050406030204" pitchFamily="18" charset="0"/>
                            </a:rPr>
                          </m:ctrlPr>
                        </m:fPr>
                        <m:num>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𝑑𝑒𝑣</m:t>
                              </m:r>
                            </m:sub>
                          </m:sSub>
                        </m:num>
                        <m:den>
                          <m:r>
                            <a:rPr lang="en-US" sz="1400" i="1" smtClean="0">
                              <a:latin typeface="Cambria Math" panose="02040503050406030204" pitchFamily="18" charset="0"/>
                              <a:ea typeface="Cambria Math" panose="02040503050406030204" pitchFamily="18" charset="0"/>
                            </a:rPr>
                            <m:t>𝛾</m:t>
                          </m:r>
                          <m:r>
                            <a:rPr lang="en-US" sz="1400" b="0" i="1" smtClean="0">
                              <a:latin typeface="Cambria Math" panose="02040503050406030204" pitchFamily="18" charset="0"/>
                              <a:ea typeface="Cambria Math" panose="02040503050406030204" pitchFamily="18" charset="0"/>
                            </a:rPr>
                            <m:t>𝐻</m:t>
                          </m:r>
                        </m:den>
                      </m:f>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𝑑𝑒𝑣</m:t>
                              </m:r>
                            </m:sub>
                          </m:sSub>
                        </m:num>
                        <m:den>
                          <m:r>
                            <a:rPr lang="en-US" sz="1400" b="0" i="1" smtClean="0">
                              <a:latin typeface="Cambria Math" panose="02040503050406030204" pitchFamily="18" charset="0"/>
                            </a:rPr>
                            <m:t>15 </m:t>
                          </m:r>
                          <m:r>
                            <a:rPr lang="en-US" sz="1400" b="0" i="1" smtClean="0">
                              <a:latin typeface="Cambria Math" panose="02040503050406030204" pitchFamily="18" charset="0"/>
                            </a:rPr>
                            <m:t>𝑥</m:t>
                          </m:r>
                          <m:r>
                            <a:rPr lang="en-US" sz="1400" b="0" i="1" smtClean="0">
                              <a:latin typeface="Cambria Math" panose="02040503050406030204" pitchFamily="18" charset="0"/>
                            </a:rPr>
                            <m:t> 8</m:t>
                          </m:r>
                        </m:den>
                      </m:f>
                      <m:r>
                        <a:rPr lang="en-US" sz="1400" b="0" i="1" smtClean="0">
                          <a:latin typeface="Cambria Math" panose="02040503050406030204" pitchFamily="18" charset="0"/>
                        </a:rPr>
                        <m:t>=0.165</m:t>
                      </m:r>
                    </m:oMath>
                  </m:oMathPara>
                </a14:m>
                <a:endParaRPr lang="en-US" sz="1400" b="0" dirty="0" smtClean="0"/>
              </a:p>
              <a:p>
                <a:endParaRPr lang="en-US" sz="1400" dirty="0" smtClean="0"/>
              </a:p>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𝑑𝑒𝑣</m:t>
                          </m:r>
                        </m:sub>
                      </m:sSub>
                      <m:r>
                        <a:rPr lang="en-US" sz="1400" b="0" i="1" smtClean="0">
                          <a:latin typeface="Cambria Math" panose="02040503050406030204" pitchFamily="18" charset="0"/>
                        </a:rPr>
                        <m:t>=0.165 </m:t>
                      </m:r>
                      <m:r>
                        <a:rPr lang="en-US" sz="1400" b="0" i="1" smtClean="0">
                          <a:latin typeface="Cambria Math" panose="02040503050406030204" pitchFamily="18" charset="0"/>
                        </a:rPr>
                        <m:t>𝑥</m:t>
                      </m:r>
                      <m:r>
                        <a:rPr lang="en-US" sz="1400" b="0" i="1" smtClean="0">
                          <a:latin typeface="Cambria Math" panose="02040503050406030204" pitchFamily="18" charset="0"/>
                        </a:rPr>
                        <m:t> 15 </m:t>
                      </m:r>
                      <m:r>
                        <a:rPr lang="en-US" sz="1400" b="0" i="1" smtClean="0">
                          <a:latin typeface="Cambria Math" panose="02040503050406030204" pitchFamily="18" charset="0"/>
                        </a:rPr>
                        <m:t>𝑥</m:t>
                      </m:r>
                      <m:r>
                        <a:rPr lang="en-US" sz="1400" b="0" i="1" smtClean="0">
                          <a:latin typeface="Cambria Math" panose="02040503050406030204" pitchFamily="18" charset="0"/>
                        </a:rPr>
                        <m:t> 8=19.8 </m:t>
                      </m:r>
                      <m:r>
                        <a:rPr lang="en-US" sz="1400" b="0" i="1" smtClean="0">
                          <a:latin typeface="Cambria Math" panose="02040503050406030204" pitchFamily="18" charset="0"/>
                        </a:rPr>
                        <m:t>𝑘𝑁</m:t>
                      </m:r>
                      <m:r>
                        <a:rPr lang="en-US" sz="1400" b="0" i="1" smtClean="0">
                          <a:latin typeface="Cambria Math" panose="02040503050406030204" pitchFamily="18" charset="0"/>
                        </a:rPr>
                        <m:t>/</m:t>
                      </m:r>
                      <m:r>
                        <a:rPr lang="en-US" sz="1400" b="0" i="1" smtClean="0">
                          <a:latin typeface="Cambria Math" panose="02040503050406030204" pitchFamily="18" charset="0"/>
                        </a:rPr>
                        <m:t>𝑚</m:t>
                      </m:r>
                      <m:r>
                        <a:rPr lang="en-US" sz="1400" b="0" i="1" baseline="30000" smtClean="0">
                          <a:latin typeface="Cambria Math" panose="02040503050406030204" pitchFamily="18" charset="0"/>
                        </a:rPr>
                        <m:t>2</m:t>
                      </m:r>
                    </m:oMath>
                  </m:oMathPara>
                </a14:m>
                <a:endParaRPr lang="en-US" sz="1400" baseline="30000" dirty="0" smtClean="0"/>
              </a:p>
              <a:p>
                <a:endParaRPr lang="en-US" sz="1400" baseline="30000" dirty="0"/>
              </a:p>
              <a:p>
                <a:r>
                  <a:rPr lang="en-US" sz="1400" dirty="0" err="1" smtClean="0"/>
                  <a:t>FS</a:t>
                </a:r>
                <a:r>
                  <a:rPr lang="en-US" sz="1400" baseline="-25000" dirty="0" err="1" smtClean="0"/>
                  <a:t>c</a:t>
                </a:r>
                <a:r>
                  <a:rPr lang="en-US" sz="1400" dirty="0" smtClean="0"/>
                  <a:t> = 1.01</a:t>
                </a:r>
              </a:p>
              <a:p>
                <a:endParaRPr lang="en-US"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30254" y="841127"/>
                <a:ext cx="3076483" cy="4727063"/>
              </a:xfrm>
              <a:prstGeom prst="rect">
                <a:avLst/>
              </a:prstGeom>
              <a:blipFill>
                <a:blip r:embed="rId2"/>
                <a:stretch>
                  <a:fillRect l="-595" t="-258"/>
                </a:stretch>
              </a:blipFill>
            </p:spPr>
            <p:txBody>
              <a:bodyPr/>
              <a:lstStyle/>
              <a:p>
                <a:r>
                  <a:rPr lang="en-US">
                    <a:noFill/>
                  </a:rPr>
                  <a:t> </a:t>
                </a:r>
              </a:p>
            </p:txBody>
          </p:sp>
        </mc:Fallback>
      </mc:AlternateContent>
      <p:cxnSp>
        <p:nvCxnSpPr>
          <p:cNvPr id="18" name="Straight Arrow Connector 17"/>
          <p:cNvCxnSpPr/>
          <p:nvPr/>
        </p:nvCxnSpPr>
        <p:spPr bwMode="auto">
          <a:xfrm flipH="1">
            <a:off x="3752088" y="1830778"/>
            <a:ext cx="4741" cy="315014"/>
          </a:xfrm>
          <a:prstGeom prst="straightConnector1">
            <a:avLst/>
          </a:prstGeom>
          <a:solidFill>
            <a:schemeClr val="accent1"/>
          </a:solidFill>
          <a:ln w="0" cap="flat" cmpd="sng" algn="ctr">
            <a:solidFill>
              <a:schemeClr val="tx1"/>
            </a:solidFill>
            <a:prstDash val="solid"/>
            <a:round/>
            <a:headEnd type="triangle" w="med" len="med"/>
            <a:tailEnd type="triangle"/>
          </a:ln>
          <a:effectLst/>
        </p:spPr>
      </p:cxnSp>
      <p:sp>
        <p:nvSpPr>
          <p:cNvPr id="19" name="TextBox 18"/>
          <p:cNvSpPr txBox="1"/>
          <p:nvPr/>
        </p:nvSpPr>
        <p:spPr>
          <a:xfrm>
            <a:off x="3215677" y="1846522"/>
            <a:ext cx="609563" cy="253916"/>
          </a:xfrm>
          <a:prstGeom prst="rect">
            <a:avLst/>
          </a:prstGeom>
          <a:noFill/>
        </p:spPr>
        <p:txBody>
          <a:bodyPr wrap="square" rtlCol="0">
            <a:spAutoFit/>
          </a:bodyPr>
          <a:lstStyle/>
          <a:p>
            <a:r>
              <a:rPr lang="en-US" sz="1050" dirty="0" smtClean="0"/>
              <a:t>H= 2m</a:t>
            </a:r>
            <a:endParaRPr lang="en-US" sz="1050" dirty="0"/>
          </a:p>
        </p:txBody>
      </p:sp>
      <p:pic>
        <p:nvPicPr>
          <p:cNvPr id="20" name="Picture 19"/>
          <p:cNvPicPr>
            <a:picLocks noChangeAspect="1"/>
          </p:cNvPicPr>
          <p:nvPr/>
        </p:nvPicPr>
        <p:blipFill rotWithShape="1">
          <a:blip r:embed="rId3"/>
          <a:srcRect l="42000" t="24074" r="24667" b="6148"/>
          <a:stretch/>
        </p:blipFill>
        <p:spPr>
          <a:xfrm>
            <a:off x="4937760" y="2667000"/>
            <a:ext cx="3442752" cy="4053840"/>
          </a:xfrm>
          <a:prstGeom prst="rect">
            <a:avLst/>
          </a:prstGeom>
        </p:spPr>
      </p:pic>
    </p:spTree>
    <p:extLst>
      <p:ext uri="{BB962C8B-B14F-4D97-AF65-F5344CB8AC3E}">
        <p14:creationId xmlns:p14="http://schemas.microsoft.com/office/powerpoint/2010/main" val="1886641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89020" y="222951"/>
            <a:ext cx="4435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u="sng" dirty="0">
                <a:solidFill>
                  <a:srgbClr val="008000"/>
                </a:solidFill>
              </a:rPr>
              <a:t>STATICALLY INDETERMINATE PROBLEMS</a:t>
            </a:r>
          </a:p>
        </p:txBody>
      </p:sp>
      <p:sp>
        <p:nvSpPr>
          <p:cNvPr id="56413" name="Rectangle 96"/>
          <p:cNvSpPr>
            <a:spLocks noChangeArrowheads="1"/>
          </p:cNvSpPr>
          <p:nvPr/>
        </p:nvSpPr>
        <p:spPr bwMode="auto">
          <a:xfrm>
            <a:off x="7413625" y="6453188"/>
            <a:ext cx="14176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grpSp>
        <p:nvGrpSpPr>
          <p:cNvPr id="2" name="Group 1"/>
          <p:cNvGrpSpPr/>
          <p:nvPr/>
        </p:nvGrpSpPr>
        <p:grpSpPr>
          <a:xfrm>
            <a:off x="5212292" y="1130300"/>
            <a:ext cx="3163888" cy="1993900"/>
            <a:chOff x="4899025" y="1536700"/>
            <a:chExt cx="3163888" cy="1993900"/>
          </a:xfrm>
        </p:grpSpPr>
        <p:sp>
          <p:nvSpPr>
            <p:cNvPr id="56324" name="Freeform 4"/>
            <p:cNvSpPr>
              <a:spLocks noChangeArrowheads="1"/>
            </p:cNvSpPr>
            <p:nvPr/>
          </p:nvSpPr>
          <p:spPr bwMode="auto">
            <a:xfrm>
              <a:off x="4899025" y="2028825"/>
              <a:ext cx="3163888" cy="806450"/>
            </a:xfrm>
            <a:custGeom>
              <a:avLst/>
              <a:gdLst>
                <a:gd name="T0" fmla="*/ 2147483646 w 1993"/>
                <a:gd name="T1" fmla="*/ 0 h 508"/>
                <a:gd name="T2" fmla="*/ 2147483646 w 1993"/>
                <a:gd name="T3" fmla="*/ 0 h 508"/>
                <a:gd name="T4" fmla="*/ 2147483646 w 1993"/>
                <a:gd name="T5" fmla="*/ 2147483646 h 508"/>
                <a:gd name="T6" fmla="*/ 0 w 1993"/>
                <a:gd name="T7" fmla="*/ 2147483646 h 508"/>
                <a:gd name="T8" fmla="*/ 0 60000 65536"/>
                <a:gd name="T9" fmla="*/ 0 60000 65536"/>
                <a:gd name="T10" fmla="*/ 0 60000 65536"/>
                <a:gd name="T11" fmla="*/ 0 60000 65536"/>
                <a:gd name="T12" fmla="*/ 0 w 1993"/>
                <a:gd name="T13" fmla="*/ 0 h 508"/>
                <a:gd name="T14" fmla="*/ 1993 w 1993"/>
                <a:gd name="T15" fmla="*/ 508 h 508"/>
              </a:gdLst>
              <a:ahLst/>
              <a:cxnLst>
                <a:cxn ang="T8">
                  <a:pos x="T0" y="T1"/>
                </a:cxn>
                <a:cxn ang="T9">
                  <a:pos x="T2" y="T3"/>
                </a:cxn>
                <a:cxn ang="T10">
                  <a:pos x="T4" y="T5"/>
                </a:cxn>
                <a:cxn ang="T11">
                  <a:pos x="T6" y="T7"/>
                </a:cxn>
              </a:cxnLst>
              <a:rect l="T12" t="T13" r="T14" b="T15"/>
              <a:pathLst>
                <a:path w="1993" h="508">
                  <a:moveTo>
                    <a:pt x="1993" y="0"/>
                  </a:moveTo>
                  <a:lnTo>
                    <a:pt x="1413" y="0"/>
                  </a:lnTo>
                  <a:lnTo>
                    <a:pt x="545" y="508"/>
                  </a:lnTo>
                  <a:lnTo>
                    <a:pt x="0" y="508"/>
                  </a:lnTo>
                </a:path>
              </a:pathLst>
            </a:custGeom>
            <a:noFill/>
            <a:ln w="11644">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5" name="Freeform 5"/>
            <p:cNvSpPr>
              <a:spLocks noChangeArrowheads="1"/>
            </p:cNvSpPr>
            <p:nvPr/>
          </p:nvSpPr>
          <p:spPr bwMode="auto">
            <a:xfrm>
              <a:off x="6238875" y="1689100"/>
              <a:ext cx="0" cy="177800"/>
            </a:xfrm>
            <a:custGeom>
              <a:avLst/>
              <a:gdLst>
                <a:gd name="T0" fmla="*/ 0 h 112"/>
                <a:gd name="T1" fmla="*/ 2147483646 h 112"/>
                <a:gd name="T2" fmla="*/ 0 60000 65536"/>
                <a:gd name="T3" fmla="*/ 0 60000 65536"/>
                <a:gd name="T4" fmla="*/ 0 h 112"/>
                <a:gd name="T5" fmla="*/ 112 h 112"/>
              </a:gdLst>
              <a:ahLst/>
              <a:cxnLst>
                <a:cxn ang="T2">
                  <a:pos x="0" y="T0"/>
                </a:cxn>
                <a:cxn ang="T3">
                  <a:pos x="0" y="T1"/>
                </a:cxn>
              </a:cxnLst>
              <a:rect l="0" t="T4" r="0" b="T5"/>
              <a:pathLst>
                <a:path h="112">
                  <a:moveTo>
                    <a:pt x="0" y="0"/>
                  </a:moveTo>
                  <a:lnTo>
                    <a:pt x="0" y="11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6" name="Freeform 6"/>
            <p:cNvSpPr>
              <a:spLocks noChangeArrowheads="1"/>
            </p:cNvSpPr>
            <p:nvPr/>
          </p:nvSpPr>
          <p:spPr bwMode="auto">
            <a:xfrm>
              <a:off x="6115050" y="1776413"/>
              <a:ext cx="241300" cy="0"/>
            </a:xfrm>
            <a:custGeom>
              <a:avLst/>
              <a:gdLst>
                <a:gd name="T0" fmla="*/ 0 w 152"/>
                <a:gd name="T1" fmla="*/ 2147483646 w 152"/>
                <a:gd name="T2" fmla="*/ 0 60000 65536"/>
                <a:gd name="T3" fmla="*/ 0 60000 65536"/>
                <a:gd name="T4" fmla="*/ 0 w 152"/>
                <a:gd name="T5" fmla="*/ 152 w 152"/>
              </a:gdLst>
              <a:ahLst/>
              <a:cxnLst>
                <a:cxn ang="T2">
                  <a:pos x="T0" y="0"/>
                </a:cxn>
                <a:cxn ang="T3">
                  <a:pos x="T1" y="0"/>
                </a:cxn>
              </a:cxnLst>
              <a:rect l="T4" t="0" r="T5" b="0"/>
              <a:pathLst>
                <a:path w="152">
                  <a:moveTo>
                    <a:pt x="0" y="0"/>
                  </a:moveTo>
                  <a:lnTo>
                    <a:pt x="15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7" name="Freeform 7"/>
            <p:cNvSpPr>
              <a:spLocks noChangeArrowheads="1"/>
            </p:cNvSpPr>
            <p:nvPr/>
          </p:nvSpPr>
          <p:spPr bwMode="auto">
            <a:xfrm>
              <a:off x="5137150" y="1774825"/>
              <a:ext cx="2684463" cy="1452563"/>
            </a:xfrm>
            <a:custGeom>
              <a:avLst/>
              <a:gdLst>
                <a:gd name="T0" fmla="*/ 2147483646 w 1691"/>
                <a:gd name="T1" fmla="*/ 2147483646 h 915"/>
                <a:gd name="T2" fmla="*/ 2147483646 w 1691"/>
                <a:gd name="T3" fmla="*/ 2147483646 h 915"/>
                <a:gd name="T4" fmla="*/ 2147483646 w 1691"/>
                <a:gd name="T5" fmla="*/ 2147483646 h 915"/>
                <a:gd name="T6" fmla="*/ 2147483646 w 1691"/>
                <a:gd name="T7" fmla="*/ 2147483646 h 915"/>
                <a:gd name="T8" fmla="*/ 2147483646 w 1691"/>
                <a:gd name="T9" fmla="*/ 2147483646 h 915"/>
                <a:gd name="T10" fmla="*/ 2147483646 w 1691"/>
                <a:gd name="T11" fmla="*/ 2147483646 h 915"/>
                <a:gd name="T12" fmla="*/ 2147483646 w 1691"/>
                <a:gd name="T13" fmla="*/ 2147483646 h 915"/>
                <a:gd name="T14" fmla="*/ 2147483646 w 1691"/>
                <a:gd name="T15" fmla="*/ 2147483646 h 915"/>
                <a:gd name="T16" fmla="*/ 2147483646 w 1691"/>
                <a:gd name="T17" fmla="*/ 2147483646 h 915"/>
                <a:gd name="T18" fmla="*/ 2147483646 w 1691"/>
                <a:gd name="T19" fmla="*/ 2147483646 h 915"/>
                <a:gd name="T20" fmla="*/ 2147483646 w 1691"/>
                <a:gd name="T21" fmla="*/ 2147483646 h 915"/>
                <a:gd name="T22" fmla="*/ 2147483646 w 1691"/>
                <a:gd name="T23" fmla="*/ 2147483646 h 915"/>
                <a:gd name="T24" fmla="*/ 2147483646 w 1691"/>
                <a:gd name="T25" fmla="*/ 2147483646 h 915"/>
                <a:gd name="T26" fmla="*/ 2147483646 w 1691"/>
                <a:gd name="T27" fmla="*/ 2147483646 h 915"/>
                <a:gd name="T28" fmla="*/ 2147483646 w 1691"/>
                <a:gd name="T29" fmla="*/ 2147483646 h 915"/>
                <a:gd name="T30" fmla="*/ 2147483646 w 1691"/>
                <a:gd name="T31" fmla="*/ 2147483646 h 915"/>
                <a:gd name="T32" fmla="*/ 2147483646 w 1691"/>
                <a:gd name="T33" fmla="*/ 2147483646 h 915"/>
                <a:gd name="T34" fmla="*/ 2147483646 w 1691"/>
                <a:gd name="T35" fmla="*/ 2147483646 h 915"/>
                <a:gd name="T36" fmla="*/ 2147483646 w 1691"/>
                <a:gd name="T37" fmla="*/ 2147483646 h 915"/>
                <a:gd name="T38" fmla="*/ 2147483646 w 1691"/>
                <a:gd name="T39" fmla="*/ 2147483646 h 915"/>
                <a:gd name="T40" fmla="*/ 2147483646 w 1691"/>
                <a:gd name="T41" fmla="*/ 2147483646 h 915"/>
                <a:gd name="T42" fmla="*/ 2147483646 w 1691"/>
                <a:gd name="T43" fmla="*/ 2147483646 h 915"/>
                <a:gd name="T44" fmla="*/ 2147483646 w 1691"/>
                <a:gd name="T45" fmla="*/ 2147483646 h 915"/>
                <a:gd name="T46" fmla="*/ 2147483646 w 1691"/>
                <a:gd name="T47" fmla="*/ 2147483646 h 915"/>
                <a:gd name="T48" fmla="*/ 2147483646 w 1691"/>
                <a:gd name="T49" fmla="*/ 2147483646 h 915"/>
                <a:gd name="T50" fmla="*/ 2147483646 w 1691"/>
                <a:gd name="T51" fmla="*/ 2147483646 h 915"/>
                <a:gd name="T52" fmla="*/ 2147483646 w 1691"/>
                <a:gd name="T53" fmla="*/ 2147483646 h 915"/>
                <a:gd name="T54" fmla="*/ 2147483646 w 1691"/>
                <a:gd name="T55" fmla="*/ 2147483646 h 915"/>
                <a:gd name="T56" fmla="*/ 2147483646 w 1691"/>
                <a:gd name="T57" fmla="*/ 2147483646 h 915"/>
                <a:gd name="T58" fmla="*/ 2147483646 w 1691"/>
                <a:gd name="T59" fmla="*/ 2147483646 h 915"/>
                <a:gd name="T60" fmla="*/ 2147483646 w 1691"/>
                <a:gd name="T61" fmla="*/ 2147483646 h 915"/>
                <a:gd name="T62" fmla="*/ 2147483646 w 1691"/>
                <a:gd name="T63" fmla="*/ 2147483646 h 915"/>
                <a:gd name="T64" fmla="*/ 2147483646 w 1691"/>
                <a:gd name="T65" fmla="*/ 2147483646 h 915"/>
                <a:gd name="T66" fmla="*/ 2147483646 w 1691"/>
                <a:gd name="T67" fmla="*/ 2147483646 h 915"/>
                <a:gd name="T68" fmla="*/ 2147483646 w 1691"/>
                <a:gd name="T69" fmla="*/ 2147483646 h 915"/>
                <a:gd name="T70" fmla="*/ 2147483646 w 1691"/>
                <a:gd name="T71" fmla="*/ 2147483646 h 915"/>
                <a:gd name="T72" fmla="*/ 2147483646 w 1691"/>
                <a:gd name="T73" fmla="*/ 2147483646 h 915"/>
                <a:gd name="T74" fmla="*/ 2147483646 w 1691"/>
                <a:gd name="T75" fmla="*/ 2147483646 h 915"/>
                <a:gd name="T76" fmla="*/ 2147483646 w 1691"/>
                <a:gd name="T77" fmla="*/ 2147483646 h 915"/>
                <a:gd name="T78" fmla="*/ 2147483646 w 1691"/>
                <a:gd name="T79" fmla="*/ 2147483646 h 915"/>
                <a:gd name="T80" fmla="*/ 2147483646 w 1691"/>
                <a:gd name="T81" fmla="*/ 2147483646 h 915"/>
                <a:gd name="T82" fmla="*/ 2147483646 w 1691"/>
                <a:gd name="T83" fmla="*/ 2147483646 h 915"/>
                <a:gd name="T84" fmla="*/ 2147483646 w 1691"/>
                <a:gd name="T85" fmla="*/ 2147483646 h 915"/>
                <a:gd name="T86" fmla="*/ 2147483646 w 1691"/>
                <a:gd name="T87" fmla="*/ 2147483646 h 915"/>
                <a:gd name="T88" fmla="*/ 2147483646 w 1691"/>
                <a:gd name="T89" fmla="*/ 2147483646 h 915"/>
                <a:gd name="T90" fmla="*/ 2147483646 w 1691"/>
                <a:gd name="T91" fmla="*/ 2147483646 h 915"/>
                <a:gd name="T92" fmla="*/ 2147483646 w 1691"/>
                <a:gd name="T93" fmla="*/ 2147483646 h 915"/>
                <a:gd name="T94" fmla="*/ 2147483646 w 1691"/>
                <a:gd name="T95" fmla="*/ 2147483646 h 915"/>
                <a:gd name="T96" fmla="*/ 2147483646 w 1691"/>
                <a:gd name="T97" fmla="*/ 2147483646 h 915"/>
                <a:gd name="T98" fmla="*/ 2147483646 w 1691"/>
                <a:gd name="T99" fmla="*/ 2147483646 h 915"/>
                <a:gd name="T100" fmla="*/ 2147483646 w 1691"/>
                <a:gd name="T101" fmla="*/ 2147483646 h 915"/>
                <a:gd name="T102" fmla="*/ 2147483646 w 1691"/>
                <a:gd name="T103" fmla="*/ 2147483646 h 915"/>
                <a:gd name="T104" fmla="*/ 2147483646 w 1691"/>
                <a:gd name="T105" fmla="*/ 2147483646 h 915"/>
                <a:gd name="T106" fmla="*/ 2147483646 w 1691"/>
                <a:gd name="T107" fmla="*/ 2147483646 h 915"/>
                <a:gd name="T108" fmla="*/ 2147483646 w 1691"/>
                <a:gd name="T109" fmla="*/ 2147483646 h 915"/>
                <a:gd name="T110" fmla="*/ 2147483646 w 1691"/>
                <a:gd name="T111" fmla="*/ 2147483646 h 915"/>
                <a:gd name="T112" fmla="*/ 2147483646 w 1691"/>
                <a:gd name="T113" fmla="*/ 2147483646 h 915"/>
                <a:gd name="T114" fmla="*/ 0 w 1691"/>
                <a:gd name="T115" fmla="*/ 2147483646 h 9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91"/>
                <a:gd name="T175" fmla="*/ 0 h 915"/>
                <a:gd name="T176" fmla="*/ 1691 w 1691"/>
                <a:gd name="T177" fmla="*/ 915 h 9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91" h="915">
                  <a:moveTo>
                    <a:pt x="0" y="668"/>
                  </a:moveTo>
                  <a:lnTo>
                    <a:pt x="5" y="673"/>
                  </a:lnTo>
                  <a:lnTo>
                    <a:pt x="10" y="677"/>
                  </a:lnTo>
                  <a:lnTo>
                    <a:pt x="15" y="681"/>
                  </a:lnTo>
                  <a:lnTo>
                    <a:pt x="20" y="685"/>
                  </a:lnTo>
                  <a:lnTo>
                    <a:pt x="25" y="689"/>
                  </a:lnTo>
                  <a:lnTo>
                    <a:pt x="31" y="693"/>
                  </a:lnTo>
                  <a:lnTo>
                    <a:pt x="36" y="698"/>
                  </a:lnTo>
                  <a:lnTo>
                    <a:pt x="41" y="702"/>
                  </a:lnTo>
                  <a:lnTo>
                    <a:pt x="46" y="705"/>
                  </a:lnTo>
                  <a:lnTo>
                    <a:pt x="52" y="709"/>
                  </a:lnTo>
                  <a:lnTo>
                    <a:pt x="57" y="713"/>
                  </a:lnTo>
                  <a:lnTo>
                    <a:pt x="62" y="717"/>
                  </a:lnTo>
                  <a:lnTo>
                    <a:pt x="68" y="721"/>
                  </a:lnTo>
                  <a:lnTo>
                    <a:pt x="73" y="725"/>
                  </a:lnTo>
                  <a:lnTo>
                    <a:pt x="78" y="728"/>
                  </a:lnTo>
                  <a:lnTo>
                    <a:pt x="84" y="732"/>
                  </a:lnTo>
                  <a:lnTo>
                    <a:pt x="89" y="736"/>
                  </a:lnTo>
                  <a:lnTo>
                    <a:pt x="95" y="739"/>
                  </a:lnTo>
                  <a:lnTo>
                    <a:pt x="100" y="743"/>
                  </a:lnTo>
                  <a:lnTo>
                    <a:pt x="105" y="746"/>
                  </a:lnTo>
                  <a:lnTo>
                    <a:pt x="111" y="750"/>
                  </a:lnTo>
                  <a:lnTo>
                    <a:pt x="116" y="753"/>
                  </a:lnTo>
                  <a:lnTo>
                    <a:pt x="122" y="757"/>
                  </a:lnTo>
                  <a:lnTo>
                    <a:pt x="127" y="760"/>
                  </a:lnTo>
                  <a:lnTo>
                    <a:pt x="133" y="764"/>
                  </a:lnTo>
                  <a:lnTo>
                    <a:pt x="138" y="767"/>
                  </a:lnTo>
                  <a:lnTo>
                    <a:pt x="144" y="770"/>
                  </a:lnTo>
                  <a:lnTo>
                    <a:pt x="150" y="773"/>
                  </a:lnTo>
                  <a:lnTo>
                    <a:pt x="155" y="776"/>
                  </a:lnTo>
                  <a:lnTo>
                    <a:pt x="161" y="780"/>
                  </a:lnTo>
                  <a:lnTo>
                    <a:pt x="166" y="783"/>
                  </a:lnTo>
                  <a:lnTo>
                    <a:pt x="172" y="786"/>
                  </a:lnTo>
                  <a:lnTo>
                    <a:pt x="178" y="789"/>
                  </a:lnTo>
                  <a:lnTo>
                    <a:pt x="183" y="792"/>
                  </a:lnTo>
                  <a:lnTo>
                    <a:pt x="189" y="795"/>
                  </a:lnTo>
                  <a:lnTo>
                    <a:pt x="195" y="798"/>
                  </a:lnTo>
                  <a:lnTo>
                    <a:pt x="200" y="801"/>
                  </a:lnTo>
                  <a:lnTo>
                    <a:pt x="206" y="804"/>
                  </a:lnTo>
                  <a:lnTo>
                    <a:pt x="212" y="806"/>
                  </a:lnTo>
                  <a:lnTo>
                    <a:pt x="217" y="809"/>
                  </a:lnTo>
                  <a:lnTo>
                    <a:pt x="223" y="812"/>
                  </a:lnTo>
                  <a:lnTo>
                    <a:pt x="229" y="815"/>
                  </a:lnTo>
                  <a:lnTo>
                    <a:pt x="235" y="817"/>
                  </a:lnTo>
                  <a:lnTo>
                    <a:pt x="240" y="820"/>
                  </a:lnTo>
                  <a:lnTo>
                    <a:pt x="246" y="822"/>
                  </a:lnTo>
                  <a:lnTo>
                    <a:pt x="252" y="825"/>
                  </a:lnTo>
                  <a:lnTo>
                    <a:pt x="258" y="827"/>
                  </a:lnTo>
                  <a:lnTo>
                    <a:pt x="263" y="830"/>
                  </a:lnTo>
                  <a:lnTo>
                    <a:pt x="269" y="832"/>
                  </a:lnTo>
                  <a:lnTo>
                    <a:pt x="275" y="835"/>
                  </a:lnTo>
                  <a:lnTo>
                    <a:pt x="281" y="837"/>
                  </a:lnTo>
                  <a:lnTo>
                    <a:pt x="287" y="840"/>
                  </a:lnTo>
                  <a:lnTo>
                    <a:pt x="293" y="842"/>
                  </a:lnTo>
                  <a:lnTo>
                    <a:pt x="299" y="844"/>
                  </a:lnTo>
                  <a:lnTo>
                    <a:pt x="304" y="846"/>
                  </a:lnTo>
                  <a:lnTo>
                    <a:pt x="310" y="848"/>
                  </a:lnTo>
                  <a:lnTo>
                    <a:pt x="316" y="851"/>
                  </a:lnTo>
                  <a:lnTo>
                    <a:pt x="322" y="853"/>
                  </a:lnTo>
                  <a:lnTo>
                    <a:pt x="328" y="855"/>
                  </a:lnTo>
                  <a:lnTo>
                    <a:pt x="334" y="857"/>
                  </a:lnTo>
                  <a:lnTo>
                    <a:pt x="340" y="859"/>
                  </a:lnTo>
                  <a:lnTo>
                    <a:pt x="346" y="861"/>
                  </a:lnTo>
                  <a:lnTo>
                    <a:pt x="352" y="863"/>
                  </a:lnTo>
                  <a:lnTo>
                    <a:pt x="358" y="865"/>
                  </a:lnTo>
                  <a:lnTo>
                    <a:pt x="364" y="867"/>
                  </a:lnTo>
                  <a:lnTo>
                    <a:pt x="370" y="868"/>
                  </a:lnTo>
                  <a:lnTo>
                    <a:pt x="376" y="870"/>
                  </a:lnTo>
                  <a:lnTo>
                    <a:pt x="382" y="872"/>
                  </a:lnTo>
                  <a:lnTo>
                    <a:pt x="388" y="874"/>
                  </a:lnTo>
                  <a:lnTo>
                    <a:pt x="394" y="875"/>
                  </a:lnTo>
                  <a:lnTo>
                    <a:pt x="400" y="877"/>
                  </a:lnTo>
                  <a:lnTo>
                    <a:pt x="406" y="879"/>
                  </a:lnTo>
                  <a:lnTo>
                    <a:pt x="412" y="880"/>
                  </a:lnTo>
                  <a:lnTo>
                    <a:pt x="418" y="882"/>
                  </a:lnTo>
                  <a:lnTo>
                    <a:pt x="424" y="883"/>
                  </a:lnTo>
                  <a:lnTo>
                    <a:pt x="430" y="885"/>
                  </a:lnTo>
                  <a:lnTo>
                    <a:pt x="436" y="886"/>
                  </a:lnTo>
                  <a:lnTo>
                    <a:pt x="442" y="888"/>
                  </a:lnTo>
                  <a:lnTo>
                    <a:pt x="448" y="889"/>
                  </a:lnTo>
                  <a:lnTo>
                    <a:pt x="454" y="890"/>
                  </a:lnTo>
                  <a:lnTo>
                    <a:pt x="460" y="891"/>
                  </a:lnTo>
                  <a:lnTo>
                    <a:pt x="466" y="893"/>
                  </a:lnTo>
                  <a:lnTo>
                    <a:pt x="472" y="894"/>
                  </a:lnTo>
                  <a:lnTo>
                    <a:pt x="478" y="895"/>
                  </a:lnTo>
                  <a:lnTo>
                    <a:pt x="484" y="896"/>
                  </a:lnTo>
                  <a:lnTo>
                    <a:pt x="490" y="897"/>
                  </a:lnTo>
                  <a:lnTo>
                    <a:pt x="497" y="899"/>
                  </a:lnTo>
                  <a:lnTo>
                    <a:pt x="503" y="900"/>
                  </a:lnTo>
                  <a:lnTo>
                    <a:pt x="509" y="901"/>
                  </a:lnTo>
                  <a:lnTo>
                    <a:pt x="515" y="902"/>
                  </a:lnTo>
                  <a:lnTo>
                    <a:pt x="521" y="903"/>
                  </a:lnTo>
                  <a:lnTo>
                    <a:pt x="527" y="903"/>
                  </a:lnTo>
                  <a:lnTo>
                    <a:pt x="533" y="904"/>
                  </a:lnTo>
                  <a:lnTo>
                    <a:pt x="539" y="905"/>
                  </a:lnTo>
                  <a:lnTo>
                    <a:pt x="545" y="906"/>
                  </a:lnTo>
                  <a:lnTo>
                    <a:pt x="552" y="907"/>
                  </a:lnTo>
                  <a:lnTo>
                    <a:pt x="558" y="907"/>
                  </a:lnTo>
                  <a:lnTo>
                    <a:pt x="564" y="908"/>
                  </a:lnTo>
                  <a:lnTo>
                    <a:pt x="570" y="909"/>
                  </a:lnTo>
                  <a:lnTo>
                    <a:pt x="576" y="909"/>
                  </a:lnTo>
                  <a:lnTo>
                    <a:pt x="582" y="910"/>
                  </a:lnTo>
                  <a:lnTo>
                    <a:pt x="588" y="911"/>
                  </a:lnTo>
                  <a:lnTo>
                    <a:pt x="594" y="911"/>
                  </a:lnTo>
                  <a:lnTo>
                    <a:pt x="601" y="912"/>
                  </a:lnTo>
                  <a:lnTo>
                    <a:pt x="607" y="912"/>
                  </a:lnTo>
                  <a:lnTo>
                    <a:pt x="613" y="913"/>
                  </a:lnTo>
                  <a:lnTo>
                    <a:pt x="619" y="913"/>
                  </a:lnTo>
                  <a:lnTo>
                    <a:pt x="625" y="913"/>
                  </a:lnTo>
                  <a:lnTo>
                    <a:pt x="631" y="914"/>
                  </a:lnTo>
                  <a:lnTo>
                    <a:pt x="637" y="914"/>
                  </a:lnTo>
                  <a:lnTo>
                    <a:pt x="644" y="914"/>
                  </a:lnTo>
                  <a:lnTo>
                    <a:pt x="650" y="914"/>
                  </a:lnTo>
                  <a:lnTo>
                    <a:pt x="656" y="915"/>
                  </a:lnTo>
                  <a:lnTo>
                    <a:pt x="662" y="915"/>
                  </a:lnTo>
                  <a:lnTo>
                    <a:pt x="668" y="915"/>
                  </a:lnTo>
                  <a:lnTo>
                    <a:pt x="674" y="915"/>
                  </a:lnTo>
                  <a:lnTo>
                    <a:pt x="680" y="915"/>
                  </a:lnTo>
                  <a:lnTo>
                    <a:pt x="686" y="915"/>
                  </a:lnTo>
                  <a:lnTo>
                    <a:pt x="693" y="915"/>
                  </a:lnTo>
                  <a:lnTo>
                    <a:pt x="699" y="915"/>
                  </a:lnTo>
                  <a:lnTo>
                    <a:pt x="705" y="915"/>
                  </a:lnTo>
                  <a:lnTo>
                    <a:pt x="711" y="915"/>
                  </a:lnTo>
                  <a:lnTo>
                    <a:pt x="717" y="915"/>
                  </a:lnTo>
                  <a:lnTo>
                    <a:pt x="723" y="915"/>
                  </a:lnTo>
                  <a:lnTo>
                    <a:pt x="729" y="914"/>
                  </a:lnTo>
                  <a:lnTo>
                    <a:pt x="735" y="914"/>
                  </a:lnTo>
                  <a:lnTo>
                    <a:pt x="742" y="914"/>
                  </a:lnTo>
                  <a:lnTo>
                    <a:pt x="748" y="914"/>
                  </a:lnTo>
                  <a:lnTo>
                    <a:pt x="754" y="913"/>
                  </a:lnTo>
                  <a:lnTo>
                    <a:pt x="760" y="913"/>
                  </a:lnTo>
                  <a:lnTo>
                    <a:pt x="766" y="912"/>
                  </a:lnTo>
                  <a:lnTo>
                    <a:pt x="772" y="912"/>
                  </a:lnTo>
                  <a:lnTo>
                    <a:pt x="778" y="912"/>
                  </a:lnTo>
                  <a:lnTo>
                    <a:pt x="784" y="911"/>
                  </a:lnTo>
                  <a:lnTo>
                    <a:pt x="790" y="911"/>
                  </a:lnTo>
                  <a:lnTo>
                    <a:pt x="796" y="910"/>
                  </a:lnTo>
                  <a:lnTo>
                    <a:pt x="802" y="909"/>
                  </a:lnTo>
                  <a:lnTo>
                    <a:pt x="808" y="909"/>
                  </a:lnTo>
                  <a:lnTo>
                    <a:pt x="814" y="908"/>
                  </a:lnTo>
                  <a:lnTo>
                    <a:pt x="821" y="907"/>
                  </a:lnTo>
                  <a:lnTo>
                    <a:pt x="827" y="907"/>
                  </a:lnTo>
                  <a:lnTo>
                    <a:pt x="833" y="906"/>
                  </a:lnTo>
                  <a:lnTo>
                    <a:pt x="839" y="905"/>
                  </a:lnTo>
                  <a:lnTo>
                    <a:pt x="845" y="904"/>
                  </a:lnTo>
                  <a:lnTo>
                    <a:pt x="851" y="904"/>
                  </a:lnTo>
                  <a:lnTo>
                    <a:pt x="857" y="903"/>
                  </a:lnTo>
                  <a:lnTo>
                    <a:pt x="863" y="902"/>
                  </a:lnTo>
                  <a:lnTo>
                    <a:pt x="869" y="901"/>
                  </a:lnTo>
                  <a:lnTo>
                    <a:pt x="875" y="900"/>
                  </a:lnTo>
                  <a:lnTo>
                    <a:pt x="881" y="899"/>
                  </a:lnTo>
                  <a:lnTo>
                    <a:pt x="887" y="898"/>
                  </a:lnTo>
                  <a:lnTo>
                    <a:pt x="893" y="897"/>
                  </a:lnTo>
                  <a:lnTo>
                    <a:pt x="899" y="896"/>
                  </a:lnTo>
                  <a:lnTo>
                    <a:pt x="905" y="894"/>
                  </a:lnTo>
                  <a:lnTo>
                    <a:pt x="911" y="893"/>
                  </a:lnTo>
                  <a:lnTo>
                    <a:pt x="916" y="892"/>
                  </a:lnTo>
                  <a:lnTo>
                    <a:pt x="922" y="891"/>
                  </a:lnTo>
                  <a:lnTo>
                    <a:pt x="928" y="890"/>
                  </a:lnTo>
                  <a:lnTo>
                    <a:pt x="934" y="888"/>
                  </a:lnTo>
                  <a:lnTo>
                    <a:pt x="940" y="887"/>
                  </a:lnTo>
                  <a:lnTo>
                    <a:pt x="946" y="886"/>
                  </a:lnTo>
                  <a:lnTo>
                    <a:pt x="952" y="884"/>
                  </a:lnTo>
                  <a:lnTo>
                    <a:pt x="958" y="883"/>
                  </a:lnTo>
                  <a:lnTo>
                    <a:pt x="964" y="881"/>
                  </a:lnTo>
                  <a:lnTo>
                    <a:pt x="970" y="880"/>
                  </a:lnTo>
                  <a:lnTo>
                    <a:pt x="975" y="878"/>
                  </a:lnTo>
                  <a:lnTo>
                    <a:pt x="981" y="877"/>
                  </a:lnTo>
                  <a:lnTo>
                    <a:pt x="987" y="875"/>
                  </a:lnTo>
                  <a:lnTo>
                    <a:pt x="993" y="874"/>
                  </a:lnTo>
                  <a:lnTo>
                    <a:pt x="999" y="872"/>
                  </a:lnTo>
                  <a:lnTo>
                    <a:pt x="1005" y="870"/>
                  </a:lnTo>
                  <a:lnTo>
                    <a:pt x="1010" y="869"/>
                  </a:lnTo>
                  <a:lnTo>
                    <a:pt x="1016" y="867"/>
                  </a:lnTo>
                  <a:lnTo>
                    <a:pt x="1022" y="865"/>
                  </a:lnTo>
                  <a:lnTo>
                    <a:pt x="1028" y="863"/>
                  </a:lnTo>
                  <a:lnTo>
                    <a:pt x="1033" y="862"/>
                  </a:lnTo>
                  <a:lnTo>
                    <a:pt x="1039" y="860"/>
                  </a:lnTo>
                  <a:lnTo>
                    <a:pt x="1045" y="858"/>
                  </a:lnTo>
                  <a:lnTo>
                    <a:pt x="1050" y="856"/>
                  </a:lnTo>
                  <a:lnTo>
                    <a:pt x="1056" y="854"/>
                  </a:lnTo>
                  <a:lnTo>
                    <a:pt x="1062" y="852"/>
                  </a:lnTo>
                  <a:lnTo>
                    <a:pt x="1068" y="850"/>
                  </a:lnTo>
                  <a:lnTo>
                    <a:pt x="1073" y="848"/>
                  </a:lnTo>
                  <a:lnTo>
                    <a:pt x="1079" y="846"/>
                  </a:lnTo>
                  <a:lnTo>
                    <a:pt x="1084" y="844"/>
                  </a:lnTo>
                  <a:lnTo>
                    <a:pt x="1090" y="842"/>
                  </a:lnTo>
                  <a:lnTo>
                    <a:pt x="1096" y="840"/>
                  </a:lnTo>
                  <a:lnTo>
                    <a:pt x="1101" y="838"/>
                  </a:lnTo>
                  <a:lnTo>
                    <a:pt x="1107" y="835"/>
                  </a:lnTo>
                  <a:lnTo>
                    <a:pt x="1112" y="833"/>
                  </a:lnTo>
                  <a:lnTo>
                    <a:pt x="1118" y="831"/>
                  </a:lnTo>
                  <a:lnTo>
                    <a:pt x="1123" y="829"/>
                  </a:lnTo>
                  <a:lnTo>
                    <a:pt x="1129" y="826"/>
                  </a:lnTo>
                  <a:lnTo>
                    <a:pt x="1135" y="824"/>
                  </a:lnTo>
                  <a:lnTo>
                    <a:pt x="1140" y="821"/>
                  </a:lnTo>
                  <a:lnTo>
                    <a:pt x="1145" y="819"/>
                  </a:lnTo>
                  <a:lnTo>
                    <a:pt x="1151" y="817"/>
                  </a:lnTo>
                  <a:lnTo>
                    <a:pt x="1156" y="814"/>
                  </a:lnTo>
                  <a:lnTo>
                    <a:pt x="1162" y="812"/>
                  </a:lnTo>
                  <a:lnTo>
                    <a:pt x="1167" y="809"/>
                  </a:lnTo>
                  <a:lnTo>
                    <a:pt x="1173" y="807"/>
                  </a:lnTo>
                  <a:lnTo>
                    <a:pt x="1178" y="804"/>
                  </a:lnTo>
                  <a:lnTo>
                    <a:pt x="1183" y="801"/>
                  </a:lnTo>
                  <a:lnTo>
                    <a:pt x="1189" y="799"/>
                  </a:lnTo>
                  <a:lnTo>
                    <a:pt x="1194" y="796"/>
                  </a:lnTo>
                  <a:lnTo>
                    <a:pt x="1199" y="793"/>
                  </a:lnTo>
                  <a:lnTo>
                    <a:pt x="1205" y="791"/>
                  </a:lnTo>
                  <a:lnTo>
                    <a:pt x="1210" y="788"/>
                  </a:lnTo>
                  <a:lnTo>
                    <a:pt x="1215" y="785"/>
                  </a:lnTo>
                  <a:lnTo>
                    <a:pt x="1220" y="782"/>
                  </a:lnTo>
                  <a:lnTo>
                    <a:pt x="1226" y="779"/>
                  </a:lnTo>
                  <a:lnTo>
                    <a:pt x="1231" y="777"/>
                  </a:lnTo>
                  <a:lnTo>
                    <a:pt x="1236" y="774"/>
                  </a:lnTo>
                  <a:lnTo>
                    <a:pt x="1241" y="771"/>
                  </a:lnTo>
                  <a:lnTo>
                    <a:pt x="1246" y="768"/>
                  </a:lnTo>
                  <a:lnTo>
                    <a:pt x="1251" y="765"/>
                  </a:lnTo>
                  <a:lnTo>
                    <a:pt x="1257" y="762"/>
                  </a:lnTo>
                  <a:lnTo>
                    <a:pt x="1262" y="759"/>
                  </a:lnTo>
                  <a:lnTo>
                    <a:pt x="1267" y="756"/>
                  </a:lnTo>
                  <a:lnTo>
                    <a:pt x="1272" y="753"/>
                  </a:lnTo>
                  <a:lnTo>
                    <a:pt x="1277" y="750"/>
                  </a:lnTo>
                  <a:lnTo>
                    <a:pt x="1282" y="746"/>
                  </a:lnTo>
                  <a:lnTo>
                    <a:pt x="1287" y="743"/>
                  </a:lnTo>
                  <a:lnTo>
                    <a:pt x="1292" y="740"/>
                  </a:lnTo>
                  <a:lnTo>
                    <a:pt x="1297" y="737"/>
                  </a:lnTo>
                  <a:lnTo>
                    <a:pt x="1302" y="733"/>
                  </a:lnTo>
                  <a:lnTo>
                    <a:pt x="1307" y="730"/>
                  </a:lnTo>
                  <a:lnTo>
                    <a:pt x="1312" y="727"/>
                  </a:lnTo>
                  <a:lnTo>
                    <a:pt x="1316" y="724"/>
                  </a:lnTo>
                  <a:lnTo>
                    <a:pt x="1321" y="720"/>
                  </a:lnTo>
                  <a:lnTo>
                    <a:pt x="1326" y="717"/>
                  </a:lnTo>
                  <a:lnTo>
                    <a:pt x="1331" y="713"/>
                  </a:lnTo>
                  <a:lnTo>
                    <a:pt x="1336" y="710"/>
                  </a:lnTo>
                  <a:lnTo>
                    <a:pt x="1341" y="706"/>
                  </a:lnTo>
                  <a:lnTo>
                    <a:pt x="1345" y="703"/>
                  </a:lnTo>
                  <a:lnTo>
                    <a:pt x="1350" y="699"/>
                  </a:lnTo>
                  <a:lnTo>
                    <a:pt x="1355" y="696"/>
                  </a:lnTo>
                  <a:lnTo>
                    <a:pt x="1359" y="692"/>
                  </a:lnTo>
                  <a:lnTo>
                    <a:pt x="1364" y="689"/>
                  </a:lnTo>
                  <a:lnTo>
                    <a:pt x="1369" y="685"/>
                  </a:lnTo>
                  <a:lnTo>
                    <a:pt x="1373" y="681"/>
                  </a:lnTo>
                  <a:lnTo>
                    <a:pt x="1378" y="678"/>
                  </a:lnTo>
                  <a:lnTo>
                    <a:pt x="1382" y="674"/>
                  </a:lnTo>
                  <a:lnTo>
                    <a:pt x="1387" y="670"/>
                  </a:lnTo>
                  <a:lnTo>
                    <a:pt x="1392" y="666"/>
                  </a:lnTo>
                  <a:lnTo>
                    <a:pt x="1396" y="662"/>
                  </a:lnTo>
                  <a:lnTo>
                    <a:pt x="1400" y="659"/>
                  </a:lnTo>
                  <a:lnTo>
                    <a:pt x="1405" y="655"/>
                  </a:lnTo>
                  <a:lnTo>
                    <a:pt x="1409" y="651"/>
                  </a:lnTo>
                  <a:lnTo>
                    <a:pt x="1414" y="647"/>
                  </a:lnTo>
                  <a:lnTo>
                    <a:pt x="1418" y="643"/>
                  </a:lnTo>
                  <a:lnTo>
                    <a:pt x="1422" y="639"/>
                  </a:lnTo>
                  <a:lnTo>
                    <a:pt x="1427" y="635"/>
                  </a:lnTo>
                  <a:lnTo>
                    <a:pt x="1431" y="631"/>
                  </a:lnTo>
                  <a:lnTo>
                    <a:pt x="1435" y="627"/>
                  </a:lnTo>
                  <a:lnTo>
                    <a:pt x="1440" y="623"/>
                  </a:lnTo>
                  <a:lnTo>
                    <a:pt x="1444" y="619"/>
                  </a:lnTo>
                  <a:lnTo>
                    <a:pt x="1448" y="615"/>
                  </a:lnTo>
                  <a:lnTo>
                    <a:pt x="1452" y="611"/>
                  </a:lnTo>
                  <a:lnTo>
                    <a:pt x="1456" y="606"/>
                  </a:lnTo>
                  <a:lnTo>
                    <a:pt x="1460" y="602"/>
                  </a:lnTo>
                  <a:lnTo>
                    <a:pt x="1465" y="598"/>
                  </a:lnTo>
                  <a:lnTo>
                    <a:pt x="1469" y="594"/>
                  </a:lnTo>
                  <a:lnTo>
                    <a:pt x="1473" y="589"/>
                  </a:lnTo>
                  <a:lnTo>
                    <a:pt x="1477" y="585"/>
                  </a:lnTo>
                  <a:lnTo>
                    <a:pt x="1481" y="581"/>
                  </a:lnTo>
                  <a:lnTo>
                    <a:pt x="1485" y="576"/>
                  </a:lnTo>
                  <a:lnTo>
                    <a:pt x="1489" y="572"/>
                  </a:lnTo>
                  <a:lnTo>
                    <a:pt x="1492" y="568"/>
                  </a:lnTo>
                  <a:lnTo>
                    <a:pt x="1496" y="563"/>
                  </a:lnTo>
                  <a:lnTo>
                    <a:pt x="1500" y="559"/>
                  </a:lnTo>
                  <a:lnTo>
                    <a:pt x="1504" y="554"/>
                  </a:lnTo>
                  <a:lnTo>
                    <a:pt x="1508" y="550"/>
                  </a:lnTo>
                  <a:lnTo>
                    <a:pt x="1511" y="545"/>
                  </a:lnTo>
                  <a:lnTo>
                    <a:pt x="1515" y="541"/>
                  </a:lnTo>
                  <a:lnTo>
                    <a:pt x="1519" y="536"/>
                  </a:lnTo>
                  <a:lnTo>
                    <a:pt x="1523" y="531"/>
                  </a:lnTo>
                  <a:lnTo>
                    <a:pt x="1526" y="527"/>
                  </a:lnTo>
                  <a:lnTo>
                    <a:pt x="1530" y="522"/>
                  </a:lnTo>
                  <a:lnTo>
                    <a:pt x="1533" y="517"/>
                  </a:lnTo>
                  <a:lnTo>
                    <a:pt x="1537" y="513"/>
                  </a:lnTo>
                  <a:lnTo>
                    <a:pt x="1540" y="508"/>
                  </a:lnTo>
                  <a:lnTo>
                    <a:pt x="1544" y="503"/>
                  </a:lnTo>
                  <a:lnTo>
                    <a:pt x="1547" y="499"/>
                  </a:lnTo>
                  <a:lnTo>
                    <a:pt x="1551" y="494"/>
                  </a:lnTo>
                  <a:lnTo>
                    <a:pt x="1554" y="489"/>
                  </a:lnTo>
                  <a:lnTo>
                    <a:pt x="1558" y="484"/>
                  </a:lnTo>
                  <a:lnTo>
                    <a:pt x="1561" y="479"/>
                  </a:lnTo>
                  <a:lnTo>
                    <a:pt x="1564" y="474"/>
                  </a:lnTo>
                  <a:lnTo>
                    <a:pt x="1568" y="469"/>
                  </a:lnTo>
                  <a:lnTo>
                    <a:pt x="1571" y="464"/>
                  </a:lnTo>
                  <a:lnTo>
                    <a:pt x="1574" y="459"/>
                  </a:lnTo>
                  <a:lnTo>
                    <a:pt x="1577" y="454"/>
                  </a:lnTo>
                  <a:lnTo>
                    <a:pt x="1580" y="449"/>
                  </a:lnTo>
                  <a:lnTo>
                    <a:pt x="1583" y="444"/>
                  </a:lnTo>
                  <a:lnTo>
                    <a:pt x="1586" y="439"/>
                  </a:lnTo>
                  <a:lnTo>
                    <a:pt x="1590" y="434"/>
                  </a:lnTo>
                  <a:lnTo>
                    <a:pt x="1593" y="429"/>
                  </a:lnTo>
                  <a:lnTo>
                    <a:pt x="1596" y="424"/>
                  </a:lnTo>
                  <a:lnTo>
                    <a:pt x="1598" y="419"/>
                  </a:lnTo>
                  <a:lnTo>
                    <a:pt x="1601" y="413"/>
                  </a:lnTo>
                  <a:lnTo>
                    <a:pt x="1604" y="408"/>
                  </a:lnTo>
                  <a:lnTo>
                    <a:pt x="1607" y="403"/>
                  </a:lnTo>
                  <a:lnTo>
                    <a:pt x="1610" y="398"/>
                  </a:lnTo>
                  <a:lnTo>
                    <a:pt x="1613" y="392"/>
                  </a:lnTo>
                  <a:lnTo>
                    <a:pt x="1615" y="387"/>
                  </a:lnTo>
                  <a:lnTo>
                    <a:pt x="1618" y="382"/>
                  </a:lnTo>
                  <a:lnTo>
                    <a:pt x="1621" y="376"/>
                  </a:lnTo>
                  <a:lnTo>
                    <a:pt x="1623" y="371"/>
                  </a:lnTo>
                  <a:lnTo>
                    <a:pt x="1626" y="366"/>
                  </a:lnTo>
                  <a:lnTo>
                    <a:pt x="1629" y="360"/>
                  </a:lnTo>
                  <a:lnTo>
                    <a:pt x="1631" y="355"/>
                  </a:lnTo>
                  <a:lnTo>
                    <a:pt x="1634" y="349"/>
                  </a:lnTo>
                  <a:lnTo>
                    <a:pt x="1636" y="344"/>
                  </a:lnTo>
                  <a:lnTo>
                    <a:pt x="1639" y="338"/>
                  </a:lnTo>
                  <a:lnTo>
                    <a:pt x="1641" y="333"/>
                  </a:lnTo>
                  <a:lnTo>
                    <a:pt x="1643" y="327"/>
                  </a:lnTo>
                  <a:lnTo>
                    <a:pt x="1646" y="321"/>
                  </a:lnTo>
                  <a:lnTo>
                    <a:pt x="1648" y="316"/>
                  </a:lnTo>
                  <a:lnTo>
                    <a:pt x="1650" y="310"/>
                  </a:lnTo>
                  <a:lnTo>
                    <a:pt x="1652" y="305"/>
                  </a:lnTo>
                  <a:lnTo>
                    <a:pt x="1655" y="299"/>
                  </a:lnTo>
                  <a:lnTo>
                    <a:pt x="1657" y="293"/>
                  </a:lnTo>
                  <a:lnTo>
                    <a:pt x="1659" y="287"/>
                  </a:lnTo>
                  <a:lnTo>
                    <a:pt x="1661" y="282"/>
                  </a:lnTo>
                  <a:lnTo>
                    <a:pt x="1663" y="276"/>
                  </a:lnTo>
                  <a:lnTo>
                    <a:pt x="1665" y="270"/>
                  </a:lnTo>
                  <a:lnTo>
                    <a:pt x="1667" y="264"/>
                  </a:lnTo>
                  <a:lnTo>
                    <a:pt x="1669" y="258"/>
                  </a:lnTo>
                  <a:lnTo>
                    <a:pt x="1671" y="252"/>
                  </a:lnTo>
                  <a:lnTo>
                    <a:pt x="1672" y="247"/>
                  </a:lnTo>
                  <a:lnTo>
                    <a:pt x="1674" y="241"/>
                  </a:lnTo>
                  <a:lnTo>
                    <a:pt x="1676" y="235"/>
                  </a:lnTo>
                  <a:lnTo>
                    <a:pt x="1678" y="229"/>
                  </a:lnTo>
                  <a:lnTo>
                    <a:pt x="1679" y="223"/>
                  </a:lnTo>
                  <a:lnTo>
                    <a:pt x="1681" y="217"/>
                  </a:lnTo>
                  <a:lnTo>
                    <a:pt x="1683" y="211"/>
                  </a:lnTo>
                  <a:lnTo>
                    <a:pt x="1684" y="205"/>
                  </a:lnTo>
                  <a:lnTo>
                    <a:pt x="1686" y="199"/>
                  </a:lnTo>
                  <a:lnTo>
                    <a:pt x="1687" y="193"/>
                  </a:lnTo>
                  <a:lnTo>
                    <a:pt x="1689" y="186"/>
                  </a:lnTo>
                  <a:lnTo>
                    <a:pt x="1690" y="180"/>
                  </a:lnTo>
                  <a:lnTo>
                    <a:pt x="1691" y="174"/>
                  </a:lnTo>
                  <a:lnTo>
                    <a:pt x="693" y="0"/>
                  </a:lnTo>
                  <a:lnTo>
                    <a:pt x="0" y="668"/>
                  </a:lnTo>
                  <a:close/>
                </a:path>
              </a:pathLst>
            </a:custGeom>
            <a:noFill/>
            <a:ln w="9981" cap="flat">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8" name="Freeform 8"/>
            <p:cNvSpPr>
              <a:spLocks noChangeArrowheads="1"/>
            </p:cNvSpPr>
            <p:nvPr/>
          </p:nvSpPr>
          <p:spPr bwMode="auto">
            <a:xfrm>
              <a:off x="6700838" y="2132013"/>
              <a:ext cx="265112" cy="1035050"/>
            </a:xfrm>
            <a:custGeom>
              <a:avLst/>
              <a:gdLst>
                <a:gd name="T0" fmla="*/ 2147483646 w 167"/>
                <a:gd name="T1" fmla="*/ 0 h 652"/>
                <a:gd name="T2" fmla="*/ 2147483646 w 167"/>
                <a:gd name="T3" fmla="*/ 2147483646 h 652"/>
                <a:gd name="T4" fmla="*/ 0 w 167"/>
                <a:gd name="T5" fmla="*/ 2147483646 h 652"/>
                <a:gd name="T6" fmla="*/ 0 w 167"/>
                <a:gd name="T7" fmla="*/ 2147483646 h 652"/>
                <a:gd name="T8" fmla="*/ 2147483646 w 167"/>
                <a:gd name="T9" fmla="*/ 0 h 652"/>
                <a:gd name="T10" fmla="*/ 0 60000 65536"/>
                <a:gd name="T11" fmla="*/ 0 60000 65536"/>
                <a:gd name="T12" fmla="*/ 0 60000 65536"/>
                <a:gd name="T13" fmla="*/ 0 60000 65536"/>
                <a:gd name="T14" fmla="*/ 0 60000 65536"/>
                <a:gd name="T15" fmla="*/ 0 w 167"/>
                <a:gd name="T16" fmla="*/ 0 h 652"/>
                <a:gd name="T17" fmla="*/ 167 w 167"/>
                <a:gd name="T18" fmla="*/ 652 h 652"/>
              </a:gdLst>
              <a:ahLst/>
              <a:cxnLst>
                <a:cxn ang="T10">
                  <a:pos x="T0" y="T1"/>
                </a:cxn>
                <a:cxn ang="T11">
                  <a:pos x="T2" y="T3"/>
                </a:cxn>
                <a:cxn ang="T12">
                  <a:pos x="T4" y="T5"/>
                </a:cxn>
                <a:cxn ang="T13">
                  <a:pos x="T6" y="T7"/>
                </a:cxn>
                <a:cxn ang="T14">
                  <a:pos x="T8" y="T9"/>
                </a:cxn>
              </a:cxnLst>
              <a:rect l="T15" t="T16" r="T17" b="T18"/>
              <a:pathLst>
                <a:path w="167" h="652">
                  <a:moveTo>
                    <a:pt x="167" y="0"/>
                  </a:moveTo>
                  <a:lnTo>
                    <a:pt x="167" y="590"/>
                  </a:lnTo>
                  <a:lnTo>
                    <a:pt x="0" y="652"/>
                  </a:lnTo>
                  <a:lnTo>
                    <a:pt x="0" y="98"/>
                  </a:lnTo>
                  <a:lnTo>
                    <a:pt x="167" y="0"/>
                  </a:lnTo>
                  <a:close/>
                </a:path>
              </a:pathLst>
            </a:custGeom>
            <a:gradFill rotWithShape="0">
              <a:gsLst>
                <a:gs pos="0">
                  <a:srgbClr val="FFC000"/>
                </a:gs>
                <a:gs pos="100000">
                  <a:srgbClr val="FFFFFF"/>
                </a:gs>
              </a:gsLst>
              <a:lin ang="16800000" scaled="0"/>
            </a:gradFill>
            <a:ln w="5822">
              <a:solidFill>
                <a:srgbClr val="000000"/>
              </a:solidFill>
              <a:prstDash val="solid"/>
              <a:round/>
              <a:headEnd/>
              <a:tailEnd/>
            </a:ln>
          </p:spPr>
          <p:txBody>
            <a:bodyPr/>
            <a:lstStyle/>
            <a:p>
              <a:endParaRPr lang="en-US"/>
            </a:p>
          </p:txBody>
        </p:sp>
        <p:sp>
          <p:nvSpPr>
            <p:cNvPr id="56329" name="Freeform 9"/>
            <p:cNvSpPr>
              <a:spLocks noChangeArrowheads="1"/>
            </p:cNvSpPr>
            <p:nvPr/>
          </p:nvSpPr>
          <p:spPr bwMode="auto">
            <a:xfrm>
              <a:off x="7596188" y="2028825"/>
              <a:ext cx="0" cy="531813"/>
            </a:xfrm>
            <a:custGeom>
              <a:avLst/>
              <a:gdLst>
                <a:gd name="T0" fmla="*/ 0 h 335"/>
                <a:gd name="T1" fmla="*/ 2147483646 h 335"/>
                <a:gd name="T2" fmla="*/ 0 60000 65536"/>
                <a:gd name="T3" fmla="*/ 0 60000 65536"/>
                <a:gd name="T4" fmla="*/ 0 h 335"/>
                <a:gd name="T5" fmla="*/ 335 h 335"/>
              </a:gdLst>
              <a:ahLst/>
              <a:cxnLst>
                <a:cxn ang="T2">
                  <a:pos x="0" y="T0"/>
                </a:cxn>
                <a:cxn ang="T3">
                  <a:pos x="0" y="T1"/>
                </a:cxn>
              </a:cxnLst>
              <a:rect l="0" t="T4" r="0" b="T5"/>
              <a:pathLst>
                <a:path h="335">
                  <a:moveTo>
                    <a:pt x="0" y="0"/>
                  </a:moveTo>
                  <a:lnTo>
                    <a:pt x="0" y="335"/>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30" name="Freeform 10"/>
            <p:cNvSpPr>
              <a:spLocks noChangeArrowheads="1"/>
            </p:cNvSpPr>
            <p:nvPr/>
          </p:nvSpPr>
          <p:spPr bwMode="auto">
            <a:xfrm>
              <a:off x="7367588" y="2028825"/>
              <a:ext cx="0" cy="781050"/>
            </a:xfrm>
            <a:custGeom>
              <a:avLst/>
              <a:gdLst>
                <a:gd name="T0" fmla="*/ 0 h 492"/>
                <a:gd name="T1" fmla="*/ 2147483646 h 492"/>
                <a:gd name="T2" fmla="*/ 0 60000 65536"/>
                <a:gd name="T3" fmla="*/ 0 60000 65536"/>
                <a:gd name="T4" fmla="*/ 0 h 492"/>
                <a:gd name="T5" fmla="*/ 492 h 492"/>
              </a:gdLst>
              <a:ahLst/>
              <a:cxnLst>
                <a:cxn ang="T2">
                  <a:pos x="0" y="T0"/>
                </a:cxn>
                <a:cxn ang="T3">
                  <a:pos x="0" y="T1"/>
                </a:cxn>
              </a:cxnLst>
              <a:rect l="0" t="T4" r="0" b="T5"/>
              <a:pathLst>
                <a:path h="492">
                  <a:moveTo>
                    <a:pt x="0" y="0"/>
                  </a:moveTo>
                  <a:lnTo>
                    <a:pt x="0" y="49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31" name="Freeform 11"/>
            <p:cNvSpPr>
              <a:spLocks noChangeArrowheads="1"/>
            </p:cNvSpPr>
            <p:nvPr/>
          </p:nvSpPr>
          <p:spPr bwMode="auto">
            <a:xfrm>
              <a:off x="7140575" y="2028825"/>
              <a:ext cx="0" cy="947738"/>
            </a:xfrm>
            <a:custGeom>
              <a:avLst/>
              <a:gdLst>
                <a:gd name="T0" fmla="*/ 0 h 597"/>
                <a:gd name="T1" fmla="*/ 2147483646 h 597"/>
                <a:gd name="T2" fmla="*/ 0 60000 65536"/>
                <a:gd name="T3" fmla="*/ 0 60000 65536"/>
                <a:gd name="T4" fmla="*/ 0 h 597"/>
                <a:gd name="T5" fmla="*/ 597 h 597"/>
              </a:gdLst>
              <a:ahLst/>
              <a:cxnLst>
                <a:cxn ang="T2">
                  <a:pos x="0" y="T0"/>
                </a:cxn>
                <a:cxn ang="T3">
                  <a:pos x="0" y="T1"/>
                </a:cxn>
              </a:cxnLst>
              <a:rect l="0" t="T4" r="0" b="T5"/>
              <a:pathLst>
                <a:path h="597">
                  <a:moveTo>
                    <a:pt x="0" y="0"/>
                  </a:moveTo>
                  <a:lnTo>
                    <a:pt x="0" y="59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32" name="Freeform 12"/>
            <p:cNvSpPr>
              <a:spLocks noChangeArrowheads="1"/>
            </p:cNvSpPr>
            <p:nvPr/>
          </p:nvSpPr>
          <p:spPr bwMode="auto">
            <a:xfrm>
              <a:off x="5478463" y="2833688"/>
              <a:ext cx="0" cy="227012"/>
            </a:xfrm>
            <a:custGeom>
              <a:avLst/>
              <a:gdLst>
                <a:gd name="T0" fmla="*/ 0 h 143"/>
                <a:gd name="T1" fmla="*/ 2147483646 h 143"/>
                <a:gd name="T2" fmla="*/ 0 60000 65536"/>
                <a:gd name="T3" fmla="*/ 0 60000 65536"/>
                <a:gd name="T4" fmla="*/ 0 h 143"/>
                <a:gd name="T5" fmla="*/ 143 h 143"/>
              </a:gdLst>
              <a:ahLst/>
              <a:cxnLst>
                <a:cxn ang="T2">
                  <a:pos x="0" y="T0"/>
                </a:cxn>
                <a:cxn ang="T3">
                  <a:pos x="0" y="T1"/>
                </a:cxn>
              </a:cxnLst>
              <a:rect l="0" t="T4" r="0" b="T5"/>
              <a:pathLst>
                <a:path h="143">
                  <a:moveTo>
                    <a:pt x="0" y="0"/>
                  </a:moveTo>
                  <a:lnTo>
                    <a:pt x="0" y="143"/>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33" name="Freeform 13"/>
            <p:cNvSpPr>
              <a:spLocks noChangeArrowheads="1"/>
            </p:cNvSpPr>
            <p:nvPr/>
          </p:nvSpPr>
          <p:spPr bwMode="auto">
            <a:xfrm>
              <a:off x="5761038" y="2833688"/>
              <a:ext cx="0" cy="328612"/>
            </a:xfrm>
            <a:custGeom>
              <a:avLst/>
              <a:gdLst>
                <a:gd name="T0" fmla="*/ 0 h 207"/>
                <a:gd name="T1" fmla="*/ 2147483646 h 207"/>
                <a:gd name="T2" fmla="*/ 0 60000 65536"/>
                <a:gd name="T3" fmla="*/ 0 60000 65536"/>
                <a:gd name="T4" fmla="*/ 0 h 207"/>
                <a:gd name="T5" fmla="*/ 207 h 207"/>
              </a:gdLst>
              <a:ahLst/>
              <a:cxnLst>
                <a:cxn ang="T2">
                  <a:pos x="0" y="T0"/>
                </a:cxn>
                <a:cxn ang="T3">
                  <a:pos x="0" y="T1"/>
                </a:cxn>
              </a:cxnLst>
              <a:rect l="0" t="T4" r="0" b="T5"/>
              <a:pathLst>
                <a:path h="207">
                  <a:moveTo>
                    <a:pt x="0" y="0"/>
                  </a:moveTo>
                  <a:lnTo>
                    <a:pt x="0" y="20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34" name="Freeform 14"/>
            <p:cNvSpPr>
              <a:spLocks noChangeArrowheads="1"/>
            </p:cNvSpPr>
            <p:nvPr/>
          </p:nvSpPr>
          <p:spPr bwMode="auto">
            <a:xfrm>
              <a:off x="5976938" y="2711450"/>
              <a:ext cx="0" cy="495300"/>
            </a:xfrm>
            <a:custGeom>
              <a:avLst/>
              <a:gdLst>
                <a:gd name="T0" fmla="*/ 0 h 312"/>
                <a:gd name="T1" fmla="*/ 2147483646 h 312"/>
                <a:gd name="T2" fmla="*/ 0 60000 65536"/>
                <a:gd name="T3" fmla="*/ 0 60000 65536"/>
                <a:gd name="T4" fmla="*/ 0 h 312"/>
                <a:gd name="T5" fmla="*/ 312 h 312"/>
              </a:gdLst>
              <a:ahLst/>
              <a:cxnLst>
                <a:cxn ang="T2">
                  <a:pos x="0" y="T0"/>
                </a:cxn>
                <a:cxn ang="T3">
                  <a:pos x="0" y="T1"/>
                </a:cxn>
              </a:cxnLst>
              <a:rect l="0" t="T4" r="0" b="T5"/>
              <a:pathLst>
                <a:path h="312">
                  <a:moveTo>
                    <a:pt x="0" y="0"/>
                  </a:moveTo>
                  <a:lnTo>
                    <a:pt x="0" y="31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35" name="Freeform 15"/>
            <p:cNvSpPr>
              <a:spLocks noChangeArrowheads="1"/>
            </p:cNvSpPr>
            <p:nvPr/>
          </p:nvSpPr>
          <p:spPr bwMode="auto">
            <a:xfrm>
              <a:off x="6216650" y="2568575"/>
              <a:ext cx="0" cy="657225"/>
            </a:xfrm>
            <a:custGeom>
              <a:avLst/>
              <a:gdLst>
                <a:gd name="T0" fmla="*/ 0 h 414"/>
                <a:gd name="T1" fmla="*/ 2147483646 h 414"/>
                <a:gd name="T2" fmla="*/ 0 60000 65536"/>
                <a:gd name="T3" fmla="*/ 0 60000 65536"/>
                <a:gd name="T4" fmla="*/ 0 h 414"/>
                <a:gd name="T5" fmla="*/ 414 h 414"/>
              </a:gdLst>
              <a:ahLst/>
              <a:cxnLst>
                <a:cxn ang="T2">
                  <a:pos x="0" y="T0"/>
                </a:cxn>
                <a:cxn ang="T3">
                  <a:pos x="0" y="T1"/>
                </a:cxn>
              </a:cxnLst>
              <a:rect l="0" t="T4" r="0" b="T5"/>
              <a:pathLst>
                <a:path h="414">
                  <a:moveTo>
                    <a:pt x="0" y="0"/>
                  </a:moveTo>
                  <a:lnTo>
                    <a:pt x="0" y="414"/>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36" name="Freeform 16"/>
            <p:cNvSpPr>
              <a:spLocks noChangeArrowheads="1"/>
            </p:cNvSpPr>
            <p:nvPr/>
          </p:nvSpPr>
          <p:spPr bwMode="auto">
            <a:xfrm>
              <a:off x="6464300" y="2425700"/>
              <a:ext cx="0" cy="781050"/>
            </a:xfrm>
            <a:custGeom>
              <a:avLst/>
              <a:gdLst>
                <a:gd name="T0" fmla="*/ 0 h 492"/>
                <a:gd name="T1" fmla="*/ 2147483646 h 492"/>
                <a:gd name="T2" fmla="*/ 0 60000 65536"/>
                <a:gd name="T3" fmla="*/ 0 60000 65536"/>
                <a:gd name="T4" fmla="*/ 0 h 492"/>
                <a:gd name="T5" fmla="*/ 492 h 492"/>
              </a:gdLst>
              <a:ahLst/>
              <a:cxnLst>
                <a:cxn ang="T2">
                  <a:pos x="0" y="T0"/>
                </a:cxn>
                <a:cxn ang="T3">
                  <a:pos x="0" y="T1"/>
                </a:cxn>
              </a:cxnLst>
              <a:rect l="0" t="T4" r="0" b="T5"/>
              <a:pathLst>
                <a:path h="492">
                  <a:moveTo>
                    <a:pt x="0" y="0"/>
                  </a:moveTo>
                  <a:lnTo>
                    <a:pt x="0" y="49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37" name="Freeform 17"/>
            <p:cNvSpPr>
              <a:spLocks noChangeArrowheads="1"/>
            </p:cNvSpPr>
            <p:nvPr/>
          </p:nvSpPr>
          <p:spPr bwMode="auto">
            <a:xfrm>
              <a:off x="7064375" y="2160588"/>
              <a:ext cx="911225" cy="184150"/>
            </a:xfrm>
            <a:custGeom>
              <a:avLst/>
              <a:gdLst>
                <a:gd name="T0" fmla="*/ 2147483646 w 574"/>
                <a:gd name="T1" fmla="*/ 0 h 116"/>
                <a:gd name="T2" fmla="*/ 2147483646 w 574"/>
                <a:gd name="T3" fmla="*/ 0 h 116"/>
                <a:gd name="T4" fmla="*/ 2147483646 w 574"/>
                <a:gd name="T5" fmla="*/ 0 h 116"/>
                <a:gd name="T6" fmla="*/ 2147483646 w 574"/>
                <a:gd name="T7" fmla="*/ 2147483646 h 116"/>
                <a:gd name="T8" fmla="*/ 2147483646 w 574"/>
                <a:gd name="T9" fmla="*/ 2147483646 h 116"/>
                <a:gd name="T10" fmla="*/ 2147483646 w 574"/>
                <a:gd name="T11" fmla="*/ 2147483646 h 116"/>
                <a:gd name="T12" fmla="*/ 2147483646 w 574"/>
                <a:gd name="T13" fmla="*/ 2147483646 h 116"/>
                <a:gd name="T14" fmla="*/ 2147483646 w 574"/>
                <a:gd name="T15" fmla="*/ 2147483646 h 116"/>
                <a:gd name="T16" fmla="*/ 2147483646 w 574"/>
                <a:gd name="T17" fmla="*/ 2147483646 h 116"/>
                <a:gd name="T18" fmla="*/ 2147483646 w 574"/>
                <a:gd name="T19" fmla="*/ 2147483646 h 116"/>
                <a:gd name="T20" fmla="*/ 2147483646 w 574"/>
                <a:gd name="T21" fmla="*/ 2147483646 h 116"/>
                <a:gd name="T22" fmla="*/ 2147483646 w 574"/>
                <a:gd name="T23" fmla="*/ 2147483646 h 116"/>
                <a:gd name="T24" fmla="*/ 2147483646 w 574"/>
                <a:gd name="T25" fmla="*/ 2147483646 h 116"/>
                <a:gd name="T26" fmla="*/ 2147483646 w 574"/>
                <a:gd name="T27" fmla="*/ 2147483646 h 116"/>
                <a:gd name="T28" fmla="*/ 2147483646 w 574"/>
                <a:gd name="T29" fmla="*/ 2147483646 h 116"/>
                <a:gd name="T30" fmla="*/ 2147483646 w 574"/>
                <a:gd name="T31" fmla="*/ 2147483646 h 116"/>
                <a:gd name="T32" fmla="*/ 2147483646 w 574"/>
                <a:gd name="T33" fmla="*/ 2147483646 h 116"/>
                <a:gd name="T34" fmla="*/ 2147483646 w 574"/>
                <a:gd name="T35" fmla="*/ 2147483646 h 116"/>
                <a:gd name="T36" fmla="*/ 2147483646 w 574"/>
                <a:gd name="T37" fmla="*/ 2147483646 h 116"/>
                <a:gd name="T38" fmla="*/ 2147483646 w 574"/>
                <a:gd name="T39" fmla="*/ 2147483646 h 116"/>
                <a:gd name="T40" fmla="*/ 2147483646 w 574"/>
                <a:gd name="T41" fmla="*/ 2147483646 h 116"/>
                <a:gd name="T42" fmla="*/ 2147483646 w 574"/>
                <a:gd name="T43" fmla="*/ 2147483646 h 116"/>
                <a:gd name="T44" fmla="*/ 2147483646 w 574"/>
                <a:gd name="T45" fmla="*/ 2147483646 h 116"/>
                <a:gd name="T46" fmla="*/ 2147483646 w 574"/>
                <a:gd name="T47" fmla="*/ 2147483646 h 116"/>
                <a:gd name="T48" fmla="*/ 2147483646 w 574"/>
                <a:gd name="T49" fmla="*/ 2147483646 h 116"/>
                <a:gd name="T50" fmla="*/ 2147483646 w 574"/>
                <a:gd name="T51" fmla="*/ 2147483646 h 116"/>
                <a:gd name="T52" fmla="*/ 2147483646 w 574"/>
                <a:gd name="T53" fmla="*/ 2147483646 h 116"/>
                <a:gd name="T54" fmla="*/ 2147483646 w 574"/>
                <a:gd name="T55" fmla="*/ 2147483646 h 116"/>
                <a:gd name="T56" fmla="*/ 2147483646 w 574"/>
                <a:gd name="T57" fmla="*/ 2147483646 h 116"/>
                <a:gd name="T58" fmla="*/ 2147483646 w 574"/>
                <a:gd name="T59" fmla="*/ 2147483646 h 116"/>
                <a:gd name="T60" fmla="*/ 2147483646 w 574"/>
                <a:gd name="T61" fmla="*/ 2147483646 h 116"/>
                <a:gd name="T62" fmla="*/ 2147483646 w 574"/>
                <a:gd name="T63" fmla="*/ 2147483646 h 116"/>
                <a:gd name="T64" fmla="*/ 2147483646 w 574"/>
                <a:gd name="T65" fmla="*/ 2147483646 h 116"/>
                <a:gd name="T66" fmla="*/ 2147483646 w 574"/>
                <a:gd name="T67" fmla="*/ 2147483646 h 116"/>
                <a:gd name="T68" fmla="*/ 2147483646 w 574"/>
                <a:gd name="T69" fmla="*/ 2147483646 h 116"/>
                <a:gd name="T70" fmla="*/ 2147483646 w 574"/>
                <a:gd name="T71" fmla="*/ 2147483646 h 116"/>
                <a:gd name="T72" fmla="*/ 2147483646 w 574"/>
                <a:gd name="T73" fmla="*/ 2147483646 h 116"/>
                <a:gd name="T74" fmla="*/ 2147483646 w 574"/>
                <a:gd name="T75" fmla="*/ 2147483646 h 116"/>
                <a:gd name="T76" fmla="*/ 2147483646 w 574"/>
                <a:gd name="T77" fmla="*/ 2147483646 h 116"/>
                <a:gd name="T78" fmla="*/ 2147483646 w 574"/>
                <a:gd name="T79" fmla="*/ 2147483646 h 116"/>
                <a:gd name="T80" fmla="*/ 0 w 574"/>
                <a:gd name="T81" fmla="*/ 2147483646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4"/>
                <a:gd name="T124" fmla="*/ 0 h 116"/>
                <a:gd name="T125" fmla="*/ 574 w 5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4" h="116">
                  <a:moveTo>
                    <a:pt x="574" y="0"/>
                  </a:moveTo>
                  <a:lnTo>
                    <a:pt x="568" y="0"/>
                  </a:lnTo>
                  <a:lnTo>
                    <a:pt x="562" y="0"/>
                  </a:lnTo>
                  <a:lnTo>
                    <a:pt x="556" y="0"/>
                  </a:lnTo>
                  <a:lnTo>
                    <a:pt x="550" y="0"/>
                  </a:lnTo>
                  <a:lnTo>
                    <a:pt x="544" y="0"/>
                  </a:lnTo>
                  <a:lnTo>
                    <a:pt x="537" y="1"/>
                  </a:lnTo>
                  <a:lnTo>
                    <a:pt x="531" y="1"/>
                  </a:lnTo>
                  <a:lnTo>
                    <a:pt x="524" y="1"/>
                  </a:lnTo>
                  <a:lnTo>
                    <a:pt x="518" y="2"/>
                  </a:lnTo>
                  <a:lnTo>
                    <a:pt x="511" y="2"/>
                  </a:lnTo>
                  <a:lnTo>
                    <a:pt x="505" y="3"/>
                  </a:lnTo>
                  <a:lnTo>
                    <a:pt x="498" y="3"/>
                  </a:lnTo>
                  <a:lnTo>
                    <a:pt x="491" y="4"/>
                  </a:lnTo>
                  <a:lnTo>
                    <a:pt x="484" y="5"/>
                  </a:lnTo>
                  <a:lnTo>
                    <a:pt x="477" y="6"/>
                  </a:lnTo>
                  <a:lnTo>
                    <a:pt x="470" y="6"/>
                  </a:lnTo>
                  <a:lnTo>
                    <a:pt x="463" y="7"/>
                  </a:lnTo>
                  <a:lnTo>
                    <a:pt x="456" y="8"/>
                  </a:lnTo>
                  <a:lnTo>
                    <a:pt x="449" y="9"/>
                  </a:lnTo>
                  <a:lnTo>
                    <a:pt x="442" y="10"/>
                  </a:lnTo>
                  <a:lnTo>
                    <a:pt x="435" y="11"/>
                  </a:lnTo>
                  <a:lnTo>
                    <a:pt x="428" y="12"/>
                  </a:lnTo>
                  <a:lnTo>
                    <a:pt x="420" y="13"/>
                  </a:lnTo>
                  <a:lnTo>
                    <a:pt x="413" y="14"/>
                  </a:lnTo>
                  <a:lnTo>
                    <a:pt x="405" y="15"/>
                  </a:lnTo>
                  <a:lnTo>
                    <a:pt x="398" y="17"/>
                  </a:lnTo>
                  <a:lnTo>
                    <a:pt x="390" y="18"/>
                  </a:lnTo>
                  <a:lnTo>
                    <a:pt x="383" y="19"/>
                  </a:lnTo>
                  <a:lnTo>
                    <a:pt x="375" y="21"/>
                  </a:lnTo>
                  <a:lnTo>
                    <a:pt x="368" y="22"/>
                  </a:lnTo>
                  <a:lnTo>
                    <a:pt x="360" y="23"/>
                  </a:lnTo>
                  <a:lnTo>
                    <a:pt x="353" y="25"/>
                  </a:lnTo>
                  <a:lnTo>
                    <a:pt x="345" y="26"/>
                  </a:lnTo>
                  <a:lnTo>
                    <a:pt x="337" y="28"/>
                  </a:lnTo>
                  <a:lnTo>
                    <a:pt x="330" y="29"/>
                  </a:lnTo>
                  <a:lnTo>
                    <a:pt x="322" y="31"/>
                  </a:lnTo>
                  <a:lnTo>
                    <a:pt x="314" y="32"/>
                  </a:lnTo>
                  <a:lnTo>
                    <a:pt x="307" y="34"/>
                  </a:lnTo>
                  <a:lnTo>
                    <a:pt x="299" y="36"/>
                  </a:lnTo>
                  <a:lnTo>
                    <a:pt x="291" y="37"/>
                  </a:lnTo>
                  <a:lnTo>
                    <a:pt x="283" y="39"/>
                  </a:lnTo>
                  <a:lnTo>
                    <a:pt x="276" y="41"/>
                  </a:lnTo>
                  <a:lnTo>
                    <a:pt x="268" y="42"/>
                  </a:lnTo>
                  <a:lnTo>
                    <a:pt x="260" y="44"/>
                  </a:lnTo>
                  <a:lnTo>
                    <a:pt x="253" y="46"/>
                  </a:lnTo>
                  <a:lnTo>
                    <a:pt x="245" y="48"/>
                  </a:lnTo>
                  <a:lnTo>
                    <a:pt x="237" y="50"/>
                  </a:lnTo>
                  <a:lnTo>
                    <a:pt x="230" y="51"/>
                  </a:lnTo>
                  <a:lnTo>
                    <a:pt x="222" y="53"/>
                  </a:lnTo>
                  <a:lnTo>
                    <a:pt x="214" y="55"/>
                  </a:lnTo>
                  <a:lnTo>
                    <a:pt x="207" y="57"/>
                  </a:lnTo>
                  <a:lnTo>
                    <a:pt x="199" y="59"/>
                  </a:lnTo>
                  <a:lnTo>
                    <a:pt x="192" y="61"/>
                  </a:lnTo>
                  <a:lnTo>
                    <a:pt x="184" y="63"/>
                  </a:lnTo>
                  <a:lnTo>
                    <a:pt x="177" y="65"/>
                  </a:lnTo>
                  <a:lnTo>
                    <a:pt x="169" y="67"/>
                  </a:lnTo>
                  <a:lnTo>
                    <a:pt x="162" y="69"/>
                  </a:lnTo>
                  <a:lnTo>
                    <a:pt x="154" y="71"/>
                  </a:lnTo>
                  <a:lnTo>
                    <a:pt x="147" y="73"/>
                  </a:lnTo>
                  <a:lnTo>
                    <a:pt x="140" y="74"/>
                  </a:lnTo>
                  <a:lnTo>
                    <a:pt x="132" y="76"/>
                  </a:lnTo>
                  <a:lnTo>
                    <a:pt x="125" y="78"/>
                  </a:lnTo>
                  <a:lnTo>
                    <a:pt x="118" y="80"/>
                  </a:lnTo>
                  <a:lnTo>
                    <a:pt x="111" y="82"/>
                  </a:lnTo>
                  <a:lnTo>
                    <a:pt x="104" y="85"/>
                  </a:lnTo>
                  <a:lnTo>
                    <a:pt x="97" y="87"/>
                  </a:lnTo>
                  <a:lnTo>
                    <a:pt x="90" y="89"/>
                  </a:lnTo>
                  <a:lnTo>
                    <a:pt x="83" y="91"/>
                  </a:lnTo>
                  <a:lnTo>
                    <a:pt x="76" y="93"/>
                  </a:lnTo>
                  <a:lnTo>
                    <a:pt x="69" y="95"/>
                  </a:lnTo>
                  <a:lnTo>
                    <a:pt x="62" y="97"/>
                  </a:lnTo>
                  <a:lnTo>
                    <a:pt x="56" y="99"/>
                  </a:lnTo>
                  <a:lnTo>
                    <a:pt x="49" y="101"/>
                  </a:lnTo>
                  <a:lnTo>
                    <a:pt x="43" y="103"/>
                  </a:lnTo>
                  <a:lnTo>
                    <a:pt x="36" y="105"/>
                  </a:lnTo>
                  <a:lnTo>
                    <a:pt x="30" y="107"/>
                  </a:lnTo>
                  <a:lnTo>
                    <a:pt x="24" y="109"/>
                  </a:lnTo>
                  <a:lnTo>
                    <a:pt x="18" y="111"/>
                  </a:lnTo>
                  <a:lnTo>
                    <a:pt x="11" y="113"/>
                  </a:lnTo>
                  <a:lnTo>
                    <a:pt x="5" y="114"/>
                  </a:lnTo>
                  <a:lnTo>
                    <a:pt x="0" y="116"/>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38" name="Freeform 18"/>
            <p:cNvSpPr>
              <a:spLocks noChangeArrowheads="1"/>
            </p:cNvSpPr>
            <p:nvPr/>
          </p:nvSpPr>
          <p:spPr bwMode="auto">
            <a:xfrm>
              <a:off x="5772150" y="2344738"/>
              <a:ext cx="1292225" cy="501650"/>
            </a:xfrm>
            <a:custGeom>
              <a:avLst/>
              <a:gdLst>
                <a:gd name="T0" fmla="*/ 2147483646 w 814"/>
                <a:gd name="T1" fmla="*/ 2147483646 h 316"/>
                <a:gd name="T2" fmla="*/ 2147483646 w 814"/>
                <a:gd name="T3" fmla="*/ 2147483646 h 316"/>
                <a:gd name="T4" fmla="*/ 2147483646 w 814"/>
                <a:gd name="T5" fmla="*/ 2147483646 h 316"/>
                <a:gd name="T6" fmla="*/ 2147483646 w 814"/>
                <a:gd name="T7" fmla="*/ 2147483646 h 316"/>
                <a:gd name="T8" fmla="*/ 2147483646 w 814"/>
                <a:gd name="T9" fmla="*/ 2147483646 h 316"/>
                <a:gd name="T10" fmla="*/ 2147483646 w 814"/>
                <a:gd name="T11" fmla="*/ 2147483646 h 316"/>
                <a:gd name="T12" fmla="*/ 2147483646 w 814"/>
                <a:gd name="T13" fmla="*/ 2147483646 h 316"/>
                <a:gd name="T14" fmla="*/ 2147483646 w 814"/>
                <a:gd name="T15" fmla="*/ 2147483646 h 316"/>
                <a:gd name="T16" fmla="*/ 2147483646 w 814"/>
                <a:gd name="T17" fmla="*/ 2147483646 h 316"/>
                <a:gd name="T18" fmla="*/ 2147483646 w 814"/>
                <a:gd name="T19" fmla="*/ 2147483646 h 316"/>
                <a:gd name="T20" fmla="*/ 2147483646 w 814"/>
                <a:gd name="T21" fmla="*/ 2147483646 h 316"/>
                <a:gd name="T22" fmla="*/ 2147483646 w 814"/>
                <a:gd name="T23" fmla="*/ 2147483646 h 316"/>
                <a:gd name="T24" fmla="*/ 2147483646 w 814"/>
                <a:gd name="T25" fmla="*/ 2147483646 h 316"/>
                <a:gd name="T26" fmla="*/ 2147483646 w 814"/>
                <a:gd name="T27" fmla="*/ 2147483646 h 316"/>
                <a:gd name="T28" fmla="*/ 2147483646 w 814"/>
                <a:gd name="T29" fmla="*/ 2147483646 h 316"/>
                <a:gd name="T30" fmla="*/ 2147483646 w 814"/>
                <a:gd name="T31" fmla="*/ 2147483646 h 316"/>
                <a:gd name="T32" fmla="*/ 2147483646 w 814"/>
                <a:gd name="T33" fmla="*/ 2147483646 h 316"/>
                <a:gd name="T34" fmla="*/ 2147483646 w 814"/>
                <a:gd name="T35" fmla="*/ 2147483646 h 316"/>
                <a:gd name="T36" fmla="*/ 2147483646 w 814"/>
                <a:gd name="T37" fmla="*/ 2147483646 h 316"/>
                <a:gd name="T38" fmla="*/ 2147483646 w 814"/>
                <a:gd name="T39" fmla="*/ 2147483646 h 316"/>
                <a:gd name="T40" fmla="*/ 2147483646 w 814"/>
                <a:gd name="T41" fmla="*/ 2147483646 h 316"/>
                <a:gd name="T42" fmla="*/ 2147483646 w 814"/>
                <a:gd name="T43" fmla="*/ 2147483646 h 316"/>
                <a:gd name="T44" fmla="*/ 2147483646 w 814"/>
                <a:gd name="T45" fmla="*/ 2147483646 h 316"/>
                <a:gd name="T46" fmla="*/ 2147483646 w 814"/>
                <a:gd name="T47" fmla="*/ 2147483646 h 316"/>
                <a:gd name="T48" fmla="*/ 2147483646 w 814"/>
                <a:gd name="T49" fmla="*/ 2147483646 h 316"/>
                <a:gd name="T50" fmla="*/ 2147483646 w 814"/>
                <a:gd name="T51" fmla="*/ 2147483646 h 316"/>
                <a:gd name="T52" fmla="*/ 2147483646 w 814"/>
                <a:gd name="T53" fmla="*/ 2147483646 h 316"/>
                <a:gd name="T54" fmla="*/ 2147483646 w 814"/>
                <a:gd name="T55" fmla="*/ 2147483646 h 316"/>
                <a:gd name="T56" fmla="*/ 2147483646 w 814"/>
                <a:gd name="T57" fmla="*/ 2147483646 h 316"/>
                <a:gd name="T58" fmla="*/ 2147483646 w 814"/>
                <a:gd name="T59" fmla="*/ 2147483646 h 316"/>
                <a:gd name="T60" fmla="*/ 2147483646 w 814"/>
                <a:gd name="T61" fmla="*/ 2147483646 h 316"/>
                <a:gd name="T62" fmla="*/ 2147483646 w 814"/>
                <a:gd name="T63" fmla="*/ 2147483646 h 316"/>
                <a:gd name="T64" fmla="*/ 2147483646 w 814"/>
                <a:gd name="T65" fmla="*/ 2147483646 h 316"/>
                <a:gd name="T66" fmla="*/ 2147483646 w 814"/>
                <a:gd name="T67" fmla="*/ 2147483646 h 316"/>
                <a:gd name="T68" fmla="*/ 2147483646 w 814"/>
                <a:gd name="T69" fmla="*/ 2147483646 h 316"/>
                <a:gd name="T70" fmla="*/ 2147483646 w 814"/>
                <a:gd name="T71" fmla="*/ 2147483646 h 316"/>
                <a:gd name="T72" fmla="*/ 2147483646 w 814"/>
                <a:gd name="T73" fmla="*/ 2147483646 h 316"/>
                <a:gd name="T74" fmla="*/ 2147483646 w 814"/>
                <a:gd name="T75" fmla="*/ 2147483646 h 316"/>
                <a:gd name="T76" fmla="*/ 2147483646 w 814"/>
                <a:gd name="T77" fmla="*/ 2147483646 h 316"/>
                <a:gd name="T78" fmla="*/ 2147483646 w 814"/>
                <a:gd name="T79" fmla="*/ 2147483646 h 316"/>
                <a:gd name="T80" fmla="*/ 2147483646 w 814"/>
                <a:gd name="T81" fmla="*/ 2147483646 h 316"/>
                <a:gd name="T82" fmla="*/ 2147483646 w 814"/>
                <a:gd name="T83" fmla="*/ 2147483646 h 316"/>
                <a:gd name="T84" fmla="*/ 2147483646 w 814"/>
                <a:gd name="T85" fmla="*/ 2147483646 h 316"/>
                <a:gd name="T86" fmla="*/ 2147483646 w 814"/>
                <a:gd name="T87" fmla="*/ 2147483646 h 316"/>
                <a:gd name="T88" fmla="*/ 2147483646 w 814"/>
                <a:gd name="T89" fmla="*/ 2147483646 h 316"/>
                <a:gd name="T90" fmla="*/ 2147483646 w 814"/>
                <a:gd name="T91" fmla="*/ 2147483646 h 316"/>
                <a:gd name="T92" fmla="*/ 2147483646 w 814"/>
                <a:gd name="T93" fmla="*/ 2147483646 h 316"/>
                <a:gd name="T94" fmla="*/ 2147483646 w 814"/>
                <a:gd name="T95" fmla="*/ 2147483646 h 316"/>
                <a:gd name="T96" fmla="*/ 2147483646 w 814"/>
                <a:gd name="T97" fmla="*/ 2147483646 h 316"/>
                <a:gd name="T98" fmla="*/ 2147483646 w 814"/>
                <a:gd name="T99" fmla="*/ 2147483646 h 316"/>
                <a:gd name="T100" fmla="*/ 2147483646 w 814"/>
                <a:gd name="T101" fmla="*/ 2147483646 h 316"/>
                <a:gd name="T102" fmla="*/ 2147483646 w 814"/>
                <a:gd name="T103" fmla="*/ 2147483646 h 316"/>
                <a:gd name="T104" fmla="*/ 2147483646 w 814"/>
                <a:gd name="T105" fmla="*/ 2147483646 h 316"/>
                <a:gd name="T106" fmla="*/ 2147483646 w 814"/>
                <a:gd name="T107" fmla="*/ 2147483646 h 316"/>
                <a:gd name="T108" fmla="*/ 2147483646 w 814"/>
                <a:gd name="T109" fmla="*/ 2147483646 h 316"/>
                <a:gd name="T110" fmla="*/ 2147483646 w 814"/>
                <a:gd name="T111" fmla="*/ 2147483646 h 316"/>
                <a:gd name="T112" fmla="*/ 2147483646 w 814"/>
                <a:gd name="T113" fmla="*/ 2147483646 h 316"/>
                <a:gd name="T114" fmla="*/ 2147483646 w 814"/>
                <a:gd name="T115" fmla="*/ 2147483646 h 316"/>
                <a:gd name="T116" fmla="*/ 2147483646 w 814"/>
                <a:gd name="T117" fmla="*/ 2147483646 h 316"/>
                <a:gd name="T118" fmla="*/ 2147483646 w 814"/>
                <a:gd name="T119" fmla="*/ 2147483646 h 3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14"/>
                <a:gd name="T181" fmla="*/ 0 h 316"/>
                <a:gd name="T182" fmla="*/ 814 w 814"/>
                <a:gd name="T183" fmla="*/ 316 h 3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14" h="316">
                  <a:moveTo>
                    <a:pt x="814" y="0"/>
                  </a:moveTo>
                  <a:lnTo>
                    <a:pt x="810" y="2"/>
                  </a:lnTo>
                  <a:lnTo>
                    <a:pt x="806" y="3"/>
                  </a:lnTo>
                  <a:lnTo>
                    <a:pt x="802" y="4"/>
                  </a:lnTo>
                  <a:lnTo>
                    <a:pt x="798" y="6"/>
                  </a:lnTo>
                  <a:lnTo>
                    <a:pt x="794" y="7"/>
                  </a:lnTo>
                  <a:lnTo>
                    <a:pt x="790" y="8"/>
                  </a:lnTo>
                  <a:lnTo>
                    <a:pt x="785" y="10"/>
                  </a:lnTo>
                  <a:lnTo>
                    <a:pt x="781" y="11"/>
                  </a:lnTo>
                  <a:lnTo>
                    <a:pt x="777" y="13"/>
                  </a:lnTo>
                  <a:lnTo>
                    <a:pt x="773" y="14"/>
                  </a:lnTo>
                  <a:lnTo>
                    <a:pt x="769" y="16"/>
                  </a:lnTo>
                  <a:lnTo>
                    <a:pt x="765" y="17"/>
                  </a:lnTo>
                  <a:lnTo>
                    <a:pt x="761" y="19"/>
                  </a:lnTo>
                  <a:lnTo>
                    <a:pt x="756" y="20"/>
                  </a:lnTo>
                  <a:lnTo>
                    <a:pt x="752" y="21"/>
                  </a:lnTo>
                  <a:lnTo>
                    <a:pt x="748" y="23"/>
                  </a:lnTo>
                  <a:lnTo>
                    <a:pt x="744" y="25"/>
                  </a:lnTo>
                  <a:lnTo>
                    <a:pt x="739" y="26"/>
                  </a:lnTo>
                  <a:lnTo>
                    <a:pt x="735" y="28"/>
                  </a:lnTo>
                  <a:lnTo>
                    <a:pt x="731" y="29"/>
                  </a:lnTo>
                  <a:lnTo>
                    <a:pt x="726" y="31"/>
                  </a:lnTo>
                  <a:lnTo>
                    <a:pt x="722" y="32"/>
                  </a:lnTo>
                  <a:lnTo>
                    <a:pt x="717" y="34"/>
                  </a:lnTo>
                  <a:lnTo>
                    <a:pt x="713" y="36"/>
                  </a:lnTo>
                  <a:lnTo>
                    <a:pt x="708" y="37"/>
                  </a:lnTo>
                  <a:lnTo>
                    <a:pt x="704" y="39"/>
                  </a:lnTo>
                  <a:lnTo>
                    <a:pt x="699" y="41"/>
                  </a:lnTo>
                  <a:lnTo>
                    <a:pt x="694" y="43"/>
                  </a:lnTo>
                  <a:lnTo>
                    <a:pt x="690" y="44"/>
                  </a:lnTo>
                  <a:lnTo>
                    <a:pt x="685" y="46"/>
                  </a:lnTo>
                  <a:lnTo>
                    <a:pt x="680" y="48"/>
                  </a:lnTo>
                  <a:lnTo>
                    <a:pt x="675" y="50"/>
                  </a:lnTo>
                  <a:lnTo>
                    <a:pt x="671" y="51"/>
                  </a:lnTo>
                  <a:lnTo>
                    <a:pt x="666" y="53"/>
                  </a:lnTo>
                  <a:lnTo>
                    <a:pt x="661" y="55"/>
                  </a:lnTo>
                  <a:lnTo>
                    <a:pt x="656" y="57"/>
                  </a:lnTo>
                  <a:lnTo>
                    <a:pt x="651" y="59"/>
                  </a:lnTo>
                  <a:lnTo>
                    <a:pt x="646" y="61"/>
                  </a:lnTo>
                  <a:lnTo>
                    <a:pt x="641" y="63"/>
                  </a:lnTo>
                  <a:lnTo>
                    <a:pt x="635" y="65"/>
                  </a:lnTo>
                  <a:lnTo>
                    <a:pt x="630" y="67"/>
                  </a:lnTo>
                  <a:lnTo>
                    <a:pt x="625" y="69"/>
                  </a:lnTo>
                  <a:lnTo>
                    <a:pt x="620" y="71"/>
                  </a:lnTo>
                  <a:lnTo>
                    <a:pt x="614" y="73"/>
                  </a:lnTo>
                  <a:lnTo>
                    <a:pt x="609" y="75"/>
                  </a:lnTo>
                  <a:lnTo>
                    <a:pt x="604" y="77"/>
                  </a:lnTo>
                  <a:lnTo>
                    <a:pt x="598" y="79"/>
                  </a:lnTo>
                  <a:lnTo>
                    <a:pt x="593" y="81"/>
                  </a:lnTo>
                  <a:lnTo>
                    <a:pt x="587" y="84"/>
                  </a:lnTo>
                  <a:lnTo>
                    <a:pt x="581" y="86"/>
                  </a:lnTo>
                  <a:lnTo>
                    <a:pt x="576" y="88"/>
                  </a:lnTo>
                  <a:lnTo>
                    <a:pt x="570" y="90"/>
                  </a:lnTo>
                  <a:lnTo>
                    <a:pt x="564" y="93"/>
                  </a:lnTo>
                  <a:lnTo>
                    <a:pt x="558" y="95"/>
                  </a:lnTo>
                  <a:lnTo>
                    <a:pt x="552" y="97"/>
                  </a:lnTo>
                  <a:lnTo>
                    <a:pt x="546" y="100"/>
                  </a:lnTo>
                  <a:lnTo>
                    <a:pt x="540" y="102"/>
                  </a:lnTo>
                  <a:lnTo>
                    <a:pt x="534" y="104"/>
                  </a:lnTo>
                  <a:lnTo>
                    <a:pt x="528" y="107"/>
                  </a:lnTo>
                  <a:lnTo>
                    <a:pt x="522" y="109"/>
                  </a:lnTo>
                  <a:lnTo>
                    <a:pt x="515" y="112"/>
                  </a:lnTo>
                  <a:lnTo>
                    <a:pt x="509" y="114"/>
                  </a:lnTo>
                  <a:lnTo>
                    <a:pt x="502" y="117"/>
                  </a:lnTo>
                  <a:lnTo>
                    <a:pt x="496" y="119"/>
                  </a:lnTo>
                  <a:lnTo>
                    <a:pt x="489" y="122"/>
                  </a:lnTo>
                  <a:lnTo>
                    <a:pt x="483" y="125"/>
                  </a:lnTo>
                  <a:lnTo>
                    <a:pt x="476" y="127"/>
                  </a:lnTo>
                  <a:lnTo>
                    <a:pt x="469" y="130"/>
                  </a:lnTo>
                  <a:lnTo>
                    <a:pt x="462" y="133"/>
                  </a:lnTo>
                  <a:lnTo>
                    <a:pt x="455" y="135"/>
                  </a:lnTo>
                  <a:lnTo>
                    <a:pt x="448" y="138"/>
                  </a:lnTo>
                  <a:lnTo>
                    <a:pt x="441" y="141"/>
                  </a:lnTo>
                  <a:lnTo>
                    <a:pt x="434" y="144"/>
                  </a:lnTo>
                  <a:lnTo>
                    <a:pt x="427" y="147"/>
                  </a:lnTo>
                  <a:lnTo>
                    <a:pt x="420" y="150"/>
                  </a:lnTo>
                  <a:lnTo>
                    <a:pt x="412" y="152"/>
                  </a:lnTo>
                  <a:lnTo>
                    <a:pt x="405" y="155"/>
                  </a:lnTo>
                  <a:lnTo>
                    <a:pt x="397" y="158"/>
                  </a:lnTo>
                  <a:lnTo>
                    <a:pt x="390" y="161"/>
                  </a:lnTo>
                  <a:lnTo>
                    <a:pt x="382" y="165"/>
                  </a:lnTo>
                  <a:lnTo>
                    <a:pt x="374" y="168"/>
                  </a:lnTo>
                  <a:lnTo>
                    <a:pt x="366" y="171"/>
                  </a:lnTo>
                  <a:lnTo>
                    <a:pt x="359" y="174"/>
                  </a:lnTo>
                  <a:lnTo>
                    <a:pt x="351" y="177"/>
                  </a:lnTo>
                  <a:lnTo>
                    <a:pt x="342" y="180"/>
                  </a:lnTo>
                  <a:lnTo>
                    <a:pt x="334" y="184"/>
                  </a:lnTo>
                  <a:lnTo>
                    <a:pt x="326" y="187"/>
                  </a:lnTo>
                  <a:lnTo>
                    <a:pt x="318" y="190"/>
                  </a:lnTo>
                  <a:lnTo>
                    <a:pt x="309" y="194"/>
                  </a:lnTo>
                  <a:lnTo>
                    <a:pt x="301" y="197"/>
                  </a:lnTo>
                  <a:lnTo>
                    <a:pt x="292" y="200"/>
                  </a:lnTo>
                  <a:lnTo>
                    <a:pt x="283" y="204"/>
                  </a:lnTo>
                  <a:lnTo>
                    <a:pt x="275" y="207"/>
                  </a:lnTo>
                  <a:lnTo>
                    <a:pt x="266" y="211"/>
                  </a:lnTo>
                  <a:lnTo>
                    <a:pt x="257" y="214"/>
                  </a:lnTo>
                  <a:lnTo>
                    <a:pt x="248" y="218"/>
                  </a:lnTo>
                  <a:lnTo>
                    <a:pt x="238" y="222"/>
                  </a:lnTo>
                  <a:lnTo>
                    <a:pt x="229" y="225"/>
                  </a:lnTo>
                  <a:lnTo>
                    <a:pt x="220" y="229"/>
                  </a:lnTo>
                  <a:lnTo>
                    <a:pt x="210" y="233"/>
                  </a:lnTo>
                  <a:lnTo>
                    <a:pt x="201" y="237"/>
                  </a:lnTo>
                  <a:lnTo>
                    <a:pt x="191" y="240"/>
                  </a:lnTo>
                  <a:lnTo>
                    <a:pt x="181" y="244"/>
                  </a:lnTo>
                  <a:lnTo>
                    <a:pt x="171" y="248"/>
                  </a:lnTo>
                  <a:lnTo>
                    <a:pt x="162" y="252"/>
                  </a:lnTo>
                  <a:lnTo>
                    <a:pt x="151" y="256"/>
                  </a:lnTo>
                  <a:lnTo>
                    <a:pt x="141" y="260"/>
                  </a:lnTo>
                  <a:lnTo>
                    <a:pt x="131" y="264"/>
                  </a:lnTo>
                  <a:lnTo>
                    <a:pt x="121" y="268"/>
                  </a:lnTo>
                  <a:lnTo>
                    <a:pt x="110" y="273"/>
                  </a:lnTo>
                  <a:lnTo>
                    <a:pt x="100" y="277"/>
                  </a:lnTo>
                  <a:lnTo>
                    <a:pt x="89" y="281"/>
                  </a:lnTo>
                  <a:lnTo>
                    <a:pt x="78" y="285"/>
                  </a:lnTo>
                  <a:lnTo>
                    <a:pt x="67" y="290"/>
                  </a:lnTo>
                  <a:lnTo>
                    <a:pt x="56" y="294"/>
                  </a:lnTo>
                  <a:lnTo>
                    <a:pt x="45" y="298"/>
                  </a:lnTo>
                  <a:lnTo>
                    <a:pt x="34" y="303"/>
                  </a:lnTo>
                  <a:lnTo>
                    <a:pt x="23" y="307"/>
                  </a:lnTo>
                  <a:lnTo>
                    <a:pt x="11" y="312"/>
                  </a:lnTo>
                  <a:lnTo>
                    <a:pt x="0" y="316"/>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39" name="Rectangle 19"/>
            <p:cNvSpPr>
              <a:spLocks noChangeArrowheads="1"/>
            </p:cNvSpPr>
            <p:nvPr/>
          </p:nvSpPr>
          <p:spPr bwMode="auto">
            <a:xfrm>
              <a:off x="6348413" y="3317875"/>
              <a:ext cx="904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chemeClr val="accent2"/>
                  </a:solidFill>
                </a:rPr>
                <a:t>αi</a:t>
              </a:r>
            </a:p>
          </p:txBody>
        </p:sp>
        <p:sp>
          <p:nvSpPr>
            <p:cNvPr id="56340" name="Rectangle 20"/>
            <p:cNvSpPr>
              <a:spLocks noChangeArrowheads="1"/>
            </p:cNvSpPr>
            <p:nvPr/>
          </p:nvSpPr>
          <p:spPr bwMode="auto">
            <a:xfrm>
              <a:off x="5945188" y="1536700"/>
              <a:ext cx="10953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i="1">
                  <a:solidFill>
                    <a:srgbClr val="000000"/>
                  </a:solidFill>
                </a:rPr>
                <a:t>Center</a:t>
              </a:r>
            </a:p>
          </p:txBody>
        </p:sp>
        <p:sp>
          <p:nvSpPr>
            <p:cNvPr id="56341" name="Freeform 21"/>
            <p:cNvSpPr>
              <a:spLocks noChangeArrowheads="1"/>
            </p:cNvSpPr>
            <p:nvPr/>
          </p:nvSpPr>
          <p:spPr bwMode="auto">
            <a:xfrm>
              <a:off x="5940425" y="3063875"/>
              <a:ext cx="1033463" cy="384175"/>
            </a:xfrm>
            <a:custGeom>
              <a:avLst/>
              <a:gdLst>
                <a:gd name="T0" fmla="*/ 2147483646 w 651"/>
                <a:gd name="T1" fmla="*/ 0 h 242"/>
                <a:gd name="T2" fmla="*/ 0 w 651"/>
                <a:gd name="T3" fmla="*/ 2147483646 h 242"/>
                <a:gd name="T4" fmla="*/ 0 60000 65536"/>
                <a:gd name="T5" fmla="*/ 0 60000 65536"/>
                <a:gd name="T6" fmla="*/ 0 w 651"/>
                <a:gd name="T7" fmla="*/ 0 h 242"/>
                <a:gd name="T8" fmla="*/ 651 w 651"/>
                <a:gd name="T9" fmla="*/ 242 h 242"/>
              </a:gdLst>
              <a:ahLst/>
              <a:cxnLst>
                <a:cxn ang="T4">
                  <a:pos x="T0" y="T1"/>
                </a:cxn>
                <a:cxn ang="T5">
                  <a:pos x="T2" y="T3"/>
                </a:cxn>
              </a:cxnLst>
              <a:rect l="T6" t="T7" r="T8" b="T9"/>
              <a:pathLst>
                <a:path w="651" h="242">
                  <a:moveTo>
                    <a:pt x="651" y="0"/>
                  </a:moveTo>
                  <a:lnTo>
                    <a:pt x="0" y="242"/>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2" name="Freeform 22"/>
            <p:cNvSpPr>
              <a:spLocks noChangeArrowheads="1"/>
            </p:cNvSpPr>
            <p:nvPr/>
          </p:nvSpPr>
          <p:spPr bwMode="auto">
            <a:xfrm>
              <a:off x="5940425" y="3452813"/>
              <a:ext cx="652463" cy="0"/>
            </a:xfrm>
            <a:custGeom>
              <a:avLst/>
              <a:gdLst>
                <a:gd name="T0" fmla="*/ 0 w 411"/>
                <a:gd name="T1" fmla="*/ 2147483646 w 411"/>
                <a:gd name="T2" fmla="*/ 0 60000 65536"/>
                <a:gd name="T3" fmla="*/ 0 60000 65536"/>
                <a:gd name="T4" fmla="*/ 0 w 411"/>
                <a:gd name="T5" fmla="*/ 411 w 411"/>
              </a:gdLst>
              <a:ahLst/>
              <a:cxnLst>
                <a:cxn ang="T2">
                  <a:pos x="T0" y="0"/>
                </a:cxn>
                <a:cxn ang="T3">
                  <a:pos x="T1" y="0"/>
                </a:cxn>
              </a:cxnLst>
              <a:rect l="T4" t="0" r="T5" b="0"/>
              <a:pathLst>
                <a:path w="411">
                  <a:moveTo>
                    <a:pt x="0" y="0"/>
                  </a:moveTo>
                  <a:lnTo>
                    <a:pt x="411" y="0"/>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3" name="Freeform 23"/>
            <p:cNvSpPr>
              <a:spLocks noChangeArrowheads="1"/>
            </p:cNvSpPr>
            <p:nvPr/>
          </p:nvSpPr>
          <p:spPr bwMode="auto">
            <a:xfrm>
              <a:off x="6272213" y="3332163"/>
              <a:ext cx="44450" cy="55562"/>
            </a:xfrm>
            <a:custGeom>
              <a:avLst/>
              <a:gdLst>
                <a:gd name="T0" fmla="*/ 0 w 28"/>
                <a:gd name="T1" fmla="*/ 0 h 35"/>
                <a:gd name="T2" fmla="*/ 2147483646 w 28"/>
                <a:gd name="T3" fmla="*/ 2147483646 h 35"/>
                <a:gd name="T4" fmla="*/ 2147483646 w 28"/>
                <a:gd name="T5" fmla="*/ 2147483646 h 35"/>
                <a:gd name="T6" fmla="*/ 2147483646 w 28"/>
                <a:gd name="T7" fmla="*/ 2147483646 h 35"/>
                <a:gd name="T8" fmla="*/ 2147483646 w 28"/>
                <a:gd name="T9" fmla="*/ 2147483646 h 35"/>
                <a:gd name="T10" fmla="*/ 2147483646 w 28"/>
                <a:gd name="T11" fmla="*/ 2147483646 h 35"/>
                <a:gd name="T12" fmla="*/ 0 60000 65536"/>
                <a:gd name="T13" fmla="*/ 0 60000 65536"/>
                <a:gd name="T14" fmla="*/ 0 60000 65536"/>
                <a:gd name="T15" fmla="*/ 0 60000 65536"/>
                <a:gd name="T16" fmla="*/ 0 60000 65536"/>
                <a:gd name="T17" fmla="*/ 0 60000 65536"/>
                <a:gd name="T18" fmla="*/ 0 w 28"/>
                <a:gd name="T19" fmla="*/ 0 h 35"/>
                <a:gd name="T20" fmla="*/ 28 w 2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8" h="35">
                  <a:moveTo>
                    <a:pt x="0" y="0"/>
                  </a:moveTo>
                  <a:lnTo>
                    <a:pt x="9" y="7"/>
                  </a:lnTo>
                  <a:lnTo>
                    <a:pt x="16" y="14"/>
                  </a:lnTo>
                  <a:lnTo>
                    <a:pt x="22" y="21"/>
                  </a:lnTo>
                  <a:lnTo>
                    <a:pt x="26" y="28"/>
                  </a:lnTo>
                  <a:lnTo>
                    <a:pt x="28" y="35"/>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4" name="Freeform 24"/>
            <p:cNvSpPr>
              <a:spLocks noChangeArrowheads="1"/>
            </p:cNvSpPr>
            <p:nvPr/>
          </p:nvSpPr>
          <p:spPr bwMode="auto">
            <a:xfrm>
              <a:off x="6302375" y="3387725"/>
              <a:ext cx="15875" cy="63500"/>
            </a:xfrm>
            <a:custGeom>
              <a:avLst/>
              <a:gdLst>
                <a:gd name="T0" fmla="*/ 2147483646 w 10"/>
                <a:gd name="T1" fmla="*/ 0 h 40"/>
                <a:gd name="T2" fmla="*/ 2147483646 w 10"/>
                <a:gd name="T3" fmla="*/ 2147483646 h 40"/>
                <a:gd name="T4" fmla="*/ 2147483646 w 10"/>
                <a:gd name="T5" fmla="*/ 2147483646 h 40"/>
                <a:gd name="T6" fmla="*/ 2147483646 w 10"/>
                <a:gd name="T7" fmla="*/ 2147483646 h 40"/>
                <a:gd name="T8" fmla="*/ 2147483646 w 10"/>
                <a:gd name="T9" fmla="*/ 2147483646 h 40"/>
                <a:gd name="T10" fmla="*/ 0 w 10"/>
                <a:gd name="T11" fmla="*/ 2147483646 h 40"/>
                <a:gd name="T12" fmla="*/ 0 60000 65536"/>
                <a:gd name="T13" fmla="*/ 0 60000 65536"/>
                <a:gd name="T14" fmla="*/ 0 60000 65536"/>
                <a:gd name="T15" fmla="*/ 0 60000 65536"/>
                <a:gd name="T16" fmla="*/ 0 60000 65536"/>
                <a:gd name="T17" fmla="*/ 0 60000 65536"/>
                <a:gd name="T18" fmla="*/ 0 w 10"/>
                <a:gd name="T19" fmla="*/ 0 h 40"/>
                <a:gd name="T20" fmla="*/ 10 w 1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10" h="40">
                  <a:moveTo>
                    <a:pt x="9" y="0"/>
                  </a:moveTo>
                  <a:lnTo>
                    <a:pt x="10" y="8"/>
                  </a:lnTo>
                  <a:lnTo>
                    <a:pt x="10" y="15"/>
                  </a:lnTo>
                  <a:lnTo>
                    <a:pt x="8" y="24"/>
                  </a:lnTo>
                  <a:lnTo>
                    <a:pt x="5" y="32"/>
                  </a:lnTo>
                  <a:lnTo>
                    <a:pt x="0" y="40"/>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5" name="Rectangle 25"/>
            <p:cNvSpPr>
              <a:spLocks noChangeArrowheads="1"/>
            </p:cNvSpPr>
            <p:nvPr/>
          </p:nvSpPr>
          <p:spPr bwMode="auto">
            <a:xfrm>
              <a:off x="7642225" y="2247900"/>
              <a:ext cx="142875"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1</a:t>
              </a:r>
            </a:p>
          </p:txBody>
        </p:sp>
        <p:sp>
          <p:nvSpPr>
            <p:cNvPr id="56346" name="Rectangle 26"/>
            <p:cNvSpPr>
              <a:spLocks noChangeArrowheads="1"/>
            </p:cNvSpPr>
            <p:nvPr/>
          </p:nvSpPr>
          <p:spPr bwMode="auto">
            <a:xfrm>
              <a:off x="7432675" y="2312988"/>
              <a:ext cx="1444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2</a:t>
              </a:r>
            </a:p>
          </p:txBody>
        </p:sp>
        <p:sp>
          <p:nvSpPr>
            <p:cNvPr id="56347" name="Rectangle 27"/>
            <p:cNvSpPr>
              <a:spLocks noChangeArrowheads="1"/>
            </p:cNvSpPr>
            <p:nvPr/>
          </p:nvSpPr>
          <p:spPr bwMode="auto">
            <a:xfrm>
              <a:off x="7232650" y="2370138"/>
              <a:ext cx="14287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3</a:t>
              </a:r>
            </a:p>
          </p:txBody>
        </p:sp>
        <p:sp>
          <p:nvSpPr>
            <p:cNvPr id="56348" name="Rectangle 28"/>
            <p:cNvSpPr>
              <a:spLocks noChangeArrowheads="1"/>
            </p:cNvSpPr>
            <p:nvPr/>
          </p:nvSpPr>
          <p:spPr bwMode="auto">
            <a:xfrm>
              <a:off x="7015163" y="2436813"/>
              <a:ext cx="14287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4</a:t>
              </a:r>
            </a:p>
          </p:txBody>
        </p:sp>
        <p:sp>
          <p:nvSpPr>
            <p:cNvPr id="56349" name="Rectangle 29"/>
            <p:cNvSpPr>
              <a:spLocks noChangeArrowheads="1"/>
            </p:cNvSpPr>
            <p:nvPr/>
          </p:nvSpPr>
          <p:spPr bwMode="auto">
            <a:xfrm>
              <a:off x="6797675" y="2525713"/>
              <a:ext cx="14287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5</a:t>
              </a:r>
            </a:p>
          </p:txBody>
        </p:sp>
        <p:sp>
          <p:nvSpPr>
            <p:cNvPr id="56350" name="Rectangle 30"/>
            <p:cNvSpPr>
              <a:spLocks noChangeArrowheads="1"/>
            </p:cNvSpPr>
            <p:nvPr/>
          </p:nvSpPr>
          <p:spPr bwMode="auto">
            <a:xfrm>
              <a:off x="6515100" y="2632075"/>
              <a:ext cx="144463"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6</a:t>
              </a:r>
            </a:p>
          </p:txBody>
        </p:sp>
        <p:sp>
          <p:nvSpPr>
            <p:cNvPr id="56351" name="Rectangle 31"/>
            <p:cNvSpPr>
              <a:spLocks noChangeArrowheads="1"/>
            </p:cNvSpPr>
            <p:nvPr/>
          </p:nvSpPr>
          <p:spPr bwMode="auto">
            <a:xfrm>
              <a:off x="6286500" y="2771775"/>
              <a:ext cx="142875"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7</a:t>
              </a:r>
            </a:p>
          </p:txBody>
        </p:sp>
        <p:sp>
          <p:nvSpPr>
            <p:cNvPr id="56352" name="Rectangle 32"/>
            <p:cNvSpPr>
              <a:spLocks noChangeArrowheads="1"/>
            </p:cNvSpPr>
            <p:nvPr/>
          </p:nvSpPr>
          <p:spPr bwMode="auto">
            <a:xfrm>
              <a:off x="6069013" y="2860675"/>
              <a:ext cx="142875"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8</a:t>
              </a:r>
            </a:p>
          </p:txBody>
        </p:sp>
        <p:sp>
          <p:nvSpPr>
            <p:cNvPr id="56353" name="Rectangle 33"/>
            <p:cNvSpPr>
              <a:spLocks noChangeArrowheads="1"/>
            </p:cNvSpPr>
            <p:nvPr/>
          </p:nvSpPr>
          <p:spPr bwMode="auto">
            <a:xfrm>
              <a:off x="5842000" y="2925763"/>
              <a:ext cx="14287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9</a:t>
              </a:r>
            </a:p>
          </p:txBody>
        </p:sp>
        <p:sp>
          <p:nvSpPr>
            <p:cNvPr id="56354" name="Rectangle 34"/>
            <p:cNvSpPr>
              <a:spLocks noChangeArrowheads="1"/>
            </p:cNvSpPr>
            <p:nvPr/>
          </p:nvSpPr>
          <p:spPr bwMode="auto">
            <a:xfrm>
              <a:off x="5586413" y="2909888"/>
              <a:ext cx="287337"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10</a:t>
              </a:r>
            </a:p>
          </p:txBody>
        </p:sp>
        <p:sp>
          <p:nvSpPr>
            <p:cNvPr id="56355" name="Rectangle 35"/>
            <p:cNvSpPr>
              <a:spLocks noChangeArrowheads="1"/>
            </p:cNvSpPr>
            <p:nvPr/>
          </p:nvSpPr>
          <p:spPr bwMode="auto">
            <a:xfrm>
              <a:off x="5351463" y="2894013"/>
              <a:ext cx="28575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11</a:t>
              </a:r>
            </a:p>
          </p:txBody>
        </p:sp>
        <p:sp>
          <p:nvSpPr>
            <p:cNvPr id="56367" name="Freeform 47"/>
            <p:cNvSpPr>
              <a:spLocks noChangeArrowheads="1"/>
            </p:cNvSpPr>
            <p:nvPr/>
          </p:nvSpPr>
          <p:spPr bwMode="auto">
            <a:xfrm>
              <a:off x="6824663" y="3319463"/>
              <a:ext cx="63500" cy="30162"/>
            </a:xfrm>
            <a:custGeom>
              <a:avLst/>
              <a:gdLst>
                <a:gd name="T0" fmla="*/ 0 w 40"/>
                <a:gd name="T1" fmla="*/ 0 h 19"/>
                <a:gd name="T2" fmla="*/ 2147483646 w 40"/>
                <a:gd name="T3" fmla="*/ 2147483646 h 19"/>
                <a:gd name="T4" fmla="*/ 2147483646 w 40"/>
                <a:gd name="T5" fmla="*/ 2147483646 h 19"/>
                <a:gd name="T6" fmla="*/ 2147483646 w 40"/>
                <a:gd name="T7" fmla="*/ 2147483646 h 19"/>
                <a:gd name="T8" fmla="*/ 2147483646 w 40"/>
                <a:gd name="T9" fmla="*/ 2147483646 h 19"/>
                <a:gd name="T10" fmla="*/ 2147483646 w 40"/>
                <a:gd name="T11" fmla="*/ 2147483646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0"/>
                  </a:moveTo>
                  <a:lnTo>
                    <a:pt x="9" y="8"/>
                  </a:lnTo>
                  <a:lnTo>
                    <a:pt x="17" y="13"/>
                  </a:lnTo>
                  <a:lnTo>
                    <a:pt x="25" y="17"/>
                  </a:lnTo>
                  <a:lnTo>
                    <a:pt x="33" y="19"/>
                  </a:lnTo>
                  <a:lnTo>
                    <a:pt x="40" y="19"/>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68" name="Freeform 48"/>
            <p:cNvSpPr>
              <a:spLocks noChangeArrowheads="1"/>
            </p:cNvSpPr>
            <p:nvPr/>
          </p:nvSpPr>
          <p:spPr bwMode="auto">
            <a:xfrm>
              <a:off x="6888163" y="3306763"/>
              <a:ext cx="50800" cy="42862"/>
            </a:xfrm>
            <a:custGeom>
              <a:avLst/>
              <a:gdLst>
                <a:gd name="T0" fmla="*/ 0 w 32"/>
                <a:gd name="T1" fmla="*/ 2147483646 h 27"/>
                <a:gd name="T2" fmla="*/ 2147483646 w 32"/>
                <a:gd name="T3" fmla="*/ 2147483646 h 27"/>
                <a:gd name="T4" fmla="*/ 2147483646 w 32"/>
                <a:gd name="T5" fmla="*/ 2147483646 h 27"/>
                <a:gd name="T6" fmla="*/ 2147483646 w 32"/>
                <a:gd name="T7" fmla="*/ 2147483646 h 27"/>
                <a:gd name="T8" fmla="*/ 2147483646 w 32"/>
                <a:gd name="T9" fmla="*/ 2147483646 h 27"/>
                <a:gd name="T10" fmla="*/ 2147483646 w 32"/>
                <a:gd name="T11" fmla="*/ 0 h 27"/>
                <a:gd name="T12" fmla="*/ 0 60000 65536"/>
                <a:gd name="T13" fmla="*/ 0 60000 65536"/>
                <a:gd name="T14" fmla="*/ 0 60000 65536"/>
                <a:gd name="T15" fmla="*/ 0 60000 65536"/>
                <a:gd name="T16" fmla="*/ 0 60000 65536"/>
                <a:gd name="T17" fmla="*/ 0 60000 65536"/>
                <a:gd name="T18" fmla="*/ 0 w 32"/>
                <a:gd name="T19" fmla="*/ 0 h 27"/>
                <a:gd name="T20" fmla="*/ 32 w 3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2" h="27">
                  <a:moveTo>
                    <a:pt x="0" y="27"/>
                  </a:moveTo>
                  <a:lnTo>
                    <a:pt x="8" y="24"/>
                  </a:lnTo>
                  <a:lnTo>
                    <a:pt x="15" y="18"/>
                  </a:lnTo>
                  <a:lnTo>
                    <a:pt x="23" y="12"/>
                  </a:lnTo>
                  <a:lnTo>
                    <a:pt x="28" y="5"/>
                  </a:lnTo>
                  <a:lnTo>
                    <a:pt x="3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8" name="Rectangle 78"/>
            <p:cNvSpPr>
              <a:spLocks noChangeArrowheads="1"/>
            </p:cNvSpPr>
            <p:nvPr/>
          </p:nvSpPr>
          <p:spPr bwMode="auto">
            <a:xfrm>
              <a:off x="6846888" y="3379788"/>
              <a:ext cx="857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FF6000"/>
                  </a:solidFill>
                </a:rPr>
                <a:t>ϕ</a:t>
              </a:r>
            </a:p>
          </p:txBody>
        </p:sp>
        <p:sp>
          <p:nvSpPr>
            <p:cNvPr id="56419" name="Freeform 105"/>
            <p:cNvSpPr>
              <a:spLocks/>
            </p:cNvSpPr>
            <p:nvPr/>
          </p:nvSpPr>
          <p:spPr bwMode="auto">
            <a:xfrm>
              <a:off x="6851650" y="3117850"/>
              <a:ext cx="142875" cy="284163"/>
            </a:xfrm>
            <a:custGeom>
              <a:avLst/>
              <a:gdLst>
                <a:gd name="T0" fmla="*/ 0 w 252"/>
                <a:gd name="T1" fmla="*/ 0 h 491"/>
                <a:gd name="T2" fmla="*/ 2147483646 w 252"/>
                <a:gd name="T3" fmla="*/ 2147483646 h 491"/>
                <a:gd name="T4" fmla="*/ 0 60000 65536"/>
                <a:gd name="T5" fmla="*/ 0 60000 65536"/>
                <a:gd name="T6" fmla="*/ 0 w 252"/>
                <a:gd name="T7" fmla="*/ 0 h 491"/>
                <a:gd name="T8" fmla="*/ 252 w 252"/>
                <a:gd name="T9" fmla="*/ 491 h 491"/>
              </a:gdLst>
              <a:ahLst/>
              <a:cxnLst>
                <a:cxn ang="T4">
                  <a:pos x="T0" y="T1"/>
                </a:cxn>
                <a:cxn ang="T5">
                  <a:pos x="T2" y="T3"/>
                </a:cxn>
              </a:cxnLst>
              <a:rect l="T6" t="T7" r="T8" b="T9"/>
              <a:pathLst>
                <a:path w="252" h="491">
                  <a:moveTo>
                    <a:pt x="0" y="0"/>
                  </a:moveTo>
                  <a:lnTo>
                    <a:pt x="252" y="491"/>
                  </a:lnTo>
                </a:path>
              </a:pathLst>
            </a:custGeom>
            <a:noFill/>
            <a:ln w="9981">
              <a:solidFill>
                <a:srgbClr val="0080FF"/>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20" name="Line 106"/>
            <p:cNvSpPr>
              <a:spLocks noChangeShapeType="1"/>
            </p:cNvSpPr>
            <p:nvPr/>
          </p:nvSpPr>
          <p:spPr bwMode="auto">
            <a:xfrm flipH="1">
              <a:off x="6548438" y="3117850"/>
              <a:ext cx="296862" cy="119063"/>
            </a:xfrm>
            <a:prstGeom prst="line">
              <a:avLst/>
            </a:prstGeom>
            <a:noFill/>
            <a:ln w="9525">
              <a:solidFill>
                <a:srgbClr val="0099FF"/>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56421" name="Freeform 107"/>
            <p:cNvSpPr>
              <a:spLocks/>
            </p:cNvSpPr>
            <p:nvPr/>
          </p:nvSpPr>
          <p:spPr bwMode="auto">
            <a:xfrm>
              <a:off x="6789738" y="3130550"/>
              <a:ext cx="47625" cy="400050"/>
            </a:xfrm>
            <a:custGeom>
              <a:avLst/>
              <a:gdLst>
                <a:gd name="T0" fmla="*/ 2147483646 w 70"/>
                <a:gd name="T1" fmla="*/ 0 h 576"/>
                <a:gd name="T2" fmla="*/ 0 w 70"/>
                <a:gd name="T3" fmla="*/ 2147483646 h 576"/>
                <a:gd name="T4" fmla="*/ 0 60000 65536"/>
                <a:gd name="T5" fmla="*/ 0 60000 65536"/>
                <a:gd name="T6" fmla="*/ 0 w 70"/>
                <a:gd name="T7" fmla="*/ 0 h 576"/>
                <a:gd name="T8" fmla="*/ 70 w 70"/>
                <a:gd name="T9" fmla="*/ 576 h 576"/>
              </a:gdLst>
              <a:ahLst/>
              <a:cxnLst>
                <a:cxn ang="T4">
                  <a:pos x="T0" y="T1"/>
                </a:cxn>
                <a:cxn ang="T5">
                  <a:pos x="T2" y="T3"/>
                </a:cxn>
              </a:cxnLst>
              <a:rect l="T6" t="T7" r="T8" b="T9"/>
              <a:pathLst>
                <a:path w="70" h="576">
                  <a:moveTo>
                    <a:pt x="70" y="0"/>
                  </a:moveTo>
                  <a:lnTo>
                    <a:pt x="0" y="576"/>
                  </a:lnTo>
                </a:path>
              </a:pathLst>
            </a:custGeom>
            <a:noFill/>
            <a:ln w="9981">
              <a:solidFill>
                <a:srgbClr val="E0B09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 name="Freeform 4"/>
          <p:cNvSpPr/>
          <p:nvPr/>
        </p:nvSpPr>
        <p:spPr bwMode="auto">
          <a:xfrm>
            <a:off x="3693226" y="1365266"/>
            <a:ext cx="3437906" cy="1484812"/>
          </a:xfrm>
          <a:custGeom>
            <a:avLst/>
            <a:gdLst>
              <a:gd name="connsiteX0" fmla="*/ 3437906 w 3437906"/>
              <a:gd name="connsiteY0" fmla="*/ 528848 h 1484812"/>
              <a:gd name="connsiteX1" fmla="*/ 902525 w 3437906"/>
              <a:gd name="connsiteY1" fmla="*/ 41960 h 1484812"/>
              <a:gd name="connsiteX2" fmla="*/ 0 w 3437906"/>
              <a:gd name="connsiteY2" fmla="*/ 1484812 h 1484812"/>
            </a:gdLst>
            <a:ahLst/>
            <a:cxnLst>
              <a:cxn ang="0">
                <a:pos x="connsiteX0" y="connsiteY0"/>
              </a:cxn>
              <a:cxn ang="0">
                <a:pos x="connsiteX1" y="connsiteY1"/>
              </a:cxn>
              <a:cxn ang="0">
                <a:pos x="connsiteX2" y="connsiteY2"/>
              </a:cxn>
            </a:cxnLst>
            <a:rect l="l" t="t" r="r" b="b"/>
            <a:pathLst>
              <a:path w="3437906" h="1484812">
                <a:moveTo>
                  <a:pt x="3437906" y="528848"/>
                </a:moveTo>
                <a:cubicBezTo>
                  <a:pt x="2456707" y="205740"/>
                  <a:pt x="1475509" y="-117367"/>
                  <a:pt x="902525" y="41960"/>
                </a:cubicBezTo>
                <a:cubicBezTo>
                  <a:pt x="329541" y="201287"/>
                  <a:pt x="164770" y="843049"/>
                  <a:pt x="0" y="1484812"/>
                </a:cubicBezTo>
              </a:path>
            </a:pathLst>
          </a:custGeom>
          <a:noFill/>
          <a:ln w="0" cap="flat" cmpd="sng" algn="ctr">
            <a:solidFill>
              <a:schemeClr val="bg1">
                <a:lumMod val="85000"/>
              </a:schemeClr>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16" name="Group 115"/>
          <p:cNvGrpSpPr/>
          <p:nvPr/>
        </p:nvGrpSpPr>
        <p:grpSpPr>
          <a:xfrm>
            <a:off x="1016681" y="884196"/>
            <a:ext cx="4178300" cy="5734050"/>
            <a:chOff x="4935538" y="563563"/>
            <a:chExt cx="4178300" cy="5734050"/>
          </a:xfrm>
        </p:grpSpPr>
        <p:sp>
          <p:nvSpPr>
            <p:cNvPr id="117" name="Freeform 2"/>
            <p:cNvSpPr>
              <a:spLocks noChangeArrowheads="1"/>
            </p:cNvSpPr>
            <p:nvPr/>
          </p:nvSpPr>
          <p:spPr bwMode="auto">
            <a:xfrm>
              <a:off x="6867525" y="1933575"/>
              <a:ext cx="735013" cy="3122613"/>
            </a:xfrm>
            <a:custGeom>
              <a:avLst/>
              <a:gdLst>
                <a:gd name="T0" fmla="*/ 2147483646 w 463"/>
                <a:gd name="T1" fmla="*/ 0 h 1967"/>
                <a:gd name="T2" fmla="*/ 2147483646 w 463"/>
                <a:gd name="T3" fmla="*/ 2147483646 h 1967"/>
                <a:gd name="T4" fmla="*/ 0 w 463"/>
                <a:gd name="T5" fmla="*/ 2147483646 h 1967"/>
                <a:gd name="T6" fmla="*/ 0 w 463"/>
                <a:gd name="T7" fmla="*/ 2147483646 h 1967"/>
                <a:gd name="T8" fmla="*/ 2147483646 w 463"/>
                <a:gd name="T9" fmla="*/ 0 h 1967"/>
                <a:gd name="T10" fmla="*/ 0 60000 65536"/>
                <a:gd name="T11" fmla="*/ 0 60000 65536"/>
                <a:gd name="T12" fmla="*/ 0 60000 65536"/>
                <a:gd name="T13" fmla="*/ 0 60000 65536"/>
                <a:gd name="T14" fmla="*/ 0 60000 65536"/>
                <a:gd name="T15" fmla="*/ 0 w 463"/>
                <a:gd name="T16" fmla="*/ 0 h 1967"/>
                <a:gd name="T17" fmla="*/ 463 w 463"/>
                <a:gd name="T18" fmla="*/ 1967 h 1967"/>
              </a:gdLst>
              <a:ahLst/>
              <a:cxnLst>
                <a:cxn ang="T10">
                  <a:pos x="T0" y="T1"/>
                </a:cxn>
                <a:cxn ang="T11">
                  <a:pos x="T2" y="T3"/>
                </a:cxn>
                <a:cxn ang="T12">
                  <a:pos x="T4" y="T5"/>
                </a:cxn>
                <a:cxn ang="T13">
                  <a:pos x="T6" y="T7"/>
                </a:cxn>
                <a:cxn ang="T14">
                  <a:pos x="T8" y="T9"/>
                </a:cxn>
              </a:cxnLst>
              <a:rect l="T15" t="T16" r="T17" b="T18"/>
              <a:pathLst>
                <a:path w="463" h="1967">
                  <a:moveTo>
                    <a:pt x="463" y="0"/>
                  </a:moveTo>
                  <a:lnTo>
                    <a:pt x="463" y="1782"/>
                  </a:lnTo>
                  <a:lnTo>
                    <a:pt x="0" y="1967"/>
                  </a:lnTo>
                  <a:lnTo>
                    <a:pt x="0" y="297"/>
                  </a:lnTo>
                  <a:lnTo>
                    <a:pt x="463" y="0"/>
                  </a:lnTo>
                  <a:close/>
                </a:path>
              </a:pathLst>
            </a:custGeom>
            <a:gradFill rotWithShape="0">
              <a:gsLst>
                <a:gs pos="0">
                  <a:srgbClr val="FFC000"/>
                </a:gs>
                <a:gs pos="100000">
                  <a:srgbClr val="FFFFFF"/>
                </a:gs>
              </a:gsLst>
              <a:lin ang="17820000" scaled="1"/>
            </a:gradFill>
            <a:ln w="4991">
              <a:solidFill>
                <a:srgbClr val="000000"/>
              </a:solidFill>
              <a:prstDash val="solid"/>
              <a:round/>
              <a:headEnd/>
              <a:tailEnd/>
            </a:ln>
          </p:spPr>
          <p:txBody>
            <a:bodyPr/>
            <a:lstStyle/>
            <a:p>
              <a:endParaRPr lang="en-US"/>
            </a:p>
          </p:txBody>
        </p:sp>
        <p:sp>
          <p:nvSpPr>
            <p:cNvPr id="118" name="Freeform 3"/>
            <p:cNvSpPr>
              <a:spLocks/>
            </p:cNvSpPr>
            <p:nvPr/>
          </p:nvSpPr>
          <p:spPr bwMode="auto">
            <a:xfrm>
              <a:off x="7219950" y="3394075"/>
              <a:ext cx="0" cy="1504950"/>
            </a:xfrm>
            <a:custGeom>
              <a:avLst/>
              <a:gdLst>
                <a:gd name="T0" fmla="*/ 0 h 948"/>
                <a:gd name="T1" fmla="*/ 2147483646 h 948"/>
                <a:gd name="T2" fmla="*/ 0 60000 65536"/>
                <a:gd name="T3" fmla="*/ 0 60000 65536"/>
                <a:gd name="T4" fmla="*/ 0 h 948"/>
                <a:gd name="T5" fmla="*/ 948 h 948"/>
              </a:gdLst>
              <a:ahLst/>
              <a:cxnLst>
                <a:cxn ang="T2">
                  <a:pos x="0" y="T0"/>
                </a:cxn>
                <a:cxn ang="T3">
                  <a:pos x="0" y="T1"/>
                </a:cxn>
              </a:cxnLst>
              <a:rect l="0" t="T4" r="0" b="T5"/>
              <a:pathLst>
                <a:path h="948">
                  <a:moveTo>
                    <a:pt x="0" y="0"/>
                  </a:moveTo>
                  <a:lnTo>
                    <a:pt x="0" y="948"/>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
            <p:cNvSpPr>
              <a:spLocks noChangeArrowheads="1"/>
            </p:cNvSpPr>
            <p:nvPr/>
          </p:nvSpPr>
          <p:spPr bwMode="auto">
            <a:xfrm>
              <a:off x="7643813" y="2744788"/>
              <a:ext cx="0" cy="927100"/>
            </a:xfrm>
            <a:custGeom>
              <a:avLst/>
              <a:gdLst>
                <a:gd name="T0" fmla="*/ 2147483646 h 584"/>
                <a:gd name="T1" fmla="*/ 0 h 584"/>
                <a:gd name="T2" fmla="*/ 0 60000 65536"/>
                <a:gd name="T3" fmla="*/ 0 60000 65536"/>
                <a:gd name="T4" fmla="*/ 0 h 584"/>
                <a:gd name="T5" fmla="*/ 584 h 584"/>
              </a:gdLst>
              <a:ahLst/>
              <a:cxnLst>
                <a:cxn ang="T2">
                  <a:pos x="0" y="T0"/>
                </a:cxn>
                <a:cxn ang="T3">
                  <a:pos x="0" y="T1"/>
                </a:cxn>
              </a:cxnLst>
              <a:rect l="0" t="T4" r="0" b="T5"/>
              <a:pathLst>
                <a:path h="584">
                  <a:moveTo>
                    <a:pt x="0" y="584"/>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5"/>
            <p:cNvSpPr>
              <a:spLocks noChangeArrowheads="1"/>
            </p:cNvSpPr>
            <p:nvPr/>
          </p:nvSpPr>
          <p:spPr bwMode="auto">
            <a:xfrm>
              <a:off x="6811963" y="2811463"/>
              <a:ext cx="0" cy="889000"/>
            </a:xfrm>
            <a:custGeom>
              <a:avLst/>
              <a:gdLst>
                <a:gd name="T0" fmla="*/ 0 h 560"/>
                <a:gd name="T1" fmla="*/ 2147483646 h 560"/>
                <a:gd name="T2" fmla="*/ 0 60000 65536"/>
                <a:gd name="T3" fmla="*/ 0 60000 65536"/>
                <a:gd name="T4" fmla="*/ 0 h 560"/>
                <a:gd name="T5" fmla="*/ 560 h 560"/>
              </a:gdLst>
              <a:ahLst/>
              <a:cxnLst>
                <a:cxn ang="T2">
                  <a:pos x="0" y="T0"/>
                </a:cxn>
                <a:cxn ang="T3">
                  <a:pos x="0" y="T1"/>
                </a:cxn>
              </a:cxnLst>
              <a:rect l="0" t="T4" r="0" b="T5"/>
              <a:pathLst>
                <a:path h="560">
                  <a:moveTo>
                    <a:pt x="0" y="0"/>
                  </a:moveTo>
                  <a:lnTo>
                    <a:pt x="0" y="56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6"/>
            <p:cNvSpPr>
              <a:spLocks noChangeArrowheads="1"/>
            </p:cNvSpPr>
            <p:nvPr/>
          </p:nvSpPr>
          <p:spPr bwMode="auto">
            <a:xfrm>
              <a:off x="6169025" y="3717925"/>
              <a:ext cx="649288" cy="0"/>
            </a:xfrm>
            <a:custGeom>
              <a:avLst/>
              <a:gdLst>
                <a:gd name="T0" fmla="*/ 2147483646 w 409"/>
                <a:gd name="T1" fmla="*/ 0 w 409"/>
                <a:gd name="T2" fmla="*/ 0 60000 65536"/>
                <a:gd name="T3" fmla="*/ 0 60000 65536"/>
                <a:gd name="T4" fmla="*/ 0 w 409"/>
                <a:gd name="T5" fmla="*/ 409 w 409"/>
              </a:gdLst>
              <a:ahLst/>
              <a:cxnLst>
                <a:cxn ang="T2">
                  <a:pos x="T0" y="0"/>
                </a:cxn>
                <a:cxn ang="T3">
                  <a:pos x="T1" y="0"/>
                </a:cxn>
              </a:cxnLst>
              <a:rect l="T4" t="0" r="T5" b="0"/>
              <a:pathLst>
                <a:path w="409">
                  <a:moveTo>
                    <a:pt x="409" y="0"/>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7"/>
            <p:cNvSpPr>
              <a:spLocks noChangeArrowheads="1"/>
            </p:cNvSpPr>
            <p:nvPr/>
          </p:nvSpPr>
          <p:spPr bwMode="auto">
            <a:xfrm>
              <a:off x="7658100" y="3243263"/>
              <a:ext cx="649288" cy="0"/>
            </a:xfrm>
            <a:custGeom>
              <a:avLst/>
              <a:gdLst>
                <a:gd name="T0" fmla="*/ 0 w 409"/>
                <a:gd name="T1" fmla="*/ 2147483646 w 409"/>
                <a:gd name="T2" fmla="*/ 0 60000 65536"/>
                <a:gd name="T3" fmla="*/ 0 60000 65536"/>
                <a:gd name="T4" fmla="*/ 0 w 409"/>
                <a:gd name="T5" fmla="*/ 409 w 409"/>
              </a:gdLst>
              <a:ahLst/>
              <a:cxnLst>
                <a:cxn ang="T2">
                  <a:pos x="T0" y="0"/>
                </a:cxn>
                <a:cxn ang="T3">
                  <a:pos x="T1" y="0"/>
                </a:cxn>
              </a:cxnLst>
              <a:rect l="T4" t="0" r="T5" b="0"/>
              <a:pathLst>
                <a:path w="409">
                  <a:moveTo>
                    <a:pt x="0" y="0"/>
                  </a:moveTo>
                  <a:lnTo>
                    <a:pt x="40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8"/>
            <p:cNvSpPr>
              <a:spLocks noChangeArrowheads="1"/>
            </p:cNvSpPr>
            <p:nvPr/>
          </p:nvSpPr>
          <p:spPr bwMode="auto">
            <a:xfrm>
              <a:off x="6865938" y="2687638"/>
              <a:ext cx="733425" cy="398462"/>
            </a:xfrm>
            <a:custGeom>
              <a:avLst/>
              <a:gdLst>
                <a:gd name="T0" fmla="*/ 2147483646 w 462"/>
                <a:gd name="T1" fmla="*/ 0 h 251"/>
                <a:gd name="T2" fmla="*/ 0 w 462"/>
                <a:gd name="T3" fmla="*/ 2147483646 h 251"/>
                <a:gd name="T4" fmla="*/ 0 60000 65536"/>
                <a:gd name="T5" fmla="*/ 0 60000 65536"/>
                <a:gd name="T6" fmla="*/ 0 w 462"/>
                <a:gd name="T7" fmla="*/ 0 h 251"/>
                <a:gd name="T8" fmla="*/ 462 w 462"/>
                <a:gd name="T9" fmla="*/ 251 h 251"/>
              </a:gdLst>
              <a:ahLst/>
              <a:cxnLst>
                <a:cxn ang="T4">
                  <a:pos x="T0" y="T1"/>
                </a:cxn>
                <a:cxn ang="T5">
                  <a:pos x="T2" y="T3"/>
                </a:cxn>
              </a:cxnLst>
              <a:rect l="T6" t="T7" r="T8" b="T9"/>
              <a:pathLst>
                <a:path w="462" h="251">
                  <a:moveTo>
                    <a:pt x="462" y="0"/>
                  </a:moveTo>
                  <a:lnTo>
                    <a:pt x="0" y="25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9"/>
            <p:cNvSpPr>
              <a:spLocks noChangeArrowheads="1"/>
            </p:cNvSpPr>
            <p:nvPr/>
          </p:nvSpPr>
          <p:spPr bwMode="auto">
            <a:xfrm>
              <a:off x="7219950" y="2728913"/>
              <a:ext cx="146050" cy="125412"/>
            </a:xfrm>
            <a:custGeom>
              <a:avLst/>
              <a:gdLst>
                <a:gd name="T0" fmla="*/ 0 w 92"/>
                <a:gd name="T1" fmla="*/ 0 h 79"/>
                <a:gd name="T2" fmla="*/ 2147483646 w 92"/>
                <a:gd name="T3" fmla="*/ 0 h 79"/>
                <a:gd name="T4" fmla="*/ 2147483646 w 92"/>
                <a:gd name="T5" fmla="*/ 2147483646 h 79"/>
                <a:gd name="T6" fmla="*/ 0 w 92"/>
                <a:gd name="T7" fmla="*/ 0 h 79"/>
                <a:gd name="T8" fmla="*/ 0 60000 65536"/>
                <a:gd name="T9" fmla="*/ 0 60000 65536"/>
                <a:gd name="T10" fmla="*/ 0 60000 65536"/>
                <a:gd name="T11" fmla="*/ 0 60000 65536"/>
                <a:gd name="T12" fmla="*/ 0 w 92"/>
                <a:gd name="T13" fmla="*/ 0 h 79"/>
                <a:gd name="T14" fmla="*/ 92 w 92"/>
                <a:gd name="T15" fmla="*/ 79 h 79"/>
              </a:gdLst>
              <a:ahLst/>
              <a:cxnLst>
                <a:cxn ang="T8">
                  <a:pos x="T0" y="T1"/>
                </a:cxn>
                <a:cxn ang="T9">
                  <a:pos x="T2" y="T3"/>
                </a:cxn>
                <a:cxn ang="T10">
                  <a:pos x="T4" y="T5"/>
                </a:cxn>
                <a:cxn ang="T11">
                  <a:pos x="T6" y="T7"/>
                </a:cxn>
              </a:cxnLst>
              <a:rect l="T12" t="T13" r="T14" b="T15"/>
              <a:pathLst>
                <a:path w="92" h="79">
                  <a:moveTo>
                    <a:pt x="0" y="0"/>
                  </a:moveTo>
                  <a:lnTo>
                    <a:pt x="92" y="0"/>
                  </a:lnTo>
                  <a:lnTo>
                    <a:pt x="46" y="79"/>
                  </a:lnTo>
                  <a:lnTo>
                    <a:pt x="0" y="0"/>
                  </a:lnTo>
                  <a:close/>
                </a:path>
              </a:pathLst>
            </a:custGeom>
            <a:solidFill>
              <a:srgbClr val="FFFFFF"/>
            </a:solidFill>
            <a:ln w="9981">
              <a:solidFill>
                <a:srgbClr val="000000"/>
              </a:solidFill>
              <a:prstDash val="solid"/>
              <a:round/>
              <a:headEnd/>
              <a:tailEnd/>
            </a:ln>
          </p:spPr>
          <p:txBody>
            <a:bodyPr/>
            <a:lstStyle/>
            <a:p>
              <a:endParaRPr lang="en-US"/>
            </a:p>
          </p:txBody>
        </p:sp>
        <p:sp>
          <p:nvSpPr>
            <p:cNvPr id="125" name="Freeform 10"/>
            <p:cNvSpPr>
              <a:spLocks noChangeArrowheads="1"/>
            </p:cNvSpPr>
            <p:nvPr/>
          </p:nvSpPr>
          <p:spPr bwMode="auto">
            <a:xfrm>
              <a:off x="7251700" y="2865438"/>
              <a:ext cx="114300" cy="60325"/>
            </a:xfrm>
            <a:custGeom>
              <a:avLst/>
              <a:gdLst>
                <a:gd name="T0" fmla="*/ 2147483646 w 72"/>
                <a:gd name="T1" fmla="*/ 0 h 38"/>
                <a:gd name="T2" fmla="*/ 0 w 72"/>
                <a:gd name="T3" fmla="*/ 2147483646 h 38"/>
                <a:gd name="T4" fmla="*/ 0 60000 65536"/>
                <a:gd name="T5" fmla="*/ 0 60000 65536"/>
                <a:gd name="T6" fmla="*/ 0 w 72"/>
                <a:gd name="T7" fmla="*/ 0 h 38"/>
                <a:gd name="T8" fmla="*/ 72 w 72"/>
                <a:gd name="T9" fmla="*/ 38 h 38"/>
              </a:gdLst>
              <a:ahLst/>
              <a:cxnLst>
                <a:cxn ang="T4">
                  <a:pos x="T0" y="T1"/>
                </a:cxn>
                <a:cxn ang="T5">
                  <a:pos x="T2" y="T3"/>
                </a:cxn>
              </a:cxnLst>
              <a:rect l="T6" t="T7" r="T8" b="T9"/>
              <a:pathLst>
                <a:path w="72" h="38">
                  <a:moveTo>
                    <a:pt x="72" y="0"/>
                  </a:moveTo>
                  <a:lnTo>
                    <a:pt x="0" y="38"/>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11"/>
            <p:cNvSpPr>
              <a:spLocks noChangeArrowheads="1"/>
            </p:cNvSpPr>
            <p:nvPr/>
          </p:nvSpPr>
          <p:spPr bwMode="auto">
            <a:xfrm>
              <a:off x="7302500" y="2922588"/>
              <a:ext cx="44450" cy="19050"/>
            </a:xfrm>
            <a:custGeom>
              <a:avLst/>
              <a:gdLst>
                <a:gd name="T0" fmla="*/ 2147483646 w 28"/>
                <a:gd name="T1" fmla="*/ 0 h 12"/>
                <a:gd name="T2" fmla="*/ 0 w 28"/>
                <a:gd name="T3" fmla="*/ 2147483646 h 12"/>
                <a:gd name="T4" fmla="*/ 0 60000 65536"/>
                <a:gd name="T5" fmla="*/ 0 60000 65536"/>
                <a:gd name="T6" fmla="*/ 0 w 28"/>
                <a:gd name="T7" fmla="*/ 0 h 12"/>
                <a:gd name="T8" fmla="*/ 28 w 28"/>
                <a:gd name="T9" fmla="*/ 12 h 12"/>
              </a:gdLst>
              <a:ahLst/>
              <a:cxnLst>
                <a:cxn ang="T4">
                  <a:pos x="T0" y="T1"/>
                </a:cxn>
                <a:cxn ang="T5">
                  <a:pos x="T2" y="T3"/>
                </a:cxn>
              </a:cxnLst>
              <a:rect l="T6" t="T7" r="T8" b="T9"/>
              <a:pathLst>
                <a:path w="28" h="12">
                  <a:moveTo>
                    <a:pt x="28" y="0"/>
                  </a:moveTo>
                  <a:lnTo>
                    <a:pt x="0" y="1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12"/>
            <p:cNvSpPr>
              <a:spLocks/>
            </p:cNvSpPr>
            <p:nvPr/>
          </p:nvSpPr>
          <p:spPr bwMode="auto">
            <a:xfrm>
              <a:off x="7085013" y="4937125"/>
              <a:ext cx="136525" cy="1208088"/>
            </a:xfrm>
            <a:custGeom>
              <a:avLst/>
              <a:gdLst>
                <a:gd name="T0" fmla="*/ 2147483646 w 86"/>
                <a:gd name="T1" fmla="*/ 0 h 761"/>
                <a:gd name="T2" fmla="*/ 0 w 86"/>
                <a:gd name="T3" fmla="*/ 2147483646 h 761"/>
                <a:gd name="T4" fmla="*/ 0 60000 65536"/>
                <a:gd name="T5" fmla="*/ 0 60000 65536"/>
                <a:gd name="T6" fmla="*/ 0 w 86"/>
                <a:gd name="T7" fmla="*/ 0 h 761"/>
                <a:gd name="T8" fmla="*/ 86 w 86"/>
                <a:gd name="T9" fmla="*/ 761 h 761"/>
              </a:gdLst>
              <a:ahLst/>
              <a:cxnLst>
                <a:cxn ang="T4">
                  <a:pos x="T0" y="T1"/>
                </a:cxn>
                <a:cxn ang="T5">
                  <a:pos x="T2" y="T3"/>
                </a:cxn>
              </a:cxnLst>
              <a:rect l="T6" t="T7" r="T8" b="T9"/>
              <a:pathLst>
                <a:path w="86" h="761">
                  <a:moveTo>
                    <a:pt x="86" y="0"/>
                  </a:moveTo>
                  <a:lnTo>
                    <a:pt x="0" y="761"/>
                  </a:lnTo>
                </a:path>
              </a:pathLst>
            </a:custGeom>
            <a:noFill/>
            <a:ln w="9981">
              <a:solidFill>
                <a:srgbClr val="E0B09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13"/>
            <p:cNvSpPr>
              <a:spLocks noChangeArrowheads="1"/>
            </p:cNvSpPr>
            <p:nvPr/>
          </p:nvSpPr>
          <p:spPr bwMode="auto">
            <a:xfrm>
              <a:off x="7197725" y="5187950"/>
              <a:ext cx="77788" cy="38100"/>
            </a:xfrm>
            <a:custGeom>
              <a:avLst/>
              <a:gdLst>
                <a:gd name="T0" fmla="*/ 0 w 49"/>
                <a:gd name="T1" fmla="*/ 0 h 24"/>
                <a:gd name="T2" fmla="*/ 2147483646 w 49"/>
                <a:gd name="T3" fmla="*/ 2147483646 h 24"/>
                <a:gd name="T4" fmla="*/ 2147483646 w 49"/>
                <a:gd name="T5" fmla="*/ 2147483646 h 24"/>
                <a:gd name="T6" fmla="*/ 2147483646 w 49"/>
                <a:gd name="T7" fmla="*/ 2147483646 h 24"/>
                <a:gd name="T8" fmla="*/ 2147483646 w 49"/>
                <a:gd name="T9" fmla="*/ 2147483646 h 24"/>
                <a:gd name="T10" fmla="*/ 2147483646 w 49"/>
                <a:gd name="T11" fmla="*/ 2147483646 h 24"/>
                <a:gd name="T12" fmla="*/ 2147483646 w 49"/>
                <a:gd name="T13" fmla="*/ 2147483646 h 24"/>
                <a:gd name="T14" fmla="*/ 2147483646 w 49"/>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4"/>
                <a:gd name="T26" fmla="*/ 49 w 4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4">
                  <a:moveTo>
                    <a:pt x="0" y="0"/>
                  </a:moveTo>
                  <a:lnTo>
                    <a:pt x="7" y="7"/>
                  </a:lnTo>
                  <a:lnTo>
                    <a:pt x="15" y="13"/>
                  </a:lnTo>
                  <a:lnTo>
                    <a:pt x="22" y="18"/>
                  </a:lnTo>
                  <a:lnTo>
                    <a:pt x="29" y="21"/>
                  </a:lnTo>
                  <a:lnTo>
                    <a:pt x="36" y="23"/>
                  </a:lnTo>
                  <a:lnTo>
                    <a:pt x="42" y="24"/>
                  </a:lnTo>
                  <a:lnTo>
                    <a:pt x="49" y="24"/>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14"/>
            <p:cNvSpPr>
              <a:spLocks noChangeArrowheads="1"/>
            </p:cNvSpPr>
            <p:nvPr/>
          </p:nvSpPr>
          <p:spPr bwMode="auto">
            <a:xfrm>
              <a:off x="7275513" y="5168900"/>
              <a:ext cx="60325" cy="57150"/>
            </a:xfrm>
            <a:custGeom>
              <a:avLst/>
              <a:gdLst>
                <a:gd name="T0" fmla="*/ 0 w 38"/>
                <a:gd name="T1" fmla="*/ 2147483646 h 36"/>
                <a:gd name="T2" fmla="*/ 2147483646 w 38"/>
                <a:gd name="T3" fmla="*/ 2147483646 h 36"/>
                <a:gd name="T4" fmla="*/ 2147483646 w 38"/>
                <a:gd name="T5" fmla="*/ 2147483646 h 36"/>
                <a:gd name="T6" fmla="*/ 2147483646 w 38"/>
                <a:gd name="T7" fmla="*/ 2147483646 h 36"/>
                <a:gd name="T8" fmla="*/ 2147483646 w 38"/>
                <a:gd name="T9" fmla="*/ 2147483646 h 36"/>
                <a:gd name="T10" fmla="*/ 2147483646 w 38"/>
                <a:gd name="T11" fmla="*/ 2147483646 h 36"/>
                <a:gd name="T12" fmla="*/ 2147483646 w 38"/>
                <a:gd name="T13" fmla="*/ 0 h 36"/>
                <a:gd name="T14" fmla="*/ 0 60000 65536"/>
                <a:gd name="T15" fmla="*/ 0 60000 65536"/>
                <a:gd name="T16" fmla="*/ 0 60000 65536"/>
                <a:gd name="T17" fmla="*/ 0 60000 65536"/>
                <a:gd name="T18" fmla="*/ 0 60000 65536"/>
                <a:gd name="T19" fmla="*/ 0 60000 65536"/>
                <a:gd name="T20" fmla="*/ 0 60000 65536"/>
                <a:gd name="T21" fmla="*/ 0 w 38"/>
                <a:gd name="T22" fmla="*/ 0 h 36"/>
                <a:gd name="T23" fmla="*/ 38 w 3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6">
                  <a:moveTo>
                    <a:pt x="0" y="36"/>
                  </a:moveTo>
                  <a:lnTo>
                    <a:pt x="7" y="33"/>
                  </a:lnTo>
                  <a:lnTo>
                    <a:pt x="15" y="28"/>
                  </a:lnTo>
                  <a:lnTo>
                    <a:pt x="23" y="21"/>
                  </a:lnTo>
                  <a:lnTo>
                    <a:pt x="29" y="13"/>
                  </a:lnTo>
                  <a:lnTo>
                    <a:pt x="35" y="6"/>
                  </a:lnTo>
                  <a:lnTo>
                    <a:pt x="3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15"/>
            <p:cNvSpPr>
              <a:spLocks noChangeArrowheads="1"/>
            </p:cNvSpPr>
            <p:nvPr/>
          </p:nvSpPr>
          <p:spPr bwMode="auto">
            <a:xfrm>
              <a:off x="7710488" y="5568950"/>
              <a:ext cx="0" cy="374650"/>
            </a:xfrm>
            <a:custGeom>
              <a:avLst/>
              <a:gdLst>
                <a:gd name="T0" fmla="*/ 2147483646 h 236"/>
                <a:gd name="T1" fmla="*/ 0 h 236"/>
                <a:gd name="T2" fmla="*/ 0 60000 65536"/>
                <a:gd name="T3" fmla="*/ 0 60000 65536"/>
                <a:gd name="T4" fmla="*/ 0 h 236"/>
                <a:gd name="T5" fmla="*/ 236 h 236"/>
              </a:gdLst>
              <a:ahLst/>
              <a:cxnLst>
                <a:cxn ang="T2">
                  <a:pos x="0" y="T0"/>
                </a:cxn>
                <a:cxn ang="T3">
                  <a:pos x="0" y="T1"/>
                </a:cxn>
              </a:cxnLst>
              <a:rect l="0" t="T4" r="0" b="T5"/>
              <a:pathLst>
                <a:path h="236">
                  <a:moveTo>
                    <a:pt x="0" y="236"/>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16"/>
            <p:cNvSpPr>
              <a:spLocks noChangeArrowheads="1"/>
            </p:cNvSpPr>
            <p:nvPr/>
          </p:nvSpPr>
          <p:spPr bwMode="auto">
            <a:xfrm>
              <a:off x="7613650" y="5676900"/>
              <a:ext cx="30163" cy="50800"/>
            </a:xfrm>
            <a:custGeom>
              <a:avLst/>
              <a:gdLst>
                <a:gd name="T0" fmla="*/ 0 w 19"/>
                <a:gd name="T1" fmla="*/ 2147483646 h 32"/>
                <a:gd name="T2" fmla="*/ 2147483646 w 19"/>
                <a:gd name="T3" fmla="*/ 2147483646 h 32"/>
                <a:gd name="T4" fmla="*/ 2147483646 w 19"/>
                <a:gd name="T5" fmla="*/ 2147483646 h 32"/>
                <a:gd name="T6" fmla="*/ 2147483646 w 19"/>
                <a:gd name="T7" fmla="*/ 2147483646 h 32"/>
                <a:gd name="T8" fmla="*/ 2147483646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0" y="32"/>
                  </a:moveTo>
                  <a:lnTo>
                    <a:pt x="3" y="21"/>
                  </a:lnTo>
                  <a:lnTo>
                    <a:pt x="7" y="12"/>
                  </a:lnTo>
                  <a:lnTo>
                    <a:pt x="12" y="5"/>
                  </a:lnTo>
                  <a:lnTo>
                    <a:pt x="1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17"/>
            <p:cNvSpPr>
              <a:spLocks noChangeArrowheads="1"/>
            </p:cNvSpPr>
            <p:nvPr/>
          </p:nvSpPr>
          <p:spPr bwMode="auto">
            <a:xfrm>
              <a:off x="7643813" y="5673725"/>
              <a:ext cx="69850" cy="7938"/>
            </a:xfrm>
            <a:custGeom>
              <a:avLst/>
              <a:gdLst>
                <a:gd name="T0" fmla="*/ 0 w 44"/>
                <a:gd name="T1" fmla="*/ 2147483646 h 5"/>
                <a:gd name="T2" fmla="*/ 2147483646 w 44"/>
                <a:gd name="T3" fmla="*/ 2147483646 h 5"/>
                <a:gd name="T4" fmla="*/ 2147483646 w 44"/>
                <a:gd name="T5" fmla="*/ 0 h 5"/>
                <a:gd name="T6" fmla="*/ 2147483646 w 44"/>
                <a:gd name="T7" fmla="*/ 0 h 5"/>
                <a:gd name="T8" fmla="*/ 2147483646 w 44"/>
                <a:gd name="T9" fmla="*/ 2147483646 h 5"/>
                <a:gd name="T10" fmla="*/ 2147483646 w 44"/>
                <a:gd name="T11" fmla="*/ 2147483646 h 5"/>
                <a:gd name="T12" fmla="*/ 0 60000 65536"/>
                <a:gd name="T13" fmla="*/ 0 60000 65536"/>
                <a:gd name="T14" fmla="*/ 0 60000 65536"/>
                <a:gd name="T15" fmla="*/ 0 60000 65536"/>
                <a:gd name="T16" fmla="*/ 0 60000 65536"/>
                <a:gd name="T17" fmla="*/ 0 60000 65536"/>
                <a:gd name="T18" fmla="*/ 0 w 44"/>
                <a:gd name="T19" fmla="*/ 0 h 5"/>
                <a:gd name="T20" fmla="*/ 44 w 4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4" h="5">
                  <a:moveTo>
                    <a:pt x="0" y="2"/>
                  </a:moveTo>
                  <a:lnTo>
                    <a:pt x="7" y="1"/>
                  </a:lnTo>
                  <a:lnTo>
                    <a:pt x="15" y="0"/>
                  </a:lnTo>
                  <a:lnTo>
                    <a:pt x="24" y="0"/>
                  </a:lnTo>
                  <a:lnTo>
                    <a:pt x="33" y="2"/>
                  </a:lnTo>
                  <a:lnTo>
                    <a:pt x="44" y="5"/>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Rectangle 18"/>
            <p:cNvSpPr>
              <a:spLocks noChangeArrowheads="1"/>
            </p:cNvSpPr>
            <p:nvPr/>
          </p:nvSpPr>
          <p:spPr bwMode="auto">
            <a:xfrm>
              <a:off x="7567613" y="5475288"/>
              <a:ext cx="1809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FFFFFF"/>
                  </a:solidFill>
                </a:rPr>
                <a:t>αi</a:t>
              </a:r>
            </a:p>
          </p:txBody>
        </p:sp>
        <p:sp>
          <p:nvSpPr>
            <p:cNvPr id="134" name="Rectangle 19"/>
            <p:cNvSpPr>
              <a:spLocks noChangeArrowheads="1"/>
            </p:cNvSpPr>
            <p:nvPr/>
          </p:nvSpPr>
          <p:spPr bwMode="auto">
            <a:xfrm>
              <a:off x="6457950" y="5848350"/>
              <a:ext cx="14605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E0B090"/>
                  </a:solidFill>
                </a:rPr>
                <a:t>Resultant</a:t>
              </a:r>
            </a:p>
          </p:txBody>
        </p:sp>
        <p:sp>
          <p:nvSpPr>
            <p:cNvPr id="135" name="Freeform 20"/>
            <p:cNvSpPr>
              <a:spLocks noChangeArrowheads="1"/>
            </p:cNvSpPr>
            <p:nvPr/>
          </p:nvSpPr>
          <p:spPr bwMode="auto">
            <a:xfrm>
              <a:off x="6867525" y="1522413"/>
              <a:ext cx="0" cy="631825"/>
            </a:xfrm>
            <a:custGeom>
              <a:avLst/>
              <a:gdLst>
                <a:gd name="T0" fmla="*/ 2147483646 h 398"/>
                <a:gd name="T1" fmla="*/ 0 h 398"/>
                <a:gd name="T2" fmla="*/ 0 60000 65536"/>
                <a:gd name="T3" fmla="*/ 0 60000 65536"/>
                <a:gd name="T4" fmla="*/ 0 h 398"/>
                <a:gd name="T5" fmla="*/ 398 h 398"/>
              </a:gdLst>
              <a:ahLst/>
              <a:cxnLst>
                <a:cxn ang="T2">
                  <a:pos x="0" y="T0"/>
                </a:cxn>
                <a:cxn ang="T3">
                  <a:pos x="0" y="T1"/>
                </a:cxn>
              </a:cxnLst>
              <a:rect l="0" t="T4" r="0" b="T5"/>
              <a:pathLst>
                <a:path h="398">
                  <a:moveTo>
                    <a:pt x="0" y="398"/>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21"/>
            <p:cNvSpPr>
              <a:spLocks noChangeArrowheads="1"/>
            </p:cNvSpPr>
            <p:nvPr/>
          </p:nvSpPr>
          <p:spPr bwMode="auto">
            <a:xfrm>
              <a:off x="7600950" y="1525588"/>
              <a:ext cx="0" cy="325437"/>
            </a:xfrm>
            <a:custGeom>
              <a:avLst/>
              <a:gdLst>
                <a:gd name="T0" fmla="*/ 2147483646 h 205"/>
                <a:gd name="T1" fmla="*/ 0 h 205"/>
                <a:gd name="T2" fmla="*/ 0 60000 65536"/>
                <a:gd name="T3" fmla="*/ 0 60000 65536"/>
                <a:gd name="T4" fmla="*/ 0 h 205"/>
                <a:gd name="T5" fmla="*/ 205 h 205"/>
              </a:gdLst>
              <a:ahLst/>
              <a:cxnLst>
                <a:cxn ang="T2">
                  <a:pos x="0" y="T0"/>
                </a:cxn>
                <a:cxn ang="T3">
                  <a:pos x="0" y="T1"/>
                </a:cxn>
              </a:cxnLst>
              <a:rect l="0" t="T4" r="0" b="T5"/>
              <a:pathLst>
                <a:path h="205">
                  <a:moveTo>
                    <a:pt x="0" y="205"/>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22"/>
            <p:cNvSpPr>
              <a:spLocks/>
            </p:cNvSpPr>
            <p:nvPr/>
          </p:nvSpPr>
          <p:spPr bwMode="auto">
            <a:xfrm>
              <a:off x="6867525" y="1703388"/>
              <a:ext cx="733425" cy="0"/>
            </a:xfrm>
            <a:custGeom>
              <a:avLst/>
              <a:gdLst>
                <a:gd name="T0" fmla="*/ 0 w 462"/>
                <a:gd name="T1" fmla="*/ 2147483646 w 462"/>
                <a:gd name="T2" fmla="*/ 0 60000 65536"/>
                <a:gd name="T3" fmla="*/ 0 60000 65536"/>
                <a:gd name="T4" fmla="*/ 0 w 462"/>
                <a:gd name="T5" fmla="*/ 462 w 462"/>
              </a:gdLst>
              <a:ahLst/>
              <a:cxnLst>
                <a:cxn ang="T2">
                  <a:pos x="T0" y="0"/>
                </a:cxn>
                <a:cxn ang="T3">
                  <a:pos x="T1" y="0"/>
                </a:cxn>
              </a:cxnLst>
              <a:rect l="T4" t="0" r="T5" b="0"/>
              <a:pathLst>
                <a:path w="462">
                  <a:moveTo>
                    <a:pt x="0" y="0"/>
                  </a:moveTo>
                  <a:lnTo>
                    <a:pt x="462"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Rectangle 23"/>
            <p:cNvSpPr>
              <a:spLocks noChangeArrowheads="1"/>
            </p:cNvSpPr>
            <p:nvPr/>
          </p:nvSpPr>
          <p:spPr bwMode="auto">
            <a:xfrm>
              <a:off x="7235825" y="1555750"/>
              <a:ext cx="29686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Δx</a:t>
              </a:r>
              <a:r>
                <a:rPr lang="en-US" altLang="en-US" sz="900" baseline="-25000">
                  <a:solidFill>
                    <a:srgbClr val="000000"/>
                  </a:solidFill>
                </a:rPr>
                <a:t>i</a:t>
              </a:r>
            </a:p>
          </p:txBody>
        </p:sp>
        <p:sp>
          <p:nvSpPr>
            <p:cNvPr id="139" name="Freeform 24"/>
            <p:cNvSpPr>
              <a:spLocks/>
            </p:cNvSpPr>
            <p:nvPr/>
          </p:nvSpPr>
          <p:spPr bwMode="auto">
            <a:xfrm>
              <a:off x="5588000" y="876300"/>
              <a:ext cx="1633538" cy="0"/>
            </a:xfrm>
            <a:custGeom>
              <a:avLst/>
              <a:gdLst>
                <a:gd name="T0" fmla="*/ 0 w 1029"/>
                <a:gd name="T1" fmla="*/ 2147483646 w 1029"/>
                <a:gd name="T2" fmla="*/ 0 60000 65536"/>
                <a:gd name="T3" fmla="*/ 0 60000 65536"/>
                <a:gd name="T4" fmla="*/ 0 w 1029"/>
                <a:gd name="T5" fmla="*/ 1029 w 1029"/>
              </a:gdLst>
              <a:ahLst/>
              <a:cxnLst>
                <a:cxn ang="T2">
                  <a:pos x="T0" y="0"/>
                </a:cxn>
                <a:cxn ang="T3">
                  <a:pos x="T1" y="0"/>
                </a:cxn>
              </a:cxnLst>
              <a:rect l="T4" t="0" r="T5" b="0"/>
              <a:pathLst>
                <a:path w="1029">
                  <a:moveTo>
                    <a:pt x="0" y="0"/>
                  </a:moveTo>
                  <a:lnTo>
                    <a:pt x="1029" y="0"/>
                  </a:lnTo>
                </a:path>
              </a:pathLst>
            </a:custGeom>
            <a:noFill/>
            <a:ln w="9981">
              <a:solidFill>
                <a:srgbClr val="FFCC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25"/>
            <p:cNvSpPr>
              <a:spLocks noChangeArrowheads="1"/>
            </p:cNvSpPr>
            <p:nvPr/>
          </p:nvSpPr>
          <p:spPr bwMode="auto">
            <a:xfrm>
              <a:off x="5588000" y="865188"/>
              <a:ext cx="1633538" cy="4068762"/>
            </a:xfrm>
            <a:custGeom>
              <a:avLst/>
              <a:gdLst>
                <a:gd name="T0" fmla="*/ 0 w 1029"/>
                <a:gd name="T1" fmla="*/ 0 h 2563"/>
                <a:gd name="T2" fmla="*/ 2147483646 w 1029"/>
                <a:gd name="T3" fmla="*/ 2147483646 h 2563"/>
                <a:gd name="T4" fmla="*/ 0 60000 65536"/>
                <a:gd name="T5" fmla="*/ 0 60000 65536"/>
                <a:gd name="T6" fmla="*/ 0 w 1029"/>
                <a:gd name="T7" fmla="*/ 0 h 2563"/>
                <a:gd name="T8" fmla="*/ 1029 w 1029"/>
                <a:gd name="T9" fmla="*/ 2563 h 2563"/>
              </a:gdLst>
              <a:ahLst/>
              <a:cxnLst>
                <a:cxn ang="T4">
                  <a:pos x="T0" y="T1"/>
                </a:cxn>
                <a:cxn ang="T5">
                  <a:pos x="T2" y="T3"/>
                </a:cxn>
              </a:cxnLst>
              <a:rect l="T6" t="T7" r="T8" b="T9"/>
              <a:pathLst>
                <a:path w="1029" h="2563">
                  <a:moveTo>
                    <a:pt x="0" y="0"/>
                  </a:moveTo>
                  <a:lnTo>
                    <a:pt x="1029" y="2563"/>
                  </a:lnTo>
                </a:path>
              </a:pathLst>
            </a:custGeom>
            <a:noFill/>
            <a:ln w="9981">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26"/>
            <p:cNvSpPr>
              <a:spLocks noChangeArrowheads="1"/>
            </p:cNvSpPr>
            <p:nvPr/>
          </p:nvSpPr>
          <p:spPr bwMode="auto">
            <a:xfrm>
              <a:off x="7221538" y="681038"/>
              <a:ext cx="0" cy="2395537"/>
            </a:xfrm>
            <a:custGeom>
              <a:avLst/>
              <a:gdLst>
                <a:gd name="T0" fmla="*/ 0 h 1509"/>
                <a:gd name="T1" fmla="*/ 2147483646 h 1509"/>
                <a:gd name="T2" fmla="*/ 0 60000 65536"/>
                <a:gd name="T3" fmla="*/ 0 60000 65536"/>
                <a:gd name="T4" fmla="*/ 0 h 1509"/>
                <a:gd name="T5" fmla="*/ 1509 h 1509"/>
              </a:gdLst>
              <a:ahLst/>
              <a:cxnLst>
                <a:cxn ang="T2">
                  <a:pos x="0" y="T0"/>
                </a:cxn>
                <a:cxn ang="T3">
                  <a:pos x="0" y="T1"/>
                </a:cxn>
              </a:cxnLst>
              <a:rect l="0" t="T4" r="0" b="T5"/>
              <a:pathLst>
                <a:path h="1509">
                  <a:moveTo>
                    <a:pt x="0" y="0"/>
                  </a:moveTo>
                  <a:lnTo>
                    <a:pt x="0" y="1509"/>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Rectangle 27"/>
            <p:cNvSpPr>
              <a:spLocks noChangeArrowheads="1"/>
            </p:cNvSpPr>
            <p:nvPr/>
          </p:nvSpPr>
          <p:spPr bwMode="auto">
            <a:xfrm>
              <a:off x="7734300" y="2689225"/>
              <a:ext cx="3175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S</a:t>
              </a:r>
              <a:r>
                <a:rPr lang="en-US" altLang="en-US" sz="1100">
                  <a:solidFill>
                    <a:srgbClr val="000000"/>
                  </a:solidFill>
                </a:rPr>
                <a:t>i</a:t>
              </a:r>
            </a:p>
          </p:txBody>
        </p:sp>
        <p:sp>
          <p:nvSpPr>
            <p:cNvPr id="143" name="Freeform 28"/>
            <p:cNvSpPr>
              <a:spLocks noChangeArrowheads="1"/>
            </p:cNvSpPr>
            <p:nvPr/>
          </p:nvSpPr>
          <p:spPr bwMode="auto">
            <a:xfrm>
              <a:off x="4938713" y="5021263"/>
              <a:ext cx="2005012" cy="842962"/>
            </a:xfrm>
            <a:custGeom>
              <a:avLst/>
              <a:gdLst>
                <a:gd name="T0" fmla="*/ 2147483646 w 1263"/>
                <a:gd name="T1" fmla="*/ 0 h 531"/>
                <a:gd name="T2" fmla="*/ 0 w 1263"/>
                <a:gd name="T3" fmla="*/ 2147483646 h 531"/>
                <a:gd name="T4" fmla="*/ 0 60000 65536"/>
                <a:gd name="T5" fmla="*/ 0 60000 65536"/>
                <a:gd name="T6" fmla="*/ 0 w 1263"/>
                <a:gd name="T7" fmla="*/ 0 h 531"/>
                <a:gd name="T8" fmla="*/ 1263 w 1263"/>
                <a:gd name="T9" fmla="*/ 531 h 531"/>
              </a:gdLst>
              <a:ahLst/>
              <a:cxnLst>
                <a:cxn ang="T4">
                  <a:pos x="T0" y="T1"/>
                </a:cxn>
                <a:cxn ang="T5">
                  <a:pos x="T2" y="T3"/>
                </a:cxn>
              </a:cxnLst>
              <a:rect l="T6" t="T7" r="T8" b="T9"/>
              <a:pathLst>
                <a:path w="1263" h="531">
                  <a:moveTo>
                    <a:pt x="1263" y="0"/>
                  </a:moveTo>
                  <a:lnTo>
                    <a:pt x="0" y="53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29"/>
            <p:cNvSpPr>
              <a:spLocks noChangeArrowheads="1"/>
            </p:cNvSpPr>
            <p:nvPr/>
          </p:nvSpPr>
          <p:spPr bwMode="auto">
            <a:xfrm>
              <a:off x="4935538" y="5868988"/>
              <a:ext cx="452437" cy="0"/>
            </a:xfrm>
            <a:custGeom>
              <a:avLst/>
              <a:gdLst>
                <a:gd name="T0" fmla="*/ 0 w 285"/>
                <a:gd name="T1" fmla="*/ 2147483646 w 285"/>
                <a:gd name="T2" fmla="*/ 0 60000 65536"/>
                <a:gd name="T3" fmla="*/ 0 60000 65536"/>
                <a:gd name="T4" fmla="*/ 0 w 285"/>
                <a:gd name="T5" fmla="*/ 285 w 285"/>
              </a:gdLst>
              <a:ahLst/>
              <a:cxnLst>
                <a:cxn ang="T2">
                  <a:pos x="T0" y="0"/>
                </a:cxn>
                <a:cxn ang="T3">
                  <a:pos x="T1" y="0"/>
                </a:cxn>
              </a:cxnLst>
              <a:rect l="T4" t="0" r="T5" b="0"/>
              <a:pathLst>
                <a:path w="285">
                  <a:moveTo>
                    <a:pt x="0" y="0"/>
                  </a:moveTo>
                  <a:lnTo>
                    <a:pt x="285"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30"/>
            <p:cNvSpPr>
              <a:spLocks noChangeArrowheads="1"/>
            </p:cNvSpPr>
            <p:nvPr/>
          </p:nvSpPr>
          <p:spPr bwMode="auto">
            <a:xfrm>
              <a:off x="5222875" y="5756275"/>
              <a:ext cx="42863" cy="57150"/>
            </a:xfrm>
            <a:custGeom>
              <a:avLst/>
              <a:gdLst>
                <a:gd name="T0" fmla="*/ 0 w 27"/>
                <a:gd name="T1" fmla="*/ 0 h 36"/>
                <a:gd name="T2" fmla="*/ 2147483646 w 27"/>
                <a:gd name="T3" fmla="*/ 2147483646 h 36"/>
                <a:gd name="T4" fmla="*/ 2147483646 w 27"/>
                <a:gd name="T5" fmla="*/ 2147483646 h 36"/>
                <a:gd name="T6" fmla="*/ 2147483646 w 27"/>
                <a:gd name="T7" fmla="*/ 2147483646 h 36"/>
                <a:gd name="T8" fmla="*/ 2147483646 w 27"/>
                <a:gd name="T9" fmla="*/ 2147483646 h 36"/>
                <a:gd name="T10" fmla="*/ 2147483646 w 27"/>
                <a:gd name="T11" fmla="*/ 2147483646 h 36"/>
                <a:gd name="T12" fmla="*/ 0 60000 65536"/>
                <a:gd name="T13" fmla="*/ 0 60000 65536"/>
                <a:gd name="T14" fmla="*/ 0 60000 65536"/>
                <a:gd name="T15" fmla="*/ 0 60000 65536"/>
                <a:gd name="T16" fmla="*/ 0 60000 65536"/>
                <a:gd name="T17" fmla="*/ 0 60000 65536"/>
                <a:gd name="T18" fmla="*/ 0 w 27"/>
                <a:gd name="T19" fmla="*/ 0 h 36"/>
                <a:gd name="T20" fmla="*/ 27 w 2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7" h="36">
                  <a:moveTo>
                    <a:pt x="0" y="0"/>
                  </a:moveTo>
                  <a:lnTo>
                    <a:pt x="8" y="8"/>
                  </a:lnTo>
                  <a:lnTo>
                    <a:pt x="15" y="15"/>
                  </a:lnTo>
                  <a:lnTo>
                    <a:pt x="21" y="23"/>
                  </a:lnTo>
                  <a:lnTo>
                    <a:pt x="25" y="29"/>
                  </a:lnTo>
                  <a:lnTo>
                    <a:pt x="27" y="3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31"/>
            <p:cNvSpPr>
              <a:spLocks noChangeArrowheads="1"/>
            </p:cNvSpPr>
            <p:nvPr/>
          </p:nvSpPr>
          <p:spPr bwMode="auto">
            <a:xfrm>
              <a:off x="5251450" y="5813425"/>
              <a:ext cx="15875" cy="47625"/>
            </a:xfrm>
            <a:custGeom>
              <a:avLst/>
              <a:gdLst>
                <a:gd name="T0" fmla="*/ 2147483646 w 10"/>
                <a:gd name="T1" fmla="*/ 0 h 30"/>
                <a:gd name="T2" fmla="*/ 2147483646 w 10"/>
                <a:gd name="T3" fmla="*/ 2147483646 h 30"/>
                <a:gd name="T4" fmla="*/ 2147483646 w 10"/>
                <a:gd name="T5" fmla="*/ 2147483646 h 30"/>
                <a:gd name="T6" fmla="*/ 0 w 10"/>
                <a:gd name="T7" fmla="*/ 2147483646 h 30"/>
                <a:gd name="T8" fmla="*/ 0 60000 65536"/>
                <a:gd name="T9" fmla="*/ 0 60000 65536"/>
                <a:gd name="T10" fmla="*/ 0 60000 65536"/>
                <a:gd name="T11" fmla="*/ 0 60000 65536"/>
                <a:gd name="T12" fmla="*/ 0 w 10"/>
                <a:gd name="T13" fmla="*/ 0 h 30"/>
                <a:gd name="T14" fmla="*/ 10 w 10"/>
                <a:gd name="T15" fmla="*/ 30 h 30"/>
              </a:gdLst>
              <a:ahLst/>
              <a:cxnLst>
                <a:cxn ang="T8">
                  <a:pos x="T0" y="T1"/>
                </a:cxn>
                <a:cxn ang="T9">
                  <a:pos x="T2" y="T3"/>
                </a:cxn>
                <a:cxn ang="T10">
                  <a:pos x="T4" y="T5"/>
                </a:cxn>
                <a:cxn ang="T11">
                  <a:pos x="T6" y="T7"/>
                </a:cxn>
              </a:cxnLst>
              <a:rect l="T12" t="T13" r="T14" b="T15"/>
              <a:pathLst>
                <a:path w="10" h="30">
                  <a:moveTo>
                    <a:pt x="9" y="0"/>
                  </a:moveTo>
                  <a:lnTo>
                    <a:pt x="10" y="10"/>
                  </a:lnTo>
                  <a:lnTo>
                    <a:pt x="7" y="20"/>
                  </a:lnTo>
                  <a:lnTo>
                    <a:pt x="0" y="3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32"/>
            <p:cNvSpPr>
              <a:spLocks/>
            </p:cNvSpPr>
            <p:nvPr/>
          </p:nvSpPr>
          <p:spPr bwMode="auto">
            <a:xfrm>
              <a:off x="6864350" y="4208463"/>
              <a:ext cx="744538" cy="331787"/>
            </a:xfrm>
            <a:custGeom>
              <a:avLst/>
              <a:gdLst>
                <a:gd name="T0" fmla="*/ 0 w 469"/>
                <a:gd name="T1" fmla="*/ 2147483646 h 209"/>
                <a:gd name="T2" fmla="*/ 2147483646 w 469"/>
                <a:gd name="T3" fmla="*/ 0 h 209"/>
                <a:gd name="T4" fmla="*/ 0 60000 65536"/>
                <a:gd name="T5" fmla="*/ 0 60000 65536"/>
                <a:gd name="T6" fmla="*/ 0 w 469"/>
                <a:gd name="T7" fmla="*/ 0 h 209"/>
                <a:gd name="T8" fmla="*/ 469 w 469"/>
                <a:gd name="T9" fmla="*/ 209 h 209"/>
              </a:gdLst>
              <a:ahLst/>
              <a:cxnLst>
                <a:cxn ang="T4">
                  <a:pos x="T0" y="T1"/>
                </a:cxn>
                <a:cxn ang="T5">
                  <a:pos x="T2" y="T3"/>
                </a:cxn>
              </a:cxnLst>
              <a:rect l="T6" t="T7" r="T8" b="T9"/>
              <a:pathLst>
                <a:path w="469" h="209">
                  <a:moveTo>
                    <a:pt x="0" y="209"/>
                  </a:moveTo>
                  <a:lnTo>
                    <a:pt x="469" y="0"/>
                  </a:lnTo>
                </a:path>
              </a:pathLst>
            </a:custGeom>
            <a:noFill/>
            <a:ln w="9981">
              <a:solidFill>
                <a:srgbClr val="A040FF"/>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Rectangle 33"/>
            <p:cNvSpPr>
              <a:spLocks noChangeArrowheads="1"/>
            </p:cNvSpPr>
            <p:nvPr/>
          </p:nvSpPr>
          <p:spPr bwMode="auto">
            <a:xfrm rot="1620000">
              <a:off x="7383463" y="4006850"/>
              <a:ext cx="1095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L</a:t>
              </a:r>
              <a:r>
                <a:rPr lang="en-US" altLang="en-US" sz="1100" baseline="-25000">
                  <a:solidFill>
                    <a:srgbClr val="000000"/>
                  </a:solidFill>
                </a:rPr>
                <a:t>i</a:t>
              </a:r>
            </a:p>
          </p:txBody>
        </p:sp>
        <p:sp>
          <p:nvSpPr>
            <p:cNvPr id="149" name="Rectangle 34"/>
            <p:cNvSpPr>
              <a:spLocks noChangeArrowheads="1"/>
            </p:cNvSpPr>
            <p:nvPr/>
          </p:nvSpPr>
          <p:spPr bwMode="auto">
            <a:xfrm>
              <a:off x="7253288" y="3763963"/>
              <a:ext cx="354012"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Wi</a:t>
              </a:r>
            </a:p>
          </p:txBody>
        </p:sp>
        <p:sp>
          <p:nvSpPr>
            <p:cNvPr id="150" name="Rectangle 35"/>
            <p:cNvSpPr>
              <a:spLocks noChangeArrowheads="1"/>
            </p:cNvSpPr>
            <p:nvPr/>
          </p:nvSpPr>
          <p:spPr bwMode="auto">
            <a:xfrm>
              <a:off x="6348413" y="2622550"/>
              <a:ext cx="6080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S + ΔS</a:t>
              </a:r>
            </a:p>
          </p:txBody>
        </p:sp>
        <p:sp>
          <p:nvSpPr>
            <p:cNvPr id="151" name="Rectangle 36"/>
            <p:cNvSpPr>
              <a:spLocks noChangeArrowheads="1"/>
            </p:cNvSpPr>
            <p:nvPr/>
          </p:nvSpPr>
          <p:spPr bwMode="auto">
            <a:xfrm>
              <a:off x="6318250" y="681038"/>
              <a:ext cx="4238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00"/>
                  </a:solidFill>
                </a:rPr>
                <a:t>X</a:t>
              </a:r>
              <a:r>
                <a:rPr lang="en-US" altLang="en-US" sz="1400">
                  <a:solidFill>
                    <a:srgbClr val="000000"/>
                  </a:solidFill>
                </a:rPr>
                <a:t>i</a:t>
              </a:r>
            </a:p>
          </p:txBody>
        </p:sp>
        <p:sp>
          <p:nvSpPr>
            <p:cNvPr id="152" name="Rectangle 37"/>
            <p:cNvSpPr>
              <a:spLocks noChangeArrowheads="1"/>
            </p:cNvSpPr>
            <p:nvPr/>
          </p:nvSpPr>
          <p:spPr bwMode="auto">
            <a:xfrm>
              <a:off x="5943600" y="2249488"/>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000000"/>
                  </a:solidFill>
                </a:rPr>
                <a:t>R</a:t>
              </a:r>
            </a:p>
          </p:txBody>
        </p:sp>
        <p:sp>
          <p:nvSpPr>
            <p:cNvPr id="153" name="Freeform 38"/>
            <p:cNvSpPr>
              <a:spLocks noChangeArrowheads="1"/>
            </p:cNvSpPr>
            <p:nvPr/>
          </p:nvSpPr>
          <p:spPr bwMode="auto">
            <a:xfrm>
              <a:off x="5586413" y="781050"/>
              <a:ext cx="0" cy="238125"/>
            </a:xfrm>
            <a:custGeom>
              <a:avLst/>
              <a:gdLst>
                <a:gd name="T0" fmla="*/ 0 h 150"/>
                <a:gd name="T1" fmla="*/ 2147483646 h 150"/>
                <a:gd name="T2" fmla="*/ 0 60000 65536"/>
                <a:gd name="T3" fmla="*/ 0 60000 65536"/>
                <a:gd name="T4" fmla="*/ 0 h 150"/>
                <a:gd name="T5" fmla="*/ 150 h 150"/>
              </a:gdLst>
              <a:ahLst/>
              <a:cxnLst>
                <a:cxn ang="T2">
                  <a:pos x="0" y="T0"/>
                </a:cxn>
                <a:cxn ang="T3">
                  <a:pos x="0" y="T1"/>
                </a:cxn>
              </a:cxnLst>
              <a:rect l="0" t="T4" r="0" b="T5"/>
              <a:pathLst>
                <a:path h="150">
                  <a:moveTo>
                    <a:pt x="0" y="0"/>
                  </a:moveTo>
                  <a:lnTo>
                    <a:pt x="0" y="15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39"/>
            <p:cNvSpPr>
              <a:spLocks noChangeArrowheads="1"/>
            </p:cNvSpPr>
            <p:nvPr/>
          </p:nvSpPr>
          <p:spPr bwMode="auto">
            <a:xfrm>
              <a:off x="5246688" y="862013"/>
              <a:ext cx="666750" cy="0"/>
            </a:xfrm>
            <a:custGeom>
              <a:avLst/>
              <a:gdLst>
                <a:gd name="T0" fmla="*/ 0 w 420"/>
                <a:gd name="T1" fmla="*/ 2147483646 w 420"/>
                <a:gd name="T2" fmla="*/ 0 60000 65536"/>
                <a:gd name="T3" fmla="*/ 0 60000 65536"/>
                <a:gd name="T4" fmla="*/ 0 w 420"/>
                <a:gd name="T5" fmla="*/ 420 w 420"/>
              </a:gdLst>
              <a:ahLst/>
              <a:cxnLst>
                <a:cxn ang="T2">
                  <a:pos x="T0" y="0"/>
                </a:cxn>
                <a:cxn ang="T3">
                  <a:pos x="T1" y="0"/>
                </a:cxn>
              </a:cxnLst>
              <a:rect l="T4" t="0" r="T5" b="0"/>
              <a:pathLst>
                <a:path w="420">
                  <a:moveTo>
                    <a:pt x="0" y="0"/>
                  </a:moveTo>
                  <a:lnTo>
                    <a:pt x="42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Rectangle 40"/>
            <p:cNvSpPr>
              <a:spLocks noChangeArrowheads="1"/>
            </p:cNvSpPr>
            <p:nvPr/>
          </p:nvSpPr>
          <p:spPr bwMode="auto">
            <a:xfrm>
              <a:off x="5233988" y="563563"/>
              <a:ext cx="133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000000"/>
                  </a:solidFill>
                </a:rPr>
                <a:t>Center</a:t>
              </a:r>
            </a:p>
          </p:txBody>
        </p:sp>
        <p:sp>
          <p:nvSpPr>
            <p:cNvPr id="156" name="Rectangle 41"/>
            <p:cNvSpPr>
              <a:spLocks noChangeArrowheads="1"/>
            </p:cNvSpPr>
            <p:nvPr/>
          </p:nvSpPr>
          <p:spPr bwMode="auto">
            <a:xfrm>
              <a:off x="8040688" y="3048000"/>
              <a:ext cx="319087"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E</a:t>
              </a:r>
              <a:r>
                <a:rPr lang="en-US" altLang="en-US" sz="1100">
                  <a:solidFill>
                    <a:srgbClr val="000000"/>
                  </a:solidFill>
                </a:rPr>
                <a:t>i</a:t>
              </a:r>
            </a:p>
          </p:txBody>
        </p:sp>
        <p:sp>
          <p:nvSpPr>
            <p:cNvPr id="157" name="Rectangle 42"/>
            <p:cNvSpPr>
              <a:spLocks noChangeArrowheads="1"/>
            </p:cNvSpPr>
            <p:nvPr/>
          </p:nvSpPr>
          <p:spPr bwMode="auto">
            <a:xfrm>
              <a:off x="6051550" y="3783013"/>
              <a:ext cx="79692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E</a:t>
              </a:r>
              <a:r>
                <a:rPr lang="en-US" altLang="en-US" sz="1100" i="1" baseline="-25000">
                  <a:solidFill>
                    <a:srgbClr val="000000"/>
                  </a:solidFill>
                </a:rPr>
                <a:t>i</a:t>
              </a:r>
              <a:r>
                <a:rPr lang="en-US" altLang="en-US" sz="1100" i="1">
                  <a:solidFill>
                    <a:srgbClr val="000000"/>
                  </a:solidFill>
                </a:rPr>
                <a:t> + ΔE</a:t>
              </a:r>
            </a:p>
          </p:txBody>
        </p:sp>
        <p:sp>
          <p:nvSpPr>
            <p:cNvPr id="158" name="Rectangle 43"/>
            <p:cNvSpPr>
              <a:spLocks noChangeArrowheads="1"/>
            </p:cNvSpPr>
            <p:nvPr/>
          </p:nvSpPr>
          <p:spPr bwMode="auto">
            <a:xfrm rot="1320000">
              <a:off x="7880350" y="3683000"/>
              <a:ext cx="12334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dirty="0">
                  <a:solidFill>
                    <a:srgbClr val="000000"/>
                  </a:solidFill>
                </a:rPr>
                <a:t>T</a:t>
              </a:r>
              <a:r>
                <a:rPr lang="en-US" altLang="en-US" sz="1100" i="1" baseline="-25000" dirty="0">
                  <a:solidFill>
                    <a:srgbClr val="000000"/>
                  </a:solidFill>
                </a:rPr>
                <a:t>i</a:t>
              </a:r>
              <a:r>
                <a:rPr lang="en-US" altLang="en-US" sz="1100" i="1" dirty="0">
                  <a:solidFill>
                    <a:srgbClr val="000000"/>
                  </a:solidFill>
                </a:rPr>
                <a:t> = </a:t>
              </a:r>
              <a:r>
                <a:rPr lang="en-US" altLang="en-US" sz="1100" i="1" dirty="0" err="1">
                  <a:solidFill>
                    <a:srgbClr val="000000"/>
                  </a:solidFill>
                </a:rPr>
                <a:t>c.L</a:t>
              </a:r>
              <a:r>
                <a:rPr lang="en-US" altLang="en-US" sz="1100" i="1" baseline="-25000" dirty="0" err="1">
                  <a:solidFill>
                    <a:srgbClr val="000000"/>
                  </a:solidFill>
                </a:rPr>
                <a:t>i</a:t>
              </a:r>
              <a:r>
                <a:rPr lang="en-US" altLang="en-US" sz="1100" i="1" dirty="0">
                  <a:solidFill>
                    <a:srgbClr val="000000"/>
                  </a:solidFill>
                </a:rPr>
                <a:t> + </a:t>
              </a:r>
              <a:r>
                <a:rPr lang="en-US" altLang="en-US" sz="1100" i="1" dirty="0" err="1">
                  <a:solidFill>
                    <a:srgbClr val="000000"/>
                  </a:solidFill>
                </a:rPr>
                <a:t>N</a:t>
              </a:r>
              <a:r>
                <a:rPr lang="en-US" altLang="en-US" sz="1100" i="1" baseline="-25000" dirty="0" err="1">
                  <a:solidFill>
                    <a:srgbClr val="000000"/>
                  </a:solidFill>
                </a:rPr>
                <a:t>effi</a:t>
              </a:r>
              <a:r>
                <a:rPr lang="en-US" altLang="en-US" sz="1100" i="1" dirty="0">
                  <a:solidFill>
                    <a:srgbClr val="000000"/>
                  </a:solidFill>
                </a:rPr>
                <a:t> tan ϕ</a:t>
              </a:r>
            </a:p>
          </p:txBody>
        </p:sp>
        <p:sp>
          <p:nvSpPr>
            <p:cNvPr id="159" name="Rectangle 44"/>
            <p:cNvSpPr>
              <a:spLocks noChangeArrowheads="1"/>
            </p:cNvSpPr>
            <p:nvPr/>
          </p:nvSpPr>
          <p:spPr bwMode="auto">
            <a:xfrm>
              <a:off x="7224713" y="5259388"/>
              <a:ext cx="1412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FF6000"/>
                  </a:solidFill>
                </a:rPr>
                <a:t>ϕ</a:t>
              </a:r>
            </a:p>
          </p:txBody>
        </p:sp>
        <p:sp>
          <p:nvSpPr>
            <p:cNvPr id="160" name="Freeform 45"/>
            <p:cNvSpPr>
              <a:spLocks noChangeArrowheads="1"/>
            </p:cNvSpPr>
            <p:nvPr/>
          </p:nvSpPr>
          <p:spPr bwMode="auto">
            <a:xfrm>
              <a:off x="6577013" y="4929188"/>
              <a:ext cx="665162" cy="280987"/>
            </a:xfrm>
            <a:custGeom>
              <a:avLst/>
              <a:gdLst>
                <a:gd name="T0" fmla="*/ 0 w 419"/>
                <a:gd name="T1" fmla="*/ 2147483646 h 177"/>
                <a:gd name="T2" fmla="*/ 2147483646 w 419"/>
                <a:gd name="T3" fmla="*/ 0 h 177"/>
                <a:gd name="T4" fmla="*/ 0 60000 65536"/>
                <a:gd name="T5" fmla="*/ 0 60000 65536"/>
                <a:gd name="T6" fmla="*/ 0 w 419"/>
                <a:gd name="T7" fmla="*/ 0 h 177"/>
                <a:gd name="T8" fmla="*/ 419 w 419"/>
                <a:gd name="T9" fmla="*/ 177 h 177"/>
              </a:gdLst>
              <a:ahLst/>
              <a:cxnLst>
                <a:cxn ang="T4">
                  <a:pos x="T0" y="T1"/>
                </a:cxn>
                <a:cxn ang="T5">
                  <a:pos x="T2" y="T3"/>
                </a:cxn>
              </a:cxnLst>
              <a:rect l="T6" t="T7" r="T8" b="T9"/>
              <a:pathLst>
                <a:path w="419" h="177">
                  <a:moveTo>
                    <a:pt x="0" y="177"/>
                  </a:moveTo>
                  <a:lnTo>
                    <a:pt x="41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6"/>
            <p:cNvSpPr>
              <a:spLocks/>
            </p:cNvSpPr>
            <p:nvPr/>
          </p:nvSpPr>
          <p:spPr bwMode="auto">
            <a:xfrm>
              <a:off x="7219950" y="4911725"/>
              <a:ext cx="487363" cy="1031875"/>
            </a:xfrm>
            <a:custGeom>
              <a:avLst/>
              <a:gdLst>
                <a:gd name="T0" fmla="*/ 0 w 307"/>
                <a:gd name="T1" fmla="*/ 0 h 650"/>
                <a:gd name="T2" fmla="*/ 2147483646 w 307"/>
                <a:gd name="T3" fmla="*/ 2147483646 h 650"/>
                <a:gd name="T4" fmla="*/ 0 60000 65536"/>
                <a:gd name="T5" fmla="*/ 0 60000 65536"/>
                <a:gd name="T6" fmla="*/ 0 w 307"/>
                <a:gd name="T7" fmla="*/ 0 h 650"/>
                <a:gd name="T8" fmla="*/ 307 w 307"/>
                <a:gd name="T9" fmla="*/ 650 h 650"/>
              </a:gdLst>
              <a:ahLst/>
              <a:cxnLst>
                <a:cxn ang="T4">
                  <a:pos x="T0" y="T1"/>
                </a:cxn>
                <a:cxn ang="T5">
                  <a:pos x="T2" y="T3"/>
                </a:cxn>
              </a:cxnLst>
              <a:rect l="T6" t="T7" r="T8" b="T9"/>
              <a:pathLst>
                <a:path w="307" h="650">
                  <a:moveTo>
                    <a:pt x="0" y="0"/>
                  </a:moveTo>
                  <a:lnTo>
                    <a:pt x="307" y="650"/>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Rectangle 47"/>
            <p:cNvSpPr>
              <a:spLocks noChangeArrowheads="1"/>
            </p:cNvSpPr>
            <p:nvPr/>
          </p:nvSpPr>
          <p:spPr bwMode="auto">
            <a:xfrm>
              <a:off x="7380288" y="5072063"/>
              <a:ext cx="8874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N</a:t>
              </a:r>
              <a:r>
                <a:rPr lang="en-US" altLang="en-US" sz="1100" i="1" baseline="-25000">
                  <a:solidFill>
                    <a:srgbClr val="000000"/>
                  </a:solidFill>
                </a:rPr>
                <a:t>i</a:t>
              </a:r>
              <a:r>
                <a:rPr lang="en-US" altLang="en-US" sz="1100" i="1">
                  <a:solidFill>
                    <a:srgbClr val="000000"/>
                  </a:solidFill>
                </a:rPr>
                <a:t> = N</a:t>
              </a:r>
              <a:r>
                <a:rPr lang="en-US" altLang="en-US" sz="1100" i="1" baseline="-25000">
                  <a:solidFill>
                    <a:srgbClr val="000000"/>
                  </a:solidFill>
                </a:rPr>
                <a:t>effi</a:t>
              </a:r>
              <a:r>
                <a:rPr lang="en-US" altLang="en-US" sz="1100" i="1">
                  <a:solidFill>
                    <a:srgbClr val="000000"/>
                  </a:solidFill>
                </a:rPr>
                <a:t> + u</a:t>
              </a:r>
              <a:r>
                <a:rPr lang="en-US" altLang="en-US" sz="1100" i="1" baseline="-25000">
                  <a:solidFill>
                    <a:srgbClr val="000000"/>
                  </a:solidFill>
                </a:rPr>
                <a:t>i</a:t>
              </a:r>
              <a:r>
                <a:rPr lang="en-US" altLang="en-US" sz="1100" i="1">
                  <a:solidFill>
                    <a:srgbClr val="000000"/>
                  </a:solidFill>
                </a:rPr>
                <a:t> L</a:t>
              </a:r>
              <a:r>
                <a:rPr lang="en-US" altLang="en-US" sz="1100" baseline="-25000">
                  <a:solidFill>
                    <a:srgbClr val="000000"/>
                  </a:solidFill>
                </a:rPr>
                <a:t>i</a:t>
              </a:r>
            </a:p>
          </p:txBody>
        </p:sp>
        <p:sp>
          <p:nvSpPr>
            <p:cNvPr id="163" name="Rectangle 48"/>
            <p:cNvSpPr>
              <a:spLocks noChangeArrowheads="1"/>
            </p:cNvSpPr>
            <p:nvPr/>
          </p:nvSpPr>
          <p:spPr bwMode="auto">
            <a:xfrm>
              <a:off x="5295900" y="5716588"/>
              <a:ext cx="1809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FFFFFF"/>
                  </a:solidFill>
                </a:rPr>
                <a:t>αi</a:t>
              </a:r>
            </a:p>
          </p:txBody>
        </p:sp>
        <p:sp>
          <p:nvSpPr>
            <p:cNvPr id="164" name="Freeform 49"/>
            <p:cNvSpPr>
              <a:spLocks noChangeArrowheads="1"/>
            </p:cNvSpPr>
            <p:nvPr/>
          </p:nvSpPr>
          <p:spPr bwMode="auto">
            <a:xfrm>
              <a:off x="5848350" y="3656013"/>
              <a:ext cx="0" cy="1455737"/>
            </a:xfrm>
            <a:custGeom>
              <a:avLst/>
              <a:gdLst>
                <a:gd name="T0" fmla="*/ 0 h 917"/>
                <a:gd name="T1" fmla="*/ 2147483646 h 917"/>
                <a:gd name="T2" fmla="*/ 0 60000 65536"/>
                <a:gd name="T3" fmla="*/ 0 60000 65536"/>
                <a:gd name="T4" fmla="*/ 0 h 917"/>
                <a:gd name="T5" fmla="*/ 917 h 917"/>
              </a:gdLst>
              <a:ahLst/>
              <a:cxnLst>
                <a:cxn ang="T2">
                  <a:pos x="0" y="T0"/>
                </a:cxn>
                <a:cxn ang="T3">
                  <a:pos x="0" y="T1"/>
                </a:cxn>
              </a:cxnLst>
              <a:rect l="0" t="T4" r="0" b="T5"/>
              <a:pathLst>
                <a:path h="917">
                  <a:moveTo>
                    <a:pt x="0" y="0"/>
                  </a:moveTo>
                  <a:lnTo>
                    <a:pt x="0" y="91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50"/>
            <p:cNvSpPr>
              <a:spLocks noChangeArrowheads="1"/>
            </p:cNvSpPr>
            <p:nvPr/>
          </p:nvSpPr>
          <p:spPr bwMode="auto">
            <a:xfrm>
              <a:off x="5691188" y="3721100"/>
              <a:ext cx="266700" cy="0"/>
            </a:xfrm>
            <a:custGeom>
              <a:avLst/>
              <a:gdLst>
                <a:gd name="T0" fmla="*/ 2147483646 w 168"/>
                <a:gd name="T1" fmla="*/ 0 w 168"/>
                <a:gd name="T2" fmla="*/ 0 60000 65536"/>
                <a:gd name="T3" fmla="*/ 0 60000 65536"/>
                <a:gd name="T4" fmla="*/ 0 w 168"/>
                <a:gd name="T5" fmla="*/ 168 w 168"/>
              </a:gdLst>
              <a:ahLst/>
              <a:cxnLst>
                <a:cxn ang="T2">
                  <a:pos x="T0" y="0"/>
                </a:cxn>
                <a:cxn ang="T3">
                  <a:pos x="T1" y="0"/>
                </a:cxn>
              </a:cxnLst>
              <a:rect l="T4" t="0" r="T5" b="0"/>
              <a:pathLst>
                <a:path w="168">
                  <a:moveTo>
                    <a:pt x="168" y="0"/>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51"/>
            <p:cNvSpPr>
              <a:spLocks noChangeArrowheads="1"/>
            </p:cNvSpPr>
            <p:nvPr/>
          </p:nvSpPr>
          <p:spPr bwMode="auto">
            <a:xfrm>
              <a:off x="5757863" y="5046663"/>
              <a:ext cx="222250" cy="0"/>
            </a:xfrm>
            <a:custGeom>
              <a:avLst/>
              <a:gdLst>
                <a:gd name="T0" fmla="*/ 2147483646 w 140"/>
                <a:gd name="T1" fmla="*/ 0 w 140"/>
                <a:gd name="T2" fmla="*/ 0 60000 65536"/>
                <a:gd name="T3" fmla="*/ 0 60000 65536"/>
                <a:gd name="T4" fmla="*/ 0 w 140"/>
                <a:gd name="T5" fmla="*/ 140 w 140"/>
              </a:gdLst>
              <a:ahLst/>
              <a:cxnLst>
                <a:cxn ang="T2">
                  <a:pos x="T0" y="0"/>
                </a:cxn>
                <a:cxn ang="T3">
                  <a:pos x="T1" y="0"/>
                </a:cxn>
              </a:cxnLst>
              <a:rect l="T4" t="0" r="T5" b="0"/>
              <a:pathLst>
                <a:path w="140">
                  <a:moveTo>
                    <a:pt x="140" y="0"/>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Rectangle 52"/>
            <p:cNvSpPr>
              <a:spLocks noChangeArrowheads="1"/>
            </p:cNvSpPr>
            <p:nvPr/>
          </p:nvSpPr>
          <p:spPr bwMode="auto">
            <a:xfrm>
              <a:off x="5724525" y="4319588"/>
              <a:ext cx="303213"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b</a:t>
              </a:r>
              <a:r>
                <a:rPr lang="en-US" altLang="en-US" sz="1100">
                  <a:solidFill>
                    <a:srgbClr val="000000"/>
                  </a:solidFill>
                </a:rPr>
                <a:t>i</a:t>
              </a:r>
            </a:p>
          </p:txBody>
        </p:sp>
        <p:sp>
          <p:nvSpPr>
            <p:cNvPr id="168" name="Rectangle 53"/>
            <p:cNvSpPr>
              <a:spLocks noChangeArrowheads="1"/>
            </p:cNvSpPr>
            <p:nvPr/>
          </p:nvSpPr>
          <p:spPr bwMode="auto">
            <a:xfrm>
              <a:off x="5391150" y="5692775"/>
              <a:ext cx="3254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α</a:t>
              </a:r>
              <a:r>
                <a:rPr lang="en-US" altLang="en-US" sz="1500" baseline="-25000">
                  <a:solidFill>
                    <a:srgbClr val="000000"/>
                  </a:solidFill>
                </a:rPr>
                <a:t>i</a:t>
              </a:r>
            </a:p>
          </p:txBody>
        </p:sp>
        <p:sp>
          <p:nvSpPr>
            <p:cNvPr id="169" name="Rectangle 54"/>
            <p:cNvSpPr>
              <a:spLocks noChangeArrowheads="1"/>
            </p:cNvSpPr>
            <p:nvPr/>
          </p:nvSpPr>
          <p:spPr bwMode="auto">
            <a:xfrm>
              <a:off x="6246813" y="3419475"/>
              <a:ext cx="2873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θ</a:t>
              </a:r>
              <a:r>
                <a:rPr lang="en-US" altLang="en-US" sz="1500" baseline="-25000">
                  <a:solidFill>
                    <a:srgbClr val="000000"/>
                  </a:solidFill>
                </a:rPr>
                <a:t>i</a:t>
              </a:r>
            </a:p>
          </p:txBody>
        </p:sp>
        <p:sp>
          <p:nvSpPr>
            <p:cNvPr id="170" name="Freeform 55"/>
            <p:cNvSpPr>
              <a:spLocks noChangeArrowheads="1"/>
            </p:cNvSpPr>
            <p:nvPr/>
          </p:nvSpPr>
          <p:spPr bwMode="auto">
            <a:xfrm>
              <a:off x="7281863" y="5981700"/>
              <a:ext cx="577850" cy="260350"/>
            </a:xfrm>
            <a:custGeom>
              <a:avLst/>
              <a:gdLst>
                <a:gd name="T0" fmla="*/ 2147483646 w 364"/>
                <a:gd name="T1" fmla="*/ 0 h 164"/>
                <a:gd name="T2" fmla="*/ 0 w 364"/>
                <a:gd name="T3" fmla="*/ 2147483646 h 164"/>
                <a:gd name="T4" fmla="*/ 0 60000 65536"/>
                <a:gd name="T5" fmla="*/ 0 60000 65536"/>
                <a:gd name="T6" fmla="*/ 0 w 364"/>
                <a:gd name="T7" fmla="*/ 0 h 164"/>
                <a:gd name="T8" fmla="*/ 364 w 364"/>
                <a:gd name="T9" fmla="*/ 164 h 164"/>
              </a:gdLst>
              <a:ahLst/>
              <a:cxnLst>
                <a:cxn ang="T4">
                  <a:pos x="T0" y="T1"/>
                </a:cxn>
                <a:cxn ang="T5">
                  <a:pos x="T2" y="T3"/>
                </a:cxn>
              </a:cxnLst>
              <a:rect l="T6" t="T7" r="T8" b="T9"/>
              <a:pathLst>
                <a:path w="364" h="164">
                  <a:moveTo>
                    <a:pt x="364" y="0"/>
                  </a:moveTo>
                  <a:lnTo>
                    <a:pt x="0" y="164"/>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56"/>
            <p:cNvSpPr>
              <a:spLocks noChangeArrowheads="1"/>
            </p:cNvSpPr>
            <p:nvPr/>
          </p:nvSpPr>
          <p:spPr bwMode="auto">
            <a:xfrm>
              <a:off x="6948488" y="5318125"/>
              <a:ext cx="488950" cy="979488"/>
            </a:xfrm>
            <a:custGeom>
              <a:avLst/>
              <a:gdLst>
                <a:gd name="T0" fmla="*/ 0 w 308"/>
                <a:gd name="T1" fmla="*/ 0 h 617"/>
                <a:gd name="T2" fmla="*/ 2147483646 w 308"/>
                <a:gd name="T3" fmla="*/ 2147483646 h 617"/>
                <a:gd name="T4" fmla="*/ 0 60000 65536"/>
                <a:gd name="T5" fmla="*/ 0 60000 65536"/>
                <a:gd name="T6" fmla="*/ 0 w 308"/>
                <a:gd name="T7" fmla="*/ 0 h 617"/>
                <a:gd name="T8" fmla="*/ 308 w 308"/>
                <a:gd name="T9" fmla="*/ 617 h 617"/>
              </a:gdLst>
              <a:ahLst/>
              <a:cxnLst>
                <a:cxn ang="T4">
                  <a:pos x="T0" y="T1"/>
                </a:cxn>
                <a:cxn ang="T5">
                  <a:pos x="T2" y="T3"/>
                </a:cxn>
              </a:cxnLst>
              <a:rect l="T6" t="T7" r="T8" b="T9"/>
              <a:pathLst>
                <a:path w="308" h="617">
                  <a:moveTo>
                    <a:pt x="0" y="0"/>
                  </a:moveTo>
                  <a:lnTo>
                    <a:pt x="308" y="61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57"/>
            <p:cNvSpPr>
              <a:spLocks noChangeArrowheads="1"/>
            </p:cNvSpPr>
            <p:nvPr/>
          </p:nvSpPr>
          <p:spPr bwMode="auto">
            <a:xfrm>
              <a:off x="7737475" y="6003925"/>
              <a:ext cx="88900" cy="184150"/>
            </a:xfrm>
            <a:custGeom>
              <a:avLst/>
              <a:gdLst>
                <a:gd name="T0" fmla="*/ 0 w 56"/>
                <a:gd name="T1" fmla="*/ 0 h 116"/>
                <a:gd name="T2" fmla="*/ 2147483646 w 56"/>
                <a:gd name="T3" fmla="*/ 2147483646 h 116"/>
                <a:gd name="T4" fmla="*/ 0 60000 65536"/>
                <a:gd name="T5" fmla="*/ 0 60000 65536"/>
                <a:gd name="T6" fmla="*/ 0 w 56"/>
                <a:gd name="T7" fmla="*/ 0 h 116"/>
                <a:gd name="T8" fmla="*/ 56 w 56"/>
                <a:gd name="T9" fmla="*/ 116 h 116"/>
              </a:gdLst>
              <a:ahLst/>
              <a:cxnLst>
                <a:cxn ang="T4">
                  <a:pos x="T0" y="T1"/>
                </a:cxn>
                <a:cxn ang="T5">
                  <a:pos x="T2" y="T3"/>
                </a:cxn>
              </a:cxnLst>
              <a:rect l="T6" t="T7" r="T8" b="T9"/>
              <a:pathLst>
                <a:path w="56" h="116">
                  <a:moveTo>
                    <a:pt x="0" y="0"/>
                  </a:moveTo>
                  <a:lnTo>
                    <a:pt x="56" y="11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Rectangle 58"/>
            <p:cNvSpPr>
              <a:spLocks noChangeArrowheads="1"/>
            </p:cNvSpPr>
            <p:nvPr/>
          </p:nvSpPr>
          <p:spPr bwMode="auto">
            <a:xfrm>
              <a:off x="7415213" y="5938838"/>
              <a:ext cx="3032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a</a:t>
              </a:r>
              <a:r>
                <a:rPr lang="en-US" altLang="en-US" sz="1100">
                  <a:solidFill>
                    <a:srgbClr val="000000"/>
                  </a:solidFill>
                </a:rPr>
                <a:t>i</a:t>
              </a:r>
            </a:p>
          </p:txBody>
        </p:sp>
        <p:sp>
          <p:nvSpPr>
            <p:cNvPr id="174" name="Rectangle 59"/>
            <p:cNvSpPr>
              <a:spLocks noChangeArrowheads="1"/>
            </p:cNvSpPr>
            <p:nvPr/>
          </p:nvSpPr>
          <p:spPr bwMode="auto">
            <a:xfrm>
              <a:off x="7559675" y="5365750"/>
              <a:ext cx="3254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α</a:t>
              </a:r>
              <a:r>
                <a:rPr lang="en-US" altLang="en-US" sz="1500" baseline="-25000">
                  <a:solidFill>
                    <a:srgbClr val="000000"/>
                  </a:solidFill>
                </a:rPr>
                <a:t>i</a:t>
              </a:r>
            </a:p>
          </p:txBody>
        </p:sp>
        <p:sp>
          <p:nvSpPr>
            <p:cNvPr id="175" name="Freeform 60"/>
            <p:cNvSpPr>
              <a:spLocks noChangeArrowheads="1"/>
            </p:cNvSpPr>
            <p:nvPr/>
          </p:nvSpPr>
          <p:spPr bwMode="auto">
            <a:xfrm>
              <a:off x="6203950" y="3025775"/>
              <a:ext cx="588963" cy="661988"/>
            </a:xfrm>
            <a:custGeom>
              <a:avLst/>
              <a:gdLst>
                <a:gd name="T0" fmla="*/ 2147483646 w 371"/>
                <a:gd name="T1" fmla="*/ 2147483646 h 417"/>
                <a:gd name="T2" fmla="*/ 0 w 371"/>
                <a:gd name="T3" fmla="*/ 0 h 417"/>
                <a:gd name="T4" fmla="*/ 0 60000 65536"/>
                <a:gd name="T5" fmla="*/ 0 60000 65536"/>
                <a:gd name="T6" fmla="*/ 0 w 371"/>
                <a:gd name="T7" fmla="*/ 0 h 417"/>
                <a:gd name="T8" fmla="*/ 371 w 371"/>
                <a:gd name="T9" fmla="*/ 417 h 417"/>
              </a:gdLst>
              <a:ahLst/>
              <a:cxnLst>
                <a:cxn ang="T4">
                  <a:pos x="T0" y="T1"/>
                </a:cxn>
                <a:cxn ang="T5">
                  <a:pos x="T2" y="T3"/>
                </a:cxn>
              </a:cxnLst>
              <a:rect l="T6" t="T7" r="T8" b="T9"/>
              <a:pathLst>
                <a:path w="371" h="417">
                  <a:moveTo>
                    <a:pt x="371" y="417"/>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61"/>
            <p:cNvSpPr>
              <a:spLocks noChangeArrowheads="1"/>
            </p:cNvSpPr>
            <p:nvPr/>
          </p:nvSpPr>
          <p:spPr bwMode="auto">
            <a:xfrm>
              <a:off x="6426200" y="3416300"/>
              <a:ext cx="122238" cy="152400"/>
            </a:xfrm>
            <a:custGeom>
              <a:avLst/>
              <a:gdLst>
                <a:gd name="T0" fmla="*/ 2147483646 w 77"/>
                <a:gd name="T1" fmla="*/ 0 h 96"/>
                <a:gd name="T2" fmla="*/ 2147483646 w 77"/>
                <a:gd name="T3" fmla="*/ 2147483646 h 96"/>
                <a:gd name="T4" fmla="*/ 2147483646 w 77"/>
                <a:gd name="T5" fmla="*/ 2147483646 h 96"/>
                <a:gd name="T6" fmla="*/ 2147483646 w 77"/>
                <a:gd name="T7" fmla="*/ 2147483646 h 96"/>
                <a:gd name="T8" fmla="*/ 2147483646 w 77"/>
                <a:gd name="T9" fmla="*/ 2147483646 h 96"/>
                <a:gd name="T10" fmla="*/ 2147483646 w 77"/>
                <a:gd name="T11" fmla="*/ 2147483646 h 96"/>
                <a:gd name="T12" fmla="*/ 2147483646 w 77"/>
                <a:gd name="T13" fmla="*/ 2147483646 h 96"/>
                <a:gd name="T14" fmla="*/ 2147483646 w 77"/>
                <a:gd name="T15" fmla="*/ 2147483646 h 96"/>
                <a:gd name="T16" fmla="*/ 2147483646 w 77"/>
                <a:gd name="T17" fmla="*/ 2147483646 h 96"/>
                <a:gd name="T18" fmla="*/ 2147483646 w 77"/>
                <a:gd name="T19" fmla="*/ 2147483646 h 96"/>
                <a:gd name="T20" fmla="*/ 2147483646 w 77"/>
                <a:gd name="T21" fmla="*/ 2147483646 h 96"/>
                <a:gd name="T22" fmla="*/ 2147483646 w 77"/>
                <a:gd name="T23" fmla="*/ 2147483646 h 96"/>
                <a:gd name="T24" fmla="*/ 2147483646 w 77"/>
                <a:gd name="T25" fmla="*/ 2147483646 h 96"/>
                <a:gd name="T26" fmla="*/ 2147483646 w 77"/>
                <a:gd name="T27" fmla="*/ 2147483646 h 96"/>
                <a:gd name="T28" fmla="*/ 2147483646 w 77"/>
                <a:gd name="T29" fmla="*/ 2147483646 h 96"/>
                <a:gd name="T30" fmla="*/ 2147483646 w 77"/>
                <a:gd name="T31" fmla="*/ 2147483646 h 96"/>
                <a:gd name="T32" fmla="*/ 0 w 77"/>
                <a:gd name="T33" fmla="*/ 2147483646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96"/>
                <a:gd name="T53" fmla="*/ 77 w 77"/>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96">
                  <a:moveTo>
                    <a:pt x="77" y="0"/>
                  </a:moveTo>
                  <a:lnTo>
                    <a:pt x="69" y="6"/>
                  </a:lnTo>
                  <a:lnTo>
                    <a:pt x="62" y="12"/>
                  </a:lnTo>
                  <a:lnTo>
                    <a:pt x="56" y="18"/>
                  </a:lnTo>
                  <a:lnTo>
                    <a:pt x="50" y="24"/>
                  </a:lnTo>
                  <a:lnTo>
                    <a:pt x="44" y="30"/>
                  </a:lnTo>
                  <a:lnTo>
                    <a:pt x="38" y="36"/>
                  </a:lnTo>
                  <a:lnTo>
                    <a:pt x="33" y="42"/>
                  </a:lnTo>
                  <a:lnTo>
                    <a:pt x="28" y="48"/>
                  </a:lnTo>
                  <a:lnTo>
                    <a:pt x="23" y="54"/>
                  </a:lnTo>
                  <a:lnTo>
                    <a:pt x="19" y="60"/>
                  </a:lnTo>
                  <a:lnTo>
                    <a:pt x="15" y="66"/>
                  </a:lnTo>
                  <a:lnTo>
                    <a:pt x="11" y="72"/>
                  </a:lnTo>
                  <a:lnTo>
                    <a:pt x="8" y="78"/>
                  </a:lnTo>
                  <a:lnTo>
                    <a:pt x="5" y="84"/>
                  </a:lnTo>
                  <a:lnTo>
                    <a:pt x="2" y="90"/>
                  </a:lnTo>
                  <a:lnTo>
                    <a:pt x="0" y="9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62"/>
            <p:cNvSpPr>
              <a:spLocks noChangeArrowheads="1"/>
            </p:cNvSpPr>
            <p:nvPr/>
          </p:nvSpPr>
          <p:spPr bwMode="auto">
            <a:xfrm>
              <a:off x="6415088" y="3568700"/>
              <a:ext cx="22225" cy="152400"/>
            </a:xfrm>
            <a:custGeom>
              <a:avLst/>
              <a:gdLst>
                <a:gd name="T0" fmla="*/ 2147483646 w 14"/>
                <a:gd name="T1" fmla="*/ 0 h 96"/>
                <a:gd name="T2" fmla="*/ 2147483646 w 14"/>
                <a:gd name="T3" fmla="*/ 2147483646 h 96"/>
                <a:gd name="T4" fmla="*/ 2147483646 w 14"/>
                <a:gd name="T5" fmla="*/ 2147483646 h 96"/>
                <a:gd name="T6" fmla="*/ 2147483646 w 14"/>
                <a:gd name="T7" fmla="*/ 2147483646 h 96"/>
                <a:gd name="T8" fmla="*/ 0 w 14"/>
                <a:gd name="T9" fmla="*/ 2147483646 h 96"/>
                <a:gd name="T10" fmla="*/ 0 w 14"/>
                <a:gd name="T11" fmla="*/ 2147483646 h 96"/>
                <a:gd name="T12" fmla="*/ 0 w 14"/>
                <a:gd name="T13" fmla="*/ 2147483646 h 96"/>
                <a:gd name="T14" fmla="*/ 0 w 14"/>
                <a:gd name="T15" fmla="*/ 2147483646 h 96"/>
                <a:gd name="T16" fmla="*/ 2147483646 w 14"/>
                <a:gd name="T17" fmla="*/ 2147483646 h 96"/>
                <a:gd name="T18" fmla="*/ 2147483646 w 14"/>
                <a:gd name="T19" fmla="*/ 2147483646 h 96"/>
                <a:gd name="T20" fmla="*/ 2147483646 w 14"/>
                <a:gd name="T21" fmla="*/ 2147483646 h 96"/>
                <a:gd name="T22" fmla="*/ 2147483646 w 14"/>
                <a:gd name="T23" fmla="*/ 2147483646 h 96"/>
                <a:gd name="T24" fmla="*/ 2147483646 w 14"/>
                <a:gd name="T25" fmla="*/ 2147483646 h 96"/>
                <a:gd name="T26" fmla="*/ 2147483646 w 14"/>
                <a:gd name="T27" fmla="*/ 2147483646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96"/>
                <a:gd name="T44" fmla="*/ 14 w 14"/>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96">
                  <a:moveTo>
                    <a:pt x="7" y="0"/>
                  </a:moveTo>
                  <a:lnTo>
                    <a:pt x="4" y="7"/>
                  </a:lnTo>
                  <a:lnTo>
                    <a:pt x="2" y="14"/>
                  </a:lnTo>
                  <a:lnTo>
                    <a:pt x="1" y="22"/>
                  </a:lnTo>
                  <a:lnTo>
                    <a:pt x="0" y="29"/>
                  </a:lnTo>
                  <a:lnTo>
                    <a:pt x="0" y="37"/>
                  </a:lnTo>
                  <a:lnTo>
                    <a:pt x="0" y="44"/>
                  </a:lnTo>
                  <a:lnTo>
                    <a:pt x="0" y="51"/>
                  </a:lnTo>
                  <a:lnTo>
                    <a:pt x="1" y="59"/>
                  </a:lnTo>
                  <a:lnTo>
                    <a:pt x="3" y="66"/>
                  </a:lnTo>
                  <a:lnTo>
                    <a:pt x="5" y="74"/>
                  </a:lnTo>
                  <a:lnTo>
                    <a:pt x="7" y="81"/>
                  </a:lnTo>
                  <a:lnTo>
                    <a:pt x="10" y="88"/>
                  </a:lnTo>
                  <a:lnTo>
                    <a:pt x="14" y="9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9" name="Rectangle 3"/>
          <p:cNvSpPr>
            <a:spLocks noChangeArrowheads="1"/>
          </p:cNvSpPr>
          <p:nvPr/>
        </p:nvSpPr>
        <p:spPr bwMode="auto">
          <a:xfrm>
            <a:off x="5191655" y="373063"/>
            <a:ext cx="38189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u="sng" dirty="0">
                <a:solidFill>
                  <a:srgbClr val="800080"/>
                </a:solidFill>
              </a:rPr>
              <a:t>METHOD OF SLICES</a:t>
            </a:r>
          </a:p>
        </p:txBody>
      </p:sp>
    </p:spTree>
    <p:extLst>
      <p:ext uri="{BB962C8B-B14F-4D97-AF65-F5344CB8AC3E}">
        <p14:creationId xmlns:p14="http://schemas.microsoft.com/office/powerpoint/2010/main" val="37987362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35538" y="563563"/>
            <a:ext cx="4178300" cy="5734050"/>
            <a:chOff x="4935538" y="563563"/>
            <a:chExt cx="4178300" cy="5734050"/>
          </a:xfrm>
        </p:grpSpPr>
        <p:sp>
          <p:nvSpPr>
            <p:cNvPr id="58370" name="Freeform 2"/>
            <p:cNvSpPr>
              <a:spLocks noChangeArrowheads="1"/>
            </p:cNvSpPr>
            <p:nvPr/>
          </p:nvSpPr>
          <p:spPr bwMode="auto">
            <a:xfrm>
              <a:off x="6867525" y="1933575"/>
              <a:ext cx="735013" cy="3122613"/>
            </a:xfrm>
            <a:custGeom>
              <a:avLst/>
              <a:gdLst>
                <a:gd name="T0" fmla="*/ 2147483646 w 463"/>
                <a:gd name="T1" fmla="*/ 0 h 1967"/>
                <a:gd name="T2" fmla="*/ 2147483646 w 463"/>
                <a:gd name="T3" fmla="*/ 2147483646 h 1967"/>
                <a:gd name="T4" fmla="*/ 0 w 463"/>
                <a:gd name="T5" fmla="*/ 2147483646 h 1967"/>
                <a:gd name="T6" fmla="*/ 0 w 463"/>
                <a:gd name="T7" fmla="*/ 2147483646 h 1967"/>
                <a:gd name="T8" fmla="*/ 2147483646 w 463"/>
                <a:gd name="T9" fmla="*/ 0 h 1967"/>
                <a:gd name="T10" fmla="*/ 0 60000 65536"/>
                <a:gd name="T11" fmla="*/ 0 60000 65536"/>
                <a:gd name="T12" fmla="*/ 0 60000 65536"/>
                <a:gd name="T13" fmla="*/ 0 60000 65536"/>
                <a:gd name="T14" fmla="*/ 0 60000 65536"/>
                <a:gd name="T15" fmla="*/ 0 w 463"/>
                <a:gd name="T16" fmla="*/ 0 h 1967"/>
                <a:gd name="T17" fmla="*/ 463 w 463"/>
                <a:gd name="T18" fmla="*/ 1967 h 1967"/>
              </a:gdLst>
              <a:ahLst/>
              <a:cxnLst>
                <a:cxn ang="T10">
                  <a:pos x="T0" y="T1"/>
                </a:cxn>
                <a:cxn ang="T11">
                  <a:pos x="T2" y="T3"/>
                </a:cxn>
                <a:cxn ang="T12">
                  <a:pos x="T4" y="T5"/>
                </a:cxn>
                <a:cxn ang="T13">
                  <a:pos x="T6" y="T7"/>
                </a:cxn>
                <a:cxn ang="T14">
                  <a:pos x="T8" y="T9"/>
                </a:cxn>
              </a:cxnLst>
              <a:rect l="T15" t="T16" r="T17" b="T18"/>
              <a:pathLst>
                <a:path w="463" h="1967">
                  <a:moveTo>
                    <a:pt x="463" y="0"/>
                  </a:moveTo>
                  <a:lnTo>
                    <a:pt x="463" y="1782"/>
                  </a:lnTo>
                  <a:lnTo>
                    <a:pt x="0" y="1967"/>
                  </a:lnTo>
                  <a:lnTo>
                    <a:pt x="0" y="297"/>
                  </a:lnTo>
                  <a:lnTo>
                    <a:pt x="463" y="0"/>
                  </a:lnTo>
                  <a:close/>
                </a:path>
              </a:pathLst>
            </a:custGeom>
            <a:gradFill rotWithShape="0">
              <a:gsLst>
                <a:gs pos="0">
                  <a:srgbClr val="C890FF"/>
                </a:gs>
                <a:gs pos="100000">
                  <a:srgbClr val="FFFFFF"/>
                </a:gs>
              </a:gsLst>
              <a:lin ang="17820000" scaled="1"/>
            </a:gradFill>
            <a:ln w="4991">
              <a:solidFill>
                <a:srgbClr val="000000"/>
              </a:solidFill>
              <a:prstDash val="solid"/>
              <a:round/>
              <a:headEnd/>
              <a:tailEnd/>
            </a:ln>
          </p:spPr>
          <p:txBody>
            <a:bodyPr/>
            <a:lstStyle/>
            <a:p>
              <a:endParaRPr lang="en-US"/>
            </a:p>
          </p:txBody>
        </p:sp>
        <p:sp>
          <p:nvSpPr>
            <p:cNvPr id="58371" name="Freeform 3"/>
            <p:cNvSpPr>
              <a:spLocks/>
            </p:cNvSpPr>
            <p:nvPr/>
          </p:nvSpPr>
          <p:spPr bwMode="auto">
            <a:xfrm>
              <a:off x="7219950" y="3394075"/>
              <a:ext cx="0" cy="1504950"/>
            </a:xfrm>
            <a:custGeom>
              <a:avLst/>
              <a:gdLst>
                <a:gd name="T0" fmla="*/ 0 h 948"/>
                <a:gd name="T1" fmla="*/ 2147483646 h 948"/>
                <a:gd name="T2" fmla="*/ 0 60000 65536"/>
                <a:gd name="T3" fmla="*/ 0 60000 65536"/>
                <a:gd name="T4" fmla="*/ 0 h 948"/>
                <a:gd name="T5" fmla="*/ 948 h 948"/>
              </a:gdLst>
              <a:ahLst/>
              <a:cxnLst>
                <a:cxn ang="T2">
                  <a:pos x="0" y="T0"/>
                </a:cxn>
                <a:cxn ang="T3">
                  <a:pos x="0" y="T1"/>
                </a:cxn>
              </a:cxnLst>
              <a:rect l="0" t="T4" r="0" b="T5"/>
              <a:pathLst>
                <a:path h="948">
                  <a:moveTo>
                    <a:pt x="0" y="0"/>
                  </a:moveTo>
                  <a:lnTo>
                    <a:pt x="0" y="948"/>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2" name="Freeform 4"/>
            <p:cNvSpPr>
              <a:spLocks noChangeArrowheads="1"/>
            </p:cNvSpPr>
            <p:nvPr/>
          </p:nvSpPr>
          <p:spPr bwMode="auto">
            <a:xfrm>
              <a:off x="7643813" y="2744788"/>
              <a:ext cx="0" cy="927100"/>
            </a:xfrm>
            <a:custGeom>
              <a:avLst/>
              <a:gdLst>
                <a:gd name="T0" fmla="*/ 2147483646 h 584"/>
                <a:gd name="T1" fmla="*/ 0 h 584"/>
                <a:gd name="T2" fmla="*/ 0 60000 65536"/>
                <a:gd name="T3" fmla="*/ 0 60000 65536"/>
                <a:gd name="T4" fmla="*/ 0 h 584"/>
                <a:gd name="T5" fmla="*/ 584 h 584"/>
              </a:gdLst>
              <a:ahLst/>
              <a:cxnLst>
                <a:cxn ang="T2">
                  <a:pos x="0" y="T0"/>
                </a:cxn>
                <a:cxn ang="T3">
                  <a:pos x="0" y="T1"/>
                </a:cxn>
              </a:cxnLst>
              <a:rect l="0" t="T4" r="0" b="T5"/>
              <a:pathLst>
                <a:path h="584">
                  <a:moveTo>
                    <a:pt x="0" y="584"/>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3" name="Freeform 5"/>
            <p:cNvSpPr>
              <a:spLocks noChangeArrowheads="1"/>
            </p:cNvSpPr>
            <p:nvPr/>
          </p:nvSpPr>
          <p:spPr bwMode="auto">
            <a:xfrm>
              <a:off x="6811963" y="2811463"/>
              <a:ext cx="0" cy="889000"/>
            </a:xfrm>
            <a:custGeom>
              <a:avLst/>
              <a:gdLst>
                <a:gd name="T0" fmla="*/ 0 h 560"/>
                <a:gd name="T1" fmla="*/ 2147483646 h 560"/>
                <a:gd name="T2" fmla="*/ 0 60000 65536"/>
                <a:gd name="T3" fmla="*/ 0 60000 65536"/>
                <a:gd name="T4" fmla="*/ 0 h 560"/>
                <a:gd name="T5" fmla="*/ 560 h 560"/>
              </a:gdLst>
              <a:ahLst/>
              <a:cxnLst>
                <a:cxn ang="T2">
                  <a:pos x="0" y="T0"/>
                </a:cxn>
                <a:cxn ang="T3">
                  <a:pos x="0" y="T1"/>
                </a:cxn>
              </a:cxnLst>
              <a:rect l="0" t="T4" r="0" b="T5"/>
              <a:pathLst>
                <a:path h="560">
                  <a:moveTo>
                    <a:pt x="0" y="0"/>
                  </a:moveTo>
                  <a:lnTo>
                    <a:pt x="0" y="56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4" name="Freeform 6"/>
            <p:cNvSpPr>
              <a:spLocks noChangeArrowheads="1"/>
            </p:cNvSpPr>
            <p:nvPr/>
          </p:nvSpPr>
          <p:spPr bwMode="auto">
            <a:xfrm>
              <a:off x="6169025" y="3717925"/>
              <a:ext cx="649288" cy="0"/>
            </a:xfrm>
            <a:custGeom>
              <a:avLst/>
              <a:gdLst>
                <a:gd name="T0" fmla="*/ 2147483646 w 409"/>
                <a:gd name="T1" fmla="*/ 0 w 409"/>
                <a:gd name="T2" fmla="*/ 0 60000 65536"/>
                <a:gd name="T3" fmla="*/ 0 60000 65536"/>
                <a:gd name="T4" fmla="*/ 0 w 409"/>
                <a:gd name="T5" fmla="*/ 409 w 409"/>
              </a:gdLst>
              <a:ahLst/>
              <a:cxnLst>
                <a:cxn ang="T2">
                  <a:pos x="T0" y="0"/>
                </a:cxn>
                <a:cxn ang="T3">
                  <a:pos x="T1" y="0"/>
                </a:cxn>
              </a:cxnLst>
              <a:rect l="T4" t="0" r="T5" b="0"/>
              <a:pathLst>
                <a:path w="409">
                  <a:moveTo>
                    <a:pt x="409" y="0"/>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5" name="Freeform 7"/>
            <p:cNvSpPr>
              <a:spLocks noChangeArrowheads="1"/>
            </p:cNvSpPr>
            <p:nvPr/>
          </p:nvSpPr>
          <p:spPr bwMode="auto">
            <a:xfrm>
              <a:off x="7658100" y="3243263"/>
              <a:ext cx="649288" cy="0"/>
            </a:xfrm>
            <a:custGeom>
              <a:avLst/>
              <a:gdLst>
                <a:gd name="T0" fmla="*/ 0 w 409"/>
                <a:gd name="T1" fmla="*/ 2147483646 w 409"/>
                <a:gd name="T2" fmla="*/ 0 60000 65536"/>
                <a:gd name="T3" fmla="*/ 0 60000 65536"/>
                <a:gd name="T4" fmla="*/ 0 w 409"/>
                <a:gd name="T5" fmla="*/ 409 w 409"/>
              </a:gdLst>
              <a:ahLst/>
              <a:cxnLst>
                <a:cxn ang="T2">
                  <a:pos x="T0" y="0"/>
                </a:cxn>
                <a:cxn ang="T3">
                  <a:pos x="T1" y="0"/>
                </a:cxn>
              </a:cxnLst>
              <a:rect l="T4" t="0" r="T5" b="0"/>
              <a:pathLst>
                <a:path w="409">
                  <a:moveTo>
                    <a:pt x="0" y="0"/>
                  </a:moveTo>
                  <a:lnTo>
                    <a:pt x="40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6" name="Freeform 8"/>
            <p:cNvSpPr>
              <a:spLocks noChangeArrowheads="1"/>
            </p:cNvSpPr>
            <p:nvPr/>
          </p:nvSpPr>
          <p:spPr bwMode="auto">
            <a:xfrm>
              <a:off x="6865938" y="2687638"/>
              <a:ext cx="733425" cy="398462"/>
            </a:xfrm>
            <a:custGeom>
              <a:avLst/>
              <a:gdLst>
                <a:gd name="T0" fmla="*/ 2147483646 w 462"/>
                <a:gd name="T1" fmla="*/ 0 h 251"/>
                <a:gd name="T2" fmla="*/ 0 w 462"/>
                <a:gd name="T3" fmla="*/ 2147483646 h 251"/>
                <a:gd name="T4" fmla="*/ 0 60000 65536"/>
                <a:gd name="T5" fmla="*/ 0 60000 65536"/>
                <a:gd name="T6" fmla="*/ 0 w 462"/>
                <a:gd name="T7" fmla="*/ 0 h 251"/>
                <a:gd name="T8" fmla="*/ 462 w 462"/>
                <a:gd name="T9" fmla="*/ 251 h 251"/>
              </a:gdLst>
              <a:ahLst/>
              <a:cxnLst>
                <a:cxn ang="T4">
                  <a:pos x="T0" y="T1"/>
                </a:cxn>
                <a:cxn ang="T5">
                  <a:pos x="T2" y="T3"/>
                </a:cxn>
              </a:cxnLst>
              <a:rect l="T6" t="T7" r="T8" b="T9"/>
              <a:pathLst>
                <a:path w="462" h="251">
                  <a:moveTo>
                    <a:pt x="462" y="0"/>
                  </a:moveTo>
                  <a:lnTo>
                    <a:pt x="0" y="25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7" name="Freeform 9"/>
            <p:cNvSpPr>
              <a:spLocks noChangeArrowheads="1"/>
            </p:cNvSpPr>
            <p:nvPr/>
          </p:nvSpPr>
          <p:spPr bwMode="auto">
            <a:xfrm>
              <a:off x="7219950" y="2728913"/>
              <a:ext cx="146050" cy="125412"/>
            </a:xfrm>
            <a:custGeom>
              <a:avLst/>
              <a:gdLst>
                <a:gd name="T0" fmla="*/ 0 w 92"/>
                <a:gd name="T1" fmla="*/ 0 h 79"/>
                <a:gd name="T2" fmla="*/ 2147483646 w 92"/>
                <a:gd name="T3" fmla="*/ 0 h 79"/>
                <a:gd name="T4" fmla="*/ 2147483646 w 92"/>
                <a:gd name="T5" fmla="*/ 2147483646 h 79"/>
                <a:gd name="T6" fmla="*/ 0 w 92"/>
                <a:gd name="T7" fmla="*/ 0 h 79"/>
                <a:gd name="T8" fmla="*/ 0 60000 65536"/>
                <a:gd name="T9" fmla="*/ 0 60000 65536"/>
                <a:gd name="T10" fmla="*/ 0 60000 65536"/>
                <a:gd name="T11" fmla="*/ 0 60000 65536"/>
                <a:gd name="T12" fmla="*/ 0 w 92"/>
                <a:gd name="T13" fmla="*/ 0 h 79"/>
                <a:gd name="T14" fmla="*/ 92 w 92"/>
                <a:gd name="T15" fmla="*/ 79 h 79"/>
              </a:gdLst>
              <a:ahLst/>
              <a:cxnLst>
                <a:cxn ang="T8">
                  <a:pos x="T0" y="T1"/>
                </a:cxn>
                <a:cxn ang="T9">
                  <a:pos x="T2" y="T3"/>
                </a:cxn>
                <a:cxn ang="T10">
                  <a:pos x="T4" y="T5"/>
                </a:cxn>
                <a:cxn ang="T11">
                  <a:pos x="T6" y="T7"/>
                </a:cxn>
              </a:cxnLst>
              <a:rect l="T12" t="T13" r="T14" b="T15"/>
              <a:pathLst>
                <a:path w="92" h="79">
                  <a:moveTo>
                    <a:pt x="0" y="0"/>
                  </a:moveTo>
                  <a:lnTo>
                    <a:pt x="92" y="0"/>
                  </a:lnTo>
                  <a:lnTo>
                    <a:pt x="46" y="79"/>
                  </a:lnTo>
                  <a:lnTo>
                    <a:pt x="0" y="0"/>
                  </a:lnTo>
                  <a:close/>
                </a:path>
              </a:pathLst>
            </a:custGeom>
            <a:solidFill>
              <a:srgbClr val="FFFFFF"/>
            </a:solidFill>
            <a:ln w="9981">
              <a:solidFill>
                <a:srgbClr val="000000"/>
              </a:solidFill>
              <a:prstDash val="solid"/>
              <a:round/>
              <a:headEnd/>
              <a:tailEnd/>
            </a:ln>
          </p:spPr>
          <p:txBody>
            <a:bodyPr/>
            <a:lstStyle/>
            <a:p>
              <a:endParaRPr lang="en-US"/>
            </a:p>
          </p:txBody>
        </p:sp>
        <p:sp>
          <p:nvSpPr>
            <p:cNvPr id="58378" name="Freeform 10"/>
            <p:cNvSpPr>
              <a:spLocks noChangeArrowheads="1"/>
            </p:cNvSpPr>
            <p:nvPr/>
          </p:nvSpPr>
          <p:spPr bwMode="auto">
            <a:xfrm>
              <a:off x="7251700" y="2865438"/>
              <a:ext cx="114300" cy="60325"/>
            </a:xfrm>
            <a:custGeom>
              <a:avLst/>
              <a:gdLst>
                <a:gd name="T0" fmla="*/ 2147483646 w 72"/>
                <a:gd name="T1" fmla="*/ 0 h 38"/>
                <a:gd name="T2" fmla="*/ 0 w 72"/>
                <a:gd name="T3" fmla="*/ 2147483646 h 38"/>
                <a:gd name="T4" fmla="*/ 0 60000 65536"/>
                <a:gd name="T5" fmla="*/ 0 60000 65536"/>
                <a:gd name="T6" fmla="*/ 0 w 72"/>
                <a:gd name="T7" fmla="*/ 0 h 38"/>
                <a:gd name="T8" fmla="*/ 72 w 72"/>
                <a:gd name="T9" fmla="*/ 38 h 38"/>
              </a:gdLst>
              <a:ahLst/>
              <a:cxnLst>
                <a:cxn ang="T4">
                  <a:pos x="T0" y="T1"/>
                </a:cxn>
                <a:cxn ang="T5">
                  <a:pos x="T2" y="T3"/>
                </a:cxn>
              </a:cxnLst>
              <a:rect l="T6" t="T7" r="T8" b="T9"/>
              <a:pathLst>
                <a:path w="72" h="38">
                  <a:moveTo>
                    <a:pt x="72" y="0"/>
                  </a:moveTo>
                  <a:lnTo>
                    <a:pt x="0" y="38"/>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9" name="Freeform 11"/>
            <p:cNvSpPr>
              <a:spLocks noChangeArrowheads="1"/>
            </p:cNvSpPr>
            <p:nvPr/>
          </p:nvSpPr>
          <p:spPr bwMode="auto">
            <a:xfrm>
              <a:off x="7302500" y="2922588"/>
              <a:ext cx="44450" cy="19050"/>
            </a:xfrm>
            <a:custGeom>
              <a:avLst/>
              <a:gdLst>
                <a:gd name="T0" fmla="*/ 2147483646 w 28"/>
                <a:gd name="T1" fmla="*/ 0 h 12"/>
                <a:gd name="T2" fmla="*/ 0 w 28"/>
                <a:gd name="T3" fmla="*/ 2147483646 h 12"/>
                <a:gd name="T4" fmla="*/ 0 60000 65536"/>
                <a:gd name="T5" fmla="*/ 0 60000 65536"/>
                <a:gd name="T6" fmla="*/ 0 w 28"/>
                <a:gd name="T7" fmla="*/ 0 h 12"/>
                <a:gd name="T8" fmla="*/ 28 w 28"/>
                <a:gd name="T9" fmla="*/ 12 h 12"/>
              </a:gdLst>
              <a:ahLst/>
              <a:cxnLst>
                <a:cxn ang="T4">
                  <a:pos x="T0" y="T1"/>
                </a:cxn>
                <a:cxn ang="T5">
                  <a:pos x="T2" y="T3"/>
                </a:cxn>
              </a:cxnLst>
              <a:rect l="T6" t="T7" r="T8" b="T9"/>
              <a:pathLst>
                <a:path w="28" h="12">
                  <a:moveTo>
                    <a:pt x="28" y="0"/>
                  </a:moveTo>
                  <a:lnTo>
                    <a:pt x="0" y="1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0" name="Freeform 12"/>
            <p:cNvSpPr>
              <a:spLocks/>
            </p:cNvSpPr>
            <p:nvPr/>
          </p:nvSpPr>
          <p:spPr bwMode="auto">
            <a:xfrm>
              <a:off x="7085013" y="4937125"/>
              <a:ext cx="136525" cy="1208088"/>
            </a:xfrm>
            <a:custGeom>
              <a:avLst/>
              <a:gdLst>
                <a:gd name="T0" fmla="*/ 2147483646 w 86"/>
                <a:gd name="T1" fmla="*/ 0 h 761"/>
                <a:gd name="T2" fmla="*/ 0 w 86"/>
                <a:gd name="T3" fmla="*/ 2147483646 h 761"/>
                <a:gd name="T4" fmla="*/ 0 60000 65536"/>
                <a:gd name="T5" fmla="*/ 0 60000 65536"/>
                <a:gd name="T6" fmla="*/ 0 w 86"/>
                <a:gd name="T7" fmla="*/ 0 h 761"/>
                <a:gd name="T8" fmla="*/ 86 w 86"/>
                <a:gd name="T9" fmla="*/ 761 h 761"/>
              </a:gdLst>
              <a:ahLst/>
              <a:cxnLst>
                <a:cxn ang="T4">
                  <a:pos x="T0" y="T1"/>
                </a:cxn>
                <a:cxn ang="T5">
                  <a:pos x="T2" y="T3"/>
                </a:cxn>
              </a:cxnLst>
              <a:rect l="T6" t="T7" r="T8" b="T9"/>
              <a:pathLst>
                <a:path w="86" h="761">
                  <a:moveTo>
                    <a:pt x="86" y="0"/>
                  </a:moveTo>
                  <a:lnTo>
                    <a:pt x="0" y="761"/>
                  </a:lnTo>
                </a:path>
              </a:pathLst>
            </a:custGeom>
            <a:noFill/>
            <a:ln w="9981">
              <a:solidFill>
                <a:srgbClr val="E0B09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1" name="Freeform 13"/>
            <p:cNvSpPr>
              <a:spLocks noChangeArrowheads="1"/>
            </p:cNvSpPr>
            <p:nvPr/>
          </p:nvSpPr>
          <p:spPr bwMode="auto">
            <a:xfrm>
              <a:off x="7197725" y="5187950"/>
              <a:ext cx="77788" cy="38100"/>
            </a:xfrm>
            <a:custGeom>
              <a:avLst/>
              <a:gdLst>
                <a:gd name="T0" fmla="*/ 0 w 49"/>
                <a:gd name="T1" fmla="*/ 0 h 24"/>
                <a:gd name="T2" fmla="*/ 2147483646 w 49"/>
                <a:gd name="T3" fmla="*/ 2147483646 h 24"/>
                <a:gd name="T4" fmla="*/ 2147483646 w 49"/>
                <a:gd name="T5" fmla="*/ 2147483646 h 24"/>
                <a:gd name="T6" fmla="*/ 2147483646 w 49"/>
                <a:gd name="T7" fmla="*/ 2147483646 h 24"/>
                <a:gd name="T8" fmla="*/ 2147483646 w 49"/>
                <a:gd name="T9" fmla="*/ 2147483646 h 24"/>
                <a:gd name="T10" fmla="*/ 2147483646 w 49"/>
                <a:gd name="T11" fmla="*/ 2147483646 h 24"/>
                <a:gd name="T12" fmla="*/ 2147483646 w 49"/>
                <a:gd name="T13" fmla="*/ 2147483646 h 24"/>
                <a:gd name="T14" fmla="*/ 2147483646 w 49"/>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4"/>
                <a:gd name="T26" fmla="*/ 49 w 4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4">
                  <a:moveTo>
                    <a:pt x="0" y="0"/>
                  </a:moveTo>
                  <a:lnTo>
                    <a:pt x="7" y="7"/>
                  </a:lnTo>
                  <a:lnTo>
                    <a:pt x="15" y="13"/>
                  </a:lnTo>
                  <a:lnTo>
                    <a:pt x="22" y="18"/>
                  </a:lnTo>
                  <a:lnTo>
                    <a:pt x="29" y="21"/>
                  </a:lnTo>
                  <a:lnTo>
                    <a:pt x="36" y="23"/>
                  </a:lnTo>
                  <a:lnTo>
                    <a:pt x="42" y="24"/>
                  </a:lnTo>
                  <a:lnTo>
                    <a:pt x="49" y="24"/>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2" name="Freeform 14"/>
            <p:cNvSpPr>
              <a:spLocks noChangeArrowheads="1"/>
            </p:cNvSpPr>
            <p:nvPr/>
          </p:nvSpPr>
          <p:spPr bwMode="auto">
            <a:xfrm>
              <a:off x="7275513" y="5168900"/>
              <a:ext cx="60325" cy="57150"/>
            </a:xfrm>
            <a:custGeom>
              <a:avLst/>
              <a:gdLst>
                <a:gd name="T0" fmla="*/ 0 w 38"/>
                <a:gd name="T1" fmla="*/ 2147483646 h 36"/>
                <a:gd name="T2" fmla="*/ 2147483646 w 38"/>
                <a:gd name="T3" fmla="*/ 2147483646 h 36"/>
                <a:gd name="T4" fmla="*/ 2147483646 w 38"/>
                <a:gd name="T5" fmla="*/ 2147483646 h 36"/>
                <a:gd name="T6" fmla="*/ 2147483646 w 38"/>
                <a:gd name="T7" fmla="*/ 2147483646 h 36"/>
                <a:gd name="T8" fmla="*/ 2147483646 w 38"/>
                <a:gd name="T9" fmla="*/ 2147483646 h 36"/>
                <a:gd name="T10" fmla="*/ 2147483646 w 38"/>
                <a:gd name="T11" fmla="*/ 2147483646 h 36"/>
                <a:gd name="T12" fmla="*/ 2147483646 w 38"/>
                <a:gd name="T13" fmla="*/ 0 h 36"/>
                <a:gd name="T14" fmla="*/ 0 60000 65536"/>
                <a:gd name="T15" fmla="*/ 0 60000 65536"/>
                <a:gd name="T16" fmla="*/ 0 60000 65536"/>
                <a:gd name="T17" fmla="*/ 0 60000 65536"/>
                <a:gd name="T18" fmla="*/ 0 60000 65536"/>
                <a:gd name="T19" fmla="*/ 0 60000 65536"/>
                <a:gd name="T20" fmla="*/ 0 60000 65536"/>
                <a:gd name="T21" fmla="*/ 0 w 38"/>
                <a:gd name="T22" fmla="*/ 0 h 36"/>
                <a:gd name="T23" fmla="*/ 38 w 3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6">
                  <a:moveTo>
                    <a:pt x="0" y="36"/>
                  </a:moveTo>
                  <a:lnTo>
                    <a:pt x="7" y="33"/>
                  </a:lnTo>
                  <a:lnTo>
                    <a:pt x="15" y="28"/>
                  </a:lnTo>
                  <a:lnTo>
                    <a:pt x="23" y="21"/>
                  </a:lnTo>
                  <a:lnTo>
                    <a:pt x="29" y="13"/>
                  </a:lnTo>
                  <a:lnTo>
                    <a:pt x="35" y="6"/>
                  </a:lnTo>
                  <a:lnTo>
                    <a:pt x="3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3" name="Freeform 15"/>
            <p:cNvSpPr>
              <a:spLocks noChangeArrowheads="1"/>
            </p:cNvSpPr>
            <p:nvPr/>
          </p:nvSpPr>
          <p:spPr bwMode="auto">
            <a:xfrm>
              <a:off x="7710488" y="5568950"/>
              <a:ext cx="0" cy="374650"/>
            </a:xfrm>
            <a:custGeom>
              <a:avLst/>
              <a:gdLst>
                <a:gd name="T0" fmla="*/ 2147483646 h 236"/>
                <a:gd name="T1" fmla="*/ 0 h 236"/>
                <a:gd name="T2" fmla="*/ 0 60000 65536"/>
                <a:gd name="T3" fmla="*/ 0 60000 65536"/>
                <a:gd name="T4" fmla="*/ 0 h 236"/>
                <a:gd name="T5" fmla="*/ 236 h 236"/>
              </a:gdLst>
              <a:ahLst/>
              <a:cxnLst>
                <a:cxn ang="T2">
                  <a:pos x="0" y="T0"/>
                </a:cxn>
                <a:cxn ang="T3">
                  <a:pos x="0" y="T1"/>
                </a:cxn>
              </a:cxnLst>
              <a:rect l="0" t="T4" r="0" b="T5"/>
              <a:pathLst>
                <a:path h="236">
                  <a:moveTo>
                    <a:pt x="0" y="236"/>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4" name="Freeform 16"/>
            <p:cNvSpPr>
              <a:spLocks noChangeArrowheads="1"/>
            </p:cNvSpPr>
            <p:nvPr/>
          </p:nvSpPr>
          <p:spPr bwMode="auto">
            <a:xfrm>
              <a:off x="7613650" y="5676900"/>
              <a:ext cx="30163" cy="50800"/>
            </a:xfrm>
            <a:custGeom>
              <a:avLst/>
              <a:gdLst>
                <a:gd name="T0" fmla="*/ 0 w 19"/>
                <a:gd name="T1" fmla="*/ 2147483646 h 32"/>
                <a:gd name="T2" fmla="*/ 2147483646 w 19"/>
                <a:gd name="T3" fmla="*/ 2147483646 h 32"/>
                <a:gd name="T4" fmla="*/ 2147483646 w 19"/>
                <a:gd name="T5" fmla="*/ 2147483646 h 32"/>
                <a:gd name="T6" fmla="*/ 2147483646 w 19"/>
                <a:gd name="T7" fmla="*/ 2147483646 h 32"/>
                <a:gd name="T8" fmla="*/ 2147483646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0" y="32"/>
                  </a:moveTo>
                  <a:lnTo>
                    <a:pt x="3" y="21"/>
                  </a:lnTo>
                  <a:lnTo>
                    <a:pt x="7" y="12"/>
                  </a:lnTo>
                  <a:lnTo>
                    <a:pt x="12" y="5"/>
                  </a:lnTo>
                  <a:lnTo>
                    <a:pt x="1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5" name="Freeform 17"/>
            <p:cNvSpPr>
              <a:spLocks noChangeArrowheads="1"/>
            </p:cNvSpPr>
            <p:nvPr/>
          </p:nvSpPr>
          <p:spPr bwMode="auto">
            <a:xfrm>
              <a:off x="7643813" y="5673725"/>
              <a:ext cx="69850" cy="7938"/>
            </a:xfrm>
            <a:custGeom>
              <a:avLst/>
              <a:gdLst>
                <a:gd name="T0" fmla="*/ 0 w 44"/>
                <a:gd name="T1" fmla="*/ 2147483646 h 5"/>
                <a:gd name="T2" fmla="*/ 2147483646 w 44"/>
                <a:gd name="T3" fmla="*/ 2147483646 h 5"/>
                <a:gd name="T4" fmla="*/ 2147483646 w 44"/>
                <a:gd name="T5" fmla="*/ 0 h 5"/>
                <a:gd name="T6" fmla="*/ 2147483646 w 44"/>
                <a:gd name="T7" fmla="*/ 0 h 5"/>
                <a:gd name="T8" fmla="*/ 2147483646 w 44"/>
                <a:gd name="T9" fmla="*/ 2147483646 h 5"/>
                <a:gd name="T10" fmla="*/ 2147483646 w 44"/>
                <a:gd name="T11" fmla="*/ 2147483646 h 5"/>
                <a:gd name="T12" fmla="*/ 0 60000 65536"/>
                <a:gd name="T13" fmla="*/ 0 60000 65536"/>
                <a:gd name="T14" fmla="*/ 0 60000 65536"/>
                <a:gd name="T15" fmla="*/ 0 60000 65536"/>
                <a:gd name="T16" fmla="*/ 0 60000 65536"/>
                <a:gd name="T17" fmla="*/ 0 60000 65536"/>
                <a:gd name="T18" fmla="*/ 0 w 44"/>
                <a:gd name="T19" fmla="*/ 0 h 5"/>
                <a:gd name="T20" fmla="*/ 44 w 4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4" h="5">
                  <a:moveTo>
                    <a:pt x="0" y="2"/>
                  </a:moveTo>
                  <a:lnTo>
                    <a:pt x="7" y="1"/>
                  </a:lnTo>
                  <a:lnTo>
                    <a:pt x="15" y="0"/>
                  </a:lnTo>
                  <a:lnTo>
                    <a:pt x="24" y="0"/>
                  </a:lnTo>
                  <a:lnTo>
                    <a:pt x="33" y="2"/>
                  </a:lnTo>
                  <a:lnTo>
                    <a:pt x="44" y="5"/>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6" name="Rectangle 18"/>
            <p:cNvSpPr>
              <a:spLocks noChangeArrowheads="1"/>
            </p:cNvSpPr>
            <p:nvPr/>
          </p:nvSpPr>
          <p:spPr bwMode="auto">
            <a:xfrm>
              <a:off x="7567613" y="5475288"/>
              <a:ext cx="1809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FFFFFF"/>
                  </a:solidFill>
                </a:rPr>
                <a:t>αi</a:t>
              </a:r>
            </a:p>
          </p:txBody>
        </p:sp>
        <p:sp>
          <p:nvSpPr>
            <p:cNvPr id="58387" name="Rectangle 19"/>
            <p:cNvSpPr>
              <a:spLocks noChangeArrowheads="1"/>
            </p:cNvSpPr>
            <p:nvPr/>
          </p:nvSpPr>
          <p:spPr bwMode="auto">
            <a:xfrm>
              <a:off x="6457950" y="5848350"/>
              <a:ext cx="14605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E0B090"/>
                  </a:solidFill>
                </a:rPr>
                <a:t>Resultant</a:t>
              </a:r>
            </a:p>
          </p:txBody>
        </p:sp>
        <p:sp>
          <p:nvSpPr>
            <p:cNvPr id="58388" name="Freeform 20"/>
            <p:cNvSpPr>
              <a:spLocks noChangeArrowheads="1"/>
            </p:cNvSpPr>
            <p:nvPr/>
          </p:nvSpPr>
          <p:spPr bwMode="auto">
            <a:xfrm>
              <a:off x="6867525" y="1522413"/>
              <a:ext cx="0" cy="631825"/>
            </a:xfrm>
            <a:custGeom>
              <a:avLst/>
              <a:gdLst>
                <a:gd name="T0" fmla="*/ 2147483646 h 398"/>
                <a:gd name="T1" fmla="*/ 0 h 398"/>
                <a:gd name="T2" fmla="*/ 0 60000 65536"/>
                <a:gd name="T3" fmla="*/ 0 60000 65536"/>
                <a:gd name="T4" fmla="*/ 0 h 398"/>
                <a:gd name="T5" fmla="*/ 398 h 398"/>
              </a:gdLst>
              <a:ahLst/>
              <a:cxnLst>
                <a:cxn ang="T2">
                  <a:pos x="0" y="T0"/>
                </a:cxn>
                <a:cxn ang="T3">
                  <a:pos x="0" y="T1"/>
                </a:cxn>
              </a:cxnLst>
              <a:rect l="0" t="T4" r="0" b="T5"/>
              <a:pathLst>
                <a:path h="398">
                  <a:moveTo>
                    <a:pt x="0" y="398"/>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9" name="Freeform 21"/>
            <p:cNvSpPr>
              <a:spLocks noChangeArrowheads="1"/>
            </p:cNvSpPr>
            <p:nvPr/>
          </p:nvSpPr>
          <p:spPr bwMode="auto">
            <a:xfrm>
              <a:off x="7600950" y="1525588"/>
              <a:ext cx="0" cy="325437"/>
            </a:xfrm>
            <a:custGeom>
              <a:avLst/>
              <a:gdLst>
                <a:gd name="T0" fmla="*/ 2147483646 h 205"/>
                <a:gd name="T1" fmla="*/ 0 h 205"/>
                <a:gd name="T2" fmla="*/ 0 60000 65536"/>
                <a:gd name="T3" fmla="*/ 0 60000 65536"/>
                <a:gd name="T4" fmla="*/ 0 h 205"/>
                <a:gd name="T5" fmla="*/ 205 h 205"/>
              </a:gdLst>
              <a:ahLst/>
              <a:cxnLst>
                <a:cxn ang="T2">
                  <a:pos x="0" y="T0"/>
                </a:cxn>
                <a:cxn ang="T3">
                  <a:pos x="0" y="T1"/>
                </a:cxn>
              </a:cxnLst>
              <a:rect l="0" t="T4" r="0" b="T5"/>
              <a:pathLst>
                <a:path h="205">
                  <a:moveTo>
                    <a:pt x="0" y="205"/>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0" name="Freeform 22"/>
            <p:cNvSpPr>
              <a:spLocks/>
            </p:cNvSpPr>
            <p:nvPr/>
          </p:nvSpPr>
          <p:spPr bwMode="auto">
            <a:xfrm>
              <a:off x="6867525" y="1703388"/>
              <a:ext cx="733425" cy="0"/>
            </a:xfrm>
            <a:custGeom>
              <a:avLst/>
              <a:gdLst>
                <a:gd name="T0" fmla="*/ 0 w 462"/>
                <a:gd name="T1" fmla="*/ 2147483646 w 462"/>
                <a:gd name="T2" fmla="*/ 0 60000 65536"/>
                <a:gd name="T3" fmla="*/ 0 60000 65536"/>
                <a:gd name="T4" fmla="*/ 0 w 462"/>
                <a:gd name="T5" fmla="*/ 462 w 462"/>
              </a:gdLst>
              <a:ahLst/>
              <a:cxnLst>
                <a:cxn ang="T2">
                  <a:pos x="T0" y="0"/>
                </a:cxn>
                <a:cxn ang="T3">
                  <a:pos x="T1" y="0"/>
                </a:cxn>
              </a:cxnLst>
              <a:rect l="T4" t="0" r="T5" b="0"/>
              <a:pathLst>
                <a:path w="462">
                  <a:moveTo>
                    <a:pt x="0" y="0"/>
                  </a:moveTo>
                  <a:lnTo>
                    <a:pt x="462"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1" name="Rectangle 23"/>
            <p:cNvSpPr>
              <a:spLocks noChangeArrowheads="1"/>
            </p:cNvSpPr>
            <p:nvPr/>
          </p:nvSpPr>
          <p:spPr bwMode="auto">
            <a:xfrm>
              <a:off x="7235825" y="1555750"/>
              <a:ext cx="29686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Δx</a:t>
              </a:r>
              <a:r>
                <a:rPr lang="en-US" altLang="en-US" sz="900" baseline="-25000">
                  <a:solidFill>
                    <a:srgbClr val="000000"/>
                  </a:solidFill>
                </a:rPr>
                <a:t>i</a:t>
              </a:r>
            </a:p>
          </p:txBody>
        </p:sp>
        <p:sp>
          <p:nvSpPr>
            <p:cNvPr id="58392" name="Freeform 24"/>
            <p:cNvSpPr>
              <a:spLocks/>
            </p:cNvSpPr>
            <p:nvPr/>
          </p:nvSpPr>
          <p:spPr bwMode="auto">
            <a:xfrm>
              <a:off x="5588000" y="876300"/>
              <a:ext cx="1633538" cy="0"/>
            </a:xfrm>
            <a:custGeom>
              <a:avLst/>
              <a:gdLst>
                <a:gd name="T0" fmla="*/ 0 w 1029"/>
                <a:gd name="T1" fmla="*/ 2147483646 w 1029"/>
                <a:gd name="T2" fmla="*/ 0 60000 65536"/>
                <a:gd name="T3" fmla="*/ 0 60000 65536"/>
                <a:gd name="T4" fmla="*/ 0 w 1029"/>
                <a:gd name="T5" fmla="*/ 1029 w 1029"/>
              </a:gdLst>
              <a:ahLst/>
              <a:cxnLst>
                <a:cxn ang="T2">
                  <a:pos x="T0" y="0"/>
                </a:cxn>
                <a:cxn ang="T3">
                  <a:pos x="T1" y="0"/>
                </a:cxn>
              </a:cxnLst>
              <a:rect l="T4" t="0" r="T5" b="0"/>
              <a:pathLst>
                <a:path w="1029">
                  <a:moveTo>
                    <a:pt x="0" y="0"/>
                  </a:moveTo>
                  <a:lnTo>
                    <a:pt x="1029" y="0"/>
                  </a:lnTo>
                </a:path>
              </a:pathLst>
            </a:custGeom>
            <a:noFill/>
            <a:ln w="9981">
              <a:solidFill>
                <a:srgbClr val="FFCC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3" name="Freeform 25"/>
            <p:cNvSpPr>
              <a:spLocks noChangeArrowheads="1"/>
            </p:cNvSpPr>
            <p:nvPr/>
          </p:nvSpPr>
          <p:spPr bwMode="auto">
            <a:xfrm>
              <a:off x="5588000" y="865188"/>
              <a:ext cx="1633538" cy="4068762"/>
            </a:xfrm>
            <a:custGeom>
              <a:avLst/>
              <a:gdLst>
                <a:gd name="T0" fmla="*/ 0 w 1029"/>
                <a:gd name="T1" fmla="*/ 0 h 2563"/>
                <a:gd name="T2" fmla="*/ 2147483646 w 1029"/>
                <a:gd name="T3" fmla="*/ 2147483646 h 2563"/>
                <a:gd name="T4" fmla="*/ 0 60000 65536"/>
                <a:gd name="T5" fmla="*/ 0 60000 65536"/>
                <a:gd name="T6" fmla="*/ 0 w 1029"/>
                <a:gd name="T7" fmla="*/ 0 h 2563"/>
                <a:gd name="T8" fmla="*/ 1029 w 1029"/>
                <a:gd name="T9" fmla="*/ 2563 h 2563"/>
              </a:gdLst>
              <a:ahLst/>
              <a:cxnLst>
                <a:cxn ang="T4">
                  <a:pos x="T0" y="T1"/>
                </a:cxn>
                <a:cxn ang="T5">
                  <a:pos x="T2" y="T3"/>
                </a:cxn>
              </a:cxnLst>
              <a:rect l="T6" t="T7" r="T8" b="T9"/>
              <a:pathLst>
                <a:path w="1029" h="2563">
                  <a:moveTo>
                    <a:pt x="0" y="0"/>
                  </a:moveTo>
                  <a:lnTo>
                    <a:pt x="1029" y="2563"/>
                  </a:lnTo>
                </a:path>
              </a:pathLst>
            </a:custGeom>
            <a:noFill/>
            <a:ln w="9981">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4" name="Freeform 26"/>
            <p:cNvSpPr>
              <a:spLocks noChangeArrowheads="1"/>
            </p:cNvSpPr>
            <p:nvPr/>
          </p:nvSpPr>
          <p:spPr bwMode="auto">
            <a:xfrm>
              <a:off x="7221538" y="681038"/>
              <a:ext cx="0" cy="2395537"/>
            </a:xfrm>
            <a:custGeom>
              <a:avLst/>
              <a:gdLst>
                <a:gd name="T0" fmla="*/ 0 h 1509"/>
                <a:gd name="T1" fmla="*/ 2147483646 h 1509"/>
                <a:gd name="T2" fmla="*/ 0 60000 65536"/>
                <a:gd name="T3" fmla="*/ 0 60000 65536"/>
                <a:gd name="T4" fmla="*/ 0 h 1509"/>
                <a:gd name="T5" fmla="*/ 1509 h 1509"/>
              </a:gdLst>
              <a:ahLst/>
              <a:cxnLst>
                <a:cxn ang="T2">
                  <a:pos x="0" y="T0"/>
                </a:cxn>
                <a:cxn ang="T3">
                  <a:pos x="0" y="T1"/>
                </a:cxn>
              </a:cxnLst>
              <a:rect l="0" t="T4" r="0" b="T5"/>
              <a:pathLst>
                <a:path h="1509">
                  <a:moveTo>
                    <a:pt x="0" y="0"/>
                  </a:moveTo>
                  <a:lnTo>
                    <a:pt x="0" y="1509"/>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5" name="Rectangle 27"/>
            <p:cNvSpPr>
              <a:spLocks noChangeArrowheads="1"/>
            </p:cNvSpPr>
            <p:nvPr/>
          </p:nvSpPr>
          <p:spPr bwMode="auto">
            <a:xfrm>
              <a:off x="7734300" y="2689225"/>
              <a:ext cx="3175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S</a:t>
              </a:r>
              <a:r>
                <a:rPr lang="en-US" altLang="en-US" sz="1100">
                  <a:solidFill>
                    <a:srgbClr val="000000"/>
                  </a:solidFill>
                </a:rPr>
                <a:t>i</a:t>
              </a:r>
            </a:p>
          </p:txBody>
        </p:sp>
        <p:sp>
          <p:nvSpPr>
            <p:cNvPr id="58396" name="Freeform 28"/>
            <p:cNvSpPr>
              <a:spLocks noChangeArrowheads="1"/>
            </p:cNvSpPr>
            <p:nvPr/>
          </p:nvSpPr>
          <p:spPr bwMode="auto">
            <a:xfrm>
              <a:off x="4938713" y="5021263"/>
              <a:ext cx="2005012" cy="842962"/>
            </a:xfrm>
            <a:custGeom>
              <a:avLst/>
              <a:gdLst>
                <a:gd name="T0" fmla="*/ 2147483646 w 1263"/>
                <a:gd name="T1" fmla="*/ 0 h 531"/>
                <a:gd name="T2" fmla="*/ 0 w 1263"/>
                <a:gd name="T3" fmla="*/ 2147483646 h 531"/>
                <a:gd name="T4" fmla="*/ 0 60000 65536"/>
                <a:gd name="T5" fmla="*/ 0 60000 65536"/>
                <a:gd name="T6" fmla="*/ 0 w 1263"/>
                <a:gd name="T7" fmla="*/ 0 h 531"/>
                <a:gd name="T8" fmla="*/ 1263 w 1263"/>
                <a:gd name="T9" fmla="*/ 531 h 531"/>
              </a:gdLst>
              <a:ahLst/>
              <a:cxnLst>
                <a:cxn ang="T4">
                  <a:pos x="T0" y="T1"/>
                </a:cxn>
                <a:cxn ang="T5">
                  <a:pos x="T2" y="T3"/>
                </a:cxn>
              </a:cxnLst>
              <a:rect l="T6" t="T7" r="T8" b="T9"/>
              <a:pathLst>
                <a:path w="1263" h="531">
                  <a:moveTo>
                    <a:pt x="1263" y="0"/>
                  </a:moveTo>
                  <a:lnTo>
                    <a:pt x="0" y="53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7" name="Freeform 29"/>
            <p:cNvSpPr>
              <a:spLocks noChangeArrowheads="1"/>
            </p:cNvSpPr>
            <p:nvPr/>
          </p:nvSpPr>
          <p:spPr bwMode="auto">
            <a:xfrm>
              <a:off x="4935538" y="5868988"/>
              <a:ext cx="452437" cy="0"/>
            </a:xfrm>
            <a:custGeom>
              <a:avLst/>
              <a:gdLst>
                <a:gd name="T0" fmla="*/ 0 w 285"/>
                <a:gd name="T1" fmla="*/ 2147483646 w 285"/>
                <a:gd name="T2" fmla="*/ 0 60000 65536"/>
                <a:gd name="T3" fmla="*/ 0 60000 65536"/>
                <a:gd name="T4" fmla="*/ 0 w 285"/>
                <a:gd name="T5" fmla="*/ 285 w 285"/>
              </a:gdLst>
              <a:ahLst/>
              <a:cxnLst>
                <a:cxn ang="T2">
                  <a:pos x="T0" y="0"/>
                </a:cxn>
                <a:cxn ang="T3">
                  <a:pos x="T1" y="0"/>
                </a:cxn>
              </a:cxnLst>
              <a:rect l="T4" t="0" r="T5" b="0"/>
              <a:pathLst>
                <a:path w="285">
                  <a:moveTo>
                    <a:pt x="0" y="0"/>
                  </a:moveTo>
                  <a:lnTo>
                    <a:pt x="285"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8" name="Freeform 30"/>
            <p:cNvSpPr>
              <a:spLocks noChangeArrowheads="1"/>
            </p:cNvSpPr>
            <p:nvPr/>
          </p:nvSpPr>
          <p:spPr bwMode="auto">
            <a:xfrm>
              <a:off x="5222875" y="5756275"/>
              <a:ext cx="42863" cy="57150"/>
            </a:xfrm>
            <a:custGeom>
              <a:avLst/>
              <a:gdLst>
                <a:gd name="T0" fmla="*/ 0 w 27"/>
                <a:gd name="T1" fmla="*/ 0 h 36"/>
                <a:gd name="T2" fmla="*/ 2147483646 w 27"/>
                <a:gd name="T3" fmla="*/ 2147483646 h 36"/>
                <a:gd name="T4" fmla="*/ 2147483646 w 27"/>
                <a:gd name="T5" fmla="*/ 2147483646 h 36"/>
                <a:gd name="T6" fmla="*/ 2147483646 w 27"/>
                <a:gd name="T7" fmla="*/ 2147483646 h 36"/>
                <a:gd name="T8" fmla="*/ 2147483646 w 27"/>
                <a:gd name="T9" fmla="*/ 2147483646 h 36"/>
                <a:gd name="T10" fmla="*/ 2147483646 w 27"/>
                <a:gd name="T11" fmla="*/ 2147483646 h 36"/>
                <a:gd name="T12" fmla="*/ 0 60000 65536"/>
                <a:gd name="T13" fmla="*/ 0 60000 65536"/>
                <a:gd name="T14" fmla="*/ 0 60000 65536"/>
                <a:gd name="T15" fmla="*/ 0 60000 65536"/>
                <a:gd name="T16" fmla="*/ 0 60000 65536"/>
                <a:gd name="T17" fmla="*/ 0 60000 65536"/>
                <a:gd name="T18" fmla="*/ 0 w 27"/>
                <a:gd name="T19" fmla="*/ 0 h 36"/>
                <a:gd name="T20" fmla="*/ 27 w 2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7" h="36">
                  <a:moveTo>
                    <a:pt x="0" y="0"/>
                  </a:moveTo>
                  <a:lnTo>
                    <a:pt x="8" y="8"/>
                  </a:lnTo>
                  <a:lnTo>
                    <a:pt x="15" y="15"/>
                  </a:lnTo>
                  <a:lnTo>
                    <a:pt x="21" y="23"/>
                  </a:lnTo>
                  <a:lnTo>
                    <a:pt x="25" y="29"/>
                  </a:lnTo>
                  <a:lnTo>
                    <a:pt x="27" y="3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9" name="Freeform 31"/>
            <p:cNvSpPr>
              <a:spLocks noChangeArrowheads="1"/>
            </p:cNvSpPr>
            <p:nvPr/>
          </p:nvSpPr>
          <p:spPr bwMode="auto">
            <a:xfrm>
              <a:off x="5251450" y="5813425"/>
              <a:ext cx="15875" cy="47625"/>
            </a:xfrm>
            <a:custGeom>
              <a:avLst/>
              <a:gdLst>
                <a:gd name="T0" fmla="*/ 2147483646 w 10"/>
                <a:gd name="T1" fmla="*/ 0 h 30"/>
                <a:gd name="T2" fmla="*/ 2147483646 w 10"/>
                <a:gd name="T3" fmla="*/ 2147483646 h 30"/>
                <a:gd name="T4" fmla="*/ 2147483646 w 10"/>
                <a:gd name="T5" fmla="*/ 2147483646 h 30"/>
                <a:gd name="T6" fmla="*/ 0 w 10"/>
                <a:gd name="T7" fmla="*/ 2147483646 h 30"/>
                <a:gd name="T8" fmla="*/ 0 60000 65536"/>
                <a:gd name="T9" fmla="*/ 0 60000 65536"/>
                <a:gd name="T10" fmla="*/ 0 60000 65536"/>
                <a:gd name="T11" fmla="*/ 0 60000 65536"/>
                <a:gd name="T12" fmla="*/ 0 w 10"/>
                <a:gd name="T13" fmla="*/ 0 h 30"/>
                <a:gd name="T14" fmla="*/ 10 w 10"/>
                <a:gd name="T15" fmla="*/ 30 h 30"/>
              </a:gdLst>
              <a:ahLst/>
              <a:cxnLst>
                <a:cxn ang="T8">
                  <a:pos x="T0" y="T1"/>
                </a:cxn>
                <a:cxn ang="T9">
                  <a:pos x="T2" y="T3"/>
                </a:cxn>
                <a:cxn ang="T10">
                  <a:pos x="T4" y="T5"/>
                </a:cxn>
                <a:cxn ang="T11">
                  <a:pos x="T6" y="T7"/>
                </a:cxn>
              </a:cxnLst>
              <a:rect l="T12" t="T13" r="T14" b="T15"/>
              <a:pathLst>
                <a:path w="10" h="30">
                  <a:moveTo>
                    <a:pt x="9" y="0"/>
                  </a:moveTo>
                  <a:lnTo>
                    <a:pt x="10" y="10"/>
                  </a:lnTo>
                  <a:lnTo>
                    <a:pt x="7" y="20"/>
                  </a:lnTo>
                  <a:lnTo>
                    <a:pt x="0" y="3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0" name="Freeform 32"/>
            <p:cNvSpPr>
              <a:spLocks/>
            </p:cNvSpPr>
            <p:nvPr/>
          </p:nvSpPr>
          <p:spPr bwMode="auto">
            <a:xfrm>
              <a:off x="6864350" y="4208463"/>
              <a:ext cx="744538" cy="331787"/>
            </a:xfrm>
            <a:custGeom>
              <a:avLst/>
              <a:gdLst>
                <a:gd name="T0" fmla="*/ 0 w 469"/>
                <a:gd name="T1" fmla="*/ 2147483646 h 209"/>
                <a:gd name="T2" fmla="*/ 2147483646 w 469"/>
                <a:gd name="T3" fmla="*/ 0 h 209"/>
                <a:gd name="T4" fmla="*/ 0 60000 65536"/>
                <a:gd name="T5" fmla="*/ 0 60000 65536"/>
                <a:gd name="T6" fmla="*/ 0 w 469"/>
                <a:gd name="T7" fmla="*/ 0 h 209"/>
                <a:gd name="T8" fmla="*/ 469 w 469"/>
                <a:gd name="T9" fmla="*/ 209 h 209"/>
              </a:gdLst>
              <a:ahLst/>
              <a:cxnLst>
                <a:cxn ang="T4">
                  <a:pos x="T0" y="T1"/>
                </a:cxn>
                <a:cxn ang="T5">
                  <a:pos x="T2" y="T3"/>
                </a:cxn>
              </a:cxnLst>
              <a:rect l="T6" t="T7" r="T8" b="T9"/>
              <a:pathLst>
                <a:path w="469" h="209">
                  <a:moveTo>
                    <a:pt x="0" y="209"/>
                  </a:moveTo>
                  <a:lnTo>
                    <a:pt x="469" y="0"/>
                  </a:lnTo>
                </a:path>
              </a:pathLst>
            </a:custGeom>
            <a:noFill/>
            <a:ln w="9981">
              <a:solidFill>
                <a:srgbClr val="A040FF"/>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1" name="Rectangle 33"/>
            <p:cNvSpPr>
              <a:spLocks noChangeArrowheads="1"/>
            </p:cNvSpPr>
            <p:nvPr/>
          </p:nvSpPr>
          <p:spPr bwMode="auto">
            <a:xfrm rot="1620000">
              <a:off x="7383463" y="4006850"/>
              <a:ext cx="1095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L</a:t>
              </a:r>
              <a:r>
                <a:rPr lang="en-US" altLang="en-US" sz="1100" baseline="-25000">
                  <a:solidFill>
                    <a:srgbClr val="000000"/>
                  </a:solidFill>
                </a:rPr>
                <a:t>i</a:t>
              </a:r>
            </a:p>
          </p:txBody>
        </p:sp>
        <p:sp>
          <p:nvSpPr>
            <p:cNvPr id="58402" name="Rectangle 34"/>
            <p:cNvSpPr>
              <a:spLocks noChangeArrowheads="1"/>
            </p:cNvSpPr>
            <p:nvPr/>
          </p:nvSpPr>
          <p:spPr bwMode="auto">
            <a:xfrm>
              <a:off x="7253288" y="3763963"/>
              <a:ext cx="354012"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Wi</a:t>
              </a:r>
            </a:p>
          </p:txBody>
        </p:sp>
        <p:sp>
          <p:nvSpPr>
            <p:cNvPr id="58403" name="Rectangle 35"/>
            <p:cNvSpPr>
              <a:spLocks noChangeArrowheads="1"/>
            </p:cNvSpPr>
            <p:nvPr/>
          </p:nvSpPr>
          <p:spPr bwMode="auto">
            <a:xfrm>
              <a:off x="6348413" y="2622550"/>
              <a:ext cx="6080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S + ΔS</a:t>
              </a:r>
            </a:p>
          </p:txBody>
        </p:sp>
        <p:sp>
          <p:nvSpPr>
            <p:cNvPr id="58404" name="Rectangle 36"/>
            <p:cNvSpPr>
              <a:spLocks noChangeArrowheads="1"/>
            </p:cNvSpPr>
            <p:nvPr/>
          </p:nvSpPr>
          <p:spPr bwMode="auto">
            <a:xfrm>
              <a:off x="6318250" y="681038"/>
              <a:ext cx="4238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00"/>
                  </a:solidFill>
                </a:rPr>
                <a:t>X</a:t>
              </a:r>
              <a:r>
                <a:rPr lang="en-US" altLang="en-US" sz="1400">
                  <a:solidFill>
                    <a:srgbClr val="000000"/>
                  </a:solidFill>
                </a:rPr>
                <a:t>i</a:t>
              </a:r>
            </a:p>
          </p:txBody>
        </p:sp>
        <p:sp>
          <p:nvSpPr>
            <p:cNvPr id="58405" name="Rectangle 37"/>
            <p:cNvSpPr>
              <a:spLocks noChangeArrowheads="1"/>
            </p:cNvSpPr>
            <p:nvPr/>
          </p:nvSpPr>
          <p:spPr bwMode="auto">
            <a:xfrm>
              <a:off x="5943600" y="2249488"/>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000000"/>
                  </a:solidFill>
                </a:rPr>
                <a:t>R</a:t>
              </a:r>
            </a:p>
          </p:txBody>
        </p:sp>
        <p:sp>
          <p:nvSpPr>
            <p:cNvPr id="58406" name="Freeform 38"/>
            <p:cNvSpPr>
              <a:spLocks noChangeArrowheads="1"/>
            </p:cNvSpPr>
            <p:nvPr/>
          </p:nvSpPr>
          <p:spPr bwMode="auto">
            <a:xfrm>
              <a:off x="5586413" y="781050"/>
              <a:ext cx="0" cy="238125"/>
            </a:xfrm>
            <a:custGeom>
              <a:avLst/>
              <a:gdLst>
                <a:gd name="T0" fmla="*/ 0 h 150"/>
                <a:gd name="T1" fmla="*/ 2147483646 h 150"/>
                <a:gd name="T2" fmla="*/ 0 60000 65536"/>
                <a:gd name="T3" fmla="*/ 0 60000 65536"/>
                <a:gd name="T4" fmla="*/ 0 h 150"/>
                <a:gd name="T5" fmla="*/ 150 h 150"/>
              </a:gdLst>
              <a:ahLst/>
              <a:cxnLst>
                <a:cxn ang="T2">
                  <a:pos x="0" y="T0"/>
                </a:cxn>
                <a:cxn ang="T3">
                  <a:pos x="0" y="T1"/>
                </a:cxn>
              </a:cxnLst>
              <a:rect l="0" t="T4" r="0" b="T5"/>
              <a:pathLst>
                <a:path h="150">
                  <a:moveTo>
                    <a:pt x="0" y="0"/>
                  </a:moveTo>
                  <a:lnTo>
                    <a:pt x="0" y="15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7" name="Freeform 39"/>
            <p:cNvSpPr>
              <a:spLocks noChangeArrowheads="1"/>
            </p:cNvSpPr>
            <p:nvPr/>
          </p:nvSpPr>
          <p:spPr bwMode="auto">
            <a:xfrm>
              <a:off x="5246688" y="862013"/>
              <a:ext cx="666750" cy="0"/>
            </a:xfrm>
            <a:custGeom>
              <a:avLst/>
              <a:gdLst>
                <a:gd name="T0" fmla="*/ 0 w 420"/>
                <a:gd name="T1" fmla="*/ 2147483646 w 420"/>
                <a:gd name="T2" fmla="*/ 0 60000 65536"/>
                <a:gd name="T3" fmla="*/ 0 60000 65536"/>
                <a:gd name="T4" fmla="*/ 0 w 420"/>
                <a:gd name="T5" fmla="*/ 420 w 420"/>
              </a:gdLst>
              <a:ahLst/>
              <a:cxnLst>
                <a:cxn ang="T2">
                  <a:pos x="T0" y="0"/>
                </a:cxn>
                <a:cxn ang="T3">
                  <a:pos x="T1" y="0"/>
                </a:cxn>
              </a:cxnLst>
              <a:rect l="T4" t="0" r="T5" b="0"/>
              <a:pathLst>
                <a:path w="420">
                  <a:moveTo>
                    <a:pt x="0" y="0"/>
                  </a:moveTo>
                  <a:lnTo>
                    <a:pt x="42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8" name="Rectangle 40"/>
            <p:cNvSpPr>
              <a:spLocks noChangeArrowheads="1"/>
            </p:cNvSpPr>
            <p:nvPr/>
          </p:nvSpPr>
          <p:spPr bwMode="auto">
            <a:xfrm>
              <a:off x="5233988" y="563563"/>
              <a:ext cx="133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000000"/>
                  </a:solidFill>
                </a:rPr>
                <a:t>Center</a:t>
              </a:r>
            </a:p>
          </p:txBody>
        </p:sp>
        <p:sp>
          <p:nvSpPr>
            <p:cNvPr id="58409" name="Rectangle 41"/>
            <p:cNvSpPr>
              <a:spLocks noChangeArrowheads="1"/>
            </p:cNvSpPr>
            <p:nvPr/>
          </p:nvSpPr>
          <p:spPr bwMode="auto">
            <a:xfrm>
              <a:off x="8040688" y="3048000"/>
              <a:ext cx="319087"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E</a:t>
              </a:r>
              <a:r>
                <a:rPr lang="en-US" altLang="en-US" sz="1100">
                  <a:solidFill>
                    <a:srgbClr val="000000"/>
                  </a:solidFill>
                </a:rPr>
                <a:t>i</a:t>
              </a:r>
            </a:p>
          </p:txBody>
        </p:sp>
        <p:sp>
          <p:nvSpPr>
            <p:cNvPr id="58410" name="Rectangle 42"/>
            <p:cNvSpPr>
              <a:spLocks noChangeArrowheads="1"/>
            </p:cNvSpPr>
            <p:nvPr/>
          </p:nvSpPr>
          <p:spPr bwMode="auto">
            <a:xfrm>
              <a:off x="6051550" y="3783013"/>
              <a:ext cx="79692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E</a:t>
              </a:r>
              <a:r>
                <a:rPr lang="en-US" altLang="en-US" sz="1100" i="1" baseline="-25000">
                  <a:solidFill>
                    <a:srgbClr val="000000"/>
                  </a:solidFill>
                </a:rPr>
                <a:t>i</a:t>
              </a:r>
              <a:r>
                <a:rPr lang="en-US" altLang="en-US" sz="1100" i="1">
                  <a:solidFill>
                    <a:srgbClr val="000000"/>
                  </a:solidFill>
                </a:rPr>
                <a:t> + ΔE</a:t>
              </a:r>
            </a:p>
          </p:txBody>
        </p:sp>
        <p:sp>
          <p:nvSpPr>
            <p:cNvPr id="58411" name="Rectangle 43"/>
            <p:cNvSpPr>
              <a:spLocks noChangeArrowheads="1"/>
            </p:cNvSpPr>
            <p:nvPr/>
          </p:nvSpPr>
          <p:spPr bwMode="auto">
            <a:xfrm rot="1320000">
              <a:off x="7880350" y="3683000"/>
              <a:ext cx="12334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dirty="0">
                  <a:solidFill>
                    <a:srgbClr val="000000"/>
                  </a:solidFill>
                </a:rPr>
                <a:t>T</a:t>
              </a:r>
              <a:r>
                <a:rPr lang="en-US" altLang="en-US" sz="1100" i="1" baseline="-25000" dirty="0">
                  <a:solidFill>
                    <a:srgbClr val="000000"/>
                  </a:solidFill>
                </a:rPr>
                <a:t>i</a:t>
              </a:r>
              <a:r>
                <a:rPr lang="en-US" altLang="en-US" sz="1100" i="1" dirty="0">
                  <a:solidFill>
                    <a:srgbClr val="000000"/>
                  </a:solidFill>
                </a:rPr>
                <a:t> = </a:t>
              </a:r>
              <a:r>
                <a:rPr lang="en-US" altLang="en-US" sz="1100" i="1" dirty="0" err="1">
                  <a:solidFill>
                    <a:srgbClr val="000000"/>
                  </a:solidFill>
                </a:rPr>
                <a:t>c.L</a:t>
              </a:r>
              <a:r>
                <a:rPr lang="en-US" altLang="en-US" sz="1100" i="1" baseline="-25000" dirty="0" err="1">
                  <a:solidFill>
                    <a:srgbClr val="000000"/>
                  </a:solidFill>
                </a:rPr>
                <a:t>i</a:t>
              </a:r>
              <a:r>
                <a:rPr lang="en-US" altLang="en-US" sz="1100" i="1" dirty="0">
                  <a:solidFill>
                    <a:srgbClr val="000000"/>
                  </a:solidFill>
                </a:rPr>
                <a:t> + </a:t>
              </a:r>
              <a:r>
                <a:rPr lang="en-US" altLang="en-US" sz="1100" i="1" dirty="0" err="1">
                  <a:solidFill>
                    <a:srgbClr val="000000"/>
                  </a:solidFill>
                </a:rPr>
                <a:t>N</a:t>
              </a:r>
              <a:r>
                <a:rPr lang="en-US" altLang="en-US" sz="1100" i="1" baseline="-25000" dirty="0" err="1">
                  <a:solidFill>
                    <a:srgbClr val="000000"/>
                  </a:solidFill>
                </a:rPr>
                <a:t>effi</a:t>
              </a:r>
              <a:r>
                <a:rPr lang="en-US" altLang="en-US" sz="1100" i="1" dirty="0">
                  <a:solidFill>
                    <a:srgbClr val="000000"/>
                  </a:solidFill>
                </a:rPr>
                <a:t> tan ϕ</a:t>
              </a:r>
            </a:p>
          </p:txBody>
        </p:sp>
        <p:sp>
          <p:nvSpPr>
            <p:cNvPr id="58412" name="Rectangle 44"/>
            <p:cNvSpPr>
              <a:spLocks noChangeArrowheads="1"/>
            </p:cNvSpPr>
            <p:nvPr/>
          </p:nvSpPr>
          <p:spPr bwMode="auto">
            <a:xfrm>
              <a:off x="7224713" y="5259388"/>
              <a:ext cx="1412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FF6000"/>
                  </a:solidFill>
                </a:rPr>
                <a:t>ϕ</a:t>
              </a:r>
            </a:p>
          </p:txBody>
        </p:sp>
        <p:sp>
          <p:nvSpPr>
            <p:cNvPr id="58413" name="Freeform 45"/>
            <p:cNvSpPr>
              <a:spLocks noChangeArrowheads="1"/>
            </p:cNvSpPr>
            <p:nvPr/>
          </p:nvSpPr>
          <p:spPr bwMode="auto">
            <a:xfrm>
              <a:off x="6577013" y="4929188"/>
              <a:ext cx="665162" cy="280987"/>
            </a:xfrm>
            <a:custGeom>
              <a:avLst/>
              <a:gdLst>
                <a:gd name="T0" fmla="*/ 0 w 419"/>
                <a:gd name="T1" fmla="*/ 2147483646 h 177"/>
                <a:gd name="T2" fmla="*/ 2147483646 w 419"/>
                <a:gd name="T3" fmla="*/ 0 h 177"/>
                <a:gd name="T4" fmla="*/ 0 60000 65536"/>
                <a:gd name="T5" fmla="*/ 0 60000 65536"/>
                <a:gd name="T6" fmla="*/ 0 w 419"/>
                <a:gd name="T7" fmla="*/ 0 h 177"/>
                <a:gd name="T8" fmla="*/ 419 w 419"/>
                <a:gd name="T9" fmla="*/ 177 h 177"/>
              </a:gdLst>
              <a:ahLst/>
              <a:cxnLst>
                <a:cxn ang="T4">
                  <a:pos x="T0" y="T1"/>
                </a:cxn>
                <a:cxn ang="T5">
                  <a:pos x="T2" y="T3"/>
                </a:cxn>
              </a:cxnLst>
              <a:rect l="T6" t="T7" r="T8" b="T9"/>
              <a:pathLst>
                <a:path w="419" h="177">
                  <a:moveTo>
                    <a:pt x="0" y="177"/>
                  </a:moveTo>
                  <a:lnTo>
                    <a:pt x="41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14" name="Freeform 46"/>
            <p:cNvSpPr>
              <a:spLocks/>
            </p:cNvSpPr>
            <p:nvPr/>
          </p:nvSpPr>
          <p:spPr bwMode="auto">
            <a:xfrm>
              <a:off x="7219950" y="4911725"/>
              <a:ext cx="487363" cy="1031875"/>
            </a:xfrm>
            <a:custGeom>
              <a:avLst/>
              <a:gdLst>
                <a:gd name="T0" fmla="*/ 0 w 307"/>
                <a:gd name="T1" fmla="*/ 0 h 650"/>
                <a:gd name="T2" fmla="*/ 2147483646 w 307"/>
                <a:gd name="T3" fmla="*/ 2147483646 h 650"/>
                <a:gd name="T4" fmla="*/ 0 60000 65536"/>
                <a:gd name="T5" fmla="*/ 0 60000 65536"/>
                <a:gd name="T6" fmla="*/ 0 w 307"/>
                <a:gd name="T7" fmla="*/ 0 h 650"/>
                <a:gd name="T8" fmla="*/ 307 w 307"/>
                <a:gd name="T9" fmla="*/ 650 h 650"/>
              </a:gdLst>
              <a:ahLst/>
              <a:cxnLst>
                <a:cxn ang="T4">
                  <a:pos x="T0" y="T1"/>
                </a:cxn>
                <a:cxn ang="T5">
                  <a:pos x="T2" y="T3"/>
                </a:cxn>
              </a:cxnLst>
              <a:rect l="T6" t="T7" r="T8" b="T9"/>
              <a:pathLst>
                <a:path w="307" h="650">
                  <a:moveTo>
                    <a:pt x="0" y="0"/>
                  </a:moveTo>
                  <a:lnTo>
                    <a:pt x="307" y="650"/>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15" name="Rectangle 47"/>
            <p:cNvSpPr>
              <a:spLocks noChangeArrowheads="1"/>
            </p:cNvSpPr>
            <p:nvPr/>
          </p:nvSpPr>
          <p:spPr bwMode="auto">
            <a:xfrm>
              <a:off x="7380288" y="5072063"/>
              <a:ext cx="8874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N</a:t>
              </a:r>
              <a:r>
                <a:rPr lang="en-US" altLang="en-US" sz="1100" i="1" baseline="-25000">
                  <a:solidFill>
                    <a:srgbClr val="000000"/>
                  </a:solidFill>
                </a:rPr>
                <a:t>i</a:t>
              </a:r>
              <a:r>
                <a:rPr lang="en-US" altLang="en-US" sz="1100" i="1">
                  <a:solidFill>
                    <a:srgbClr val="000000"/>
                  </a:solidFill>
                </a:rPr>
                <a:t> = N</a:t>
              </a:r>
              <a:r>
                <a:rPr lang="en-US" altLang="en-US" sz="1100" i="1" baseline="-25000">
                  <a:solidFill>
                    <a:srgbClr val="000000"/>
                  </a:solidFill>
                </a:rPr>
                <a:t>effi</a:t>
              </a:r>
              <a:r>
                <a:rPr lang="en-US" altLang="en-US" sz="1100" i="1">
                  <a:solidFill>
                    <a:srgbClr val="000000"/>
                  </a:solidFill>
                </a:rPr>
                <a:t> + u</a:t>
              </a:r>
              <a:r>
                <a:rPr lang="en-US" altLang="en-US" sz="1100" i="1" baseline="-25000">
                  <a:solidFill>
                    <a:srgbClr val="000000"/>
                  </a:solidFill>
                </a:rPr>
                <a:t>i</a:t>
              </a:r>
              <a:r>
                <a:rPr lang="en-US" altLang="en-US" sz="1100" i="1">
                  <a:solidFill>
                    <a:srgbClr val="000000"/>
                  </a:solidFill>
                </a:rPr>
                <a:t> L</a:t>
              </a:r>
              <a:r>
                <a:rPr lang="en-US" altLang="en-US" sz="1100" baseline="-25000">
                  <a:solidFill>
                    <a:srgbClr val="000000"/>
                  </a:solidFill>
                </a:rPr>
                <a:t>i</a:t>
              </a:r>
            </a:p>
          </p:txBody>
        </p:sp>
        <p:sp>
          <p:nvSpPr>
            <p:cNvPr id="58416" name="Rectangle 48"/>
            <p:cNvSpPr>
              <a:spLocks noChangeArrowheads="1"/>
            </p:cNvSpPr>
            <p:nvPr/>
          </p:nvSpPr>
          <p:spPr bwMode="auto">
            <a:xfrm>
              <a:off x="5295900" y="5716588"/>
              <a:ext cx="1809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FFFFFF"/>
                  </a:solidFill>
                </a:rPr>
                <a:t>αi</a:t>
              </a:r>
            </a:p>
          </p:txBody>
        </p:sp>
        <p:sp>
          <p:nvSpPr>
            <p:cNvPr id="58417" name="Freeform 49"/>
            <p:cNvSpPr>
              <a:spLocks noChangeArrowheads="1"/>
            </p:cNvSpPr>
            <p:nvPr/>
          </p:nvSpPr>
          <p:spPr bwMode="auto">
            <a:xfrm>
              <a:off x="5848350" y="3656013"/>
              <a:ext cx="0" cy="1455737"/>
            </a:xfrm>
            <a:custGeom>
              <a:avLst/>
              <a:gdLst>
                <a:gd name="T0" fmla="*/ 0 h 917"/>
                <a:gd name="T1" fmla="*/ 2147483646 h 917"/>
                <a:gd name="T2" fmla="*/ 0 60000 65536"/>
                <a:gd name="T3" fmla="*/ 0 60000 65536"/>
                <a:gd name="T4" fmla="*/ 0 h 917"/>
                <a:gd name="T5" fmla="*/ 917 h 917"/>
              </a:gdLst>
              <a:ahLst/>
              <a:cxnLst>
                <a:cxn ang="T2">
                  <a:pos x="0" y="T0"/>
                </a:cxn>
                <a:cxn ang="T3">
                  <a:pos x="0" y="T1"/>
                </a:cxn>
              </a:cxnLst>
              <a:rect l="0" t="T4" r="0" b="T5"/>
              <a:pathLst>
                <a:path h="917">
                  <a:moveTo>
                    <a:pt x="0" y="0"/>
                  </a:moveTo>
                  <a:lnTo>
                    <a:pt x="0" y="91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18" name="Freeform 50"/>
            <p:cNvSpPr>
              <a:spLocks noChangeArrowheads="1"/>
            </p:cNvSpPr>
            <p:nvPr/>
          </p:nvSpPr>
          <p:spPr bwMode="auto">
            <a:xfrm>
              <a:off x="5691188" y="3721100"/>
              <a:ext cx="266700" cy="0"/>
            </a:xfrm>
            <a:custGeom>
              <a:avLst/>
              <a:gdLst>
                <a:gd name="T0" fmla="*/ 2147483646 w 168"/>
                <a:gd name="T1" fmla="*/ 0 w 168"/>
                <a:gd name="T2" fmla="*/ 0 60000 65536"/>
                <a:gd name="T3" fmla="*/ 0 60000 65536"/>
                <a:gd name="T4" fmla="*/ 0 w 168"/>
                <a:gd name="T5" fmla="*/ 168 w 168"/>
              </a:gdLst>
              <a:ahLst/>
              <a:cxnLst>
                <a:cxn ang="T2">
                  <a:pos x="T0" y="0"/>
                </a:cxn>
                <a:cxn ang="T3">
                  <a:pos x="T1" y="0"/>
                </a:cxn>
              </a:cxnLst>
              <a:rect l="T4" t="0" r="T5" b="0"/>
              <a:pathLst>
                <a:path w="168">
                  <a:moveTo>
                    <a:pt x="168" y="0"/>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19" name="Freeform 51"/>
            <p:cNvSpPr>
              <a:spLocks noChangeArrowheads="1"/>
            </p:cNvSpPr>
            <p:nvPr/>
          </p:nvSpPr>
          <p:spPr bwMode="auto">
            <a:xfrm>
              <a:off x="5757863" y="5046663"/>
              <a:ext cx="222250" cy="0"/>
            </a:xfrm>
            <a:custGeom>
              <a:avLst/>
              <a:gdLst>
                <a:gd name="T0" fmla="*/ 2147483646 w 140"/>
                <a:gd name="T1" fmla="*/ 0 w 140"/>
                <a:gd name="T2" fmla="*/ 0 60000 65536"/>
                <a:gd name="T3" fmla="*/ 0 60000 65536"/>
                <a:gd name="T4" fmla="*/ 0 w 140"/>
                <a:gd name="T5" fmla="*/ 140 w 140"/>
              </a:gdLst>
              <a:ahLst/>
              <a:cxnLst>
                <a:cxn ang="T2">
                  <a:pos x="T0" y="0"/>
                </a:cxn>
                <a:cxn ang="T3">
                  <a:pos x="T1" y="0"/>
                </a:cxn>
              </a:cxnLst>
              <a:rect l="T4" t="0" r="T5" b="0"/>
              <a:pathLst>
                <a:path w="140">
                  <a:moveTo>
                    <a:pt x="140" y="0"/>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20" name="Rectangle 52"/>
            <p:cNvSpPr>
              <a:spLocks noChangeArrowheads="1"/>
            </p:cNvSpPr>
            <p:nvPr/>
          </p:nvSpPr>
          <p:spPr bwMode="auto">
            <a:xfrm>
              <a:off x="5724525" y="4319588"/>
              <a:ext cx="303213"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b</a:t>
              </a:r>
              <a:r>
                <a:rPr lang="en-US" altLang="en-US" sz="1100">
                  <a:solidFill>
                    <a:srgbClr val="000000"/>
                  </a:solidFill>
                </a:rPr>
                <a:t>i</a:t>
              </a:r>
            </a:p>
          </p:txBody>
        </p:sp>
        <p:sp>
          <p:nvSpPr>
            <p:cNvPr id="58421" name="Rectangle 53"/>
            <p:cNvSpPr>
              <a:spLocks noChangeArrowheads="1"/>
            </p:cNvSpPr>
            <p:nvPr/>
          </p:nvSpPr>
          <p:spPr bwMode="auto">
            <a:xfrm>
              <a:off x="5391150" y="5692775"/>
              <a:ext cx="3254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α</a:t>
              </a:r>
              <a:r>
                <a:rPr lang="en-US" altLang="en-US" sz="1500" baseline="-25000">
                  <a:solidFill>
                    <a:srgbClr val="000000"/>
                  </a:solidFill>
                </a:rPr>
                <a:t>i</a:t>
              </a:r>
            </a:p>
          </p:txBody>
        </p:sp>
        <p:sp>
          <p:nvSpPr>
            <p:cNvPr id="58422" name="Rectangle 54"/>
            <p:cNvSpPr>
              <a:spLocks noChangeArrowheads="1"/>
            </p:cNvSpPr>
            <p:nvPr/>
          </p:nvSpPr>
          <p:spPr bwMode="auto">
            <a:xfrm>
              <a:off x="6246813" y="3419475"/>
              <a:ext cx="2873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θ</a:t>
              </a:r>
              <a:r>
                <a:rPr lang="en-US" altLang="en-US" sz="1500" baseline="-25000">
                  <a:solidFill>
                    <a:srgbClr val="000000"/>
                  </a:solidFill>
                </a:rPr>
                <a:t>i</a:t>
              </a:r>
            </a:p>
          </p:txBody>
        </p:sp>
        <p:sp>
          <p:nvSpPr>
            <p:cNvPr id="58423" name="Freeform 55"/>
            <p:cNvSpPr>
              <a:spLocks noChangeArrowheads="1"/>
            </p:cNvSpPr>
            <p:nvPr/>
          </p:nvSpPr>
          <p:spPr bwMode="auto">
            <a:xfrm>
              <a:off x="7281863" y="5981700"/>
              <a:ext cx="577850" cy="260350"/>
            </a:xfrm>
            <a:custGeom>
              <a:avLst/>
              <a:gdLst>
                <a:gd name="T0" fmla="*/ 2147483646 w 364"/>
                <a:gd name="T1" fmla="*/ 0 h 164"/>
                <a:gd name="T2" fmla="*/ 0 w 364"/>
                <a:gd name="T3" fmla="*/ 2147483646 h 164"/>
                <a:gd name="T4" fmla="*/ 0 60000 65536"/>
                <a:gd name="T5" fmla="*/ 0 60000 65536"/>
                <a:gd name="T6" fmla="*/ 0 w 364"/>
                <a:gd name="T7" fmla="*/ 0 h 164"/>
                <a:gd name="T8" fmla="*/ 364 w 364"/>
                <a:gd name="T9" fmla="*/ 164 h 164"/>
              </a:gdLst>
              <a:ahLst/>
              <a:cxnLst>
                <a:cxn ang="T4">
                  <a:pos x="T0" y="T1"/>
                </a:cxn>
                <a:cxn ang="T5">
                  <a:pos x="T2" y="T3"/>
                </a:cxn>
              </a:cxnLst>
              <a:rect l="T6" t="T7" r="T8" b="T9"/>
              <a:pathLst>
                <a:path w="364" h="164">
                  <a:moveTo>
                    <a:pt x="364" y="0"/>
                  </a:moveTo>
                  <a:lnTo>
                    <a:pt x="0" y="164"/>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24" name="Freeform 56"/>
            <p:cNvSpPr>
              <a:spLocks noChangeArrowheads="1"/>
            </p:cNvSpPr>
            <p:nvPr/>
          </p:nvSpPr>
          <p:spPr bwMode="auto">
            <a:xfrm>
              <a:off x="6948488" y="5318125"/>
              <a:ext cx="488950" cy="979488"/>
            </a:xfrm>
            <a:custGeom>
              <a:avLst/>
              <a:gdLst>
                <a:gd name="T0" fmla="*/ 0 w 308"/>
                <a:gd name="T1" fmla="*/ 0 h 617"/>
                <a:gd name="T2" fmla="*/ 2147483646 w 308"/>
                <a:gd name="T3" fmla="*/ 2147483646 h 617"/>
                <a:gd name="T4" fmla="*/ 0 60000 65536"/>
                <a:gd name="T5" fmla="*/ 0 60000 65536"/>
                <a:gd name="T6" fmla="*/ 0 w 308"/>
                <a:gd name="T7" fmla="*/ 0 h 617"/>
                <a:gd name="T8" fmla="*/ 308 w 308"/>
                <a:gd name="T9" fmla="*/ 617 h 617"/>
              </a:gdLst>
              <a:ahLst/>
              <a:cxnLst>
                <a:cxn ang="T4">
                  <a:pos x="T0" y="T1"/>
                </a:cxn>
                <a:cxn ang="T5">
                  <a:pos x="T2" y="T3"/>
                </a:cxn>
              </a:cxnLst>
              <a:rect l="T6" t="T7" r="T8" b="T9"/>
              <a:pathLst>
                <a:path w="308" h="617">
                  <a:moveTo>
                    <a:pt x="0" y="0"/>
                  </a:moveTo>
                  <a:lnTo>
                    <a:pt x="308" y="61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25" name="Freeform 57"/>
            <p:cNvSpPr>
              <a:spLocks noChangeArrowheads="1"/>
            </p:cNvSpPr>
            <p:nvPr/>
          </p:nvSpPr>
          <p:spPr bwMode="auto">
            <a:xfrm>
              <a:off x="7737475" y="6003925"/>
              <a:ext cx="88900" cy="184150"/>
            </a:xfrm>
            <a:custGeom>
              <a:avLst/>
              <a:gdLst>
                <a:gd name="T0" fmla="*/ 0 w 56"/>
                <a:gd name="T1" fmla="*/ 0 h 116"/>
                <a:gd name="T2" fmla="*/ 2147483646 w 56"/>
                <a:gd name="T3" fmla="*/ 2147483646 h 116"/>
                <a:gd name="T4" fmla="*/ 0 60000 65536"/>
                <a:gd name="T5" fmla="*/ 0 60000 65536"/>
                <a:gd name="T6" fmla="*/ 0 w 56"/>
                <a:gd name="T7" fmla="*/ 0 h 116"/>
                <a:gd name="T8" fmla="*/ 56 w 56"/>
                <a:gd name="T9" fmla="*/ 116 h 116"/>
              </a:gdLst>
              <a:ahLst/>
              <a:cxnLst>
                <a:cxn ang="T4">
                  <a:pos x="T0" y="T1"/>
                </a:cxn>
                <a:cxn ang="T5">
                  <a:pos x="T2" y="T3"/>
                </a:cxn>
              </a:cxnLst>
              <a:rect l="T6" t="T7" r="T8" b="T9"/>
              <a:pathLst>
                <a:path w="56" h="116">
                  <a:moveTo>
                    <a:pt x="0" y="0"/>
                  </a:moveTo>
                  <a:lnTo>
                    <a:pt x="56" y="11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26" name="Rectangle 58"/>
            <p:cNvSpPr>
              <a:spLocks noChangeArrowheads="1"/>
            </p:cNvSpPr>
            <p:nvPr/>
          </p:nvSpPr>
          <p:spPr bwMode="auto">
            <a:xfrm>
              <a:off x="7415213" y="5938838"/>
              <a:ext cx="3032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a</a:t>
              </a:r>
              <a:r>
                <a:rPr lang="en-US" altLang="en-US" sz="1100">
                  <a:solidFill>
                    <a:srgbClr val="000000"/>
                  </a:solidFill>
                </a:rPr>
                <a:t>i</a:t>
              </a:r>
            </a:p>
          </p:txBody>
        </p:sp>
        <p:sp>
          <p:nvSpPr>
            <p:cNvPr id="58427" name="Rectangle 59"/>
            <p:cNvSpPr>
              <a:spLocks noChangeArrowheads="1"/>
            </p:cNvSpPr>
            <p:nvPr/>
          </p:nvSpPr>
          <p:spPr bwMode="auto">
            <a:xfrm>
              <a:off x="7559675" y="5365750"/>
              <a:ext cx="3254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α</a:t>
              </a:r>
              <a:r>
                <a:rPr lang="en-US" altLang="en-US" sz="1500" baseline="-25000">
                  <a:solidFill>
                    <a:srgbClr val="000000"/>
                  </a:solidFill>
                </a:rPr>
                <a:t>i</a:t>
              </a:r>
            </a:p>
          </p:txBody>
        </p:sp>
        <p:sp>
          <p:nvSpPr>
            <p:cNvPr id="58428" name="Freeform 60"/>
            <p:cNvSpPr>
              <a:spLocks noChangeArrowheads="1"/>
            </p:cNvSpPr>
            <p:nvPr/>
          </p:nvSpPr>
          <p:spPr bwMode="auto">
            <a:xfrm>
              <a:off x="6203950" y="3025775"/>
              <a:ext cx="588963" cy="661988"/>
            </a:xfrm>
            <a:custGeom>
              <a:avLst/>
              <a:gdLst>
                <a:gd name="T0" fmla="*/ 2147483646 w 371"/>
                <a:gd name="T1" fmla="*/ 2147483646 h 417"/>
                <a:gd name="T2" fmla="*/ 0 w 371"/>
                <a:gd name="T3" fmla="*/ 0 h 417"/>
                <a:gd name="T4" fmla="*/ 0 60000 65536"/>
                <a:gd name="T5" fmla="*/ 0 60000 65536"/>
                <a:gd name="T6" fmla="*/ 0 w 371"/>
                <a:gd name="T7" fmla="*/ 0 h 417"/>
                <a:gd name="T8" fmla="*/ 371 w 371"/>
                <a:gd name="T9" fmla="*/ 417 h 417"/>
              </a:gdLst>
              <a:ahLst/>
              <a:cxnLst>
                <a:cxn ang="T4">
                  <a:pos x="T0" y="T1"/>
                </a:cxn>
                <a:cxn ang="T5">
                  <a:pos x="T2" y="T3"/>
                </a:cxn>
              </a:cxnLst>
              <a:rect l="T6" t="T7" r="T8" b="T9"/>
              <a:pathLst>
                <a:path w="371" h="417">
                  <a:moveTo>
                    <a:pt x="371" y="417"/>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29" name="Freeform 61"/>
            <p:cNvSpPr>
              <a:spLocks noChangeArrowheads="1"/>
            </p:cNvSpPr>
            <p:nvPr/>
          </p:nvSpPr>
          <p:spPr bwMode="auto">
            <a:xfrm>
              <a:off x="6426200" y="3416300"/>
              <a:ext cx="122238" cy="152400"/>
            </a:xfrm>
            <a:custGeom>
              <a:avLst/>
              <a:gdLst>
                <a:gd name="T0" fmla="*/ 2147483646 w 77"/>
                <a:gd name="T1" fmla="*/ 0 h 96"/>
                <a:gd name="T2" fmla="*/ 2147483646 w 77"/>
                <a:gd name="T3" fmla="*/ 2147483646 h 96"/>
                <a:gd name="T4" fmla="*/ 2147483646 w 77"/>
                <a:gd name="T5" fmla="*/ 2147483646 h 96"/>
                <a:gd name="T6" fmla="*/ 2147483646 w 77"/>
                <a:gd name="T7" fmla="*/ 2147483646 h 96"/>
                <a:gd name="T8" fmla="*/ 2147483646 w 77"/>
                <a:gd name="T9" fmla="*/ 2147483646 h 96"/>
                <a:gd name="T10" fmla="*/ 2147483646 w 77"/>
                <a:gd name="T11" fmla="*/ 2147483646 h 96"/>
                <a:gd name="T12" fmla="*/ 2147483646 w 77"/>
                <a:gd name="T13" fmla="*/ 2147483646 h 96"/>
                <a:gd name="T14" fmla="*/ 2147483646 w 77"/>
                <a:gd name="T15" fmla="*/ 2147483646 h 96"/>
                <a:gd name="T16" fmla="*/ 2147483646 w 77"/>
                <a:gd name="T17" fmla="*/ 2147483646 h 96"/>
                <a:gd name="T18" fmla="*/ 2147483646 w 77"/>
                <a:gd name="T19" fmla="*/ 2147483646 h 96"/>
                <a:gd name="T20" fmla="*/ 2147483646 w 77"/>
                <a:gd name="T21" fmla="*/ 2147483646 h 96"/>
                <a:gd name="T22" fmla="*/ 2147483646 w 77"/>
                <a:gd name="T23" fmla="*/ 2147483646 h 96"/>
                <a:gd name="T24" fmla="*/ 2147483646 w 77"/>
                <a:gd name="T25" fmla="*/ 2147483646 h 96"/>
                <a:gd name="T26" fmla="*/ 2147483646 w 77"/>
                <a:gd name="T27" fmla="*/ 2147483646 h 96"/>
                <a:gd name="T28" fmla="*/ 2147483646 w 77"/>
                <a:gd name="T29" fmla="*/ 2147483646 h 96"/>
                <a:gd name="T30" fmla="*/ 2147483646 w 77"/>
                <a:gd name="T31" fmla="*/ 2147483646 h 96"/>
                <a:gd name="T32" fmla="*/ 0 w 77"/>
                <a:gd name="T33" fmla="*/ 2147483646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96"/>
                <a:gd name="T53" fmla="*/ 77 w 77"/>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96">
                  <a:moveTo>
                    <a:pt x="77" y="0"/>
                  </a:moveTo>
                  <a:lnTo>
                    <a:pt x="69" y="6"/>
                  </a:lnTo>
                  <a:lnTo>
                    <a:pt x="62" y="12"/>
                  </a:lnTo>
                  <a:lnTo>
                    <a:pt x="56" y="18"/>
                  </a:lnTo>
                  <a:lnTo>
                    <a:pt x="50" y="24"/>
                  </a:lnTo>
                  <a:lnTo>
                    <a:pt x="44" y="30"/>
                  </a:lnTo>
                  <a:lnTo>
                    <a:pt x="38" y="36"/>
                  </a:lnTo>
                  <a:lnTo>
                    <a:pt x="33" y="42"/>
                  </a:lnTo>
                  <a:lnTo>
                    <a:pt x="28" y="48"/>
                  </a:lnTo>
                  <a:lnTo>
                    <a:pt x="23" y="54"/>
                  </a:lnTo>
                  <a:lnTo>
                    <a:pt x="19" y="60"/>
                  </a:lnTo>
                  <a:lnTo>
                    <a:pt x="15" y="66"/>
                  </a:lnTo>
                  <a:lnTo>
                    <a:pt x="11" y="72"/>
                  </a:lnTo>
                  <a:lnTo>
                    <a:pt x="8" y="78"/>
                  </a:lnTo>
                  <a:lnTo>
                    <a:pt x="5" y="84"/>
                  </a:lnTo>
                  <a:lnTo>
                    <a:pt x="2" y="90"/>
                  </a:lnTo>
                  <a:lnTo>
                    <a:pt x="0" y="9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30" name="Freeform 62"/>
            <p:cNvSpPr>
              <a:spLocks noChangeArrowheads="1"/>
            </p:cNvSpPr>
            <p:nvPr/>
          </p:nvSpPr>
          <p:spPr bwMode="auto">
            <a:xfrm>
              <a:off x="6415088" y="3568700"/>
              <a:ext cx="22225" cy="152400"/>
            </a:xfrm>
            <a:custGeom>
              <a:avLst/>
              <a:gdLst>
                <a:gd name="T0" fmla="*/ 2147483646 w 14"/>
                <a:gd name="T1" fmla="*/ 0 h 96"/>
                <a:gd name="T2" fmla="*/ 2147483646 w 14"/>
                <a:gd name="T3" fmla="*/ 2147483646 h 96"/>
                <a:gd name="T4" fmla="*/ 2147483646 w 14"/>
                <a:gd name="T5" fmla="*/ 2147483646 h 96"/>
                <a:gd name="T6" fmla="*/ 2147483646 w 14"/>
                <a:gd name="T7" fmla="*/ 2147483646 h 96"/>
                <a:gd name="T8" fmla="*/ 0 w 14"/>
                <a:gd name="T9" fmla="*/ 2147483646 h 96"/>
                <a:gd name="T10" fmla="*/ 0 w 14"/>
                <a:gd name="T11" fmla="*/ 2147483646 h 96"/>
                <a:gd name="T12" fmla="*/ 0 w 14"/>
                <a:gd name="T13" fmla="*/ 2147483646 h 96"/>
                <a:gd name="T14" fmla="*/ 0 w 14"/>
                <a:gd name="T15" fmla="*/ 2147483646 h 96"/>
                <a:gd name="T16" fmla="*/ 2147483646 w 14"/>
                <a:gd name="T17" fmla="*/ 2147483646 h 96"/>
                <a:gd name="T18" fmla="*/ 2147483646 w 14"/>
                <a:gd name="T19" fmla="*/ 2147483646 h 96"/>
                <a:gd name="T20" fmla="*/ 2147483646 w 14"/>
                <a:gd name="T21" fmla="*/ 2147483646 h 96"/>
                <a:gd name="T22" fmla="*/ 2147483646 w 14"/>
                <a:gd name="T23" fmla="*/ 2147483646 h 96"/>
                <a:gd name="T24" fmla="*/ 2147483646 w 14"/>
                <a:gd name="T25" fmla="*/ 2147483646 h 96"/>
                <a:gd name="T26" fmla="*/ 2147483646 w 14"/>
                <a:gd name="T27" fmla="*/ 2147483646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96"/>
                <a:gd name="T44" fmla="*/ 14 w 14"/>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96">
                  <a:moveTo>
                    <a:pt x="7" y="0"/>
                  </a:moveTo>
                  <a:lnTo>
                    <a:pt x="4" y="7"/>
                  </a:lnTo>
                  <a:lnTo>
                    <a:pt x="2" y="14"/>
                  </a:lnTo>
                  <a:lnTo>
                    <a:pt x="1" y="22"/>
                  </a:lnTo>
                  <a:lnTo>
                    <a:pt x="0" y="29"/>
                  </a:lnTo>
                  <a:lnTo>
                    <a:pt x="0" y="37"/>
                  </a:lnTo>
                  <a:lnTo>
                    <a:pt x="0" y="44"/>
                  </a:lnTo>
                  <a:lnTo>
                    <a:pt x="0" y="51"/>
                  </a:lnTo>
                  <a:lnTo>
                    <a:pt x="1" y="59"/>
                  </a:lnTo>
                  <a:lnTo>
                    <a:pt x="3" y="66"/>
                  </a:lnTo>
                  <a:lnTo>
                    <a:pt x="5" y="74"/>
                  </a:lnTo>
                  <a:lnTo>
                    <a:pt x="7" y="81"/>
                  </a:lnTo>
                  <a:lnTo>
                    <a:pt x="10" y="88"/>
                  </a:lnTo>
                  <a:lnTo>
                    <a:pt x="14" y="9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8431" name="Text Box 63"/>
          <p:cNvSpPr txBox="1">
            <a:spLocks noChangeArrowheads="1"/>
          </p:cNvSpPr>
          <p:nvPr/>
        </p:nvSpPr>
        <p:spPr bwMode="auto">
          <a:xfrm>
            <a:off x="289928" y="445085"/>
            <a:ext cx="5973763"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u="sng" dirty="0">
                <a:solidFill>
                  <a:srgbClr val="000000"/>
                </a:solidFill>
              </a:rPr>
              <a:t>Unknowns Associated with Force Equilibrium </a:t>
            </a:r>
          </a:p>
          <a:p>
            <a:pPr>
              <a:lnSpc>
                <a:spcPct val="150000"/>
              </a:lnSpc>
              <a:spcBef>
                <a:spcPts val="600"/>
              </a:spcBef>
              <a:spcAft>
                <a:spcPts val="600"/>
              </a:spcAft>
              <a:tabLst>
                <a:tab pos="401638" algn="l"/>
              </a:tabLst>
            </a:pPr>
            <a:r>
              <a:rPr lang="en-US" altLang="en-US" sz="1100" dirty="0" smtClean="0">
                <a:solidFill>
                  <a:srgbClr val="000000"/>
                </a:solidFill>
              </a:rPr>
              <a:t>n </a:t>
            </a:r>
            <a:r>
              <a:rPr lang="en-US" altLang="en-US" sz="1100" dirty="0">
                <a:solidFill>
                  <a:srgbClr val="000000"/>
                </a:solidFill>
              </a:rPr>
              <a:t>=	</a:t>
            </a:r>
            <a:r>
              <a:rPr lang="en-US" altLang="en-US" sz="1100" dirty="0" smtClean="0">
                <a:solidFill>
                  <a:srgbClr val="000000"/>
                </a:solidFill>
              </a:rPr>
              <a:t>Resultant </a:t>
            </a:r>
            <a:r>
              <a:rPr lang="en-US" altLang="en-US" sz="1100" dirty="0">
                <a:solidFill>
                  <a:srgbClr val="000000"/>
                </a:solidFill>
              </a:rPr>
              <a:t>normal forces </a:t>
            </a:r>
            <a:r>
              <a:rPr lang="en-US" altLang="en-US" sz="1100" b="1" dirty="0">
                <a:solidFill>
                  <a:srgbClr val="C00000"/>
                </a:solidFill>
              </a:rPr>
              <a:t>N</a:t>
            </a:r>
            <a:r>
              <a:rPr lang="en-US" altLang="en-US" sz="1100" b="1" baseline="-25000" dirty="0">
                <a:solidFill>
                  <a:srgbClr val="C00000"/>
                </a:solidFill>
              </a:rPr>
              <a:t>i</a:t>
            </a:r>
            <a:r>
              <a:rPr lang="en-US" altLang="en-US" sz="1100" b="1" dirty="0">
                <a:solidFill>
                  <a:srgbClr val="C00000"/>
                </a:solidFill>
              </a:rPr>
              <a:t> </a:t>
            </a:r>
            <a:r>
              <a:rPr lang="en-US" altLang="en-US" sz="1100" dirty="0">
                <a:solidFill>
                  <a:srgbClr val="000000"/>
                </a:solidFill>
              </a:rPr>
              <a:t>on the base of each slice or wedge</a:t>
            </a:r>
          </a:p>
          <a:p>
            <a:pPr>
              <a:lnSpc>
                <a:spcPct val="150000"/>
              </a:lnSpc>
              <a:spcBef>
                <a:spcPts val="600"/>
              </a:spcBef>
              <a:spcAft>
                <a:spcPts val="600"/>
              </a:spcAft>
              <a:tabLst>
                <a:tab pos="401638" algn="l"/>
              </a:tabLst>
            </a:pPr>
            <a:r>
              <a:rPr lang="en-US" altLang="en-US" sz="1100" dirty="0">
                <a:solidFill>
                  <a:srgbClr val="000000"/>
                </a:solidFill>
              </a:rPr>
              <a:t>1 = 	</a:t>
            </a:r>
            <a:r>
              <a:rPr lang="en-US" altLang="en-US" sz="1100" dirty="0" smtClean="0">
                <a:solidFill>
                  <a:srgbClr val="000000"/>
                </a:solidFill>
              </a:rPr>
              <a:t>Safety </a:t>
            </a:r>
            <a:r>
              <a:rPr lang="en-US" altLang="en-US" sz="1100" dirty="0">
                <a:solidFill>
                  <a:srgbClr val="000000"/>
                </a:solidFill>
              </a:rPr>
              <a:t>factor, which permits the shear forces T</a:t>
            </a:r>
            <a:r>
              <a:rPr lang="en-US" altLang="en-US" sz="1100" baseline="-25000" dirty="0">
                <a:solidFill>
                  <a:srgbClr val="000000"/>
                </a:solidFill>
              </a:rPr>
              <a:t>i</a:t>
            </a:r>
            <a:r>
              <a:rPr lang="en-US" altLang="en-US" sz="1100" dirty="0">
                <a:solidFill>
                  <a:srgbClr val="000000"/>
                </a:solidFill>
              </a:rPr>
              <a:t> on the base of each </a:t>
            </a:r>
          </a:p>
          <a:p>
            <a:pPr>
              <a:lnSpc>
                <a:spcPct val="150000"/>
              </a:lnSpc>
              <a:spcBef>
                <a:spcPts val="600"/>
              </a:spcBef>
              <a:spcAft>
                <a:spcPts val="600"/>
              </a:spcAft>
              <a:tabLst>
                <a:tab pos="401638" algn="l"/>
              </a:tabLst>
            </a:pPr>
            <a:r>
              <a:rPr lang="en-US" altLang="en-US" sz="1100" dirty="0">
                <a:solidFill>
                  <a:srgbClr val="000000"/>
                </a:solidFill>
              </a:rPr>
              <a:t>	</a:t>
            </a:r>
            <a:r>
              <a:rPr lang="en-US" altLang="en-US" sz="1100" dirty="0" smtClean="0">
                <a:solidFill>
                  <a:srgbClr val="000000"/>
                </a:solidFill>
              </a:rPr>
              <a:t>slice </a:t>
            </a:r>
            <a:r>
              <a:rPr lang="en-US" altLang="en-US" sz="1100" dirty="0">
                <a:solidFill>
                  <a:srgbClr val="000000"/>
                </a:solidFill>
              </a:rPr>
              <a:t>to be expressed in terms of Ni</a:t>
            </a:r>
          </a:p>
          <a:p>
            <a:pPr>
              <a:lnSpc>
                <a:spcPct val="150000"/>
              </a:lnSpc>
              <a:spcBef>
                <a:spcPts val="600"/>
              </a:spcBef>
              <a:spcAft>
                <a:spcPts val="600"/>
              </a:spcAft>
              <a:tabLst>
                <a:tab pos="401638" algn="l"/>
              </a:tabLst>
            </a:pPr>
            <a:r>
              <a:rPr lang="en-US" altLang="en-US" sz="1100" dirty="0">
                <a:solidFill>
                  <a:srgbClr val="000000"/>
                </a:solidFill>
              </a:rPr>
              <a:t>n-1 = 	Resultant normal forces </a:t>
            </a:r>
            <a:r>
              <a:rPr lang="en-US" altLang="en-US" sz="1100" b="1" dirty="0" err="1">
                <a:solidFill>
                  <a:srgbClr val="C00000"/>
                </a:solidFill>
              </a:rPr>
              <a:t>E</a:t>
            </a:r>
            <a:r>
              <a:rPr lang="en-US" altLang="en-US" sz="1100" b="1" baseline="-25000" dirty="0" err="1">
                <a:solidFill>
                  <a:srgbClr val="C00000"/>
                </a:solidFill>
              </a:rPr>
              <a:t>i</a:t>
            </a:r>
            <a:r>
              <a:rPr lang="en-US" altLang="en-US" sz="1100" dirty="0">
                <a:solidFill>
                  <a:srgbClr val="000000"/>
                </a:solidFill>
              </a:rPr>
              <a:t> on each interface between slices or wedges</a:t>
            </a:r>
          </a:p>
          <a:p>
            <a:pPr>
              <a:lnSpc>
                <a:spcPct val="150000"/>
              </a:lnSpc>
              <a:spcBef>
                <a:spcPts val="600"/>
              </a:spcBef>
              <a:spcAft>
                <a:spcPts val="600"/>
              </a:spcAft>
              <a:tabLst>
                <a:tab pos="401638" algn="l"/>
              </a:tabLst>
            </a:pPr>
            <a:r>
              <a:rPr lang="en-US" altLang="en-US" sz="1100" dirty="0">
                <a:solidFill>
                  <a:srgbClr val="000000"/>
                </a:solidFill>
              </a:rPr>
              <a:t>n-1 = 	Angles α</a:t>
            </a:r>
            <a:r>
              <a:rPr lang="en-US" altLang="en-US" sz="1100" baseline="-25000" dirty="0" err="1">
                <a:solidFill>
                  <a:srgbClr val="000000"/>
                </a:solidFill>
              </a:rPr>
              <a:t>i</a:t>
            </a:r>
            <a:r>
              <a:rPr lang="en-US" altLang="en-US" sz="1100" dirty="0">
                <a:solidFill>
                  <a:srgbClr val="000000"/>
                </a:solidFill>
              </a:rPr>
              <a:t> which express the relationships between the shear force Si </a:t>
            </a:r>
          </a:p>
          <a:p>
            <a:pPr>
              <a:lnSpc>
                <a:spcPct val="150000"/>
              </a:lnSpc>
              <a:spcBef>
                <a:spcPts val="600"/>
              </a:spcBef>
              <a:spcAft>
                <a:spcPts val="600"/>
              </a:spcAft>
              <a:tabLst>
                <a:tab pos="401638" algn="l"/>
              </a:tabLst>
            </a:pPr>
            <a:r>
              <a:rPr lang="en-US" altLang="en-US" sz="1100" dirty="0">
                <a:solidFill>
                  <a:srgbClr val="000000"/>
                </a:solidFill>
              </a:rPr>
              <a:t>	</a:t>
            </a:r>
            <a:r>
              <a:rPr lang="en-US" altLang="en-US" sz="1100" dirty="0" smtClean="0">
                <a:solidFill>
                  <a:srgbClr val="000000"/>
                </a:solidFill>
              </a:rPr>
              <a:t>and </a:t>
            </a:r>
            <a:r>
              <a:rPr lang="en-US" altLang="en-US" sz="1100" dirty="0">
                <a:solidFill>
                  <a:srgbClr val="000000"/>
                </a:solidFill>
              </a:rPr>
              <a:t>the normal force </a:t>
            </a:r>
            <a:r>
              <a:rPr lang="en-US" altLang="en-US" sz="1100" dirty="0" err="1">
                <a:solidFill>
                  <a:srgbClr val="000000"/>
                </a:solidFill>
              </a:rPr>
              <a:t>E</a:t>
            </a:r>
            <a:r>
              <a:rPr lang="en-US" altLang="en-US" sz="1100" baseline="-25000" dirty="0" err="1">
                <a:solidFill>
                  <a:srgbClr val="000000"/>
                </a:solidFill>
              </a:rPr>
              <a:t>i</a:t>
            </a:r>
            <a:r>
              <a:rPr lang="en-US" altLang="en-US" sz="1100" dirty="0">
                <a:solidFill>
                  <a:srgbClr val="000000"/>
                </a:solidFill>
              </a:rPr>
              <a:t> on each interface</a:t>
            </a:r>
          </a:p>
          <a:p>
            <a:pPr>
              <a:tabLst>
                <a:tab pos="401638" algn="l"/>
              </a:tabLst>
            </a:pPr>
            <a:endParaRPr lang="en-US" altLang="en-US" sz="1100" dirty="0">
              <a:solidFill>
                <a:srgbClr val="000000"/>
              </a:solidFill>
            </a:endParaRPr>
          </a:p>
          <a:p>
            <a:pPr>
              <a:tabLst>
                <a:tab pos="401638" algn="l"/>
              </a:tabLst>
            </a:pPr>
            <a:endParaRPr lang="en-US" altLang="en-US" sz="1100" dirty="0">
              <a:solidFill>
                <a:srgbClr val="000000"/>
              </a:solidFill>
            </a:endParaRPr>
          </a:p>
        </p:txBody>
      </p:sp>
      <p:sp>
        <p:nvSpPr>
          <p:cNvPr id="58432" name="Rectangle 64"/>
          <p:cNvSpPr>
            <a:spLocks noChangeArrowheads="1"/>
          </p:cNvSpPr>
          <p:nvPr/>
        </p:nvSpPr>
        <p:spPr bwMode="auto">
          <a:xfrm>
            <a:off x="6840538" y="6535738"/>
            <a:ext cx="44704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By Kamal Tawfiq, Ph.D., P.E</a:t>
            </a:r>
          </a:p>
        </p:txBody>
      </p:sp>
    </p:spTree>
    <p:extLst>
      <p:ext uri="{BB962C8B-B14F-4D97-AF65-F5344CB8AC3E}">
        <p14:creationId xmlns:p14="http://schemas.microsoft.com/office/powerpoint/2010/main" val="34217234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5"/>
          <p:cNvPicPr>
            <a:picLocks noChangeAspect="1" noChangeArrowheads="1"/>
          </p:cNvPicPr>
          <p:nvPr/>
        </p:nvPicPr>
        <p:blipFill>
          <a:blip r:embed="rId3">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874673" y="989089"/>
            <a:ext cx="2207431" cy="203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2"/>
          <p:cNvSpPr>
            <a:spLocks noChangeArrowheads="1"/>
          </p:cNvSpPr>
          <p:nvPr/>
        </p:nvSpPr>
        <p:spPr bwMode="auto">
          <a:xfrm>
            <a:off x="1349254" y="378970"/>
            <a:ext cx="59659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u="sng" dirty="0">
                <a:solidFill>
                  <a:srgbClr val="FF6000"/>
                </a:solidFill>
              </a:rPr>
              <a:t>FELLENIUS METHOD (ORDINARY METHOD, SWEDISH METHOD)</a:t>
            </a:r>
          </a:p>
        </p:txBody>
      </p:sp>
      <p:grpSp>
        <p:nvGrpSpPr>
          <p:cNvPr id="4" name="Group 3"/>
          <p:cNvGrpSpPr/>
          <p:nvPr/>
        </p:nvGrpSpPr>
        <p:grpSpPr>
          <a:xfrm>
            <a:off x="5274603" y="5263058"/>
            <a:ext cx="3201987" cy="537219"/>
            <a:chOff x="4716463" y="4538663"/>
            <a:chExt cx="3201987" cy="537219"/>
          </a:xfrm>
        </p:grpSpPr>
        <p:sp>
          <p:nvSpPr>
            <p:cNvPr id="60489" name="Rectangle 73"/>
            <p:cNvSpPr>
              <a:spLocks noChangeArrowheads="1"/>
            </p:cNvSpPr>
            <p:nvPr/>
          </p:nvSpPr>
          <p:spPr bwMode="auto">
            <a:xfrm>
              <a:off x="5153025" y="4538663"/>
              <a:ext cx="264312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M</a:t>
              </a:r>
              <a:r>
                <a:rPr lang="en-US" altLang="en-US" sz="1500" baseline="-25000" dirty="0">
                  <a:solidFill>
                    <a:srgbClr val="000000"/>
                  </a:solidFill>
                </a:rPr>
                <a:t>R</a:t>
              </a:r>
              <a:r>
                <a:rPr lang="en-US" altLang="en-US" sz="1500" dirty="0">
                  <a:solidFill>
                    <a:srgbClr val="000000"/>
                  </a:solidFill>
                </a:rPr>
                <a:t>      ∑</a:t>
              </a:r>
              <a:r>
                <a:rPr lang="en-US" altLang="en-US" sz="1500" dirty="0" err="1">
                  <a:solidFill>
                    <a:srgbClr val="000000"/>
                  </a:solidFill>
                </a:rPr>
                <a:t>CL</a:t>
              </a:r>
              <a:r>
                <a:rPr lang="en-US" altLang="en-US" sz="1500" baseline="-25000" dirty="0" err="1">
                  <a:solidFill>
                    <a:srgbClr val="000000"/>
                  </a:solidFill>
                </a:rPr>
                <a:t>i</a:t>
              </a:r>
              <a:r>
                <a:rPr lang="en-US" altLang="en-US" sz="1500" dirty="0">
                  <a:solidFill>
                    <a:srgbClr val="000000"/>
                  </a:solidFill>
                </a:rPr>
                <a:t> +(</a:t>
              </a:r>
              <a:r>
                <a:rPr lang="en-US" altLang="en-US" sz="1500" dirty="0" err="1">
                  <a:solidFill>
                    <a:srgbClr val="000000"/>
                  </a:solidFill>
                </a:rPr>
                <a:t>w</a:t>
              </a:r>
              <a:r>
                <a:rPr lang="en-US" altLang="en-US" sz="1500" baseline="-25000" dirty="0" err="1">
                  <a:solidFill>
                    <a:srgbClr val="000000"/>
                  </a:solidFill>
                </a:rPr>
                <a:t>i</a:t>
              </a:r>
              <a:r>
                <a:rPr lang="en-US" altLang="en-US" sz="1500" dirty="0" err="1">
                  <a:solidFill>
                    <a:srgbClr val="000000"/>
                  </a:solidFill>
                </a:rPr>
                <a:t>cosθ</a:t>
              </a:r>
              <a:r>
                <a:rPr lang="en-US" altLang="en-US" sz="1500" baseline="-25000" dirty="0" err="1">
                  <a:solidFill>
                    <a:srgbClr val="000000"/>
                  </a:solidFill>
                </a:rPr>
                <a:t>i</a:t>
              </a:r>
              <a:r>
                <a:rPr lang="en-US" altLang="en-US" sz="1500" dirty="0">
                  <a:solidFill>
                    <a:srgbClr val="000000"/>
                  </a:solidFill>
                </a:rPr>
                <a:t> -</a:t>
              </a:r>
              <a:r>
                <a:rPr lang="en-US" altLang="en-US" sz="1500" dirty="0" err="1">
                  <a:solidFill>
                    <a:srgbClr val="000000"/>
                  </a:solidFill>
                </a:rPr>
                <a:t>u</a:t>
              </a:r>
              <a:r>
                <a:rPr lang="en-US" altLang="en-US" sz="1500" baseline="-25000" dirty="0" err="1">
                  <a:solidFill>
                    <a:srgbClr val="000000"/>
                  </a:solidFill>
                </a:rPr>
                <a:t>i</a:t>
              </a:r>
              <a:r>
                <a:rPr lang="en-US" altLang="en-US" sz="1500" dirty="0" err="1">
                  <a:solidFill>
                    <a:srgbClr val="000000"/>
                  </a:solidFill>
                </a:rPr>
                <a:t>L</a:t>
              </a:r>
              <a:r>
                <a:rPr lang="en-US" altLang="en-US" sz="1500" baseline="-25000" dirty="0" err="1">
                  <a:solidFill>
                    <a:srgbClr val="000000"/>
                  </a:solidFill>
                </a:rPr>
                <a:t>i</a:t>
              </a:r>
              <a:r>
                <a:rPr lang="en-US" altLang="en-US" sz="1500" dirty="0">
                  <a:solidFill>
                    <a:srgbClr val="000000"/>
                  </a:solidFill>
                </a:rPr>
                <a:t>)</a:t>
              </a:r>
              <a:r>
                <a:rPr lang="en-US" altLang="en-US" sz="1500" dirty="0" err="1">
                  <a:solidFill>
                    <a:srgbClr val="000000"/>
                  </a:solidFill>
                </a:rPr>
                <a:t>tanϕ</a:t>
              </a:r>
              <a:endParaRPr lang="en-US" altLang="en-US" sz="1500" dirty="0">
                <a:solidFill>
                  <a:srgbClr val="000000"/>
                </a:solidFill>
              </a:endParaRPr>
            </a:p>
          </p:txBody>
        </p:sp>
        <p:sp>
          <p:nvSpPr>
            <p:cNvPr id="60490" name="Freeform 74"/>
            <p:cNvSpPr>
              <a:spLocks noChangeArrowheads="1"/>
            </p:cNvSpPr>
            <p:nvPr/>
          </p:nvSpPr>
          <p:spPr bwMode="auto">
            <a:xfrm>
              <a:off x="5094288" y="4781550"/>
              <a:ext cx="347662" cy="0"/>
            </a:xfrm>
            <a:custGeom>
              <a:avLst/>
              <a:gdLst>
                <a:gd name="T0" fmla="*/ 0 w 219"/>
                <a:gd name="T1" fmla="*/ 2147483646 w 219"/>
                <a:gd name="T2" fmla="*/ 0 60000 65536"/>
                <a:gd name="T3" fmla="*/ 0 60000 65536"/>
                <a:gd name="T4" fmla="*/ 0 w 219"/>
                <a:gd name="T5" fmla="*/ 219 w 219"/>
              </a:gdLst>
              <a:ahLst/>
              <a:cxnLst>
                <a:cxn ang="T2">
                  <a:pos x="T0" y="0"/>
                </a:cxn>
                <a:cxn ang="T3">
                  <a:pos x="T1" y="0"/>
                </a:cxn>
              </a:cxnLst>
              <a:rect l="T4" t="0" r="T5" b="0"/>
              <a:pathLst>
                <a:path w="219">
                  <a:moveTo>
                    <a:pt x="0" y="0"/>
                  </a:moveTo>
                  <a:lnTo>
                    <a:pt x="21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91" name="Freeform 75"/>
            <p:cNvSpPr>
              <a:spLocks noChangeArrowheads="1"/>
            </p:cNvSpPr>
            <p:nvPr/>
          </p:nvSpPr>
          <p:spPr bwMode="auto">
            <a:xfrm>
              <a:off x="5653088" y="4781550"/>
              <a:ext cx="2265362" cy="0"/>
            </a:xfrm>
            <a:custGeom>
              <a:avLst/>
              <a:gdLst>
                <a:gd name="T0" fmla="*/ 0 w 1427"/>
                <a:gd name="T1" fmla="*/ 2147483646 w 1427"/>
                <a:gd name="T2" fmla="*/ 0 60000 65536"/>
                <a:gd name="T3" fmla="*/ 0 60000 65536"/>
                <a:gd name="T4" fmla="*/ 0 w 1427"/>
                <a:gd name="T5" fmla="*/ 1427 w 1427"/>
              </a:gdLst>
              <a:ahLst/>
              <a:cxnLst>
                <a:cxn ang="T2">
                  <a:pos x="T0" y="0"/>
                </a:cxn>
                <a:cxn ang="T3">
                  <a:pos x="T1" y="0"/>
                </a:cxn>
              </a:cxnLst>
              <a:rect l="T4" t="0" r="T5" b="0"/>
              <a:pathLst>
                <a:path w="1427">
                  <a:moveTo>
                    <a:pt x="0" y="0"/>
                  </a:moveTo>
                  <a:lnTo>
                    <a:pt x="1427"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92" name="Rectangle 76"/>
            <p:cNvSpPr>
              <a:spLocks noChangeArrowheads="1"/>
            </p:cNvSpPr>
            <p:nvPr/>
          </p:nvSpPr>
          <p:spPr bwMode="auto">
            <a:xfrm>
              <a:off x="5172075" y="4845050"/>
              <a:ext cx="264782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M</a:t>
              </a:r>
              <a:r>
                <a:rPr lang="en-US" altLang="en-US" sz="1500" baseline="-25000" dirty="0">
                  <a:solidFill>
                    <a:srgbClr val="000000"/>
                  </a:solidFill>
                </a:rPr>
                <a:t>D</a:t>
              </a:r>
              <a:r>
                <a:rPr lang="en-US" altLang="en-US" sz="1500" dirty="0">
                  <a:solidFill>
                    <a:srgbClr val="000000"/>
                  </a:solidFill>
                </a:rPr>
                <a:t>                  ∑</a:t>
              </a:r>
              <a:r>
                <a:rPr lang="en-US" altLang="en-US" sz="1500" dirty="0" err="1">
                  <a:solidFill>
                    <a:srgbClr val="000000"/>
                  </a:solidFill>
                </a:rPr>
                <a:t>w</a:t>
              </a:r>
              <a:r>
                <a:rPr lang="en-US" altLang="en-US" sz="1500" baseline="-25000" dirty="0" err="1">
                  <a:solidFill>
                    <a:srgbClr val="000000"/>
                  </a:solidFill>
                </a:rPr>
                <a:t>i</a:t>
              </a:r>
              <a:r>
                <a:rPr lang="en-US" altLang="en-US" sz="1500" dirty="0">
                  <a:solidFill>
                    <a:srgbClr val="000000"/>
                  </a:solidFill>
                </a:rPr>
                <a:t> </a:t>
              </a:r>
              <a:r>
                <a:rPr lang="en-US" altLang="en-US" sz="1500" dirty="0" err="1">
                  <a:solidFill>
                    <a:srgbClr val="000000"/>
                  </a:solidFill>
                </a:rPr>
                <a:t>sinθ</a:t>
              </a:r>
              <a:r>
                <a:rPr lang="en-US" altLang="en-US" sz="1500" baseline="-25000" dirty="0" err="1">
                  <a:solidFill>
                    <a:srgbClr val="000000"/>
                  </a:solidFill>
                </a:rPr>
                <a:t>i</a:t>
              </a:r>
              <a:r>
                <a:rPr lang="en-US" altLang="en-US" sz="1500" dirty="0">
                  <a:solidFill>
                    <a:srgbClr val="000000"/>
                  </a:solidFill>
                </a:rPr>
                <a:t> </a:t>
              </a:r>
            </a:p>
          </p:txBody>
        </p:sp>
        <p:sp>
          <p:nvSpPr>
            <p:cNvPr id="60493" name="Rectangle 77"/>
            <p:cNvSpPr>
              <a:spLocks noChangeArrowheads="1"/>
            </p:cNvSpPr>
            <p:nvPr/>
          </p:nvSpPr>
          <p:spPr bwMode="auto">
            <a:xfrm>
              <a:off x="5481638" y="4692650"/>
              <a:ext cx="2397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a:t>
              </a:r>
            </a:p>
          </p:txBody>
        </p:sp>
        <p:sp>
          <p:nvSpPr>
            <p:cNvPr id="60494" name="Rectangle 78"/>
            <p:cNvSpPr>
              <a:spLocks noChangeArrowheads="1"/>
            </p:cNvSpPr>
            <p:nvPr/>
          </p:nvSpPr>
          <p:spPr bwMode="auto">
            <a:xfrm>
              <a:off x="4933950" y="4703763"/>
              <a:ext cx="23812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a:t>
              </a:r>
            </a:p>
          </p:txBody>
        </p:sp>
        <p:sp>
          <p:nvSpPr>
            <p:cNvPr id="60495" name="Rectangle 79"/>
            <p:cNvSpPr>
              <a:spLocks noChangeArrowheads="1"/>
            </p:cNvSpPr>
            <p:nvPr/>
          </p:nvSpPr>
          <p:spPr bwMode="auto">
            <a:xfrm>
              <a:off x="4716463" y="4672013"/>
              <a:ext cx="2698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F</a:t>
              </a:r>
            </a:p>
          </p:txBody>
        </p:sp>
      </p:grpSp>
      <p:sp>
        <p:nvSpPr>
          <p:cNvPr id="60496" name="Rectangle 80"/>
          <p:cNvSpPr>
            <a:spLocks noChangeArrowheads="1"/>
          </p:cNvSpPr>
          <p:nvPr/>
        </p:nvSpPr>
        <p:spPr bwMode="auto">
          <a:xfrm>
            <a:off x="7422431" y="6704112"/>
            <a:ext cx="17690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i="1" dirty="0">
                <a:solidFill>
                  <a:srgbClr val="000000"/>
                </a:solidFill>
              </a:rPr>
              <a:t>By Kamal Tawfiq, Ph.D., P.E</a:t>
            </a:r>
          </a:p>
        </p:txBody>
      </p:sp>
      <p:grpSp>
        <p:nvGrpSpPr>
          <p:cNvPr id="81" name="Group 80"/>
          <p:cNvGrpSpPr/>
          <p:nvPr/>
        </p:nvGrpSpPr>
        <p:grpSpPr>
          <a:xfrm>
            <a:off x="283503" y="1922678"/>
            <a:ext cx="2719388" cy="4229100"/>
            <a:chOff x="1628775" y="1568450"/>
            <a:chExt cx="2719388" cy="4229100"/>
          </a:xfrm>
        </p:grpSpPr>
        <p:sp>
          <p:nvSpPr>
            <p:cNvPr id="82" name="Freeform 36"/>
            <p:cNvSpPr>
              <a:spLocks noChangeArrowheads="1"/>
            </p:cNvSpPr>
            <p:nvPr/>
          </p:nvSpPr>
          <p:spPr bwMode="auto">
            <a:xfrm>
              <a:off x="3219450" y="2611438"/>
              <a:ext cx="604838" cy="2362200"/>
            </a:xfrm>
            <a:custGeom>
              <a:avLst/>
              <a:gdLst>
                <a:gd name="T0" fmla="*/ 2147483646 w 381"/>
                <a:gd name="T1" fmla="*/ 0 h 1488"/>
                <a:gd name="T2" fmla="*/ 2147483646 w 381"/>
                <a:gd name="T3" fmla="*/ 2147483646 h 1488"/>
                <a:gd name="T4" fmla="*/ 0 w 381"/>
                <a:gd name="T5" fmla="*/ 2147483646 h 1488"/>
                <a:gd name="T6" fmla="*/ 0 w 381"/>
                <a:gd name="T7" fmla="*/ 2147483646 h 1488"/>
                <a:gd name="T8" fmla="*/ 2147483646 w 381"/>
                <a:gd name="T9" fmla="*/ 0 h 1488"/>
                <a:gd name="T10" fmla="*/ 0 60000 65536"/>
                <a:gd name="T11" fmla="*/ 0 60000 65536"/>
                <a:gd name="T12" fmla="*/ 0 60000 65536"/>
                <a:gd name="T13" fmla="*/ 0 60000 65536"/>
                <a:gd name="T14" fmla="*/ 0 60000 65536"/>
                <a:gd name="T15" fmla="*/ 0 w 381"/>
                <a:gd name="T16" fmla="*/ 0 h 1488"/>
                <a:gd name="T17" fmla="*/ 381 w 381"/>
                <a:gd name="T18" fmla="*/ 1488 h 1488"/>
              </a:gdLst>
              <a:ahLst/>
              <a:cxnLst>
                <a:cxn ang="T10">
                  <a:pos x="T0" y="T1"/>
                </a:cxn>
                <a:cxn ang="T11">
                  <a:pos x="T2" y="T3"/>
                </a:cxn>
                <a:cxn ang="T12">
                  <a:pos x="T4" y="T5"/>
                </a:cxn>
                <a:cxn ang="T13">
                  <a:pos x="T6" y="T7"/>
                </a:cxn>
                <a:cxn ang="T14">
                  <a:pos x="T8" y="T9"/>
                </a:cxn>
              </a:cxnLst>
              <a:rect l="T15" t="T16" r="T17" b="T18"/>
              <a:pathLst>
                <a:path w="381" h="1488">
                  <a:moveTo>
                    <a:pt x="381" y="0"/>
                  </a:moveTo>
                  <a:lnTo>
                    <a:pt x="381" y="1347"/>
                  </a:lnTo>
                  <a:lnTo>
                    <a:pt x="0" y="1488"/>
                  </a:lnTo>
                  <a:lnTo>
                    <a:pt x="0" y="225"/>
                  </a:lnTo>
                  <a:lnTo>
                    <a:pt x="381" y="0"/>
                  </a:lnTo>
                  <a:close/>
                </a:path>
              </a:pathLst>
            </a:custGeom>
            <a:gradFill rotWithShape="0">
              <a:gsLst>
                <a:gs pos="0">
                  <a:srgbClr val="FFC000"/>
                </a:gs>
                <a:gs pos="100000">
                  <a:srgbClr val="FFFFFF"/>
                </a:gs>
              </a:gsLst>
              <a:lin ang="15180000" scaled="1"/>
            </a:gradFill>
            <a:ln w="4991">
              <a:solidFill>
                <a:srgbClr val="000000"/>
              </a:solidFill>
              <a:prstDash val="solid"/>
              <a:round/>
              <a:headEnd/>
              <a:tailEnd/>
            </a:ln>
          </p:spPr>
          <p:txBody>
            <a:bodyPr/>
            <a:lstStyle/>
            <a:p>
              <a:endParaRPr lang="en-US"/>
            </a:p>
          </p:txBody>
        </p:sp>
        <p:sp>
          <p:nvSpPr>
            <p:cNvPr id="83" name="Freeform 37"/>
            <p:cNvSpPr>
              <a:spLocks/>
            </p:cNvSpPr>
            <p:nvPr/>
          </p:nvSpPr>
          <p:spPr bwMode="auto">
            <a:xfrm>
              <a:off x="3508375" y="3714750"/>
              <a:ext cx="0" cy="1139825"/>
            </a:xfrm>
            <a:custGeom>
              <a:avLst/>
              <a:gdLst>
                <a:gd name="T0" fmla="*/ 0 h 718"/>
                <a:gd name="T1" fmla="*/ 2147483646 h 718"/>
                <a:gd name="T2" fmla="*/ 0 60000 65536"/>
                <a:gd name="T3" fmla="*/ 0 60000 65536"/>
                <a:gd name="T4" fmla="*/ 0 h 718"/>
                <a:gd name="T5" fmla="*/ 718 h 718"/>
              </a:gdLst>
              <a:ahLst/>
              <a:cxnLst>
                <a:cxn ang="T2">
                  <a:pos x="0" y="T0"/>
                </a:cxn>
                <a:cxn ang="T3">
                  <a:pos x="0" y="T1"/>
                </a:cxn>
              </a:cxnLst>
              <a:rect l="0" t="T4" r="0" b="T5"/>
              <a:pathLst>
                <a:path h="718">
                  <a:moveTo>
                    <a:pt x="0" y="0"/>
                  </a:moveTo>
                  <a:lnTo>
                    <a:pt x="0" y="718"/>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42"/>
            <p:cNvSpPr>
              <a:spLocks noChangeArrowheads="1"/>
            </p:cNvSpPr>
            <p:nvPr/>
          </p:nvSpPr>
          <p:spPr bwMode="auto">
            <a:xfrm>
              <a:off x="3216275" y="3181350"/>
              <a:ext cx="604838" cy="301625"/>
            </a:xfrm>
            <a:custGeom>
              <a:avLst/>
              <a:gdLst>
                <a:gd name="T0" fmla="*/ 2147483646 w 381"/>
                <a:gd name="T1" fmla="*/ 0 h 190"/>
                <a:gd name="T2" fmla="*/ 0 w 381"/>
                <a:gd name="T3" fmla="*/ 2147483646 h 190"/>
                <a:gd name="T4" fmla="*/ 0 60000 65536"/>
                <a:gd name="T5" fmla="*/ 0 60000 65536"/>
                <a:gd name="T6" fmla="*/ 0 w 381"/>
                <a:gd name="T7" fmla="*/ 0 h 190"/>
                <a:gd name="T8" fmla="*/ 381 w 381"/>
                <a:gd name="T9" fmla="*/ 190 h 190"/>
              </a:gdLst>
              <a:ahLst/>
              <a:cxnLst>
                <a:cxn ang="T4">
                  <a:pos x="T0" y="T1"/>
                </a:cxn>
                <a:cxn ang="T5">
                  <a:pos x="T2" y="T3"/>
                </a:cxn>
              </a:cxnLst>
              <a:rect l="T6" t="T7" r="T8" b="T9"/>
              <a:pathLst>
                <a:path w="381" h="190">
                  <a:moveTo>
                    <a:pt x="381" y="0"/>
                  </a:moveTo>
                  <a:lnTo>
                    <a:pt x="0" y="19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43"/>
            <p:cNvSpPr>
              <a:spLocks noChangeArrowheads="1"/>
            </p:cNvSpPr>
            <p:nvPr/>
          </p:nvSpPr>
          <p:spPr bwMode="auto">
            <a:xfrm>
              <a:off x="3508375" y="3213100"/>
              <a:ext cx="122238" cy="93663"/>
            </a:xfrm>
            <a:custGeom>
              <a:avLst/>
              <a:gdLst>
                <a:gd name="T0" fmla="*/ 0 w 77"/>
                <a:gd name="T1" fmla="*/ 0 h 59"/>
                <a:gd name="T2" fmla="*/ 2147483646 w 77"/>
                <a:gd name="T3" fmla="*/ 0 h 59"/>
                <a:gd name="T4" fmla="*/ 2147483646 w 77"/>
                <a:gd name="T5" fmla="*/ 2147483646 h 59"/>
                <a:gd name="T6" fmla="*/ 0 w 77"/>
                <a:gd name="T7" fmla="*/ 0 h 59"/>
                <a:gd name="T8" fmla="*/ 0 60000 65536"/>
                <a:gd name="T9" fmla="*/ 0 60000 65536"/>
                <a:gd name="T10" fmla="*/ 0 60000 65536"/>
                <a:gd name="T11" fmla="*/ 0 60000 65536"/>
                <a:gd name="T12" fmla="*/ 0 w 77"/>
                <a:gd name="T13" fmla="*/ 0 h 59"/>
                <a:gd name="T14" fmla="*/ 77 w 77"/>
                <a:gd name="T15" fmla="*/ 59 h 59"/>
              </a:gdLst>
              <a:ahLst/>
              <a:cxnLst>
                <a:cxn ang="T8">
                  <a:pos x="T0" y="T1"/>
                </a:cxn>
                <a:cxn ang="T9">
                  <a:pos x="T2" y="T3"/>
                </a:cxn>
                <a:cxn ang="T10">
                  <a:pos x="T4" y="T5"/>
                </a:cxn>
                <a:cxn ang="T11">
                  <a:pos x="T6" y="T7"/>
                </a:cxn>
              </a:cxnLst>
              <a:rect l="T12" t="T13" r="T14" b="T15"/>
              <a:pathLst>
                <a:path w="77" h="59">
                  <a:moveTo>
                    <a:pt x="0" y="0"/>
                  </a:moveTo>
                  <a:lnTo>
                    <a:pt x="77" y="0"/>
                  </a:lnTo>
                  <a:lnTo>
                    <a:pt x="39" y="59"/>
                  </a:lnTo>
                  <a:lnTo>
                    <a:pt x="0" y="0"/>
                  </a:lnTo>
                  <a:close/>
                </a:path>
              </a:pathLst>
            </a:custGeom>
            <a:solidFill>
              <a:srgbClr val="FFFFFF"/>
            </a:solidFill>
            <a:ln w="9981">
              <a:solidFill>
                <a:srgbClr val="000000"/>
              </a:solidFill>
              <a:prstDash val="solid"/>
              <a:round/>
              <a:headEnd/>
              <a:tailEnd/>
            </a:ln>
          </p:spPr>
          <p:txBody>
            <a:bodyPr/>
            <a:lstStyle/>
            <a:p>
              <a:endParaRPr lang="en-US"/>
            </a:p>
          </p:txBody>
        </p:sp>
        <p:sp>
          <p:nvSpPr>
            <p:cNvPr id="88" name="Freeform 44"/>
            <p:cNvSpPr>
              <a:spLocks noChangeArrowheads="1"/>
            </p:cNvSpPr>
            <p:nvPr/>
          </p:nvSpPr>
          <p:spPr bwMode="auto">
            <a:xfrm>
              <a:off x="3533775" y="3314700"/>
              <a:ext cx="93663" cy="46038"/>
            </a:xfrm>
            <a:custGeom>
              <a:avLst/>
              <a:gdLst>
                <a:gd name="T0" fmla="*/ 2147483646 w 59"/>
                <a:gd name="T1" fmla="*/ 0 h 29"/>
                <a:gd name="T2" fmla="*/ 0 w 59"/>
                <a:gd name="T3" fmla="*/ 2147483646 h 29"/>
                <a:gd name="T4" fmla="*/ 0 60000 65536"/>
                <a:gd name="T5" fmla="*/ 0 60000 65536"/>
                <a:gd name="T6" fmla="*/ 0 w 59"/>
                <a:gd name="T7" fmla="*/ 0 h 29"/>
                <a:gd name="T8" fmla="*/ 59 w 59"/>
                <a:gd name="T9" fmla="*/ 29 h 29"/>
              </a:gdLst>
              <a:ahLst/>
              <a:cxnLst>
                <a:cxn ang="T4">
                  <a:pos x="T0" y="T1"/>
                </a:cxn>
                <a:cxn ang="T5">
                  <a:pos x="T2" y="T3"/>
                </a:cxn>
              </a:cxnLst>
              <a:rect l="T6" t="T7" r="T8" b="T9"/>
              <a:pathLst>
                <a:path w="59" h="29">
                  <a:moveTo>
                    <a:pt x="59" y="0"/>
                  </a:moveTo>
                  <a:lnTo>
                    <a:pt x="0" y="29"/>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45"/>
            <p:cNvSpPr>
              <a:spLocks noChangeArrowheads="1"/>
            </p:cNvSpPr>
            <p:nvPr/>
          </p:nvSpPr>
          <p:spPr bwMode="auto">
            <a:xfrm>
              <a:off x="3576638" y="3359150"/>
              <a:ext cx="36512" cy="12700"/>
            </a:xfrm>
            <a:custGeom>
              <a:avLst/>
              <a:gdLst>
                <a:gd name="T0" fmla="*/ 2147483646 w 23"/>
                <a:gd name="T1" fmla="*/ 0 h 8"/>
                <a:gd name="T2" fmla="*/ 0 w 23"/>
                <a:gd name="T3" fmla="*/ 2147483646 h 8"/>
                <a:gd name="T4" fmla="*/ 0 60000 65536"/>
                <a:gd name="T5" fmla="*/ 0 60000 65536"/>
                <a:gd name="T6" fmla="*/ 0 w 23"/>
                <a:gd name="T7" fmla="*/ 0 h 8"/>
                <a:gd name="T8" fmla="*/ 23 w 23"/>
                <a:gd name="T9" fmla="*/ 8 h 8"/>
              </a:gdLst>
              <a:ahLst/>
              <a:cxnLst>
                <a:cxn ang="T4">
                  <a:pos x="T0" y="T1"/>
                </a:cxn>
                <a:cxn ang="T5">
                  <a:pos x="T2" y="T3"/>
                </a:cxn>
              </a:cxnLst>
              <a:rect l="T6" t="T7" r="T8" b="T9"/>
              <a:pathLst>
                <a:path w="23" h="8">
                  <a:moveTo>
                    <a:pt x="23" y="0"/>
                  </a:moveTo>
                  <a:lnTo>
                    <a:pt x="0" y="8"/>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46"/>
            <p:cNvSpPr>
              <a:spLocks/>
            </p:cNvSpPr>
            <p:nvPr/>
          </p:nvSpPr>
          <p:spPr bwMode="auto">
            <a:xfrm>
              <a:off x="3398838" y="4883150"/>
              <a:ext cx="111125" cy="914400"/>
            </a:xfrm>
            <a:custGeom>
              <a:avLst/>
              <a:gdLst>
                <a:gd name="T0" fmla="*/ 2147483646 w 70"/>
                <a:gd name="T1" fmla="*/ 0 h 576"/>
                <a:gd name="T2" fmla="*/ 0 w 70"/>
                <a:gd name="T3" fmla="*/ 2147483646 h 576"/>
                <a:gd name="T4" fmla="*/ 0 60000 65536"/>
                <a:gd name="T5" fmla="*/ 0 60000 65536"/>
                <a:gd name="T6" fmla="*/ 0 w 70"/>
                <a:gd name="T7" fmla="*/ 0 h 576"/>
                <a:gd name="T8" fmla="*/ 70 w 70"/>
                <a:gd name="T9" fmla="*/ 576 h 576"/>
              </a:gdLst>
              <a:ahLst/>
              <a:cxnLst>
                <a:cxn ang="T4">
                  <a:pos x="T0" y="T1"/>
                </a:cxn>
                <a:cxn ang="T5">
                  <a:pos x="T2" y="T3"/>
                </a:cxn>
              </a:cxnLst>
              <a:rect l="T6" t="T7" r="T8" b="T9"/>
              <a:pathLst>
                <a:path w="70" h="576">
                  <a:moveTo>
                    <a:pt x="70" y="0"/>
                  </a:moveTo>
                  <a:lnTo>
                    <a:pt x="0" y="576"/>
                  </a:lnTo>
                </a:path>
              </a:pathLst>
            </a:custGeom>
            <a:noFill/>
            <a:ln w="9981">
              <a:solidFill>
                <a:srgbClr val="E0B09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49"/>
            <p:cNvSpPr>
              <a:spLocks noChangeArrowheads="1"/>
            </p:cNvSpPr>
            <p:nvPr/>
          </p:nvSpPr>
          <p:spPr bwMode="auto">
            <a:xfrm>
              <a:off x="3913188" y="5362575"/>
              <a:ext cx="0" cy="284163"/>
            </a:xfrm>
            <a:custGeom>
              <a:avLst/>
              <a:gdLst>
                <a:gd name="T0" fmla="*/ 2147483646 h 179"/>
                <a:gd name="T1" fmla="*/ 0 h 179"/>
                <a:gd name="T2" fmla="*/ 0 60000 65536"/>
                <a:gd name="T3" fmla="*/ 0 60000 65536"/>
                <a:gd name="T4" fmla="*/ 0 h 179"/>
                <a:gd name="T5" fmla="*/ 179 h 179"/>
              </a:gdLst>
              <a:ahLst/>
              <a:cxnLst>
                <a:cxn ang="T2">
                  <a:pos x="0" y="T0"/>
                </a:cxn>
                <a:cxn ang="T3">
                  <a:pos x="0" y="T1"/>
                </a:cxn>
              </a:cxnLst>
              <a:rect l="0" t="T4" r="0" b="T5"/>
              <a:pathLst>
                <a:path h="179">
                  <a:moveTo>
                    <a:pt x="0" y="17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50"/>
            <p:cNvSpPr>
              <a:spLocks noChangeArrowheads="1"/>
            </p:cNvSpPr>
            <p:nvPr/>
          </p:nvSpPr>
          <p:spPr bwMode="auto">
            <a:xfrm>
              <a:off x="3833813" y="5443538"/>
              <a:ext cx="25400" cy="38100"/>
            </a:xfrm>
            <a:custGeom>
              <a:avLst/>
              <a:gdLst>
                <a:gd name="T0" fmla="*/ 0 w 16"/>
                <a:gd name="T1" fmla="*/ 2147483646 h 24"/>
                <a:gd name="T2" fmla="*/ 2147483646 w 16"/>
                <a:gd name="T3" fmla="*/ 2147483646 h 24"/>
                <a:gd name="T4" fmla="*/ 2147483646 w 16"/>
                <a:gd name="T5" fmla="*/ 2147483646 h 24"/>
                <a:gd name="T6" fmla="*/ 2147483646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0" y="24"/>
                  </a:moveTo>
                  <a:lnTo>
                    <a:pt x="3" y="13"/>
                  </a:lnTo>
                  <a:lnTo>
                    <a:pt x="8" y="5"/>
                  </a:lnTo>
                  <a:lnTo>
                    <a:pt x="1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51"/>
            <p:cNvSpPr>
              <a:spLocks noChangeArrowheads="1"/>
            </p:cNvSpPr>
            <p:nvPr/>
          </p:nvSpPr>
          <p:spPr bwMode="auto">
            <a:xfrm>
              <a:off x="3859213" y="5440363"/>
              <a:ext cx="57150" cy="7937"/>
            </a:xfrm>
            <a:custGeom>
              <a:avLst/>
              <a:gdLst>
                <a:gd name="T0" fmla="*/ 0 w 36"/>
                <a:gd name="T1" fmla="*/ 2147483646 h 5"/>
                <a:gd name="T2" fmla="*/ 2147483646 w 36"/>
                <a:gd name="T3" fmla="*/ 0 h 5"/>
                <a:gd name="T4" fmla="*/ 2147483646 w 36"/>
                <a:gd name="T5" fmla="*/ 0 h 5"/>
                <a:gd name="T6" fmla="*/ 2147483646 w 36"/>
                <a:gd name="T7" fmla="*/ 2147483646 h 5"/>
                <a:gd name="T8" fmla="*/ 2147483646 w 36"/>
                <a:gd name="T9" fmla="*/ 2147483646 h 5"/>
                <a:gd name="T10" fmla="*/ 0 60000 65536"/>
                <a:gd name="T11" fmla="*/ 0 60000 65536"/>
                <a:gd name="T12" fmla="*/ 0 60000 65536"/>
                <a:gd name="T13" fmla="*/ 0 60000 65536"/>
                <a:gd name="T14" fmla="*/ 0 60000 65536"/>
                <a:gd name="T15" fmla="*/ 0 w 36"/>
                <a:gd name="T16" fmla="*/ 0 h 5"/>
                <a:gd name="T17" fmla="*/ 36 w 36"/>
                <a:gd name="T18" fmla="*/ 5 h 5"/>
              </a:gdLst>
              <a:ahLst/>
              <a:cxnLst>
                <a:cxn ang="T10">
                  <a:pos x="T0" y="T1"/>
                </a:cxn>
                <a:cxn ang="T11">
                  <a:pos x="T2" y="T3"/>
                </a:cxn>
                <a:cxn ang="T12">
                  <a:pos x="T4" y="T5"/>
                </a:cxn>
                <a:cxn ang="T13">
                  <a:pos x="T6" y="T7"/>
                </a:cxn>
                <a:cxn ang="T14">
                  <a:pos x="T8" y="T9"/>
                </a:cxn>
              </a:cxnLst>
              <a:rect l="T15" t="T16" r="T17" b="T18"/>
              <a:pathLst>
                <a:path w="36" h="5">
                  <a:moveTo>
                    <a:pt x="0" y="2"/>
                  </a:moveTo>
                  <a:lnTo>
                    <a:pt x="7" y="0"/>
                  </a:lnTo>
                  <a:lnTo>
                    <a:pt x="15" y="0"/>
                  </a:lnTo>
                  <a:lnTo>
                    <a:pt x="25" y="2"/>
                  </a:lnTo>
                  <a:lnTo>
                    <a:pt x="36" y="5"/>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Rectangle 52"/>
            <p:cNvSpPr>
              <a:spLocks noChangeArrowheads="1"/>
            </p:cNvSpPr>
            <p:nvPr/>
          </p:nvSpPr>
          <p:spPr bwMode="auto">
            <a:xfrm>
              <a:off x="3794125" y="5295900"/>
              <a:ext cx="149225"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αi</a:t>
              </a:r>
            </a:p>
          </p:txBody>
        </p:sp>
        <p:sp>
          <p:nvSpPr>
            <p:cNvPr id="95" name="Rectangle 53"/>
            <p:cNvSpPr>
              <a:spLocks noChangeArrowheads="1"/>
            </p:cNvSpPr>
            <p:nvPr/>
          </p:nvSpPr>
          <p:spPr bwMode="auto">
            <a:xfrm>
              <a:off x="2882900" y="5578475"/>
              <a:ext cx="1201738"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E0B090"/>
                  </a:solidFill>
                </a:rPr>
                <a:t>Resultant</a:t>
              </a:r>
            </a:p>
          </p:txBody>
        </p:sp>
        <p:sp>
          <p:nvSpPr>
            <p:cNvPr id="96" name="Freeform 54"/>
            <p:cNvSpPr>
              <a:spLocks noChangeArrowheads="1"/>
            </p:cNvSpPr>
            <p:nvPr/>
          </p:nvSpPr>
          <p:spPr bwMode="auto">
            <a:xfrm>
              <a:off x="3219450" y="2298700"/>
              <a:ext cx="0" cy="479425"/>
            </a:xfrm>
            <a:custGeom>
              <a:avLst/>
              <a:gdLst>
                <a:gd name="T0" fmla="*/ 2147483646 h 302"/>
                <a:gd name="T1" fmla="*/ 0 h 302"/>
                <a:gd name="T2" fmla="*/ 0 60000 65536"/>
                <a:gd name="T3" fmla="*/ 0 60000 65536"/>
                <a:gd name="T4" fmla="*/ 0 h 302"/>
                <a:gd name="T5" fmla="*/ 302 h 302"/>
              </a:gdLst>
              <a:ahLst/>
              <a:cxnLst>
                <a:cxn ang="T2">
                  <a:pos x="0" y="T0"/>
                </a:cxn>
                <a:cxn ang="T3">
                  <a:pos x="0" y="T1"/>
                </a:cxn>
              </a:cxnLst>
              <a:rect l="0" t="T4" r="0" b="T5"/>
              <a:pathLst>
                <a:path h="302">
                  <a:moveTo>
                    <a:pt x="0" y="302"/>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55"/>
            <p:cNvSpPr>
              <a:spLocks noChangeArrowheads="1"/>
            </p:cNvSpPr>
            <p:nvPr/>
          </p:nvSpPr>
          <p:spPr bwMode="auto">
            <a:xfrm>
              <a:off x="3822700" y="2301875"/>
              <a:ext cx="0" cy="246063"/>
            </a:xfrm>
            <a:custGeom>
              <a:avLst/>
              <a:gdLst>
                <a:gd name="T0" fmla="*/ 2147483646 h 155"/>
                <a:gd name="T1" fmla="*/ 0 h 155"/>
                <a:gd name="T2" fmla="*/ 0 60000 65536"/>
                <a:gd name="T3" fmla="*/ 0 60000 65536"/>
                <a:gd name="T4" fmla="*/ 0 h 155"/>
                <a:gd name="T5" fmla="*/ 155 h 155"/>
              </a:gdLst>
              <a:ahLst/>
              <a:cxnLst>
                <a:cxn ang="T2">
                  <a:pos x="0" y="T0"/>
                </a:cxn>
                <a:cxn ang="T3">
                  <a:pos x="0" y="T1"/>
                </a:cxn>
              </a:cxnLst>
              <a:rect l="0" t="T4" r="0" b="T5"/>
              <a:pathLst>
                <a:path h="155">
                  <a:moveTo>
                    <a:pt x="0" y="155"/>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56"/>
            <p:cNvSpPr>
              <a:spLocks/>
            </p:cNvSpPr>
            <p:nvPr/>
          </p:nvSpPr>
          <p:spPr bwMode="auto">
            <a:xfrm>
              <a:off x="3219450" y="2436813"/>
              <a:ext cx="603250" cy="0"/>
            </a:xfrm>
            <a:custGeom>
              <a:avLst/>
              <a:gdLst>
                <a:gd name="T0" fmla="*/ 0 w 380"/>
                <a:gd name="T1" fmla="*/ 2147483646 w 380"/>
                <a:gd name="T2" fmla="*/ 0 60000 65536"/>
                <a:gd name="T3" fmla="*/ 0 60000 65536"/>
                <a:gd name="T4" fmla="*/ 0 w 380"/>
                <a:gd name="T5" fmla="*/ 380 w 380"/>
              </a:gdLst>
              <a:ahLst/>
              <a:cxnLst>
                <a:cxn ang="T2">
                  <a:pos x="T0" y="0"/>
                </a:cxn>
                <a:cxn ang="T3">
                  <a:pos x="T1" y="0"/>
                </a:cxn>
              </a:cxnLst>
              <a:rect l="T4" t="0" r="T5" b="0"/>
              <a:pathLst>
                <a:path w="380">
                  <a:moveTo>
                    <a:pt x="0" y="0"/>
                  </a:moveTo>
                  <a:lnTo>
                    <a:pt x="380"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Rectangle 57"/>
            <p:cNvSpPr>
              <a:spLocks noChangeArrowheads="1"/>
            </p:cNvSpPr>
            <p:nvPr/>
          </p:nvSpPr>
          <p:spPr bwMode="auto">
            <a:xfrm>
              <a:off x="3546413" y="2303525"/>
              <a:ext cx="153987"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dirty="0" err="1">
                  <a:solidFill>
                    <a:srgbClr val="000000"/>
                  </a:solidFill>
                </a:rPr>
                <a:t>Δx</a:t>
              </a:r>
              <a:endParaRPr lang="en-US" altLang="en-US" sz="800" i="1" dirty="0">
                <a:solidFill>
                  <a:srgbClr val="000000"/>
                </a:solidFill>
              </a:endParaRPr>
            </a:p>
          </p:txBody>
        </p:sp>
        <p:sp>
          <p:nvSpPr>
            <p:cNvPr id="100" name="Freeform 58"/>
            <p:cNvSpPr>
              <a:spLocks/>
            </p:cNvSpPr>
            <p:nvPr/>
          </p:nvSpPr>
          <p:spPr bwMode="auto">
            <a:xfrm>
              <a:off x="2166938" y="1809750"/>
              <a:ext cx="1344612" cy="0"/>
            </a:xfrm>
            <a:custGeom>
              <a:avLst/>
              <a:gdLst>
                <a:gd name="T0" fmla="*/ 0 w 847"/>
                <a:gd name="T1" fmla="*/ 2147483646 w 847"/>
                <a:gd name="T2" fmla="*/ 0 60000 65536"/>
                <a:gd name="T3" fmla="*/ 0 60000 65536"/>
                <a:gd name="T4" fmla="*/ 0 w 847"/>
                <a:gd name="T5" fmla="*/ 847 w 847"/>
              </a:gdLst>
              <a:ahLst/>
              <a:cxnLst>
                <a:cxn ang="T2">
                  <a:pos x="T0" y="0"/>
                </a:cxn>
                <a:cxn ang="T3">
                  <a:pos x="T1" y="0"/>
                </a:cxn>
              </a:cxnLst>
              <a:rect l="T4" t="0" r="T5" b="0"/>
              <a:pathLst>
                <a:path w="847">
                  <a:moveTo>
                    <a:pt x="0" y="0"/>
                  </a:moveTo>
                  <a:lnTo>
                    <a:pt x="847" y="0"/>
                  </a:lnTo>
                </a:path>
              </a:pathLst>
            </a:custGeom>
            <a:noFill/>
            <a:ln w="9981">
              <a:solidFill>
                <a:srgbClr val="FFCC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59"/>
            <p:cNvSpPr>
              <a:spLocks noChangeArrowheads="1"/>
            </p:cNvSpPr>
            <p:nvPr/>
          </p:nvSpPr>
          <p:spPr bwMode="auto">
            <a:xfrm>
              <a:off x="2166938" y="1801813"/>
              <a:ext cx="1344612" cy="3078162"/>
            </a:xfrm>
            <a:custGeom>
              <a:avLst/>
              <a:gdLst>
                <a:gd name="T0" fmla="*/ 0 w 847"/>
                <a:gd name="T1" fmla="*/ 0 h 1939"/>
                <a:gd name="T2" fmla="*/ 2147483646 w 847"/>
                <a:gd name="T3" fmla="*/ 2147483646 h 1939"/>
                <a:gd name="T4" fmla="*/ 0 60000 65536"/>
                <a:gd name="T5" fmla="*/ 0 60000 65536"/>
                <a:gd name="T6" fmla="*/ 0 w 847"/>
                <a:gd name="T7" fmla="*/ 0 h 1939"/>
                <a:gd name="T8" fmla="*/ 847 w 847"/>
                <a:gd name="T9" fmla="*/ 1939 h 1939"/>
              </a:gdLst>
              <a:ahLst/>
              <a:cxnLst>
                <a:cxn ang="T4">
                  <a:pos x="T0" y="T1"/>
                </a:cxn>
                <a:cxn ang="T5">
                  <a:pos x="T2" y="T3"/>
                </a:cxn>
              </a:cxnLst>
              <a:rect l="T6" t="T7" r="T8" b="T9"/>
              <a:pathLst>
                <a:path w="847" h="1939">
                  <a:moveTo>
                    <a:pt x="0" y="0"/>
                  </a:moveTo>
                  <a:lnTo>
                    <a:pt x="847" y="1939"/>
                  </a:lnTo>
                </a:path>
              </a:pathLst>
            </a:custGeom>
            <a:noFill/>
            <a:ln w="9981">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60"/>
            <p:cNvSpPr>
              <a:spLocks noChangeArrowheads="1"/>
            </p:cNvSpPr>
            <p:nvPr/>
          </p:nvSpPr>
          <p:spPr bwMode="auto">
            <a:xfrm>
              <a:off x="3511550" y="1662113"/>
              <a:ext cx="0" cy="1812925"/>
            </a:xfrm>
            <a:custGeom>
              <a:avLst/>
              <a:gdLst>
                <a:gd name="T0" fmla="*/ 0 h 1142"/>
                <a:gd name="T1" fmla="*/ 2147483646 h 1142"/>
                <a:gd name="T2" fmla="*/ 0 60000 65536"/>
                <a:gd name="T3" fmla="*/ 0 60000 65536"/>
                <a:gd name="T4" fmla="*/ 0 h 1142"/>
                <a:gd name="T5" fmla="*/ 1142 h 1142"/>
              </a:gdLst>
              <a:ahLst/>
              <a:cxnLst>
                <a:cxn ang="T2">
                  <a:pos x="0" y="T0"/>
                </a:cxn>
                <a:cxn ang="T3">
                  <a:pos x="0" y="T1"/>
                </a:cxn>
              </a:cxnLst>
              <a:rect l="0" t="T4" r="0" b="T5"/>
              <a:pathLst>
                <a:path h="1142">
                  <a:moveTo>
                    <a:pt x="0" y="0"/>
                  </a:moveTo>
                  <a:lnTo>
                    <a:pt x="0" y="1142"/>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62"/>
            <p:cNvSpPr>
              <a:spLocks noChangeArrowheads="1"/>
            </p:cNvSpPr>
            <p:nvPr/>
          </p:nvSpPr>
          <p:spPr bwMode="auto">
            <a:xfrm>
              <a:off x="1633538" y="4946650"/>
              <a:ext cx="1647825" cy="636588"/>
            </a:xfrm>
            <a:custGeom>
              <a:avLst/>
              <a:gdLst>
                <a:gd name="T0" fmla="*/ 2147483646 w 1038"/>
                <a:gd name="T1" fmla="*/ 0 h 401"/>
                <a:gd name="T2" fmla="*/ 0 w 1038"/>
                <a:gd name="T3" fmla="*/ 2147483646 h 401"/>
                <a:gd name="T4" fmla="*/ 0 60000 65536"/>
                <a:gd name="T5" fmla="*/ 0 60000 65536"/>
                <a:gd name="T6" fmla="*/ 0 w 1038"/>
                <a:gd name="T7" fmla="*/ 0 h 401"/>
                <a:gd name="T8" fmla="*/ 1038 w 1038"/>
                <a:gd name="T9" fmla="*/ 401 h 401"/>
              </a:gdLst>
              <a:ahLst/>
              <a:cxnLst>
                <a:cxn ang="T4">
                  <a:pos x="T0" y="T1"/>
                </a:cxn>
                <a:cxn ang="T5">
                  <a:pos x="T2" y="T3"/>
                </a:cxn>
              </a:cxnLst>
              <a:rect l="T6" t="T7" r="T8" b="T9"/>
              <a:pathLst>
                <a:path w="1038" h="401">
                  <a:moveTo>
                    <a:pt x="1038" y="0"/>
                  </a:moveTo>
                  <a:lnTo>
                    <a:pt x="0" y="40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63"/>
            <p:cNvSpPr>
              <a:spLocks noChangeArrowheads="1"/>
            </p:cNvSpPr>
            <p:nvPr/>
          </p:nvSpPr>
          <p:spPr bwMode="auto">
            <a:xfrm>
              <a:off x="1628775" y="5588000"/>
              <a:ext cx="371475" cy="0"/>
            </a:xfrm>
            <a:custGeom>
              <a:avLst/>
              <a:gdLst>
                <a:gd name="T0" fmla="*/ 0 w 234"/>
                <a:gd name="T1" fmla="*/ 2147483646 w 234"/>
                <a:gd name="T2" fmla="*/ 0 60000 65536"/>
                <a:gd name="T3" fmla="*/ 0 60000 65536"/>
                <a:gd name="T4" fmla="*/ 0 w 234"/>
                <a:gd name="T5" fmla="*/ 234 w 234"/>
              </a:gdLst>
              <a:ahLst/>
              <a:cxnLst>
                <a:cxn ang="T2">
                  <a:pos x="T0" y="0"/>
                </a:cxn>
                <a:cxn ang="T3">
                  <a:pos x="T1" y="0"/>
                </a:cxn>
              </a:cxnLst>
              <a:rect l="T4" t="0" r="T5" b="0"/>
              <a:pathLst>
                <a:path w="234">
                  <a:moveTo>
                    <a:pt x="0" y="0"/>
                  </a:moveTo>
                  <a:lnTo>
                    <a:pt x="23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64"/>
            <p:cNvSpPr>
              <a:spLocks noChangeArrowheads="1"/>
            </p:cNvSpPr>
            <p:nvPr/>
          </p:nvSpPr>
          <p:spPr bwMode="auto">
            <a:xfrm>
              <a:off x="1865313" y="5503863"/>
              <a:ext cx="36512" cy="42862"/>
            </a:xfrm>
            <a:custGeom>
              <a:avLst/>
              <a:gdLst>
                <a:gd name="T0" fmla="*/ 0 w 23"/>
                <a:gd name="T1" fmla="*/ 0 h 27"/>
                <a:gd name="T2" fmla="*/ 2147483646 w 23"/>
                <a:gd name="T3" fmla="*/ 2147483646 h 27"/>
                <a:gd name="T4" fmla="*/ 2147483646 w 23"/>
                <a:gd name="T5" fmla="*/ 2147483646 h 27"/>
                <a:gd name="T6" fmla="*/ 2147483646 w 23"/>
                <a:gd name="T7" fmla="*/ 2147483646 h 27"/>
                <a:gd name="T8" fmla="*/ 2147483646 w 23"/>
                <a:gd name="T9" fmla="*/ 2147483646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0" y="0"/>
                  </a:moveTo>
                  <a:lnTo>
                    <a:pt x="8" y="7"/>
                  </a:lnTo>
                  <a:lnTo>
                    <a:pt x="15" y="14"/>
                  </a:lnTo>
                  <a:lnTo>
                    <a:pt x="20" y="21"/>
                  </a:lnTo>
                  <a:lnTo>
                    <a:pt x="23" y="2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65"/>
            <p:cNvSpPr>
              <a:spLocks noChangeArrowheads="1"/>
            </p:cNvSpPr>
            <p:nvPr/>
          </p:nvSpPr>
          <p:spPr bwMode="auto">
            <a:xfrm>
              <a:off x="1889125" y="5546725"/>
              <a:ext cx="12700" cy="34925"/>
            </a:xfrm>
            <a:custGeom>
              <a:avLst/>
              <a:gdLst>
                <a:gd name="T0" fmla="*/ 2147483646 w 8"/>
                <a:gd name="T1" fmla="*/ 0 h 22"/>
                <a:gd name="T2" fmla="*/ 2147483646 w 8"/>
                <a:gd name="T3" fmla="*/ 2147483646 h 22"/>
                <a:gd name="T4" fmla="*/ 2147483646 w 8"/>
                <a:gd name="T5" fmla="*/ 2147483646 h 22"/>
                <a:gd name="T6" fmla="*/ 0 w 8"/>
                <a:gd name="T7" fmla="*/ 2147483646 h 22"/>
                <a:gd name="T8" fmla="*/ 0 60000 65536"/>
                <a:gd name="T9" fmla="*/ 0 60000 65536"/>
                <a:gd name="T10" fmla="*/ 0 60000 65536"/>
                <a:gd name="T11" fmla="*/ 0 60000 65536"/>
                <a:gd name="T12" fmla="*/ 0 w 8"/>
                <a:gd name="T13" fmla="*/ 0 h 22"/>
                <a:gd name="T14" fmla="*/ 8 w 8"/>
                <a:gd name="T15" fmla="*/ 22 h 22"/>
              </a:gdLst>
              <a:ahLst/>
              <a:cxnLst>
                <a:cxn ang="T8">
                  <a:pos x="T0" y="T1"/>
                </a:cxn>
                <a:cxn ang="T9">
                  <a:pos x="T2" y="T3"/>
                </a:cxn>
                <a:cxn ang="T10">
                  <a:pos x="T4" y="T5"/>
                </a:cxn>
                <a:cxn ang="T11">
                  <a:pos x="T6" y="T7"/>
                </a:cxn>
              </a:cxnLst>
              <a:rect l="T12" t="T13" r="T14" b="T15"/>
              <a:pathLst>
                <a:path w="8" h="22">
                  <a:moveTo>
                    <a:pt x="8" y="0"/>
                  </a:moveTo>
                  <a:lnTo>
                    <a:pt x="8" y="8"/>
                  </a:lnTo>
                  <a:lnTo>
                    <a:pt x="6" y="15"/>
                  </a:lnTo>
                  <a:lnTo>
                    <a:pt x="0" y="2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66"/>
            <p:cNvSpPr>
              <a:spLocks/>
            </p:cNvSpPr>
            <p:nvPr/>
          </p:nvSpPr>
          <p:spPr bwMode="auto">
            <a:xfrm>
              <a:off x="3217863" y="4330700"/>
              <a:ext cx="611187" cy="252413"/>
            </a:xfrm>
            <a:custGeom>
              <a:avLst/>
              <a:gdLst>
                <a:gd name="T0" fmla="*/ 0 w 385"/>
                <a:gd name="T1" fmla="*/ 2147483646 h 159"/>
                <a:gd name="T2" fmla="*/ 2147483646 w 385"/>
                <a:gd name="T3" fmla="*/ 0 h 159"/>
                <a:gd name="T4" fmla="*/ 0 60000 65536"/>
                <a:gd name="T5" fmla="*/ 0 60000 65536"/>
                <a:gd name="T6" fmla="*/ 0 w 385"/>
                <a:gd name="T7" fmla="*/ 0 h 159"/>
                <a:gd name="T8" fmla="*/ 385 w 385"/>
                <a:gd name="T9" fmla="*/ 159 h 159"/>
              </a:gdLst>
              <a:ahLst/>
              <a:cxnLst>
                <a:cxn ang="T4">
                  <a:pos x="T0" y="T1"/>
                </a:cxn>
                <a:cxn ang="T5">
                  <a:pos x="T2" y="T3"/>
                </a:cxn>
              </a:cxnLst>
              <a:rect l="T6" t="T7" r="T8" b="T9"/>
              <a:pathLst>
                <a:path w="385" h="159">
                  <a:moveTo>
                    <a:pt x="0" y="159"/>
                  </a:moveTo>
                  <a:lnTo>
                    <a:pt x="385" y="0"/>
                  </a:lnTo>
                </a:path>
              </a:pathLst>
            </a:custGeom>
            <a:noFill/>
            <a:ln w="9981">
              <a:solidFill>
                <a:srgbClr val="A040FF"/>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Rectangle 67"/>
            <p:cNvSpPr>
              <a:spLocks noChangeArrowheads="1"/>
            </p:cNvSpPr>
            <p:nvPr/>
          </p:nvSpPr>
          <p:spPr bwMode="auto">
            <a:xfrm rot="20298361">
              <a:off x="3416618" y="4326255"/>
              <a:ext cx="8413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dirty="0">
                  <a:solidFill>
                    <a:srgbClr val="000000"/>
                  </a:solidFill>
                </a:rPr>
                <a:t>L</a:t>
              </a:r>
            </a:p>
          </p:txBody>
        </p:sp>
        <p:sp>
          <p:nvSpPr>
            <p:cNvPr id="110" name="Rectangle 68"/>
            <p:cNvSpPr>
              <a:spLocks noChangeArrowheads="1"/>
            </p:cNvSpPr>
            <p:nvPr/>
          </p:nvSpPr>
          <p:spPr bwMode="auto">
            <a:xfrm>
              <a:off x="3536950" y="4000500"/>
              <a:ext cx="2921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Wi</a:t>
              </a:r>
            </a:p>
          </p:txBody>
        </p:sp>
        <p:sp>
          <p:nvSpPr>
            <p:cNvPr id="112" name="Rectangle 70"/>
            <p:cNvSpPr>
              <a:spLocks noChangeArrowheads="1"/>
            </p:cNvSpPr>
            <p:nvPr/>
          </p:nvSpPr>
          <p:spPr bwMode="auto">
            <a:xfrm>
              <a:off x="2765425" y="1658938"/>
              <a:ext cx="3492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a:solidFill>
                    <a:srgbClr val="000000"/>
                  </a:solidFill>
                </a:rPr>
                <a:t>X</a:t>
              </a:r>
              <a:r>
                <a:rPr lang="en-US" altLang="en-US" sz="1100">
                  <a:solidFill>
                    <a:srgbClr val="000000"/>
                  </a:solidFill>
                </a:rPr>
                <a:t>i</a:t>
              </a:r>
            </a:p>
          </p:txBody>
        </p:sp>
        <p:sp>
          <p:nvSpPr>
            <p:cNvPr id="113" name="Rectangle 71"/>
            <p:cNvSpPr>
              <a:spLocks noChangeArrowheads="1"/>
            </p:cNvSpPr>
            <p:nvPr/>
          </p:nvSpPr>
          <p:spPr bwMode="auto">
            <a:xfrm>
              <a:off x="2535655" y="2989179"/>
              <a:ext cx="2143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i="1" dirty="0">
                  <a:solidFill>
                    <a:srgbClr val="000000"/>
                  </a:solidFill>
                </a:rPr>
                <a:t>R</a:t>
              </a:r>
            </a:p>
          </p:txBody>
        </p:sp>
        <p:sp>
          <p:nvSpPr>
            <p:cNvPr id="114" name="Freeform 72"/>
            <p:cNvSpPr>
              <a:spLocks noChangeArrowheads="1"/>
            </p:cNvSpPr>
            <p:nvPr/>
          </p:nvSpPr>
          <p:spPr bwMode="auto">
            <a:xfrm>
              <a:off x="2166938" y="1736725"/>
              <a:ext cx="0" cy="182563"/>
            </a:xfrm>
            <a:custGeom>
              <a:avLst/>
              <a:gdLst>
                <a:gd name="T0" fmla="*/ 0 h 115"/>
                <a:gd name="T1" fmla="*/ 2147483646 h 115"/>
                <a:gd name="T2" fmla="*/ 0 60000 65536"/>
                <a:gd name="T3" fmla="*/ 0 60000 65536"/>
                <a:gd name="T4" fmla="*/ 0 h 115"/>
                <a:gd name="T5" fmla="*/ 115 h 115"/>
              </a:gdLst>
              <a:ahLst/>
              <a:cxnLst>
                <a:cxn ang="T2">
                  <a:pos x="0" y="T0"/>
                </a:cxn>
                <a:cxn ang="T3">
                  <a:pos x="0" y="T1"/>
                </a:cxn>
              </a:cxnLst>
              <a:rect l="0" t="T4" r="0" b="T5"/>
              <a:pathLst>
                <a:path h="115">
                  <a:moveTo>
                    <a:pt x="0" y="0"/>
                  </a:moveTo>
                  <a:lnTo>
                    <a:pt x="0" y="115"/>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73"/>
            <p:cNvSpPr>
              <a:spLocks noChangeArrowheads="1"/>
            </p:cNvSpPr>
            <p:nvPr/>
          </p:nvSpPr>
          <p:spPr bwMode="auto">
            <a:xfrm>
              <a:off x="1885950" y="1798638"/>
              <a:ext cx="549275" cy="0"/>
            </a:xfrm>
            <a:custGeom>
              <a:avLst/>
              <a:gdLst>
                <a:gd name="T0" fmla="*/ 0 w 346"/>
                <a:gd name="T1" fmla="*/ 2147483646 w 346"/>
                <a:gd name="T2" fmla="*/ 0 60000 65536"/>
                <a:gd name="T3" fmla="*/ 0 60000 65536"/>
                <a:gd name="T4" fmla="*/ 0 w 346"/>
                <a:gd name="T5" fmla="*/ 346 w 346"/>
              </a:gdLst>
              <a:ahLst/>
              <a:cxnLst>
                <a:cxn ang="T2">
                  <a:pos x="T0" y="0"/>
                </a:cxn>
                <a:cxn ang="T3">
                  <a:pos x="T1" y="0"/>
                </a:cxn>
              </a:cxnLst>
              <a:rect l="T4" t="0" r="T5" b="0"/>
              <a:pathLst>
                <a:path w="346">
                  <a:moveTo>
                    <a:pt x="0" y="0"/>
                  </a:moveTo>
                  <a:lnTo>
                    <a:pt x="34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Rectangle 74"/>
            <p:cNvSpPr>
              <a:spLocks noChangeArrowheads="1"/>
            </p:cNvSpPr>
            <p:nvPr/>
          </p:nvSpPr>
          <p:spPr bwMode="auto">
            <a:xfrm>
              <a:off x="1874838" y="1568450"/>
              <a:ext cx="10953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i="1">
                  <a:solidFill>
                    <a:srgbClr val="000000"/>
                  </a:solidFill>
                </a:rPr>
                <a:t>Center</a:t>
              </a:r>
            </a:p>
          </p:txBody>
        </p:sp>
        <p:sp>
          <p:nvSpPr>
            <p:cNvPr id="120" name="Freeform 80"/>
            <p:cNvSpPr>
              <a:spLocks/>
            </p:cNvSpPr>
            <p:nvPr/>
          </p:nvSpPr>
          <p:spPr bwMode="auto">
            <a:xfrm>
              <a:off x="3509963" y="4864100"/>
              <a:ext cx="400050" cy="779463"/>
            </a:xfrm>
            <a:custGeom>
              <a:avLst/>
              <a:gdLst>
                <a:gd name="T0" fmla="*/ 0 w 252"/>
                <a:gd name="T1" fmla="*/ 0 h 491"/>
                <a:gd name="T2" fmla="*/ 2147483646 w 252"/>
                <a:gd name="T3" fmla="*/ 2147483646 h 491"/>
                <a:gd name="T4" fmla="*/ 0 60000 65536"/>
                <a:gd name="T5" fmla="*/ 0 60000 65536"/>
                <a:gd name="T6" fmla="*/ 0 w 252"/>
                <a:gd name="T7" fmla="*/ 0 h 491"/>
                <a:gd name="T8" fmla="*/ 252 w 252"/>
                <a:gd name="T9" fmla="*/ 491 h 491"/>
              </a:gdLst>
              <a:ahLst/>
              <a:cxnLst>
                <a:cxn ang="T4">
                  <a:pos x="T0" y="T1"/>
                </a:cxn>
                <a:cxn ang="T5">
                  <a:pos x="T2" y="T3"/>
                </a:cxn>
              </a:cxnLst>
              <a:rect l="T6" t="T7" r="T8" b="T9"/>
              <a:pathLst>
                <a:path w="252" h="491">
                  <a:moveTo>
                    <a:pt x="0" y="0"/>
                  </a:moveTo>
                  <a:lnTo>
                    <a:pt x="252" y="491"/>
                  </a:lnTo>
                </a:path>
              </a:pathLst>
            </a:custGeom>
            <a:noFill/>
            <a:ln w="9981">
              <a:solidFill>
                <a:srgbClr val="0099FF"/>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Rectangle 81"/>
            <p:cNvSpPr>
              <a:spLocks noChangeArrowheads="1"/>
            </p:cNvSpPr>
            <p:nvPr/>
          </p:nvSpPr>
          <p:spPr bwMode="auto">
            <a:xfrm>
              <a:off x="3714750" y="5080000"/>
              <a:ext cx="6334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N</a:t>
              </a:r>
              <a:r>
                <a:rPr lang="en-US" altLang="en-US" sz="800" i="1" baseline="-25000">
                  <a:solidFill>
                    <a:srgbClr val="000000"/>
                  </a:solidFill>
                </a:rPr>
                <a:t>i</a:t>
              </a:r>
              <a:r>
                <a:rPr lang="en-US" altLang="en-US" sz="800" i="1">
                  <a:solidFill>
                    <a:srgbClr val="000000"/>
                  </a:solidFill>
                </a:rPr>
                <a:t> = N</a:t>
              </a:r>
              <a:r>
                <a:rPr lang="en-US" altLang="en-US" sz="800" i="1" baseline="-25000">
                  <a:solidFill>
                    <a:srgbClr val="000000"/>
                  </a:solidFill>
                </a:rPr>
                <a:t>effi</a:t>
              </a:r>
              <a:r>
                <a:rPr lang="en-US" altLang="en-US" sz="800" i="1">
                  <a:solidFill>
                    <a:srgbClr val="000000"/>
                  </a:solidFill>
                </a:rPr>
                <a:t> + u</a:t>
              </a:r>
              <a:r>
                <a:rPr lang="en-US" altLang="en-US" sz="800" i="1" baseline="-25000">
                  <a:solidFill>
                    <a:srgbClr val="000000"/>
                  </a:solidFill>
                </a:rPr>
                <a:t>i</a:t>
              </a:r>
              <a:r>
                <a:rPr lang="en-US" altLang="en-US" sz="800" i="1">
                  <a:solidFill>
                    <a:srgbClr val="000000"/>
                  </a:solidFill>
                </a:rPr>
                <a:t> L</a:t>
              </a:r>
            </a:p>
          </p:txBody>
        </p:sp>
        <p:sp>
          <p:nvSpPr>
            <p:cNvPr id="122" name="Rectangle 82"/>
            <p:cNvSpPr>
              <a:spLocks noChangeArrowheads="1"/>
            </p:cNvSpPr>
            <p:nvPr/>
          </p:nvSpPr>
          <p:spPr bwMode="auto">
            <a:xfrm>
              <a:off x="1925638" y="5459061"/>
              <a:ext cx="147637"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αi</a:t>
              </a:r>
            </a:p>
          </p:txBody>
        </p:sp>
        <p:sp>
          <p:nvSpPr>
            <p:cNvPr id="123" name="Line 100"/>
            <p:cNvSpPr>
              <a:spLocks noChangeShapeType="1"/>
            </p:cNvSpPr>
            <p:nvPr/>
          </p:nvSpPr>
          <p:spPr bwMode="auto">
            <a:xfrm flipV="1">
              <a:off x="2867025" y="4886325"/>
              <a:ext cx="628650" cy="242888"/>
            </a:xfrm>
            <a:prstGeom prst="line">
              <a:avLst/>
            </a:prstGeom>
            <a:noFill/>
            <a:ln w="9525">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 name="Freeform 101"/>
            <p:cNvSpPr>
              <a:spLocks/>
            </p:cNvSpPr>
            <p:nvPr/>
          </p:nvSpPr>
          <p:spPr bwMode="auto">
            <a:xfrm>
              <a:off x="3140075" y="4043363"/>
              <a:ext cx="341313" cy="768350"/>
            </a:xfrm>
            <a:custGeom>
              <a:avLst/>
              <a:gdLst>
                <a:gd name="T0" fmla="*/ 2147483646 w 276"/>
                <a:gd name="T1" fmla="*/ 2147483646 h 527"/>
                <a:gd name="T2" fmla="*/ 0 w 276"/>
                <a:gd name="T3" fmla="*/ 0 h 527"/>
                <a:gd name="T4" fmla="*/ 0 60000 65536"/>
                <a:gd name="T5" fmla="*/ 0 60000 65536"/>
                <a:gd name="T6" fmla="*/ 0 w 276"/>
                <a:gd name="T7" fmla="*/ 0 h 527"/>
                <a:gd name="T8" fmla="*/ 276 w 276"/>
                <a:gd name="T9" fmla="*/ 527 h 527"/>
              </a:gdLst>
              <a:ahLst/>
              <a:cxnLst>
                <a:cxn ang="T4">
                  <a:pos x="T0" y="T1"/>
                </a:cxn>
                <a:cxn ang="T5">
                  <a:pos x="T2" y="T3"/>
                </a:cxn>
              </a:cxnLst>
              <a:rect l="T6" t="T7" r="T8" b="T9"/>
              <a:pathLst>
                <a:path w="276" h="527">
                  <a:moveTo>
                    <a:pt x="276" y="527"/>
                  </a:moveTo>
                  <a:lnTo>
                    <a:pt x="0" y="0"/>
                  </a:lnTo>
                </a:path>
              </a:pathLst>
            </a:custGeom>
            <a:noFill/>
            <a:ln w="9981" cap="flat">
              <a:solidFill>
                <a:srgbClr val="FF6000"/>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Line 102"/>
            <p:cNvSpPr>
              <a:spLocks noChangeShapeType="1"/>
            </p:cNvSpPr>
            <p:nvPr/>
          </p:nvSpPr>
          <p:spPr bwMode="auto">
            <a:xfrm flipV="1">
              <a:off x="3538538" y="4598988"/>
              <a:ext cx="576262" cy="241300"/>
            </a:xfrm>
            <a:prstGeom prst="line">
              <a:avLst/>
            </a:prstGeom>
            <a:noFill/>
            <a:ln w="9525">
              <a:solidFill>
                <a:srgbClr val="FF3300"/>
              </a:solidFill>
              <a:prstDash val="dash"/>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26" name="Freeform 111"/>
            <p:cNvSpPr>
              <a:spLocks noChangeArrowheads="1"/>
            </p:cNvSpPr>
            <p:nvPr/>
          </p:nvSpPr>
          <p:spPr bwMode="auto">
            <a:xfrm>
              <a:off x="3490913" y="5072063"/>
              <a:ext cx="63500" cy="30162"/>
            </a:xfrm>
            <a:custGeom>
              <a:avLst/>
              <a:gdLst>
                <a:gd name="T0" fmla="*/ 0 w 40"/>
                <a:gd name="T1" fmla="*/ 0 h 19"/>
                <a:gd name="T2" fmla="*/ 2147483646 w 40"/>
                <a:gd name="T3" fmla="*/ 2147483646 h 19"/>
                <a:gd name="T4" fmla="*/ 2147483646 w 40"/>
                <a:gd name="T5" fmla="*/ 2147483646 h 19"/>
                <a:gd name="T6" fmla="*/ 2147483646 w 40"/>
                <a:gd name="T7" fmla="*/ 2147483646 h 19"/>
                <a:gd name="T8" fmla="*/ 2147483646 w 40"/>
                <a:gd name="T9" fmla="*/ 2147483646 h 19"/>
                <a:gd name="T10" fmla="*/ 2147483646 w 40"/>
                <a:gd name="T11" fmla="*/ 2147483646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0"/>
                  </a:moveTo>
                  <a:lnTo>
                    <a:pt x="9" y="8"/>
                  </a:lnTo>
                  <a:lnTo>
                    <a:pt x="17" y="13"/>
                  </a:lnTo>
                  <a:lnTo>
                    <a:pt x="25" y="17"/>
                  </a:lnTo>
                  <a:lnTo>
                    <a:pt x="33" y="19"/>
                  </a:lnTo>
                  <a:lnTo>
                    <a:pt x="40" y="19"/>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112"/>
            <p:cNvSpPr>
              <a:spLocks noChangeArrowheads="1"/>
            </p:cNvSpPr>
            <p:nvPr/>
          </p:nvSpPr>
          <p:spPr bwMode="auto">
            <a:xfrm>
              <a:off x="3554413" y="5059363"/>
              <a:ext cx="50800" cy="42862"/>
            </a:xfrm>
            <a:custGeom>
              <a:avLst/>
              <a:gdLst>
                <a:gd name="T0" fmla="*/ 0 w 32"/>
                <a:gd name="T1" fmla="*/ 2147483646 h 27"/>
                <a:gd name="T2" fmla="*/ 2147483646 w 32"/>
                <a:gd name="T3" fmla="*/ 2147483646 h 27"/>
                <a:gd name="T4" fmla="*/ 2147483646 w 32"/>
                <a:gd name="T5" fmla="*/ 2147483646 h 27"/>
                <a:gd name="T6" fmla="*/ 2147483646 w 32"/>
                <a:gd name="T7" fmla="*/ 2147483646 h 27"/>
                <a:gd name="T8" fmla="*/ 2147483646 w 32"/>
                <a:gd name="T9" fmla="*/ 2147483646 h 27"/>
                <a:gd name="T10" fmla="*/ 2147483646 w 32"/>
                <a:gd name="T11" fmla="*/ 0 h 27"/>
                <a:gd name="T12" fmla="*/ 0 60000 65536"/>
                <a:gd name="T13" fmla="*/ 0 60000 65536"/>
                <a:gd name="T14" fmla="*/ 0 60000 65536"/>
                <a:gd name="T15" fmla="*/ 0 60000 65536"/>
                <a:gd name="T16" fmla="*/ 0 60000 65536"/>
                <a:gd name="T17" fmla="*/ 0 60000 65536"/>
                <a:gd name="T18" fmla="*/ 0 w 32"/>
                <a:gd name="T19" fmla="*/ 0 h 27"/>
                <a:gd name="T20" fmla="*/ 32 w 3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2" h="27">
                  <a:moveTo>
                    <a:pt x="0" y="27"/>
                  </a:moveTo>
                  <a:lnTo>
                    <a:pt x="8" y="24"/>
                  </a:lnTo>
                  <a:lnTo>
                    <a:pt x="15" y="18"/>
                  </a:lnTo>
                  <a:lnTo>
                    <a:pt x="23" y="12"/>
                  </a:lnTo>
                  <a:lnTo>
                    <a:pt x="28" y="5"/>
                  </a:lnTo>
                  <a:lnTo>
                    <a:pt x="3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Rectangle 113"/>
            <p:cNvSpPr>
              <a:spLocks noChangeArrowheads="1"/>
            </p:cNvSpPr>
            <p:nvPr/>
          </p:nvSpPr>
          <p:spPr bwMode="auto">
            <a:xfrm>
              <a:off x="3513138" y="5132388"/>
              <a:ext cx="11747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FF6000"/>
                  </a:solidFill>
                </a:rPr>
                <a:t>ϕ</a:t>
              </a:r>
            </a:p>
          </p:txBody>
        </p:sp>
        <p:sp>
          <p:nvSpPr>
            <p:cNvPr id="133" name="Rectangle 90"/>
            <p:cNvSpPr>
              <a:spLocks noChangeArrowheads="1"/>
            </p:cNvSpPr>
            <p:nvPr/>
          </p:nvSpPr>
          <p:spPr bwMode="auto">
            <a:xfrm rot="-1250497">
              <a:off x="2509116" y="5108822"/>
              <a:ext cx="8731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dirty="0">
                  <a:solidFill>
                    <a:srgbClr val="000000"/>
                  </a:solidFill>
                </a:rPr>
                <a:t>T</a:t>
              </a:r>
              <a:r>
                <a:rPr lang="en-US" altLang="en-US" sz="800" i="1" baseline="-25000" dirty="0">
                  <a:solidFill>
                    <a:srgbClr val="000000"/>
                  </a:solidFill>
                </a:rPr>
                <a:t>i</a:t>
              </a:r>
              <a:r>
                <a:rPr lang="en-US" altLang="en-US" sz="800" i="1" dirty="0">
                  <a:solidFill>
                    <a:srgbClr val="000000"/>
                  </a:solidFill>
                </a:rPr>
                <a:t> = c.L + N</a:t>
              </a:r>
              <a:r>
                <a:rPr lang="en-US" altLang="en-US" sz="800" i="1" baseline="-25000" dirty="0">
                  <a:solidFill>
                    <a:srgbClr val="000000"/>
                  </a:solidFill>
                </a:rPr>
                <a:t>eff</a:t>
              </a:r>
              <a:r>
                <a:rPr lang="en-US" altLang="en-US" sz="800" i="1" dirty="0">
                  <a:solidFill>
                    <a:srgbClr val="000000"/>
                  </a:solidFill>
                </a:rPr>
                <a:t> tan ϕ</a:t>
              </a:r>
            </a:p>
          </p:txBody>
        </p:sp>
      </p:grpSp>
      <p:grpSp>
        <p:nvGrpSpPr>
          <p:cNvPr id="134" name="Group 133"/>
          <p:cNvGrpSpPr/>
          <p:nvPr/>
        </p:nvGrpSpPr>
        <p:grpSpPr>
          <a:xfrm>
            <a:off x="3410681" y="3129469"/>
            <a:ext cx="1817687" cy="1983219"/>
            <a:chOff x="4967288" y="3683000"/>
            <a:chExt cx="1817687" cy="1983219"/>
          </a:xfrm>
        </p:grpSpPr>
        <p:sp>
          <p:nvSpPr>
            <p:cNvPr id="135" name="Freeform 84"/>
            <p:cNvSpPr>
              <a:spLocks/>
            </p:cNvSpPr>
            <p:nvPr/>
          </p:nvSpPr>
          <p:spPr bwMode="auto">
            <a:xfrm>
              <a:off x="5902325" y="4830763"/>
              <a:ext cx="400050" cy="779462"/>
            </a:xfrm>
            <a:custGeom>
              <a:avLst/>
              <a:gdLst>
                <a:gd name="T0" fmla="*/ 0 w 252"/>
                <a:gd name="T1" fmla="*/ 0 h 491"/>
                <a:gd name="T2" fmla="*/ 2147483646 w 252"/>
                <a:gd name="T3" fmla="*/ 2147483646 h 491"/>
                <a:gd name="T4" fmla="*/ 0 60000 65536"/>
                <a:gd name="T5" fmla="*/ 0 60000 65536"/>
                <a:gd name="T6" fmla="*/ 0 w 252"/>
                <a:gd name="T7" fmla="*/ 0 h 491"/>
                <a:gd name="T8" fmla="*/ 252 w 252"/>
                <a:gd name="T9" fmla="*/ 491 h 491"/>
              </a:gdLst>
              <a:ahLst/>
              <a:cxnLst>
                <a:cxn ang="T4">
                  <a:pos x="T0" y="T1"/>
                </a:cxn>
                <a:cxn ang="T5">
                  <a:pos x="T2" y="T3"/>
                </a:cxn>
              </a:cxnLst>
              <a:rect l="T6" t="T7" r="T8" b="T9"/>
              <a:pathLst>
                <a:path w="252" h="491">
                  <a:moveTo>
                    <a:pt x="0" y="0"/>
                  </a:moveTo>
                  <a:lnTo>
                    <a:pt x="252" y="491"/>
                  </a:lnTo>
                </a:path>
              </a:pathLst>
            </a:custGeom>
            <a:noFill/>
            <a:ln w="9981">
              <a:solidFill>
                <a:srgbClr val="0080FF"/>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Rectangle 85"/>
            <p:cNvSpPr>
              <a:spLocks noChangeArrowheads="1"/>
            </p:cNvSpPr>
            <p:nvPr/>
          </p:nvSpPr>
          <p:spPr bwMode="auto">
            <a:xfrm>
              <a:off x="5670550" y="4100513"/>
              <a:ext cx="904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chemeClr val="accent2"/>
                  </a:solidFill>
                </a:rPr>
                <a:t>αi</a:t>
              </a:r>
            </a:p>
          </p:txBody>
        </p:sp>
        <p:sp>
          <p:nvSpPr>
            <p:cNvPr id="137" name="Freeform 86"/>
            <p:cNvSpPr>
              <a:spLocks/>
            </p:cNvSpPr>
            <p:nvPr/>
          </p:nvSpPr>
          <p:spPr bwMode="auto">
            <a:xfrm>
              <a:off x="5897563" y="3683000"/>
              <a:ext cx="0" cy="1138238"/>
            </a:xfrm>
            <a:custGeom>
              <a:avLst/>
              <a:gdLst>
                <a:gd name="T0" fmla="*/ 0 h 717"/>
                <a:gd name="T1" fmla="*/ 2147483646 h 717"/>
                <a:gd name="T2" fmla="*/ 0 60000 65536"/>
                <a:gd name="T3" fmla="*/ 0 60000 65536"/>
                <a:gd name="T4" fmla="*/ 0 h 717"/>
                <a:gd name="T5" fmla="*/ 717 h 717"/>
              </a:gdLst>
              <a:ahLst/>
              <a:cxnLst>
                <a:cxn ang="T2">
                  <a:pos x="0" y="T0"/>
                </a:cxn>
                <a:cxn ang="T3">
                  <a:pos x="0" y="T1"/>
                </a:cxn>
              </a:cxnLst>
              <a:rect l="0" t="T4" r="0" b="T5"/>
              <a:pathLst>
                <a:path h="717">
                  <a:moveTo>
                    <a:pt x="0" y="0"/>
                  </a:moveTo>
                  <a:lnTo>
                    <a:pt x="0" y="717"/>
                  </a:lnTo>
                </a:path>
              </a:pathLst>
            </a:custGeom>
            <a:noFill/>
            <a:ln w="9981">
              <a:solidFill>
                <a:srgbClr val="FF6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Rectangle 87"/>
            <p:cNvSpPr>
              <a:spLocks noChangeArrowheads="1"/>
            </p:cNvSpPr>
            <p:nvPr/>
          </p:nvSpPr>
          <p:spPr bwMode="auto">
            <a:xfrm>
              <a:off x="6165850" y="5224463"/>
              <a:ext cx="6191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N</a:t>
              </a:r>
              <a:r>
                <a:rPr lang="en-US" altLang="en-US" sz="800" i="1" baseline="-25000">
                  <a:solidFill>
                    <a:srgbClr val="000000"/>
                  </a:solidFill>
                </a:rPr>
                <a:t>i</a:t>
              </a:r>
              <a:r>
                <a:rPr lang="en-US" altLang="en-US" sz="800" i="1">
                  <a:solidFill>
                    <a:srgbClr val="000000"/>
                  </a:solidFill>
                </a:rPr>
                <a:t> = N</a:t>
              </a:r>
              <a:r>
                <a:rPr lang="en-US" altLang="en-US" sz="800" i="1" baseline="-25000">
                  <a:solidFill>
                    <a:srgbClr val="000000"/>
                  </a:solidFill>
                </a:rPr>
                <a:t>eff</a:t>
              </a:r>
              <a:r>
                <a:rPr lang="en-US" altLang="en-US" sz="800" i="1">
                  <a:solidFill>
                    <a:srgbClr val="000000"/>
                  </a:solidFill>
                </a:rPr>
                <a:t> + u</a:t>
              </a:r>
              <a:r>
                <a:rPr lang="en-US" altLang="en-US" sz="800" i="1" baseline="-25000">
                  <a:solidFill>
                    <a:srgbClr val="000000"/>
                  </a:solidFill>
                </a:rPr>
                <a:t>i</a:t>
              </a:r>
              <a:r>
                <a:rPr lang="en-US" altLang="en-US" sz="800" i="1">
                  <a:solidFill>
                    <a:srgbClr val="000000"/>
                  </a:solidFill>
                </a:rPr>
                <a:t> L</a:t>
              </a:r>
            </a:p>
          </p:txBody>
        </p:sp>
        <p:sp>
          <p:nvSpPr>
            <p:cNvPr id="139" name="Freeform 88"/>
            <p:cNvSpPr>
              <a:spLocks/>
            </p:cNvSpPr>
            <p:nvPr/>
          </p:nvSpPr>
          <p:spPr bwMode="auto">
            <a:xfrm>
              <a:off x="5389563" y="3884613"/>
              <a:ext cx="438150" cy="836612"/>
            </a:xfrm>
            <a:custGeom>
              <a:avLst/>
              <a:gdLst>
                <a:gd name="T0" fmla="*/ 2147483646 w 276"/>
                <a:gd name="T1" fmla="*/ 2147483646 h 527"/>
                <a:gd name="T2" fmla="*/ 0 w 276"/>
                <a:gd name="T3" fmla="*/ 0 h 527"/>
                <a:gd name="T4" fmla="*/ 0 60000 65536"/>
                <a:gd name="T5" fmla="*/ 0 60000 65536"/>
                <a:gd name="T6" fmla="*/ 0 w 276"/>
                <a:gd name="T7" fmla="*/ 0 h 527"/>
                <a:gd name="T8" fmla="*/ 276 w 276"/>
                <a:gd name="T9" fmla="*/ 527 h 527"/>
              </a:gdLst>
              <a:ahLst/>
              <a:cxnLst>
                <a:cxn ang="T4">
                  <a:pos x="T0" y="T1"/>
                </a:cxn>
                <a:cxn ang="T5">
                  <a:pos x="T2" y="T3"/>
                </a:cxn>
              </a:cxnLst>
              <a:rect l="T6" t="T7" r="T8" b="T9"/>
              <a:pathLst>
                <a:path w="276" h="527">
                  <a:moveTo>
                    <a:pt x="276" y="527"/>
                  </a:moveTo>
                  <a:lnTo>
                    <a:pt x="0" y="0"/>
                  </a:lnTo>
                </a:path>
              </a:pathLst>
            </a:custGeom>
            <a:noFill/>
            <a:ln w="9981">
              <a:solidFill>
                <a:srgbClr val="0000FF"/>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Rectangle 90"/>
            <p:cNvSpPr>
              <a:spLocks noChangeArrowheads="1"/>
            </p:cNvSpPr>
            <p:nvPr/>
          </p:nvSpPr>
          <p:spPr bwMode="auto">
            <a:xfrm rot="-1250497">
              <a:off x="4975225" y="5051425"/>
              <a:ext cx="8731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dirty="0">
                  <a:solidFill>
                    <a:srgbClr val="000000"/>
                  </a:solidFill>
                </a:rPr>
                <a:t>T</a:t>
              </a:r>
              <a:r>
                <a:rPr lang="en-US" altLang="en-US" sz="800" i="1" baseline="-25000" dirty="0">
                  <a:solidFill>
                    <a:srgbClr val="000000"/>
                  </a:solidFill>
                </a:rPr>
                <a:t>i</a:t>
              </a:r>
              <a:r>
                <a:rPr lang="en-US" altLang="en-US" sz="800" i="1" dirty="0">
                  <a:solidFill>
                    <a:srgbClr val="000000"/>
                  </a:solidFill>
                </a:rPr>
                <a:t> = c.L + </a:t>
              </a:r>
              <a:r>
                <a:rPr lang="en-US" altLang="en-US" sz="800" i="1" dirty="0" smtClean="0">
                  <a:solidFill>
                    <a:srgbClr val="000000"/>
                  </a:solidFill>
                </a:rPr>
                <a:t>N</a:t>
              </a:r>
              <a:r>
                <a:rPr lang="en-US" altLang="en-US" sz="800" i="1" baseline="-25000" dirty="0" smtClean="0">
                  <a:solidFill>
                    <a:srgbClr val="000000"/>
                  </a:solidFill>
                </a:rPr>
                <a:t>eff</a:t>
              </a:r>
              <a:r>
                <a:rPr lang="en-US" altLang="en-US" sz="800" i="1" dirty="0" smtClean="0">
                  <a:solidFill>
                    <a:srgbClr val="000000"/>
                  </a:solidFill>
                </a:rPr>
                <a:t> </a:t>
              </a:r>
              <a:r>
                <a:rPr lang="en-US" altLang="en-US" sz="800" i="1" dirty="0">
                  <a:solidFill>
                    <a:srgbClr val="000000"/>
                  </a:solidFill>
                </a:rPr>
                <a:t>tan ϕ</a:t>
              </a:r>
            </a:p>
          </p:txBody>
        </p:sp>
        <p:sp>
          <p:nvSpPr>
            <p:cNvPr id="141" name="Rectangle 91"/>
            <p:cNvSpPr>
              <a:spLocks noChangeArrowheads="1"/>
            </p:cNvSpPr>
            <p:nvPr/>
          </p:nvSpPr>
          <p:spPr bwMode="auto">
            <a:xfrm>
              <a:off x="5916613" y="3967163"/>
              <a:ext cx="1174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chemeClr val="accent2"/>
                  </a:solidFill>
                </a:rPr>
                <a:t>Wi</a:t>
              </a:r>
            </a:p>
          </p:txBody>
        </p:sp>
        <p:sp>
          <p:nvSpPr>
            <p:cNvPr id="142" name="Freeform 92"/>
            <p:cNvSpPr>
              <a:spLocks noChangeArrowheads="1"/>
            </p:cNvSpPr>
            <p:nvPr/>
          </p:nvSpPr>
          <p:spPr bwMode="auto">
            <a:xfrm>
              <a:off x="5645150" y="4267200"/>
              <a:ext cx="100013" cy="114300"/>
            </a:xfrm>
            <a:custGeom>
              <a:avLst/>
              <a:gdLst>
                <a:gd name="T0" fmla="*/ 0 w 63"/>
                <a:gd name="T1" fmla="*/ 2147483646 h 72"/>
                <a:gd name="T2" fmla="*/ 2147483646 w 63"/>
                <a:gd name="T3" fmla="*/ 2147483646 h 72"/>
                <a:gd name="T4" fmla="*/ 2147483646 w 63"/>
                <a:gd name="T5" fmla="*/ 2147483646 h 72"/>
                <a:gd name="T6" fmla="*/ 2147483646 w 63"/>
                <a:gd name="T7" fmla="*/ 2147483646 h 72"/>
                <a:gd name="T8" fmla="*/ 2147483646 w 63"/>
                <a:gd name="T9" fmla="*/ 2147483646 h 72"/>
                <a:gd name="T10" fmla="*/ 2147483646 w 63"/>
                <a:gd name="T11" fmla="*/ 2147483646 h 72"/>
                <a:gd name="T12" fmla="*/ 2147483646 w 63"/>
                <a:gd name="T13" fmla="*/ 2147483646 h 72"/>
                <a:gd name="T14" fmla="*/ 2147483646 w 63"/>
                <a:gd name="T15" fmla="*/ 2147483646 h 72"/>
                <a:gd name="T16" fmla="*/ 2147483646 w 63"/>
                <a:gd name="T17" fmla="*/ 2147483646 h 72"/>
                <a:gd name="T18" fmla="*/ 2147483646 w 63"/>
                <a:gd name="T19" fmla="*/ 2147483646 h 72"/>
                <a:gd name="T20" fmla="*/ 2147483646 w 63"/>
                <a:gd name="T21" fmla="*/ 2147483646 h 72"/>
                <a:gd name="T22" fmla="*/ 2147483646 w 63"/>
                <a:gd name="T23" fmla="*/ 2147483646 h 72"/>
                <a:gd name="T24" fmla="*/ 2147483646 w 63"/>
                <a:gd name="T25" fmla="*/ 2147483646 h 72"/>
                <a:gd name="T26" fmla="*/ 2147483646 w 63"/>
                <a:gd name="T27" fmla="*/ 0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72"/>
                <a:gd name="T44" fmla="*/ 63 w 63"/>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72">
                  <a:moveTo>
                    <a:pt x="0" y="72"/>
                  </a:moveTo>
                  <a:lnTo>
                    <a:pt x="3" y="64"/>
                  </a:lnTo>
                  <a:lnTo>
                    <a:pt x="7" y="56"/>
                  </a:lnTo>
                  <a:lnTo>
                    <a:pt x="11" y="48"/>
                  </a:lnTo>
                  <a:lnTo>
                    <a:pt x="16" y="41"/>
                  </a:lnTo>
                  <a:lnTo>
                    <a:pt x="20" y="35"/>
                  </a:lnTo>
                  <a:lnTo>
                    <a:pt x="25" y="29"/>
                  </a:lnTo>
                  <a:lnTo>
                    <a:pt x="30" y="23"/>
                  </a:lnTo>
                  <a:lnTo>
                    <a:pt x="35" y="18"/>
                  </a:lnTo>
                  <a:lnTo>
                    <a:pt x="40" y="14"/>
                  </a:lnTo>
                  <a:lnTo>
                    <a:pt x="45" y="10"/>
                  </a:lnTo>
                  <a:lnTo>
                    <a:pt x="51" y="6"/>
                  </a:lnTo>
                  <a:lnTo>
                    <a:pt x="57" y="3"/>
                  </a:lnTo>
                  <a:lnTo>
                    <a:pt x="6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93"/>
            <p:cNvSpPr>
              <a:spLocks noChangeArrowheads="1"/>
            </p:cNvSpPr>
            <p:nvPr/>
          </p:nvSpPr>
          <p:spPr bwMode="auto">
            <a:xfrm>
              <a:off x="5745163" y="4259263"/>
              <a:ext cx="153987" cy="25400"/>
            </a:xfrm>
            <a:custGeom>
              <a:avLst/>
              <a:gdLst>
                <a:gd name="T0" fmla="*/ 0 w 97"/>
                <a:gd name="T1" fmla="*/ 2147483646 h 16"/>
                <a:gd name="T2" fmla="*/ 2147483646 w 97"/>
                <a:gd name="T3" fmla="*/ 2147483646 h 16"/>
                <a:gd name="T4" fmla="*/ 2147483646 w 97"/>
                <a:gd name="T5" fmla="*/ 2147483646 h 16"/>
                <a:gd name="T6" fmla="*/ 2147483646 w 97"/>
                <a:gd name="T7" fmla="*/ 2147483646 h 16"/>
                <a:gd name="T8" fmla="*/ 2147483646 w 97"/>
                <a:gd name="T9" fmla="*/ 0 h 16"/>
                <a:gd name="T10" fmla="*/ 2147483646 w 97"/>
                <a:gd name="T11" fmla="*/ 0 h 16"/>
                <a:gd name="T12" fmla="*/ 2147483646 w 97"/>
                <a:gd name="T13" fmla="*/ 0 h 16"/>
                <a:gd name="T14" fmla="*/ 2147483646 w 97"/>
                <a:gd name="T15" fmla="*/ 2147483646 h 16"/>
                <a:gd name="T16" fmla="*/ 2147483646 w 97"/>
                <a:gd name="T17" fmla="*/ 2147483646 h 16"/>
                <a:gd name="T18" fmla="*/ 2147483646 w 97"/>
                <a:gd name="T19" fmla="*/ 2147483646 h 16"/>
                <a:gd name="T20" fmla="*/ 2147483646 w 97"/>
                <a:gd name="T21" fmla="*/ 2147483646 h 16"/>
                <a:gd name="T22" fmla="*/ 2147483646 w 97"/>
                <a:gd name="T23" fmla="*/ 2147483646 h 16"/>
                <a:gd name="T24" fmla="*/ 2147483646 w 97"/>
                <a:gd name="T25" fmla="*/ 2147483646 h 16"/>
                <a:gd name="T26" fmla="*/ 2147483646 w 97"/>
                <a:gd name="T27" fmla="*/ 214748364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16"/>
                <a:gd name="T44" fmla="*/ 97 w 9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16">
                  <a:moveTo>
                    <a:pt x="0" y="5"/>
                  </a:moveTo>
                  <a:lnTo>
                    <a:pt x="6" y="3"/>
                  </a:lnTo>
                  <a:lnTo>
                    <a:pt x="13" y="2"/>
                  </a:lnTo>
                  <a:lnTo>
                    <a:pt x="19" y="1"/>
                  </a:lnTo>
                  <a:lnTo>
                    <a:pt x="26" y="0"/>
                  </a:lnTo>
                  <a:lnTo>
                    <a:pt x="33" y="0"/>
                  </a:lnTo>
                  <a:lnTo>
                    <a:pt x="41" y="0"/>
                  </a:lnTo>
                  <a:lnTo>
                    <a:pt x="48" y="1"/>
                  </a:lnTo>
                  <a:lnTo>
                    <a:pt x="56" y="2"/>
                  </a:lnTo>
                  <a:lnTo>
                    <a:pt x="64" y="4"/>
                  </a:lnTo>
                  <a:lnTo>
                    <a:pt x="72" y="6"/>
                  </a:lnTo>
                  <a:lnTo>
                    <a:pt x="80" y="9"/>
                  </a:lnTo>
                  <a:lnTo>
                    <a:pt x="88" y="12"/>
                  </a:lnTo>
                  <a:lnTo>
                    <a:pt x="97" y="1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Rectangle 94"/>
            <p:cNvSpPr>
              <a:spLocks noChangeArrowheads="1"/>
            </p:cNvSpPr>
            <p:nvPr/>
          </p:nvSpPr>
          <p:spPr bwMode="auto">
            <a:xfrm rot="-1291872">
              <a:off x="5178363" y="3720915"/>
              <a:ext cx="3841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dirty="0">
                  <a:solidFill>
                    <a:srgbClr val="216EDF"/>
                  </a:solidFill>
                </a:rPr>
                <a:t>W</a:t>
              </a:r>
              <a:r>
                <a:rPr lang="en-US" altLang="en-US" sz="800" i="1" baseline="-25000" dirty="0">
                  <a:solidFill>
                    <a:srgbClr val="216EDF"/>
                  </a:solidFill>
                </a:rPr>
                <a:t>i</a:t>
              </a:r>
              <a:r>
                <a:rPr lang="en-US" altLang="en-US" sz="800" dirty="0">
                  <a:solidFill>
                    <a:srgbClr val="216EDF"/>
                  </a:solidFill>
                </a:rPr>
                <a:t> cos α</a:t>
              </a:r>
            </a:p>
          </p:txBody>
        </p:sp>
        <p:sp>
          <p:nvSpPr>
            <p:cNvPr id="145" name="Rectangle 95"/>
            <p:cNvSpPr>
              <a:spLocks noChangeArrowheads="1"/>
            </p:cNvSpPr>
            <p:nvPr/>
          </p:nvSpPr>
          <p:spPr bwMode="auto">
            <a:xfrm rot="-853276">
              <a:off x="6142406" y="4679411"/>
              <a:ext cx="367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dirty="0">
                  <a:solidFill>
                    <a:srgbClr val="FF0000"/>
                  </a:solidFill>
                </a:rPr>
                <a:t>Wi</a:t>
              </a:r>
              <a:r>
                <a:rPr lang="en-US" altLang="en-US" sz="800" dirty="0">
                  <a:solidFill>
                    <a:srgbClr val="FF0000"/>
                  </a:solidFill>
                </a:rPr>
                <a:t> sin α</a:t>
              </a:r>
            </a:p>
          </p:txBody>
        </p:sp>
        <p:sp>
          <p:nvSpPr>
            <p:cNvPr id="146" name="Line 98"/>
            <p:cNvSpPr>
              <a:spLocks noChangeShapeType="1"/>
            </p:cNvSpPr>
            <p:nvPr/>
          </p:nvSpPr>
          <p:spPr bwMode="auto">
            <a:xfrm flipH="1">
              <a:off x="4967288" y="4829175"/>
              <a:ext cx="890587" cy="374650"/>
            </a:xfrm>
            <a:prstGeom prst="line">
              <a:avLst/>
            </a:prstGeom>
            <a:noFill/>
            <a:ln w="9525">
              <a:solidFill>
                <a:srgbClr val="0099FF"/>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47" name="Line 99"/>
            <p:cNvSpPr>
              <a:spLocks noChangeShapeType="1"/>
            </p:cNvSpPr>
            <p:nvPr/>
          </p:nvSpPr>
          <p:spPr bwMode="auto">
            <a:xfrm flipV="1">
              <a:off x="5918200" y="4557713"/>
              <a:ext cx="576263" cy="241300"/>
            </a:xfrm>
            <a:prstGeom prst="line">
              <a:avLst/>
            </a:prstGeom>
            <a:noFill/>
            <a:ln w="9525">
              <a:solidFill>
                <a:srgbClr val="FF33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cxnSp>
          <p:nvCxnSpPr>
            <p:cNvPr id="148" name="Straight Arrow Connector 147"/>
            <p:cNvCxnSpPr>
              <a:stCxn id="149" idx="0"/>
            </p:cNvCxnSpPr>
            <p:nvPr/>
          </p:nvCxnSpPr>
          <p:spPr bwMode="auto">
            <a:xfrm flipH="1" flipV="1">
              <a:off x="5551714" y="5171704"/>
              <a:ext cx="54187" cy="279071"/>
            </a:xfrm>
            <a:prstGeom prst="straightConnector1">
              <a:avLst/>
            </a:prstGeom>
            <a:solidFill>
              <a:schemeClr val="accent1"/>
            </a:solidFill>
            <a:ln w="0" cap="flat" cmpd="sng" algn="ctr">
              <a:solidFill>
                <a:srgbClr val="0000FF"/>
              </a:solidFill>
              <a:prstDash val="solid"/>
              <a:round/>
              <a:headEnd type="none" w="med" len="med"/>
              <a:tailEnd type="triangle"/>
            </a:ln>
            <a:effectLst/>
          </p:spPr>
        </p:cxnSp>
        <p:sp>
          <p:nvSpPr>
            <p:cNvPr id="149" name="TextBox 148"/>
            <p:cNvSpPr txBox="1"/>
            <p:nvPr/>
          </p:nvSpPr>
          <p:spPr>
            <a:xfrm>
              <a:off x="4975760" y="5450775"/>
              <a:ext cx="1260281" cy="215444"/>
            </a:xfrm>
            <a:prstGeom prst="rect">
              <a:avLst/>
            </a:prstGeom>
            <a:noFill/>
          </p:spPr>
          <p:txBody>
            <a:bodyPr wrap="none" rtlCol="0">
              <a:spAutoFit/>
            </a:bodyPr>
            <a:lstStyle/>
            <a:p>
              <a:r>
                <a:rPr lang="en-US" sz="800" dirty="0" smtClean="0"/>
                <a:t>Effective Normal Stress</a:t>
              </a:r>
              <a:endParaRPr lang="en-US" sz="800" dirty="0"/>
            </a:p>
          </p:txBody>
        </p:sp>
      </p:grpSp>
      <p:grpSp>
        <p:nvGrpSpPr>
          <p:cNvPr id="154" name="Group 153"/>
          <p:cNvGrpSpPr/>
          <p:nvPr/>
        </p:nvGrpSpPr>
        <p:grpSpPr>
          <a:xfrm>
            <a:off x="5764494" y="594984"/>
            <a:ext cx="3163888" cy="2351087"/>
            <a:chOff x="4899025" y="1179513"/>
            <a:chExt cx="3163888" cy="2351087"/>
          </a:xfrm>
        </p:grpSpPr>
        <p:sp>
          <p:nvSpPr>
            <p:cNvPr id="155" name="Rectangle 3"/>
            <p:cNvSpPr>
              <a:spLocks noChangeArrowheads="1"/>
            </p:cNvSpPr>
            <p:nvPr/>
          </p:nvSpPr>
          <p:spPr bwMode="auto">
            <a:xfrm>
              <a:off x="5989638" y="1179513"/>
              <a:ext cx="1613429" cy="1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i="1" u="sng" dirty="0">
                  <a:solidFill>
                    <a:srgbClr val="800080"/>
                  </a:solidFill>
                </a:rPr>
                <a:t>METHOD OF SLICES</a:t>
              </a:r>
            </a:p>
          </p:txBody>
        </p:sp>
        <p:grpSp>
          <p:nvGrpSpPr>
            <p:cNvPr id="156" name="Group 155"/>
            <p:cNvGrpSpPr/>
            <p:nvPr/>
          </p:nvGrpSpPr>
          <p:grpSpPr>
            <a:xfrm>
              <a:off x="4899025" y="1536700"/>
              <a:ext cx="3163888" cy="1993900"/>
              <a:chOff x="4899025" y="1536700"/>
              <a:chExt cx="3163888" cy="1993900"/>
            </a:xfrm>
          </p:grpSpPr>
          <p:sp>
            <p:nvSpPr>
              <p:cNvPr id="157" name="Freeform 4"/>
              <p:cNvSpPr>
                <a:spLocks noChangeArrowheads="1"/>
              </p:cNvSpPr>
              <p:nvPr/>
            </p:nvSpPr>
            <p:spPr bwMode="auto">
              <a:xfrm>
                <a:off x="4899025" y="2028825"/>
                <a:ext cx="3163888" cy="806450"/>
              </a:xfrm>
              <a:custGeom>
                <a:avLst/>
                <a:gdLst>
                  <a:gd name="T0" fmla="*/ 2147483646 w 1993"/>
                  <a:gd name="T1" fmla="*/ 0 h 508"/>
                  <a:gd name="T2" fmla="*/ 2147483646 w 1993"/>
                  <a:gd name="T3" fmla="*/ 0 h 508"/>
                  <a:gd name="T4" fmla="*/ 2147483646 w 1993"/>
                  <a:gd name="T5" fmla="*/ 2147483646 h 508"/>
                  <a:gd name="T6" fmla="*/ 0 w 1993"/>
                  <a:gd name="T7" fmla="*/ 2147483646 h 508"/>
                  <a:gd name="T8" fmla="*/ 0 60000 65536"/>
                  <a:gd name="T9" fmla="*/ 0 60000 65536"/>
                  <a:gd name="T10" fmla="*/ 0 60000 65536"/>
                  <a:gd name="T11" fmla="*/ 0 60000 65536"/>
                  <a:gd name="T12" fmla="*/ 0 w 1993"/>
                  <a:gd name="T13" fmla="*/ 0 h 508"/>
                  <a:gd name="T14" fmla="*/ 1993 w 1993"/>
                  <a:gd name="T15" fmla="*/ 508 h 508"/>
                </a:gdLst>
                <a:ahLst/>
                <a:cxnLst>
                  <a:cxn ang="T8">
                    <a:pos x="T0" y="T1"/>
                  </a:cxn>
                  <a:cxn ang="T9">
                    <a:pos x="T2" y="T3"/>
                  </a:cxn>
                  <a:cxn ang="T10">
                    <a:pos x="T4" y="T5"/>
                  </a:cxn>
                  <a:cxn ang="T11">
                    <a:pos x="T6" y="T7"/>
                  </a:cxn>
                </a:cxnLst>
                <a:rect l="T12" t="T13" r="T14" b="T15"/>
                <a:pathLst>
                  <a:path w="1993" h="508">
                    <a:moveTo>
                      <a:pt x="1993" y="0"/>
                    </a:moveTo>
                    <a:lnTo>
                      <a:pt x="1413" y="0"/>
                    </a:lnTo>
                    <a:lnTo>
                      <a:pt x="545" y="508"/>
                    </a:lnTo>
                    <a:lnTo>
                      <a:pt x="0" y="508"/>
                    </a:lnTo>
                  </a:path>
                </a:pathLst>
              </a:custGeom>
              <a:noFill/>
              <a:ln w="11644">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5"/>
              <p:cNvSpPr>
                <a:spLocks noChangeArrowheads="1"/>
              </p:cNvSpPr>
              <p:nvPr/>
            </p:nvSpPr>
            <p:spPr bwMode="auto">
              <a:xfrm>
                <a:off x="6238875" y="1689100"/>
                <a:ext cx="0" cy="177800"/>
              </a:xfrm>
              <a:custGeom>
                <a:avLst/>
                <a:gdLst>
                  <a:gd name="T0" fmla="*/ 0 h 112"/>
                  <a:gd name="T1" fmla="*/ 2147483646 h 112"/>
                  <a:gd name="T2" fmla="*/ 0 60000 65536"/>
                  <a:gd name="T3" fmla="*/ 0 60000 65536"/>
                  <a:gd name="T4" fmla="*/ 0 h 112"/>
                  <a:gd name="T5" fmla="*/ 112 h 112"/>
                </a:gdLst>
                <a:ahLst/>
                <a:cxnLst>
                  <a:cxn ang="T2">
                    <a:pos x="0" y="T0"/>
                  </a:cxn>
                  <a:cxn ang="T3">
                    <a:pos x="0" y="T1"/>
                  </a:cxn>
                </a:cxnLst>
                <a:rect l="0" t="T4" r="0" b="T5"/>
                <a:pathLst>
                  <a:path h="112">
                    <a:moveTo>
                      <a:pt x="0" y="0"/>
                    </a:moveTo>
                    <a:lnTo>
                      <a:pt x="0" y="11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6"/>
              <p:cNvSpPr>
                <a:spLocks noChangeArrowheads="1"/>
              </p:cNvSpPr>
              <p:nvPr/>
            </p:nvSpPr>
            <p:spPr bwMode="auto">
              <a:xfrm>
                <a:off x="6115050" y="1776413"/>
                <a:ext cx="241300" cy="0"/>
              </a:xfrm>
              <a:custGeom>
                <a:avLst/>
                <a:gdLst>
                  <a:gd name="T0" fmla="*/ 0 w 152"/>
                  <a:gd name="T1" fmla="*/ 2147483646 w 152"/>
                  <a:gd name="T2" fmla="*/ 0 60000 65536"/>
                  <a:gd name="T3" fmla="*/ 0 60000 65536"/>
                  <a:gd name="T4" fmla="*/ 0 w 152"/>
                  <a:gd name="T5" fmla="*/ 152 w 152"/>
                </a:gdLst>
                <a:ahLst/>
                <a:cxnLst>
                  <a:cxn ang="T2">
                    <a:pos x="T0" y="0"/>
                  </a:cxn>
                  <a:cxn ang="T3">
                    <a:pos x="T1" y="0"/>
                  </a:cxn>
                </a:cxnLst>
                <a:rect l="T4" t="0" r="T5" b="0"/>
                <a:pathLst>
                  <a:path w="152">
                    <a:moveTo>
                      <a:pt x="0" y="0"/>
                    </a:moveTo>
                    <a:lnTo>
                      <a:pt x="15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7"/>
              <p:cNvSpPr>
                <a:spLocks noChangeArrowheads="1"/>
              </p:cNvSpPr>
              <p:nvPr/>
            </p:nvSpPr>
            <p:spPr bwMode="auto">
              <a:xfrm>
                <a:off x="5137150" y="1774825"/>
                <a:ext cx="2684463" cy="1452563"/>
              </a:xfrm>
              <a:custGeom>
                <a:avLst/>
                <a:gdLst>
                  <a:gd name="T0" fmla="*/ 2147483646 w 1691"/>
                  <a:gd name="T1" fmla="*/ 2147483646 h 915"/>
                  <a:gd name="T2" fmla="*/ 2147483646 w 1691"/>
                  <a:gd name="T3" fmla="*/ 2147483646 h 915"/>
                  <a:gd name="T4" fmla="*/ 2147483646 w 1691"/>
                  <a:gd name="T5" fmla="*/ 2147483646 h 915"/>
                  <a:gd name="T6" fmla="*/ 2147483646 w 1691"/>
                  <a:gd name="T7" fmla="*/ 2147483646 h 915"/>
                  <a:gd name="T8" fmla="*/ 2147483646 w 1691"/>
                  <a:gd name="T9" fmla="*/ 2147483646 h 915"/>
                  <a:gd name="T10" fmla="*/ 2147483646 w 1691"/>
                  <a:gd name="T11" fmla="*/ 2147483646 h 915"/>
                  <a:gd name="T12" fmla="*/ 2147483646 w 1691"/>
                  <a:gd name="T13" fmla="*/ 2147483646 h 915"/>
                  <a:gd name="T14" fmla="*/ 2147483646 w 1691"/>
                  <a:gd name="T15" fmla="*/ 2147483646 h 915"/>
                  <a:gd name="T16" fmla="*/ 2147483646 w 1691"/>
                  <a:gd name="T17" fmla="*/ 2147483646 h 915"/>
                  <a:gd name="T18" fmla="*/ 2147483646 w 1691"/>
                  <a:gd name="T19" fmla="*/ 2147483646 h 915"/>
                  <a:gd name="T20" fmla="*/ 2147483646 w 1691"/>
                  <a:gd name="T21" fmla="*/ 2147483646 h 915"/>
                  <a:gd name="T22" fmla="*/ 2147483646 w 1691"/>
                  <a:gd name="T23" fmla="*/ 2147483646 h 915"/>
                  <a:gd name="T24" fmla="*/ 2147483646 w 1691"/>
                  <a:gd name="T25" fmla="*/ 2147483646 h 915"/>
                  <a:gd name="T26" fmla="*/ 2147483646 w 1691"/>
                  <a:gd name="T27" fmla="*/ 2147483646 h 915"/>
                  <a:gd name="T28" fmla="*/ 2147483646 w 1691"/>
                  <a:gd name="T29" fmla="*/ 2147483646 h 915"/>
                  <a:gd name="T30" fmla="*/ 2147483646 w 1691"/>
                  <a:gd name="T31" fmla="*/ 2147483646 h 915"/>
                  <a:gd name="T32" fmla="*/ 2147483646 w 1691"/>
                  <a:gd name="T33" fmla="*/ 2147483646 h 915"/>
                  <a:gd name="T34" fmla="*/ 2147483646 w 1691"/>
                  <a:gd name="T35" fmla="*/ 2147483646 h 915"/>
                  <a:gd name="T36" fmla="*/ 2147483646 w 1691"/>
                  <a:gd name="T37" fmla="*/ 2147483646 h 915"/>
                  <a:gd name="T38" fmla="*/ 2147483646 w 1691"/>
                  <a:gd name="T39" fmla="*/ 2147483646 h 915"/>
                  <a:gd name="T40" fmla="*/ 2147483646 w 1691"/>
                  <a:gd name="T41" fmla="*/ 2147483646 h 915"/>
                  <a:gd name="T42" fmla="*/ 2147483646 w 1691"/>
                  <a:gd name="T43" fmla="*/ 2147483646 h 915"/>
                  <a:gd name="T44" fmla="*/ 2147483646 w 1691"/>
                  <a:gd name="T45" fmla="*/ 2147483646 h 915"/>
                  <a:gd name="T46" fmla="*/ 2147483646 w 1691"/>
                  <a:gd name="T47" fmla="*/ 2147483646 h 915"/>
                  <a:gd name="T48" fmla="*/ 2147483646 w 1691"/>
                  <a:gd name="T49" fmla="*/ 2147483646 h 915"/>
                  <a:gd name="T50" fmla="*/ 2147483646 w 1691"/>
                  <a:gd name="T51" fmla="*/ 2147483646 h 915"/>
                  <a:gd name="T52" fmla="*/ 2147483646 w 1691"/>
                  <a:gd name="T53" fmla="*/ 2147483646 h 915"/>
                  <a:gd name="T54" fmla="*/ 2147483646 w 1691"/>
                  <a:gd name="T55" fmla="*/ 2147483646 h 915"/>
                  <a:gd name="T56" fmla="*/ 2147483646 w 1691"/>
                  <a:gd name="T57" fmla="*/ 2147483646 h 915"/>
                  <a:gd name="T58" fmla="*/ 2147483646 w 1691"/>
                  <a:gd name="T59" fmla="*/ 2147483646 h 915"/>
                  <a:gd name="T60" fmla="*/ 2147483646 w 1691"/>
                  <a:gd name="T61" fmla="*/ 2147483646 h 915"/>
                  <a:gd name="T62" fmla="*/ 2147483646 w 1691"/>
                  <a:gd name="T63" fmla="*/ 2147483646 h 915"/>
                  <a:gd name="T64" fmla="*/ 2147483646 w 1691"/>
                  <a:gd name="T65" fmla="*/ 2147483646 h 915"/>
                  <a:gd name="T66" fmla="*/ 2147483646 w 1691"/>
                  <a:gd name="T67" fmla="*/ 2147483646 h 915"/>
                  <a:gd name="T68" fmla="*/ 2147483646 w 1691"/>
                  <a:gd name="T69" fmla="*/ 2147483646 h 915"/>
                  <a:gd name="T70" fmla="*/ 2147483646 w 1691"/>
                  <a:gd name="T71" fmla="*/ 2147483646 h 915"/>
                  <a:gd name="T72" fmla="*/ 2147483646 w 1691"/>
                  <a:gd name="T73" fmla="*/ 2147483646 h 915"/>
                  <a:gd name="T74" fmla="*/ 2147483646 w 1691"/>
                  <a:gd name="T75" fmla="*/ 2147483646 h 915"/>
                  <a:gd name="T76" fmla="*/ 2147483646 w 1691"/>
                  <a:gd name="T77" fmla="*/ 2147483646 h 915"/>
                  <a:gd name="T78" fmla="*/ 2147483646 w 1691"/>
                  <a:gd name="T79" fmla="*/ 2147483646 h 915"/>
                  <a:gd name="T80" fmla="*/ 2147483646 w 1691"/>
                  <a:gd name="T81" fmla="*/ 2147483646 h 915"/>
                  <a:gd name="T82" fmla="*/ 2147483646 w 1691"/>
                  <a:gd name="T83" fmla="*/ 2147483646 h 915"/>
                  <a:gd name="T84" fmla="*/ 2147483646 w 1691"/>
                  <a:gd name="T85" fmla="*/ 2147483646 h 915"/>
                  <a:gd name="T86" fmla="*/ 2147483646 w 1691"/>
                  <a:gd name="T87" fmla="*/ 2147483646 h 915"/>
                  <a:gd name="T88" fmla="*/ 2147483646 w 1691"/>
                  <a:gd name="T89" fmla="*/ 2147483646 h 915"/>
                  <a:gd name="T90" fmla="*/ 2147483646 w 1691"/>
                  <a:gd name="T91" fmla="*/ 2147483646 h 915"/>
                  <a:gd name="T92" fmla="*/ 2147483646 w 1691"/>
                  <a:gd name="T93" fmla="*/ 2147483646 h 915"/>
                  <a:gd name="T94" fmla="*/ 2147483646 w 1691"/>
                  <a:gd name="T95" fmla="*/ 2147483646 h 915"/>
                  <a:gd name="T96" fmla="*/ 2147483646 w 1691"/>
                  <a:gd name="T97" fmla="*/ 2147483646 h 915"/>
                  <a:gd name="T98" fmla="*/ 2147483646 w 1691"/>
                  <a:gd name="T99" fmla="*/ 2147483646 h 915"/>
                  <a:gd name="T100" fmla="*/ 2147483646 w 1691"/>
                  <a:gd name="T101" fmla="*/ 2147483646 h 915"/>
                  <a:gd name="T102" fmla="*/ 2147483646 w 1691"/>
                  <a:gd name="T103" fmla="*/ 2147483646 h 915"/>
                  <a:gd name="T104" fmla="*/ 2147483646 w 1691"/>
                  <a:gd name="T105" fmla="*/ 2147483646 h 915"/>
                  <a:gd name="T106" fmla="*/ 2147483646 w 1691"/>
                  <a:gd name="T107" fmla="*/ 2147483646 h 915"/>
                  <a:gd name="T108" fmla="*/ 2147483646 w 1691"/>
                  <a:gd name="T109" fmla="*/ 2147483646 h 915"/>
                  <a:gd name="T110" fmla="*/ 2147483646 w 1691"/>
                  <a:gd name="T111" fmla="*/ 2147483646 h 915"/>
                  <a:gd name="T112" fmla="*/ 2147483646 w 1691"/>
                  <a:gd name="T113" fmla="*/ 2147483646 h 915"/>
                  <a:gd name="T114" fmla="*/ 0 w 1691"/>
                  <a:gd name="T115" fmla="*/ 2147483646 h 9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91"/>
                  <a:gd name="T175" fmla="*/ 0 h 915"/>
                  <a:gd name="T176" fmla="*/ 1691 w 1691"/>
                  <a:gd name="T177" fmla="*/ 915 h 9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91" h="915">
                    <a:moveTo>
                      <a:pt x="0" y="668"/>
                    </a:moveTo>
                    <a:lnTo>
                      <a:pt x="5" y="673"/>
                    </a:lnTo>
                    <a:lnTo>
                      <a:pt x="10" y="677"/>
                    </a:lnTo>
                    <a:lnTo>
                      <a:pt x="15" y="681"/>
                    </a:lnTo>
                    <a:lnTo>
                      <a:pt x="20" y="685"/>
                    </a:lnTo>
                    <a:lnTo>
                      <a:pt x="25" y="689"/>
                    </a:lnTo>
                    <a:lnTo>
                      <a:pt x="31" y="693"/>
                    </a:lnTo>
                    <a:lnTo>
                      <a:pt x="36" y="698"/>
                    </a:lnTo>
                    <a:lnTo>
                      <a:pt x="41" y="702"/>
                    </a:lnTo>
                    <a:lnTo>
                      <a:pt x="46" y="705"/>
                    </a:lnTo>
                    <a:lnTo>
                      <a:pt x="52" y="709"/>
                    </a:lnTo>
                    <a:lnTo>
                      <a:pt x="57" y="713"/>
                    </a:lnTo>
                    <a:lnTo>
                      <a:pt x="62" y="717"/>
                    </a:lnTo>
                    <a:lnTo>
                      <a:pt x="68" y="721"/>
                    </a:lnTo>
                    <a:lnTo>
                      <a:pt x="73" y="725"/>
                    </a:lnTo>
                    <a:lnTo>
                      <a:pt x="78" y="728"/>
                    </a:lnTo>
                    <a:lnTo>
                      <a:pt x="84" y="732"/>
                    </a:lnTo>
                    <a:lnTo>
                      <a:pt x="89" y="736"/>
                    </a:lnTo>
                    <a:lnTo>
                      <a:pt x="95" y="739"/>
                    </a:lnTo>
                    <a:lnTo>
                      <a:pt x="100" y="743"/>
                    </a:lnTo>
                    <a:lnTo>
                      <a:pt x="105" y="746"/>
                    </a:lnTo>
                    <a:lnTo>
                      <a:pt x="111" y="750"/>
                    </a:lnTo>
                    <a:lnTo>
                      <a:pt x="116" y="753"/>
                    </a:lnTo>
                    <a:lnTo>
                      <a:pt x="122" y="757"/>
                    </a:lnTo>
                    <a:lnTo>
                      <a:pt x="127" y="760"/>
                    </a:lnTo>
                    <a:lnTo>
                      <a:pt x="133" y="764"/>
                    </a:lnTo>
                    <a:lnTo>
                      <a:pt x="138" y="767"/>
                    </a:lnTo>
                    <a:lnTo>
                      <a:pt x="144" y="770"/>
                    </a:lnTo>
                    <a:lnTo>
                      <a:pt x="150" y="773"/>
                    </a:lnTo>
                    <a:lnTo>
                      <a:pt x="155" y="776"/>
                    </a:lnTo>
                    <a:lnTo>
                      <a:pt x="161" y="780"/>
                    </a:lnTo>
                    <a:lnTo>
                      <a:pt x="166" y="783"/>
                    </a:lnTo>
                    <a:lnTo>
                      <a:pt x="172" y="786"/>
                    </a:lnTo>
                    <a:lnTo>
                      <a:pt x="178" y="789"/>
                    </a:lnTo>
                    <a:lnTo>
                      <a:pt x="183" y="792"/>
                    </a:lnTo>
                    <a:lnTo>
                      <a:pt x="189" y="795"/>
                    </a:lnTo>
                    <a:lnTo>
                      <a:pt x="195" y="798"/>
                    </a:lnTo>
                    <a:lnTo>
                      <a:pt x="200" y="801"/>
                    </a:lnTo>
                    <a:lnTo>
                      <a:pt x="206" y="804"/>
                    </a:lnTo>
                    <a:lnTo>
                      <a:pt x="212" y="806"/>
                    </a:lnTo>
                    <a:lnTo>
                      <a:pt x="217" y="809"/>
                    </a:lnTo>
                    <a:lnTo>
                      <a:pt x="223" y="812"/>
                    </a:lnTo>
                    <a:lnTo>
                      <a:pt x="229" y="815"/>
                    </a:lnTo>
                    <a:lnTo>
                      <a:pt x="235" y="817"/>
                    </a:lnTo>
                    <a:lnTo>
                      <a:pt x="240" y="820"/>
                    </a:lnTo>
                    <a:lnTo>
                      <a:pt x="246" y="822"/>
                    </a:lnTo>
                    <a:lnTo>
                      <a:pt x="252" y="825"/>
                    </a:lnTo>
                    <a:lnTo>
                      <a:pt x="258" y="827"/>
                    </a:lnTo>
                    <a:lnTo>
                      <a:pt x="263" y="830"/>
                    </a:lnTo>
                    <a:lnTo>
                      <a:pt x="269" y="832"/>
                    </a:lnTo>
                    <a:lnTo>
                      <a:pt x="275" y="835"/>
                    </a:lnTo>
                    <a:lnTo>
                      <a:pt x="281" y="837"/>
                    </a:lnTo>
                    <a:lnTo>
                      <a:pt x="287" y="840"/>
                    </a:lnTo>
                    <a:lnTo>
                      <a:pt x="293" y="842"/>
                    </a:lnTo>
                    <a:lnTo>
                      <a:pt x="299" y="844"/>
                    </a:lnTo>
                    <a:lnTo>
                      <a:pt x="304" y="846"/>
                    </a:lnTo>
                    <a:lnTo>
                      <a:pt x="310" y="848"/>
                    </a:lnTo>
                    <a:lnTo>
                      <a:pt x="316" y="851"/>
                    </a:lnTo>
                    <a:lnTo>
                      <a:pt x="322" y="853"/>
                    </a:lnTo>
                    <a:lnTo>
                      <a:pt x="328" y="855"/>
                    </a:lnTo>
                    <a:lnTo>
                      <a:pt x="334" y="857"/>
                    </a:lnTo>
                    <a:lnTo>
                      <a:pt x="340" y="859"/>
                    </a:lnTo>
                    <a:lnTo>
                      <a:pt x="346" y="861"/>
                    </a:lnTo>
                    <a:lnTo>
                      <a:pt x="352" y="863"/>
                    </a:lnTo>
                    <a:lnTo>
                      <a:pt x="358" y="865"/>
                    </a:lnTo>
                    <a:lnTo>
                      <a:pt x="364" y="867"/>
                    </a:lnTo>
                    <a:lnTo>
                      <a:pt x="370" y="868"/>
                    </a:lnTo>
                    <a:lnTo>
                      <a:pt x="376" y="870"/>
                    </a:lnTo>
                    <a:lnTo>
                      <a:pt x="382" y="872"/>
                    </a:lnTo>
                    <a:lnTo>
                      <a:pt x="388" y="874"/>
                    </a:lnTo>
                    <a:lnTo>
                      <a:pt x="394" y="875"/>
                    </a:lnTo>
                    <a:lnTo>
                      <a:pt x="400" y="877"/>
                    </a:lnTo>
                    <a:lnTo>
                      <a:pt x="406" y="879"/>
                    </a:lnTo>
                    <a:lnTo>
                      <a:pt x="412" y="880"/>
                    </a:lnTo>
                    <a:lnTo>
                      <a:pt x="418" y="882"/>
                    </a:lnTo>
                    <a:lnTo>
                      <a:pt x="424" y="883"/>
                    </a:lnTo>
                    <a:lnTo>
                      <a:pt x="430" y="885"/>
                    </a:lnTo>
                    <a:lnTo>
                      <a:pt x="436" y="886"/>
                    </a:lnTo>
                    <a:lnTo>
                      <a:pt x="442" y="888"/>
                    </a:lnTo>
                    <a:lnTo>
                      <a:pt x="448" y="889"/>
                    </a:lnTo>
                    <a:lnTo>
                      <a:pt x="454" y="890"/>
                    </a:lnTo>
                    <a:lnTo>
                      <a:pt x="460" y="891"/>
                    </a:lnTo>
                    <a:lnTo>
                      <a:pt x="466" y="893"/>
                    </a:lnTo>
                    <a:lnTo>
                      <a:pt x="472" y="894"/>
                    </a:lnTo>
                    <a:lnTo>
                      <a:pt x="478" y="895"/>
                    </a:lnTo>
                    <a:lnTo>
                      <a:pt x="484" y="896"/>
                    </a:lnTo>
                    <a:lnTo>
                      <a:pt x="490" y="897"/>
                    </a:lnTo>
                    <a:lnTo>
                      <a:pt x="497" y="899"/>
                    </a:lnTo>
                    <a:lnTo>
                      <a:pt x="503" y="900"/>
                    </a:lnTo>
                    <a:lnTo>
                      <a:pt x="509" y="901"/>
                    </a:lnTo>
                    <a:lnTo>
                      <a:pt x="515" y="902"/>
                    </a:lnTo>
                    <a:lnTo>
                      <a:pt x="521" y="903"/>
                    </a:lnTo>
                    <a:lnTo>
                      <a:pt x="527" y="903"/>
                    </a:lnTo>
                    <a:lnTo>
                      <a:pt x="533" y="904"/>
                    </a:lnTo>
                    <a:lnTo>
                      <a:pt x="539" y="905"/>
                    </a:lnTo>
                    <a:lnTo>
                      <a:pt x="545" y="906"/>
                    </a:lnTo>
                    <a:lnTo>
                      <a:pt x="552" y="907"/>
                    </a:lnTo>
                    <a:lnTo>
                      <a:pt x="558" y="907"/>
                    </a:lnTo>
                    <a:lnTo>
                      <a:pt x="564" y="908"/>
                    </a:lnTo>
                    <a:lnTo>
                      <a:pt x="570" y="909"/>
                    </a:lnTo>
                    <a:lnTo>
                      <a:pt x="576" y="909"/>
                    </a:lnTo>
                    <a:lnTo>
                      <a:pt x="582" y="910"/>
                    </a:lnTo>
                    <a:lnTo>
                      <a:pt x="588" y="911"/>
                    </a:lnTo>
                    <a:lnTo>
                      <a:pt x="594" y="911"/>
                    </a:lnTo>
                    <a:lnTo>
                      <a:pt x="601" y="912"/>
                    </a:lnTo>
                    <a:lnTo>
                      <a:pt x="607" y="912"/>
                    </a:lnTo>
                    <a:lnTo>
                      <a:pt x="613" y="913"/>
                    </a:lnTo>
                    <a:lnTo>
                      <a:pt x="619" y="913"/>
                    </a:lnTo>
                    <a:lnTo>
                      <a:pt x="625" y="913"/>
                    </a:lnTo>
                    <a:lnTo>
                      <a:pt x="631" y="914"/>
                    </a:lnTo>
                    <a:lnTo>
                      <a:pt x="637" y="914"/>
                    </a:lnTo>
                    <a:lnTo>
                      <a:pt x="644" y="914"/>
                    </a:lnTo>
                    <a:lnTo>
                      <a:pt x="650" y="914"/>
                    </a:lnTo>
                    <a:lnTo>
                      <a:pt x="656" y="915"/>
                    </a:lnTo>
                    <a:lnTo>
                      <a:pt x="662" y="915"/>
                    </a:lnTo>
                    <a:lnTo>
                      <a:pt x="668" y="915"/>
                    </a:lnTo>
                    <a:lnTo>
                      <a:pt x="674" y="915"/>
                    </a:lnTo>
                    <a:lnTo>
                      <a:pt x="680" y="915"/>
                    </a:lnTo>
                    <a:lnTo>
                      <a:pt x="686" y="915"/>
                    </a:lnTo>
                    <a:lnTo>
                      <a:pt x="693" y="915"/>
                    </a:lnTo>
                    <a:lnTo>
                      <a:pt x="699" y="915"/>
                    </a:lnTo>
                    <a:lnTo>
                      <a:pt x="705" y="915"/>
                    </a:lnTo>
                    <a:lnTo>
                      <a:pt x="711" y="915"/>
                    </a:lnTo>
                    <a:lnTo>
                      <a:pt x="717" y="915"/>
                    </a:lnTo>
                    <a:lnTo>
                      <a:pt x="723" y="915"/>
                    </a:lnTo>
                    <a:lnTo>
                      <a:pt x="729" y="914"/>
                    </a:lnTo>
                    <a:lnTo>
                      <a:pt x="735" y="914"/>
                    </a:lnTo>
                    <a:lnTo>
                      <a:pt x="742" y="914"/>
                    </a:lnTo>
                    <a:lnTo>
                      <a:pt x="748" y="914"/>
                    </a:lnTo>
                    <a:lnTo>
                      <a:pt x="754" y="913"/>
                    </a:lnTo>
                    <a:lnTo>
                      <a:pt x="760" y="913"/>
                    </a:lnTo>
                    <a:lnTo>
                      <a:pt x="766" y="912"/>
                    </a:lnTo>
                    <a:lnTo>
                      <a:pt x="772" y="912"/>
                    </a:lnTo>
                    <a:lnTo>
                      <a:pt x="778" y="912"/>
                    </a:lnTo>
                    <a:lnTo>
                      <a:pt x="784" y="911"/>
                    </a:lnTo>
                    <a:lnTo>
                      <a:pt x="790" y="911"/>
                    </a:lnTo>
                    <a:lnTo>
                      <a:pt x="796" y="910"/>
                    </a:lnTo>
                    <a:lnTo>
                      <a:pt x="802" y="909"/>
                    </a:lnTo>
                    <a:lnTo>
                      <a:pt x="808" y="909"/>
                    </a:lnTo>
                    <a:lnTo>
                      <a:pt x="814" y="908"/>
                    </a:lnTo>
                    <a:lnTo>
                      <a:pt x="821" y="907"/>
                    </a:lnTo>
                    <a:lnTo>
                      <a:pt x="827" y="907"/>
                    </a:lnTo>
                    <a:lnTo>
                      <a:pt x="833" y="906"/>
                    </a:lnTo>
                    <a:lnTo>
                      <a:pt x="839" y="905"/>
                    </a:lnTo>
                    <a:lnTo>
                      <a:pt x="845" y="904"/>
                    </a:lnTo>
                    <a:lnTo>
                      <a:pt x="851" y="904"/>
                    </a:lnTo>
                    <a:lnTo>
                      <a:pt x="857" y="903"/>
                    </a:lnTo>
                    <a:lnTo>
                      <a:pt x="863" y="902"/>
                    </a:lnTo>
                    <a:lnTo>
                      <a:pt x="869" y="901"/>
                    </a:lnTo>
                    <a:lnTo>
                      <a:pt x="875" y="900"/>
                    </a:lnTo>
                    <a:lnTo>
                      <a:pt x="881" y="899"/>
                    </a:lnTo>
                    <a:lnTo>
                      <a:pt x="887" y="898"/>
                    </a:lnTo>
                    <a:lnTo>
                      <a:pt x="893" y="897"/>
                    </a:lnTo>
                    <a:lnTo>
                      <a:pt x="899" y="896"/>
                    </a:lnTo>
                    <a:lnTo>
                      <a:pt x="905" y="894"/>
                    </a:lnTo>
                    <a:lnTo>
                      <a:pt x="911" y="893"/>
                    </a:lnTo>
                    <a:lnTo>
                      <a:pt x="916" y="892"/>
                    </a:lnTo>
                    <a:lnTo>
                      <a:pt x="922" y="891"/>
                    </a:lnTo>
                    <a:lnTo>
                      <a:pt x="928" y="890"/>
                    </a:lnTo>
                    <a:lnTo>
                      <a:pt x="934" y="888"/>
                    </a:lnTo>
                    <a:lnTo>
                      <a:pt x="940" y="887"/>
                    </a:lnTo>
                    <a:lnTo>
                      <a:pt x="946" y="886"/>
                    </a:lnTo>
                    <a:lnTo>
                      <a:pt x="952" y="884"/>
                    </a:lnTo>
                    <a:lnTo>
                      <a:pt x="958" y="883"/>
                    </a:lnTo>
                    <a:lnTo>
                      <a:pt x="964" y="881"/>
                    </a:lnTo>
                    <a:lnTo>
                      <a:pt x="970" y="880"/>
                    </a:lnTo>
                    <a:lnTo>
                      <a:pt x="975" y="878"/>
                    </a:lnTo>
                    <a:lnTo>
                      <a:pt x="981" y="877"/>
                    </a:lnTo>
                    <a:lnTo>
                      <a:pt x="987" y="875"/>
                    </a:lnTo>
                    <a:lnTo>
                      <a:pt x="993" y="874"/>
                    </a:lnTo>
                    <a:lnTo>
                      <a:pt x="999" y="872"/>
                    </a:lnTo>
                    <a:lnTo>
                      <a:pt x="1005" y="870"/>
                    </a:lnTo>
                    <a:lnTo>
                      <a:pt x="1010" y="869"/>
                    </a:lnTo>
                    <a:lnTo>
                      <a:pt x="1016" y="867"/>
                    </a:lnTo>
                    <a:lnTo>
                      <a:pt x="1022" y="865"/>
                    </a:lnTo>
                    <a:lnTo>
                      <a:pt x="1028" y="863"/>
                    </a:lnTo>
                    <a:lnTo>
                      <a:pt x="1033" y="862"/>
                    </a:lnTo>
                    <a:lnTo>
                      <a:pt x="1039" y="860"/>
                    </a:lnTo>
                    <a:lnTo>
                      <a:pt x="1045" y="858"/>
                    </a:lnTo>
                    <a:lnTo>
                      <a:pt x="1050" y="856"/>
                    </a:lnTo>
                    <a:lnTo>
                      <a:pt x="1056" y="854"/>
                    </a:lnTo>
                    <a:lnTo>
                      <a:pt x="1062" y="852"/>
                    </a:lnTo>
                    <a:lnTo>
                      <a:pt x="1068" y="850"/>
                    </a:lnTo>
                    <a:lnTo>
                      <a:pt x="1073" y="848"/>
                    </a:lnTo>
                    <a:lnTo>
                      <a:pt x="1079" y="846"/>
                    </a:lnTo>
                    <a:lnTo>
                      <a:pt x="1084" y="844"/>
                    </a:lnTo>
                    <a:lnTo>
                      <a:pt x="1090" y="842"/>
                    </a:lnTo>
                    <a:lnTo>
                      <a:pt x="1096" y="840"/>
                    </a:lnTo>
                    <a:lnTo>
                      <a:pt x="1101" y="838"/>
                    </a:lnTo>
                    <a:lnTo>
                      <a:pt x="1107" y="835"/>
                    </a:lnTo>
                    <a:lnTo>
                      <a:pt x="1112" y="833"/>
                    </a:lnTo>
                    <a:lnTo>
                      <a:pt x="1118" y="831"/>
                    </a:lnTo>
                    <a:lnTo>
                      <a:pt x="1123" y="829"/>
                    </a:lnTo>
                    <a:lnTo>
                      <a:pt x="1129" y="826"/>
                    </a:lnTo>
                    <a:lnTo>
                      <a:pt x="1135" y="824"/>
                    </a:lnTo>
                    <a:lnTo>
                      <a:pt x="1140" y="821"/>
                    </a:lnTo>
                    <a:lnTo>
                      <a:pt x="1145" y="819"/>
                    </a:lnTo>
                    <a:lnTo>
                      <a:pt x="1151" y="817"/>
                    </a:lnTo>
                    <a:lnTo>
                      <a:pt x="1156" y="814"/>
                    </a:lnTo>
                    <a:lnTo>
                      <a:pt x="1162" y="812"/>
                    </a:lnTo>
                    <a:lnTo>
                      <a:pt x="1167" y="809"/>
                    </a:lnTo>
                    <a:lnTo>
                      <a:pt x="1173" y="807"/>
                    </a:lnTo>
                    <a:lnTo>
                      <a:pt x="1178" y="804"/>
                    </a:lnTo>
                    <a:lnTo>
                      <a:pt x="1183" y="801"/>
                    </a:lnTo>
                    <a:lnTo>
                      <a:pt x="1189" y="799"/>
                    </a:lnTo>
                    <a:lnTo>
                      <a:pt x="1194" y="796"/>
                    </a:lnTo>
                    <a:lnTo>
                      <a:pt x="1199" y="793"/>
                    </a:lnTo>
                    <a:lnTo>
                      <a:pt x="1205" y="791"/>
                    </a:lnTo>
                    <a:lnTo>
                      <a:pt x="1210" y="788"/>
                    </a:lnTo>
                    <a:lnTo>
                      <a:pt x="1215" y="785"/>
                    </a:lnTo>
                    <a:lnTo>
                      <a:pt x="1220" y="782"/>
                    </a:lnTo>
                    <a:lnTo>
                      <a:pt x="1226" y="779"/>
                    </a:lnTo>
                    <a:lnTo>
                      <a:pt x="1231" y="777"/>
                    </a:lnTo>
                    <a:lnTo>
                      <a:pt x="1236" y="774"/>
                    </a:lnTo>
                    <a:lnTo>
                      <a:pt x="1241" y="771"/>
                    </a:lnTo>
                    <a:lnTo>
                      <a:pt x="1246" y="768"/>
                    </a:lnTo>
                    <a:lnTo>
                      <a:pt x="1251" y="765"/>
                    </a:lnTo>
                    <a:lnTo>
                      <a:pt x="1257" y="762"/>
                    </a:lnTo>
                    <a:lnTo>
                      <a:pt x="1262" y="759"/>
                    </a:lnTo>
                    <a:lnTo>
                      <a:pt x="1267" y="756"/>
                    </a:lnTo>
                    <a:lnTo>
                      <a:pt x="1272" y="753"/>
                    </a:lnTo>
                    <a:lnTo>
                      <a:pt x="1277" y="750"/>
                    </a:lnTo>
                    <a:lnTo>
                      <a:pt x="1282" y="746"/>
                    </a:lnTo>
                    <a:lnTo>
                      <a:pt x="1287" y="743"/>
                    </a:lnTo>
                    <a:lnTo>
                      <a:pt x="1292" y="740"/>
                    </a:lnTo>
                    <a:lnTo>
                      <a:pt x="1297" y="737"/>
                    </a:lnTo>
                    <a:lnTo>
                      <a:pt x="1302" y="733"/>
                    </a:lnTo>
                    <a:lnTo>
                      <a:pt x="1307" y="730"/>
                    </a:lnTo>
                    <a:lnTo>
                      <a:pt x="1312" y="727"/>
                    </a:lnTo>
                    <a:lnTo>
                      <a:pt x="1316" y="724"/>
                    </a:lnTo>
                    <a:lnTo>
                      <a:pt x="1321" y="720"/>
                    </a:lnTo>
                    <a:lnTo>
                      <a:pt x="1326" y="717"/>
                    </a:lnTo>
                    <a:lnTo>
                      <a:pt x="1331" y="713"/>
                    </a:lnTo>
                    <a:lnTo>
                      <a:pt x="1336" y="710"/>
                    </a:lnTo>
                    <a:lnTo>
                      <a:pt x="1341" y="706"/>
                    </a:lnTo>
                    <a:lnTo>
                      <a:pt x="1345" y="703"/>
                    </a:lnTo>
                    <a:lnTo>
                      <a:pt x="1350" y="699"/>
                    </a:lnTo>
                    <a:lnTo>
                      <a:pt x="1355" y="696"/>
                    </a:lnTo>
                    <a:lnTo>
                      <a:pt x="1359" y="692"/>
                    </a:lnTo>
                    <a:lnTo>
                      <a:pt x="1364" y="689"/>
                    </a:lnTo>
                    <a:lnTo>
                      <a:pt x="1369" y="685"/>
                    </a:lnTo>
                    <a:lnTo>
                      <a:pt x="1373" y="681"/>
                    </a:lnTo>
                    <a:lnTo>
                      <a:pt x="1378" y="678"/>
                    </a:lnTo>
                    <a:lnTo>
                      <a:pt x="1382" y="674"/>
                    </a:lnTo>
                    <a:lnTo>
                      <a:pt x="1387" y="670"/>
                    </a:lnTo>
                    <a:lnTo>
                      <a:pt x="1392" y="666"/>
                    </a:lnTo>
                    <a:lnTo>
                      <a:pt x="1396" y="662"/>
                    </a:lnTo>
                    <a:lnTo>
                      <a:pt x="1400" y="659"/>
                    </a:lnTo>
                    <a:lnTo>
                      <a:pt x="1405" y="655"/>
                    </a:lnTo>
                    <a:lnTo>
                      <a:pt x="1409" y="651"/>
                    </a:lnTo>
                    <a:lnTo>
                      <a:pt x="1414" y="647"/>
                    </a:lnTo>
                    <a:lnTo>
                      <a:pt x="1418" y="643"/>
                    </a:lnTo>
                    <a:lnTo>
                      <a:pt x="1422" y="639"/>
                    </a:lnTo>
                    <a:lnTo>
                      <a:pt x="1427" y="635"/>
                    </a:lnTo>
                    <a:lnTo>
                      <a:pt x="1431" y="631"/>
                    </a:lnTo>
                    <a:lnTo>
                      <a:pt x="1435" y="627"/>
                    </a:lnTo>
                    <a:lnTo>
                      <a:pt x="1440" y="623"/>
                    </a:lnTo>
                    <a:lnTo>
                      <a:pt x="1444" y="619"/>
                    </a:lnTo>
                    <a:lnTo>
                      <a:pt x="1448" y="615"/>
                    </a:lnTo>
                    <a:lnTo>
                      <a:pt x="1452" y="611"/>
                    </a:lnTo>
                    <a:lnTo>
                      <a:pt x="1456" y="606"/>
                    </a:lnTo>
                    <a:lnTo>
                      <a:pt x="1460" y="602"/>
                    </a:lnTo>
                    <a:lnTo>
                      <a:pt x="1465" y="598"/>
                    </a:lnTo>
                    <a:lnTo>
                      <a:pt x="1469" y="594"/>
                    </a:lnTo>
                    <a:lnTo>
                      <a:pt x="1473" y="589"/>
                    </a:lnTo>
                    <a:lnTo>
                      <a:pt x="1477" y="585"/>
                    </a:lnTo>
                    <a:lnTo>
                      <a:pt x="1481" y="581"/>
                    </a:lnTo>
                    <a:lnTo>
                      <a:pt x="1485" y="576"/>
                    </a:lnTo>
                    <a:lnTo>
                      <a:pt x="1489" y="572"/>
                    </a:lnTo>
                    <a:lnTo>
                      <a:pt x="1492" y="568"/>
                    </a:lnTo>
                    <a:lnTo>
                      <a:pt x="1496" y="563"/>
                    </a:lnTo>
                    <a:lnTo>
                      <a:pt x="1500" y="559"/>
                    </a:lnTo>
                    <a:lnTo>
                      <a:pt x="1504" y="554"/>
                    </a:lnTo>
                    <a:lnTo>
                      <a:pt x="1508" y="550"/>
                    </a:lnTo>
                    <a:lnTo>
                      <a:pt x="1511" y="545"/>
                    </a:lnTo>
                    <a:lnTo>
                      <a:pt x="1515" y="541"/>
                    </a:lnTo>
                    <a:lnTo>
                      <a:pt x="1519" y="536"/>
                    </a:lnTo>
                    <a:lnTo>
                      <a:pt x="1523" y="531"/>
                    </a:lnTo>
                    <a:lnTo>
                      <a:pt x="1526" y="527"/>
                    </a:lnTo>
                    <a:lnTo>
                      <a:pt x="1530" y="522"/>
                    </a:lnTo>
                    <a:lnTo>
                      <a:pt x="1533" y="517"/>
                    </a:lnTo>
                    <a:lnTo>
                      <a:pt x="1537" y="513"/>
                    </a:lnTo>
                    <a:lnTo>
                      <a:pt x="1540" y="508"/>
                    </a:lnTo>
                    <a:lnTo>
                      <a:pt x="1544" y="503"/>
                    </a:lnTo>
                    <a:lnTo>
                      <a:pt x="1547" y="499"/>
                    </a:lnTo>
                    <a:lnTo>
                      <a:pt x="1551" y="494"/>
                    </a:lnTo>
                    <a:lnTo>
                      <a:pt x="1554" y="489"/>
                    </a:lnTo>
                    <a:lnTo>
                      <a:pt x="1558" y="484"/>
                    </a:lnTo>
                    <a:lnTo>
                      <a:pt x="1561" y="479"/>
                    </a:lnTo>
                    <a:lnTo>
                      <a:pt x="1564" y="474"/>
                    </a:lnTo>
                    <a:lnTo>
                      <a:pt x="1568" y="469"/>
                    </a:lnTo>
                    <a:lnTo>
                      <a:pt x="1571" y="464"/>
                    </a:lnTo>
                    <a:lnTo>
                      <a:pt x="1574" y="459"/>
                    </a:lnTo>
                    <a:lnTo>
                      <a:pt x="1577" y="454"/>
                    </a:lnTo>
                    <a:lnTo>
                      <a:pt x="1580" y="449"/>
                    </a:lnTo>
                    <a:lnTo>
                      <a:pt x="1583" y="444"/>
                    </a:lnTo>
                    <a:lnTo>
                      <a:pt x="1586" y="439"/>
                    </a:lnTo>
                    <a:lnTo>
                      <a:pt x="1590" y="434"/>
                    </a:lnTo>
                    <a:lnTo>
                      <a:pt x="1593" y="429"/>
                    </a:lnTo>
                    <a:lnTo>
                      <a:pt x="1596" y="424"/>
                    </a:lnTo>
                    <a:lnTo>
                      <a:pt x="1598" y="419"/>
                    </a:lnTo>
                    <a:lnTo>
                      <a:pt x="1601" y="413"/>
                    </a:lnTo>
                    <a:lnTo>
                      <a:pt x="1604" y="408"/>
                    </a:lnTo>
                    <a:lnTo>
                      <a:pt x="1607" y="403"/>
                    </a:lnTo>
                    <a:lnTo>
                      <a:pt x="1610" y="398"/>
                    </a:lnTo>
                    <a:lnTo>
                      <a:pt x="1613" y="392"/>
                    </a:lnTo>
                    <a:lnTo>
                      <a:pt x="1615" y="387"/>
                    </a:lnTo>
                    <a:lnTo>
                      <a:pt x="1618" y="382"/>
                    </a:lnTo>
                    <a:lnTo>
                      <a:pt x="1621" y="376"/>
                    </a:lnTo>
                    <a:lnTo>
                      <a:pt x="1623" y="371"/>
                    </a:lnTo>
                    <a:lnTo>
                      <a:pt x="1626" y="366"/>
                    </a:lnTo>
                    <a:lnTo>
                      <a:pt x="1629" y="360"/>
                    </a:lnTo>
                    <a:lnTo>
                      <a:pt x="1631" y="355"/>
                    </a:lnTo>
                    <a:lnTo>
                      <a:pt x="1634" y="349"/>
                    </a:lnTo>
                    <a:lnTo>
                      <a:pt x="1636" y="344"/>
                    </a:lnTo>
                    <a:lnTo>
                      <a:pt x="1639" y="338"/>
                    </a:lnTo>
                    <a:lnTo>
                      <a:pt x="1641" y="333"/>
                    </a:lnTo>
                    <a:lnTo>
                      <a:pt x="1643" y="327"/>
                    </a:lnTo>
                    <a:lnTo>
                      <a:pt x="1646" y="321"/>
                    </a:lnTo>
                    <a:lnTo>
                      <a:pt x="1648" y="316"/>
                    </a:lnTo>
                    <a:lnTo>
                      <a:pt x="1650" y="310"/>
                    </a:lnTo>
                    <a:lnTo>
                      <a:pt x="1652" y="305"/>
                    </a:lnTo>
                    <a:lnTo>
                      <a:pt x="1655" y="299"/>
                    </a:lnTo>
                    <a:lnTo>
                      <a:pt x="1657" y="293"/>
                    </a:lnTo>
                    <a:lnTo>
                      <a:pt x="1659" y="287"/>
                    </a:lnTo>
                    <a:lnTo>
                      <a:pt x="1661" y="282"/>
                    </a:lnTo>
                    <a:lnTo>
                      <a:pt x="1663" y="276"/>
                    </a:lnTo>
                    <a:lnTo>
                      <a:pt x="1665" y="270"/>
                    </a:lnTo>
                    <a:lnTo>
                      <a:pt x="1667" y="264"/>
                    </a:lnTo>
                    <a:lnTo>
                      <a:pt x="1669" y="258"/>
                    </a:lnTo>
                    <a:lnTo>
                      <a:pt x="1671" y="252"/>
                    </a:lnTo>
                    <a:lnTo>
                      <a:pt x="1672" y="247"/>
                    </a:lnTo>
                    <a:lnTo>
                      <a:pt x="1674" y="241"/>
                    </a:lnTo>
                    <a:lnTo>
                      <a:pt x="1676" y="235"/>
                    </a:lnTo>
                    <a:lnTo>
                      <a:pt x="1678" y="229"/>
                    </a:lnTo>
                    <a:lnTo>
                      <a:pt x="1679" y="223"/>
                    </a:lnTo>
                    <a:lnTo>
                      <a:pt x="1681" y="217"/>
                    </a:lnTo>
                    <a:lnTo>
                      <a:pt x="1683" y="211"/>
                    </a:lnTo>
                    <a:lnTo>
                      <a:pt x="1684" y="205"/>
                    </a:lnTo>
                    <a:lnTo>
                      <a:pt x="1686" y="199"/>
                    </a:lnTo>
                    <a:lnTo>
                      <a:pt x="1687" y="193"/>
                    </a:lnTo>
                    <a:lnTo>
                      <a:pt x="1689" y="186"/>
                    </a:lnTo>
                    <a:lnTo>
                      <a:pt x="1690" y="180"/>
                    </a:lnTo>
                    <a:lnTo>
                      <a:pt x="1691" y="174"/>
                    </a:lnTo>
                    <a:lnTo>
                      <a:pt x="693" y="0"/>
                    </a:lnTo>
                    <a:lnTo>
                      <a:pt x="0" y="668"/>
                    </a:lnTo>
                    <a:close/>
                  </a:path>
                </a:pathLst>
              </a:custGeom>
              <a:noFill/>
              <a:ln w="9981" cap="flat">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8"/>
              <p:cNvSpPr>
                <a:spLocks noChangeArrowheads="1"/>
              </p:cNvSpPr>
              <p:nvPr/>
            </p:nvSpPr>
            <p:spPr bwMode="auto">
              <a:xfrm>
                <a:off x="6700838" y="2132013"/>
                <a:ext cx="265112" cy="1035050"/>
              </a:xfrm>
              <a:custGeom>
                <a:avLst/>
                <a:gdLst>
                  <a:gd name="T0" fmla="*/ 2147483646 w 167"/>
                  <a:gd name="T1" fmla="*/ 0 h 652"/>
                  <a:gd name="T2" fmla="*/ 2147483646 w 167"/>
                  <a:gd name="T3" fmla="*/ 2147483646 h 652"/>
                  <a:gd name="T4" fmla="*/ 0 w 167"/>
                  <a:gd name="T5" fmla="*/ 2147483646 h 652"/>
                  <a:gd name="T6" fmla="*/ 0 w 167"/>
                  <a:gd name="T7" fmla="*/ 2147483646 h 652"/>
                  <a:gd name="T8" fmla="*/ 2147483646 w 167"/>
                  <a:gd name="T9" fmla="*/ 0 h 652"/>
                  <a:gd name="T10" fmla="*/ 0 60000 65536"/>
                  <a:gd name="T11" fmla="*/ 0 60000 65536"/>
                  <a:gd name="T12" fmla="*/ 0 60000 65536"/>
                  <a:gd name="T13" fmla="*/ 0 60000 65536"/>
                  <a:gd name="T14" fmla="*/ 0 60000 65536"/>
                  <a:gd name="T15" fmla="*/ 0 w 167"/>
                  <a:gd name="T16" fmla="*/ 0 h 652"/>
                  <a:gd name="T17" fmla="*/ 167 w 167"/>
                  <a:gd name="T18" fmla="*/ 652 h 652"/>
                </a:gdLst>
                <a:ahLst/>
                <a:cxnLst>
                  <a:cxn ang="T10">
                    <a:pos x="T0" y="T1"/>
                  </a:cxn>
                  <a:cxn ang="T11">
                    <a:pos x="T2" y="T3"/>
                  </a:cxn>
                  <a:cxn ang="T12">
                    <a:pos x="T4" y="T5"/>
                  </a:cxn>
                  <a:cxn ang="T13">
                    <a:pos x="T6" y="T7"/>
                  </a:cxn>
                  <a:cxn ang="T14">
                    <a:pos x="T8" y="T9"/>
                  </a:cxn>
                </a:cxnLst>
                <a:rect l="T15" t="T16" r="T17" b="T18"/>
                <a:pathLst>
                  <a:path w="167" h="652">
                    <a:moveTo>
                      <a:pt x="167" y="0"/>
                    </a:moveTo>
                    <a:lnTo>
                      <a:pt x="167" y="590"/>
                    </a:lnTo>
                    <a:lnTo>
                      <a:pt x="0" y="652"/>
                    </a:lnTo>
                    <a:lnTo>
                      <a:pt x="0" y="98"/>
                    </a:lnTo>
                    <a:lnTo>
                      <a:pt x="167" y="0"/>
                    </a:lnTo>
                    <a:close/>
                  </a:path>
                </a:pathLst>
              </a:custGeom>
              <a:gradFill rotWithShape="0">
                <a:gsLst>
                  <a:gs pos="0">
                    <a:srgbClr val="FFC000"/>
                  </a:gs>
                  <a:gs pos="100000">
                    <a:srgbClr val="FFFFFF"/>
                  </a:gs>
                </a:gsLst>
                <a:lin ang="16800000" scaled="0"/>
              </a:gradFill>
              <a:ln w="5822">
                <a:solidFill>
                  <a:srgbClr val="000000"/>
                </a:solidFill>
                <a:prstDash val="solid"/>
                <a:round/>
                <a:headEnd/>
                <a:tailEnd/>
              </a:ln>
            </p:spPr>
            <p:txBody>
              <a:bodyPr/>
              <a:lstStyle/>
              <a:p>
                <a:endParaRPr lang="en-US"/>
              </a:p>
            </p:txBody>
          </p:sp>
          <p:sp>
            <p:nvSpPr>
              <p:cNvPr id="162" name="Freeform 9"/>
              <p:cNvSpPr>
                <a:spLocks noChangeArrowheads="1"/>
              </p:cNvSpPr>
              <p:nvPr/>
            </p:nvSpPr>
            <p:spPr bwMode="auto">
              <a:xfrm>
                <a:off x="7596188" y="2028825"/>
                <a:ext cx="0" cy="531813"/>
              </a:xfrm>
              <a:custGeom>
                <a:avLst/>
                <a:gdLst>
                  <a:gd name="T0" fmla="*/ 0 h 335"/>
                  <a:gd name="T1" fmla="*/ 2147483646 h 335"/>
                  <a:gd name="T2" fmla="*/ 0 60000 65536"/>
                  <a:gd name="T3" fmla="*/ 0 60000 65536"/>
                  <a:gd name="T4" fmla="*/ 0 h 335"/>
                  <a:gd name="T5" fmla="*/ 335 h 335"/>
                </a:gdLst>
                <a:ahLst/>
                <a:cxnLst>
                  <a:cxn ang="T2">
                    <a:pos x="0" y="T0"/>
                  </a:cxn>
                  <a:cxn ang="T3">
                    <a:pos x="0" y="T1"/>
                  </a:cxn>
                </a:cxnLst>
                <a:rect l="0" t="T4" r="0" b="T5"/>
                <a:pathLst>
                  <a:path h="335">
                    <a:moveTo>
                      <a:pt x="0" y="0"/>
                    </a:moveTo>
                    <a:lnTo>
                      <a:pt x="0" y="335"/>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10"/>
              <p:cNvSpPr>
                <a:spLocks noChangeArrowheads="1"/>
              </p:cNvSpPr>
              <p:nvPr/>
            </p:nvSpPr>
            <p:spPr bwMode="auto">
              <a:xfrm>
                <a:off x="7367588" y="2028825"/>
                <a:ext cx="0" cy="781050"/>
              </a:xfrm>
              <a:custGeom>
                <a:avLst/>
                <a:gdLst>
                  <a:gd name="T0" fmla="*/ 0 h 492"/>
                  <a:gd name="T1" fmla="*/ 2147483646 h 492"/>
                  <a:gd name="T2" fmla="*/ 0 60000 65536"/>
                  <a:gd name="T3" fmla="*/ 0 60000 65536"/>
                  <a:gd name="T4" fmla="*/ 0 h 492"/>
                  <a:gd name="T5" fmla="*/ 492 h 492"/>
                </a:gdLst>
                <a:ahLst/>
                <a:cxnLst>
                  <a:cxn ang="T2">
                    <a:pos x="0" y="T0"/>
                  </a:cxn>
                  <a:cxn ang="T3">
                    <a:pos x="0" y="T1"/>
                  </a:cxn>
                </a:cxnLst>
                <a:rect l="0" t="T4" r="0" b="T5"/>
                <a:pathLst>
                  <a:path h="492">
                    <a:moveTo>
                      <a:pt x="0" y="0"/>
                    </a:moveTo>
                    <a:lnTo>
                      <a:pt x="0" y="49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11"/>
              <p:cNvSpPr>
                <a:spLocks noChangeArrowheads="1"/>
              </p:cNvSpPr>
              <p:nvPr/>
            </p:nvSpPr>
            <p:spPr bwMode="auto">
              <a:xfrm>
                <a:off x="7140575" y="2028825"/>
                <a:ext cx="0" cy="947738"/>
              </a:xfrm>
              <a:custGeom>
                <a:avLst/>
                <a:gdLst>
                  <a:gd name="T0" fmla="*/ 0 h 597"/>
                  <a:gd name="T1" fmla="*/ 2147483646 h 597"/>
                  <a:gd name="T2" fmla="*/ 0 60000 65536"/>
                  <a:gd name="T3" fmla="*/ 0 60000 65536"/>
                  <a:gd name="T4" fmla="*/ 0 h 597"/>
                  <a:gd name="T5" fmla="*/ 597 h 597"/>
                </a:gdLst>
                <a:ahLst/>
                <a:cxnLst>
                  <a:cxn ang="T2">
                    <a:pos x="0" y="T0"/>
                  </a:cxn>
                  <a:cxn ang="T3">
                    <a:pos x="0" y="T1"/>
                  </a:cxn>
                </a:cxnLst>
                <a:rect l="0" t="T4" r="0" b="T5"/>
                <a:pathLst>
                  <a:path h="597">
                    <a:moveTo>
                      <a:pt x="0" y="0"/>
                    </a:moveTo>
                    <a:lnTo>
                      <a:pt x="0" y="59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12"/>
              <p:cNvSpPr>
                <a:spLocks noChangeArrowheads="1"/>
              </p:cNvSpPr>
              <p:nvPr/>
            </p:nvSpPr>
            <p:spPr bwMode="auto">
              <a:xfrm>
                <a:off x="5478463" y="2833688"/>
                <a:ext cx="0" cy="227012"/>
              </a:xfrm>
              <a:custGeom>
                <a:avLst/>
                <a:gdLst>
                  <a:gd name="T0" fmla="*/ 0 h 143"/>
                  <a:gd name="T1" fmla="*/ 2147483646 h 143"/>
                  <a:gd name="T2" fmla="*/ 0 60000 65536"/>
                  <a:gd name="T3" fmla="*/ 0 60000 65536"/>
                  <a:gd name="T4" fmla="*/ 0 h 143"/>
                  <a:gd name="T5" fmla="*/ 143 h 143"/>
                </a:gdLst>
                <a:ahLst/>
                <a:cxnLst>
                  <a:cxn ang="T2">
                    <a:pos x="0" y="T0"/>
                  </a:cxn>
                  <a:cxn ang="T3">
                    <a:pos x="0" y="T1"/>
                  </a:cxn>
                </a:cxnLst>
                <a:rect l="0" t="T4" r="0" b="T5"/>
                <a:pathLst>
                  <a:path h="143">
                    <a:moveTo>
                      <a:pt x="0" y="0"/>
                    </a:moveTo>
                    <a:lnTo>
                      <a:pt x="0" y="143"/>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13"/>
              <p:cNvSpPr>
                <a:spLocks noChangeArrowheads="1"/>
              </p:cNvSpPr>
              <p:nvPr/>
            </p:nvSpPr>
            <p:spPr bwMode="auto">
              <a:xfrm>
                <a:off x="5761038" y="2833688"/>
                <a:ext cx="0" cy="328612"/>
              </a:xfrm>
              <a:custGeom>
                <a:avLst/>
                <a:gdLst>
                  <a:gd name="T0" fmla="*/ 0 h 207"/>
                  <a:gd name="T1" fmla="*/ 2147483646 h 207"/>
                  <a:gd name="T2" fmla="*/ 0 60000 65536"/>
                  <a:gd name="T3" fmla="*/ 0 60000 65536"/>
                  <a:gd name="T4" fmla="*/ 0 h 207"/>
                  <a:gd name="T5" fmla="*/ 207 h 207"/>
                </a:gdLst>
                <a:ahLst/>
                <a:cxnLst>
                  <a:cxn ang="T2">
                    <a:pos x="0" y="T0"/>
                  </a:cxn>
                  <a:cxn ang="T3">
                    <a:pos x="0" y="T1"/>
                  </a:cxn>
                </a:cxnLst>
                <a:rect l="0" t="T4" r="0" b="T5"/>
                <a:pathLst>
                  <a:path h="207">
                    <a:moveTo>
                      <a:pt x="0" y="0"/>
                    </a:moveTo>
                    <a:lnTo>
                      <a:pt x="0" y="20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14"/>
              <p:cNvSpPr>
                <a:spLocks noChangeArrowheads="1"/>
              </p:cNvSpPr>
              <p:nvPr/>
            </p:nvSpPr>
            <p:spPr bwMode="auto">
              <a:xfrm>
                <a:off x="5976938" y="2711450"/>
                <a:ext cx="0" cy="495300"/>
              </a:xfrm>
              <a:custGeom>
                <a:avLst/>
                <a:gdLst>
                  <a:gd name="T0" fmla="*/ 0 h 312"/>
                  <a:gd name="T1" fmla="*/ 2147483646 h 312"/>
                  <a:gd name="T2" fmla="*/ 0 60000 65536"/>
                  <a:gd name="T3" fmla="*/ 0 60000 65536"/>
                  <a:gd name="T4" fmla="*/ 0 h 312"/>
                  <a:gd name="T5" fmla="*/ 312 h 312"/>
                </a:gdLst>
                <a:ahLst/>
                <a:cxnLst>
                  <a:cxn ang="T2">
                    <a:pos x="0" y="T0"/>
                  </a:cxn>
                  <a:cxn ang="T3">
                    <a:pos x="0" y="T1"/>
                  </a:cxn>
                </a:cxnLst>
                <a:rect l="0" t="T4" r="0" b="T5"/>
                <a:pathLst>
                  <a:path h="312">
                    <a:moveTo>
                      <a:pt x="0" y="0"/>
                    </a:moveTo>
                    <a:lnTo>
                      <a:pt x="0" y="31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15"/>
              <p:cNvSpPr>
                <a:spLocks noChangeArrowheads="1"/>
              </p:cNvSpPr>
              <p:nvPr/>
            </p:nvSpPr>
            <p:spPr bwMode="auto">
              <a:xfrm>
                <a:off x="6216650" y="2568575"/>
                <a:ext cx="0" cy="657225"/>
              </a:xfrm>
              <a:custGeom>
                <a:avLst/>
                <a:gdLst>
                  <a:gd name="T0" fmla="*/ 0 h 414"/>
                  <a:gd name="T1" fmla="*/ 2147483646 h 414"/>
                  <a:gd name="T2" fmla="*/ 0 60000 65536"/>
                  <a:gd name="T3" fmla="*/ 0 60000 65536"/>
                  <a:gd name="T4" fmla="*/ 0 h 414"/>
                  <a:gd name="T5" fmla="*/ 414 h 414"/>
                </a:gdLst>
                <a:ahLst/>
                <a:cxnLst>
                  <a:cxn ang="T2">
                    <a:pos x="0" y="T0"/>
                  </a:cxn>
                  <a:cxn ang="T3">
                    <a:pos x="0" y="T1"/>
                  </a:cxn>
                </a:cxnLst>
                <a:rect l="0" t="T4" r="0" b="T5"/>
                <a:pathLst>
                  <a:path h="414">
                    <a:moveTo>
                      <a:pt x="0" y="0"/>
                    </a:moveTo>
                    <a:lnTo>
                      <a:pt x="0" y="414"/>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16"/>
              <p:cNvSpPr>
                <a:spLocks noChangeArrowheads="1"/>
              </p:cNvSpPr>
              <p:nvPr/>
            </p:nvSpPr>
            <p:spPr bwMode="auto">
              <a:xfrm>
                <a:off x="6464300" y="2425700"/>
                <a:ext cx="0" cy="781050"/>
              </a:xfrm>
              <a:custGeom>
                <a:avLst/>
                <a:gdLst>
                  <a:gd name="T0" fmla="*/ 0 h 492"/>
                  <a:gd name="T1" fmla="*/ 2147483646 h 492"/>
                  <a:gd name="T2" fmla="*/ 0 60000 65536"/>
                  <a:gd name="T3" fmla="*/ 0 60000 65536"/>
                  <a:gd name="T4" fmla="*/ 0 h 492"/>
                  <a:gd name="T5" fmla="*/ 492 h 492"/>
                </a:gdLst>
                <a:ahLst/>
                <a:cxnLst>
                  <a:cxn ang="T2">
                    <a:pos x="0" y="T0"/>
                  </a:cxn>
                  <a:cxn ang="T3">
                    <a:pos x="0" y="T1"/>
                  </a:cxn>
                </a:cxnLst>
                <a:rect l="0" t="T4" r="0" b="T5"/>
                <a:pathLst>
                  <a:path h="492">
                    <a:moveTo>
                      <a:pt x="0" y="0"/>
                    </a:moveTo>
                    <a:lnTo>
                      <a:pt x="0" y="49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17"/>
              <p:cNvSpPr>
                <a:spLocks noChangeArrowheads="1"/>
              </p:cNvSpPr>
              <p:nvPr/>
            </p:nvSpPr>
            <p:spPr bwMode="auto">
              <a:xfrm>
                <a:off x="7064375" y="2160588"/>
                <a:ext cx="911225" cy="184150"/>
              </a:xfrm>
              <a:custGeom>
                <a:avLst/>
                <a:gdLst>
                  <a:gd name="T0" fmla="*/ 2147483646 w 574"/>
                  <a:gd name="T1" fmla="*/ 0 h 116"/>
                  <a:gd name="T2" fmla="*/ 2147483646 w 574"/>
                  <a:gd name="T3" fmla="*/ 0 h 116"/>
                  <a:gd name="T4" fmla="*/ 2147483646 w 574"/>
                  <a:gd name="T5" fmla="*/ 0 h 116"/>
                  <a:gd name="T6" fmla="*/ 2147483646 w 574"/>
                  <a:gd name="T7" fmla="*/ 2147483646 h 116"/>
                  <a:gd name="T8" fmla="*/ 2147483646 w 574"/>
                  <a:gd name="T9" fmla="*/ 2147483646 h 116"/>
                  <a:gd name="T10" fmla="*/ 2147483646 w 574"/>
                  <a:gd name="T11" fmla="*/ 2147483646 h 116"/>
                  <a:gd name="T12" fmla="*/ 2147483646 w 574"/>
                  <a:gd name="T13" fmla="*/ 2147483646 h 116"/>
                  <a:gd name="T14" fmla="*/ 2147483646 w 574"/>
                  <a:gd name="T15" fmla="*/ 2147483646 h 116"/>
                  <a:gd name="T16" fmla="*/ 2147483646 w 574"/>
                  <a:gd name="T17" fmla="*/ 2147483646 h 116"/>
                  <a:gd name="T18" fmla="*/ 2147483646 w 574"/>
                  <a:gd name="T19" fmla="*/ 2147483646 h 116"/>
                  <a:gd name="T20" fmla="*/ 2147483646 w 574"/>
                  <a:gd name="T21" fmla="*/ 2147483646 h 116"/>
                  <a:gd name="T22" fmla="*/ 2147483646 w 574"/>
                  <a:gd name="T23" fmla="*/ 2147483646 h 116"/>
                  <a:gd name="T24" fmla="*/ 2147483646 w 574"/>
                  <a:gd name="T25" fmla="*/ 2147483646 h 116"/>
                  <a:gd name="T26" fmla="*/ 2147483646 w 574"/>
                  <a:gd name="T27" fmla="*/ 2147483646 h 116"/>
                  <a:gd name="T28" fmla="*/ 2147483646 w 574"/>
                  <a:gd name="T29" fmla="*/ 2147483646 h 116"/>
                  <a:gd name="T30" fmla="*/ 2147483646 w 574"/>
                  <a:gd name="T31" fmla="*/ 2147483646 h 116"/>
                  <a:gd name="T32" fmla="*/ 2147483646 w 574"/>
                  <a:gd name="T33" fmla="*/ 2147483646 h 116"/>
                  <a:gd name="T34" fmla="*/ 2147483646 w 574"/>
                  <a:gd name="T35" fmla="*/ 2147483646 h 116"/>
                  <a:gd name="T36" fmla="*/ 2147483646 w 574"/>
                  <a:gd name="T37" fmla="*/ 2147483646 h 116"/>
                  <a:gd name="T38" fmla="*/ 2147483646 w 574"/>
                  <a:gd name="T39" fmla="*/ 2147483646 h 116"/>
                  <a:gd name="T40" fmla="*/ 2147483646 w 574"/>
                  <a:gd name="T41" fmla="*/ 2147483646 h 116"/>
                  <a:gd name="T42" fmla="*/ 2147483646 w 574"/>
                  <a:gd name="T43" fmla="*/ 2147483646 h 116"/>
                  <a:gd name="T44" fmla="*/ 2147483646 w 574"/>
                  <a:gd name="T45" fmla="*/ 2147483646 h 116"/>
                  <a:gd name="T46" fmla="*/ 2147483646 w 574"/>
                  <a:gd name="T47" fmla="*/ 2147483646 h 116"/>
                  <a:gd name="T48" fmla="*/ 2147483646 w 574"/>
                  <a:gd name="T49" fmla="*/ 2147483646 h 116"/>
                  <a:gd name="T50" fmla="*/ 2147483646 w 574"/>
                  <a:gd name="T51" fmla="*/ 2147483646 h 116"/>
                  <a:gd name="T52" fmla="*/ 2147483646 w 574"/>
                  <a:gd name="T53" fmla="*/ 2147483646 h 116"/>
                  <a:gd name="T54" fmla="*/ 2147483646 w 574"/>
                  <a:gd name="T55" fmla="*/ 2147483646 h 116"/>
                  <a:gd name="T56" fmla="*/ 2147483646 w 574"/>
                  <a:gd name="T57" fmla="*/ 2147483646 h 116"/>
                  <a:gd name="T58" fmla="*/ 2147483646 w 574"/>
                  <a:gd name="T59" fmla="*/ 2147483646 h 116"/>
                  <a:gd name="T60" fmla="*/ 2147483646 w 574"/>
                  <a:gd name="T61" fmla="*/ 2147483646 h 116"/>
                  <a:gd name="T62" fmla="*/ 2147483646 w 574"/>
                  <a:gd name="T63" fmla="*/ 2147483646 h 116"/>
                  <a:gd name="T64" fmla="*/ 2147483646 w 574"/>
                  <a:gd name="T65" fmla="*/ 2147483646 h 116"/>
                  <a:gd name="T66" fmla="*/ 2147483646 w 574"/>
                  <a:gd name="T67" fmla="*/ 2147483646 h 116"/>
                  <a:gd name="T68" fmla="*/ 2147483646 w 574"/>
                  <a:gd name="T69" fmla="*/ 2147483646 h 116"/>
                  <a:gd name="T70" fmla="*/ 2147483646 w 574"/>
                  <a:gd name="T71" fmla="*/ 2147483646 h 116"/>
                  <a:gd name="T72" fmla="*/ 2147483646 w 574"/>
                  <a:gd name="T73" fmla="*/ 2147483646 h 116"/>
                  <a:gd name="T74" fmla="*/ 2147483646 w 574"/>
                  <a:gd name="T75" fmla="*/ 2147483646 h 116"/>
                  <a:gd name="T76" fmla="*/ 2147483646 w 574"/>
                  <a:gd name="T77" fmla="*/ 2147483646 h 116"/>
                  <a:gd name="T78" fmla="*/ 2147483646 w 574"/>
                  <a:gd name="T79" fmla="*/ 2147483646 h 116"/>
                  <a:gd name="T80" fmla="*/ 0 w 574"/>
                  <a:gd name="T81" fmla="*/ 2147483646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4"/>
                  <a:gd name="T124" fmla="*/ 0 h 116"/>
                  <a:gd name="T125" fmla="*/ 574 w 5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4" h="116">
                    <a:moveTo>
                      <a:pt x="574" y="0"/>
                    </a:moveTo>
                    <a:lnTo>
                      <a:pt x="568" y="0"/>
                    </a:lnTo>
                    <a:lnTo>
                      <a:pt x="562" y="0"/>
                    </a:lnTo>
                    <a:lnTo>
                      <a:pt x="556" y="0"/>
                    </a:lnTo>
                    <a:lnTo>
                      <a:pt x="550" y="0"/>
                    </a:lnTo>
                    <a:lnTo>
                      <a:pt x="544" y="0"/>
                    </a:lnTo>
                    <a:lnTo>
                      <a:pt x="537" y="1"/>
                    </a:lnTo>
                    <a:lnTo>
                      <a:pt x="531" y="1"/>
                    </a:lnTo>
                    <a:lnTo>
                      <a:pt x="524" y="1"/>
                    </a:lnTo>
                    <a:lnTo>
                      <a:pt x="518" y="2"/>
                    </a:lnTo>
                    <a:lnTo>
                      <a:pt x="511" y="2"/>
                    </a:lnTo>
                    <a:lnTo>
                      <a:pt x="505" y="3"/>
                    </a:lnTo>
                    <a:lnTo>
                      <a:pt x="498" y="3"/>
                    </a:lnTo>
                    <a:lnTo>
                      <a:pt x="491" y="4"/>
                    </a:lnTo>
                    <a:lnTo>
                      <a:pt x="484" y="5"/>
                    </a:lnTo>
                    <a:lnTo>
                      <a:pt x="477" y="6"/>
                    </a:lnTo>
                    <a:lnTo>
                      <a:pt x="470" y="6"/>
                    </a:lnTo>
                    <a:lnTo>
                      <a:pt x="463" y="7"/>
                    </a:lnTo>
                    <a:lnTo>
                      <a:pt x="456" y="8"/>
                    </a:lnTo>
                    <a:lnTo>
                      <a:pt x="449" y="9"/>
                    </a:lnTo>
                    <a:lnTo>
                      <a:pt x="442" y="10"/>
                    </a:lnTo>
                    <a:lnTo>
                      <a:pt x="435" y="11"/>
                    </a:lnTo>
                    <a:lnTo>
                      <a:pt x="428" y="12"/>
                    </a:lnTo>
                    <a:lnTo>
                      <a:pt x="420" y="13"/>
                    </a:lnTo>
                    <a:lnTo>
                      <a:pt x="413" y="14"/>
                    </a:lnTo>
                    <a:lnTo>
                      <a:pt x="405" y="15"/>
                    </a:lnTo>
                    <a:lnTo>
                      <a:pt x="398" y="17"/>
                    </a:lnTo>
                    <a:lnTo>
                      <a:pt x="390" y="18"/>
                    </a:lnTo>
                    <a:lnTo>
                      <a:pt x="383" y="19"/>
                    </a:lnTo>
                    <a:lnTo>
                      <a:pt x="375" y="21"/>
                    </a:lnTo>
                    <a:lnTo>
                      <a:pt x="368" y="22"/>
                    </a:lnTo>
                    <a:lnTo>
                      <a:pt x="360" y="23"/>
                    </a:lnTo>
                    <a:lnTo>
                      <a:pt x="353" y="25"/>
                    </a:lnTo>
                    <a:lnTo>
                      <a:pt x="345" y="26"/>
                    </a:lnTo>
                    <a:lnTo>
                      <a:pt x="337" y="28"/>
                    </a:lnTo>
                    <a:lnTo>
                      <a:pt x="330" y="29"/>
                    </a:lnTo>
                    <a:lnTo>
                      <a:pt x="322" y="31"/>
                    </a:lnTo>
                    <a:lnTo>
                      <a:pt x="314" y="32"/>
                    </a:lnTo>
                    <a:lnTo>
                      <a:pt x="307" y="34"/>
                    </a:lnTo>
                    <a:lnTo>
                      <a:pt x="299" y="36"/>
                    </a:lnTo>
                    <a:lnTo>
                      <a:pt x="291" y="37"/>
                    </a:lnTo>
                    <a:lnTo>
                      <a:pt x="283" y="39"/>
                    </a:lnTo>
                    <a:lnTo>
                      <a:pt x="276" y="41"/>
                    </a:lnTo>
                    <a:lnTo>
                      <a:pt x="268" y="42"/>
                    </a:lnTo>
                    <a:lnTo>
                      <a:pt x="260" y="44"/>
                    </a:lnTo>
                    <a:lnTo>
                      <a:pt x="253" y="46"/>
                    </a:lnTo>
                    <a:lnTo>
                      <a:pt x="245" y="48"/>
                    </a:lnTo>
                    <a:lnTo>
                      <a:pt x="237" y="50"/>
                    </a:lnTo>
                    <a:lnTo>
                      <a:pt x="230" y="51"/>
                    </a:lnTo>
                    <a:lnTo>
                      <a:pt x="222" y="53"/>
                    </a:lnTo>
                    <a:lnTo>
                      <a:pt x="214" y="55"/>
                    </a:lnTo>
                    <a:lnTo>
                      <a:pt x="207" y="57"/>
                    </a:lnTo>
                    <a:lnTo>
                      <a:pt x="199" y="59"/>
                    </a:lnTo>
                    <a:lnTo>
                      <a:pt x="192" y="61"/>
                    </a:lnTo>
                    <a:lnTo>
                      <a:pt x="184" y="63"/>
                    </a:lnTo>
                    <a:lnTo>
                      <a:pt x="177" y="65"/>
                    </a:lnTo>
                    <a:lnTo>
                      <a:pt x="169" y="67"/>
                    </a:lnTo>
                    <a:lnTo>
                      <a:pt x="162" y="69"/>
                    </a:lnTo>
                    <a:lnTo>
                      <a:pt x="154" y="71"/>
                    </a:lnTo>
                    <a:lnTo>
                      <a:pt x="147" y="73"/>
                    </a:lnTo>
                    <a:lnTo>
                      <a:pt x="140" y="74"/>
                    </a:lnTo>
                    <a:lnTo>
                      <a:pt x="132" y="76"/>
                    </a:lnTo>
                    <a:lnTo>
                      <a:pt x="125" y="78"/>
                    </a:lnTo>
                    <a:lnTo>
                      <a:pt x="118" y="80"/>
                    </a:lnTo>
                    <a:lnTo>
                      <a:pt x="111" y="82"/>
                    </a:lnTo>
                    <a:lnTo>
                      <a:pt x="104" y="85"/>
                    </a:lnTo>
                    <a:lnTo>
                      <a:pt x="97" y="87"/>
                    </a:lnTo>
                    <a:lnTo>
                      <a:pt x="90" y="89"/>
                    </a:lnTo>
                    <a:lnTo>
                      <a:pt x="83" y="91"/>
                    </a:lnTo>
                    <a:lnTo>
                      <a:pt x="76" y="93"/>
                    </a:lnTo>
                    <a:lnTo>
                      <a:pt x="69" y="95"/>
                    </a:lnTo>
                    <a:lnTo>
                      <a:pt x="62" y="97"/>
                    </a:lnTo>
                    <a:lnTo>
                      <a:pt x="56" y="99"/>
                    </a:lnTo>
                    <a:lnTo>
                      <a:pt x="49" y="101"/>
                    </a:lnTo>
                    <a:lnTo>
                      <a:pt x="43" y="103"/>
                    </a:lnTo>
                    <a:lnTo>
                      <a:pt x="36" y="105"/>
                    </a:lnTo>
                    <a:lnTo>
                      <a:pt x="30" y="107"/>
                    </a:lnTo>
                    <a:lnTo>
                      <a:pt x="24" y="109"/>
                    </a:lnTo>
                    <a:lnTo>
                      <a:pt x="18" y="111"/>
                    </a:lnTo>
                    <a:lnTo>
                      <a:pt x="11" y="113"/>
                    </a:lnTo>
                    <a:lnTo>
                      <a:pt x="5" y="114"/>
                    </a:lnTo>
                    <a:lnTo>
                      <a:pt x="0" y="116"/>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18"/>
              <p:cNvSpPr>
                <a:spLocks noChangeArrowheads="1"/>
              </p:cNvSpPr>
              <p:nvPr/>
            </p:nvSpPr>
            <p:spPr bwMode="auto">
              <a:xfrm>
                <a:off x="5772150" y="2344738"/>
                <a:ext cx="1292225" cy="501650"/>
              </a:xfrm>
              <a:custGeom>
                <a:avLst/>
                <a:gdLst>
                  <a:gd name="T0" fmla="*/ 2147483646 w 814"/>
                  <a:gd name="T1" fmla="*/ 2147483646 h 316"/>
                  <a:gd name="T2" fmla="*/ 2147483646 w 814"/>
                  <a:gd name="T3" fmla="*/ 2147483646 h 316"/>
                  <a:gd name="T4" fmla="*/ 2147483646 w 814"/>
                  <a:gd name="T5" fmla="*/ 2147483646 h 316"/>
                  <a:gd name="T6" fmla="*/ 2147483646 w 814"/>
                  <a:gd name="T7" fmla="*/ 2147483646 h 316"/>
                  <a:gd name="T8" fmla="*/ 2147483646 w 814"/>
                  <a:gd name="T9" fmla="*/ 2147483646 h 316"/>
                  <a:gd name="T10" fmla="*/ 2147483646 w 814"/>
                  <a:gd name="T11" fmla="*/ 2147483646 h 316"/>
                  <a:gd name="T12" fmla="*/ 2147483646 w 814"/>
                  <a:gd name="T13" fmla="*/ 2147483646 h 316"/>
                  <a:gd name="T14" fmla="*/ 2147483646 w 814"/>
                  <a:gd name="T15" fmla="*/ 2147483646 h 316"/>
                  <a:gd name="T16" fmla="*/ 2147483646 w 814"/>
                  <a:gd name="T17" fmla="*/ 2147483646 h 316"/>
                  <a:gd name="T18" fmla="*/ 2147483646 w 814"/>
                  <a:gd name="T19" fmla="*/ 2147483646 h 316"/>
                  <a:gd name="T20" fmla="*/ 2147483646 w 814"/>
                  <a:gd name="T21" fmla="*/ 2147483646 h 316"/>
                  <a:gd name="T22" fmla="*/ 2147483646 w 814"/>
                  <a:gd name="T23" fmla="*/ 2147483646 h 316"/>
                  <a:gd name="T24" fmla="*/ 2147483646 w 814"/>
                  <a:gd name="T25" fmla="*/ 2147483646 h 316"/>
                  <a:gd name="T26" fmla="*/ 2147483646 w 814"/>
                  <a:gd name="T27" fmla="*/ 2147483646 h 316"/>
                  <a:gd name="T28" fmla="*/ 2147483646 w 814"/>
                  <a:gd name="T29" fmla="*/ 2147483646 h 316"/>
                  <a:gd name="T30" fmla="*/ 2147483646 w 814"/>
                  <a:gd name="T31" fmla="*/ 2147483646 h 316"/>
                  <a:gd name="T32" fmla="*/ 2147483646 w 814"/>
                  <a:gd name="T33" fmla="*/ 2147483646 h 316"/>
                  <a:gd name="T34" fmla="*/ 2147483646 w 814"/>
                  <a:gd name="T35" fmla="*/ 2147483646 h 316"/>
                  <a:gd name="T36" fmla="*/ 2147483646 w 814"/>
                  <a:gd name="T37" fmla="*/ 2147483646 h 316"/>
                  <a:gd name="T38" fmla="*/ 2147483646 w 814"/>
                  <a:gd name="T39" fmla="*/ 2147483646 h 316"/>
                  <a:gd name="T40" fmla="*/ 2147483646 w 814"/>
                  <a:gd name="T41" fmla="*/ 2147483646 h 316"/>
                  <a:gd name="T42" fmla="*/ 2147483646 w 814"/>
                  <a:gd name="T43" fmla="*/ 2147483646 h 316"/>
                  <a:gd name="T44" fmla="*/ 2147483646 w 814"/>
                  <a:gd name="T45" fmla="*/ 2147483646 h 316"/>
                  <a:gd name="T46" fmla="*/ 2147483646 w 814"/>
                  <a:gd name="T47" fmla="*/ 2147483646 h 316"/>
                  <a:gd name="T48" fmla="*/ 2147483646 w 814"/>
                  <a:gd name="T49" fmla="*/ 2147483646 h 316"/>
                  <a:gd name="T50" fmla="*/ 2147483646 w 814"/>
                  <a:gd name="T51" fmla="*/ 2147483646 h 316"/>
                  <a:gd name="T52" fmla="*/ 2147483646 w 814"/>
                  <a:gd name="T53" fmla="*/ 2147483646 h 316"/>
                  <a:gd name="T54" fmla="*/ 2147483646 w 814"/>
                  <a:gd name="T55" fmla="*/ 2147483646 h 316"/>
                  <a:gd name="T56" fmla="*/ 2147483646 w 814"/>
                  <a:gd name="T57" fmla="*/ 2147483646 h 316"/>
                  <a:gd name="T58" fmla="*/ 2147483646 w 814"/>
                  <a:gd name="T59" fmla="*/ 2147483646 h 316"/>
                  <a:gd name="T60" fmla="*/ 2147483646 w 814"/>
                  <a:gd name="T61" fmla="*/ 2147483646 h 316"/>
                  <a:gd name="T62" fmla="*/ 2147483646 w 814"/>
                  <a:gd name="T63" fmla="*/ 2147483646 h 316"/>
                  <a:gd name="T64" fmla="*/ 2147483646 w 814"/>
                  <a:gd name="T65" fmla="*/ 2147483646 h 316"/>
                  <a:gd name="T66" fmla="*/ 2147483646 w 814"/>
                  <a:gd name="T67" fmla="*/ 2147483646 h 316"/>
                  <a:gd name="T68" fmla="*/ 2147483646 w 814"/>
                  <a:gd name="T69" fmla="*/ 2147483646 h 316"/>
                  <a:gd name="T70" fmla="*/ 2147483646 w 814"/>
                  <a:gd name="T71" fmla="*/ 2147483646 h 316"/>
                  <a:gd name="T72" fmla="*/ 2147483646 w 814"/>
                  <a:gd name="T73" fmla="*/ 2147483646 h 316"/>
                  <a:gd name="T74" fmla="*/ 2147483646 w 814"/>
                  <a:gd name="T75" fmla="*/ 2147483646 h 316"/>
                  <a:gd name="T76" fmla="*/ 2147483646 w 814"/>
                  <a:gd name="T77" fmla="*/ 2147483646 h 316"/>
                  <a:gd name="T78" fmla="*/ 2147483646 w 814"/>
                  <a:gd name="T79" fmla="*/ 2147483646 h 316"/>
                  <a:gd name="T80" fmla="*/ 2147483646 w 814"/>
                  <a:gd name="T81" fmla="*/ 2147483646 h 316"/>
                  <a:gd name="T82" fmla="*/ 2147483646 w 814"/>
                  <a:gd name="T83" fmla="*/ 2147483646 h 316"/>
                  <a:gd name="T84" fmla="*/ 2147483646 w 814"/>
                  <a:gd name="T85" fmla="*/ 2147483646 h 316"/>
                  <a:gd name="T86" fmla="*/ 2147483646 w 814"/>
                  <a:gd name="T87" fmla="*/ 2147483646 h 316"/>
                  <a:gd name="T88" fmla="*/ 2147483646 w 814"/>
                  <a:gd name="T89" fmla="*/ 2147483646 h 316"/>
                  <a:gd name="T90" fmla="*/ 2147483646 w 814"/>
                  <a:gd name="T91" fmla="*/ 2147483646 h 316"/>
                  <a:gd name="T92" fmla="*/ 2147483646 w 814"/>
                  <a:gd name="T93" fmla="*/ 2147483646 h 316"/>
                  <a:gd name="T94" fmla="*/ 2147483646 w 814"/>
                  <a:gd name="T95" fmla="*/ 2147483646 h 316"/>
                  <a:gd name="T96" fmla="*/ 2147483646 w 814"/>
                  <a:gd name="T97" fmla="*/ 2147483646 h 316"/>
                  <a:gd name="T98" fmla="*/ 2147483646 w 814"/>
                  <a:gd name="T99" fmla="*/ 2147483646 h 316"/>
                  <a:gd name="T100" fmla="*/ 2147483646 w 814"/>
                  <a:gd name="T101" fmla="*/ 2147483646 h 316"/>
                  <a:gd name="T102" fmla="*/ 2147483646 w 814"/>
                  <a:gd name="T103" fmla="*/ 2147483646 h 316"/>
                  <a:gd name="T104" fmla="*/ 2147483646 w 814"/>
                  <a:gd name="T105" fmla="*/ 2147483646 h 316"/>
                  <a:gd name="T106" fmla="*/ 2147483646 w 814"/>
                  <a:gd name="T107" fmla="*/ 2147483646 h 316"/>
                  <a:gd name="T108" fmla="*/ 2147483646 w 814"/>
                  <a:gd name="T109" fmla="*/ 2147483646 h 316"/>
                  <a:gd name="T110" fmla="*/ 2147483646 w 814"/>
                  <a:gd name="T111" fmla="*/ 2147483646 h 316"/>
                  <a:gd name="T112" fmla="*/ 2147483646 w 814"/>
                  <a:gd name="T113" fmla="*/ 2147483646 h 316"/>
                  <a:gd name="T114" fmla="*/ 2147483646 w 814"/>
                  <a:gd name="T115" fmla="*/ 2147483646 h 316"/>
                  <a:gd name="T116" fmla="*/ 2147483646 w 814"/>
                  <a:gd name="T117" fmla="*/ 2147483646 h 316"/>
                  <a:gd name="T118" fmla="*/ 2147483646 w 814"/>
                  <a:gd name="T119" fmla="*/ 2147483646 h 3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14"/>
                  <a:gd name="T181" fmla="*/ 0 h 316"/>
                  <a:gd name="T182" fmla="*/ 814 w 814"/>
                  <a:gd name="T183" fmla="*/ 316 h 3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14" h="316">
                    <a:moveTo>
                      <a:pt x="814" y="0"/>
                    </a:moveTo>
                    <a:lnTo>
                      <a:pt x="810" y="2"/>
                    </a:lnTo>
                    <a:lnTo>
                      <a:pt x="806" y="3"/>
                    </a:lnTo>
                    <a:lnTo>
                      <a:pt x="802" y="4"/>
                    </a:lnTo>
                    <a:lnTo>
                      <a:pt x="798" y="6"/>
                    </a:lnTo>
                    <a:lnTo>
                      <a:pt x="794" y="7"/>
                    </a:lnTo>
                    <a:lnTo>
                      <a:pt x="790" y="8"/>
                    </a:lnTo>
                    <a:lnTo>
                      <a:pt x="785" y="10"/>
                    </a:lnTo>
                    <a:lnTo>
                      <a:pt x="781" y="11"/>
                    </a:lnTo>
                    <a:lnTo>
                      <a:pt x="777" y="13"/>
                    </a:lnTo>
                    <a:lnTo>
                      <a:pt x="773" y="14"/>
                    </a:lnTo>
                    <a:lnTo>
                      <a:pt x="769" y="16"/>
                    </a:lnTo>
                    <a:lnTo>
                      <a:pt x="765" y="17"/>
                    </a:lnTo>
                    <a:lnTo>
                      <a:pt x="761" y="19"/>
                    </a:lnTo>
                    <a:lnTo>
                      <a:pt x="756" y="20"/>
                    </a:lnTo>
                    <a:lnTo>
                      <a:pt x="752" y="21"/>
                    </a:lnTo>
                    <a:lnTo>
                      <a:pt x="748" y="23"/>
                    </a:lnTo>
                    <a:lnTo>
                      <a:pt x="744" y="25"/>
                    </a:lnTo>
                    <a:lnTo>
                      <a:pt x="739" y="26"/>
                    </a:lnTo>
                    <a:lnTo>
                      <a:pt x="735" y="28"/>
                    </a:lnTo>
                    <a:lnTo>
                      <a:pt x="731" y="29"/>
                    </a:lnTo>
                    <a:lnTo>
                      <a:pt x="726" y="31"/>
                    </a:lnTo>
                    <a:lnTo>
                      <a:pt x="722" y="32"/>
                    </a:lnTo>
                    <a:lnTo>
                      <a:pt x="717" y="34"/>
                    </a:lnTo>
                    <a:lnTo>
                      <a:pt x="713" y="36"/>
                    </a:lnTo>
                    <a:lnTo>
                      <a:pt x="708" y="37"/>
                    </a:lnTo>
                    <a:lnTo>
                      <a:pt x="704" y="39"/>
                    </a:lnTo>
                    <a:lnTo>
                      <a:pt x="699" y="41"/>
                    </a:lnTo>
                    <a:lnTo>
                      <a:pt x="694" y="43"/>
                    </a:lnTo>
                    <a:lnTo>
                      <a:pt x="690" y="44"/>
                    </a:lnTo>
                    <a:lnTo>
                      <a:pt x="685" y="46"/>
                    </a:lnTo>
                    <a:lnTo>
                      <a:pt x="680" y="48"/>
                    </a:lnTo>
                    <a:lnTo>
                      <a:pt x="675" y="50"/>
                    </a:lnTo>
                    <a:lnTo>
                      <a:pt x="671" y="51"/>
                    </a:lnTo>
                    <a:lnTo>
                      <a:pt x="666" y="53"/>
                    </a:lnTo>
                    <a:lnTo>
                      <a:pt x="661" y="55"/>
                    </a:lnTo>
                    <a:lnTo>
                      <a:pt x="656" y="57"/>
                    </a:lnTo>
                    <a:lnTo>
                      <a:pt x="651" y="59"/>
                    </a:lnTo>
                    <a:lnTo>
                      <a:pt x="646" y="61"/>
                    </a:lnTo>
                    <a:lnTo>
                      <a:pt x="641" y="63"/>
                    </a:lnTo>
                    <a:lnTo>
                      <a:pt x="635" y="65"/>
                    </a:lnTo>
                    <a:lnTo>
                      <a:pt x="630" y="67"/>
                    </a:lnTo>
                    <a:lnTo>
                      <a:pt x="625" y="69"/>
                    </a:lnTo>
                    <a:lnTo>
                      <a:pt x="620" y="71"/>
                    </a:lnTo>
                    <a:lnTo>
                      <a:pt x="614" y="73"/>
                    </a:lnTo>
                    <a:lnTo>
                      <a:pt x="609" y="75"/>
                    </a:lnTo>
                    <a:lnTo>
                      <a:pt x="604" y="77"/>
                    </a:lnTo>
                    <a:lnTo>
                      <a:pt x="598" y="79"/>
                    </a:lnTo>
                    <a:lnTo>
                      <a:pt x="593" y="81"/>
                    </a:lnTo>
                    <a:lnTo>
                      <a:pt x="587" y="84"/>
                    </a:lnTo>
                    <a:lnTo>
                      <a:pt x="581" y="86"/>
                    </a:lnTo>
                    <a:lnTo>
                      <a:pt x="576" y="88"/>
                    </a:lnTo>
                    <a:lnTo>
                      <a:pt x="570" y="90"/>
                    </a:lnTo>
                    <a:lnTo>
                      <a:pt x="564" y="93"/>
                    </a:lnTo>
                    <a:lnTo>
                      <a:pt x="558" y="95"/>
                    </a:lnTo>
                    <a:lnTo>
                      <a:pt x="552" y="97"/>
                    </a:lnTo>
                    <a:lnTo>
                      <a:pt x="546" y="100"/>
                    </a:lnTo>
                    <a:lnTo>
                      <a:pt x="540" y="102"/>
                    </a:lnTo>
                    <a:lnTo>
                      <a:pt x="534" y="104"/>
                    </a:lnTo>
                    <a:lnTo>
                      <a:pt x="528" y="107"/>
                    </a:lnTo>
                    <a:lnTo>
                      <a:pt x="522" y="109"/>
                    </a:lnTo>
                    <a:lnTo>
                      <a:pt x="515" y="112"/>
                    </a:lnTo>
                    <a:lnTo>
                      <a:pt x="509" y="114"/>
                    </a:lnTo>
                    <a:lnTo>
                      <a:pt x="502" y="117"/>
                    </a:lnTo>
                    <a:lnTo>
                      <a:pt x="496" y="119"/>
                    </a:lnTo>
                    <a:lnTo>
                      <a:pt x="489" y="122"/>
                    </a:lnTo>
                    <a:lnTo>
                      <a:pt x="483" y="125"/>
                    </a:lnTo>
                    <a:lnTo>
                      <a:pt x="476" y="127"/>
                    </a:lnTo>
                    <a:lnTo>
                      <a:pt x="469" y="130"/>
                    </a:lnTo>
                    <a:lnTo>
                      <a:pt x="462" y="133"/>
                    </a:lnTo>
                    <a:lnTo>
                      <a:pt x="455" y="135"/>
                    </a:lnTo>
                    <a:lnTo>
                      <a:pt x="448" y="138"/>
                    </a:lnTo>
                    <a:lnTo>
                      <a:pt x="441" y="141"/>
                    </a:lnTo>
                    <a:lnTo>
                      <a:pt x="434" y="144"/>
                    </a:lnTo>
                    <a:lnTo>
                      <a:pt x="427" y="147"/>
                    </a:lnTo>
                    <a:lnTo>
                      <a:pt x="420" y="150"/>
                    </a:lnTo>
                    <a:lnTo>
                      <a:pt x="412" y="152"/>
                    </a:lnTo>
                    <a:lnTo>
                      <a:pt x="405" y="155"/>
                    </a:lnTo>
                    <a:lnTo>
                      <a:pt x="397" y="158"/>
                    </a:lnTo>
                    <a:lnTo>
                      <a:pt x="390" y="161"/>
                    </a:lnTo>
                    <a:lnTo>
                      <a:pt x="382" y="165"/>
                    </a:lnTo>
                    <a:lnTo>
                      <a:pt x="374" y="168"/>
                    </a:lnTo>
                    <a:lnTo>
                      <a:pt x="366" y="171"/>
                    </a:lnTo>
                    <a:lnTo>
                      <a:pt x="359" y="174"/>
                    </a:lnTo>
                    <a:lnTo>
                      <a:pt x="351" y="177"/>
                    </a:lnTo>
                    <a:lnTo>
                      <a:pt x="342" y="180"/>
                    </a:lnTo>
                    <a:lnTo>
                      <a:pt x="334" y="184"/>
                    </a:lnTo>
                    <a:lnTo>
                      <a:pt x="326" y="187"/>
                    </a:lnTo>
                    <a:lnTo>
                      <a:pt x="318" y="190"/>
                    </a:lnTo>
                    <a:lnTo>
                      <a:pt x="309" y="194"/>
                    </a:lnTo>
                    <a:lnTo>
                      <a:pt x="301" y="197"/>
                    </a:lnTo>
                    <a:lnTo>
                      <a:pt x="292" y="200"/>
                    </a:lnTo>
                    <a:lnTo>
                      <a:pt x="283" y="204"/>
                    </a:lnTo>
                    <a:lnTo>
                      <a:pt x="275" y="207"/>
                    </a:lnTo>
                    <a:lnTo>
                      <a:pt x="266" y="211"/>
                    </a:lnTo>
                    <a:lnTo>
                      <a:pt x="257" y="214"/>
                    </a:lnTo>
                    <a:lnTo>
                      <a:pt x="248" y="218"/>
                    </a:lnTo>
                    <a:lnTo>
                      <a:pt x="238" y="222"/>
                    </a:lnTo>
                    <a:lnTo>
                      <a:pt x="229" y="225"/>
                    </a:lnTo>
                    <a:lnTo>
                      <a:pt x="220" y="229"/>
                    </a:lnTo>
                    <a:lnTo>
                      <a:pt x="210" y="233"/>
                    </a:lnTo>
                    <a:lnTo>
                      <a:pt x="201" y="237"/>
                    </a:lnTo>
                    <a:lnTo>
                      <a:pt x="191" y="240"/>
                    </a:lnTo>
                    <a:lnTo>
                      <a:pt x="181" y="244"/>
                    </a:lnTo>
                    <a:lnTo>
                      <a:pt x="171" y="248"/>
                    </a:lnTo>
                    <a:lnTo>
                      <a:pt x="162" y="252"/>
                    </a:lnTo>
                    <a:lnTo>
                      <a:pt x="151" y="256"/>
                    </a:lnTo>
                    <a:lnTo>
                      <a:pt x="141" y="260"/>
                    </a:lnTo>
                    <a:lnTo>
                      <a:pt x="131" y="264"/>
                    </a:lnTo>
                    <a:lnTo>
                      <a:pt x="121" y="268"/>
                    </a:lnTo>
                    <a:lnTo>
                      <a:pt x="110" y="273"/>
                    </a:lnTo>
                    <a:lnTo>
                      <a:pt x="100" y="277"/>
                    </a:lnTo>
                    <a:lnTo>
                      <a:pt x="89" y="281"/>
                    </a:lnTo>
                    <a:lnTo>
                      <a:pt x="78" y="285"/>
                    </a:lnTo>
                    <a:lnTo>
                      <a:pt x="67" y="290"/>
                    </a:lnTo>
                    <a:lnTo>
                      <a:pt x="56" y="294"/>
                    </a:lnTo>
                    <a:lnTo>
                      <a:pt x="45" y="298"/>
                    </a:lnTo>
                    <a:lnTo>
                      <a:pt x="34" y="303"/>
                    </a:lnTo>
                    <a:lnTo>
                      <a:pt x="23" y="307"/>
                    </a:lnTo>
                    <a:lnTo>
                      <a:pt x="11" y="312"/>
                    </a:lnTo>
                    <a:lnTo>
                      <a:pt x="0" y="316"/>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Rectangle 19"/>
              <p:cNvSpPr>
                <a:spLocks noChangeArrowheads="1"/>
              </p:cNvSpPr>
              <p:nvPr/>
            </p:nvSpPr>
            <p:spPr bwMode="auto">
              <a:xfrm>
                <a:off x="6348413" y="3317875"/>
                <a:ext cx="904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chemeClr val="accent2"/>
                    </a:solidFill>
                  </a:rPr>
                  <a:t>αi</a:t>
                </a:r>
              </a:p>
            </p:txBody>
          </p:sp>
          <p:sp>
            <p:nvSpPr>
              <p:cNvPr id="173" name="Rectangle 20"/>
              <p:cNvSpPr>
                <a:spLocks noChangeArrowheads="1"/>
              </p:cNvSpPr>
              <p:nvPr/>
            </p:nvSpPr>
            <p:spPr bwMode="auto">
              <a:xfrm>
                <a:off x="5945188" y="1536700"/>
                <a:ext cx="10953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i="1">
                    <a:solidFill>
                      <a:srgbClr val="000000"/>
                    </a:solidFill>
                  </a:rPr>
                  <a:t>Center</a:t>
                </a:r>
              </a:p>
            </p:txBody>
          </p:sp>
          <p:sp>
            <p:nvSpPr>
              <p:cNvPr id="174" name="Freeform 21"/>
              <p:cNvSpPr>
                <a:spLocks noChangeArrowheads="1"/>
              </p:cNvSpPr>
              <p:nvPr/>
            </p:nvSpPr>
            <p:spPr bwMode="auto">
              <a:xfrm>
                <a:off x="5940425" y="3063875"/>
                <a:ext cx="1033463" cy="384175"/>
              </a:xfrm>
              <a:custGeom>
                <a:avLst/>
                <a:gdLst>
                  <a:gd name="T0" fmla="*/ 2147483646 w 651"/>
                  <a:gd name="T1" fmla="*/ 0 h 242"/>
                  <a:gd name="T2" fmla="*/ 0 w 651"/>
                  <a:gd name="T3" fmla="*/ 2147483646 h 242"/>
                  <a:gd name="T4" fmla="*/ 0 60000 65536"/>
                  <a:gd name="T5" fmla="*/ 0 60000 65536"/>
                  <a:gd name="T6" fmla="*/ 0 w 651"/>
                  <a:gd name="T7" fmla="*/ 0 h 242"/>
                  <a:gd name="T8" fmla="*/ 651 w 651"/>
                  <a:gd name="T9" fmla="*/ 242 h 242"/>
                </a:gdLst>
                <a:ahLst/>
                <a:cxnLst>
                  <a:cxn ang="T4">
                    <a:pos x="T0" y="T1"/>
                  </a:cxn>
                  <a:cxn ang="T5">
                    <a:pos x="T2" y="T3"/>
                  </a:cxn>
                </a:cxnLst>
                <a:rect l="T6" t="T7" r="T8" b="T9"/>
                <a:pathLst>
                  <a:path w="651" h="242">
                    <a:moveTo>
                      <a:pt x="651" y="0"/>
                    </a:moveTo>
                    <a:lnTo>
                      <a:pt x="0" y="242"/>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22"/>
              <p:cNvSpPr>
                <a:spLocks noChangeArrowheads="1"/>
              </p:cNvSpPr>
              <p:nvPr/>
            </p:nvSpPr>
            <p:spPr bwMode="auto">
              <a:xfrm>
                <a:off x="5940425" y="3452813"/>
                <a:ext cx="652463" cy="0"/>
              </a:xfrm>
              <a:custGeom>
                <a:avLst/>
                <a:gdLst>
                  <a:gd name="T0" fmla="*/ 0 w 411"/>
                  <a:gd name="T1" fmla="*/ 2147483646 w 411"/>
                  <a:gd name="T2" fmla="*/ 0 60000 65536"/>
                  <a:gd name="T3" fmla="*/ 0 60000 65536"/>
                  <a:gd name="T4" fmla="*/ 0 w 411"/>
                  <a:gd name="T5" fmla="*/ 411 w 411"/>
                </a:gdLst>
                <a:ahLst/>
                <a:cxnLst>
                  <a:cxn ang="T2">
                    <a:pos x="T0" y="0"/>
                  </a:cxn>
                  <a:cxn ang="T3">
                    <a:pos x="T1" y="0"/>
                  </a:cxn>
                </a:cxnLst>
                <a:rect l="T4" t="0" r="T5" b="0"/>
                <a:pathLst>
                  <a:path w="411">
                    <a:moveTo>
                      <a:pt x="0" y="0"/>
                    </a:moveTo>
                    <a:lnTo>
                      <a:pt x="411" y="0"/>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23"/>
              <p:cNvSpPr>
                <a:spLocks noChangeArrowheads="1"/>
              </p:cNvSpPr>
              <p:nvPr/>
            </p:nvSpPr>
            <p:spPr bwMode="auto">
              <a:xfrm>
                <a:off x="6272213" y="3332163"/>
                <a:ext cx="44450" cy="55562"/>
              </a:xfrm>
              <a:custGeom>
                <a:avLst/>
                <a:gdLst>
                  <a:gd name="T0" fmla="*/ 0 w 28"/>
                  <a:gd name="T1" fmla="*/ 0 h 35"/>
                  <a:gd name="T2" fmla="*/ 2147483646 w 28"/>
                  <a:gd name="T3" fmla="*/ 2147483646 h 35"/>
                  <a:gd name="T4" fmla="*/ 2147483646 w 28"/>
                  <a:gd name="T5" fmla="*/ 2147483646 h 35"/>
                  <a:gd name="T6" fmla="*/ 2147483646 w 28"/>
                  <a:gd name="T7" fmla="*/ 2147483646 h 35"/>
                  <a:gd name="T8" fmla="*/ 2147483646 w 28"/>
                  <a:gd name="T9" fmla="*/ 2147483646 h 35"/>
                  <a:gd name="T10" fmla="*/ 2147483646 w 28"/>
                  <a:gd name="T11" fmla="*/ 2147483646 h 35"/>
                  <a:gd name="T12" fmla="*/ 0 60000 65536"/>
                  <a:gd name="T13" fmla="*/ 0 60000 65536"/>
                  <a:gd name="T14" fmla="*/ 0 60000 65536"/>
                  <a:gd name="T15" fmla="*/ 0 60000 65536"/>
                  <a:gd name="T16" fmla="*/ 0 60000 65536"/>
                  <a:gd name="T17" fmla="*/ 0 60000 65536"/>
                  <a:gd name="T18" fmla="*/ 0 w 28"/>
                  <a:gd name="T19" fmla="*/ 0 h 35"/>
                  <a:gd name="T20" fmla="*/ 28 w 2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8" h="35">
                    <a:moveTo>
                      <a:pt x="0" y="0"/>
                    </a:moveTo>
                    <a:lnTo>
                      <a:pt x="9" y="7"/>
                    </a:lnTo>
                    <a:lnTo>
                      <a:pt x="16" y="14"/>
                    </a:lnTo>
                    <a:lnTo>
                      <a:pt x="22" y="21"/>
                    </a:lnTo>
                    <a:lnTo>
                      <a:pt x="26" y="28"/>
                    </a:lnTo>
                    <a:lnTo>
                      <a:pt x="28" y="35"/>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24"/>
              <p:cNvSpPr>
                <a:spLocks noChangeArrowheads="1"/>
              </p:cNvSpPr>
              <p:nvPr/>
            </p:nvSpPr>
            <p:spPr bwMode="auto">
              <a:xfrm>
                <a:off x="6302375" y="3387725"/>
                <a:ext cx="15875" cy="63500"/>
              </a:xfrm>
              <a:custGeom>
                <a:avLst/>
                <a:gdLst>
                  <a:gd name="T0" fmla="*/ 2147483646 w 10"/>
                  <a:gd name="T1" fmla="*/ 0 h 40"/>
                  <a:gd name="T2" fmla="*/ 2147483646 w 10"/>
                  <a:gd name="T3" fmla="*/ 2147483646 h 40"/>
                  <a:gd name="T4" fmla="*/ 2147483646 w 10"/>
                  <a:gd name="T5" fmla="*/ 2147483646 h 40"/>
                  <a:gd name="T6" fmla="*/ 2147483646 w 10"/>
                  <a:gd name="T7" fmla="*/ 2147483646 h 40"/>
                  <a:gd name="T8" fmla="*/ 2147483646 w 10"/>
                  <a:gd name="T9" fmla="*/ 2147483646 h 40"/>
                  <a:gd name="T10" fmla="*/ 0 w 10"/>
                  <a:gd name="T11" fmla="*/ 2147483646 h 40"/>
                  <a:gd name="T12" fmla="*/ 0 60000 65536"/>
                  <a:gd name="T13" fmla="*/ 0 60000 65536"/>
                  <a:gd name="T14" fmla="*/ 0 60000 65536"/>
                  <a:gd name="T15" fmla="*/ 0 60000 65536"/>
                  <a:gd name="T16" fmla="*/ 0 60000 65536"/>
                  <a:gd name="T17" fmla="*/ 0 60000 65536"/>
                  <a:gd name="T18" fmla="*/ 0 w 10"/>
                  <a:gd name="T19" fmla="*/ 0 h 40"/>
                  <a:gd name="T20" fmla="*/ 10 w 1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10" h="40">
                    <a:moveTo>
                      <a:pt x="9" y="0"/>
                    </a:moveTo>
                    <a:lnTo>
                      <a:pt x="10" y="8"/>
                    </a:lnTo>
                    <a:lnTo>
                      <a:pt x="10" y="15"/>
                    </a:lnTo>
                    <a:lnTo>
                      <a:pt x="8" y="24"/>
                    </a:lnTo>
                    <a:lnTo>
                      <a:pt x="5" y="32"/>
                    </a:lnTo>
                    <a:lnTo>
                      <a:pt x="0" y="40"/>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Rectangle 25"/>
              <p:cNvSpPr>
                <a:spLocks noChangeArrowheads="1"/>
              </p:cNvSpPr>
              <p:nvPr/>
            </p:nvSpPr>
            <p:spPr bwMode="auto">
              <a:xfrm>
                <a:off x="7642225" y="2247900"/>
                <a:ext cx="142875"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1</a:t>
                </a:r>
              </a:p>
            </p:txBody>
          </p:sp>
          <p:sp>
            <p:nvSpPr>
              <p:cNvPr id="179" name="Rectangle 26"/>
              <p:cNvSpPr>
                <a:spLocks noChangeArrowheads="1"/>
              </p:cNvSpPr>
              <p:nvPr/>
            </p:nvSpPr>
            <p:spPr bwMode="auto">
              <a:xfrm>
                <a:off x="7432675" y="2312988"/>
                <a:ext cx="1444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2</a:t>
                </a:r>
              </a:p>
            </p:txBody>
          </p:sp>
          <p:sp>
            <p:nvSpPr>
              <p:cNvPr id="180" name="Rectangle 27"/>
              <p:cNvSpPr>
                <a:spLocks noChangeArrowheads="1"/>
              </p:cNvSpPr>
              <p:nvPr/>
            </p:nvSpPr>
            <p:spPr bwMode="auto">
              <a:xfrm>
                <a:off x="7232650" y="2370138"/>
                <a:ext cx="14287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3</a:t>
                </a:r>
              </a:p>
            </p:txBody>
          </p:sp>
          <p:sp>
            <p:nvSpPr>
              <p:cNvPr id="181" name="Rectangle 28"/>
              <p:cNvSpPr>
                <a:spLocks noChangeArrowheads="1"/>
              </p:cNvSpPr>
              <p:nvPr/>
            </p:nvSpPr>
            <p:spPr bwMode="auto">
              <a:xfrm>
                <a:off x="7015163" y="2436813"/>
                <a:ext cx="14287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4</a:t>
                </a:r>
              </a:p>
            </p:txBody>
          </p:sp>
          <p:sp>
            <p:nvSpPr>
              <p:cNvPr id="182" name="Rectangle 29"/>
              <p:cNvSpPr>
                <a:spLocks noChangeArrowheads="1"/>
              </p:cNvSpPr>
              <p:nvPr/>
            </p:nvSpPr>
            <p:spPr bwMode="auto">
              <a:xfrm>
                <a:off x="6797675" y="2525713"/>
                <a:ext cx="14287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5</a:t>
                </a:r>
              </a:p>
            </p:txBody>
          </p:sp>
          <p:sp>
            <p:nvSpPr>
              <p:cNvPr id="183" name="Rectangle 30"/>
              <p:cNvSpPr>
                <a:spLocks noChangeArrowheads="1"/>
              </p:cNvSpPr>
              <p:nvPr/>
            </p:nvSpPr>
            <p:spPr bwMode="auto">
              <a:xfrm>
                <a:off x="6515100" y="2632075"/>
                <a:ext cx="144463"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6</a:t>
                </a:r>
              </a:p>
            </p:txBody>
          </p:sp>
          <p:sp>
            <p:nvSpPr>
              <p:cNvPr id="184" name="Rectangle 31"/>
              <p:cNvSpPr>
                <a:spLocks noChangeArrowheads="1"/>
              </p:cNvSpPr>
              <p:nvPr/>
            </p:nvSpPr>
            <p:spPr bwMode="auto">
              <a:xfrm>
                <a:off x="6286500" y="2771775"/>
                <a:ext cx="142875"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7</a:t>
                </a:r>
              </a:p>
            </p:txBody>
          </p:sp>
          <p:sp>
            <p:nvSpPr>
              <p:cNvPr id="185" name="Rectangle 32"/>
              <p:cNvSpPr>
                <a:spLocks noChangeArrowheads="1"/>
              </p:cNvSpPr>
              <p:nvPr/>
            </p:nvSpPr>
            <p:spPr bwMode="auto">
              <a:xfrm>
                <a:off x="6069013" y="2860675"/>
                <a:ext cx="142875"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8</a:t>
                </a:r>
              </a:p>
            </p:txBody>
          </p:sp>
          <p:sp>
            <p:nvSpPr>
              <p:cNvPr id="186" name="Rectangle 33"/>
              <p:cNvSpPr>
                <a:spLocks noChangeArrowheads="1"/>
              </p:cNvSpPr>
              <p:nvPr/>
            </p:nvSpPr>
            <p:spPr bwMode="auto">
              <a:xfrm>
                <a:off x="5842000" y="2925763"/>
                <a:ext cx="14287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9</a:t>
                </a:r>
              </a:p>
            </p:txBody>
          </p:sp>
          <p:sp>
            <p:nvSpPr>
              <p:cNvPr id="187" name="Rectangle 34"/>
              <p:cNvSpPr>
                <a:spLocks noChangeArrowheads="1"/>
              </p:cNvSpPr>
              <p:nvPr/>
            </p:nvSpPr>
            <p:spPr bwMode="auto">
              <a:xfrm>
                <a:off x="5586413" y="2909888"/>
                <a:ext cx="287337"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10</a:t>
                </a:r>
              </a:p>
            </p:txBody>
          </p:sp>
          <p:sp>
            <p:nvSpPr>
              <p:cNvPr id="188" name="Rectangle 35"/>
              <p:cNvSpPr>
                <a:spLocks noChangeArrowheads="1"/>
              </p:cNvSpPr>
              <p:nvPr/>
            </p:nvSpPr>
            <p:spPr bwMode="auto">
              <a:xfrm>
                <a:off x="5351463" y="2894013"/>
                <a:ext cx="28575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00"/>
                    </a:solidFill>
                  </a:rPr>
                  <a:t>11</a:t>
                </a:r>
              </a:p>
            </p:txBody>
          </p:sp>
          <p:sp>
            <p:nvSpPr>
              <p:cNvPr id="189" name="Freeform 47"/>
              <p:cNvSpPr>
                <a:spLocks noChangeArrowheads="1"/>
              </p:cNvSpPr>
              <p:nvPr/>
            </p:nvSpPr>
            <p:spPr bwMode="auto">
              <a:xfrm>
                <a:off x="6824663" y="3319463"/>
                <a:ext cx="63500" cy="30162"/>
              </a:xfrm>
              <a:custGeom>
                <a:avLst/>
                <a:gdLst>
                  <a:gd name="T0" fmla="*/ 0 w 40"/>
                  <a:gd name="T1" fmla="*/ 0 h 19"/>
                  <a:gd name="T2" fmla="*/ 2147483646 w 40"/>
                  <a:gd name="T3" fmla="*/ 2147483646 h 19"/>
                  <a:gd name="T4" fmla="*/ 2147483646 w 40"/>
                  <a:gd name="T5" fmla="*/ 2147483646 h 19"/>
                  <a:gd name="T6" fmla="*/ 2147483646 w 40"/>
                  <a:gd name="T7" fmla="*/ 2147483646 h 19"/>
                  <a:gd name="T8" fmla="*/ 2147483646 w 40"/>
                  <a:gd name="T9" fmla="*/ 2147483646 h 19"/>
                  <a:gd name="T10" fmla="*/ 2147483646 w 40"/>
                  <a:gd name="T11" fmla="*/ 2147483646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0"/>
                    </a:moveTo>
                    <a:lnTo>
                      <a:pt x="9" y="8"/>
                    </a:lnTo>
                    <a:lnTo>
                      <a:pt x="17" y="13"/>
                    </a:lnTo>
                    <a:lnTo>
                      <a:pt x="25" y="17"/>
                    </a:lnTo>
                    <a:lnTo>
                      <a:pt x="33" y="19"/>
                    </a:lnTo>
                    <a:lnTo>
                      <a:pt x="40" y="19"/>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48"/>
              <p:cNvSpPr>
                <a:spLocks noChangeArrowheads="1"/>
              </p:cNvSpPr>
              <p:nvPr/>
            </p:nvSpPr>
            <p:spPr bwMode="auto">
              <a:xfrm>
                <a:off x="6888163" y="3306763"/>
                <a:ext cx="50800" cy="42862"/>
              </a:xfrm>
              <a:custGeom>
                <a:avLst/>
                <a:gdLst>
                  <a:gd name="T0" fmla="*/ 0 w 32"/>
                  <a:gd name="T1" fmla="*/ 2147483646 h 27"/>
                  <a:gd name="T2" fmla="*/ 2147483646 w 32"/>
                  <a:gd name="T3" fmla="*/ 2147483646 h 27"/>
                  <a:gd name="T4" fmla="*/ 2147483646 w 32"/>
                  <a:gd name="T5" fmla="*/ 2147483646 h 27"/>
                  <a:gd name="T6" fmla="*/ 2147483646 w 32"/>
                  <a:gd name="T7" fmla="*/ 2147483646 h 27"/>
                  <a:gd name="T8" fmla="*/ 2147483646 w 32"/>
                  <a:gd name="T9" fmla="*/ 2147483646 h 27"/>
                  <a:gd name="T10" fmla="*/ 2147483646 w 32"/>
                  <a:gd name="T11" fmla="*/ 0 h 27"/>
                  <a:gd name="T12" fmla="*/ 0 60000 65536"/>
                  <a:gd name="T13" fmla="*/ 0 60000 65536"/>
                  <a:gd name="T14" fmla="*/ 0 60000 65536"/>
                  <a:gd name="T15" fmla="*/ 0 60000 65536"/>
                  <a:gd name="T16" fmla="*/ 0 60000 65536"/>
                  <a:gd name="T17" fmla="*/ 0 60000 65536"/>
                  <a:gd name="T18" fmla="*/ 0 w 32"/>
                  <a:gd name="T19" fmla="*/ 0 h 27"/>
                  <a:gd name="T20" fmla="*/ 32 w 3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2" h="27">
                    <a:moveTo>
                      <a:pt x="0" y="27"/>
                    </a:moveTo>
                    <a:lnTo>
                      <a:pt x="8" y="24"/>
                    </a:lnTo>
                    <a:lnTo>
                      <a:pt x="15" y="18"/>
                    </a:lnTo>
                    <a:lnTo>
                      <a:pt x="23" y="12"/>
                    </a:lnTo>
                    <a:lnTo>
                      <a:pt x="28" y="5"/>
                    </a:lnTo>
                    <a:lnTo>
                      <a:pt x="3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Rectangle 78"/>
              <p:cNvSpPr>
                <a:spLocks noChangeArrowheads="1"/>
              </p:cNvSpPr>
              <p:nvPr/>
            </p:nvSpPr>
            <p:spPr bwMode="auto">
              <a:xfrm>
                <a:off x="6846888" y="3379788"/>
                <a:ext cx="857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FF6000"/>
                    </a:solidFill>
                  </a:rPr>
                  <a:t>ϕ</a:t>
                </a:r>
              </a:p>
            </p:txBody>
          </p:sp>
          <p:sp>
            <p:nvSpPr>
              <p:cNvPr id="192" name="Freeform 105"/>
              <p:cNvSpPr>
                <a:spLocks/>
              </p:cNvSpPr>
              <p:nvPr/>
            </p:nvSpPr>
            <p:spPr bwMode="auto">
              <a:xfrm>
                <a:off x="6851650" y="3117850"/>
                <a:ext cx="142875" cy="284163"/>
              </a:xfrm>
              <a:custGeom>
                <a:avLst/>
                <a:gdLst>
                  <a:gd name="T0" fmla="*/ 0 w 252"/>
                  <a:gd name="T1" fmla="*/ 0 h 491"/>
                  <a:gd name="T2" fmla="*/ 2147483646 w 252"/>
                  <a:gd name="T3" fmla="*/ 2147483646 h 491"/>
                  <a:gd name="T4" fmla="*/ 0 60000 65536"/>
                  <a:gd name="T5" fmla="*/ 0 60000 65536"/>
                  <a:gd name="T6" fmla="*/ 0 w 252"/>
                  <a:gd name="T7" fmla="*/ 0 h 491"/>
                  <a:gd name="T8" fmla="*/ 252 w 252"/>
                  <a:gd name="T9" fmla="*/ 491 h 491"/>
                </a:gdLst>
                <a:ahLst/>
                <a:cxnLst>
                  <a:cxn ang="T4">
                    <a:pos x="T0" y="T1"/>
                  </a:cxn>
                  <a:cxn ang="T5">
                    <a:pos x="T2" y="T3"/>
                  </a:cxn>
                </a:cxnLst>
                <a:rect l="T6" t="T7" r="T8" b="T9"/>
                <a:pathLst>
                  <a:path w="252" h="491">
                    <a:moveTo>
                      <a:pt x="0" y="0"/>
                    </a:moveTo>
                    <a:lnTo>
                      <a:pt x="252" y="491"/>
                    </a:lnTo>
                  </a:path>
                </a:pathLst>
              </a:custGeom>
              <a:noFill/>
              <a:ln w="9981">
                <a:solidFill>
                  <a:srgbClr val="0080FF"/>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Line 106"/>
              <p:cNvSpPr>
                <a:spLocks noChangeShapeType="1"/>
              </p:cNvSpPr>
              <p:nvPr/>
            </p:nvSpPr>
            <p:spPr bwMode="auto">
              <a:xfrm flipH="1">
                <a:off x="6548438" y="3117850"/>
                <a:ext cx="296862" cy="119063"/>
              </a:xfrm>
              <a:prstGeom prst="line">
                <a:avLst/>
              </a:prstGeom>
              <a:noFill/>
              <a:ln w="9525">
                <a:solidFill>
                  <a:srgbClr val="0099FF"/>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94" name="Freeform 107"/>
              <p:cNvSpPr>
                <a:spLocks/>
              </p:cNvSpPr>
              <p:nvPr/>
            </p:nvSpPr>
            <p:spPr bwMode="auto">
              <a:xfrm>
                <a:off x="6789738" y="3130550"/>
                <a:ext cx="47625" cy="400050"/>
              </a:xfrm>
              <a:custGeom>
                <a:avLst/>
                <a:gdLst>
                  <a:gd name="T0" fmla="*/ 2147483646 w 70"/>
                  <a:gd name="T1" fmla="*/ 0 h 576"/>
                  <a:gd name="T2" fmla="*/ 0 w 70"/>
                  <a:gd name="T3" fmla="*/ 2147483646 h 576"/>
                  <a:gd name="T4" fmla="*/ 0 60000 65536"/>
                  <a:gd name="T5" fmla="*/ 0 60000 65536"/>
                  <a:gd name="T6" fmla="*/ 0 w 70"/>
                  <a:gd name="T7" fmla="*/ 0 h 576"/>
                  <a:gd name="T8" fmla="*/ 70 w 70"/>
                  <a:gd name="T9" fmla="*/ 576 h 576"/>
                </a:gdLst>
                <a:ahLst/>
                <a:cxnLst>
                  <a:cxn ang="T4">
                    <a:pos x="T0" y="T1"/>
                  </a:cxn>
                  <a:cxn ang="T5">
                    <a:pos x="T2" y="T3"/>
                  </a:cxn>
                </a:cxnLst>
                <a:rect l="T6" t="T7" r="T8" b="T9"/>
                <a:pathLst>
                  <a:path w="70" h="576">
                    <a:moveTo>
                      <a:pt x="70" y="0"/>
                    </a:moveTo>
                    <a:lnTo>
                      <a:pt x="0" y="576"/>
                    </a:lnTo>
                  </a:path>
                </a:pathLst>
              </a:custGeom>
              <a:noFill/>
              <a:ln w="9981">
                <a:solidFill>
                  <a:srgbClr val="E0B09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 name="Group 4"/>
          <p:cNvGrpSpPr/>
          <p:nvPr/>
        </p:nvGrpSpPr>
        <p:grpSpPr>
          <a:xfrm rot="20392989">
            <a:off x="3199916" y="1264019"/>
            <a:ext cx="1537481" cy="1565936"/>
            <a:chOff x="6122673" y="1239212"/>
            <a:chExt cx="1537481" cy="1565936"/>
          </a:xfrm>
        </p:grpSpPr>
        <p:cxnSp>
          <p:nvCxnSpPr>
            <p:cNvPr id="195" name="Straight Connector 194"/>
            <p:cNvCxnSpPr/>
            <p:nvPr/>
          </p:nvCxnSpPr>
          <p:spPr bwMode="auto">
            <a:xfrm rot="1207011">
              <a:off x="6574077" y="1360720"/>
              <a:ext cx="565155" cy="1444428"/>
            </a:xfrm>
            <a:prstGeom prst="line">
              <a:avLst/>
            </a:prstGeom>
            <a:solidFill>
              <a:schemeClr val="accent1"/>
            </a:solidFill>
            <a:ln w="9525" cap="flat" cmpd="sng" algn="ctr">
              <a:solidFill>
                <a:srgbClr val="FF0000"/>
              </a:solidFill>
              <a:prstDash val="lgDash"/>
              <a:round/>
              <a:headEnd type="none" w="med" len="med"/>
              <a:tailEnd type="none" w="med" len="med"/>
            </a:ln>
            <a:effectLst/>
          </p:spPr>
        </p:cxnSp>
        <p:cxnSp>
          <p:nvCxnSpPr>
            <p:cNvPr id="196" name="Straight Connector 195"/>
            <p:cNvCxnSpPr/>
            <p:nvPr/>
          </p:nvCxnSpPr>
          <p:spPr bwMode="auto">
            <a:xfrm rot="1207011" flipV="1">
              <a:off x="6122673" y="1239212"/>
              <a:ext cx="1537481" cy="569609"/>
            </a:xfrm>
            <a:prstGeom prst="line">
              <a:avLst/>
            </a:prstGeom>
            <a:solidFill>
              <a:schemeClr val="accent1"/>
            </a:solidFill>
            <a:ln w="9525" cap="flat" cmpd="sng" algn="ctr">
              <a:solidFill>
                <a:srgbClr val="FF0000"/>
              </a:solidFill>
              <a:prstDash val="lgDash"/>
              <a:round/>
              <a:headEnd type="none" w="med" len="med"/>
              <a:tailEnd type="none" w="med" len="med"/>
            </a:ln>
            <a:effectLst/>
          </p:spPr>
        </p:cxnSp>
      </p:grpSp>
    </p:spTree>
    <p:extLst>
      <p:ext uri="{BB962C8B-B14F-4D97-AF65-F5344CB8AC3E}">
        <p14:creationId xmlns:p14="http://schemas.microsoft.com/office/powerpoint/2010/main" val="12455978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265113"/>
            <a:ext cx="33305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3603625"/>
            <a:ext cx="31781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675" y="827088"/>
            <a:ext cx="2754313"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0" y="4549775"/>
            <a:ext cx="33702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bwMode="auto">
          <a:xfrm>
            <a:off x="2594758" y="2220686"/>
            <a:ext cx="552203" cy="261257"/>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Rounded Rectangle 2"/>
          <p:cNvSpPr/>
          <p:nvPr/>
        </p:nvSpPr>
        <p:spPr bwMode="auto">
          <a:xfrm>
            <a:off x="955964" y="3568535"/>
            <a:ext cx="2185059" cy="564078"/>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Freeform 3"/>
          <p:cNvSpPr/>
          <p:nvPr/>
        </p:nvSpPr>
        <p:spPr bwMode="auto">
          <a:xfrm>
            <a:off x="3129148" y="2309751"/>
            <a:ext cx="1531925" cy="1300348"/>
          </a:xfrm>
          <a:custGeom>
            <a:avLst/>
            <a:gdLst>
              <a:gd name="connsiteX0" fmla="*/ 17813 w 1531925"/>
              <a:gd name="connsiteY0" fmla="*/ 0 h 1300348"/>
              <a:gd name="connsiteX1" fmla="*/ 1531917 w 1531925"/>
              <a:gd name="connsiteY1" fmla="*/ 243444 h 1300348"/>
              <a:gd name="connsiteX2" fmla="*/ 0 w 1531925"/>
              <a:gd name="connsiteY2" fmla="*/ 1300348 h 1300348"/>
            </a:gdLst>
            <a:ahLst/>
            <a:cxnLst>
              <a:cxn ang="0">
                <a:pos x="connsiteX0" y="connsiteY0"/>
              </a:cxn>
              <a:cxn ang="0">
                <a:pos x="connsiteX1" y="connsiteY1"/>
              </a:cxn>
              <a:cxn ang="0">
                <a:pos x="connsiteX2" y="connsiteY2"/>
              </a:cxn>
            </a:cxnLst>
            <a:rect l="l" t="t" r="r" b="b"/>
            <a:pathLst>
              <a:path w="1531925" h="1300348">
                <a:moveTo>
                  <a:pt x="17813" y="0"/>
                </a:moveTo>
                <a:cubicBezTo>
                  <a:pt x="776349" y="13359"/>
                  <a:pt x="1534886" y="26719"/>
                  <a:pt x="1531917" y="243444"/>
                </a:cubicBezTo>
                <a:cubicBezTo>
                  <a:pt x="1528948" y="460169"/>
                  <a:pt x="764474" y="880258"/>
                  <a:pt x="0" y="1300348"/>
                </a:cubicBezTo>
              </a:path>
            </a:pathLst>
          </a:custGeom>
          <a:noFill/>
          <a:ln w="0" cap="flat" cmpd="sng" algn="ctr">
            <a:solidFill>
              <a:srgbClr val="FF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Oval 4"/>
          <p:cNvSpPr/>
          <p:nvPr/>
        </p:nvSpPr>
        <p:spPr bwMode="auto">
          <a:xfrm>
            <a:off x="558140" y="2333501"/>
            <a:ext cx="255320" cy="31469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2438400" y="3899064"/>
            <a:ext cx="255320" cy="31469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7" name="Straight Connector 6"/>
          <p:cNvCxnSpPr/>
          <p:nvPr/>
        </p:nvCxnSpPr>
        <p:spPr bwMode="auto">
          <a:xfrm>
            <a:off x="6839712" y="1307592"/>
            <a:ext cx="0" cy="2121408"/>
          </a:xfrm>
          <a:prstGeom prst="line">
            <a:avLst/>
          </a:prstGeom>
          <a:solidFill>
            <a:schemeClr val="accent1"/>
          </a:solidFill>
          <a:ln w="9525" cap="flat" cmpd="sng" algn="ctr">
            <a:solidFill>
              <a:srgbClr val="FF0000"/>
            </a:solidFill>
            <a:prstDash val="lgDash"/>
            <a:round/>
            <a:headEnd type="none" w="med" len="med"/>
            <a:tailEnd type="none" w="med" len="med"/>
          </a:ln>
          <a:effectLst/>
        </p:spPr>
      </p:cxnSp>
      <p:cxnSp>
        <p:nvCxnSpPr>
          <p:cNvPr id="13" name="Straight Connector 12"/>
          <p:cNvCxnSpPr/>
          <p:nvPr/>
        </p:nvCxnSpPr>
        <p:spPr bwMode="auto">
          <a:xfrm>
            <a:off x="6071616" y="1527048"/>
            <a:ext cx="1719072" cy="0"/>
          </a:xfrm>
          <a:prstGeom prst="line">
            <a:avLst/>
          </a:prstGeom>
          <a:solidFill>
            <a:schemeClr val="accent1"/>
          </a:solidFill>
          <a:ln w="9525" cap="flat" cmpd="sng" algn="ctr">
            <a:solidFill>
              <a:srgbClr val="FF0000"/>
            </a:solidFill>
            <a:prstDash val="lgDash"/>
            <a:round/>
            <a:headEnd type="none" w="med" len="med"/>
            <a:tailEnd type="none" w="med" len="med"/>
          </a:ln>
          <a:effectLst/>
        </p:spPr>
      </p:cxnSp>
    </p:spTree>
    <p:extLst>
      <p:ext uri="{BB962C8B-B14F-4D97-AF65-F5344CB8AC3E}">
        <p14:creationId xmlns:p14="http://schemas.microsoft.com/office/powerpoint/2010/main" val="2106218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srcRect r="49680" b="39084"/>
          <a:stretch/>
        </p:blipFill>
        <p:spPr>
          <a:xfrm>
            <a:off x="2827866" y="3808413"/>
            <a:ext cx="1413933" cy="992188"/>
          </a:xfrm>
          <a:prstGeom prst="rect">
            <a:avLst/>
          </a:prstGeom>
        </p:spPr>
      </p:pic>
      <p:pic>
        <p:nvPicPr>
          <p:cNvPr id="77" name="Picture 7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9828" t="17592" r="51235" b="47480"/>
          <a:stretch/>
        </p:blipFill>
        <p:spPr>
          <a:xfrm>
            <a:off x="5904034" y="3682163"/>
            <a:ext cx="1021699" cy="924916"/>
          </a:xfrm>
          <a:prstGeom prst="rect">
            <a:avLst/>
          </a:prstGeom>
        </p:spPr>
      </p:pic>
      <p:pic>
        <p:nvPicPr>
          <p:cNvPr id="78" name="Picture 77"/>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58590" t="17592" r="15191" b="51852"/>
          <a:stretch/>
        </p:blipFill>
        <p:spPr>
          <a:xfrm>
            <a:off x="4686950" y="3709952"/>
            <a:ext cx="1002649" cy="876376"/>
          </a:xfrm>
          <a:prstGeom prst="rect">
            <a:avLst/>
          </a:prstGeom>
        </p:spPr>
      </p:pic>
      <p:sp>
        <p:nvSpPr>
          <p:cNvPr id="9219" name="TextBox 2"/>
          <p:cNvSpPr txBox="1">
            <a:spLocks noChangeArrowheads="1"/>
          </p:cNvSpPr>
          <p:nvPr/>
        </p:nvSpPr>
        <p:spPr bwMode="auto">
          <a:xfrm>
            <a:off x="320358" y="211985"/>
            <a:ext cx="3961662"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t>To Analyze and Design </a:t>
            </a:r>
            <a:r>
              <a:rPr lang="en-US" altLang="en-US" sz="2000" b="1" u="sng" dirty="0" smtClean="0"/>
              <a:t>Slopes:</a:t>
            </a:r>
            <a:endParaRPr lang="en-US" altLang="en-US" sz="2000" b="1" u="sng" dirty="0"/>
          </a:p>
        </p:txBody>
      </p:sp>
      <p:sp>
        <p:nvSpPr>
          <p:cNvPr id="2" name="TextBox 1"/>
          <p:cNvSpPr txBox="1"/>
          <p:nvPr/>
        </p:nvSpPr>
        <p:spPr>
          <a:xfrm>
            <a:off x="301074" y="864568"/>
            <a:ext cx="5183150" cy="1569660"/>
          </a:xfrm>
          <a:prstGeom prst="rect">
            <a:avLst/>
          </a:prstGeom>
          <a:noFill/>
        </p:spPr>
        <p:txBody>
          <a:bodyPr wrap="none" rtlCol="0">
            <a:spAutoFit/>
          </a:bodyPr>
          <a:lstStyle/>
          <a:p>
            <a:r>
              <a:rPr lang="en-US" dirty="0" smtClean="0"/>
              <a:t>1- </a:t>
            </a:r>
            <a:r>
              <a:rPr lang="en-US" u="sng" dirty="0" smtClean="0"/>
              <a:t>Planar Failures</a:t>
            </a:r>
            <a:r>
              <a:rPr lang="en-US" dirty="0" smtClean="0"/>
              <a:t>      </a:t>
            </a:r>
            <a:r>
              <a:rPr lang="en-US" sz="1400" dirty="0" smtClean="0"/>
              <a:t>(Determinate Problems)</a:t>
            </a:r>
          </a:p>
          <a:p>
            <a:pPr>
              <a:tabLst>
                <a:tab pos="744538" algn="l"/>
              </a:tabLst>
            </a:pPr>
            <a:r>
              <a:rPr lang="en-US" dirty="0"/>
              <a:t>	</a:t>
            </a:r>
            <a:endParaRPr lang="en-US" dirty="0" smtClean="0"/>
          </a:p>
          <a:p>
            <a:pPr marL="744538" indent="-168275">
              <a:buFont typeface="Arial" panose="020B0604020202020204" pitchFamily="34" charset="0"/>
              <a:buChar char="•"/>
              <a:tabLst>
                <a:tab pos="744538" algn="l"/>
              </a:tabLst>
            </a:pPr>
            <a:r>
              <a:rPr lang="en-US" sz="1400" dirty="0" smtClean="0"/>
              <a:t>Infinite Failures      Small depth, Long failure surface</a:t>
            </a:r>
          </a:p>
          <a:p>
            <a:pPr marL="744538" indent="-168275">
              <a:buFont typeface="Arial" panose="020B0604020202020204" pitchFamily="34" charset="0"/>
              <a:buChar char="•"/>
              <a:tabLst>
                <a:tab pos="744538" algn="l"/>
              </a:tabLst>
            </a:pPr>
            <a:endParaRPr lang="en-US" sz="1400" dirty="0" smtClean="0"/>
          </a:p>
          <a:p>
            <a:pPr marL="744538" indent="-168275">
              <a:buFont typeface="Arial" panose="020B0604020202020204" pitchFamily="34" charset="0"/>
              <a:buChar char="•"/>
              <a:tabLst>
                <a:tab pos="744538" algn="l"/>
              </a:tabLst>
            </a:pPr>
            <a:r>
              <a:rPr lang="en-US" sz="1400" dirty="0" smtClean="0"/>
              <a:t>Finite Slope Failures    Simple wedge</a:t>
            </a:r>
          </a:p>
          <a:p>
            <a:endParaRPr lang="en-US" dirty="0"/>
          </a:p>
        </p:txBody>
      </p:sp>
      <p:grpSp>
        <p:nvGrpSpPr>
          <p:cNvPr id="70" name="Group 69"/>
          <p:cNvGrpSpPr/>
          <p:nvPr/>
        </p:nvGrpSpPr>
        <p:grpSpPr>
          <a:xfrm>
            <a:off x="6796363" y="244855"/>
            <a:ext cx="1975104" cy="1642872"/>
            <a:chOff x="6254496" y="905256"/>
            <a:chExt cx="1975104" cy="1642872"/>
          </a:xfrm>
        </p:grpSpPr>
        <p:grpSp>
          <p:nvGrpSpPr>
            <p:cNvPr id="11" name="Group 10"/>
            <p:cNvGrpSpPr/>
            <p:nvPr/>
          </p:nvGrpSpPr>
          <p:grpSpPr>
            <a:xfrm>
              <a:off x="6254496" y="905256"/>
              <a:ext cx="1975104" cy="802741"/>
              <a:chOff x="6108192" y="4692338"/>
              <a:chExt cx="1975104" cy="802741"/>
            </a:xfrm>
          </p:grpSpPr>
          <p:cxnSp>
            <p:nvCxnSpPr>
              <p:cNvPr id="4" name="Straight Connector 3"/>
              <p:cNvCxnSpPr/>
              <p:nvPr/>
            </p:nvCxnSpPr>
            <p:spPr bwMode="auto">
              <a:xfrm flipH="1">
                <a:off x="6750682" y="4692338"/>
                <a:ext cx="1332614" cy="701748"/>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H="1">
                <a:off x="6108192" y="5393236"/>
                <a:ext cx="642490" cy="0"/>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8" name="Regular Pentagon 7"/>
              <p:cNvSpPr/>
              <p:nvPr/>
            </p:nvSpPr>
            <p:spPr bwMode="auto">
              <a:xfrm>
                <a:off x="6494931" y="4702521"/>
                <a:ext cx="1573618" cy="792558"/>
              </a:xfrm>
              <a:custGeom>
                <a:avLst/>
                <a:gdLst>
                  <a:gd name="connsiteX0" fmla="*/ 1 w 1389888"/>
                  <a:gd name="connsiteY0" fmla="*/ 475006 h 1243584"/>
                  <a:gd name="connsiteX1" fmla="*/ 694944 w 1389888"/>
                  <a:gd name="connsiteY1" fmla="*/ 0 h 1243584"/>
                  <a:gd name="connsiteX2" fmla="*/ 1389887 w 1389888"/>
                  <a:gd name="connsiteY2" fmla="*/ 475006 h 1243584"/>
                  <a:gd name="connsiteX3" fmla="*/ 1124442 w 1389888"/>
                  <a:gd name="connsiteY3" fmla="*/ 1243581 h 1243584"/>
                  <a:gd name="connsiteX4" fmla="*/ 265446 w 1389888"/>
                  <a:gd name="connsiteY4" fmla="*/ 1243581 h 1243584"/>
                  <a:gd name="connsiteX5" fmla="*/ 1 w 1389888"/>
                  <a:gd name="connsiteY5" fmla="*/ 475006 h 1243584"/>
                  <a:gd name="connsiteX0" fmla="*/ 0 w 1633406"/>
                  <a:gd name="connsiteY0" fmla="*/ 535163 h 1303738"/>
                  <a:gd name="connsiteX1" fmla="*/ 1633406 w 1633406"/>
                  <a:gd name="connsiteY1" fmla="*/ 0 h 1303738"/>
                  <a:gd name="connsiteX2" fmla="*/ 1389886 w 1633406"/>
                  <a:gd name="connsiteY2" fmla="*/ 535163 h 1303738"/>
                  <a:gd name="connsiteX3" fmla="*/ 1124441 w 1633406"/>
                  <a:gd name="connsiteY3" fmla="*/ 1303738 h 1303738"/>
                  <a:gd name="connsiteX4" fmla="*/ 265445 w 1633406"/>
                  <a:gd name="connsiteY4" fmla="*/ 1303738 h 1303738"/>
                  <a:gd name="connsiteX5" fmla="*/ 0 w 1633406"/>
                  <a:gd name="connsiteY5" fmla="*/ 535163 h 1303738"/>
                  <a:gd name="connsiteX0" fmla="*/ 0 w 1489028"/>
                  <a:gd name="connsiteY0" fmla="*/ 799858 h 1303738"/>
                  <a:gd name="connsiteX1" fmla="*/ 1489028 w 1489028"/>
                  <a:gd name="connsiteY1" fmla="*/ 0 h 1303738"/>
                  <a:gd name="connsiteX2" fmla="*/ 1245508 w 1489028"/>
                  <a:gd name="connsiteY2" fmla="*/ 535163 h 1303738"/>
                  <a:gd name="connsiteX3" fmla="*/ 980063 w 1489028"/>
                  <a:gd name="connsiteY3" fmla="*/ 1303738 h 1303738"/>
                  <a:gd name="connsiteX4" fmla="*/ 121067 w 1489028"/>
                  <a:gd name="connsiteY4" fmla="*/ 1303738 h 1303738"/>
                  <a:gd name="connsiteX5" fmla="*/ 0 w 1489028"/>
                  <a:gd name="connsiteY5" fmla="*/ 799858 h 1303738"/>
                  <a:gd name="connsiteX0" fmla="*/ 324101 w 1813129"/>
                  <a:gd name="connsiteY0" fmla="*/ 799858 h 1303738"/>
                  <a:gd name="connsiteX1" fmla="*/ 1813129 w 1813129"/>
                  <a:gd name="connsiteY1" fmla="*/ 0 h 1303738"/>
                  <a:gd name="connsiteX2" fmla="*/ 1569609 w 1813129"/>
                  <a:gd name="connsiteY2" fmla="*/ 535163 h 1303738"/>
                  <a:gd name="connsiteX3" fmla="*/ 1304164 w 1813129"/>
                  <a:gd name="connsiteY3" fmla="*/ 1303738 h 1303738"/>
                  <a:gd name="connsiteX4" fmla="*/ 0 w 1813129"/>
                  <a:gd name="connsiteY4" fmla="*/ 810443 h 1303738"/>
                  <a:gd name="connsiteX5" fmla="*/ 324101 w 1813129"/>
                  <a:gd name="connsiteY5" fmla="*/ 799858 h 1303738"/>
                  <a:gd name="connsiteX0" fmla="*/ 324101 w 1813129"/>
                  <a:gd name="connsiteY0" fmla="*/ 799858 h 966854"/>
                  <a:gd name="connsiteX1" fmla="*/ 1813129 w 1813129"/>
                  <a:gd name="connsiteY1" fmla="*/ 0 h 966854"/>
                  <a:gd name="connsiteX2" fmla="*/ 1569609 w 1813129"/>
                  <a:gd name="connsiteY2" fmla="*/ 535163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05543 w 1813129"/>
                  <a:gd name="connsiteY3" fmla="*/ 966854 h 966854"/>
                  <a:gd name="connsiteX4" fmla="*/ 0 w 1813129"/>
                  <a:gd name="connsiteY4" fmla="*/ 810443 h 966854"/>
                  <a:gd name="connsiteX5" fmla="*/ 324101 w 1813129"/>
                  <a:gd name="connsiteY5" fmla="*/ 799858 h 966854"/>
                  <a:gd name="connsiteX0" fmla="*/ 324101 w 1957507"/>
                  <a:gd name="connsiteY0" fmla="*/ 896111 h 1063107"/>
                  <a:gd name="connsiteX1" fmla="*/ 1957507 w 1957507"/>
                  <a:gd name="connsiteY1" fmla="*/ 0 h 1063107"/>
                  <a:gd name="connsiteX2" fmla="*/ 1545546 w 1957507"/>
                  <a:gd name="connsiteY2" fmla="*/ 378752 h 1063107"/>
                  <a:gd name="connsiteX3" fmla="*/ 305543 w 1957507"/>
                  <a:gd name="connsiteY3" fmla="*/ 1063107 h 1063107"/>
                  <a:gd name="connsiteX4" fmla="*/ 0 w 1957507"/>
                  <a:gd name="connsiteY4" fmla="*/ 906696 h 1063107"/>
                  <a:gd name="connsiteX5" fmla="*/ 324101 w 1957507"/>
                  <a:gd name="connsiteY5" fmla="*/ 896111 h 1063107"/>
                  <a:gd name="connsiteX0" fmla="*/ 324101 w 1976557"/>
                  <a:gd name="connsiteY0" fmla="*/ 873251 h 1040247"/>
                  <a:gd name="connsiteX1" fmla="*/ 1976557 w 1976557"/>
                  <a:gd name="connsiteY1" fmla="*/ 0 h 1040247"/>
                  <a:gd name="connsiteX2" fmla="*/ 1545546 w 1976557"/>
                  <a:gd name="connsiteY2" fmla="*/ 355892 h 1040247"/>
                  <a:gd name="connsiteX3" fmla="*/ 305543 w 1976557"/>
                  <a:gd name="connsiteY3" fmla="*/ 1040247 h 1040247"/>
                  <a:gd name="connsiteX4" fmla="*/ 0 w 1976557"/>
                  <a:gd name="connsiteY4" fmla="*/ 883836 h 1040247"/>
                  <a:gd name="connsiteX5" fmla="*/ 324101 w 1976557"/>
                  <a:gd name="connsiteY5" fmla="*/ 873251 h 1040247"/>
                  <a:gd name="connsiteX0" fmla="*/ 318386 w 1970842"/>
                  <a:gd name="connsiteY0" fmla="*/ 873251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8386 w 1970842"/>
                  <a:gd name="connsiteY5" fmla="*/ 873251 h 1040247"/>
                  <a:gd name="connsiteX0" fmla="*/ 316481 w 1970842"/>
                  <a:gd name="connsiteY0" fmla="*/ 867536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6481 w 1970842"/>
                  <a:gd name="connsiteY5" fmla="*/ 867536 h 1040247"/>
                  <a:gd name="connsiteX0" fmla="*/ 316481 w 1970842"/>
                  <a:gd name="connsiteY0" fmla="*/ 867536 h 990717"/>
                  <a:gd name="connsiteX1" fmla="*/ 1970842 w 1970842"/>
                  <a:gd name="connsiteY1" fmla="*/ 0 h 990717"/>
                  <a:gd name="connsiteX2" fmla="*/ 1539831 w 1970842"/>
                  <a:gd name="connsiteY2" fmla="*/ 355892 h 990717"/>
                  <a:gd name="connsiteX3" fmla="*/ 318878 w 1970842"/>
                  <a:gd name="connsiteY3" fmla="*/ 990717 h 990717"/>
                  <a:gd name="connsiteX4" fmla="*/ 0 w 1970842"/>
                  <a:gd name="connsiteY4" fmla="*/ 866691 h 990717"/>
                  <a:gd name="connsiteX5" fmla="*/ 316481 w 1970842"/>
                  <a:gd name="connsiteY5" fmla="*/ 867536 h 990717"/>
                  <a:gd name="connsiteX0" fmla="*/ 316481 w 1970842"/>
                  <a:gd name="connsiteY0" fmla="*/ 867536 h 992622"/>
                  <a:gd name="connsiteX1" fmla="*/ 1970842 w 1970842"/>
                  <a:gd name="connsiteY1" fmla="*/ 0 h 992622"/>
                  <a:gd name="connsiteX2" fmla="*/ 1539831 w 1970842"/>
                  <a:gd name="connsiteY2" fmla="*/ 355892 h 992622"/>
                  <a:gd name="connsiteX3" fmla="*/ 315068 w 1970842"/>
                  <a:gd name="connsiteY3" fmla="*/ 992622 h 992622"/>
                  <a:gd name="connsiteX4" fmla="*/ 0 w 1970842"/>
                  <a:gd name="connsiteY4" fmla="*/ 866691 h 992622"/>
                  <a:gd name="connsiteX5" fmla="*/ 316481 w 1970842"/>
                  <a:gd name="connsiteY5" fmla="*/ 867536 h 99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842" h="992622">
                    <a:moveTo>
                      <a:pt x="316481" y="867536"/>
                    </a:moveTo>
                    <a:lnTo>
                      <a:pt x="1970842" y="0"/>
                    </a:lnTo>
                    <a:lnTo>
                      <a:pt x="1539831" y="355892"/>
                    </a:lnTo>
                    <a:lnTo>
                      <a:pt x="315068" y="992622"/>
                    </a:lnTo>
                    <a:lnTo>
                      <a:pt x="0" y="866691"/>
                    </a:lnTo>
                    <a:lnTo>
                      <a:pt x="316481" y="867536"/>
                    </a:lnTo>
                    <a:close/>
                  </a:path>
                </a:pathLst>
              </a:custGeom>
              <a:no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76356" y="5070774"/>
                <a:ext cx="87612" cy="149975"/>
              </a:xfrm>
              <a:custGeom>
                <a:avLst/>
                <a:gdLst>
                  <a:gd name="connsiteX0" fmla="*/ 0 w 109728"/>
                  <a:gd name="connsiteY0" fmla="*/ 0 h 109728"/>
                  <a:gd name="connsiteX1" fmla="*/ 109728 w 109728"/>
                  <a:gd name="connsiteY1" fmla="*/ 0 h 109728"/>
                  <a:gd name="connsiteX2" fmla="*/ 109728 w 109728"/>
                  <a:gd name="connsiteY2" fmla="*/ 109728 h 109728"/>
                  <a:gd name="connsiteX3" fmla="*/ 0 w 109728"/>
                  <a:gd name="connsiteY3" fmla="*/ 109728 h 109728"/>
                  <a:gd name="connsiteX4" fmla="*/ 0 w 109728"/>
                  <a:gd name="connsiteY4" fmla="*/ 0 h 109728"/>
                  <a:gd name="connsiteX0" fmla="*/ 0 w 111633"/>
                  <a:gd name="connsiteY0" fmla="*/ 38100 h 147828"/>
                  <a:gd name="connsiteX1" fmla="*/ 111633 w 111633"/>
                  <a:gd name="connsiteY1" fmla="*/ 0 h 147828"/>
                  <a:gd name="connsiteX2" fmla="*/ 109728 w 111633"/>
                  <a:gd name="connsiteY2" fmla="*/ 147828 h 147828"/>
                  <a:gd name="connsiteX3" fmla="*/ 0 w 111633"/>
                  <a:gd name="connsiteY3" fmla="*/ 147828 h 147828"/>
                  <a:gd name="connsiteX4" fmla="*/ 0 w 111633"/>
                  <a:gd name="connsiteY4" fmla="*/ 38100 h 147828"/>
                  <a:gd name="connsiteX0" fmla="*/ 0 w 111633"/>
                  <a:gd name="connsiteY0" fmla="*/ 38100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38100 h 147828"/>
                  <a:gd name="connsiteX0" fmla="*/ 0 w 111633"/>
                  <a:gd name="connsiteY0" fmla="*/ 51435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51435 h 147828"/>
                  <a:gd name="connsiteX0" fmla="*/ 0 w 111633"/>
                  <a:gd name="connsiteY0" fmla="*/ 51435 h 187833"/>
                  <a:gd name="connsiteX1" fmla="*/ 111633 w 111633"/>
                  <a:gd name="connsiteY1" fmla="*/ 0 h 187833"/>
                  <a:gd name="connsiteX2" fmla="*/ 109728 w 111633"/>
                  <a:gd name="connsiteY2" fmla="*/ 132588 h 187833"/>
                  <a:gd name="connsiteX3" fmla="*/ 0 w 111633"/>
                  <a:gd name="connsiteY3" fmla="*/ 187833 h 187833"/>
                  <a:gd name="connsiteX4" fmla="*/ 0 w 111633"/>
                  <a:gd name="connsiteY4" fmla="*/ 51435 h 187833"/>
                  <a:gd name="connsiteX0" fmla="*/ 1905 w 111633"/>
                  <a:gd name="connsiteY0" fmla="*/ 55245 h 187833"/>
                  <a:gd name="connsiteX1" fmla="*/ 111633 w 111633"/>
                  <a:gd name="connsiteY1" fmla="*/ 0 h 187833"/>
                  <a:gd name="connsiteX2" fmla="*/ 109728 w 111633"/>
                  <a:gd name="connsiteY2" fmla="*/ 132588 h 187833"/>
                  <a:gd name="connsiteX3" fmla="*/ 0 w 111633"/>
                  <a:gd name="connsiteY3" fmla="*/ 187833 h 187833"/>
                  <a:gd name="connsiteX4" fmla="*/ 1905 w 111633"/>
                  <a:gd name="connsiteY4" fmla="*/ 55245 h 1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33" h="187833">
                    <a:moveTo>
                      <a:pt x="1905" y="55245"/>
                    </a:moveTo>
                    <a:lnTo>
                      <a:pt x="111633" y="0"/>
                    </a:lnTo>
                    <a:lnTo>
                      <a:pt x="109728" y="132588"/>
                    </a:lnTo>
                    <a:lnTo>
                      <a:pt x="0" y="187833"/>
                    </a:lnTo>
                    <a:lnTo>
                      <a:pt x="1905" y="55245"/>
                    </a:lnTo>
                    <a:close/>
                  </a:path>
                </a:pathLst>
              </a:custGeom>
              <a:solidFill>
                <a:schemeClr val="accent1"/>
              </a:solid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cxnSp>
          <p:nvCxnSpPr>
            <p:cNvPr id="13" name="Straight Arrow Connector 12"/>
            <p:cNvCxnSpPr/>
            <p:nvPr/>
          </p:nvCxnSpPr>
          <p:spPr bwMode="auto">
            <a:xfrm>
              <a:off x="7315200" y="1124712"/>
              <a:ext cx="0" cy="256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7315200" y="1490472"/>
              <a:ext cx="0" cy="256032"/>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9" name="TextBox 18"/>
            <p:cNvSpPr txBox="1"/>
            <p:nvPr/>
          </p:nvSpPr>
          <p:spPr>
            <a:xfrm>
              <a:off x="6839712" y="1051560"/>
              <a:ext cx="524503" cy="246221"/>
            </a:xfrm>
            <a:prstGeom prst="rect">
              <a:avLst/>
            </a:prstGeom>
            <a:noFill/>
          </p:spPr>
          <p:txBody>
            <a:bodyPr wrap="none" rtlCol="0">
              <a:spAutoFit/>
            </a:bodyPr>
            <a:lstStyle/>
            <a:p>
              <a:r>
                <a:rPr lang="en-US" sz="1000" dirty="0" smtClean="0"/>
                <a:t>Depth</a:t>
              </a:r>
              <a:endParaRPr lang="en-US" sz="1000" dirty="0"/>
            </a:p>
          </p:txBody>
        </p:sp>
        <p:grpSp>
          <p:nvGrpSpPr>
            <p:cNvPr id="35" name="Group 34"/>
            <p:cNvGrpSpPr/>
            <p:nvPr/>
          </p:nvGrpSpPr>
          <p:grpSpPr>
            <a:xfrm>
              <a:off x="6967728" y="1530096"/>
              <a:ext cx="1225296" cy="1018032"/>
              <a:chOff x="6949440" y="1499616"/>
              <a:chExt cx="1225296" cy="1018032"/>
            </a:xfrm>
          </p:grpSpPr>
          <p:cxnSp>
            <p:nvCxnSpPr>
              <p:cNvPr id="24" name="Straight Connector 23"/>
              <p:cNvCxnSpPr/>
              <p:nvPr/>
            </p:nvCxnSpPr>
            <p:spPr bwMode="auto">
              <a:xfrm flipH="1">
                <a:off x="6949440" y="1499616"/>
                <a:ext cx="1213104" cy="627888"/>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27" name="Rectangle 8"/>
              <p:cNvSpPr/>
              <p:nvPr/>
            </p:nvSpPr>
            <p:spPr bwMode="auto">
              <a:xfrm>
                <a:off x="7417877" y="1787919"/>
                <a:ext cx="187411" cy="320811"/>
              </a:xfrm>
              <a:custGeom>
                <a:avLst/>
                <a:gdLst>
                  <a:gd name="connsiteX0" fmla="*/ 0 w 109728"/>
                  <a:gd name="connsiteY0" fmla="*/ 0 h 109728"/>
                  <a:gd name="connsiteX1" fmla="*/ 109728 w 109728"/>
                  <a:gd name="connsiteY1" fmla="*/ 0 h 109728"/>
                  <a:gd name="connsiteX2" fmla="*/ 109728 w 109728"/>
                  <a:gd name="connsiteY2" fmla="*/ 109728 h 109728"/>
                  <a:gd name="connsiteX3" fmla="*/ 0 w 109728"/>
                  <a:gd name="connsiteY3" fmla="*/ 109728 h 109728"/>
                  <a:gd name="connsiteX4" fmla="*/ 0 w 109728"/>
                  <a:gd name="connsiteY4" fmla="*/ 0 h 109728"/>
                  <a:gd name="connsiteX0" fmla="*/ 0 w 111633"/>
                  <a:gd name="connsiteY0" fmla="*/ 38100 h 147828"/>
                  <a:gd name="connsiteX1" fmla="*/ 111633 w 111633"/>
                  <a:gd name="connsiteY1" fmla="*/ 0 h 147828"/>
                  <a:gd name="connsiteX2" fmla="*/ 109728 w 111633"/>
                  <a:gd name="connsiteY2" fmla="*/ 147828 h 147828"/>
                  <a:gd name="connsiteX3" fmla="*/ 0 w 111633"/>
                  <a:gd name="connsiteY3" fmla="*/ 147828 h 147828"/>
                  <a:gd name="connsiteX4" fmla="*/ 0 w 111633"/>
                  <a:gd name="connsiteY4" fmla="*/ 38100 h 147828"/>
                  <a:gd name="connsiteX0" fmla="*/ 0 w 111633"/>
                  <a:gd name="connsiteY0" fmla="*/ 38100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38100 h 147828"/>
                  <a:gd name="connsiteX0" fmla="*/ 0 w 111633"/>
                  <a:gd name="connsiteY0" fmla="*/ 51435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51435 h 147828"/>
                  <a:gd name="connsiteX0" fmla="*/ 0 w 111633"/>
                  <a:gd name="connsiteY0" fmla="*/ 51435 h 187833"/>
                  <a:gd name="connsiteX1" fmla="*/ 111633 w 111633"/>
                  <a:gd name="connsiteY1" fmla="*/ 0 h 187833"/>
                  <a:gd name="connsiteX2" fmla="*/ 109728 w 111633"/>
                  <a:gd name="connsiteY2" fmla="*/ 132588 h 187833"/>
                  <a:gd name="connsiteX3" fmla="*/ 0 w 111633"/>
                  <a:gd name="connsiteY3" fmla="*/ 187833 h 187833"/>
                  <a:gd name="connsiteX4" fmla="*/ 0 w 111633"/>
                  <a:gd name="connsiteY4" fmla="*/ 51435 h 187833"/>
                  <a:gd name="connsiteX0" fmla="*/ 1905 w 111633"/>
                  <a:gd name="connsiteY0" fmla="*/ 55245 h 187833"/>
                  <a:gd name="connsiteX1" fmla="*/ 111633 w 111633"/>
                  <a:gd name="connsiteY1" fmla="*/ 0 h 187833"/>
                  <a:gd name="connsiteX2" fmla="*/ 109728 w 111633"/>
                  <a:gd name="connsiteY2" fmla="*/ 132588 h 187833"/>
                  <a:gd name="connsiteX3" fmla="*/ 0 w 111633"/>
                  <a:gd name="connsiteY3" fmla="*/ 187833 h 187833"/>
                  <a:gd name="connsiteX4" fmla="*/ 1905 w 111633"/>
                  <a:gd name="connsiteY4" fmla="*/ 55245 h 1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33" h="187833">
                    <a:moveTo>
                      <a:pt x="1905" y="55245"/>
                    </a:moveTo>
                    <a:lnTo>
                      <a:pt x="111633" y="0"/>
                    </a:lnTo>
                    <a:lnTo>
                      <a:pt x="109728" y="132588"/>
                    </a:lnTo>
                    <a:lnTo>
                      <a:pt x="0" y="187833"/>
                    </a:lnTo>
                    <a:lnTo>
                      <a:pt x="1905" y="55245"/>
                    </a:lnTo>
                    <a:close/>
                  </a:path>
                </a:pathLst>
              </a:custGeom>
              <a:solidFill>
                <a:schemeClr val="accent1"/>
              </a:solid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0" name="Straight Connector 29"/>
              <p:cNvCxnSpPr/>
              <p:nvPr/>
            </p:nvCxnSpPr>
            <p:spPr bwMode="auto">
              <a:xfrm flipH="1">
                <a:off x="6967728" y="1725168"/>
                <a:ext cx="1207008" cy="615696"/>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33" name="Rectangle 32"/>
              <p:cNvSpPr/>
              <p:nvPr/>
            </p:nvSpPr>
            <p:spPr bwMode="auto">
              <a:xfrm>
                <a:off x="6992112" y="1743456"/>
                <a:ext cx="1176528" cy="774192"/>
              </a:xfrm>
              <a:custGeom>
                <a:avLst/>
                <a:gdLst>
                  <a:gd name="connsiteX0" fmla="*/ 0 w 1066800"/>
                  <a:gd name="connsiteY0" fmla="*/ 0 h 719328"/>
                  <a:gd name="connsiteX1" fmla="*/ 1066800 w 1066800"/>
                  <a:gd name="connsiteY1" fmla="*/ 0 h 719328"/>
                  <a:gd name="connsiteX2" fmla="*/ 1066800 w 1066800"/>
                  <a:gd name="connsiteY2" fmla="*/ 719328 h 719328"/>
                  <a:gd name="connsiteX3" fmla="*/ 0 w 1066800"/>
                  <a:gd name="connsiteY3" fmla="*/ 719328 h 719328"/>
                  <a:gd name="connsiteX4" fmla="*/ 0 w 1066800"/>
                  <a:gd name="connsiteY4" fmla="*/ 0 h 719328"/>
                  <a:gd name="connsiteX0" fmla="*/ 0 w 1176528"/>
                  <a:gd name="connsiteY0" fmla="*/ 591312 h 719328"/>
                  <a:gd name="connsiteX1" fmla="*/ 1176528 w 1176528"/>
                  <a:gd name="connsiteY1" fmla="*/ 0 h 719328"/>
                  <a:gd name="connsiteX2" fmla="*/ 1176528 w 1176528"/>
                  <a:gd name="connsiteY2" fmla="*/ 719328 h 719328"/>
                  <a:gd name="connsiteX3" fmla="*/ 109728 w 1176528"/>
                  <a:gd name="connsiteY3" fmla="*/ 719328 h 719328"/>
                  <a:gd name="connsiteX4" fmla="*/ 0 w 1176528"/>
                  <a:gd name="connsiteY4" fmla="*/ 591312 h 719328"/>
                  <a:gd name="connsiteX0" fmla="*/ 0 w 1176528"/>
                  <a:gd name="connsiteY0" fmla="*/ 591312 h 774192"/>
                  <a:gd name="connsiteX1" fmla="*/ 1176528 w 1176528"/>
                  <a:gd name="connsiteY1" fmla="*/ 0 h 774192"/>
                  <a:gd name="connsiteX2" fmla="*/ 1176528 w 1176528"/>
                  <a:gd name="connsiteY2" fmla="*/ 719328 h 774192"/>
                  <a:gd name="connsiteX3" fmla="*/ 60960 w 1176528"/>
                  <a:gd name="connsiteY3" fmla="*/ 774192 h 774192"/>
                  <a:gd name="connsiteX4" fmla="*/ 0 w 1176528"/>
                  <a:gd name="connsiteY4" fmla="*/ 591312 h 774192"/>
                  <a:gd name="connsiteX0" fmla="*/ 0 w 1176528"/>
                  <a:gd name="connsiteY0" fmla="*/ 591312 h 774192"/>
                  <a:gd name="connsiteX1" fmla="*/ 1176528 w 1176528"/>
                  <a:gd name="connsiteY1" fmla="*/ 0 h 774192"/>
                  <a:gd name="connsiteX2" fmla="*/ 1127760 w 1176528"/>
                  <a:gd name="connsiteY2" fmla="*/ 298704 h 774192"/>
                  <a:gd name="connsiteX3" fmla="*/ 60960 w 1176528"/>
                  <a:gd name="connsiteY3" fmla="*/ 774192 h 774192"/>
                  <a:gd name="connsiteX4" fmla="*/ 0 w 1176528"/>
                  <a:gd name="connsiteY4" fmla="*/ 591312 h 77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528" h="774192">
                    <a:moveTo>
                      <a:pt x="0" y="591312"/>
                    </a:moveTo>
                    <a:lnTo>
                      <a:pt x="1176528" y="0"/>
                    </a:lnTo>
                    <a:lnTo>
                      <a:pt x="1127760" y="298704"/>
                    </a:lnTo>
                    <a:lnTo>
                      <a:pt x="60960" y="774192"/>
                    </a:lnTo>
                    <a:lnTo>
                      <a:pt x="0" y="591312"/>
                    </a:lnTo>
                    <a:close/>
                  </a:path>
                </a:pathLst>
              </a:custGeom>
              <a:gradFill>
                <a:gsLst>
                  <a:gs pos="78000">
                    <a:schemeClr val="bg1"/>
                  </a:gs>
                  <a:gs pos="0">
                    <a:srgbClr val="FFC000"/>
                  </a:gs>
                </a:gsLst>
                <a:lin ang="3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4" name="Freeform 33"/>
            <p:cNvSpPr/>
            <p:nvPr/>
          </p:nvSpPr>
          <p:spPr bwMode="auto">
            <a:xfrm>
              <a:off x="7479792" y="1022383"/>
              <a:ext cx="316387" cy="910049"/>
            </a:xfrm>
            <a:custGeom>
              <a:avLst/>
              <a:gdLst>
                <a:gd name="connsiteX0" fmla="*/ 0 w 214651"/>
                <a:gd name="connsiteY0" fmla="*/ 470883 h 1050003"/>
                <a:gd name="connsiteX1" fmla="*/ 213360 w 214651"/>
                <a:gd name="connsiteY1" fmla="*/ 19779 h 1050003"/>
                <a:gd name="connsiteX2" fmla="*/ 73152 w 214651"/>
                <a:gd name="connsiteY2" fmla="*/ 1050003 h 1050003"/>
                <a:gd name="connsiteX0" fmla="*/ 0 w 73152"/>
                <a:gd name="connsiteY0" fmla="*/ 0 h 579120"/>
                <a:gd name="connsiteX1" fmla="*/ 73152 w 73152"/>
                <a:gd name="connsiteY1" fmla="*/ 579120 h 579120"/>
                <a:gd name="connsiteX0" fmla="*/ 0 w 193583"/>
                <a:gd name="connsiteY0" fmla="*/ 289845 h 868965"/>
                <a:gd name="connsiteX1" fmla="*/ 73152 w 193583"/>
                <a:gd name="connsiteY1" fmla="*/ 868965 h 868965"/>
                <a:gd name="connsiteX0" fmla="*/ 0 w 316387"/>
                <a:gd name="connsiteY0" fmla="*/ 330929 h 910049"/>
                <a:gd name="connsiteX1" fmla="*/ 73152 w 316387"/>
                <a:gd name="connsiteY1" fmla="*/ 910049 h 910049"/>
              </a:gdLst>
              <a:ahLst/>
              <a:cxnLst>
                <a:cxn ang="0">
                  <a:pos x="connsiteX0" y="connsiteY0"/>
                </a:cxn>
                <a:cxn ang="0">
                  <a:pos x="connsiteX1" y="connsiteY1"/>
                </a:cxn>
              </a:cxnLst>
              <a:rect l="l" t="t" r="r" b="b"/>
              <a:pathLst>
                <a:path w="316387" h="910049">
                  <a:moveTo>
                    <a:pt x="0" y="330929"/>
                  </a:moveTo>
                  <a:cubicBezTo>
                    <a:pt x="402336" y="-506255"/>
                    <a:pt x="414528" y="454881"/>
                    <a:pt x="73152" y="910049"/>
                  </a:cubicBezTo>
                </a:path>
              </a:pathLst>
            </a:custGeom>
            <a:noFill/>
            <a:ln w="0"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6" name="Straight Connector 55"/>
            <p:cNvCxnSpPr/>
            <p:nvPr/>
          </p:nvCxnSpPr>
          <p:spPr bwMode="auto">
            <a:xfrm>
              <a:off x="6986016" y="2368296"/>
              <a:ext cx="438912" cy="0"/>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62" name="TextBox 61"/>
            <p:cNvSpPr txBox="1"/>
            <p:nvPr/>
          </p:nvSpPr>
          <p:spPr>
            <a:xfrm>
              <a:off x="7278624" y="2148840"/>
              <a:ext cx="258404" cy="253916"/>
            </a:xfrm>
            <a:prstGeom prst="rect">
              <a:avLst/>
            </a:prstGeom>
            <a:noFill/>
          </p:spPr>
          <p:txBody>
            <a:bodyPr wrap="none" rtlCol="0">
              <a:spAutoFit/>
            </a:bodyPr>
            <a:lstStyle/>
            <a:p>
              <a:r>
                <a:rPr lang="en-US" sz="1050" dirty="0" smtClean="0">
                  <a:latin typeface="Symbol" panose="05050102010706020507" pitchFamily="18" charset="2"/>
                </a:rPr>
                <a:t>b</a:t>
              </a:r>
              <a:endParaRPr lang="en-US" sz="1050" dirty="0">
                <a:latin typeface="Symbol" panose="05050102010706020507" pitchFamily="18" charset="2"/>
              </a:endParaRPr>
            </a:p>
          </p:txBody>
        </p:sp>
        <p:sp>
          <p:nvSpPr>
            <p:cNvPr id="63" name="Freeform 62"/>
            <p:cNvSpPr/>
            <p:nvPr/>
          </p:nvSpPr>
          <p:spPr bwMode="auto">
            <a:xfrm>
              <a:off x="7278624" y="2221992"/>
              <a:ext cx="45719" cy="146304"/>
            </a:xfrm>
            <a:custGeom>
              <a:avLst/>
              <a:gdLst>
                <a:gd name="connsiteX0" fmla="*/ 0 w 64041"/>
                <a:gd name="connsiteY0" fmla="*/ 0 h 172720"/>
                <a:gd name="connsiteX1" fmla="*/ 58420 w 64041"/>
                <a:gd name="connsiteY1" fmla="*/ 66040 h 172720"/>
                <a:gd name="connsiteX2" fmla="*/ 58420 w 64041"/>
                <a:gd name="connsiteY2" fmla="*/ 172720 h 172720"/>
              </a:gdLst>
              <a:ahLst/>
              <a:cxnLst>
                <a:cxn ang="0">
                  <a:pos x="connsiteX0" y="connsiteY0"/>
                </a:cxn>
                <a:cxn ang="0">
                  <a:pos x="connsiteX1" y="connsiteY1"/>
                </a:cxn>
                <a:cxn ang="0">
                  <a:pos x="connsiteX2" y="connsiteY2"/>
                </a:cxn>
              </a:cxnLst>
              <a:rect l="l" t="t" r="r" b="b"/>
              <a:pathLst>
                <a:path w="64041" h="172720">
                  <a:moveTo>
                    <a:pt x="0" y="0"/>
                  </a:moveTo>
                  <a:cubicBezTo>
                    <a:pt x="24341" y="18626"/>
                    <a:pt x="48683" y="37253"/>
                    <a:pt x="58420" y="66040"/>
                  </a:cubicBezTo>
                  <a:cubicBezTo>
                    <a:pt x="68157" y="94827"/>
                    <a:pt x="63288" y="133773"/>
                    <a:pt x="58420" y="17272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61" name="Straight Arrow Connector 60"/>
            <p:cNvCxnSpPr/>
            <p:nvPr/>
          </p:nvCxnSpPr>
          <p:spPr bwMode="auto">
            <a:xfrm>
              <a:off x="7168896" y="2065528"/>
              <a:ext cx="0" cy="219456"/>
            </a:xfrm>
            <a:prstGeom prst="straightConnector1">
              <a:avLst/>
            </a:prstGeom>
            <a:solidFill>
              <a:schemeClr val="accent1"/>
            </a:solidFill>
            <a:ln w="0" cap="flat" cmpd="sng" algn="ctr">
              <a:solidFill>
                <a:schemeClr val="tx1"/>
              </a:solidFill>
              <a:prstDash val="solid"/>
              <a:round/>
              <a:headEnd type="triangle" w="sm" len="sm"/>
              <a:tailEnd type="triangle" w="sm" len="sm"/>
            </a:ln>
            <a:effectLst/>
          </p:spPr>
        </p:cxnSp>
        <p:sp>
          <p:nvSpPr>
            <p:cNvPr id="66" name="TextBox 65"/>
            <p:cNvSpPr txBox="1"/>
            <p:nvPr/>
          </p:nvSpPr>
          <p:spPr>
            <a:xfrm>
              <a:off x="6976364" y="2069084"/>
              <a:ext cx="248786" cy="200055"/>
            </a:xfrm>
            <a:prstGeom prst="rect">
              <a:avLst/>
            </a:prstGeom>
            <a:noFill/>
          </p:spPr>
          <p:txBody>
            <a:bodyPr wrap="none" rtlCol="0">
              <a:spAutoFit/>
            </a:bodyPr>
            <a:lstStyle/>
            <a:p>
              <a:r>
                <a:rPr lang="en-US" sz="700" dirty="0" smtClean="0"/>
                <a:t>H</a:t>
              </a:r>
              <a:endParaRPr lang="en-US" sz="700" dirty="0"/>
            </a:p>
          </p:txBody>
        </p:sp>
      </p:grpSp>
      <p:sp>
        <p:nvSpPr>
          <p:cNvPr id="64" name="TextBox 63"/>
          <p:cNvSpPr txBox="1"/>
          <p:nvPr/>
        </p:nvSpPr>
        <p:spPr>
          <a:xfrm>
            <a:off x="301074" y="3466448"/>
            <a:ext cx="5602816" cy="954107"/>
          </a:xfrm>
          <a:prstGeom prst="rect">
            <a:avLst/>
          </a:prstGeom>
          <a:noFill/>
        </p:spPr>
        <p:txBody>
          <a:bodyPr wrap="none" rtlCol="0">
            <a:spAutoFit/>
          </a:bodyPr>
          <a:lstStyle/>
          <a:p>
            <a:r>
              <a:rPr lang="en-US" dirty="0" smtClean="0"/>
              <a:t>2- </a:t>
            </a:r>
            <a:r>
              <a:rPr lang="en-US" u="sng" dirty="0" smtClean="0"/>
              <a:t>Circular Failures</a:t>
            </a:r>
            <a:r>
              <a:rPr lang="en-US" dirty="0" smtClean="0"/>
              <a:t>    </a:t>
            </a:r>
            <a:r>
              <a:rPr lang="en-US" sz="1400" dirty="0" smtClean="0"/>
              <a:t>(Determinate &amp; Indeterminate Problems)</a:t>
            </a:r>
          </a:p>
          <a:p>
            <a:pPr marL="744538" indent="60325">
              <a:buFont typeface="Arial" panose="020B0604020202020204" pitchFamily="34" charset="0"/>
              <a:buChar char="•"/>
            </a:pPr>
            <a:r>
              <a:rPr lang="en-US" sz="1400" dirty="0" smtClean="0"/>
              <a:t>	</a:t>
            </a:r>
            <a:r>
              <a:rPr lang="en-US" sz="1200" i="1" dirty="0" smtClean="0"/>
              <a:t>Above Toe</a:t>
            </a:r>
          </a:p>
          <a:p>
            <a:pPr marL="744538" indent="60325">
              <a:buFont typeface="Arial" panose="020B0604020202020204" pitchFamily="34" charset="0"/>
              <a:buChar char="•"/>
            </a:pPr>
            <a:r>
              <a:rPr lang="en-US" sz="1200" i="1" dirty="0" smtClean="0"/>
              <a:t>	Through Toe</a:t>
            </a:r>
          </a:p>
          <a:p>
            <a:pPr marL="744538" indent="60325">
              <a:buFont typeface="Arial" panose="020B0604020202020204" pitchFamily="34" charset="0"/>
              <a:buChar char="•"/>
            </a:pPr>
            <a:r>
              <a:rPr lang="en-US" sz="1200" i="1" dirty="0"/>
              <a:t>	</a:t>
            </a:r>
            <a:r>
              <a:rPr lang="en-US" sz="1200" i="1" dirty="0" smtClean="0"/>
              <a:t>Deep seated </a:t>
            </a:r>
            <a:endParaRPr lang="en-US" sz="1200" i="1" dirty="0"/>
          </a:p>
        </p:txBody>
      </p:sp>
      <p:sp>
        <p:nvSpPr>
          <p:cNvPr id="68" name="TextBox 67"/>
          <p:cNvSpPr txBox="1"/>
          <p:nvPr/>
        </p:nvSpPr>
        <p:spPr>
          <a:xfrm>
            <a:off x="301074" y="5072510"/>
            <a:ext cx="4231287" cy="369332"/>
          </a:xfrm>
          <a:prstGeom prst="rect">
            <a:avLst/>
          </a:prstGeom>
          <a:noFill/>
        </p:spPr>
        <p:txBody>
          <a:bodyPr wrap="none" rtlCol="0">
            <a:spAutoFit/>
          </a:bodyPr>
          <a:lstStyle/>
          <a:p>
            <a:r>
              <a:rPr lang="en-US" dirty="0" smtClean="0"/>
              <a:t>3- </a:t>
            </a:r>
            <a:r>
              <a:rPr lang="en-US" u="sng" dirty="0" smtClean="0"/>
              <a:t>Wedge Failures</a:t>
            </a:r>
            <a:r>
              <a:rPr lang="en-US" dirty="0" smtClean="0"/>
              <a:t>      </a:t>
            </a:r>
            <a:r>
              <a:rPr lang="en-US" sz="1400" dirty="0" smtClean="0"/>
              <a:t>Multiple Planer Failure</a:t>
            </a:r>
            <a:endParaRPr lang="en-US" sz="1400" dirty="0"/>
          </a:p>
        </p:txBody>
      </p:sp>
      <p:pic>
        <p:nvPicPr>
          <p:cNvPr id="65" name="Picture 64"/>
          <p:cNvPicPr>
            <a:picLocks noChangeAspect="1"/>
          </p:cNvPicPr>
          <p:nvPr/>
        </p:nvPicPr>
        <p:blipFill>
          <a:blip r:embed="rId5"/>
          <a:stretch>
            <a:fillRect/>
          </a:stretch>
        </p:blipFill>
        <p:spPr>
          <a:xfrm>
            <a:off x="4950639" y="1801865"/>
            <a:ext cx="1630240" cy="931566"/>
          </a:xfrm>
          <a:prstGeom prst="rect">
            <a:avLst/>
          </a:prstGeom>
        </p:spPr>
      </p:pic>
      <p:pic>
        <p:nvPicPr>
          <p:cNvPr id="71" name="Picture 70"/>
          <p:cNvPicPr>
            <a:picLocks noChangeAspect="1"/>
          </p:cNvPicPr>
          <p:nvPr/>
        </p:nvPicPr>
        <p:blipFill rotWithShape="1">
          <a:blip r:embed="rId6"/>
          <a:srcRect l="45645" t="42794" b="10799"/>
          <a:stretch/>
        </p:blipFill>
        <p:spPr>
          <a:xfrm>
            <a:off x="5613727" y="4775200"/>
            <a:ext cx="1765536" cy="812800"/>
          </a:xfrm>
          <a:prstGeom prst="rect">
            <a:avLst/>
          </a:prstGeom>
        </p:spPr>
      </p:pic>
      <p:sp>
        <p:nvSpPr>
          <p:cNvPr id="73" name="TextBox 72"/>
          <p:cNvSpPr txBox="1"/>
          <p:nvPr/>
        </p:nvSpPr>
        <p:spPr>
          <a:xfrm>
            <a:off x="301074" y="6213231"/>
            <a:ext cx="5242141" cy="369332"/>
          </a:xfrm>
          <a:prstGeom prst="rect">
            <a:avLst/>
          </a:prstGeom>
          <a:noFill/>
        </p:spPr>
        <p:txBody>
          <a:bodyPr wrap="none" rtlCol="0">
            <a:spAutoFit/>
          </a:bodyPr>
          <a:lstStyle/>
          <a:p>
            <a:r>
              <a:rPr lang="en-US" dirty="0" smtClean="0"/>
              <a:t>4- </a:t>
            </a:r>
            <a:r>
              <a:rPr lang="en-US" u="sng" dirty="0" smtClean="0"/>
              <a:t>Complex Failures</a:t>
            </a:r>
            <a:r>
              <a:rPr lang="en-US" dirty="0" smtClean="0"/>
              <a:t>      </a:t>
            </a:r>
            <a:r>
              <a:rPr lang="en-US" sz="1400" dirty="0" smtClean="0"/>
              <a:t>Combination of Planar &amp; Circular</a:t>
            </a:r>
            <a:endParaRPr lang="en-US" sz="1400" dirty="0"/>
          </a:p>
        </p:txBody>
      </p:sp>
      <p:grpSp>
        <p:nvGrpSpPr>
          <p:cNvPr id="72" name="Group 71"/>
          <p:cNvGrpSpPr/>
          <p:nvPr/>
        </p:nvGrpSpPr>
        <p:grpSpPr>
          <a:xfrm>
            <a:off x="6390431" y="2298440"/>
            <a:ext cx="1740206" cy="982380"/>
            <a:chOff x="7220165" y="2162974"/>
            <a:chExt cx="1740206" cy="982380"/>
          </a:xfrm>
        </p:grpSpPr>
        <p:cxnSp>
          <p:nvCxnSpPr>
            <p:cNvPr id="15" name="Straight Connector 14"/>
            <p:cNvCxnSpPr>
              <a:stCxn id="17" idx="1"/>
            </p:cNvCxnSpPr>
            <p:nvPr/>
          </p:nvCxnSpPr>
          <p:spPr bwMode="auto">
            <a:xfrm flipH="1">
              <a:off x="7474995" y="2164508"/>
              <a:ext cx="1218653" cy="976589"/>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H="1" flipV="1">
              <a:off x="7220165" y="3139276"/>
              <a:ext cx="957072" cy="998"/>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17" name="Regular Pentagon 7"/>
            <p:cNvSpPr/>
            <p:nvPr/>
          </p:nvSpPr>
          <p:spPr bwMode="auto">
            <a:xfrm>
              <a:off x="7486482" y="2164508"/>
              <a:ext cx="1207166" cy="965307"/>
            </a:xfrm>
            <a:custGeom>
              <a:avLst/>
              <a:gdLst>
                <a:gd name="connsiteX0" fmla="*/ 1 w 1389888"/>
                <a:gd name="connsiteY0" fmla="*/ 475006 h 1243584"/>
                <a:gd name="connsiteX1" fmla="*/ 694944 w 1389888"/>
                <a:gd name="connsiteY1" fmla="*/ 0 h 1243584"/>
                <a:gd name="connsiteX2" fmla="*/ 1389887 w 1389888"/>
                <a:gd name="connsiteY2" fmla="*/ 475006 h 1243584"/>
                <a:gd name="connsiteX3" fmla="*/ 1124442 w 1389888"/>
                <a:gd name="connsiteY3" fmla="*/ 1243581 h 1243584"/>
                <a:gd name="connsiteX4" fmla="*/ 265446 w 1389888"/>
                <a:gd name="connsiteY4" fmla="*/ 1243581 h 1243584"/>
                <a:gd name="connsiteX5" fmla="*/ 1 w 1389888"/>
                <a:gd name="connsiteY5" fmla="*/ 475006 h 1243584"/>
                <a:gd name="connsiteX0" fmla="*/ 0 w 1633406"/>
                <a:gd name="connsiteY0" fmla="*/ 535163 h 1303738"/>
                <a:gd name="connsiteX1" fmla="*/ 1633406 w 1633406"/>
                <a:gd name="connsiteY1" fmla="*/ 0 h 1303738"/>
                <a:gd name="connsiteX2" fmla="*/ 1389886 w 1633406"/>
                <a:gd name="connsiteY2" fmla="*/ 535163 h 1303738"/>
                <a:gd name="connsiteX3" fmla="*/ 1124441 w 1633406"/>
                <a:gd name="connsiteY3" fmla="*/ 1303738 h 1303738"/>
                <a:gd name="connsiteX4" fmla="*/ 265445 w 1633406"/>
                <a:gd name="connsiteY4" fmla="*/ 1303738 h 1303738"/>
                <a:gd name="connsiteX5" fmla="*/ 0 w 1633406"/>
                <a:gd name="connsiteY5" fmla="*/ 535163 h 1303738"/>
                <a:gd name="connsiteX0" fmla="*/ 0 w 1489028"/>
                <a:gd name="connsiteY0" fmla="*/ 799858 h 1303738"/>
                <a:gd name="connsiteX1" fmla="*/ 1489028 w 1489028"/>
                <a:gd name="connsiteY1" fmla="*/ 0 h 1303738"/>
                <a:gd name="connsiteX2" fmla="*/ 1245508 w 1489028"/>
                <a:gd name="connsiteY2" fmla="*/ 535163 h 1303738"/>
                <a:gd name="connsiteX3" fmla="*/ 980063 w 1489028"/>
                <a:gd name="connsiteY3" fmla="*/ 1303738 h 1303738"/>
                <a:gd name="connsiteX4" fmla="*/ 121067 w 1489028"/>
                <a:gd name="connsiteY4" fmla="*/ 1303738 h 1303738"/>
                <a:gd name="connsiteX5" fmla="*/ 0 w 1489028"/>
                <a:gd name="connsiteY5" fmla="*/ 799858 h 1303738"/>
                <a:gd name="connsiteX0" fmla="*/ 324101 w 1813129"/>
                <a:gd name="connsiteY0" fmla="*/ 799858 h 1303738"/>
                <a:gd name="connsiteX1" fmla="*/ 1813129 w 1813129"/>
                <a:gd name="connsiteY1" fmla="*/ 0 h 1303738"/>
                <a:gd name="connsiteX2" fmla="*/ 1569609 w 1813129"/>
                <a:gd name="connsiteY2" fmla="*/ 535163 h 1303738"/>
                <a:gd name="connsiteX3" fmla="*/ 1304164 w 1813129"/>
                <a:gd name="connsiteY3" fmla="*/ 1303738 h 1303738"/>
                <a:gd name="connsiteX4" fmla="*/ 0 w 1813129"/>
                <a:gd name="connsiteY4" fmla="*/ 810443 h 1303738"/>
                <a:gd name="connsiteX5" fmla="*/ 324101 w 1813129"/>
                <a:gd name="connsiteY5" fmla="*/ 799858 h 1303738"/>
                <a:gd name="connsiteX0" fmla="*/ 324101 w 1813129"/>
                <a:gd name="connsiteY0" fmla="*/ 799858 h 966854"/>
                <a:gd name="connsiteX1" fmla="*/ 1813129 w 1813129"/>
                <a:gd name="connsiteY1" fmla="*/ 0 h 966854"/>
                <a:gd name="connsiteX2" fmla="*/ 1569609 w 1813129"/>
                <a:gd name="connsiteY2" fmla="*/ 535163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05543 w 1813129"/>
                <a:gd name="connsiteY3" fmla="*/ 966854 h 966854"/>
                <a:gd name="connsiteX4" fmla="*/ 0 w 1813129"/>
                <a:gd name="connsiteY4" fmla="*/ 810443 h 966854"/>
                <a:gd name="connsiteX5" fmla="*/ 324101 w 1813129"/>
                <a:gd name="connsiteY5" fmla="*/ 799858 h 966854"/>
                <a:gd name="connsiteX0" fmla="*/ 324101 w 1957507"/>
                <a:gd name="connsiteY0" fmla="*/ 896111 h 1063107"/>
                <a:gd name="connsiteX1" fmla="*/ 1957507 w 1957507"/>
                <a:gd name="connsiteY1" fmla="*/ 0 h 1063107"/>
                <a:gd name="connsiteX2" fmla="*/ 1545546 w 1957507"/>
                <a:gd name="connsiteY2" fmla="*/ 378752 h 1063107"/>
                <a:gd name="connsiteX3" fmla="*/ 305543 w 1957507"/>
                <a:gd name="connsiteY3" fmla="*/ 1063107 h 1063107"/>
                <a:gd name="connsiteX4" fmla="*/ 0 w 1957507"/>
                <a:gd name="connsiteY4" fmla="*/ 906696 h 1063107"/>
                <a:gd name="connsiteX5" fmla="*/ 324101 w 1957507"/>
                <a:gd name="connsiteY5" fmla="*/ 896111 h 1063107"/>
                <a:gd name="connsiteX0" fmla="*/ 324101 w 1976557"/>
                <a:gd name="connsiteY0" fmla="*/ 873251 h 1040247"/>
                <a:gd name="connsiteX1" fmla="*/ 1976557 w 1976557"/>
                <a:gd name="connsiteY1" fmla="*/ 0 h 1040247"/>
                <a:gd name="connsiteX2" fmla="*/ 1545546 w 1976557"/>
                <a:gd name="connsiteY2" fmla="*/ 355892 h 1040247"/>
                <a:gd name="connsiteX3" fmla="*/ 305543 w 1976557"/>
                <a:gd name="connsiteY3" fmla="*/ 1040247 h 1040247"/>
                <a:gd name="connsiteX4" fmla="*/ 0 w 1976557"/>
                <a:gd name="connsiteY4" fmla="*/ 883836 h 1040247"/>
                <a:gd name="connsiteX5" fmla="*/ 324101 w 1976557"/>
                <a:gd name="connsiteY5" fmla="*/ 873251 h 1040247"/>
                <a:gd name="connsiteX0" fmla="*/ 318386 w 1970842"/>
                <a:gd name="connsiteY0" fmla="*/ 873251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8386 w 1970842"/>
                <a:gd name="connsiteY5" fmla="*/ 873251 h 1040247"/>
                <a:gd name="connsiteX0" fmla="*/ 316481 w 1970842"/>
                <a:gd name="connsiteY0" fmla="*/ 867536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6481 w 1970842"/>
                <a:gd name="connsiteY5" fmla="*/ 867536 h 1040247"/>
                <a:gd name="connsiteX0" fmla="*/ 316481 w 1970842"/>
                <a:gd name="connsiteY0" fmla="*/ 867536 h 990717"/>
                <a:gd name="connsiteX1" fmla="*/ 1970842 w 1970842"/>
                <a:gd name="connsiteY1" fmla="*/ 0 h 990717"/>
                <a:gd name="connsiteX2" fmla="*/ 1539831 w 1970842"/>
                <a:gd name="connsiteY2" fmla="*/ 355892 h 990717"/>
                <a:gd name="connsiteX3" fmla="*/ 318878 w 1970842"/>
                <a:gd name="connsiteY3" fmla="*/ 990717 h 990717"/>
                <a:gd name="connsiteX4" fmla="*/ 0 w 1970842"/>
                <a:gd name="connsiteY4" fmla="*/ 866691 h 990717"/>
                <a:gd name="connsiteX5" fmla="*/ 316481 w 1970842"/>
                <a:gd name="connsiteY5" fmla="*/ 867536 h 990717"/>
                <a:gd name="connsiteX0" fmla="*/ 316481 w 1970842"/>
                <a:gd name="connsiteY0" fmla="*/ 867536 h 992622"/>
                <a:gd name="connsiteX1" fmla="*/ 1970842 w 1970842"/>
                <a:gd name="connsiteY1" fmla="*/ 0 h 992622"/>
                <a:gd name="connsiteX2" fmla="*/ 1539831 w 1970842"/>
                <a:gd name="connsiteY2" fmla="*/ 355892 h 992622"/>
                <a:gd name="connsiteX3" fmla="*/ 315068 w 1970842"/>
                <a:gd name="connsiteY3" fmla="*/ 992622 h 992622"/>
                <a:gd name="connsiteX4" fmla="*/ 0 w 1970842"/>
                <a:gd name="connsiteY4" fmla="*/ 866691 h 992622"/>
                <a:gd name="connsiteX5" fmla="*/ 316481 w 1970842"/>
                <a:gd name="connsiteY5" fmla="*/ 867536 h 992622"/>
                <a:gd name="connsiteX0" fmla="*/ 316481 w 1970842"/>
                <a:gd name="connsiteY0" fmla="*/ 1847734 h 1972820"/>
                <a:gd name="connsiteX1" fmla="*/ 1970842 w 1970842"/>
                <a:gd name="connsiteY1" fmla="*/ 980198 h 1972820"/>
                <a:gd name="connsiteX2" fmla="*/ 1249709 w 1970842"/>
                <a:gd name="connsiteY2" fmla="*/ 0 h 1972820"/>
                <a:gd name="connsiteX3" fmla="*/ 315068 w 1970842"/>
                <a:gd name="connsiteY3" fmla="*/ 1972820 h 1972820"/>
                <a:gd name="connsiteX4" fmla="*/ 0 w 1970842"/>
                <a:gd name="connsiteY4" fmla="*/ 1846889 h 1972820"/>
                <a:gd name="connsiteX5" fmla="*/ 316481 w 1970842"/>
                <a:gd name="connsiteY5" fmla="*/ 1847734 h 1972820"/>
                <a:gd name="connsiteX0" fmla="*/ 316481 w 1970842"/>
                <a:gd name="connsiteY0" fmla="*/ 1847734 h 1847734"/>
                <a:gd name="connsiteX1" fmla="*/ 1970842 w 1970842"/>
                <a:gd name="connsiteY1" fmla="*/ 980198 h 1847734"/>
                <a:gd name="connsiteX2" fmla="*/ 1249709 w 1970842"/>
                <a:gd name="connsiteY2" fmla="*/ 0 h 1847734"/>
                <a:gd name="connsiteX3" fmla="*/ 299799 w 1970842"/>
                <a:gd name="connsiteY3" fmla="*/ 766521 h 1847734"/>
                <a:gd name="connsiteX4" fmla="*/ 0 w 1970842"/>
                <a:gd name="connsiteY4" fmla="*/ 1846889 h 1847734"/>
                <a:gd name="connsiteX5" fmla="*/ 316481 w 1970842"/>
                <a:gd name="connsiteY5" fmla="*/ 1847734 h 1847734"/>
                <a:gd name="connsiteX0" fmla="*/ 316481 w 1993746"/>
                <a:gd name="connsiteY0" fmla="*/ 1847734 h 1847734"/>
                <a:gd name="connsiteX1" fmla="*/ 1993746 w 1993746"/>
                <a:gd name="connsiteY1" fmla="*/ 522110 h 1847734"/>
                <a:gd name="connsiteX2" fmla="*/ 1249709 w 1993746"/>
                <a:gd name="connsiteY2" fmla="*/ 0 h 1847734"/>
                <a:gd name="connsiteX3" fmla="*/ 299799 w 1993746"/>
                <a:gd name="connsiteY3" fmla="*/ 766521 h 1847734"/>
                <a:gd name="connsiteX4" fmla="*/ 0 w 1993746"/>
                <a:gd name="connsiteY4" fmla="*/ 1846889 h 1847734"/>
                <a:gd name="connsiteX5" fmla="*/ 316481 w 1993746"/>
                <a:gd name="connsiteY5" fmla="*/ 1847734 h 1847734"/>
                <a:gd name="connsiteX0" fmla="*/ 316481 w 1993746"/>
                <a:gd name="connsiteY0" fmla="*/ 1325624 h 1325624"/>
                <a:gd name="connsiteX1" fmla="*/ 1993746 w 1993746"/>
                <a:gd name="connsiteY1" fmla="*/ 0 h 1325624"/>
                <a:gd name="connsiteX2" fmla="*/ 1394770 w 1993746"/>
                <a:gd name="connsiteY2" fmla="*/ 12326 h 1325624"/>
                <a:gd name="connsiteX3" fmla="*/ 299799 w 1993746"/>
                <a:gd name="connsiteY3" fmla="*/ 244411 h 1325624"/>
                <a:gd name="connsiteX4" fmla="*/ 0 w 1993746"/>
                <a:gd name="connsiteY4" fmla="*/ 1324779 h 1325624"/>
                <a:gd name="connsiteX5" fmla="*/ 316481 w 1993746"/>
                <a:gd name="connsiteY5" fmla="*/ 1325624 h 1325624"/>
                <a:gd name="connsiteX0" fmla="*/ 16683 w 1693948"/>
                <a:gd name="connsiteY0" fmla="*/ 1325624 h 1325624"/>
                <a:gd name="connsiteX1" fmla="*/ 1693948 w 1693948"/>
                <a:gd name="connsiteY1" fmla="*/ 0 h 1325624"/>
                <a:gd name="connsiteX2" fmla="*/ 1094972 w 1693948"/>
                <a:gd name="connsiteY2" fmla="*/ 12326 h 1325624"/>
                <a:gd name="connsiteX3" fmla="*/ 1 w 1693948"/>
                <a:gd name="connsiteY3" fmla="*/ 244411 h 1325624"/>
                <a:gd name="connsiteX4" fmla="*/ 59037 w 1693948"/>
                <a:gd name="connsiteY4" fmla="*/ 859056 h 1325624"/>
                <a:gd name="connsiteX5" fmla="*/ 16683 w 1693948"/>
                <a:gd name="connsiteY5" fmla="*/ 1325624 h 1325624"/>
                <a:gd name="connsiteX0" fmla="*/ -1 w 1677264"/>
                <a:gd name="connsiteY0" fmla="*/ 1325624 h 1325624"/>
                <a:gd name="connsiteX1" fmla="*/ 1677264 w 1677264"/>
                <a:gd name="connsiteY1" fmla="*/ 0 h 1325624"/>
                <a:gd name="connsiteX2" fmla="*/ 1078288 w 1677264"/>
                <a:gd name="connsiteY2" fmla="*/ 12326 h 1325624"/>
                <a:gd name="connsiteX3" fmla="*/ 42353 w 1677264"/>
                <a:gd name="connsiteY3" fmla="*/ 859056 h 1325624"/>
                <a:gd name="connsiteX4" fmla="*/ -1 w 1677264"/>
                <a:gd name="connsiteY4" fmla="*/ 1325624 h 1325624"/>
                <a:gd name="connsiteX0" fmla="*/ 0 w 1634911"/>
                <a:gd name="connsiteY0" fmla="*/ 859056 h 859056"/>
                <a:gd name="connsiteX1" fmla="*/ 1634911 w 1634911"/>
                <a:gd name="connsiteY1" fmla="*/ 0 h 859056"/>
                <a:gd name="connsiteX2" fmla="*/ 1035935 w 1634911"/>
                <a:gd name="connsiteY2" fmla="*/ 12326 h 859056"/>
                <a:gd name="connsiteX3" fmla="*/ 0 w 1634911"/>
                <a:gd name="connsiteY3" fmla="*/ 859056 h 859056"/>
                <a:gd name="connsiteX0" fmla="*/ 0 w 1634911"/>
                <a:gd name="connsiteY0" fmla="*/ 859056 h 859056"/>
                <a:gd name="connsiteX1" fmla="*/ 1634911 w 1634911"/>
                <a:gd name="connsiteY1" fmla="*/ 0 h 859056"/>
                <a:gd name="connsiteX2" fmla="*/ 759570 w 1634911"/>
                <a:gd name="connsiteY2" fmla="*/ 108274 h 859056"/>
                <a:gd name="connsiteX3" fmla="*/ 0 w 1634911"/>
                <a:gd name="connsiteY3" fmla="*/ 859056 h 859056"/>
                <a:gd name="connsiteX0" fmla="*/ 0 w 1641820"/>
                <a:gd name="connsiteY0" fmla="*/ 868194 h 868194"/>
                <a:gd name="connsiteX1" fmla="*/ 1641820 w 1641820"/>
                <a:gd name="connsiteY1" fmla="*/ 0 h 868194"/>
                <a:gd name="connsiteX2" fmla="*/ 759570 w 1641820"/>
                <a:gd name="connsiteY2" fmla="*/ 117412 h 868194"/>
                <a:gd name="connsiteX3" fmla="*/ 0 w 1641820"/>
                <a:gd name="connsiteY3" fmla="*/ 868194 h 868194"/>
              </a:gdLst>
              <a:ahLst/>
              <a:cxnLst>
                <a:cxn ang="0">
                  <a:pos x="connsiteX0" y="connsiteY0"/>
                </a:cxn>
                <a:cxn ang="0">
                  <a:pos x="connsiteX1" y="connsiteY1"/>
                </a:cxn>
                <a:cxn ang="0">
                  <a:pos x="connsiteX2" y="connsiteY2"/>
                </a:cxn>
                <a:cxn ang="0">
                  <a:pos x="connsiteX3" y="connsiteY3"/>
                </a:cxn>
              </a:cxnLst>
              <a:rect l="l" t="t" r="r" b="b"/>
              <a:pathLst>
                <a:path w="1641820" h="868194">
                  <a:moveTo>
                    <a:pt x="0" y="868194"/>
                  </a:moveTo>
                  <a:lnTo>
                    <a:pt x="1641820" y="0"/>
                  </a:lnTo>
                  <a:lnTo>
                    <a:pt x="759570" y="117412"/>
                  </a:lnTo>
                  <a:lnTo>
                    <a:pt x="0" y="868194"/>
                  </a:lnTo>
                  <a:close/>
                </a:path>
              </a:pathLst>
            </a:custGeom>
            <a:solidFill>
              <a:srgbClr val="FFC000"/>
            </a:solid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8" name="Straight Connector 37"/>
            <p:cNvCxnSpPr/>
            <p:nvPr/>
          </p:nvCxnSpPr>
          <p:spPr bwMode="auto">
            <a:xfrm flipH="1" flipV="1">
              <a:off x="8696533" y="2163898"/>
              <a:ext cx="263838" cy="4244"/>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flipH="1">
              <a:off x="7227277" y="2162974"/>
              <a:ext cx="1455227" cy="1432"/>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47" name="Straight Arrow Connector 46"/>
            <p:cNvCxnSpPr/>
            <p:nvPr/>
          </p:nvCxnSpPr>
          <p:spPr bwMode="auto">
            <a:xfrm flipH="1" flipV="1">
              <a:off x="7372057" y="2164406"/>
              <a:ext cx="508" cy="980948"/>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48" name="TextBox 47"/>
            <p:cNvSpPr txBox="1"/>
            <p:nvPr/>
          </p:nvSpPr>
          <p:spPr>
            <a:xfrm>
              <a:off x="7226261" y="2450410"/>
              <a:ext cx="287258" cy="261610"/>
            </a:xfrm>
            <a:prstGeom prst="rect">
              <a:avLst/>
            </a:prstGeom>
            <a:solidFill>
              <a:schemeClr val="bg1"/>
            </a:solidFill>
          </p:spPr>
          <p:txBody>
            <a:bodyPr wrap="none" rtlCol="0">
              <a:spAutoFit/>
            </a:bodyPr>
            <a:lstStyle/>
            <a:p>
              <a:r>
                <a:rPr lang="en-US" sz="1100" dirty="0" smtClean="0"/>
                <a:t>H</a:t>
              </a:r>
              <a:endParaRPr lang="en-US" sz="1100" dirty="0"/>
            </a:p>
          </p:txBody>
        </p:sp>
        <p:sp>
          <p:nvSpPr>
            <p:cNvPr id="53" name="Freeform 52"/>
            <p:cNvSpPr/>
            <p:nvPr/>
          </p:nvSpPr>
          <p:spPr bwMode="auto">
            <a:xfrm>
              <a:off x="7694637" y="2967046"/>
              <a:ext cx="64041" cy="172720"/>
            </a:xfrm>
            <a:custGeom>
              <a:avLst/>
              <a:gdLst>
                <a:gd name="connsiteX0" fmla="*/ 0 w 64041"/>
                <a:gd name="connsiteY0" fmla="*/ 0 h 172720"/>
                <a:gd name="connsiteX1" fmla="*/ 58420 w 64041"/>
                <a:gd name="connsiteY1" fmla="*/ 66040 h 172720"/>
                <a:gd name="connsiteX2" fmla="*/ 58420 w 64041"/>
                <a:gd name="connsiteY2" fmla="*/ 172720 h 172720"/>
              </a:gdLst>
              <a:ahLst/>
              <a:cxnLst>
                <a:cxn ang="0">
                  <a:pos x="connsiteX0" y="connsiteY0"/>
                </a:cxn>
                <a:cxn ang="0">
                  <a:pos x="connsiteX1" y="connsiteY1"/>
                </a:cxn>
                <a:cxn ang="0">
                  <a:pos x="connsiteX2" y="connsiteY2"/>
                </a:cxn>
              </a:cxnLst>
              <a:rect l="l" t="t" r="r" b="b"/>
              <a:pathLst>
                <a:path w="64041" h="172720">
                  <a:moveTo>
                    <a:pt x="0" y="0"/>
                  </a:moveTo>
                  <a:cubicBezTo>
                    <a:pt x="24341" y="18626"/>
                    <a:pt x="48683" y="37253"/>
                    <a:pt x="58420" y="66040"/>
                  </a:cubicBezTo>
                  <a:cubicBezTo>
                    <a:pt x="68157" y="94827"/>
                    <a:pt x="63288" y="133773"/>
                    <a:pt x="58420" y="17272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7701749" y="2889322"/>
              <a:ext cx="258404" cy="253916"/>
            </a:xfrm>
            <a:prstGeom prst="rect">
              <a:avLst/>
            </a:prstGeom>
            <a:noFill/>
          </p:spPr>
          <p:txBody>
            <a:bodyPr wrap="none" rtlCol="0">
              <a:spAutoFit/>
            </a:bodyPr>
            <a:lstStyle/>
            <a:p>
              <a:r>
                <a:rPr lang="en-US" sz="1050" dirty="0" smtClean="0">
                  <a:latin typeface="Symbol" panose="05050102010706020507" pitchFamily="18" charset="2"/>
                </a:rPr>
                <a:t>b</a:t>
              </a:r>
              <a:endParaRPr lang="en-US" sz="1050" dirty="0">
                <a:latin typeface="Symbol" panose="05050102010706020507" pitchFamily="18" charset="2"/>
              </a:endParaRPr>
            </a:p>
          </p:txBody>
        </p:sp>
      </p:grpSp>
      <p:pic>
        <p:nvPicPr>
          <p:cNvPr id="76" name="Picture 7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57833" t="52893" r="13628" b="15856"/>
          <a:stretch/>
        </p:blipFill>
        <p:spPr>
          <a:xfrm>
            <a:off x="7293057" y="3752361"/>
            <a:ext cx="1038144" cy="852571"/>
          </a:xfrm>
          <a:prstGeom prst="rect">
            <a:avLst/>
          </a:prstGeom>
        </p:spPr>
      </p:pic>
      <p:pic>
        <p:nvPicPr>
          <p:cNvPr id="79" name="Picture 78"/>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Lst>
          </a:blip>
          <a:srcRect l="2989" t="46951" r="53555" b="10652"/>
          <a:stretch/>
        </p:blipFill>
        <p:spPr>
          <a:xfrm>
            <a:off x="5740401" y="5833972"/>
            <a:ext cx="1769534" cy="930893"/>
          </a:xfrm>
          <a:prstGeom prst="rect">
            <a:avLst/>
          </a:prstGeom>
        </p:spPr>
      </p:pic>
      <p:sp>
        <p:nvSpPr>
          <p:cNvPr id="80" name="Freeform 79"/>
          <p:cNvSpPr/>
          <p:nvPr/>
        </p:nvSpPr>
        <p:spPr bwMode="auto">
          <a:xfrm>
            <a:off x="5811859" y="1853225"/>
            <a:ext cx="1552536" cy="790406"/>
          </a:xfrm>
          <a:custGeom>
            <a:avLst/>
            <a:gdLst>
              <a:gd name="connsiteX0" fmla="*/ 0 w 214651"/>
              <a:gd name="connsiteY0" fmla="*/ 470883 h 1050003"/>
              <a:gd name="connsiteX1" fmla="*/ 213360 w 214651"/>
              <a:gd name="connsiteY1" fmla="*/ 19779 h 1050003"/>
              <a:gd name="connsiteX2" fmla="*/ 73152 w 214651"/>
              <a:gd name="connsiteY2" fmla="*/ 1050003 h 1050003"/>
              <a:gd name="connsiteX0" fmla="*/ 0 w 73152"/>
              <a:gd name="connsiteY0" fmla="*/ 0 h 579120"/>
              <a:gd name="connsiteX1" fmla="*/ 73152 w 73152"/>
              <a:gd name="connsiteY1" fmla="*/ 579120 h 579120"/>
              <a:gd name="connsiteX0" fmla="*/ 0 w 193583"/>
              <a:gd name="connsiteY0" fmla="*/ 289845 h 868965"/>
              <a:gd name="connsiteX1" fmla="*/ 73152 w 193583"/>
              <a:gd name="connsiteY1" fmla="*/ 868965 h 868965"/>
              <a:gd name="connsiteX0" fmla="*/ 0 w 316387"/>
              <a:gd name="connsiteY0" fmla="*/ 330929 h 910049"/>
              <a:gd name="connsiteX1" fmla="*/ 73152 w 316387"/>
              <a:gd name="connsiteY1" fmla="*/ 910049 h 910049"/>
              <a:gd name="connsiteX0" fmla="*/ 0 w 1003665"/>
              <a:gd name="connsiteY0" fmla="*/ 380207 h 739194"/>
              <a:gd name="connsiteX1" fmla="*/ 925590 w 1003665"/>
              <a:gd name="connsiteY1" fmla="*/ 739194 h 739194"/>
              <a:gd name="connsiteX0" fmla="*/ 0 w 1063347"/>
              <a:gd name="connsiteY0" fmla="*/ 363686 h 790406"/>
              <a:gd name="connsiteX1" fmla="*/ 989378 w 1063347"/>
              <a:gd name="connsiteY1" fmla="*/ 790406 h 790406"/>
            </a:gdLst>
            <a:ahLst/>
            <a:cxnLst>
              <a:cxn ang="0">
                <a:pos x="connsiteX0" y="connsiteY0"/>
              </a:cxn>
              <a:cxn ang="0">
                <a:pos x="connsiteX1" y="connsiteY1"/>
              </a:cxn>
            </a:cxnLst>
            <a:rect l="l" t="t" r="r" b="b"/>
            <a:pathLst>
              <a:path w="1063347" h="790406">
                <a:moveTo>
                  <a:pt x="0" y="363686"/>
                </a:moveTo>
                <a:cubicBezTo>
                  <a:pt x="402336" y="-473498"/>
                  <a:pt x="1330754" y="335238"/>
                  <a:pt x="989378" y="790406"/>
                </a:cubicBezTo>
              </a:path>
            </a:pathLst>
          </a:custGeom>
          <a:noFill/>
          <a:ln w="0"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reeform 62"/>
          <p:cNvSpPr>
            <a:spLocks/>
          </p:cNvSpPr>
          <p:nvPr/>
        </p:nvSpPr>
        <p:spPr bwMode="auto">
          <a:xfrm>
            <a:off x="942975" y="2276475"/>
            <a:ext cx="7696200" cy="3819525"/>
          </a:xfrm>
          <a:custGeom>
            <a:avLst/>
            <a:gdLst>
              <a:gd name="T0" fmla="*/ 2147483646 w 4848"/>
              <a:gd name="T1" fmla="*/ 2147483646 h 2406"/>
              <a:gd name="T2" fmla="*/ 2147483646 w 4848"/>
              <a:gd name="T3" fmla="*/ 2147483646 h 2406"/>
              <a:gd name="T4" fmla="*/ 0 w 4848"/>
              <a:gd name="T5" fmla="*/ 2147483646 h 2406"/>
              <a:gd name="T6" fmla="*/ 2147483646 w 4848"/>
              <a:gd name="T7" fmla="*/ 2147483646 h 2406"/>
              <a:gd name="T8" fmla="*/ 2147483646 w 4848"/>
              <a:gd name="T9" fmla="*/ 0 h 2406"/>
              <a:gd name="T10" fmla="*/ 0 60000 65536"/>
              <a:gd name="T11" fmla="*/ 0 60000 65536"/>
              <a:gd name="T12" fmla="*/ 0 60000 65536"/>
              <a:gd name="T13" fmla="*/ 0 60000 65536"/>
              <a:gd name="T14" fmla="*/ 0 60000 65536"/>
              <a:gd name="T15" fmla="*/ 0 w 4848"/>
              <a:gd name="T16" fmla="*/ 0 h 2406"/>
              <a:gd name="T17" fmla="*/ 4848 w 4848"/>
              <a:gd name="T18" fmla="*/ 2406 h 2406"/>
            </a:gdLst>
            <a:ahLst/>
            <a:cxnLst>
              <a:cxn ang="T10">
                <a:pos x="T0" y="T1"/>
              </a:cxn>
              <a:cxn ang="T11">
                <a:pos x="T2" y="T3"/>
              </a:cxn>
              <a:cxn ang="T12">
                <a:pos x="T4" y="T5"/>
              </a:cxn>
              <a:cxn ang="T13">
                <a:pos x="T6" y="T7"/>
              </a:cxn>
              <a:cxn ang="T14">
                <a:pos x="T8" y="T9"/>
              </a:cxn>
            </a:cxnLst>
            <a:rect l="T15" t="T16" r="T17" b="T18"/>
            <a:pathLst>
              <a:path w="4848" h="2406">
                <a:moveTo>
                  <a:pt x="4848" y="18"/>
                </a:moveTo>
                <a:lnTo>
                  <a:pt x="3588" y="12"/>
                </a:lnTo>
                <a:lnTo>
                  <a:pt x="0" y="2406"/>
                </a:lnTo>
                <a:lnTo>
                  <a:pt x="4830" y="2406"/>
                </a:lnTo>
                <a:lnTo>
                  <a:pt x="4848" y="0"/>
                </a:lnTo>
              </a:path>
            </a:pathLst>
          </a:custGeom>
          <a:gradFill rotWithShape="1">
            <a:gsLst>
              <a:gs pos="0">
                <a:srgbClr val="FFE6C1"/>
              </a:gs>
              <a:gs pos="100000">
                <a:srgbClr val="FFD08B"/>
              </a:gs>
            </a:gsLst>
            <a:lin ang="5400000" scaled="1"/>
          </a:gra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en-US"/>
          </a:p>
        </p:txBody>
      </p:sp>
      <p:sp>
        <p:nvSpPr>
          <p:cNvPr id="64515" name="Freeform 61"/>
          <p:cNvSpPr>
            <a:spLocks/>
          </p:cNvSpPr>
          <p:nvPr/>
        </p:nvSpPr>
        <p:spPr bwMode="auto">
          <a:xfrm>
            <a:off x="1066800" y="2305050"/>
            <a:ext cx="6115050" cy="3836988"/>
          </a:xfrm>
          <a:custGeom>
            <a:avLst/>
            <a:gdLst>
              <a:gd name="T0" fmla="*/ 2147483646 w 3852"/>
              <a:gd name="T1" fmla="*/ 2147483646 h 2417"/>
              <a:gd name="T2" fmla="*/ 0 w 3852"/>
              <a:gd name="T3" fmla="*/ 2147483646 h 2417"/>
              <a:gd name="T4" fmla="*/ 2147483646 w 3852"/>
              <a:gd name="T5" fmla="*/ 2147483646 h 2417"/>
              <a:gd name="T6" fmla="*/ 2147483646 w 3852"/>
              <a:gd name="T7" fmla="*/ 0 h 2417"/>
              <a:gd name="T8" fmla="*/ 2147483646 w 3852"/>
              <a:gd name="T9" fmla="*/ 2147483646 h 2417"/>
              <a:gd name="T10" fmla="*/ 0 60000 65536"/>
              <a:gd name="T11" fmla="*/ 0 60000 65536"/>
              <a:gd name="T12" fmla="*/ 0 60000 65536"/>
              <a:gd name="T13" fmla="*/ 0 60000 65536"/>
              <a:gd name="T14" fmla="*/ 0 60000 65536"/>
              <a:gd name="T15" fmla="*/ 0 w 3852"/>
              <a:gd name="T16" fmla="*/ 0 h 2417"/>
              <a:gd name="T17" fmla="*/ 3852 w 3852"/>
              <a:gd name="T18" fmla="*/ 2417 h 2417"/>
            </a:gdLst>
            <a:ahLst/>
            <a:cxnLst>
              <a:cxn ang="T10">
                <a:pos x="T0" y="T1"/>
              </a:cxn>
              <a:cxn ang="T11">
                <a:pos x="T2" y="T3"/>
              </a:cxn>
              <a:cxn ang="T12">
                <a:pos x="T4" y="T5"/>
              </a:cxn>
              <a:cxn ang="T13">
                <a:pos x="T6" y="T7"/>
              </a:cxn>
              <a:cxn ang="T14">
                <a:pos x="T8" y="T9"/>
              </a:cxn>
            </a:cxnLst>
            <a:rect l="T15" t="T16" r="T17" b="T18"/>
            <a:pathLst>
              <a:path w="3852" h="2417">
                <a:moveTo>
                  <a:pt x="2544" y="1770"/>
                </a:moveTo>
                <a:cubicBezTo>
                  <a:pt x="1671" y="2403"/>
                  <a:pt x="479" y="2417"/>
                  <a:pt x="0" y="2346"/>
                </a:cubicBezTo>
                <a:cubicBezTo>
                  <a:pt x="1740" y="1191"/>
                  <a:pt x="3498" y="6"/>
                  <a:pt x="3498" y="6"/>
                </a:cubicBezTo>
                <a:cubicBezTo>
                  <a:pt x="3498" y="6"/>
                  <a:pt x="3675" y="3"/>
                  <a:pt x="3852" y="0"/>
                </a:cubicBezTo>
                <a:cubicBezTo>
                  <a:pt x="3747" y="363"/>
                  <a:pt x="3417" y="1137"/>
                  <a:pt x="2544" y="1770"/>
                </a:cubicBezTo>
                <a:close/>
              </a:path>
            </a:pathLst>
          </a:custGeom>
          <a:gradFill rotWithShape="1">
            <a:gsLst>
              <a:gs pos="0">
                <a:srgbClr val="FFE6C1">
                  <a:alpha val="50000"/>
                </a:srgbClr>
              </a:gs>
              <a:gs pos="100000">
                <a:srgbClr val="FFB13F">
                  <a:alpha val="42000"/>
                </a:srgbClr>
              </a:gs>
            </a:gsLst>
            <a:path path="rect">
              <a:fillToRect r="100000" b="100000"/>
            </a:path>
          </a:gra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en-US"/>
          </a:p>
        </p:txBody>
      </p:sp>
      <p:sp>
        <p:nvSpPr>
          <p:cNvPr id="64516" name="Line 6"/>
          <p:cNvSpPr>
            <a:spLocks noChangeShapeType="1"/>
          </p:cNvSpPr>
          <p:nvPr/>
        </p:nvSpPr>
        <p:spPr bwMode="auto">
          <a:xfrm flipH="1">
            <a:off x="950913" y="6099175"/>
            <a:ext cx="7754937" cy="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17" name="Rectangle 7" descr="Large confetti"/>
          <p:cNvSpPr>
            <a:spLocks noChangeArrowheads="1"/>
          </p:cNvSpPr>
          <p:nvPr/>
        </p:nvSpPr>
        <p:spPr bwMode="auto">
          <a:xfrm>
            <a:off x="950913" y="6099175"/>
            <a:ext cx="1938337" cy="158750"/>
          </a:xfrm>
          <a:prstGeom prst="rect">
            <a:avLst/>
          </a:prstGeom>
          <a:pattFill prst="lgConfetti">
            <a:fgClr>
              <a:srgbClr val="996633"/>
            </a:fgClr>
            <a:bgClr>
              <a:schemeClr val="bg1"/>
            </a:bgClr>
          </a:patt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518" name="Freeform 8"/>
          <p:cNvSpPr>
            <a:spLocks/>
          </p:cNvSpPr>
          <p:nvPr/>
        </p:nvSpPr>
        <p:spPr bwMode="auto">
          <a:xfrm>
            <a:off x="1060450" y="2298700"/>
            <a:ext cx="6127750" cy="4206875"/>
          </a:xfrm>
          <a:custGeom>
            <a:avLst/>
            <a:gdLst>
              <a:gd name="T0" fmla="*/ 0 w 3860"/>
              <a:gd name="T1" fmla="*/ 2147483646 h 2650"/>
              <a:gd name="T2" fmla="*/ 2147483646 w 3860"/>
              <a:gd name="T3" fmla="*/ 0 h 2650"/>
              <a:gd name="T4" fmla="*/ 0 60000 65536"/>
              <a:gd name="T5" fmla="*/ 0 60000 65536"/>
              <a:gd name="T6" fmla="*/ 0 w 3860"/>
              <a:gd name="T7" fmla="*/ 0 h 2650"/>
              <a:gd name="T8" fmla="*/ 3860 w 3860"/>
              <a:gd name="T9" fmla="*/ 2650 h 2650"/>
            </a:gdLst>
            <a:ahLst/>
            <a:cxnLst>
              <a:cxn ang="T4">
                <a:pos x="T0" y="T1"/>
              </a:cxn>
              <a:cxn ang="T5">
                <a:pos x="T2" y="T3"/>
              </a:cxn>
            </a:cxnLst>
            <a:rect l="T6" t="T7" r="T8" b="T9"/>
            <a:pathLst>
              <a:path w="3860" h="2650">
                <a:moveTo>
                  <a:pt x="0" y="2349"/>
                </a:moveTo>
                <a:cubicBezTo>
                  <a:pt x="2476" y="2650"/>
                  <a:pt x="3608" y="858"/>
                  <a:pt x="3860" y="0"/>
                </a:cubicBezTo>
              </a:path>
            </a:pathLst>
          </a:custGeom>
          <a:noFill/>
          <a:ln w="28575" cmpd="sng">
            <a:solidFill>
              <a:srgbClr val="0099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19" name="Freeform 11"/>
          <p:cNvSpPr>
            <a:spLocks/>
          </p:cNvSpPr>
          <p:nvPr/>
        </p:nvSpPr>
        <p:spPr bwMode="auto">
          <a:xfrm>
            <a:off x="2486025" y="3282950"/>
            <a:ext cx="5453063" cy="2811463"/>
          </a:xfrm>
          <a:custGeom>
            <a:avLst/>
            <a:gdLst>
              <a:gd name="T0" fmla="*/ 2147483646 w 3435"/>
              <a:gd name="T1" fmla="*/ 0 h 1771"/>
              <a:gd name="T2" fmla="*/ 0 w 3435"/>
              <a:gd name="T3" fmla="*/ 2147483646 h 1771"/>
              <a:gd name="T4" fmla="*/ 0 60000 65536"/>
              <a:gd name="T5" fmla="*/ 0 60000 65536"/>
              <a:gd name="T6" fmla="*/ 0 w 3435"/>
              <a:gd name="T7" fmla="*/ 0 h 1771"/>
              <a:gd name="T8" fmla="*/ 3435 w 3435"/>
              <a:gd name="T9" fmla="*/ 1771 h 1771"/>
            </a:gdLst>
            <a:ahLst/>
            <a:cxnLst>
              <a:cxn ang="T4">
                <a:pos x="T0" y="T1"/>
              </a:cxn>
              <a:cxn ang="T5">
                <a:pos x="T2" y="T3"/>
              </a:cxn>
            </a:cxnLst>
            <a:rect l="T6" t="T7" r="T8" b="T9"/>
            <a:pathLst>
              <a:path w="3435" h="1771">
                <a:moveTo>
                  <a:pt x="3435" y="0"/>
                </a:moveTo>
                <a:cubicBezTo>
                  <a:pt x="1120" y="602"/>
                  <a:pt x="17" y="1231"/>
                  <a:pt x="0" y="1771"/>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0" name="Freeform 12"/>
          <p:cNvSpPr>
            <a:spLocks/>
          </p:cNvSpPr>
          <p:nvPr/>
        </p:nvSpPr>
        <p:spPr bwMode="auto">
          <a:xfrm>
            <a:off x="2667000" y="4073525"/>
            <a:ext cx="5213350" cy="2020888"/>
          </a:xfrm>
          <a:custGeom>
            <a:avLst/>
            <a:gdLst>
              <a:gd name="T0" fmla="*/ 2147483646 w 3284"/>
              <a:gd name="T1" fmla="*/ 0 h 1273"/>
              <a:gd name="T2" fmla="*/ 0 w 3284"/>
              <a:gd name="T3" fmla="*/ 2147483646 h 1273"/>
              <a:gd name="T4" fmla="*/ 0 60000 65536"/>
              <a:gd name="T5" fmla="*/ 0 60000 65536"/>
              <a:gd name="T6" fmla="*/ 0 w 3284"/>
              <a:gd name="T7" fmla="*/ 0 h 1273"/>
              <a:gd name="T8" fmla="*/ 3284 w 3284"/>
              <a:gd name="T9" fmla="*/ 1273 h 1273"/>
            </a:gdLst>
            <a:ahLst/>
            <a:cxnLst>
              <a:cxn ang="T4">
                <a:pos x="T0" y="T1"/>
              </a:cxn>
              <a:cxn ang="T5">
                <a:pos x="T2" y="T3"/>
              </a:cxn>
            </a:cxnLst>
            <a:rect l="T6" t="T7" r="T8" b="T9"/>
            <a:pathLst>
              <a:path w="3284" h="1273">
                <a:moveTo>
                  <a:pt x="3284" y="0"/>
                </a:moveTo>
                <a:cubicBezTo>
                  <a:pt x="1224" y="428"/>
                  <a:pt x="18" y="781"/>
                  <a:pt x="0" y="1273"/>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1" name="Freeform 13"/>
          <p:cNvSpPr>
            <a:spLocks/>
          </p:cNvSpPr>
          <p:nvPr/>
        </p:nvSpPr>
        <p:spPr bwMode="auto">
          <a:xfrm>
            <a:off x="2809875" y="4895850"/>
            <a:ext cx="5076825" cy="1195388"/>
          </a:xfrm>
          <a:custGeom>
            <a:avLst/>
            <a:gdLst>
              <a:gd name="T0" fmla="*/ 2147483646 w 3198"/>
              <a:gd name="T1" fmla="*/ 0 h 753"/>
              <a:gd name="T2" fmla="*/ 0 w 3198"/>
              <a:gd name="T3" fmla="*/ 2147483646 h 753"/>
              <a:gd name="T4" fmla="*/ 0 60000 65536"/>
              <a:gd name="T5" fmla="*/ 0 60000 65536"/>
              <a:gd name="T6" fmla="*/ 0 w 3198"/>
              <a:gd name="T7" fmla="*/ 0 h 753"/>
              <a:gd name="T8" fmla="*/ 3198 w 3198"/>
              <a:gd name="T9" fmla="*/ 753 h 753"/>
            </a:gdLst>
            <a:ahLst/>
            <a:cxnLst>
              <a:cxn ang="T4">
                <a:pos x="T0" y="T1"/>
              </a:cxn>
              <a:cxn ang="T5">
                <a:pos x="T2" y="T3"/>
              </a:cxn>
            </a:cxnLst>
            <a:rect l="T6" t="T7" r="T8" b="T9"/>
            <a:pathLst>
              <a:path w="3198" h="753">
                <a:moveTo>
                  <a:pt x="3198" y="0"/>
                </a:moveTo>
                <a:cubicBezTo>
                  <a:pt x="1332" y="144"/>
                  <a:pt x="14" y="410"/>
                  <a:pt x="0" y="753"/>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2" name="Freeform 14"/>
          <p:cNvSpPr>
            <a:spLocks/>
          </p:cNvSpPr>
          <p:nvPr/>
        </p:nvSpPr>
        <p:spPr bwMode="auto">
          <a:xfrm>
            <a:off x="2867025" y="5473700"/>
            <a:ext cx="5073650" cy="631825"/>
          </a:xfrm>
          <a:custGeom>
            <a:avLst/>
            <a:gdLst>
              <a:gd name="T0" fmla="*/ 2147483646 w 3196"/>
              <a:gd name="T1" fmla="*/ 0 h 398"/>
              <a:gd name="T2" fmla="*/ 2147483646 w 3196"/>
              <a:gd name="T3" fmla="*/ 2147483646 h 398"/>
              <a:gd name="T4" fmla="*/ 0 60000 65536"/>
              <a:gd name="T5" fmla="*/ 0 60000 65536"/>
              <a:gd name="T6" fmla="*/ 0 w 3196"/>
              <a:gd name="T7" fmla="*/ 0 h 398"/>
              <a:gd name="T8" fmla="*/ 3196 w 3196"/>
              <a:gd name="T9" fmla="*/ 398 h 398"/>
            </a:gdLst>
            <a:ahLst/>
            <a:cxnLst>
              <a:cxn ang="T4">
                <a:pos x="T0" y="T1"/>
              </a:cxn>
              <a:cxn ang="T5">
                <a:pos x="T2" y="T3"/>
              </a:cxn>
            </a:cxnLst>
            <a:rect l="T6" t="T7" r="T8" b="T9"/>
            <a:pathLst>
              <a:path w="3196" h="398">
                <a:moveTo>
                  <a:pt x="3196" y="0"/>
                </a:moveTo>
                <a:cubicBezTo>
                  <a:pt x="1330" y="144"/>
                  <a:pt x="0" y="212"/>
                  <a:pt x="12" y="398"/>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3" name="Freeform 15"/>
          <p:cNvSpPr>
            <a:spLocks/>
          </p:cNvSpPr>
          <p:nvPr/>
        </p:nvSpPr>
        <p:spPr bwMode="auto">
          <a:xfrm>
            <a:off x="5053013" y="4191000"/>
            <a:ext cx="457200" cy="1898650"/>
          </a:xfrm>
          <a:custGeom>
            <a:avLst/>
            <a:gdLst>
              <a:gd name="T0" fmla="*/ 0 w 288"/>
              <a:gd name="T1" fmla="*/ 0 h 1196"/>
              <a:gd name="T2" fmla="*/ 2147483646 w 288"/>
              <a:gd name="T3" fmla="*/ 2147483646 h 1196"/>
              <a:gd name="T4" fmla="*/ 0 60000 65536"/>
              <a:gd name="T5" fmla="*/ 0 60000 65536"/>
              <a:gd name="T6" fmla="*/ 0 w 288"/>
              <a:gd name="T7" fmla="*/ 0 h 1196"/>
              <a:gd name="T8" fmla="*/ 288 w 288"/>
              <a:gd name="T9" fmla="*/ 1196 h 1196"/>
            </a:gdLst>
            <a:ahLst/>
            <a:cxnLst>
              <a:cxn ang="T4">
                <a:pos x="T0" y="T1"/>
              </a:cxn>
              <a:cxn ang="T5">
                <a:pos x="T2" y="T3"/>
              </a:cxn>
            </a:cxnLst>
            <a:rect l="T6" t="T7" r="T8" b="T9"/>
            <a:pathLst>
              <a:path w="288" h="1196">
                <a:moveTo>
                  <a:pt x="0" y="0"/>
                </a:moveTo>
                <a:cubicBezTo>
                  <a:pt x="288" y="348"/>
                  <a:pt x="286" y="1196"/>
                  <a:pt x="286" y="1196"/>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4" name="Freeform 16"/>
          <p:cNvSpPr>
            <a:spLocks/>
          </p:cNvSpPr>
          <p:nvPr/>
        </p:nvSpPr>
        <p:spPr bwMode="auto">
          <a:xfrm>
            <a:off x="5546725" y="4000500"/>
            <a:ext cx="479425" cy="2098675"/>
          </a:xfrm>
          <a:custGeom>
            <a:avLst/>
            <a:gdLst>
              <a:gd name="T0" fmla="*/ 0 w 302"/>
              <a:gd name="T1" fmla="*/ 0 h 1322"/>
              <a:gd name="T2" fmla="*/ 2147483646 w 302"/>
              <a:gd name="T3" fmla="*/ 2147483646 h 1322"/>
              <a:gd name="T4" fmla="*/ 0 60000 65536"/>
              <a:gd name="T5" fmla="*/ 0 60000 65536"/>
              <a:gd name="T6" fmla="*/ 0 w 302"/>
              <a:gd name="T7" fmla="*/ 0 h 1322"/>
              <a:gd name="T8" fmla="*/ 302 w 302"/>
              <a:gd name="T9" fmla="*/ 1322 h 1322"/>
            </a:gdLst>
            <a:ahLst/>
            <a:cxnLst>
              <a:cxn ang="T4">
                <a:pos x="T0" y="T1"/>
              </a:cxn>
              <a:cxn ang="T5">
                <a:pos x="T2" y="T3"/>
              </a:cxn>
            </a:cxnLst>
            <a:rect l="T6" t="T7" r="T8" b="T9"/>
            <a:pathLst>
              <a:path w="302" h="1322">
                <a:moveTo>
                  <a:pt x="0" y="0"/>
                </a:moveTo>
                <a:cubicBezTo>
                  <a:pt x="282" y="390"/>
                  <a:pt x="302" y="1322"/>
                  <a:pt x="302" y="1322"/>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5" name="Freeform 17"/>
          <p:cNvSpPr>
            <a:spLocks/>
          </p:cNvSpPr>
          <p:nvPr/>
        </p:nvSpPr>
        <p:spPr bwMode="auto">
          <a:xfrm>
            <a:off x="6149975" y="3806825"/>
            <a:ext cx="479425" cy="2279650"/>
          </a:xfrm>
          <a:custGeom>
            <a:avLst/>
            <a:gdLst>
              <a:gd name="T0" fmla="*/ 0 w 302"/>
              <a:gd name="T1" fmla="*/ 0 h 1436"/>
              <a:gd name="T2" fmla="*/ 2147483646 w 302"/>
              <a:gd name="T3" fmla="*/ 2147483646 h 1436"/>
              <a:gd name="T4" fmla="*/ 0 60000 65536"/>
              <a:gd name="T5" fmla="*/ 0 60000 65536"/>
              <a:gd name="T6" fmla="*/ 0 w 302"/>
              <a:gd name="T7" fmla="*/ 0 h 1436"/>
              <a:gd name="T8" fmla="*/ 302 w 302"/>
              <a:gd name="T9" fmla="*/ 1436 h 1436"/>
            </a:gdLst>
            <a:ahLst/>
            <a:cxnLst>
              <a:cxn ang="T4">
                <a:pos x="T0" y="T1"/>
              </a:cxn>
              <a:cxn ang="T5">
                <a:pos x="T2" y="T3"/>
              </a:cxn>
            </a:cxnLst>
            <a:rect l="T6" t="T7" r="T8" b="T9"/>
            <a:pathLst>
              <a:path w="302" h="1436">
                <a:moveTo>
                  <a:pt x="0" y="0"/>
                </a:moveTo>
                <a:cubicBezTo>
                  <a:pt x="203" y="490"/>
                  <a:pt x="248" y="602"/>
                  <a:pt x="302" y="1436"/>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6" name="Freeform 18"/>
          <p:cNvSpPr>
            <a:spLocks/>
          </p:cNvSpPr>
          <p:nvPr/>
        </p:nvSpPr>
        <p:spPr bwMode="auto">
          <a:xfrm>
            <a:off x="6813550" y="3603625"/>
            <a:ext cx="473075" cy="2495550"/>
          </a:xfrm>
          <a:custGeom>
            <a:avLst/>
            <a:gdLst>
              <a:gd name="T0" fmla="*/ 0 w 298"/>
              <a:gd name="T1" fmla="*/ 0 h 1572"/>
              <a:gd name="T2" fmla="*/ 2147483646 w 298"/>
              <a:gd name="T3" fmla="*/ 2147483646 h 1572"/>
              <a:gd name="T4" fmla="*/ 0 60000 65536"/>
              <a:gd name="T5" fmla="*/ 0 60000 65536"/>
              <a:gd name="T6" fmla="*/ 0 w 298"/>
              <a:gd name="T7" fmla="*/ 0 h 1572"/>
              <a:gd name="T8" fmla="*/ 298 w 298"/>
              <a:gd name="T9" fmla="*/ 1572 h 1572"/>
            </a:gdLst>
            <a:ahLst/>
            <a:cxnLst>
              <a:cxn ang="T4">
                <a:pos x="T0" y="T1"/>
              </a:cxn>
              <a:cxn ang="T5">
                <a:pos x="T2" y="T3"/>
              </a:cxn>
            </a:cxnLst>
            <a:rect l="T6" t="T7" r="T8" b="T9"/>
            <a:pathLst>
              <a:path w="298" h="1572">
                <a:moveTo>
                  <a:pt x="0" y="0"/>
                </a:moveTo>
                <a:cubicBezTo>
                  <a:pt x="203" y="540"/>
                  <a:pt x="244" y="654"/>
                  <a:pt x="298" y="1572"/>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7" name="Freeform 19"/>
          <p:cNvSpPr>
            <a:spLocks/>
          </p:cNvSpPr>
          <p:nvPr/>
        </p:nvSpPr>
        <p:spPr bwMode="auto">
          <a:xfrm>
            <a:off x="7489825" y="3403600"/>
            <a:ext cx="492125" cy="2695575"/>
          </a:xfrm>
          <a:custGeom>
            <a:avLst/>
            <a:gdLst>
              <a:gd name="T0" fmla="*/ 0 w 310"/>
              <a:gd name="T1" fmla="*/ 0 h 1698"/>
              <a:gd name="T2" fmla="*/ 2147483646 w 310"/>
              <a:gd name="T3" fmla="*/ 2147483646 h 1698"/>
              <a:gd name="T4" fmla="*/ 0 60000 65536"/>
              <a:gd name="T5" fmla="*/ 0 60000 65536"/>
              <a:gd name="T6" fmla="*/ 0 w 310"/>
              <a:gd name="T7" fmla="*/ 0 h 1698"/>
              <a:gd name="T8" fmla="*/ 310 w 310"/>
              <a:gd name="T9" fmla="*/ 1698 h 1698"/>
            </a:gdLst>
            <a:ahLst/>
            <a:cxnLst>
              <a:cxn ang="T4">
                <a:pos x="T0" y="T1"/>
              </a:cxn>
              <a:cxn ang="T5">
                <a:pos x="T2" y="T3"/>
              </a:cxn>
            </a:cxnLst>
            <a:rect l="T6" t="T7" r="T8" b="T9"/>
            <a:pathLst>
              <a:path w="310" h="1698">
                <a:moveTo>
                  <a:pt x="0" y="0"/>
                </a:moveTo>
                <a:cubicBezTo>
                  <a:pt x="203" y="571"/>
                  <a:pt x="256" y="727"/>
                  <a:pt x="310" y="1698"/>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8" name="Freeform 20"/>
          <p:cNvSpPr>
            <a:spLocks/>
          </p:cNvSpPr>
          <p:nvPr/>
        </p:nvSpPr>
        <p:spPr bwMode="auto">
          <a:xfrm>
            <a:off x="4572000" y="4379913"/>
            <a:ext cx="457200" cy="1716087"/>
          </a:xfrm>
          <a:custGeom>
            <a:avLst/>
            <a:gdLst>
              <a:gd name="T0" fmla="*/ 0 w 288"/>
              <a:gd name="T1" fmla="*/ 0 h 1081"/>
              <a:gd name="T2" fmla="*/ 2147483646 w 288"/>
              <a:gd name="T3" fmla="*/ 2147483646 h 1081"/>
              <a:gd name="T4" fmla="*/ 0 60000 65536"/>
              <a:gd name="T5" fmla="*/ 0 60000 65536"/>
              <a:gd name="T6" fmla="*/ 0 w 288"/>
              <a:gd name="T7" fmla="*/ 0 h 1081"/>
              <a:gd name="T8" fmla="*/ 288 w 288"/>
              <a:gd name="T9" fmla="*/ 1081 h 1081"/>
            </a:gdLst>
            <a:ahLst/>
            <a:cxnLst>
              <a:cxn ang="T4">
                <a:pos x="T0" y="T1"/>
              </a:cxn>
              <a:cxn ang="T5">
                <a:pos x="T2" y="T3"/>
              </a:cxn>
            </a:cxnLst>
            <a:rect l="T6" t="T7" r="T8" b="T9"/>
            <a:pathLst>
              <a:path w="288" h="1081">
                <a:moveTo>
                  <a:pt x="0" y="0"/>
                </a:moveTo>
                <a:cubicBezTo>
                  <a:pt x="288" y="348"/>
                  <a:pt x="252" y="1081"/>
                  <a:pt x="252" y="1081"/>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9" name="Freeform 22"/>
          <p:cNvSpPr>
            <a:spLocks/>
          </p:cNvSpPr>
          <p:nvPr/>
        </p:nvSpPr>
        <p:spPr bwMode="auto">
          <a:xfrm>
            <a:off x="4119563" y="4591050"/>
            <a:ext cx="447675" cy="1508125"/>
          </a:xfrm>
          <a:custGeom>
            <a:avLst/>
            <a:gdLst>
              <a:gd name="T0" fmla="*/ 0 w 282"/>
              <a:gd name="T1" fmla="*/ 0 h 950"/>
              <a:gd name="T2" fmla="*/ 2147483646 w 282"/>
              <a:gd name="T3" fmla="*/ 2147483646 h 950"/>
              <a:gd name="T4" fmla="*/ 0 60000 65536"/>
              <a:gd name="T5" fmla="*/ 0 60000 65536"/>
              <a:gd name="T6" fmla="*/ 0 w 282"/>
              <a:gd name="T7" fmla="*/ 0 h 950"/>
              <a:gd name="T8" fmla="*/ 282 w 282"/>
              <a:gd name="T9" fmla="*/ 950 h 950"/>
            </a:gdLst>
            <a:ahLst/>
            <a:cxnLst>
              <a:cxn ang="T4">
                <a:pos x="T0" y="T1"/>
              </a:cxn>
              <a:cxn ang="T5">
                <a:pos x="T2" y="T3"/>
              </a:cxn>
            </a:cxnLst>
            <a:rect l="T6" t="T7" r="T8" b="T9"/>
            <a:pathLst>
              <a:path w="282" h="950">
                <a:moveTo>
                  <a:pt x="0" y="0"/>
                </a:moveTo>
                <a:cubicBezTo>
                  <a:pt x="282" y="324"/>
                  <a:pt x="268" y="950"/>
                  <a:pt x="268" y="950"/>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30" name="Freeform 23"/>
          <p:cNvSpPr>
            <a:spLocks/>
          </p:cNvSpPr>
          <p:nvPr/>
        </p:nvSpPr>
        <p:spPr bwMode="auto">
          <a:xfrm>
            <a:off x="3775075" y="4762500"/>
            <a:ext cx="406400" cy="1327150"/>
          </a:xfrm>
          <a:custGeom>
            <a:avLst/>
            <a:gdLst>
              <a:gd name="T0" fmla="*/ 0 w 256"/>
              <a:gd name="T1" fmla="*/ 0 h 836"/>
              <a:gd name="T2" fmla="*/ 2147483646 w 256"/>
              <a:gd name="T3" fmla="*/ 2147483646 h 836"/>
              <a:gd name="T4" fmla="*/ 0 60000 65536"/>
              <a:gd name="T5" fmla="*/ 0 60000 65536"/>
              <a:gd name="T6" fmla="*/ 0 w 256"/>
              <a:gd name="T7" fmla="*/ 0 h 836"/>
              <a:gd name="T8" fmla="*/ 256 w 256"/>
              <a:gd name="T9" fmla="*/ 836 h 836"/>
            </a:gdLst>
            <a:ahLst/>
            <a:cxnLst>
              <a:cxn ang="T4">
                <a:pos x="T0" y="T1"/>
              </a:cxn>
              <a:cxn ang="T5">
                <a:pos x="T2" y="T3"/>
              </a:cxn>
            </a:cxnLst>
            <a:rect l="T6" t="T7" r="T8" b="T9"/>
            <a:pathLst>
              <a:path w="256" h="836">
                <a:moveTo>
                  <a:pt x="0" y="0"/>
                </a:moveTo>
                <a:cubicBezTo>
                  <a:pt x="134" y="182"/>
                  <a:pt x="248" y="580"/>
                  <a:pt x="256" y="836"/>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31" name="Freeform 24"/>
          <p:cNvSpPr>
            <a:spLocks/>
          </p:cNvSpPr>
          <p:nvPr/>
        </p:nvSpPr>
        <p:spPr bwMode="auto">
          <a:xfrm>
            <a:off x="3390900" y="4986338"/>
            <a:ext cx="449263" cy="1112837"/>
          </a:xfrm>
          <a:custGeom>
            <a:avLst/>
            <a:gdLst>
              <a:gd name="T0" fmla="*/ 0 w 283"/>
              <a:gd name="T1" fmla="*/ 0 h 701"/>
              <a:gd name="T2" fmla="*/ 2147483646 w 283"/>
              <a:gd name="T3" fmla="*/ 2147483646 h 701"/>
              <a:gd name="T4" fmla="*/ 0 60000 65536"/>
              <a:gd name="T5" fmla="*/ 0 60000 65536"/>
              <a:gd name="T6" fmla="*/ 0 w 283"/>
              <a:gd name="T7" fmla="*/ 0 h 701"/>
              <a:gd name="T8" fmla="*/ 283 w 283"/>
              <a:gd name="T9" fmla="*/ 701 h 701"/>
            </a:gdLst>
            <a:ahLst/>
            <a:cxnLst>
              <a:cxn ang="T4">
                <a:pos x="T0" y="T1"/>
              </a:cxn>
              <a:cxn ang="T5">
                <a:pos x="T2" y="T3"/>
              </a:cxn>
            </a:cxnLst>
            <a:rect l="T6" t="T7" r="T8" b="T9"/>
            <a:pathLst>
              <a:path w="283" h="701">
                <a:moveTo>
                  <a:pt x="0" y="0"/>
                </a:moveTo>
                <a:cubicBezTo>
                  <a:pt x="275" y="231"/>
                  <a:pt x="283" y="701"/>
                  <a:pt x="283" y="701"/>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32" name="Freeform 25"/>
          <p:cNvSpPr>
            <a:spLocks/>
          </p:cNvSpPr>
          <p:nvPr/>
        </p:nvSpPr>
        <p:spPr bwMode="auto">
          <a:xfrm>
            <a:off x="3136900" y="5172075"/>
            <a:ext cx="396875" cy="914400"/>
          </a:xfrm>
          <a:custGeom>
            <a:avLst/>
            <a:gdLst>
              <a:gd name="T0" fmla="*/ 0 w 250"/>
              <a:gd name="T1" fmla="*/ 0 h 576"/>
              <a:gd name="T2" fmla="*/ 2147483646 w 250"/>
              <a:gd name="T3" fmla="*/ 2147483646 h 576"/>
              <a:gd name="T4" fmla="*/ 0 60000 65536"/>
              <a:gd name="T5" fmla="*/ 0 60000 65536"/>
              <a:gd name="T6" fmla="*/ 0 w 250"/>
              <a:gd name="T7" fmla="*/ 0 h 576"/>
              <a:gd name="T8" fmla="*/ 250 w 250"/>
              <a:gd name="T9" fmla="*/ 576 h 576"/>
            </a:gdLst>
            <a:ahLst/>
            <a:cxnLst>
              <a:cxn ang="T4">
                <a:pos x="T0" y="T1"/>
              </a:cxn>
              <a:cxn ang="T5">
                <a:pos x="T2" y="T3"/>
              </a:cxn>
            </a:cxnLst>
            <a:rect l="T6" t="T7" r="T8" b="T9"/>
            <a:pathLst>
              <a:path w="250" h="576">
                <a:moveTo>
                  <a:pt x="0" y="0"/>
                </a:moveTo>
                <a:cubicBezTo>
                  <a:pt x="230" y="193"/>
                  <a:pt x="250" y="576"/>
                  <a:pt x="250" y="576"/>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33" name="Freeform 26"/>
          <p:cNvSpPr>
            <a:spLocks/>
          </p:cNvSpPr>
          <p:nvPr/>
        </p:nvSpPr>
        <p:spPr bwMode="auto">
          <a:xfrm>
            <a:off x="2914650" y="5353050"/>
            <a:ext cx="371475" cy="733425"/>
          </a:xfrm>
          <a:custGeom>
            <a:avLst/>
            <a:gdLst>
              <a:gd name="T0" fmla="*/ 0 w 234"/>
              <a:gd name="T1" fmla="*/ 0 h 462"/>
              <a:gd name="T2" fmla="*/ 2147483646 w 234"/>
              <a:gd name="T3" fmla="*/ 2147483646 h 462"/>
              <a:gd name="T4" fmla="*/ 0 60000 65536"/>
              <a:gd name="T5" fmla="*/ 0 60000 65536"/>
              <a:gd name="T6" fmla="*/ 0 w 234"/>
              <a:gd name="T7" fmla="*/ 0 h 462"/>
              <a:gd name="T8" fmla="*/ 234 w 234"/>
              <a:gd name="T9" fmla="*/ 462 h 462"/>
            </a:gdLst>
            <a:ahLst/>
            <a:cxnLst>
              <a:cxn ang="T4">
                <a:pos x="T0" y="T1"/>
              </a:cxn>
              <a:cxn ang="T5">
                <a:pos x="T2" y="T3"/>
              </a:cxn>
            </a:cxnLst>
            <a:rect l="T6" t="T7" r="T8" b="T9"/>
            <a:pathLst>
              <a:path w="234" h="462">
                <a:moveTo>
                  <a:pt x="0" y="0"/>
                </a:moveTo>
                <a:cubicBezTo>
                  <a:pt x="195" y="149"/>
                  <a:pt x="234" y="462"/>
                  <a:pt x="234" y="462"/>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34" name="Freeform 27"/>
          <p:cNvSpPr>
            <a:spLocks/>
          </p:cNvSpPr>
          <p:nvPr/>
        </p:nvSpPr>
        <p:spPr bwMode="auto">
          <a:xfrm>
            <a:off x="2733675" y="5540375"/>
            <a:ext cx="365125" cy="558800"/>
          </a:xfrm>
          <a:custGeom>
            <a:avLst/>
            <a:gdLst>
              <a:gd name="T0" fmla="*/ 0 w 230"/>
              <a:gd name="T1" fmla="*/ 0 h 352"/>
              <a:gd name="T2" fmla="*/ 2147483646 w 230"/>
              <a:gd name="T3" fmla="*/ 2147483646 h 352"/>
              <a:gd name="T4" fmla="*/ 0 60000 65536"/>
              <a:gd name="T5" fmla="*/ 0 60000 65536"/>
              <a:gd name="T6" fmla="*/ 0 w 230"/>
              <a:gd name="T7" fmla="*/ 0 h 352"/>
              <a:gd name="T8" fmla="*/ 230 w 230"/>
              <a:gd name="T9" fmla="*/ 352 h 352"/>
            </a:gdLst>
            <a:ahLst/>
            <a:cxnLst>
              <a:cxn ang="T4">
                <a:pos x="T0" y="T1"/>
              </a:cxn>
              <a:cxn ang="T5">
                <a:pos x="T2" y="T3"/>
              </a:cxn>
            </a:cxnLst>
            <a:rect l="T6" t="T7" r="T8" b="T9"/>
            <a:pathLst>
              <a:path w="230" h="352">
                <a:moveTo>
                  <a:pt x="0" y="0"/>
                </a:moveTo>
                <a:cubicBezTo>
                  <a:pt x="230" y="193"/>
                  <a:pt x="216" y="352"/>
                  <a:pt x="216" y="352"/>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35" name="Freeform 28"/>
          <p:cNvSpPr>
            <a:spLocks/>
          </p:cNvSpPr>
          <p:nvPr/>
        </p:nvSpPr>
        <p:spPr bwMode="auto">
          <a:xfrm>
            <a:off x="2609850" y="5715000"/>
            <a:ext cx="357188" cy="384175"/>
          </a:xfrm>
          <a:custGeom>
            <a:avLst/>
            <a:gdLst>
              <a:gd name="T0" fmla="*/ 0 w 225"/>
              <a:gd name="T1" fmla="*/ 0 h 242"/>
              <a:gd name="T2" fmla="*/ 2147483646 w 225"/>
              <a:gd name="T3" fmla="*/ 2147483646 h 242"/>
              <a:gd name="T4" fmla="*/ 0 60000 65536"/>
              <a:gd name="T5" fmla="*/ 0 60000 65536"/>
              <a:gd name="T6" fmla="*/ 0 w 225"/>
              <a:gd name="T7" fmla="*/ 0 h 242"/>
              <a:gd name="T8" fmla="*/ 225 w 225"/>
              <a:gd name="T9" fmla="*/ 242 h 242"/>
            </a:gdLst>
            <a:ahLst/>
            <a:cxnLst>
              <a:cxn ang="T4">
                <a:pos x="T0" y="T1"/>
              </a:cxn>
              <a:cxn ang="T5">
                <a:pos x="T2" y="T3"/>
              </a:cxn>
            </a:cxnLst>
            <a:rect l="T6" t="T7" r="T8" b="T9"/>
            <a:pathLst>
              <a:path w="225" h="242">
                <a:moveTo>
                  <a:pt x="0" y="0"/>
                </a:moveTo>
                <a:cubicBezTo>
                  <a:pt x="132" y="14"/>
                  <a:pt x="225" y="242"/>
                  <a:pt x="225" y="242"/>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36" name="Freeform 29"/>
          <p:cNvSpPr>
            <a:spLocks/>
          </p:cNvSpPr>
          <p:nvPr/>
        </p:nvSpPr>
        <p:spPr bwMode="auto">
          <a:xfrm>
            <a:off x="2514600" y="5918200"/>
            <a:ext cx="369888" cy="166688"/>
          </a:xfrm>
          <a:custGeom>
            <a:avLst/>
            <a:gdLst>
              <a:gd name="T0" fmla="*/ 0 w 233"/>
              <a:gd name="T1" fmla="*/ 0 h 105"/>
              <a:gd name="T2" fmla="*/ 2147483646 w 233"/>
              <a:gd name="T3" fmla="*/ 2147483646 h 105"/>
              <a:gd name="T4" fmla="*/ 0 60000 65536"/>
              <a:gd name="T5" fmla="*/ 0 60000 65536"/>
              <a:gd name="T6" fmla="*/ 0 w 233"/>
              <a:gd name="T7" fmla="*/ 0 h 105"/>
              <a:gd name="T8" fmla="*/ 233 w 233"/>
              <a:gd name="T9" fmla="*/ 105 h 105"/>
            </a:gdLst>
            <a:ahLst/>
            <a:cxnLst>
              <a:cxn ang="T4">
                <a:pos x="T0" y="T1"/>
              </a:cxn>
              <a:cxn ang="T5">
                <a:pos x="T2" y="T3"/>
              </a:cxn>
            </a:cxnLst>
            <a:rect l="T6" t="T7" r="T8" b="T9"/>
            <a:pathLst>
              <a:path w="233" h="105">
                <a:moveTo>
                  <a:pt x="0" y="0"/>
                </a:moveTo>
                <a:cubicBezTo>
                  <a:pt x="138" y="12"/>
                  <a:pt x="233" y="105"/>
                  <a:pt x="233" y="105"/>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37" name="AutoShape 30"/>
          <p:cNvSpPr>
            <a:spLocks noChangeArrowheads="1"/>
          </p:cNvSpPr>
          <p:nvPr/>
        </p:nvSpPr>
        <p:spPr bwMode="auto">
          <a:xfrm flipV="1">
            <a:off x="3949700" y="3502025"/>
            <a:ext cx="731838" cy="512763"/>
          </a:xfrm>
          <a:prstGeom prst="rtTriangle">
            <a:avLst/>
          </a:prstGeom>
          <a:noFill/>
          <a:ln w="31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538" name="Oval 31"/>
          <p:cNvSpPr>
            <a:spLocks noChangeArrowheads="1"/>
          </p:cNvSpPr>
          <p:nvPr/>
        </p:nvSpPr>
        <p:spPr bwMode="auto">
          <a:xfrm>
            <a:off x="1828800" y="430213"/>
            <a:ext cx="73025"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539" name="Text Box 34"/>
          <p:cNvSpPr txBox="1">
            <a:spLocks noChangeArrowheads="1"/>
          </p:cNvSpPr>
          <p:nvPr/>
        </p:nvSpPr>
        <p:spPr bwMode="auto">
          <a:xfrm>
            <a:off x="4095750" y="3263900"/>
            <a:ext cx="395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1.5</a:t>
            </a:r>
          </a:p>
        </p:txBody>
      </p:sp>
      <p:sp>
        <p:nvSpPr>
          <p:cNvPr id="64540" name="Text Box 35"/>
          <p:cNvSpPr txBox="1">
            <a:spLocks noChangeArrowheads="1"/>
          </p:cNvSpPr>
          <p:nvPr/>
        </p:nvSpPr>
        <p:spPr bwMode="auto">
          <a:xfrm>
            <a:off x="3590925" y="3538538"/>
            <a:ext cx="395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1.0</a:t>
            </a:r>
          </a:p>
        </p:txBody>
      </p:sp>
      <p:sp>
        <p:nvSpPr>
          <p:cNvPr id="64541" name="Line 36"/>
          <p:cNvSpPr>
            <a:spLocks noChangeShapeType="1"/>
          </p:cNvSpPr>
          <p:nvPr/>
        </p:nvSpPr>
        <p:spPr bwMode="auto">
          <a:xfrm>
            <a:off x="2487613" y="5075238"/>
            <a:ext cx="0" cy="9874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2" name="Line 37"/>
          <p:cNvSpPr>
            <a:spLocks noChangeShapeType="1"/>
          </p:cNvSpPr>
          <p:nvPr/>
        </p:nvSpPr>
        <p:spPr bwMode="auto">
          <a:xfrm>
            <a:off x="2816225" y="4856163"/>
            <a:ext cx="0" cy="11699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3" name="Line 39"/>
          <p:cNvSpPr>
            <a:spLocks noChangeShapeType="1"/>
          </p:cNvSpPr>
          <p:nvPr/>
        </p:nvSpPr>
        <p:spPr bwMode="auto">
          <a:xfrm>
            <a:off x="1865313" y="5476875"/>
            <a:ext cx="0" cy="6223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4" name="Line 40"/>
          <p:cNvSpPr>
            <a:spLocks noChangeShapeType="1"/>
          </p:cNvSpPr>
          <p:nvPr/>
        </p:nvSpPr>
        <p:spPr bwMode="auto">
          <a:xfrm>
            <a:off x="4754563" y="3538538"/>
            <a:ext cx="0" cy="17922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5" name="Line 41"/>
          <p:cNvSpPr>
            <a:spLocks noChangeShapeType="1"/>
          </p:cNvSpPr>
          <p:nvPr/>
        </p:nvSpPr>
        <p:spPr bwMode="auto">
          <a:xfrm>
            <a:off x="5668963" y="2916238"/>
            <a:ext cx="0" cy="171926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6" name="Line 42"/>
          <p:cNvSpPr>
            <a:spLocks noChangeShapeType="1"/>
          </p:cNvSpPr>
          <p:nvPr/>
        </p:nvSpPr>
        <p:spPr bwMode="auto">
          <a:xfrm>
            <a:off x="6473825" y="2405063"/>
            <a:ext cx="0" cy="131603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7" name="Line 43"/>
          <p:cNvSpPr>
            <a:spLocks noChangeShapeType="1"/>
          </p:cNvSpPr>
          <p:nvPr/>
        </p:nvSpPr>
        <p:spPr bwMode="auto">
          <a:xfrm>
            <a:off x="6619875" y="2295525"/>
            <a:ext cx="0" cy="12065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8" name="Line 44"/>
          <p:cNvSpPr>
            <a:spLocks noChangeShapeType="1"/>
          </p:cNvSpPr>
          <p:nvPr/>
        </p:nvSpPr>
        <p:spPr bwMode="auto">
          <a:xfrm flipH="1">
            <a:off x="6619875" y="2295525"/>
            <a:ext cx="2011363"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9" name="Line 45"/>
          <p:cNvSpPr>
            <a:spLocks noChangeShapeType="1"/>
          </p:cNvSpPr>
          <p:nvPr/>
        </p:nvSpPr>
        <p:spPr bwMode="auto">
          <a:xfrm flipH="1">
            <a:off x="950913" y="2295525"/>
            <a:ext cx="5668962" cy="380365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50" name="Text Box 47"/>
          <p:cNvSpPr txBox="1">
            <a:spLocks noChangeArrowheads="1"/>
          </p:cNvSpPr>
          <p:nvPr/>
        </p:nvSpPr>
        <p:spPr bwMode="auto">
          <a:xfrm>
            <a:off x="6978650" y="6113463"/>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Stiff Layer</a:t>
            </a:r>
          </a:p>
        </p:txBody>
      </p:sp>
      <p:sp>
        <p:nvSpPr>
          <p:cNvPr id="64551" name="Text Box 48"/>
          <p:cNvSpPr txBox="1">
            <a:spLocks noChangeArrowheads="1"/>
          </p:cNvSpPr>
          <p:nvPr/>
        </p:nvSpPr>
        <p:spPr bwMode="auto">
          <a:xfrm>
            <a:off x="1646238" y="619125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Drain</a:t>
            </a:r>
          </a:p>
        </p:txBody>
      </p:sp>
      <p:sp>
        <p:nvSpPr>
          <p:cNvPr id="64552" name="Line 49"/>
          <p:cNvSpPr>
            <a:spLocks noChangeShapeType="1"/>
          </p:cNvSpPr>
          <p:nvPr/>
        </p:nvSpPr>
        <p:spPr bwMode="auto">
          <a:xfrm>
            <a:off x="8448675" y="2295525"/>
            <a:ext cx="0" cy="38036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3" name="Line 50"/>
          <p:cNvSpPr>
            <a:spLocks noChangeShapeType="1"/>
          </p:cNvSpPr>
          <p:nvPr/>
        </p:nvSpPr>
        <p:spPr bwMode="auto">
          <a:xfrm flipH="1">
            <a:off x="512763" y="6099175"/>
            <a:ext cx="438150"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54" name="Line 51"/>
          <p:cNvSpPr>
            <a:spLocks noChangeShapeType="1"/>
          </p:cNvSpPr>
          <p:nvPr/>
        </p:nvSpPr>
        <p:spPr bwMode="auto">
          <a:xfrm flipV="1">
            <a:off x="1060450" y="466725"/>
            <a:ext cx="804863" cy="5543550"/>
          </a:xfrm>
          <a:prstGeom prst="line">
            <a:avLst/>
          </a:prstGeom>
          <a:noFill/>
          <a:ln w="31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4555" name="Text Box 33"/>
          <p:cNvSpPr txBox="1">
            <a:spLocks noChangeArrowheads="1"/>
          </p:cNvSpPr>
          <p:nvPr/>
        </p:nvSpPr>
        <p:spPr bwMode="auto">
          <a:xfrm>
            <a:off x="993775" y="2438400"/>
            <a:ext cx="1381125" cy="730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Char char="g"/>
            </a:pPr>
            <a:r>
              <a:rPr lang="en-US" altLang="en-US" sz="1400"/>
              <a:t> = 125 lb/ft</a:t>
            </a:r>
            <a:r>
              <a:rPr lang="en-US" altLang="en-US" sz="1400" baseline="30000"/>
              <a:t>3</a:t>
            </a:r>
          </a:p>
          <a:p>
            <a:pPr>
              <a:buFont typeface="Symbol" panose="05050102010706020507" pitchFamily="18" charset="2"/>
              <a:buNone/>
            </a:pPr>
            <a:r>
              <a:rPr lang="en-US" altLang="en-US" sz="1400"/>
              <a:t>c = 90 lb/ft</a:t>
            </a:r>
            <a:r>
              <a:rPr lang="en-US" altLang="en-US" sz="1400" baseline="30000"/>
              <a:t>2</a:t>
            </a:r>
          </a:p>
          <a:p>
            <a:pPr>
              <a:buFont typeface="Symbol" panose="05050102010706020507" pitchFamily="18" charset="2"/>
              <a:buNone/>
            </a:pPr>
            <a:r>
              <a:rPr lang="en-US" altLang="en-US" sz="1400">
                <a:latin typeface="Symbol" panose="05050102010706020507" pitchFamily="18" charset="2"/>
              </a:rPr>
              <a:t>f = 32</a:t>
            </a:r>
            <a:r>
              <a:rPr lang="en-US" altLang="en-US" sz="1400" baseline="30000">
                <a:latin typeface="Symbol" panose="05050102010706020507" pitchFamily="18" charset="2"/>
              </a:rPr>
              <a:t>o</a:t>
            </a:r>
            <a:endParaRPr lang="en-US" altLang="en-US" sz="1400"/>
          </a:p>
        </p:txBody>
      </p:sp>
      <p:sp>
        <p:nvSpPr>
          <p:cNvPr id="64556" name="Line 53"/>
          <p:cNvSpPr>
            <a:spLocks noChangeShapeType="1"/>
          </p:cNvSpPr>
          <p:nvPr/>
        </p:nvSpPr>
        <p:spPr bwMode="auto">
          <a:xfrm flipV="1">
            <a:off x="3803650" y="4197350"/>
            <a:ext cx="0" cy="157321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57" name="Text Box 54"/>
          <p:cNvSpPr txBox="1">
            <a:spLocks noChangeArrowheads="1"/>
          </p:cNvSpPr>
          <p:nvPr/>
        </p:nvSpPr>
        <p:spPr bwMode="auto">
          <a:xfrm>
            <a:off x="7943850" y="2646363"/>
            <a:ext cx="628650" cy="366712"/>
          </a:xfrm>
          <a:prstGeom prst="rect">
            <a:avLst/>
          </a:prstGeom>
          <a:solidFill>
            <a:srgbClr val="FFE6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20 ft</a:t>
            </a:r>
          </a:p>
        </p:txBody>
      </p:sp>
      <p:sp>
        <p:nvSpPr>
          <p:cNvPr id="64558" name="Text Box 55"/>
          <p:cNvSpPr txBox="1">
            <a:spLocks noChangeArrowheads="1"/>
          </p:cNvSpPr>
          <p:nvPr/>
        </p:nvSpPr>
        <p:spPr bwMode="auto">
          <a:xfrm>
            <a:off x="1096963" y="209550"/>
            <a:ext cx="155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Center of failure Surface</a:t>
            </a:r>
          </a:p>
        </p:txBody>
      </p:sp>
      <p:sp>
        <p:nvSpPr>
          <p:cNvPr id="64559" name="Line 56"/>
          <p:cNvSpPr>
            <a:spLocks noChangeShapeType="1"/>
          </p:cNvSpPr>
          <p:nvPr/>
        </p:nvSpPr>
        <p:spPr bwMode="auto">
          <a:xfrm flipH="1">
            <a:off x="5229225" y="4060825"/>
            <a:ext cx="157163" cy="58738"/>
          </a:xfrm>
          <a:prstGeom prst="line">
            <a:avLst/>
          </a:prstGeom>
          <a:noFill/>
          <a:ln w="9525">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4560" name="Line 57"/>
          <p:cNvSpPr>
            <a:spLocks noChangeShapeType="1"/>
          </p:cNvSpPr>
          <p:nvPr/>
        </p:nvSpPr>
        <p:spPr bwMode="auto">
          <a:xfrm flipH="1">
            <a:off x="5372100" y="4605338"/>
            <a:ext cx="166688" cy="42862"/>
          </a:xfrm>
          <a:prstGeom prst="line">
            <a:avLst/>
          </a:prstGeom>
          <a:noFill/>
          <a:ln w="9525">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4561" name="Line 58"/>
          <p:cNvSpPr>
            <a:spLocks noChangeShapeType="1"/>
          </p:cNvSpPr>
          <p:nvPr/>
        </p:nvSpPr>
        <p:spPr bwMode="auto">
          <a:xfrm flipH="1">
            <a:off x="5499100" y="5126038"/>
            <a:ext cx="168275" cy="23812"/>
          </a:xfrm>
          <a:prstGeom prst="line">
            <a:avLst/>
          </a:prstGeom>
          <a:noFill/>
          <a:ln w="9525">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4562" name="Line 59"/>
          <p:cNvSpPr>
            <a:spLocks noChangeShapeType="1"/>
          </p:cNvSpPr>
          <p:nvPr/>
        </p:nvSpPr>
        <p:spPr bwMode="auto">
          <a:xfrm flipH="1">
            <a:off x="5540375" y="5638800"/>
            <a:ext cx="168275" cy="14288"/>
          </a:xfrm>
          <a:prstGeom prst="line">
            <a:avLst/>
          </a:prstGeom>
          <a:noFill/>
          <a:ln w="9525">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4563" name="Line 60"/>
          <p:cNvSpPr>
            <a:spLocks noChangeShapeType="1"/>
          </p:cNvSpPr>
          <p:nvPr/>
        </p:nvSpPr>
        <p:spPr bwMode="auto">
          <a:xfrm flipH="1">
            <a:off x="5594350" y="6096000"/>
            <a:ext cx="173038" cy="0"/>
          </a:xfrm>
          <a:prstGeom prst="line">
            <a:avLst/>
          </a:prstGeom>
          <a:noFill/>
          <a:ln w="9525">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4564" name="Freeform 10"/>
          <p:cNvSpPr>
            <a:spLocks/>
          </p:cNvSpPr>
          <p:nvPr/>
        </p:nvSpPr>
        <p:spPr bwMode="auto">
          <a:xfrm>
            <a:off x="1866900" y="469900"/>
            <a:ext cx="5321300" cy="1822450"/>
          </a:xfrm>
          <a:custGeom>
            <a:avLst/>
            <a:gdLst>
              <a:gd name="T0" fmla="*/ 0 w 3352"/>
              <a:gd name="T1" fmla="*/ 0 h 1148"/>
              <a:gd name="T2" fmla="*/ 2147483646 w 3352"/>
              <a:gd name="T3" fmla="*/ 2147483646 h 1148"/>
              <a:gd name="T4" fmla="*/ 0 60000 65536"/>
              <a:gd name="T5" fmla="*/ 0 60000 65536"/>
              <a:gd name="T6" fmla="*/ 0 w 3352"/>
              <a:gd name="T7" fmla="*/ 0 h 1148"/>
              <a:gd name="T8" fmla="*/ 3352 w 3352"/>
              <a:gd name="T9" fmla="*/ 1148 h 1148"/>
            </a:gdLst>
            <a:ahLst/>
            <a:cxnLst>
              <a:cxn ang="T4">
                <a:pos x="T0" y="T1"/>
              </a:cxn>
              <a:cxn ang="T5">
                <a:pos x="T2" y="T3"/>
              </a:cxn>
            </a:cxnLst>
            <a:rect l="T6" t="T7" r="T8" b="T9"/>
            <a:pathLst>
              <a:path w="3352" h="1148">
                <a:moveTo>
                  <a:pt x="0" y="0"/>
                </a:moveTo>
                <a:lnTo>
                  <a:pt x="3352" y="1148"/>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65" name="Text Box 32"/>
          <p:cNvSpPr txBox="1">
            <a:spLocks noChangeArrowheads="1"/>
          </p:cNvSpPr>
          <p:nvPr/>
        </p:nvSpPr>
        <p:spPr bwMode="auto">
          <a:xfrm>
            <a:off x="4316413" y="1271588"/>
            <a:ext cx="10541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R = 30 ft</a:t>
            </a:r>
          </a:p>
        </p:txBody>
      </p:sp>
      <p:sp>
        <p:nvSpPr>
          <p:cNvPr id="64566" name="Text Box 63"/>
          <p:cNvSpPr txBox="1">
            <a:spLocks noChangeArrowheads="1"/>
          </p:cNvSpPr>
          <p:nvPr/>
        </p:nvSpPr>
        <p:spPr bwMode="auto">
          <a:xfrm>
            <a:off x="1603375" y="5621338"/>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1</a:t>
            </a:r>
          </a:p>
        </p:txBody>
      </p:sp>
      <p:sp>
        <p:nvSpPr>
          <p:cNvPr id="64567" name="Text Box 64"/>
          <p:cNvSpPr txBox="1">
            <a:spLocks noChangeArrowheads="1"/>
          </p:cNvSpPr>
          <p:nvPr/>
        </p:nvSpPr>
        <p:spPr bwMode="auto">
          <a:xfrm>
            <a:off x="2178050" y="5329238"/>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2</a:t>
            </a:r>
          </a:p>
        </p:txBody>
      </p:sp>
      <p:sp>
        <p:nvSpPr>
          <p:cNvPr id="64568" name="Text Box 65"/>
          <p:cNvSpPr txBox="1">
            <a:spLocks noChangeArrowheads="1"/>
          </p:cNvSpPr>
          <p:nvPr/>
        </p:nvSpPr>
        <p:spPr bwMode="auto">
          <a:xfrm>
            <a:off x="2578100" y="4986338"/>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3</a:t>
            </a:r>
          </a:p>
        </p:txBody>
      </p:sp>
      <p:sp>
        <p:nvSpPr>
          <p:cNvPr id="64569" name="Text Box 66"/>
          <p:cNvSpPr txBox="1">
            <a:spLocks noChangeArrowheads="1"/>
          </p:cNvSpPr>
          <p:nvPr/>
        </p:nvSpPr>
        <p:spPr bwMode="auto">
          <a:xfrm>
            <a:off x="3549650" y="4357688"/>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4</a:t>
            </a:r>
          </a:p>
        </p:txBody>
      </p:sp>
      <p:sp>
        <p:nvSpPr>
          <p:cNvPr id="64570" name="Text Box 67"/>
          <p:cNvSpPr txBox="1">
            <a:spLocks noChangeArrowheads="1"/>
          </p:cNvSpPr>
          <p:nvPr/>
        </p:nvSpPr>
        <p:spPr bwMode="auto">
          <a:xfrm>
            <a:off x="4476750" y="3770313"/>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5</a:t>
            </a:r>
          </a:p>
        </p:txBody>
      </p:sp>
      <p:sp>
        <p:nvSpPr>
          <p:cNvPr id="64571" name="Text Box 68"/>
          <p:cNvSpPr txBox="1">
            <a:spLocks noChangeArrowheads="1"/>
          </p:cNvSpPr>
          <p:nvPr/>
        </p:nvSpPr>
        <p:spPr bwMode="auto">
          <a:xfrm>
            <a:off x="5365750" y="3192463"/>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6</a:t>
            </a:r>
          </a:p>
        </p:txBody>
      </p:sp>
      <p:sp>
        <p:nvSpPr>
          <p:cNvPr id="64572" name="Text Box 69"/>
          <p:cNvSpPr txBox="1">
            <a:spLocks noChangeArrowheads="1"/>
          </p:cNvSpPr>
          <p:nvPr/>
        </p:nvSpPr>
        <p:spPr bwMode="auto">
          <a:xfrm>
            <a:off x="6188075" y="2576513"/>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7</a:t>
            </a:r>
          </a:p>
        </p:txBody>
      </p:sp>
      <p:sp>
        <p:nvSpPr>
          <p:cNvPr id="64573" name="Text Box 70"/>
          <p:cNvSpPr txBox="1">
            <a:spLocks noChangeArrowheads="1"/>
          </p:cNvSpPr>
          <p:nvPr/>
        </p:nvSpPr>
        <p:spPr bwMode="auto">
          <a:xfrm>
            <a:off x="6429375" y="2389188"/>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8</a:t>
            </a:r>
          </a:p>
        </p:txBody>
      </p:sp>
      <p:sp>
        <p:nvSpPr>
          <p:cNvPr id="64574" name="Text Box 71"/>
          <p:cNvSpPr txBox="1">
            <a:spLocks noChangeArrowheads="1"/>
          </p:cNvSpPr>
          <p:nvPr/>
        </p:nvSpPr>
        <p:spPr bwMode="auto">
          <a:xfrm>
            <a:off x="6804025" y="2354263"/>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9</a:t>
            </a:r>
          </a:p>
        </p:txBody>
      </p:sp>
      <p:sp>
        <p:nvSpPr>
          <p:cNvPr id="64575" name="Rectangle 72"/>
          <p:cNvSpPr>
            <a:spLocks noChangeArrowheads="1"/>
          </p:cNvSpPr>
          <p:nvPr/>
        </p:nvSpPr>
        <p:spPr bwMode="auto">
          <a:xfrm>
            <a:off x="5354638" y="3543300"/>
            <a:ext cx="42862" cy="1377950"/>
          </a:xfrm>
          <a:prstGeom prst="rect">
            <a:avLst/>
          </a:prstGeom>
          <a:solidFill>
            <a:schemeClr val="bg1"/>
          </a:solidFill>
          <a:ln w="317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576" name="Rectangle 73"/>
          <p:cNvSpPr>
            <a:spLocks noChangeArrowheads="1"/>
          </p:cNvSpPr>
          <p:nvPr/>
        </p:nvSpPr>
        <p:spPr bwMode="auto">
          <a:xfrm>
            <a:off x="5356225" y="4187825"/>
            <a:ext cx="44450" cy="735013"/>
          </a:xfrm>
          <a:prstGeom prst="rect">
            <a:avLst/>
          </a:prstGeom>
          <a:gradFill rotWithShape="1">
            <a:gsLst>
              <a:gs pos="0">
                <a:srgbClr val="2F7676"/>
              </a:gs>
              <a:gs pos="100000">
                <a:srgbClr val="66FFFF"/>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577" name="Line 74"/>
          <p:cNvSpPr>
            <a:spLocks noChangeShapeType="1"/>
          </p:cNvSpPr>
          <p:nvPr/>
        </p:nvSpPr>
        <p:spPr bwMode="auto">
          <a:xfrm flipV="1">
            <a:off x="5054600" y="4191000"/>
            <a:ext cx="473075" cy="0"/>
          </a:xfrm>
          <a:prstGeom prst="line">
            <a:avLst/>
          </a:prstGeom>
          <a:noFill/>
          <a:ln w="3175">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64578" name="Rectangle 75"/>
          <p:cNvSpPr>
            <a:spLocks noChangeArrowheads="1"/>
          </p:cNvSpPr>
          <p:nvPr/>
        </p:nvSpPr>
        <p:spPr bwMode="auto">
          <a:xfrm>
            <a:off x="6130925" y="3409950"/>
            <a:ext cx="42863" cy="766763"/>
          </a:xfrm>
          <a:prstGeom prst="rect">
            <a:avLst/>
          </a:prstGeom>
          <a:solidFill>
            <a:schemeClr val="bg1"/>
          </a:solidFill>
          <a:ln w="317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579" name="Rectangle 76"/>
          <p:cNvSpPr>
            <a:spLocks noChangeArrowheads="1"/>
          </p:cNvSpPr>
          <p:nvPr/>
        </p:nvSpPr>
        <p:spPr bwMode="auto">
          <a:xfrm>
            <a:off x="6130925" y="3844925"/>
            <a:ext cx="42863" cy="331788"/>
          </a:xfrm>
          <a:prstGeom prst="rect">
            <a:avLst/>
          </a:prstGeom>
          <a:gradFill rotWithShape="1">
            <a:gsLst>
              <a:gs pos="0">
                <a:srgbClr val="2F7676"/>
              </a:gs>
              <a:gs pos="100000">
                <a:srgbClr val="66FFFF"/>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580" name="Line 77"/>
          <p:cNvSpPr>
            <a:spLocks noChangeShapeType="1"/>
          </p:cNvSpPr>
          <p:nvPr/>
        </p:nvSpPr>
        <p:spPr bwMode="auto">
          <a:xfrm>
            <a:off x="6021388" y="3844925"/>
            <a:ext cx="230187" cy="1588"/>
          </a:xfrm>
          <a:prstGeom prst="line">
            <a:avLst/>
          </a:prstGeom>
          <a:noFill/>
          <a:ln w="3175">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64581" name="Freeform 78"/>
          <p:cNvSpPr>
            <a:spLocks/>
          </p:cNvSpPr>
          <p:nvPr/>
        </p:nvSpPr>
        <p:spPr bwMode="auto">
          <a:xfrm>
            <a:off x="6018213" y="3843338"/>
            <a:ext cx="479425" cy="2279650"/>
          </a:xfrm>
          <a:custGeom>
            <a:avLst/>
            <a:gdLst>
              <a:gd name="T0" fmla="*/ 0 w 302"/>
              <a:gd name="T1" fmla="*/ 0 h 1436"/>
              <a:gd name="T2" fmla="*/ 2147483646 w 302"/>
              <a:gd name="T3" fmla="*/ 2147483646 h 1436"/>
              <a:gd name="T4" fmla="*/ 0 60000 65536"/>
              <a:gd name="T5" fmla="*/ 0 60000 65536"/>
              <a:gd name="T6" fmla="*/ 0 w 302"/>
              <a:gd name="T7" fmla="*/ 0 h 1436"/>
              <a:gd name="T8" fmla="*/ 302 w 302"/>
              <a:gd name="T9" fmla="*/ 1436 h 1436"/>
            </a:gdLst>
            <a:ahLst/>
            <a:cxnLst>
              <a:cxn ang="T4">
                <a:pos x="T0" y="T1"/>
              </a:cxn>
              <a:cxn ang="T5">
                <a:pos x="T2" y="T3"/>
              </a:cxn>
            </a:cxnLst>
            <a:rect l="T6" t="T7" r="T8" b="T9"/>
            <a:pathLst>
              <a:path w="302" h="1436">
                <a:moveTo>
                  <a:pt x="0" y="0"/>
                </a:moveTo>
                <a:cubicBezTo>
                  <a:pt x="203" y="490"/>
                  <a:pt x="248" y="602"/>
                  <a:pt x="302" y="1436"/>
                </a:cubicBezTo>
              </a:path>
            </a:pathLst>
          </a:custGeom>
          <a:noFill/>
          <a:ln w="3175" cap="flat" cmpd="sng">
            <a:solidFill>
              <a:srgbClr val="FF3300"/>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82" name="Line 80"/>
          <p:cNvSpPr>
            <a:spLocks noChangeShapeType="1"/>
          </p:cNvSpPr>
          <p:nvPr/>
        </p:nvSpPr>
        <p:spPr bwMode="auto">
          <a:xfrm>
            <a:off x="5222875" y="4192588"/>
            <a:ext cx="0" cy="73025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4583" name="Rectangle 82"/>
          <p:cNvSpPr>
            <a:spLocks noChangeArrowheads="1"/>
          </p:cNvSpPr>
          <p:nvPr/>
        </p:nvSpPr>
        <p:spPr bwMode="auto">
          <a:xfrm>
            <a:off x="5019675" y="4538663"/>
            <a:ext cx="215900" cy="127000"/>
          </a:xfrm>
          <a:prstGeom prst="rect">
            <a:avLst/>
          </a:prstGeom>
          <a:solidFill>
            <a:srgbClr val="FFD08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584" name="Text Box 81"/>
          <p:cNvSpPr txBox="1">
            <a:spLocks noChangeArrowheads="1"/>
          </p:cNvSpPr>
          <p:nvPr/>
        </p:nvSpPr>
        <p:spPr bwMode="auto">
          <a:xfrm>
            <a:off x="4948238" y="4413250"/>
            <a:ext cx="412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t>h</a:t>
            </a:r>
            <a:r>
              <a:rPr lang="en-US" altLang="en-US" sz="1200" baseline="-25000"/>
              <a:t>w</a:t>
            </a:r>
            <a:r>
              <a:rPr lang="en-US" altLang="en-US" sz="900" baseline="-25000"/>
              <a:t>6</a:t>
            </a:r>
          </a:p>
        </p:txBody>
      </p:sp>
      <p:sp>
        <p:nvSpPr>
          <p:cNvPr id="64585" name="Text Box 84"/>
          <p:cNvSpPr txBox="1">
            <a:spLocks noChangeArrowheads="1"/>
          </p:cNvSpPr>
          <p:nvPr/>
        </p:nvSpPr>
        <p:spPr bwMode="auto">
          <a:xfrm>
            <a:off x="6765925" y="0"/>
            <a:ext cx="2378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chemeClr val="bg2"/>
                </a:solidFill>
              </a:rPr>
              <a:t>This example is from Lambe and Whitman (1969), John Wiley &amp; Sons Publisher </a:t>
            </a:r>
          </a:p>
        </p:txBody>
      </p:sp>
      <p:sp>
        <p:nvSpPr>
          <p:cNvPr id="64586" name="Text Box 85"/>
          <p:cNvSpPr txBox="1">
            <a:spLocks noChangeArrowheads="1"/>
          </p:cNvSpPr>
          <p:nvPr/>
        </p:nvSpPr>
        <p:spPr bwMode="auto">
          <a:xfrm>
            <a:off x="7639050" y="6629400"/>
            <a:ext cx="1504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t>Kamal Tawfiq, Ph.D., P.E.</a:t>
            </a:r>
          </a:p>
        </p:txBody>
      </p:sp>
      <p:sp>
        <p:nvSpPr>
          <p:cNvPr id="64587" name="Freeform 86"/>
          <p:cNvSpPr>
            <a:spLocks/>
          </p:cNvSpPr>
          <p:nvPr/>
        </p:nvSpPr>
        <p:spPr bwMode="auto">
          <a:xfrm>
            <a:off x="5049838" y="4953000"/>
            <a:ext cx="349250" cy="1524000"/>
          </a:xfrm>
          <a:custGeom>
            <a:avLst/>
            <a:gdLst>
              <a:gd name="T0" fmla="*/ 2147483646 w 220"/>
              <a:gd name="T1" fmla="*/ 0 h 546"/>
              <a:gd name="T2" fmla="*/ 2147483646 w 220"/>
              <a:gd name="T3" fmla="*/ 2147483646 h 546"/>
              <a:gd name="T4" fmla="*/ 0 w 220"/>
              <a:gd name="T5" fmla="*/ 2147483646 h 546"/>
              <a:gd name="T6" fmla="*/ 0 60000 65536"/>
              <a:gd name="T7" fmla="*/ 0 60000 65536"/>
              <a:gd name="T8" fmla="*/ 0 60000 65536"/>
              <a:gd name="T9" fmla="*/ 0 w 220"/>
              <a:gd name="T10" fmla="*/ 0 h 546"/>
              <a:gd name="T11" fmla="*/ 220 w 220"/>
              <a:gd name="T12" fmla="*/ 546 h 546"/>
            </a:gdLst>
            <a:ahLst/>
            <a:cxnLst>
              <a:cxn ang="T6">
                <a:pos x="T0" y="T1"/>
              </a:cxn>
              <a:cxn ang="T7">
                <a:pos x="T2" y="T3"/>
              </a:cxn>
              <a:cxn ang="T8">
                <a:pos x="T4" y="T5"/>
              </a:cxn>
            </a:cxnLst>
            <a:rect l="T9" t="T10" r="T11" b="T12"/>
            <a:pathLst>
              <a:path w="220" h="546">
                <a:moveTo>
                  <a:pt x="201" y="0"/>
                </a:moveTo>
                <a:cubicBezTo>
                  <a:pt x="220" y="243"/>
                  <a:pt x="84" y="133"/>
                  <a:pt x="51" y="224"/>
                </a:cubicBezTo>
                <a:cubicBezTo>
                  <a:pt x="18" y="315"/>
                  <a:pt x="11" y="479"/>
                  <a:pt x="0" y="546"/>
                </a:cubicBezTo>
              </a:path>
            </a:pathLst>
          </a:custGeom>
          <a:noFill/>
          <a:ln w="3175" cap="flat" cmpd="sng">
            <a:solidFill>
              <a:schemeClr val="bg2"/>
            </a:solidFill>
            <a:prstDash val="dash"/>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88" name="Text Box 87"/>
          <p:cNvSpPr txBox="1">
            <a:spLocks noChangeArrowheads="1"/>
          </p:cNvSpPr>
          <p:nvPr/>
        </p:nvSpPr>
        <p:spPr bwMode="auto">
          <a:xfrm>
            <a:off x="3336925" y="6451600"/>
            <a:ext cx="2863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99FF"/>
                </a:solidFill>
              </a:rPr>
              <a:t>Pore Water Pressure = u</a:t>
            </a:r>
            <a:r>
              <a:rPr lang="en-US" altLang="en-US" sz="1200" baseline="-25000">
                <a:solidFill>
                  <a:srgbClr val="0099FF"/>
                </a:solidFill>
              </a:rPr>
              <a:t>6</a:t>
            </a:r>
            <a:r>
              <a:rPr lang="en-US" altLang="en-US" sz="1200">
                <a:solidFill>
                  <a:srgbClr val="0099FF"/>
                </a:solidFill>
              </a:rPr>
              <a:t> = h</a:t>
            </a:r>
            <a:r>
              <a:rPr lang="en-US" altLang="en-US" sz="1200" baseline="-25000">
                <a:solidFill>
                  <a:srgbClr val="0099FF"/>
                </a:solidFill>
              </a:rPr>
              <a:t>w6</a:t>
            </a:r>
            <a:r>
              <a:rPr lang="en-US" altLang="en-US" sz="1200">
                <a:solidFill>
                  <a:srgbClr val="0099FF"/>
                </a:solidFill>
              </a:rPr>
              <a:t> x </a:t>
            </a:r>
            <a:r>
              <a:rPr lang="en-US" altLang="en-US" sz="1200">
                <a:solidFill>
                  <a:srgbClr val="0099FF"/>
                </a:solidFill>
                <a:latin typeface="Symbol" panose="05050102010706020507" pitchFamily="18" charset="2"/>
              </a:rPr>
              <a:t>g </a:t>
            </a:r>
            <a:r>
              <a:rPr lang="en-US" altLang="en-US" sz="1200" baseline="-25000">
                <a:solidFill>
                  <a:srgbClr val="0099FF"/>
                </a:solidFill>
              </a:rPr>
              <a:t>water</a:t>
            </a:r>
            <a:r>
              <a:rPr lang="en-US" altLang="en-US" sz="1200"/>
              <a:t> </a:t>
            </a:r>
          </a:p>
        </p:txBody>
      </p:sp>
      <p:sp>
        <p:nvSpPr>
          <p:cNvPr id="64589" name="Line 88"/>
          <p:cNvSpPr>
            <a:spLocks noChangeShapeType="1"/>
          </p:cNvSpPr>
          <p:nvPr/>
        </p:nvSpPr>
        <p:spPr bwMode="auto">
          <a:xfrm flipV="1">
            <a:off x="4899025" y="4918075"/>
            <a:ext cx="473075" cy="0"/>
          </a:xfrm>
          <a:prstGeom prst="line">
            <a:avLst/>
          </a:prstGeom>
          <a:noFill/>
          <a:ln w="3175">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64590" name="Line 89"/>
          <p:cNvSpPr>
            <a:spLocks noChangeShapeType="1"/>
          </p:cNvSpPr>
          <p:nvPr/>
        </p:nvSpPr>
        <p:spPr bwMode="auto">
          <a:xfrm>
            <a:off x="5935663" y="4167188"/>
            <a:ext cx="230187" cy="1587"/>
          </a:xfrm>
          <a:prstGeom prst="line">
            <a:avLst/>
          </a:prstGeom>
          <a:noFill/>
          <a:ln w="3175">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64591" name="Line 90"/>
          <p:cNvSpPr>
            <a:spLocks noChangeShapeType="1"/>
          </p:cNvSpPr>
          <p:nvPr/>
        </p:nvSpPr>
        <p:spPr bwMode="auto">
          <a:xfrm>
            <a:off x="6048375" y="3833813"/>
            <a:ext cx="0" cy="341312"/>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4592" name="Text Box 91"/>
          <p:cNvSpPr txBox="1">
            <a:spLocks noChangeArrowheads="1"/>
          </p:cNvSpPr>
          <p:nvPr/>
        </p:nvSpPr>
        <p:spPr bwMode="auto">
          <a:xfrm>
            <a:off x="5743575" y="3827463"/>
            <a:ext cx="412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t>h</a:t>
            </a:r>
            <a:r>
              <a:rPr lang="en-US" altLang="en-US" sz="1200" baseline="-25000"/>
              <a:t>w</a:t>
            </a:r>
            <a:r>
              <a:rPr lang="en-US" altLang="en-US" sz="900" baseline="-25000"/>
              <a:t>7</a:t>
            </a:r>
          </a:p>
        </p:txBody>
      </p:sp>
      <p:sp>
        <p:nvSpPr>
          <p:cNvPr id="64593" name="Freeform 92"/>
          <p:cNvSpPr>
            <a:spLocks/>
          </p:cNvSpPr>
          <p:nvPr/>
        </p:nvSpPr>
        <p:spPr bwMode="auto">
          <a:xfrm>
            <a:off x="3027363" y="5264150"/>
            <a:ext cx="390525" cy="833438"/>
          </a:xfrm>
          <a:custGeom>
            <a:avLst/>
            <a:gdLst>
              <a:gd name="T0" fmla="*/ 0 w 234"/>
              <a:gd name="T1" fmla="*/ 0 h 462"/>
              <a:gd name="T2" fmla="*/ 2147483646 w 234"/>
              <a:gd name="T3" fmla="*/ 2147483646 h 462"/>
              <a:gd name="T4" fmla="*/ 0 60000 65536"/>
              <a:gd name="T5" fmla="*/ 0 60000 65536"/>
              <a:gd name="T6" fmla="*/ 0 w 234"/>
              <a:gd name="T7" fmla="*/ 0 h 462"/>
              <a:gd name="T8" fmla="*/ 234 w 234"/>
              <a:gd name="T9" fmla="*/ 462 h 462"/>
            </a:gdLst>
            <a:ahLst/>
            <a:cxnLst>
              <a:cxn ang="T4">
                <a:pos x="T0" y="T1"/>
              </a:cxn>
              <a:cxn ang="T5">
                <a:pos x="T2" y="T3"/>
              </a:cxn>
            </a:cxnLst>
            <a:rect l="T6" t="T7" r="T8" b="T9"/>
            <a:pathLst>
              <a:path w="234" h="462">
                <a:moveTo>
                  <a:pt x="0" y="0"/>
                </a:moveTo>
                <a:cubicBezTo>
                  <a:pt x="195" y="149"/>
                  <a:pt x="234" y="462"/>
                  <a:pt x="234" y="462"/>
                </a:cubicBezTo>
              </a:path>
            </a:pathLst>
          </a:custGeom>
          <a:noFill/>
          <a:ln w="3175" cap="flat" cmpd="sng">
            <a:solidFill>
              <a:srgbClr val="FF33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94" name="Rectangle 93"/>
          <p:cNvSpPr>
            <a:spLocks noChangeArrowheads="1"/>
          </p:cNvSpPr>
          <p:nvPr/>
        </p:nvSpPr>
        <p:spPr bwMode="auto">
          <a:xfrm>
            <a:off x="3360738" y="4535488"/>
            <a:ext cx="42862" cy="1377950"/>
          </a:xfrm>
          <a:prstGeom prst="rect">
            <a:avLst/>
          </a:prstGeom>
          <a:solidFill>
            <a:schemeClr val="bg1"/>
          </a:solidFill>
          <a:ln w="317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595" name="Rectangle 94"/>
          <p:cNvSpPr>
            <a:spLocks noChangeArrowheads="1"/>
          </p:cNvSpPr>
          <p:nvPr/>
        </p:nvSpPr>
        <p:spPr bwMode="auto">
          <a:xfrm>
            <a:off x="3362325" y="5262563"/>
            <a:ext cx="42863" cy="652462"/>
          </a:xfrm>
          <a:prstGeom prst="rect">
            <a:avLst/>
          </a:prstGeom>
          <a:gradFill rotWithShape="1">
            <a:gsLst>
              <a:gs pos="0">
                <a:srgbClr val="2F7676"/>
              </a:gs>
              <a:gs pos="100000">
                <a:srgbClr val="66FFFF"/>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596" name="Line 95"/>
          <p:cNvSpPr>
            <a:spLocks noChangeShapeType="1"/>
          </p:cNvSpPr>
          <p:nvPr/>
        </p:nvSpPr>
        <p:spPr bwMode="auto">
          <a:xfrm flipV="1">
            <a:off x="3027363" y="5260975"/>
            <a:ext cx="473075" cy="0"/>
          </a:xfrm>
          <a:prstGeom prst="line">
            <a:avLst/>
          </a:prstGeom>
          <a:noFill/>
          <a:ln w="3175">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64597" name="Line 96"/>
          <p:cNvSpPr>
            <a:spLocks noChangeShapeType="1"/>
          </p:cNvSpPr>
          <p:nvPr/>
        </p:nvSpPr>
        <p:spPr bwMode="auto">
          <a:xfrm flipV="1">
            <a:off x="3141663" y="5907088"/>
            <a:ext cx="241300" cy="0"/>
          </a:xfrm>
          <a:prstGeom prst="line">
            <a:avLst/>
          </a:prstGeom>
          <a:noFill/>
          <a:ln w="3175">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16797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415" t="36245" r="56948" b="12751"/>
          <a:stretch/>
        </p:blipFill>
        <p:spPr>
          <a:xfrm>
            <a:off x="7439891" y="2274125"/>
            <a:ext cx="1704109" cy="2565070"/>
          </a:xfrm>
          <a:prstGeom prst="rect">
            <a:avLst/>
          </a:prstGeom>
        </p:spPr>
      </p:pic>
      <p:graphicFrame>
        <p:nvGraphicFramePr>
          <p:cNvPr id="65664" name="Group 1152"/>
          <p:cNvGraphicFramePr>
            <a:graphicFrameLocks noGrp="1"/>
          </p:cNvGraphicFramePr>
          <p:nvPr>
            <p:extLst>
              <p:ext uri="{D42A27DB-BD31-4B8C-83A1-F6EECF244321}">
                <p14:modId xmlns:p14="http://schemas.microsoft.com/office/powerpoint/2010/main" val="1291806481"/>
              </p:ext>
            </p:extLst>
          </p:nvPr>
        </p:nvGraphicFramePr>
        <p:xfrm>
          <a:off x="0" y="667162"/>
          <a:ext cx="7420469" cy="4956935"/>
        </p:xfrm>
        <a:graphic>
          <a:graphicData uri="http://schemas.openxmlformats.org/drawingml/2006/table">
            <a:tbl>
              <a:tblPr/>
              <a:tblGrid>
                <a:gridCol w="670830">
                  <a:extLst>
                    <a:ext uri="{9D8B030D-6E8A-4147-A177-3AD203B41FA5}">
                      <a16:colId xmlns="" xmlns:a16="http://schemas.microsoft.com/office/drawing/2014/main" val="20000"/>
                    </a:ext>
                  </a:extLst>
                </a:gridCol>
                <a:gridCol w="633487">
                  <a:extLst>
                    <a:ext uri="{9D8B030D-6E8A-4147-A177-3AD203B41FA5}">
                      <a16:colId xmlns="" xmlns:a16="http://schemas.microsoft.com/office/drawing/2014/main" val="20001"/>
                    </a:ext>
                  </a:extLst>
                </a:gridCol>
                <a:gridCol w="518793">
                  <a:extLst>
                    <a:ext uri="{9D8B030D-6E8A-4147-A177-3AD203B41FA5}">
                      <a16:colId xmlns="" xmlns:a16="http://schemas.microsoft.com/office/drawing/2014/main" val="20002"/>
                    </a:ext>
                  </a:extLst>
                </a:gridCol>
                <a:gridCol w="606814">
                  <a:extLst>
                    <a:ext uri="{9D8B030D-6E8A-4147-A177-3AD203B41FA5}">
                      <a16:colId xmlns="" xmlns:a16="http://schemas.microsoft.com/office/drawing/2014/main" val="20003"/>
                    </a:ext>
                  </a:extLst>
                </a:gridCol>
                <a:gridCol w="606815">
                  <a:extLst>
                    <a:ext uri="{9D8B030D-6E8A-4147-A177-3AD203B41FA5}">
                      <a16:colId xmlns="" xmlns:a16="http://schemas.microsoft.com/office/drawing/2014/main" val="20004"/>
                    </a:ext>
                  </a:extLst>
                </a:gridCol>
                <a:gridCol w="713506">
                  <a:extLst>
                    <a:ext uri="{9D8B030D-6E8A-4147-A177-3AD203B41FA5}">
                      <a16:colId xmlns="" xmlns:a16="http://schemas.microsoft.com/office/drawing/2014/main" val="20005"/>
                    </a:ext>
                  </a:extLst>
                </a:gridCol>
                <a:gridCol w="766853">
                  <a:extLst>
                    <a:ext uri="{9D8B030D-6E8A-4147-A177-3AD203B41FA5}">
                      <a16:colId xmlns="" xmlns:a16="http://schemas.microsoft.com/office/drawing/2014/main" val="20006"/>
                    </a:ext>
                  </a:extLst>
                </a:gridCol>
                <a:gridCol w="596144">
                  <a:extLst>
                    <a:ext uri="{9D8B030D-6E8A-4147-A177-3AD203B41FA5}">
                      <a16:colId xmlns="" xmlns:a16="http://schemas.microsoft.com/office/drawing/2014/main" val="20007"/>
                    </a:ext>
                  </a:extLst>
                </a:gridCol>
                <a:gridCol w="576140">
                  <a:extLst>
                    <a:ext uri="{9D8B030D-6E8A-4147-A177-3AD203B41FA5}">
                      <a16:colId xmlns="" xmlns:a16="http://schemas.microsoft.com/office/drawing/2014/main" val="20008"/>
                    </a:ext>
                  </a:extLst>
                </a:gridCol>
                <a:gridCol w="704171">
                  <a:extLst>
                    <a:ext uri="{9D8B030D-6E8A-4147-A177-3AD203B41FA5}">
                      <a16:colId xmlns="" xmlns:a16="http://schemas.microsoft.com/office/drawing/2014/main" val="20009"/>
                    </a:ext>
                  </a:extLst>
                </a:gridCol>
                <a:gridCol w="1026916">
                  <a:extLst>
                    <a:ext uri="{9D8B030D-6E8A-4147-A177-3AD203B41FA5}">
                      <a16:colId xmlns="" xmlns:a16="http://schemas.microsoft.com/office/drawing/2014/main" val="20010"/>
                    </a:ext>
                  </a:extLst>
                </a:gridCol>
              </a:tblGrid>
              <a:tr h="795338">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Slice</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Width</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Symbol" panose="05050102010706020507" pitchFamily="18" charset="2"/>
                        </a:rPr>
                        <a:t>D</a:t>
                      </a:r>
                      <a:r>
                        <a:rPr kumimoji="0" lang="en-US" sz="1200" b="1" i="0" u="none" strike="noStrike" cap="none" normalizeH="0" baseline="0" dirty="0" smtClean="0">
                          <a:ln>
                            <a:noFill/>
                          </a:ln>
                          <a:solidFill>
                            <a:srgbClr val="0000FF"/>
                          </a:solidFill>
                          <a:effectLst/>
                          <a:latin typeface="Arial" panose="020B0604020202020204" pitchFamily="34" charset="0"/>
                        </a:rPr>
                        <a:t>x</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(ft)</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Ave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Height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(ft)</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Weight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(Kips)</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00FF"/>
                          </a:solidFill>
                          <a:effectLst/>
                          <a:latin typeface="Symbol" panose="05050102010706020507" pitchFamily="18" charset="2"/>
                        </a:rPr>
                        <a:t>q</a:t>
                      </a:r>
                      <a:r>
                        <a:rPr kumimoji="0" lang="en-US" sz="1600" b="1" i="0" u="none" strike="noStrike" cap="none" normalizeH="0" baseline="-25000" dirty="0" smtClean="0">
                          <a:ln>
                            <a:noFill/>
                          </a:ln>
                          <a:solidFill>
                            <a:srgbClr val="0000FF"/>
                          </a:solidFill>
                          <a:effectLst/>
                          <a:latin typeface="Times New Roman" panose="02020603050405020304" pitchFamily="18" charset="0"/>
                        </a:rPr>
                        <a:t>i</a:t>
                      </a:r>
                      <a:endParaRPr kumimoji="0" lang="en-US" sz="1600" b="1" i="0" u="none" strike="noStrike" cap="none" normalizeH="0" baseline="0" dirty="0" smtClean="0">
                        <a:ln>
                          <a:noFill/>
                        </a:ln>
                        <a:solidFill>
                          <a:srgbClr val="0000FF"/>
                        </a:solidFill>
                        <a:effectLst/>
                        <a:latin typeface="Arial" panose="020B0604020202020204" pitchFamily="34" charset="0"/>
                      </a:endParaRP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W</a:t>
                      </a:r>
                      <a:r>
                        <a:rPr kumimoji="0" lang="en-US" sz="1200" b="1" i="0" u="none" strike="noStrike" cap="none" normalizeH="0" baseline="-25000" dirty="0" smtClean="0">
                          <a:ln>
                            <a:noFill/>
                          </a:ln>
                          <a:solidFill>
                            <a:srgbClr val="0000FF"/>
                          </a:solidFill>
                          <a:effectLst/>
                          <a:latin typeface="Arial" panose="020B0604020202020204" pitchFamily="34" charset="0"/>
                        </a:rPr>
                        <a:t>i</a:t>
                      </a:r>
                      <a:r>
                        <a:rPr kumimoji="0" lang="en-US" sz="1200" b="1" i="0" u="none" strike="noStrike" cap="none" normalizeH="0" baseline="0" dirty="0" smtClean="0">
                          <a:ln>
                            <a:noFill/>
                          </a:ln>
                          <a:solidFill>
                            <a:srgbClr val="0000FF"/>
                          </a:solidFill>
                          <a:effectLst/>
                          <a:latin typeface="Arial" panose="020B0604020202020204" pitchFamily="34" charset="0"/>
                        </a:rPr>
                        <a:t> sin </a:t>
                      </a:r>
                      <a:r>
                        <a:rPr kumimoji="0" lang="en-US" sz="1200" b="1" i="0" u="none" strike="noStrike" cap="none" normalizeH="0" baseline="0" dirty="0" smtClean="0">
                          <a:ln>
                            <a:noFill/>
                          </a:ln>
                          <a:solidFill>
                            <a:srgbClr val="0000FF"/>
                          </a:solidFill>
                          <a:effectLst/>
                          <a:latin typeface="Symbol" panose="05050102010706020507" pitchFamily="18" charset="2"/>
                        </a:rPr>
                        <a:t>q</a:t>
                      </a:r>
                      <a:r>
                        <a:rPr kumimoji="0" lang="en-US" sz="1200" b="1" i="0" u="none" strike="noStrike" cap="none" normalizeH="0" baseline="-25000" dirty="0" smtClean="0">
                          <a:ln>
                            <a:noFill/>
                          </a:ln>
                          <a:solidFill>
                            <a:srgbClr val="0000FF"/>
                          </a:solidFill>
                          <a:effectLst/>
                          <a:latin typeface="Arial" panose="020B0604020202020204" pitchFamily="34" charset="0"/>
                        </a:rPr>
                        <a:t>i</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panose="020B0604020202020204" pitchFamily="34" charset="0"/>
                        </a:rPr>
                        <a:t>W</a:t>
                      </a:r>
                      <a:r>
                        <a:rPr kumimoji="0" lang="en-US" sz="1200" b="1" i="0" u="none" strike="noStrike" cap="none" normalizeH="0" baseline="-25000" dirty="0" smtClean="0">
                          <a:ln>
                            <a:noFill/>
                          </a:ln>
                          <a:solidFill>
                            <a:schemeClr val="accent2"/>
                          </a:solidFill>
                          <a:effectLst/>
                          <a:latin typeface="Arial" panose="020B0604020202020204" pitchFamily="34" charset="0"/>
                        </a:rPr>
                        <a:t>i</a:t>
                      </a:r>
                      <a:r>
                        <a:rPr kumimoji="0" lang="en-US" sz="1200" b="1" i="0" u="none" strike="noStrike" cap="none" normalizeH="0" baseline="0" dirty="0" smtClean="0">
                          <a:ln>
                            <a:noFill/>
                          </a:ln>
                          <a:solidFill>
                            <a:schemeClr val="accent2"/>
                          </a:solidFill>
                          <a:effectLst/>
                          <a:latin typeface="Arial" panose="020B0604020202020204" pitchFamily="34" charset="0"/>
                        </a:rPr>
                        <a:t> cos </a:t>
                      </a:r>
                      <a:r>
                        <a:rPr kumimoji="0" lang="en-US" sz="1200" b="1" i="0" u="none" strike="noStrike" cap="none" normalizeH="0" baseline="0" dirty="0" smtClean="0">
                          <a:ln>
                            <a:noFill/>
                          </a:ln>
                          <a:solidFill>
                            <a:schemeClr val="accent2"/>
                          </a:solidFill>
                          <a:effectLst/>
                          <a:latin typeface="Symbol" panose="05050102010706020507" pitchFamily="18" charset="2"/>
                        </a:rPr>
                        <a:t>q</a:t>
                      </a:r>
                      <a:r>
                        <a:rPr kumimoji="0" lang="en-US" sz="1200" b="1" i="0" u="none" strike="noStrike" cap="none" normalizeH="0" baseline="-25000" dirty="0" smtClean="0">
                          <a:ln>
                            <a:noFill/>
                          </a:ln>
                          <a:solidFill>
                            <a:schemeClr val="accent2"/>
                          </a:solidFill>
                          <a:effectLst/>
                          <a:latin typeface="Arial" panose="020B0604020202020204" pitchFamily="34" charset="0"/>
                        </a:rPr>
                        <a:t>i</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panose="020B0604020202020204" pitchFamily="34" charset="0"/>
                        </a:rPr>
                        <a:t>u</a:t>
                      </a:r>
                      <a:r>
                        <a:rPr kumimoji="0" lang="en-US" sz="1600" b="1" i="0" u="none" strike="noStrike" cap="none" normalizeH="0" baseline="-25000" dirty="0" smtClean="0">
                          <a:ln>
                            <a:noFill/>
                          </a:ln>
                          <a:solidFill>
                            <a:srgbClr val="0000FF"/>
                          </a:solidFill>
                          <a:effectLst/>
                          <a:latin typeface="Arial" panose="020B0604020202020204" pitchFamily="34" charset="0"/>
                        </a:rPr>
                        <a:t>i</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00FF"/>
                          </a:solidFill>
                          <a:effectLst/>
                          <a:latin typeface="Symbol" panose="05050102010706020507" pitchFamily="18" charset="2"/>
                        </a:rPr>
                        <a:t>D</a:t>
                      </a:r>
                      <a:r>
                        <a:rPr kumimoji="0" lang="en-US" sz="1600" b="1" i="0" u="none" strike="noStrike" cap="none" normalizeH="0" baseline="0" dirty="0" smtClean="0">
                          <a:ln>
                            <a:noFill/>
                          </a:ln>
                          <a:solidFill>
                            <a:srgbClr val="0000FF"/>
                          </a:solidFill>
                          <a:effectLst/>
                          <a:latin typeface="Arial" panose="020B0604020202020204" pitchFamily="34" charset="0"/>
                        </a:rPr>
                        <a:t>l</a:t>
                      </a:r>
                      <a:r>
                        <a:rPr kumimoji="0" lang="en-US" sz="1600" b="1" i="0" u="none" strike="noStrike" cap="none" normalizeH="0" baseline="-25000" dirty="0" smtClean="0">
                          <a:ln>
                            <a:noFill/>
                          </a:ln>
                          <a:solidFill>
                            <a:srgbClr val="0000FF"/>
                          </a:solidFill>
                          <a:effectLst/>
                          <a:latin typeface="Arial" panose="020B0604020202020204" pitchFamily="34" charset="0"/>
                        </a:rPr>
                        <a:t>i</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hlink"/>
                          </a:solidFill>
                          <a:effectLst/>
                          <a:latin typeface="Arial" panose="020B0604020202020204" pitchFamily="34" charset="0"/>
                        </a:rPr>
                        <a:t>U</a:t>
                      </a:r>
                      <a:r>
                        <a:rPr kumimoji="0" lang="en-US" sz="1200" b="1" i="0" u="none" strike="noStrike" cap="none" normalizeH="0" baseline="-25000" dirty="0" smtClean="0">
                          <a:ln>
                            <a:noFill/>
                          </a:ln>
                          <a:solidFill>
                            <a:schemeClr val="hlink"/>
                          </a:solidFill>
                          <a:effectLst/>
                          <a:latin typeface="Arial" panose="020B0604020202020204" pitchFamily="34" charset="0"/>
                        </a:rPr>
                        <a:t>i </a:t>
                      </a:r>
                      <a:r>
                        <a:rPr kumimoji="0" lang="en-US" sz="1200" b="1" i="0" u="none" strike="noStrike" cap="none" normalizeH="0" baseline="0" dirty="0" smtClean="0">
                          <a:ln>
                            <a:noFill/>
                          </a:ln>
                          <a:solidFill>
                            <a:srgbClr val="0000FF"/>
                          </a:solidFill>
                          <a:effectLst/>
                          <a:latin typeface="Arial" panose="020B0604020202020204" pitchFamily="34" charset="0"/>
                        </a:rPr>
                        <a:t>= u</a:t>
                      </a:r>
                      <a:r>
                        <a:rPr kumimoji="0" lang="en-US" sz="1200" b="1" i="0" u="none" strike="noStrike" cap="none" normalizeH="0" baseline="-25000" dirty="0" smtClean="0">
                          <a:ln>
                            <a:noFill/>
                          </a:ln>
                          <a:solidFill>
                            <a:srgbClr val="0000FF"/>
                          </a:solidFill>
                          <a:effectLst/>
                          <a:latin typeface="Arial" panose="020B0604020202020204" pitchFamily="34" charset="0"/>
                        </a:rPr>
                        <a:t>i</a:t>
                      </a:r>
                      <a:r>
                        <a:rPr kumimoji="0" lang="en-US" sz="1200" b="1" i="0" u="none" strike="noStrike" cap="none" normalizeH="0" baseline="0" dirty="0" smtClean="0">
                          <a:ln>
                            <a:noFill/>
                          </a:ln>
                          <a:solidFill>
                            <a:srgbClr val="0000FF"/>
                          </a:solidFill>
                          <a:effectLst/>
                          <a:latin typeface="Arial" panose="020B0604020202020204" pitchFamily="34" charset="0"/>
                        </a:rPr>
                        <a:t> </a:t>
                      </a:r>
                      <a:r>
                        <a:rPr kumimoji="0" lang="en-US" sz="1200" b="1" i="0" u="none" strike="noStrike" cap="none" normalizeH="0" baseline="0" dirty="0" smtClean="0">
                          <a:ln>
                            <a:noFill/>
                          </a:ln>
                          <a:solidFill>
                            <a:srgbClr val="0000FF"/>
                          </a:solidFill>
                          <a:effectLst/>
                          <a:latin typeface="Symbol" panose="05050102010706020507" pitchFamily="18" charset="2"/>
                        </a:rPr>
                        <a:t>D</a:t>
                      </a:r>
                      <a:r>
                        <a:rPr kumimoji="0" lang="en-US" sz="1200" b="1" i="0" u="none" strike="noStrike" cap="none" normalizeH="0" baseline="0" dirty="0" smtClean="0">
                          <a:ln>
                            <a:noFill/>
                          </a:ln>
                          <a:solidFill>
                            <a:srgbClr val="0000FF"/>
                          </a:solidFill>
                          <a:effectLst/>
                          <a:latin typeface="Arial" panose="020B0604020202020204" pitchFamily="34" charset="0"/>
                        </a:rPr>
                        <a:t>l</a:t>
                      </a:r>
                      <a:r>
                        <a:rPr kumimoji="0" lang="en-US" sz="1200" b="1" i="0" u="none" strike="noStrike" cap="none" normalizeH="0" baseline="-25000" dirty="0" smtClean="0">
                          <a:ln>
                            <a:noFill/>
                          </a:ln>
                          <a:solidFill>
                            <a:srgbClr val="0000FF"/>
                          </a:solidFill>
                          <a:effectLst/>
                          <a:latin typeface="Arial" panose="020B0604020202020204" pitchFamily="34" charset="0"/>
                        </a:rPr>
                        <a:t>i</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N</a:t>
                      </a:r>
                      <a:r>
                        <a:rPr kumimoji="0" lang="en-US" sz="1200" b="1" i="0" u="none" strike="noStrike" cap="none" normalizeH="0" baseline="-25000" dirty="0" smtClean="0">
                          <a:ln>
                            <a:noFill/>
                          </a:ln>
                          <a:solidFill>
                            <a:srgbClr val="0000FF"/>
                          </a:solidFill>
                          <a:effectLst/>
                          <a:latin typeface="Arial" panose="020B0604020202020204" pitchFamily="34" charset="0"/>
                        </a:rPr>
                        <a:t>i</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panose="020B0604020202020204" pitchFamily="34" charset="0"/>
                        </a:rPr>
                        <a:t>W</a:t>
                      </a:r>
                      <a:r>
                        <a:rPr kumimoji="0" lang="en-US" sz="1200" b="1" i="0" u="none" strike="noStrike" cap="none" normalizeH="0" baseline="-25000" dirty="0" smtClean="0">
                          <a:ln>
                            <a:noFill/>
                          </a:ln>
                          <a:solidFill>
                            <a:schemeClr val="accent2"/>
                          </a:solidFill>
                          <a:effectLst/>
                          <a:latin typeface="Arial" panose="020B0604020202020204" pitchFamily="34" charset="0"/>
                        </a:rPr>
                        <a:t>i </a:t>
                      </a:r>
                      <a:r>
                        <a:rPr kumimoji="0" lang="en-US" sz="1200" b="1" i="0" u="none" strike="noStrike" cap="none" normalizeH="0" baseline="0" dirty="0" smtClean="0">
                          <a:ln>
                            <a:noFill/>
                          </a:ln>
                          <a:solidFill>
                            <a:schemeClr val="accent2"/>
                          </a:solidFill>
                          <a:effectLst/>
                          <a:latin typeface="Arial" panose="020B0604020202020204" pitchFamily="34" charset="0"/>
                        </a:rPr>
                        <a:t>cos</a:t>
                      </a:r>
                      <a:r>
                        <a:rPr kumimoji="0" lang="en-US" sz="1200" b="1" i="0" u="none" strike="noStrike" cap="none" normalizeH="0" baseline="0" dirty="0" smtClean="0">
                          <a:ln>
                            <a:noFill/>
                          </a:ln>
                          <a:solidFill>
                            <a:schemeClr val="accent2"/>
                          </a:solidFill>
                          <a:effectLst/>
                          <a:latin typeface="Symbol" panose="05050102010706020507" pitchFamily="18" charset="2"/>
                        </a:rPr>
                        <a:t>q</a:t>
                      </a:r>
                      <a:r>
                        <a:rPr kumimoji="0" lang="en-US" sz="1200" b="1" i="0" u="none" strike="noStrike" cap="none" normalizeH="0" baseline="-25000" dirty="0" smtClean="0">
                          <a:ln>
                            <a:noFill/>
                          </a:ln>
                          <a:solidFill>
                            <a:schemeClr val="accent2"/>
                          </a:solidFill>
                          <a:effectLst/>
                          <a:latin typeface="Arial" panose="020B0604020202020204" pitchFamily="34" charset="0"/>
                        </a:rPr>
                        <a:t>i</a:t>
                      </a:r>
                      <a:r>
                        <a:rPr kumimoji="0" lang="en-US" sz="1200" b="1" i="0" u="none" strike="noStrike" cap="none" normalizeH="0" baseline="0" dirty="0" smtClean="0">
                          <a:ln>
                            <a:noFill/>
                          </a:ln>
                          <a:solidFill>
                            <a:srgbClr val="0000FF"/>
                          </a:solidFill>
                          <a:effectLst/>
                          <a:latin typeface="Arial" panose="020B0604020202020204" pitchFamily="34" charset="0"/>
                        </a:rPr>
                        <a:t> - </a:t>
                      </a:r>
                      <a:r>
                        <a:rPr kumimoji="0" lang="en-US" sz="1600" b="0" i="0" u="none" strike="noStrike" cap="none" normalizeH="0" baseline="0" dirty="0" smtClean="0">
                          <a:ln>
                            <a:noFill/>
                          </a:ln>
                          <a:solidFill>
                            <a:schemeClr val="hlink"/>
                          </a:solidFill>
                          <a:effectLst/>
                          <a:latin typeface="Arial" panose="020B0604020202020204" pitchFamily="34" charset="0"/>
                        </a:rPr>
                        <a:t>U</a:t>
                      </a:r>
                      <a:r>
                        <a:rPr kumimoji="0" lang="en-US" sz="1200" b="1" i="0" u="none" strike="noStrike" cap="none" normalizeH="0" baseline="-25000" dirty="0" smtClean="0">
                          <a:ln>
                            <a:noFill/>
                          </a:ln>
                          <a:solidFill>
                            <a:schemeClr val="hlink"/>
                          </a:solidFill>
                          <a:effectLst/>
                          <a:latin typeface="Arial" panose="020B0604020202020204" pitchFamily="34" charset="0"/>
                        </a:rPr>
                        <a:t>i</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extLst>
                  <a:ext uri="{0D108BD9-81ED-4DB2-BD59-A6C34878D82A}">
                    <a16:rowId xmlns="" xmlns:a16="http://schemas.microsoft.com/office/drawing/2014/main" val="10000"/>
                  </a:ext>
                </a:extLst>
              </a:tr>
              <a:tr h="398463">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1</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1.6</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4.4</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04813">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2</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2.9</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0.1</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1.7</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3</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1.8</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5.8</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8.05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0.03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1.9</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0.05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1.25</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4</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5.0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7.4</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4.6</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14.5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0.21</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5.3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1.1</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3.4</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5</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5.0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9.0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5.6</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24.8</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5.1</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0.29</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5.6</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1.6</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3.5</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6</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5.0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9.3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5.8</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35.4</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3.4</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0.25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6.2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1.55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3.15</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7</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4.4</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8.4</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4.6</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47.7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3.4</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3.1</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0.11</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6.7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2.4</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8</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0.6</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6.7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55.1</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0.4</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0.3</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14338">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9</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3.8</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60.4</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7.3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0.7</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404813">
                <a:tc gridSpan="5">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endParaRP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12.3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anose="020B0604020202020204" pitchFamily="34" charset="0"/>
                      </a:endParaRP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41.8</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anose="020B0604020202020204" pitchFamily="34" charset="0"/>
                      </a:endParaRP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17.3</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65679" name="Text Box 396"/>
          <p:cNvSpPr txBox="1">
            <a:spLocks noChangeArrowheads="1"/>
          </p:cNvSpPr>
          <p:nvPr/>
        </p:nvSpPr>
        <p:spPr bwMode="auto">
          <a:xfrm>
            <a:off x="0" y="0"/>
            <a:ext cx="563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dirty="0"/>
              <a:t>1- Using Ordinary Method of Slices (Swedish Method)</a:t>
            </a:r>
          </a:p>
        </p:txBody>
      </p:sp>
      <p:sp>
        <p:nvSpPr>
          <p:cNvPr id="65684" name="Text Box 1156"/>
          <p:cNvSpPr txBox="1">
            <a:spLocks noChangeArrowheads="1"/>
          </p:cNvSpPr>
          <p:nvPr/>
        </p:nvSpPr>
        <p:spPr bwMode="auto">
          <a:xfrm>
            <a:off x="7639050" y="6629400"/>
            <a:ext cx="1504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t>Kamal Tawfiq, Ph.D., P.E.</a:t>
            </a:r>
          </a:p>
        </p:txBody>
      </p:sp>
      <p:pic>
        <p:nvPicPr>
          <p:cNvPr id="3" name="Picture 2"/>
          <p:cNvPicPr>
            <a:picLocks noChangeAspect="1"/>
          </p:cNvPicPr>
          <p:nvPr/>
        </p:nvPicPr>
        <p:blipFill rotWithShape="1">
          <a:blip r:embed="rId2"/>
          <a:srcRect l="45390" t="49823" r="41948" b="24911"/>
          <a:stretch/>
        </p:blipFill>
        <p:spPr>
          <a:xfrm>
            <a:off x="7564582" y="154869"/>
            <a:ext cx="1579417" cy="1733309"/>
          </a:xfrm>
          <a:prstGeom prst="rect">
            <a:avLst/>
          </a:prstGeom>
        </p:spPr>
      </p:pic>
      <p:sp>
        <p:nvSpPr>
          <p:cNvPr id="4" name="TextBox 3"/>
          <p:cNvSpPr txBox="1"/>
          <p:nvPr/>
        </p:nvSpPr>
        <p:spPr>
          <a:xfrm>
            <a:off x="8401843" y="3886200"/>
            <a:ext cx="247184" cy="215444"/>
          </a:xfrm>
          <a:prstGeom prst="rect">
            <a:avLst/>
          </a:prstGeom>
          <a:noFill/>
        </p:spPr>
        <p:txBody>
          <a:bodyPr wrap="none" rtlCol="0">
            <a:spAutoFit/>
          </a:bodyPr>
          <a:lstStyle/>
          <a:p>
            <a:r>
              <a:rPr lang="en-US" sz="800" dirty="0" smtClean="0">
                <a:latin typeface="Symbol" panose="05050102010706020507" pitchFamily="18" charset="2"/>
              </a:rPr>
              <a:t>D</a:t>
            </a:r>
            <a:endParaRPr lang="en-US" sz="800" dirty="0">
              <a:latin typeface="Symbol" panose="05050102010706020507" pitchFamily="18" charset="2"/>
            </a:endParaRPr>
          </a:p>
        </p:txBody>
      </p:sp>
      <mc:AlternateContent xmlns:mc="http://schemas.openxmlformats.org/markup-compatibility/2006">
        <mc:Choice xmlns:a14="http://schemas.microsoft.com/office/drawing/2010/main" Requires="a14">
          <p:sp>
            <p:nvSpPr>
              <p:cNvPr id="5" name="TextBox 4"/>
              <p:cNvSpPr txBox="1"/>
              <p:nvPr/>
            </p:nvSpPr>
            <p:spPr>
              <a:xfrm>
                <a:off x="797089" y="5919537"/>
                <a:ext cx="7005389" cy="40370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1100" b="0" i="1" dirty="0" smtClean="0">
                          <a:latin typeface="Cambria Math" panose="02040503050406030204" pitchFamily="18" charset="0"/>
                        </a:rPr>
                        <m:t>𝐹</m:t>
                      </m:r>
                      <m:r>
                        <a:rPr lang="en-US" sz="1100" b="0" i="1" dirty="0" smtClean="0">
                          <a:latin typeface="Cambria Math" panose="02040503050406030204" pitchFamily="18" charset="0"/>
                        </a:rPr>
                        <m:t>.</m:t>
                      </m:r>
                      <m:r>
                        <a:rPr lang="en-US" sz="1100" b="0" i="1" dirty="0" smtClean="0">
                          <a:latin typeface="Cambria Math" panose="02040503050406030204" pitchFamily="18" charset="0"/>
                        </a:rPr>
                        <m:t>𝑆</m:t>
                      </m:r>
                      <m:r>
                        <a:rPr lang="en-US" sz="1100" b="0" i="1" dirty="0" smtClean="0">
                          <a:latin typeface="Cambria Math" panose="02040503050406030204" pitchFamily="18" charset="0"/>
                        </a:rPr>
                        <m:t>.=</m:t>
                      </m:r>
                      <m:f>
                        <m:fPr>
                          <m:ctrlPr>
                            <a:rPr lang="en-US" sz="1100" b="0" i="1" dirty="0" smtClean="0">
                              <a:latin typeface="Cambria Math" panose="02040503050406030204" pitchFamily="18" charset="0"/>
                            </a:rPr>
                          </m:ctrlPr>
                        </m:fPr>
                        <m:num>
                          <m:r>
                            <a:rPr lang="en-US" sz="1100" b="0" i="1" dirty="0" smtClean="0">
                              <a:latin typeface="Cambria Math" panose="02040503050406030204" pitchFamily="18" charset="0"/>
                            </a:rPr>
                            <m:t>𝑐𝐿</m:t>
                          </m:r>
                          <m:r>
                            <a:rPr lang="en-US" sz="1100" b="0" i="1" dirty="0" smtClean="0">
                              <a:latin typeface="Cambria Math" panose="02040503050406030204" pitchFamily="18" charset="0"/>
                            </a:rPr>
                            <m:t>+</m:t>
                          </m:r>
                          <m:r>
                            <a:rPr lang="en-US" sz="1100" b="0" i="1" dirty="0" smtClean="0">
                              <a:latin typeface="Cambria Math" panose="02040503050406030204" pitchFamily="18" charset="0"/>
                            </a:rPr>
                            <m:t>𝑡𝑎𝑛</m:t>
                          </m:r>
                          <m:r>
                            <a:rPr lang="en-US" sz="1100" b="0" i="1" dirty="0" smtClean="0">
                              <a:latin typeface="Cambria Math" panose="02040503050406030204" pitchFamily="18" charset="0"/>
                              <a:ea typeface="Cambria Math" panose="02040503050406030204" pitchFamily="18" charset="0"/>
                            </a:rPr>
                            <m:t>∅ </m:t>
                          </m:r>
                          <m:nary>
                            <m:naryPr>
                              <m:chr m:val="∑"/>
                              <m:ctrlPr>
                                <a:rPr lang="en-US" sz="1100" b="0" i="1" dirty="0" smtClean="0">
                                  <a:latin typeface="Cambria Math" panose="02040503050406030204" pitchFamily="18" charset="0"/>
                                  <a:ea typeface="Cambria Math" panose="02040503050406030204" pitchFamily="18" charset="0"/>
                                </a:rPr>
                              </m:ctrlPr>
                            </m:naryPr>
                            <m:sub>
                              <m:r>
                                <m:rPr>
                                  <m:brk m:alnAt="23"/>
                                </m:rPr>
                                <a:rPr lang="en-US" sz="1100" b="0" i="1" dirty="0" smtClean="0">
                                  <a:latin typeface="Cambria Math" panose="02040503050406030204" pitchFamily="18" charset="0"/>
                                  <a:ea typeface="Cambria Math" panose="02040503050406030204" pitchFamily="18" charset="0"/>
                                </a:rPr>
                                <m:t>𝑖</m:t>
                              </m:r>
                              <m:r>
                                <a:rPr lang="en-US" sz="1100" b="0" i="1" dirty="0" smtClean="0">
                                  <a:latin typeface="Cambria Math" panose="02040503050406030204" pitchFamily="18" charset="0"/>
                                  <a:ea typeface="Cambria Math" panose="02040503050406030204" pitchFamily="18" charset="0"/>
                                </a:rPr>
                                <m:t>=1</m:t>
                              </m:r>
                            </m:sub>
                            <m:sup>
                              <m:r>
                                <a:rPr lang="en-US" sz="1100" b="0" i="1" dirty="0" smtClean="0">
                                  <a:latin typeface="Cambria Math" panose="02040503050406030204" pitchFamily="18" charset="0"/>
                                  <a:ea typeface="Cambria Math" panose="02040503050406030204" pitchFamily="18" charset="0"/>
                                </a:rPr>
                                <m:t>𝑖</m:t>
                              </m:r>
                              <m:r>
                                <a:rPr lang="en-US" sz="1100" b="0" i="1" dirty="0" smtClean="0">
                                  <a:latin typeface="Cambria Math" panose="02040503050406030204" pitchFamily="18" charset="0"/>
                                  <a:ea typeface="Cambria Math" panose="02040503050406030204" pitchFamily="18" charset="0"/>
                                </a:rPr>
                                <m:t>=</m:t>
                              </m:r>
                              <m:r>
                                <a:rPr lang="en-US" sz="1100" b="0" i="1" dirty="0" smtClean="0">
                                  <a:latin typeface="Cambria Math" panose="02040503050406030204" pitchFamily="18" charset="0"/>
                                  <a:ea typeface="Cambria Math" panose="02040503050406030204" pitchFamily="18" charset="0"/>
                                </a:rPr>
                                <m:t>𝑛</m:t>
                              </m:r>
                            </m:sup>
                            <m:e>
                              <m:d>
                                <m:dPr>
                                  <m:ctrlPr>
                                    <a:rPr lang="en-US" sz="1100" b="0" i="1" dirty="0" smtClean="0">
                                      <a:latin typeface="Cambria Math" panose="02040503050406030204" pitchFamily="18" charset="0"/>
                                      <a:ea typeface="Cambria Math" panose="02040503050406030204" pitchFamily="18" charset="0"/>
                                    </a:rPr>
                                  </m:ctrlPr>
                                </m:dPr>
                                <m:e>
                                  <m:sSub>
                                    <m:sSubPr>
                                      <m:ctrlPr>
                                        <a:rPr lang="en-US" sz="1100" b="0" i="1" dirty="0" smtClean="0">
                                          <a:latin typeface="Cambria Math" panose="02040503050406030204" pitchFamily="18" charset="0"/>
                                          <a:ea typeface="Cambria Math" panose="02040503050406030204" pitchFamily="18" charset="0"/>
                                        </a:rPr>
                                      </m:ctrlPr>
                                    </m:sSubPr>
                                    <m:e>
                                      <m:r>
                                        <a:rPr lang="en-US" sz="1100" b="0" i="1" dirty="0" smtClean="0">
                                          <a:latin typeface="Cambria Math" panose="02040503050406030204" pitchFamily="18" charset="0"/>
                                          <a:ea typeface="Cambria Math" panose="02040503050406030204" pitchFamily="18" charset="0"/>
                                        </a:rPr>
                                        <m:t>𝑊</m:t>
                                      </m:r>
                                    </m:e>
                                    <m:sub>
                                      <m:r>
                                        <a:rPr lang="en-US" sz="1100" b="0" i="1" dirty="0" smtClean="0">
                                          <a:latin typeface="Cambria Math" panose="02040503050406030204" pitchFamily="18" charset="0"/>
                                          <a:ea typeface="Cambria Math" panose="02040503050406030204" pitchFamily="18" charset="0"/>
                                        </a:rPr>
                                        <m:t>𝑖</m:t>
                                      </m:r>
                                    </m:sub>
                                  </m:sSub>
                                  <m:r>
                                    <a:rPr lang="en-US" sz="1100" b="0" i="1" dirty="0" smtClean="0">
                                      <a:latin typeface="Cambria Math" panose="02040503050406030204" pitchFamily="18" charset="0"/>
                                      <a:ea typeface="Cambria Math" panose="02040503050406030204" pitchFamily="18" charset="0"/>
                                    </a:rPr>
                                    <m:t>𝑐𝑜𝑠</m:t>
                                  </m:r>
                                  <m:sSub>
                                    <m:sSubPr>
                                      <m:ctrlPr>
                                        <a:rPr lang="en-US" sz="1100" b="0" i="1" dirty="0" smtClean="0">
                                          <a:latin typeface="Cambria Math" panose="02040503050406030204" pitchFamily="18" charset="0"/>
                                          <a:ea typeface="Cambria Math" panose="02040503050406030204" pitchFamily="18" charset="0"/>
                                        </a:rPr>
                                      </m:ctrlPr>
                                    </m:sSubPr>
                                    <m:e>
                                      <m:r>
                                        <a:rPr lang="en-US" sz="1100" b="0" i="1" dirty="0" smtClean="0">
                                          <a:latin typeface="Cambria Math" panose="02040503050406030204" pitchFamily="18" charset="0"/>
                                          <a:ea typeface="Cambria Math" panose="02040503050406030204" pitchFamily="18" charset="0"/>
                                        </a:rPr>
                                        <m:t>𝜃</m:t>
                                      </m:r>
                                    </m:e>
                                    <m:sub>
                                      <m:r>
                                        <a:rPr lang="en-US" sz="1100" b="0" i="1" dirty="0" smtClean="0">
                                          <a:latin typeface="Cambria Math" panose="02040503050406030204" pitchFamily="18" charset="0"/>
                                          <a:ea typeface="Cambria Math" panose="02040503050406030204" pitchFamily="18" charset="0"/>
                                        </a:rPr>
                                        <m:t>𝑖</m:t>
                                      </m:r>
                                    </m:sub>
                                  </m:sSub>
                                  <m:r>
                                    <a:rPr lang="en-US" sz="1100" b="0" i="1" dirty="0" smtClean="0">
                                      <a:latin typeface="Cambria Math" panose="02040503050406030204" pitchFamily="18" charset="0"/>
                                      <a:ea typeface="Cambria Math" panose="02040503050406030204" pitchFamily="18" charset="0"/>
                                    </a:rPr>
                                    <m:t> − </m:t>
                                  </m:r>
                                  <m:sSub>
                                    <m:sSubPr>
                                      <m:ctrlPr>
                                        <a:rPr lang="en-US" sz="1100" b="0" i="1" dirty="0" smtClean="0">
                                          <a:latin typeface="Cambria Math" panose="02040503050406030204" pitchFamily="18" charset="0"/>
                                          <a:ea typeface="Cambria Math" panose="02040503050406030204" pitchFamily="18" charset="0"/>
                                        </a:rPr>
                                      </m:ctrlPr>
                                    </m:sSubPr>
                                    <m:e>
                                      <m:r>
                                        <a:rPr lang="en-US" sz="1100" b="0" i="1" dirty="0" smtClean="0">
                                          <a:latin typeface="Cambria Math" panose="02040503050406030204" pitchFamily="18" charset="0"/>
                                          <a:ea typeface="Cambria Math" panose="02040503050406030204" pitchFamily="18" charset="0"/>
                                        </a:rPr>
                                        <m:t>𝑢</m:t>
                                      </m:r>
                                    </m:e>
                                    <m:sub>
                                      <m:r>
                                        <a:rPr lang="en-US" sz="1100" b="0" i="1" dirty="0" smtClean="0">
                                          <a:latin typeface="Cambria Math" panose="02040503050406030204" pitchFamily="18" charset="0"/>
                                          <a:ea typeface="Cambria Math" panose="02040503050406030204" pitchFamily="18" charset="0"/>
                                        </a:rPr>
                                        <m:t>𝑖</m:t>
                                      </m:r>
                                    </m:sub>
                                  </m:sSub>
                                  <m:r>
                                    <a:rPr lang="en-US" sz="1100" b="0" i="1" dirty="0" smtClean="0">
                                      <a:latin typeface="Cambria Math" panose="02040503050406030204" pitchFamily="18" charset="0"/>
                                      <a:ea typeface="Cambria Math" panose="02040503050406030204" pitchFamily="18" charset="0"/>
                                    </a:rPr>
                                    <m:t>∆</m:t>
                                  </m:r>
                                  <m:sSub>
                                    <m:sSubPr>
                                      <m:ctrlPr>
                                        <a:rPr lang="en-US" sz="1100" b="0" i="1" dirty="0" smtClean="0">
                                          <a:latin typeface="Cambria Math" panose="02040503050406030204" pitchFamily="18" charset="0"/>
                                          <a:ea typeface="Cambria Math" panose="02040503050406030204" pitchFamily="18" charset="0"/>
                                        </a:rPr>
                                      </m:ctrlPr>
                                    </m:sSubPr>
                                    <m:e>
                                      <m:r>
                                        <a:rPr lang="en-US" sz="1100" b="0" i="1" dirty="0" smtClean="0">
                                          <a:latin typeface="Cambria Math" panose="02040503050406030204" pitchFamily="18" charset="0"/>
                                          <a:ea typeface="Cambria Math" panose="02040503050406030204" pitchFamily="18" charset="0"/>
                                        </a:rPr>
                                        <m:t>𝐿</m:t>
                                      </m:r>
                                    </m:e>
                                    <m:sub>
                                      <m:r>
                                        <a:rPr lang="en-US" sz="1100" b="0" i="1" dirty="0" smtClean="0">
                                          <a:latin typeface="Cambria Math" panose="02040503050406030204" pitchFamily="18" charset="0"/>
                                          <a:ea typeface="Cambria Math" panose="02040503050406030204" pitchFamily="18" charset="0"/>
                                        </a:rPr>
                                        <m:t>𝑖</m:t>
                                      </m:r>
                                    </m:sub>
                                  </m:sSub>
                                </m:e>
                              </m:d>
                            </m:e>
                          </m:nary>
                        </m:num>
                        <m:den>
                          <m:nary>
                            <m:naryPr>
                              <m:chr m:val="∑"/>
                              <m:ctrlPr>
                                <a:rPr lang="en-US" sz="1100" i="1" dirty="0">
                                  <a:latin typeface="Cambria Math" panose="02040503050406030204" pitchFamily="18" charset="0"/>
                                  <a:ea typeface="Cambria Math" panose="02040503050406030204" pitchFamily="18" charset="0"/>
                                </a:rPr>
                              </m:ctrlPr>
                            </m:naryPr>
                            <m:sub>
                              <m:r>
                                <m:rPr>
                                  <m:brk m:alnAt="23"/>
                                </m:rPr>
                                <a:rPr lang="en-US" sz="1100" i="1" dirty="0">
                                  <a:latin typeface="Cambria Math" panose="02040503050406030204" pitchFamily="18" charset="0"/>
                                  <a:ea typeface="Cambria Math" panose="02040503050406030204" pitchFamily="18" charset="0"/>
                                </a:rPr>
                                <m:t>𝑖</m:t>
                              </m:r>
                              <m:r>
                                <a:rPr lang="en-US" sz="1100" i="1" dirty="0">
                                  <a:latin typeface="Cambria Math" panose="02040503050406030204" pitchFamily="18" charset="0"/>
                                  <a:ea typeface="Cambria Math" panose="02040503050406030204" pitchFamily="18" charset="0"/>
                                </a:rPr>
                                <m:t>=1</m:t>
                              </m:r>
                            </m:sub>
                            <m:sup>
                              <m:r>
                                <a:rPr lang="en-US" sz="1100" i="1" dirty="0">
                                  <a:latin typeface="Cambria Math" panose="02040503050406030204" pitchFamily="18" charset="0"/>
                                  <a:ea typeface="Cambria Math" panose="02040503050406030204" pitchFamily="18" charset="0"/>
                                </a:rPr>
                                <m:t>𝑖</m:t>
                              </m:r>
                              <m:r>
                                <a:rPr lang="en-US" sz="1100" i="1" dirty="0">
                                  <a:latin typeface="Cambria Math" panose="02040503050406030204" pitchFamily="18" charset="0"/>
                                  <a:ea typeface="Cambria Math" panose="02040503050406030204" pitchFamily="18" charset="0"/>
                                </a:rPr>
                                <m:t>=</m:t>
                              </m:r>
                              <m:r>
                                <a:rPr lang="en-US" sz="1100" i="1" dirty="0">
                                  <a:latin typeface="Cambria Math" panose="02040503050406030204" pitchFamily="18" charset="0"/>
                                  <a:ea typeface="Cambria Math" panose="02040503050406030204" pitchFamily="18" charset="0"/>
                                </a:rPr>
                                <m:t>𝑛</m:t>
                              </m:r>
                            </m:sup>
                            <m:e>
                              <m:r>
                                <a:rPr lang="en-US" sz="1100" b="0" i="1" dirty="0" smtClean="0">
                                  <a:latin typeface="Cambria Math" panose="02040503050406030204" pitchFamily="18" charset="0"/>
                                  <a:ea typeface="Cambria Math" panose="02040503050406030204" pitchFamily="18" charset="0"/>
                                </a:rPr>
                                <m:t> </m:t>
                              </m:r>
                              <m:sSub>
                                <m:sSubPr>
                                  <m:ctrlPr>
                                    <a:rPr lang="en-US" sz="1100" b="0" i="1" dirty="0" smtClean="0">
                                      <a:latin typeface="Cambria Math" panose="02040503050406030204" pitchFamily="18" charset="0"/>
                                      <a:ea typeface="Cambria Math" panose="02040503050406030204" pitchFamily="18" charset="0"/>
                                    </a:rPr>
                                  </m:ctrlPr>
                                </m:sSubPr>
                                <m:e>
                                  <m:r>
                                    <a:rPr lang="en-US" sz="1100" b="0" i="1" dirty="0" smtClean="0">
                                      <a:latin typeface="Cambria Math" panose="02040503050406030204" pitchFamily="18" charset="0"/>
                                      <a:ea typeface="Cambria Math" panose="02040503050406030204" pitchFamily="18" charset="0"/>
                                    </a:rPr>
                                    <m:t>𝑊</m:t>
                                  </m:r>
                                </m:e>
                                <m:sub>
                                  <m:r>
                                    <a:rPr lang="en-US" sz="1100" b="0" i="1" dirty="0" smtClean="0">
                                      <a:latin typeface="Cambria Math" panose="02040503050406030204" pitchFamily="18" charset="0"/>
                                      <a:ea typeface="Cambria Math" panose="02040503050406030204" pitchFamily="18" charset="0"/>
                                    </a:rPr>
                                    <m:t>𝑖</m:t>
                                  </m:r>
                                </m:sub>
                              </m:sSub>
                              <m:func>
                                <m:funcPr>
                                  <m:ctrlPr>
                                    <a:rPr lang="en-US" sz="1100" b="0" i="1" dirty="0" smtClean="0">
                                      <a:latin typeface="Cambria Math" panose="02040503050406030204" pitchFamily="18" charset="0"/>
                                      <a:ea typeface="Cambria Math" panose="02040503050406030204" pitchFamily="18" charset="0"/>
                                    </a:rPr>
                                  </m:ctrlPr>
                                </m:funcPr>
                                <m:fName>
                                  <m:r>
                                    <m:rPr>
                                      <m:sty m:val="p"/>
                                    </m:rPr>
                                    <a:rPr lang="en-US" sz="1100" b="0" i="0" dirty="0" smtClean="0">
                                      <a:latin typeface="Cambria Math" panose="02040503050406030204" pitchFamily="18" charset="0"/>
                                      <a:ea typeface="Cambria Math" panose="02040503050406030204" pitchFamily="18" charset="0"/>
                                    </a:rPr>
                                    <m:t>sin</m:t>
                                  </m:r>
                                </m:fName>
                                <m:e>
                                  <m:sSub>
                                    <m:sSubPr>
                                      <m:ctrlPr>
                                        <a:rPr lang="en-US" sz="1100" b="0" i="1" dirty="0" smtClean="0">
                                          <a:latin typeface="Cambria Math" panose="02040503050406030204" pitchFamily="18" charset="0"/>
                                          <a:ea typeface="Cambria Math" panose="02040503050406030204" pitchFamily="18" charset="0"/>
                                        </a:rPr>
                                      </m:ctrlPr>
                                    </m:sSubPr>
                                    <m:e>
                                      <m:r>
                                        <a:rPr lang="en-US" sz="1100" b="0" i="1" dirty="0" smtClean="0">
                                          <a:latin typeface="Cambria Math" panose="02040503050406030204" pitchFamily="18" charset="0"/>
                                          <a:ea typeface="Cambria Math" panose="02040503050406030204" pitchFamily="18" charset="0"/>
                                        </a:rPr>
                                        <m:t>𝜃</m:t>
                                      </m:r>
                                    </m:e>
                                    <m:sub>
                                      <m:r>
                                        <a:rPr lang="en-US" sz="1100" b="0" i="1" dirty="0" smtClean="0">
                                          <a:latin typeface="Cambria Math" panose="02040503050406030204" pitchFamily="18" charset="0"/>
                                          <a:ea typeface="Cambria Math" panose="02040503050406030204" pitchFamily="18" charset="0"/>
                                        </a:rPr>
                                        <m:t>𝑖</m:t>
                                      </m:r>
                                    </m:sub>
                                  </m:sSub>
                                </m:e>
                              </m:func>
                            </m:e>
                          </m:nary>
                        </m:den>
                      </m:f>
                      <m:r>
                        <a:rPr lang="en-US" sz="1100" b="0" i="1" dirty="0" smtClean="0">
                          <a:latin typeface="Cambria Math" panose="02040503050406030204" pitchFamily="18" charset="0"/>
                        </a:rPr>
                        <m:t>= </m:t>
                      </m:r>
                      <m:f>
                        <m:fPr>
                          <m:ctrlPr>
                            <a:rPr lang="en-US" sz="1100" b="0" i="1" dirty="0" smtClean="0">
                              <a:latin typeface="Cambria Math" panose="02040503050406030204" pitchFamily="18" charset="0"/>
                            </a:rPr>
                          </m:ctrlPr>
                        </m:fPr>
                        <m:num>
                          <m:r>
                            <a:rPr lang="en-US" sz="1100" b="0" i="1" dirty="0" smtClean="0">
                              <a:latin typeface="Cambria Math" panose="02040503050406030204" pitchFamily="18" charset="0"/>
                            </a:rPr>
                            <m:t>0.09</m:t>
                          </m:r>
                          <m:d>
                            <m:dPr>
                              <m:ctrlPr>
                                <a:rPr lang="en-US" sz="1100" b="0" i="1" dirty="0" smtClean="0">
                                  <a:latin typeface="Cambria Math" panose="02040503050406030204" pitchFamily="18" charset="0"/>
                                </a:rPr>
                              </m:ctrlPr>
                            </m:dPr>
                            <m:e>
                              <m:r>
                                <a:rPr lang="en-US" sz="1100" b="0" i="1" dirty="0" smtClean="0">
                                  <a:latin typeface="Cambria Math" panose="02040503050406030204" pitchFamily="18" charset="0"/>
                                </a:rPr>
                                <m:t>41.8</m:t>
                              </m:r>
                            </m:e>
                          </m:d>
                          <m:r>
                            <a:rPr lang="en-US" sz="1100" b="0" i="1" dirty="0" smtClean="0">
                              <a:latin typeface="Cambria Math" panose="02040503050406030204" pitchFamily="18" charset="0"/>
                            </a:rPr>
                            <m:t>+17.3 </m:t>
                          </m:r>
                          <m:r>
                            <a:rPr lang="en-US" sz="1100" b="0" i="1" dirty="0" smtClean="0">
                              <a:latin typeface="Cambria Math" panose="02040503050406030204" pitchFamily="18" charset="0"/>
                            </a:rPr>
                            <m:t>𝑡𝑎𝑛</m:t>
                          </m:r>
                          <m:sSup>
                            <m:sSupPr>
                              <m:ctrlPr>
                                <a:rPr lang="en-US" sz="1100" b="0" i="1" dirty="0" smtClean="0">
                                  <a:latin typeface="Cambria Math" panose="02040503050406030204" pitchFamily="18" charset="0"/>
                                </a:rPr>
                              </m:ctrlPr>
                            </m:sSupPr>
                            <m:e>
                              <m:r>
                                <a:rPr lang="en-US" sz="1100" b="0" i="1" dirty="0" smtClean="0">
                                  <a:latin typeface="Cambria Math" panose="02040503050406030204" pitchFamily="18" charset="0"/>
                                </a:rPr>
                                <m:t>32</m:t>
                              </m:r>
                            </m:e>
                            <m:sup>
                              <m:r>
                                <a:rPr lang="en-US" sz="1100" b="0" i="1" dirty="0" smtClean="0">
                                  <a:latin typeface="Cambria Math" panose="02040503050406030204" pitchFamily="18" charset="0"/>
                                </a:rPr>
                                <m:t>𝑜</m:t>
                              </m:r>
                            </m:sup>
                          </m:sSup>
                        </m:num>
                        <m:den>
                          <m:r>
                            <a:rPr lang="en-US" sz="1100" b="0" i="1" dirty="0" smtClean="0">
                              <a:latin typeface="Cambria Math" panose="02040503050406030204" pitchFamily="18" charset="0"/>
                            </a:rPr>
                            <m:t>12.3</m:t>
                          </m:r>
                        </m:den>
                      </m:f>
                      <m:r>
                        <a:rPr lang="en-US" sz="1100" b="0" i="1" dirty="0" smtClean="0">
                          <a:latin typeface="Cambria Math" panose="02040503050406030204" pitchFamily="18" charset="0"/>
                        </a:rPr>
                        <m:t>= </m:t>
                      </m:r>
                      <m:f>
                        <m:fPr>
                          <m:ctrlPr>
                            <a:rPr lang="en-US" sz="1100" b="0" i="1" dirty="0" smtClean="0">
                              <a:latin typeface="Cambria Math" panose="02040503050406030204" pitchFamily="18" charset="0"/>
                            </a:rPr>
                          </m:ctrlPr>
                        </m:fPr>
                        <m:num>
                          <m:r>
                            <a:rPr lang="en-US" sz="1100" b="0" i="1" dirty="0" smtClean="0">
                              <a:latin typeface="Cambria Math" panose="02040503050406030204" pitchFamily="18" charset="0"/>
                            </a:rPr>
                            <m:t>3.76+10.82</m:t>
                          </m:r>
                        </m:num>
                        <m:den>
                          <m:r>
                            <a:rPr lang="en-US" sz="1100" b="0" i="1" dirty="0" smtClean="0">
                              <a:latin typeface="Cambria Math" panose="02040503050406030204" pitchFamily="18" charset="0"/>
                            </a:rPr>
                            <m:t>12.3</m:t>
                          </m:r>
                        </m:den>
                      </m:f>
                      <m:r>
                        <a:rPr lang="en-US" sz="1100" b="0" i="1" dirty="0" smtClean="0">
                          <a:latin typeface="Cambria Math" panose="02040503050406030204" pitchFamily="18" charset="0"/>
                        </a:rPr>
                        <m:t>=</m:t>
                      </m:r>
                      <m:f>
                        <m:fPr>
                          <m:ctrlPr>
                            <a:rPr lang="en-US" sz="1100" b="0" i="1" dirty="0" smtClean="0">
                              <a:latin typeface="Cambria Math" panose="02040503050406030204" pitchFamily="18" charset="0"/>
                            </a:rPr>
                          </m:ctrlPr>
                        </m:fPr>
                        <m:num>
                          <m:r>
                            <a:rPr lang="en-US" sz="1100" b="0" i="1" dirty="0" smtClean="0">
                              <a:latin typeface="Cambria Math" panose="02040503050406030204" pitchFamily="18" charset="0"/>
                            </a:rPr>
                            <m:t>14.58</m:t>
                          </m:r>
                        </m:num>
                        <m:den>
                          <m:r>
                            <a:rPr lang="en-US" sz="1100" b="0" i="1" dirty="0" smtClean="0">
                              <a:latin typeface="Cambria Math" panose="02040503050406030204" pitchFamily="18" charset="0"/>
                            </a:rPr>
                            <m:t>12.3</m:t>
                          </m:r>
                        </m:den>
                      </m:f>
                      <m:r>
                        <a:rPr lang="en-US" sz="1100" b="0" i="1" dirty="0" smtClean="0">
                          <a:latin typeface="Cambria Math" panose="02040503050406030204" pitchFamily="18" charset="0"/>
                        </a:rPr>
                        <m:t>=1.17</m:t>
                      </m:r>
                    </m:oMath>
                  </m:oMathPara>
                </a14:m>
                <a:endParaRPr lang="en-US" sz="1100" dirty="0"/>
              </a:p>
            </p:txBody>
          </p:sp>
        </mc:Choice>
        <mc:Fallback>
          <p:sp>
            <p:nvSpPr>
              <p:cNvPr id="5" name="TextBox 4"/>
              <p:cNvSpPr txBox="1">
                <a:spLocks noRot="1" noChangeAspect="1" noMove="1" noResize="1" noEditPoints="1" noAdjustHandles="1" noChangeArrowheads="1" noChangeShapeType="1" noTextEdit="1"/>
              </p:cNvSpPr>
              <p:nvPr/>
            </p:nvSpPr>
            <p:spPr>
              <a:xfrm>
                <a:off x="797089" y="5919537"/>
                <a:ext cx="7005389" cy="403700"/>
              </a:xfrm>
              <a:prstGeom prst="rect">
                <a:avLst/>
              </a:prstGeom>
              <a:blipFill rotWithShape="0">
                <a:blip r:embed="rId3"/>
                <a:stretch>
                  <a:fillRect l="-696" t="-66667" b="-109091"/>
                </a:stretch>
              </a:blipFill>
            </p:spPr>
            <p:txBody>
              <a:bodyPr/>
              <a:lstStyle/>
              <a:p>
                <a:r>
                  <a:rPr lang="en-US">
                    <a:noFill/>
                  </a:rPr>
                  <a:t> </a:t>
                </a:r>
              </a:p>
            </p:txBody>
          </p:sp>
        </mc:Fallback>
      </mc:AlternateContent>
      <p:cxnSp>
        <p:nvCxnSpPr>
          <p:cNvPr id="7" name="Straight Arrow Connector 6"/>
          <p:cNvCxnSpPr/>
          <p:nvPr/>
        </p:nvCxnSpPr>
        <p:spPr bwMode="auto">
          <a:xfrm>
            <a:off x="3621974" y="5818909"/>
            <a:ext cx="47501" cy="1306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TextBox 7"/>
          <p:cNvSpPr txBox="1"/>
          <p:nvPr/>
        </p:nvSpPr>
        <p:spPr>
          <a:xfrm>
            <a:off x="3319154" y="5652655"/>
            <a:ext cx="332142" cy="230832"/>
          </a:xfrm>
          <a:prstGeom prst="rect">
            <a:avLst/>
          </a:prstGeom>
          <a:noFill/>
        </p:spPr>
        <p:txBody>
          <a:bodyPr wrap="none" rtlCol="0">
            <a:spAutoFit/>
          </a:bodyPr>
          <a:lstStyle/>
          <a:p>
            <a:r>
              <a:rPr lang="en-US" sz="900" dirty="0" err="1" smtClean="0"/>
              <a:t>ksf</a:t>
            </a:r>
            <a:endParaRPr lang="en-US" sz="900" dirty="0"/>
          </a:p>
        </p:txBody>
      </p:sp>
    </p:spTree>
    <p:extLst>
      <p:ext uri="{BB962C8B-B14F-4D97-AF65-F5344CB8AC3E}">
        <p14:creationId xmlns:p14="http://schemas.microsoft.com/office/powerpoint/2010/main" val="1849456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015" name="Group 455"/>
          <p:cNvGraphicFramePr>
            <a:graphicFrameLocks noGrp="1"/>
          </p:cNvGraphicFramePr>
          <p:nvPr/>
        </p:nvGraphicFramePr>
        <p:xfrm>
          <a:off x="161925" y="673100"/>
          <a:ext cx="8832850" cy="4754565"/>
        </p:xfrm>
        <a:graphic>
          <a:graphicData uri="http://schemas.openxmlformats.org/drawingml/2006/table">
            <a:tbl>
              <a:tblPr/>
              <a:tblGrid>
                <a:gridCol w="798513">
                  <a:extLst>
                    <a:ext uri="{9D8B030D-6E8A-4147-A177-3AD203B41FA5}">
                      <a16:colId xmlns="" xmlns:a16="http://schemas.microsoft.com/office/drawing/2014/main" val="20000"/>
                    </a:ext>
                  </a:extLst>
                </a:gridCol>
                <a:gridCol w="754062">
                  <a:extLst>
                    <a:ext uri="{9D8B030D-6E8A-4147-A177-3AD203B41FA5}">
                      <a16:colId xmlns="" xmlns:a16="http://schemas.microsoft.com/office/drawing/2014/main" val="20001"/>
                    </a:ext>
                  </a:extLst>
                </a:gridCol>
                <a:gridCol w="617538">
                  <a:extLst>
                    <a:ext uri="{9D8B030D-6E8A-4147-A177-3AD203B41FA5}">
                      <a16:colId xmlns="" xmlns:a16="http://schemas.microsoft.com/office/drawing/2014/main" val="20002"/>
                    </a:ext>
                  </a:extLst>
                </a:gridCol>
                <a:gridCol w="722312">
                  <a:extLst>
                    <a:ext uri="{9D8B030D-6E8A-4147-A177-3AD203B41FA5}">
                      <a16:colId xmlns="" xmlns:a16="http://schemas.microsoft.com/office/drawing/2014/main" val="20003"/>
                    </a:ext>
                  </a:extLst>
                </a:gridCol>
                <a:gridCol w="722313">
                  <a:extLst>
                    <a:ext uri="{9D8B030D-6E8A-4147-A177-3AD203B41FA5}">
                      <a16:colId xmlns="" xmlns:a16="http://schemas.microsoft.com/office/drawing/2014/main" val="20004"/>
                    </a:ext>
                  </a:extLst>
                </a:gridCol>
                <a:gridCol w="849312">
                  <a:extLst>
                    <a:ext uri="{9D8B030D-6E8A-4147-A177-3AD203B41FA5}">
                      <a16:colId xmlns="" xmlns:a16="http://schemas.microsoft.com/office/drawing/2014/main" val="20005"/>
                    </a:ext>
                  </a:extLst>
                </a:gridCol>
                <a:gridCol w="912813">
                  <a:extLst>
                    <a:ext uri="{9D8B030D-6E8A-4147-A177-3AD203B41FA5}">
                      <a16:colId xmlns="" xmlns:a16="http://schemas.microsoft.com/office/drawing/2014/main" val="20006"/>
                    </a:ext>
                  </a:extLst>
                </a:gridCol>
                <a:gridCol w="709612">
                  <a:extLst>
                    <a:ext uri="{9D8B030D-6E8A-4147-A177-3AD203B41FA5}">
                      <a16:colId xmlns="" xmlns:a16="http://schemas.microsoft.com/office/drawing/2014/main" val="20007"/>
                    </a:ext>
                  </a:extLst>
                </a:gridCol>
                <a:gridCol w="685800">
                  <a:extLst>
                    <a:ext uri="{9D8B030D-6E8A-4147-A177-3AD203B41FA5}">
                      <a16:colId xmlns="" xmlns:a16="http://schemas.microsoft.com/office/drawing/2014/main" val="20008"/>
                    </a:ext>
                  </a:extLst>
                </a:gridCol>
                <a:gridCol w="971550">
                  <a:extLst>
                    <a:ext uri="{9D8B030D-6E8A-4147-A177-3AD203B41FA5}">
                      <a16:colId xmlns="" xmlns:a16="http://schemas.microsoft.com/office/drawing/2014/main" val="20009"/>
                    </a:ext>
                  </a:extLst>
                </a:gridCol>
                <a:gridCol w="1089025">
                  <a:extLst>
                    <a:ext uri="{9D8B030D-6E8A-4147-A177-3AD203B41FA5}">
                      <a16:colId xmlns="" xmlns:a16="http://schemas.microsoft.com/office/drawing/2014/main" val="20010"/>
                    </a:ext>
                  </a:extLst>
                </a:gridCol>
              </a:tblGrid>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00FF"/>
                          </a:solidFill>
                          <a:effectLst/>
                          <a:latin typeface="Arial" panose="020B0604020202020204" pitchFamily="34" charset="0"/>
                        </a:rPr>
                        <a:t>(1)</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00FF"/>
                          </a:solidFill>
                          <a:effectLst/>
                          <a:latin typeface="Arial" panose="020B0604020202020204" pitchFamily="34" charset="0"/>
                        </a:rPr>
                        <a:t>(2)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00FF"/>
                          </a:solidFill>
                          <a:effectLst/>
                          <a:latin typeface="Arial" panose="020B0604020202020204" pitchFamily="34" charset="0"/>
                        </a:rPr>
                        <a:t>(3)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00FF"/>
                          </a:solidFill>
                          <a:effectLst/>
                          <a:latin typeface="Arial" panose="020B0604020202020204" pitchFamily="34" charset="0"/>
                        </a:rPr>
                        <a:t>(4)</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00FF"/>
                          </a:solidFill>
                          <a:effectLst/>
                          <a:latin typeface="Arial" panose="020B0604020202020204" pitchFamily="34" charset="0"/>
                        </a:rPr>
                        <a:t>(5)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00FF"/>
                          </a:solidFill>
                          <a:effectLst/>
                          <a:latin typeface="Arial" panose="020B0604020202020204" pitchFamily="34" charset="0"/>
                        </a:rPr>
                        <a:t>(6)</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00FF"/>
                          </a:solidFill>
                          <a:effectLst/>
                          <a:latin typeface="Arial" panose="020B0604020202020204" pitchFamily="34" charset="0"/>
                        </a:rPr>
                        <a:t>(7)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00FF"/>
                          </a:solidFill>
                          <a:effectLst/>
                          <a:latin typeface="Arial" panose="020B0604020202020204" pitchFamily="34" charset="0"/>
                        </a:rPr>
                        <a:t>(8)</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hMerge="1">
                  <a:txBody>
                    <a:bodyPr/>
                    <a:lstStyle/>
                    <a:p>
                      <a:endParaRPr lang="en-US"/>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00FF"/>
                          </a:solidFill>
                          <a:effectLst/>
                          <a:latin typeface="Arial" panose="020B0604020202020204" pitchFamily="34" charset="0"/>
                        </a:rPr>
                        <a:t>(9)</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hMerge="1">
                  <a:txBody>
                    <a:bodyPr/>
                    <a:lstStyle/>
                    <a:p>
                      <a:endParaRPr lang="en-US"/>
                    </a:p>
                  </a:txBody>
                  <a:tcPr/>
                </a:tc>
                <a:extLst>
                  <a:ext uri="{0D108BD9-81ED-4DB2-BD59-A6C34878D82A}">
                    <a16:rowId xmlns="" xmlns:a16="http://schemas.microsoft.com/office/drawing/2014/main" val="10000"/>
                  </a:ext>
                </a:extLst>
              </a:tr>
              <a:tr h="277813">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rgbClr val="0000FF"/>
                        </a:solidFill>
                        <a:effectLst/>
                        <a:latin typeface="Arial" panose="020B0604020202020204" pitchFamily="34" charset="0"/>
                      </a:endParaRP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rgbClr val="0000FF"/>
                        </a:solidFill>
                        <a:effectLst/>
                        <a:latin typeface="Arial" panose="020B0604020202020204" pitchFamily="34" charset="0"/>
                      </a:endParaRP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rgbClr val="0000FF"/>
                        </a:solidFill>
                        <a:effectLst/>
                        <a:latin typeface="Arial" panose="020B0604020202020204" pitchFamily="34" charset="0"/>
                      </a:endParaRP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rgbClr val="0000FF"/>
                        </a:solidFill>
                        <a:effectLst/>
                        <a:latin typeface="Arial" panose="020B0604020202020204" pitchFamily="34" charset="0"/>
                      </a:endParaRP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rgbClr val="0000FF"/>
                        </a:solidFill>
                        <a:effectLst/>
                        <a:latin typeface="Arial" panose="020B0604020202020204" pitchFamily="34" charset="0"/>
                      </a:endParaRP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rgbClr val="0000FF"/>
                        </a:solidFill>
                        <a:effectLst/>
                        <a:latin typeface="Arial" panose="020B0604020202020204" pitchFamily="34" charset="0"/>
                      </a:endParaRP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rgbClr val="0000FF"/>
                        </a:solidFill>
                        <a:effectLst/>
                        <a:latin typeface="Arial" panose="020B0604020202020204" pitchFamily="34" charset="0"/>
                      </a:endParaRP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08B">
                        <a:alpha val="50000"/>
                      </a:srgbClr>
                    </a:solid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M</a:t>
                      </a:r>
                      <a:r>
                        <a:rPr kumimoji="0" lang="en-US" sz="1200" b="1" i="0" u="none" strike="noStrike" cap="none" normalizeH="0" baseline="-25000" dirty="0" smtClean="0">
                          <a:ln>
                            <a:noFill/>
                          </a:ln>
                          <a:solidFill>
                            <a:srgbClr val="0000FF"/>
                          </a:solidFill>
                          <a:effectLst/>
                          <a:latin typeface="Arial" panose="020B0604020202020204" pitchFamily="34" charset="0"/>
                        </a:rPr>
                        <a:t>i</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hMerge="1">
                  <a:txBody>
                    <a:bodyPr/>
                    <a:lstStyle/>
                    <a:p>
                      <a:endParaRPr lang="en-US"/>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(7)/(8)</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hMerge="1">
                  <a:txBody>
                    <a:bodyPr/>
                    <a:lstStyle/>
                    <a:p>
                      <a:endParaRPr lang="en-US"/>
                    </a:p>
                  </a:txBody>
                  <a:tcPr/>
                </a:tc>
                <a:extLst>
                  <a:ext uri="{0D108BD9-81ED-4DB2-BD59-A6C34878D82A}">
                    <a16:rowId xmlns="" xmlns:a16="http://schemas.microsoft.com/office/drawing/2014/main" val="10001"/>
                  </a:ext>
                </a:extLst>
              </a:tr>
              <a:tr h="942973">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Slice</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Width</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Symbol" panose="05050102010706020507" pitchFamily="18" charset="2"/>
                        </a:rPr>
                        <a:t>D</a:t>
                      </a:r>
                      <a:r>
                        <a:rPr kumimoji="0" lang="en-US" sz="1200" b="1" i="0" u="none" strike="noStrike" cap="none" normalizeH="0" baseline="0" dirty="0" smtClean="0">
                          <a:ln>
                            <a:noFill/>
                          </a:ln>
                          <a:solidFill>
                            <a:srgbClr val="0000FF"/>
                          </a:solidFill>
                          <a:effectLst/>
                          <a:latin typeface="Arial" panose="020B0604020202020204" pitchFamily="34" charset="0"/>
                        </a:rPr>
                        <a:t>x</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(ft)</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C </a:t>
                      </a:r>
                      <a:r>
                        <a:rPr kumimoji="0" lang="en-US" sz="1200" b="1" i="0" u="none" strike="noStrike" cap="none" normalizeH="0" baseline="0" dirty="0" smtClean="0">
                          <a:ln>
                            <a:noFill/>
                          </a:ln>
                          <a:solidFill>
                            <a:srgbClr val="0000FF"/>
                          </a:solidFill>
                          <a:effectLst/>
                          <a:latin typeface="Symbol" panose="05050102010706020507" pitchFamily="18" charset="2"/>
                        </a:rPr>
                        <a:t>D</a:t>
                      </a:r>
                      <a:r>
                        <a:rPr kumimoji="0" lang="en-US" sz="1200" b="1" i="0" u="none" strike="noStrike" cap="none" normalizeH="0" baseline="0" dirty="0" smtClean="0">
                          <a:ln>
                            <a:noFill/>
                          </a:ln>
                          <a:solidFill>
                            <a:srgbClr val="0000FF"/>
                          </a:solidFill>
                          <a:effectLst/>
                          <a:latin typeface="Arial" panose="020B0604020202020204" pitchFamily="34" charset="0"/>
                        </a:rPr>
                        <a:t>x</a:t>
                      </a:r>
                      <a:r>
                        <a:rPr kumimoji="0" lang="en-US" sz="1200" b="1" i="0" u="none" strike="noStrike" cap="none" normalizeH="0" baseline="-25000" dirty="0" smtClean="0">
                          <a:ln>
                            <a:noFill/>
                          </a:ln>
                          <a:solidFill>
                            <a:srgbClr val="0000FF"/>
                          </a:solidFill>
                          <a:effectLst/>
                          <a:latin typeface="Arial" panose="020B0604020202020204" pitchFamily="34" charset="0"/>
                        </a:rPr>
                        <a:t>i</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(kips)</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u</a:t>
                      </a:r>
                      <a:r>
                        <a:rPr kumimoji="0" lang="en-US" sz="1200" b="1" i="0" u="none" strike="noStrike" cap="none" normalizeH="0" baseline="-25000" dirty="0" smtClean="0">
                          <a:ln>
                            <a:noFill/>
                          </a:ln>
                          <a:solidFill>
                            <a:srgbClr val="0000FF"/>
                          </a:solidFill>
                          <a:effectLst/>
                          <a:latin typeface="Arial" panose="020B0604020202020204" pitchFamily="34" charset="0"/>
                        </a:rPr>
                        <a:t>i</a:t>
                      </a:r>
                      <a:r>
                        <a:rPr kumimoji="0" lang="en-US" sz="1200" b="1" i="0" u="none" strike="noStrike" cap="none" normalizeH="0" baseline="0" dirty="0" smtClean="0">
                          <a:ln>
                            <a:noFill/>
                          </a:ln>
                          <a:solidFill>
                            <a:srgbClr val="0000FF"/>
                          </a:solidFill>
                          <a:effectLst/>
                          <a:latin typeface="Arial" panose="020B0604020202020204" pitchFamily="34" charset="0"/>
                        </a:rPr>
                        <a:t> </a:t>
                      </a:r>
                      <a:r>
                        <a:rPr kumimoji="0" lang="en-US" sz="1200" b="1" i="0" u="none" strike="noStrike" cap="none" normalizeH="0" baseline="0" dirty="0" smtClean="0">
                          <a:ln>
                            <a:noFill/>
                          </a:ln>
                          <a:solidFill>
                            <a:srgbClr val="0000FF"/>
                          </a:solidFill>
                          <a:effectLst/>
                          <a:latin typeface="Symbol" panose="05050102010706020507" pitchFamily="18" charset="2"/>
                        </a:rPr>
                        <a:t>D</a:t>
                      </a:r>
                      <a:r>
                        <a:rPr kumimoji="0" lang="en-US" sz="1200" b="1" i="0" u="none" strike="noStrike" cap="none" normalizeH="0" baseline="0" dirty="0" smtClean="0">
                          <a:ln>
                            <a:noFill/>
                          </a:ln>
                          <a:solidFill>
                            <a:srgbClr val="0000FF"/>
                          </a:solidFill>
                          <a:effectLst/>
                          <a:latin typeface="Arial" panose="020B0604020202020204" pitchFamily="34" charset="0"/>
                        </a:rPr>
                        <a:t>x</a:t>
                      </a:r>
                      <a:r>
                        <a:rPr kumimoji="0" lang="en-US" sz="1200" b="1" i="0" u="none" strike="noStrike" cap="none" normalizeH="0" baseline="-25000" dirty="0" smtClean="0">
                          <a:ln>
                            <a:noFill/>
                          </a:ln>
                          <a:solidFill>
                            <a:srgbClr val="0000FF"/>
                          </a:solidFill>
                          <a:effectLst/>
                          <a:latin typeface="Arial" panose="020B0604020202020204" pitchFamily="34" charset="0"/>
                        </a:rPr>
                        <a:t>i</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(Kips)</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W</a:t>
                      </a:r>
                      <a:r>
                        <a:rPr kumimoji="0" lang="en-US" sz="1200" b="1" i="0" u="none" strike="noStrike" cap="none" normalizeH="0" baseline="-25000" dirty="0" smtClean="0">
                          <a:ln>
                            <a:noFill/>
                          </a:ln>
                          <a:solidFill>
                            <a:srgbClr val="0000FF"/>
                          </a:solidFill>
                          <a:effectLst/>
                          <a:latin typeface="Arial" panose="020B0604020202020204" pitchFamily="34" charset="0"/>
                        </a:rPr>
                        <a:t>i</a:t>
                      </a:r>
                      <a:r>
                        <a:rPr kumimoji="0" lang="en-US" sz="1200" b="1" i="0" u="none" strike="noStrike" cap="none" normalizeH="0" baseline="0" dirty="0" smtClean="0">
                          <a:ln>
                            <a:noFill/>
                          </a:ln>
                          <a:solidFill>
                            <a:srgbClr val="0000FF"/>
                          </a:solidFill>
                          <a:effectLst/>
                          <a:latin typeface="Arial" panose="020B0604020202020204" pitchFamily="34" charset="0"/>
                        </a:rPr>
                        <a:t>-u</a:t>
                      </a:r>
                      <a:r>
                        <a:rPr kumimoji="0" lang="en-US" sz="1200" b="1" i="0" u="none" strike="noStrike" cap="none" normalizeH="0" baseline="-25000" dirty="0" smtClean="0">
                          <a:ln>
                            <a:noFill/>
                          </a:ln>
                          <a:solidFill>
                            <a:srgbClr val="0000FF"/>
                          </a:solidFill>
                          <a:effectLst/>
                          <a:latin typeface="Arial" panose="020B0604020202020204" pitchFamily="34" charset="0"/>
                        </a:rPr>
                        <a:t>i</a:t>
                      </a:r>
                      <a:r>
                        <a:rPr kumimoji="0" lang="en-US" sz="1200" b="1" i="0" u="none" strike="noStrike" cap="none" normalizeH="0" baseline="0" dirty="0" smtClean="0">
                          <a:ln>
                            <a:noFill/>
                          </a:ln>
                          <a:solidFill>
                            <a:srgbClr val="0000FF"/>
                          </a:solidFill>
                          <a:effectLst/>
                          <a:latin typeface="Arial" panose="020B0604020202020204" pitchFamily="34" charset="0"/>
                        </a:rPr>
                        <a:t> </a:t>
                      </a:r>
                      <a:r>
                        <a:rPr kumimoji="0" lang="en-US" sz="1200" b="1" i="0" u="none" strike="noStrike" cap="none" normalizeH="0" baseline="0" dirty="0" smtClean="0">
                          <a:ln>
                            <a:noFill/>
                          </a:ln>
                          <a:solidFill>
                            <a:srgbClr val="0000FF"/>
                          </a:solidFill>
                          <a:effectLst/>
                          <a:latin typeface="Symbol" panose="05050102010706020507" pitchFamily="18" charset="2"/>
                        </a:rPr>
                        <a:t>D</a:t>
                      </a:r>
                      <a:r>
                        <a:rPr kumimoji="0" lang="en-US" sz="1200" b="1" i="0" u="none" strike="noStrike" cap="none" normalizeH="0" baseline="0" dirty="0" smtClean="0">
                          <a:ln>
                            <a:noFill/>
                          </a:ln>
                          <a:solidFill>
                            <a:srgbClr val="0000FF"/>
                          </a:solidFill>
                          <a:effectLst/>
                          <a:latin typeface="Arial" panose="020B0604020202020204" pitchFamily="34" charset="0"/>
                        </a:rPr>
                        <a:t>x</a:t>
                      </a:r>
                      <a:r>
                        <a:rPr kumimoji="0" lang="en-US" sz="1200" b="1" i="0" u="none" strike="noStrike" cap="none" normalizeH="0" baseline="-25000" dirty="0" smtClean="0">
                          <a:ln>
                            <a:noFill/>
                          </a:ln>
                          <a:solidFill>
                            <a:srgbClr val="0000FF"/>
                          </a:solidFill>
                          <a:effectLst/>
                          <a:latin typeface="Arial" panose="020B0604020202020204" pitchFamily="34" charset="0"/>
                        </a:rPr>
                        <a:t>i</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(Kips)</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(5).(tan </a:t>
                      </a:r>
                      <a:r>
                        <a:rPr kumimoji="0" lang="en-US" sz="1200" b="1" i="0" u="none" strike="noStrike" cap="none" normalizeH="0" baseline="0" dirty="0" smtClean="0">
                          <a:ln>
                            <a:noFill/>
                          </a:ln>
                          <a:solidFill>
                            <a:srgbClr val="0000FF"/>
                          </a:solidFill>
                          <a:effectLst/>
                          <a:latin typeface="Symbol" panose="05050102010706020507" pitchFamily="18" charset="2"/>
                        </a:rPr>
                        <a:t>f)</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(Kips)</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(3)+(6)</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anose="020B0604020202020204" pitchFamily="34" charset="0"/>
                        </a:rPr>
                        <a:t>(Kips)</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1" u="sng" strike="noStrike" cap="none" normalizeH="0" baseline="0" dirty="0" smtClean="0">
                          <a:ln>
                            <a:noFill/>
                          </a:ln>
                          <a:solidFill>
                            <a:srgbClr val="0000FF"/>
                          </a:solidFill>
                          <a:effectLst/>
                          <a:latin typeface="Arial" panose="020B0604020202020204" pitchFamily="34" charset="0"/>
                        </a:rPr>
                        <a:t>Assume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25000" dirty="0" smtClean="0">
                          <a:ln>
                            <a:noFill/>
                          </a:ln>
                          <a:solidFill>
                            <a:srgbClr val="0000FF"/>
                          </a:solidFill>
                          <a:effectLst/>
                          <a:latin typeface="Arial" panose="020B0604020202020204" pitchFamily="34" charset="0"/>
                        </a:rPr>
                        <a:t>F=1.25</a:t>
                      </a:r>
                    </a:p>
                  </a:txBody>
                  <a:tcPr marL="45718" marR="45718" marT="45718" marB="45718"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1" u="sng" strike="noStrike" cap="none" normalizeH="0" baseline="0" dirty="0" smtClean="0">
                          <a:ln>
                            <a:noFill/>
                          </a:ln>
                          <a:solidFill>
                            <a:srgbClr val="0000FF"/>
                          </a:solidFill>
                          <a:effectLst/>
                          <a:latin typeface="Arial" panose="020B0604020202020204" pitchFamily="34" charset="0"/>
                        </a:rPr>
                        <a:t>Assume</a:t>
                      </a:r>
                      <a:endParaRPr kumimoji="0" lang="en-US" sz="1600" b="1" i="1" u="sng" strike="noStrike" cap="none" normalizeH="0" baseline="-25000" dirty="0" smtClean="0">
                        <a:ln>
                          <a:noFill/>
                        </a:ln>
                        <a:solidFill>
                          <a:srgbClr val="0000FF"/>
                        </a:solidFill>
                        <a:effectLst/>
                        <a:latin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25000" dirty="0" smtClean="0">
                          <a:ln>
                            <a:noFill/>
                          </a:ln>
                          <a:solidFill>
                            <a:srgbClr val="0000FF"/>
                          </a:solidFill>
                          <a:effectLst/>
                          <a:latin typeface="Arial" panose="020B0604020202020204" pitchFamily="34" charset="0"/>
                        </a:rPr>
                        <a:t>F=1.35</a:t>
                      </a:r>
                    </a:p>
                  </a:txBody>
                  <a:tcPr marL="45718" marR="45718" marT="45718" marB="45718"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25000" dirty="0" smtClean="0">
                          <a:ln>
                            <a:noFill/>
                          </a:ln>
                          <a:solidFill>
                            <a:srgbClr val="0000FF"/>
                          </a:solidFill>
                          <a:effectLst/>
                          <a:latin typeface="Arial" panose="020B0604020202020204" pitchFamily="34" charset="0"/>
                        </a:rPr>
                        <a:t>F=1.25</a:t>
                      </a:r>
                    </a:p>
                  </a:txBody>
                  <a:tcPr marL="45718" marR="45718" marT="45718" marB="45718"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25000" dirty="0" smtClean="0">
                          <a:ln>
                            <a:noFill/>
                          </a:ln>
                          <a:solidFill>
                            <a:srgbClr val="0000FF"/>
                          </a:solidFill>
                          <a:effectLst/>
                          <a:latin typeface="Arial" panose="020B0604020202020204" pitchFamily="34" charset="0"/>
                        </a:rPr>
                        <a:t>F=1.35</a:t>
                      </a:r>
                    </a:p>
                  </a:txBody>
                  <a:tcPr marL="45718" marR="45718" marT="45718" marB="45718"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extLst>
                  <a:ext uri="{0D108BD9-81ED-4DB2-BD59-A6C34878D82A}">
                    <a16:rowId xmlns="" xmlns:a16="http://schemas.microsoft.com/office/drawing/2014/main" val="10002"/>
                  </a:ext>
                </a:extLst>
              </a:tr>
              <a:tr h="314325">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1</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0.4</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0.55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1.0</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12738">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2</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0.29</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1.05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1.35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1.02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1.02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1.3</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23850">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3</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1.8</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0.16</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0.05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1.25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0.8</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1.06</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1.05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36550">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4</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5.0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0.45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1.05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3.55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2.25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1.09</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1.08</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2.5</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34963">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5</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5.0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0.45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1.45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4.15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2.55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3.00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1.12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1.10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2.75</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34963">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6</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5.0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0.45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1.25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4.55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2.7</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3.15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1.1</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1.08</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2.85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2.9</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34963">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7</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4.4</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0.4</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4.1</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2.65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3.05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1.05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1.02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2.9</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2.95</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34963">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8</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0.6</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0.05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0.35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0.98</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0.35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0.4</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341313">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9</a:t>
                      </a: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08B">
                        <a:alpha val="50000"/>
                      </a:srgb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3.2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0.29</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1.25</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0.92</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1.3</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rPr>
                        <a:t>1.35</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312738">
                <a:tc gridSpan="5">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endParaRPr>
                    </a:p>
                  </a:txBody>
                  <a:tcPr marL="45718" marR="45718"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anose="020B0604020202020204" pitchFamily="34" charset="0"/>
                      </a:endParaRP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anose="020B0604020202020204" pitchFamily="34" charset="0"/>
                      </a:endParaRP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anose="020B0604020202020204" pitchFamily="34" charset="0"/>
                      </a:endParaRP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15.8</a:t>
                      </a:r>
                    </a:p>
                  </a:txBody>
                  <a:tcPr marL="45718" marR="45718"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800">
                          <a:solidFill>
                            <a:schemeClr val="tx1"/>
                          </a:solidFill>
                          <a:latin typeface="Arial" panose="020B0604020202020204" pitchFamily="34" charset="0"/>
                        </a:defRPr>
                      </a:lvl3pPr>
                      <a:lvl4pPr>
                        <a:spcBef>
                          <a:spcPct val="20000"/>
                        </a:spcBef>
                        <a:defRPr sz="2800">
                          <a:solidFill>
                            <a:schemeClr val="tx1"/>
                          </a:solidFill>
                          <a:latin typeface="Arial" panose="020B0604020202020204" pitchFamily="34" charset="0"/>
                        </a:defRPr>
                      </a:lvl4pPr>
                      <a:lvl5pPr>
                        <a:spcBef>
                          <a:spcPct val="20000"/>
                        </a:spcBef>
                        <a:defRPr sz="2800">
                          <a:solidFill>
                            <a:schemeClr val="tx1"/>
                          </a:solidFill>
                          <a:latin typeface="Arial" panose="020B0604020202020204" pitchFamily="34" charset="0"/>
                        </a:defRPr>
                      </a:lvl5pPr>
                      <a:lvl6pPr marL="457200" eaLnBrk="0" fontAlgn="base" hangingPunct="0">
                        <a:spcBef>
                          <a:spcPct val="20000"/>
                        </a:spcBef>
                        <a:spcAft>
                          <a:spcPct val="0"/>
                        </a:spcAft>
                        <a:defRPr sz="2800">
                          <a:solidFill>
                            <a:schemeClr val="tx1"/>
                          </a:solidFill>
                          <a:latin typeface="Arial" panose="020B0604020202020204" pitchFamily="34" charset="0"/>
                        </a:defRPr>
                      </a:lvl6pPr>
                      <a:lvl7pPr marL="914400" eaLnBrk="0" fontAlgn="base" hangingPunct="0">
                        <a:spcBef>
                          <a:spcPct val="20000"/>
                        </a:spcBef>
                        <a:spcAft>
                          <a:spcPct val="0"/>
                        </a:spcAft>
                        <a:defRPr sz="2800">
                          <a:solidFill>
                            <a:schemeClr val="tx1"/>
                          </a:solidFill>
                          <a:latin typeface="Arial" panose="020B0604020202020204" pitchFamily="34" charset="0"/>
                        </a:defRPr>
                      </a:lvl7pPr>
                      <a:lvl8pPr marL="1371600" eaLnBrk="0" fontAlgn="base" hangingPunct="0">
                        <a:spcBef>
                          <a:spcPct val="20000"/>
                        </a:spcBef>
                        <a:spcAft>
                          <a:spcPct val="0"/>
                        </a:spcAft>
                        <a:defRPr sz="2800">
                          <a:solidFill>
                            <a:schemeClr val="tx1"/>
                          </a:solidFill>
                          <a:latin typeface="Arial" panose="020B0604020202020204" pitchFamily="34" charset="0"/>
                        </a:defRPr>
                      </a:lvl8pPr>
                      <a:lvl9pPr marL="1828800" eaLnBrk="0" fontAlgn="base" hangingPunct="0">
                        <a:spcBef>
                          <a:spcPct val="2000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rPr>
                        <a:t>16.09</a:t>
                      </a:r>
                    </a:p>
                  </a:txBody>
                  <a:tcPr marL="45718" marR="45718"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bl>
          </a:graphicData>
        </a:graphic>
      </p:graphicFrame>
      <p:sp>
        <p:nvSpPr>
          <p:cNvPr id="66723" name="Text Box 143"/>
          <p:cNvSpPr txBox="1">
            <a:spLocks noChangeArrowheads="1"/>
          </p:cNvSpPr>
          <p:nvPr/>
        </p:nvSpPr>
        <p:spPr bwMode="auto">
          <a:xfrm>
            <a:off x="193675" y="188913"/>
            <a:ext cx="374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t>2- Using Simplified Bishop Method </a:t>
            </a:r>
          </a:p>
        </p:txBody>
      </p:sp>
      <p:graphicFrame>
        <p:nvGraphicFramePr>
          <p:cNvPr id="66724" name="Object 144"/>
          <p:cNvGraphicFramePr>
            <a:graphicFrameLocks noChangeAspect="1"/>
          </p:cNvGraphicFramePr>
          <p:nvPr/>
        </p:nvGraphicFramePr>
        <p:xfrm>
          <a:off x="180975" y="5645150"/>
          <a:ext cx="4029075" cy="1016000"/>
        </p:xfrm>
        <a:graphic>
          <a:graphicData uri="http://schemas.openxmlformats.org/presentationml/2006/ole">
            <mc:AlternateContent xmlns:mc="http://schemas.openxmlformats.org/markup-compatibility/2006">
              <mc:Choice xmlns:v="urn:schemas-microsoft-com:vml" Requires="v">
                <p:oleObj spid="_x0000_s2152" name="Equation" r:id="rId3" imgW="3556000" imgH="1016000" progId="Equation.3">
                  <p:embed/>
                </p:oleObj>
              </mc:Choice>
              <mc:Fallback>
                <p:oleObj name="Equation" r:id="rId3" imgW="3556000" imgH="1016000" progId="Equation.3">
                  <p:embed/>
                  <p:pic>
                    <p:nvPicPr>
                      <p:cNvPr id="66724" name="Object 1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645150"/>
                        <a:ext cx="4029075" cy="10160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725" name="Object 435"/>
          <p:cNvGraphicFramePr>
            <a:graphicFrameLocks noChangeAspect="1"/>
          </p:cNvGraphicFramePr>
          <p:nvPr/>
        </p:nvGraphicFramePr>
        <p:xfrm>
          <a:off x="5284788" y="5492750"/>
          <a:ext cx="3683000" cy="1193800"/>
        </p:xfrm>
        <a:graphic>
          <a:graphicData uri="http://schemas.openxmlformats.org/presentationml/2006/ole">
            <mc:AlternateContent xmlns:mc="http://schemas.openxmlformats.org/markup-compatibility/2006">
              <mc:Choice xmlns:v="urn:schemas-microsoft-com:vml" Requires="v">
                <p:oleObj spid="_x0000_s2153" name="Equation" r:id="rId5" imgW="3683000" imgH="1193800" progId="Equation.3">
                  <p:embed/>
                </p:oleObj>
              </mc:Choice>
              <mc:Fallback>
                <p:oleObj name="Equation" r:id="rId5" imgW="3683000" imgH="1193800" progId="Equation.3">
                  <p:embed/>
                  <p:pic>
                    <p:nvPicPr>
                      <p:cNvPr id="66725" name="Object 4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4788" y="5492750"/>
                        <a:ext cx="3683000" cy="11938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726" name="Object 436"/>
          <p:cNvGraphicFramePr>
            <a:graphicFrameLocks noChangeAspect="1"/>
          </p:cNvGraphicFramePr>
          <p:nvPr/>
        </p:nvGraphicFramePr>
        <p:xfrm>
          <a:off x="6127750" y="57150"/>
          <a:ext cx="2847975" cy="546100"/>
        </p:xfrm>
        <a:graphic>
          <a:graphicData uri="http://schemas.openxmlformats.org/presentationml/2006/ole">
            <mc:AlternateContent xmlns:mc="http://schemas.openxmlformats.org/markup-compatibility/2006">
              <mc:Choice xmlns:v="urn:schemas-microsoft-com:vml" Requires="v">
                <p:oleObj spid="_x0000_s2154" name="Equation" r:id="rId7" imgW="2514600" imgH="546100" progId="Equation.3">
                  <p:embed/>
                </p:oleObj>
              </mc:Choice>
              <mc:Fallback>
                <p:oleObj name="Equation" r:id="rId7" imgW="2514600" imgH="546100" progId="Equation.3">
                  <p:embed/>
                  <p:pic>
                    <p:nvPicPr>
                      <p:cNvPr id="66726" name="Object 4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7750" y="57150"/>
                        <a:ext cx="2847975" cy="5461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727" name="Freeform 456"/>
          <p:cNvSpPr>
            <a:spLocks/>
          </p:cNvSpPr>
          <p:nvPr/>
        </p:nvSpPr>
        <p:spPr bwMode="auto">
          <a:xfrm>
            <a:off x="5829300" y="333375"/>
            <a:ext cx="266700" cy="685800"/>
          </a:xfrm>
          <a:custGeom>
            <a:avLst/>
            <a:gdLst>
              <a:gd name="T0" fmla="*/ 2147483646 w 204"/>
              <a:gd name="T1" fmla="*/ 0 h 432"/>
              <a:gd name="T2" fmla="*/ 0 w 204"/>
              <a:gd name="T3" fmla="*/ 2147483646 h 432"/>
              <a:gd name="T4" fmla="*/ 2147483646 w 204"/>
              <a:gd name="T5" fmla="*/ 2147483646 h 432"/>
              <a:gd name="T6" fmla="*/ 0 60000 65536"/>
              <a:gd name="T7" fmla="*/ 0 60000 65536"/>
              <a:gd name="T8" fmla="*/ 0 60000 65536"/>
              <a:gd name="T9" fmla="*/ 0 w 204"/>
              <a:gd name="T10" fmla="*/ 0 h 432"/>
              <a:gd name="T11" fmla="*/ 204 w 204"/>
              <a:gd name="T12" fmla="*/ 432 h 432"/>
            </a:gdLst>
            <a:ahLst/>
            <a:cxnLst>
              <a:cxn ang="T6">
                <a:pos x="T0" y="T1"/>
              </a:cxn>
              <a:cxn ang="T7">
                <a:pos x="T2" y="T3"/>
              </a:cxn>
              <a:cxn ang="T8">
                <a:pos x="T4" y="T5"/>
              </a:cxn>
            </a:cxnLst>
            <a:rect l="T9" t="T10" r="T11" b="T12"/>
            <a:pathLst>
              <a:path w="204" h="432">
                <a:moveTo>
                  <a:pt x="204" y="0"/>
                </a:moveTo>
                <a:cubicBezTo>
                  <a:pt x="170" y="25"/>
                  <a:pt x="0" y="78"/>
                  <a:pt x="0" y="150"/>
                </a:cubicBezTo>
                <a:cubicBezTo>
                  <a:pt x="0" y="222"/>
                  <a:pt x="162" y="373"/>
                  <a:pt x="204" y="432"/>
                </a:cubicBezTo>
              </a:path>
            </a:pathLst>
          </a:custGeom>
          <a:noFill/>
          <a:ln w="3175" cap="flat" cmpd="sng">
            <a:solidFill>
              <a:srgbClr val="DE8400"/>
            </a:solidFill>
            <a:prstDash val="dash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728" name="Line 457"/>
          <p:cNvSpPr>
            <a:spLocks noChangeShapeType="1"/>
          </p:cNvSpPr>
          <p:nvPr/>
        </p:nvSpPr>
        <p:spPr bwMode="auto">
          <a:xfrm>
            <a:off x="2390775" y="6505575"/>
            <a:ext cx="438150" cy="238125"/>
          </a:xfrm>
          <a:prstGeom prst="line">
            <a:avLst/>
          </a:prstGeom>
          <a:noFill/>
          <a:ln w="3175">
            <a:solidFill>
              <a:srgbClr val="DE8400"/>
            </a:solidFill>
            <a:prstDash val="dashDot"/>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6729" name="Text Box 458"/>
          <p:cNvSpPr txBox="1">
            <a:spLocks noChangeArrowheads="1"/>
          </p:cNvSpPr>
          <p:nvPr/>
        </p:nvSpPr>
        <p:spPr bwMode="auto">
          <a:xfrm>
            <a:off x="2784475" y="6640513"/>
            <a:ext cx="167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996633"/>
                </a:solidFill>
              </a:rPr>
              <a:t>From the previous solution</a:t>
            </a:r>
          </a:p>
        </p:txBody>
      </p:sp>
      <p:sp>
        <p:nvSpPr>
          <p:cNvPr id="66730" name="Text Box 459"/>
          <p:cNvSpPr txBox="1">
            <a:spLocks noChangeArrowheads="1"/>
          </p:cNvSpPr>
          <p:nvPr/>
        </p:nvSpPr>
        <p:spPr bwMode="auto">
          <a:xfrm>
            <a:off x="7743825" y="6680200"/>
            <a:ext cx="1365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t>Kamal Tawfiq, Ph.D., P.E.</a:t>
            </a:r>
          </a:p>
        </p:txBody>
      </p:sp>
    </p:spTree>
    <p:extLst>
      <p:ext uri="{BB962C8B-B14F-4D97-AF65-F5344CB8AC3E}">
        <p14:creationId xmlns:p14="http://schemas.microsoft.com/office/powerpoint/2010/main" val="2653265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365125"/>
            <a:ext cx="3178175"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2455863"/>
            <a:ext cx="64420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7517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10800000">
            <a:off x="5876702" y="2888792"/>
            <a:ext cx="16172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2537959" y="2888792"/>
            <a:ext cx="3338743" cy="1669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855765" y="4558164"/>
            <a:ext cx="678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3782368" y="1592215"/>
            <a:ext cx="2973568" cy="1304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77189" y="2445365"/>
            <a:ext cx="2973568" cy="1252029"/>
          </a:xfrm>
          <a:prstGeom prst="line">
            <a:avLst/>
          </a:prstGeom>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2537959" y="2900028"/>
            <a:ext cx="4211150" cy="2722360"/>
          </a:xfrm>
          <a:custGeom>
            <a:avLst/>
            <a:gdLst>
              <a:gd name="connsiteX0" fmla="*/ 0 w 6119446"/>
              <a:gd name="connsiteY0" fmla="*/ 2461846 h 2928425"/>
              <a:gd name="connsiteX1" fmla="*/ 3545059 w 6119446"/>
              <a:gd name="connsiteY1" fmla="*/ 2518117 h 2928425"/>
              <a:gd name="connsiteX2" fmla="*/ 6119446 w 6119446"/>
              <a:gd name="connsiteY2" fmla="*/ 0 h 2928425"/>
              <a:gd name="connsiteX0" fmla="*/ 0 w 6119446"/>
              <a:gd name="connsiteY0" fmla="*/ 2461846 h 2461846"/>
              <a:gd name="connsiteX1" fmla="*/ 6119446 w 6119446"/>
              <a:gd name="connsiteY1" fmla="*/ 0 h 2461846"/>
              <a:gd name="connsiteX0" fmla="*/ 0 w 6119446"/>
              <a:gd name="connsiteY0" fmla="*/ 2461846 h 3614224"/>
              <a:gd name="connsiteX1" fmla="*/ 6119446 w 6119446"/>
              <a:gd name="connsiteY1" fmla="*/ 0 h 3614224"/>
              <a:gd name="connsiteX0" fmla="*/ 0 w 6119446"/>
              <a:gd name="connsiteY0" fmla="*/ 2461846 h 3614224"/>
              <a:gd name="connsiteX1" fmla="*/ 958948 w 6119446"/>
              <a:gd name="connsiteY1" fmla="*/ 2955388 h 3614224"/>
              <a:gd name="connsiteX2" fmla="*/ 6119446 w 6119446"/>
              <a:gd name="connsiteY2" fmla="*/ 0 h 3614224"/>
              <a:gd name="connsiteX0" fmla="*/ 0 w 6119446"/>
              <a:gd name="connsiteY0" fmla="*/ 2461846 h 2461846"/>
              <a:gd name="connsiteX1" fmla="*/ 6119446 w 6119446"/>
              <a:gd name="connsiteY1" fmla="*/ 0 h 2461846"/>
              <a:gd name="connsiteX0" fmla="*/ 0 w 6119446"/>
              <a:gd name="connsiteY0" fmla="*/ 2461846 h 3863926"/>
              <a:gd name="connsiteX1" fmla="*/ 6119446 w 6119446"/>
              <a:gd name="connsiteY1" fmla="*/ 0 h 3863926"/>
              <a:gd name="connsiteX0" fmla="*/ 0 w 6119446"/>
              <a:gd name="connsiteY0" fmla="*/ 2461846 h 3863926"/>
              <a:gd name="connsiteX1" fmla="*/ 6119446 w 6119446"/>
              <a:gd name="connsiteY1" fmla="*/ 0 h 3863926"/>
              <a:gd name="connsiteX0" fmla="*/ 0 w 6151098"/>
              <a:gd name="connsiteY0" fmla="*/ 2421988 h 3824068"/>
              <a:gd name="connsiteX1" fmla="*/ 6151098 w 6151098"/>
              <a:gd name="connsiteY1" fmla="*/ 0 h 3824068"/>
              <a:gd name="connsiteX0" fmla="*/ 0 w 6151098"/>
              <a:gd name="connsiteY0" fmla="*/ 2421988 h 3976468"/>
              <a:gd name="connsiteX1" fmla="*/ 6151098 w 6151098"/>
              <a:gd name="connsiteY1" fmla="*/ 0 h 3976468"/>
              <a:gd name="connsiteX0" fmla="*/ 0 w 6151098"/>
              <a:gd name="connsiteY0" fmla="*/ 2421988 h 3976468"/>
              <a:gd name="connsiteX1" fmla="*/ 6151098 w 6151098"/>
              <a:gd name="connsiteY1" fmla="*/ 0 h 3976468"/>
            </a:gdLst>
            <a:ahLst/>
            <a:cxnLst>
              <a:cxn ang="0">
                <a:pos x="connsiteX0" y="connsiteY0"/>
              </a:cxn>
              <a:cxn ang="0">
                <a:pos x="connsiteX1" y="connsiteY1"/>
              </a:cxn>
            </a:cxnLst>
            <a:rect l="l" t="t" r="r" b="b"/>
            <a:pathLst>
              <a:path w="6151098" h="3976468">
                <a:moveTo>
                  <a:pt x="0" y="2421988"/>
                </a:moveTo>
                <a:cubicBezTo>
                  <a:pt x="4014421" y="3976468"/>
                  <a:pt x="6111680" y="500722"/>
                  <a:pt x="6151098"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p:nvPr/>
        </p:nvCxnSpPr>
        <p:spPr>
          <a:xfrm rot="5400000">
            <a:off x="5981038" y="3253967"/>
            <a:ext cx="730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355024" y="3462638"/>
            <a:ext cx="1147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4843126" y="3733259"/>
            <a:ext cx="1278113" cy="6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4425783" y="3941930"/>
            <a:ext cx="1278113" cy="6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021483" y="4131039"/>
            <a:ext cx="12324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659568" y="4271240"/>
            <a:ext cx="10955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359603" y="4375576"/>
            <a:ext cx="8868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053117" y="4466870"/>
            <a:ext cx="678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798798" y="4532080"/>
            <a:ext cx="3130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718257" y="1591116"/>
            <a:ext cx="156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3724778" y="1584595"/>
            <a:ext cx="156504"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839866" y="1917165"/>
            <a:ext cx="278971" cy="400347"/>
          </a:xfrm>
          <a:prstGeom prst="rect">
            <a:avLst/>
          </a:prstGeom>
          <a:solidFill>
            <a:schemeClr val="bg1"/>
          </a:solidFill>
        </p:spPr>
        <p:txBody>
          <a:bodyPr wrap="none" rtlCol="0">
            <a:spAutoFit/>
          </a:bodyPr>
          <a:lstStyle/>
          <a:p>
            <a:r>
              <a:rPr lang="en-US" sz="3200" dirty="0" smtClean="0"/>
              <a:t>R</a:t>
            </a:r>
            <a:endParaRPr lang="en-US" sz="3200" dirty="0"/>
          </a:p>
        </p:txBody>
      </p:sp>
      <p:sp>
        <p:nvSpPr>
          <p:cNvPr id="44" name="TextBox 43"/>
          <p:cNvSpPr txBox="1"/>
          <p:nvPr/>
        </p:nvSpPr>
        <p:spPr>
          <a:xfrm>
            <a:off x="3776946" y="1252025"/>
            <a:ext cx="278971" cy="400347"/>
          </a:xfrm>
          <a:prstGeom prst="rect">
            <a:avLst/>
          </a:prstGeom>
          <a:noFill/>
        </p:spPr>
        <p:txBody>
          <a:bodyPr wrap="none" rtlCol="0">
            <a:spAutoFit/>
          </a:bodyPr>
          <a:lstStyle/>
          <a:p>
            <a:r>
              <a:rPr lang="en-US" sz="3200" dirty="0" smtClean="0"/>
              <a:t>C</a:t>
            </a:r>
            <a:endParaRPr lang="en-US" sz="3200" dirty="0"/>
          </a:p>
        </p:txBody>
      </p:sp>
    </p:spTree>
    <p:extLst>
      <p:ext uri="{BB962C8B-B14F-4D97-AF65-F5344CB8AC3E}">
        <p14:creationId xmlns:p14="http://schemas.microsoft.com/office/powerpoint/2010/main" val="4659633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4"/>
          <p:cNvGrpSpPr>
            <a:grpSpLocks/>
          </p:cNvGrpSpPr>
          <p:nvPr/>
        </p:nvGrpSpPr>
        <p:grpSpPr bwMode="auto">
          <a:xfrm>
            <a:off x="1655763" y="2543175"/>
            <a:ext cx="5335587" cy="4071938"/>
            <a:chOff x="512763" y="209550"/>
            <a:chExt cx="8336834" cy="6359753"/>
          </a:xfrm>
        </p:grpSpPr>
        <p:sp>
          <p:nvSpPr>
            <p:cNvPr id="67590" name="Line 6"/>
            <p:cNvSpPr>
              <a:spLocks noChangeShapeType="1"/>
            </p:cNvSpPr>
            <p:nvPr/>
          </p:nvSpPr>
          <p:spPr bwMode="auto">
            <a:xfrm flipH="1">
              <a:off x="950913" y="6099175"/>
              <a:ext cx="7754937" cy="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1" name="Rectangle 7"/>
            <p:cNvSpPr>
              <a:spLocks noChangeArrowheads="1"/>
            </p:cNvSpPr>
            <p:nvPr/>
          </p:nvSpPr>
          <p:spPr bwMode="auto">
            <a:xfrm>
              <a:off x="950913" y="6099175"/>
              <a:ext cx="1938337" cy="7302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a:p>
          </p:txBody>
        </p:sp>
        <p:sp>
          <p:nvSpPr>
            <p:cNvPr id="67592" name="Freeform 8"/>
            <p:cNvSpPr>
              <a:spLocks/>
            </p:cNvSpPr>
            <p:nvPr/>
          </p:nvSpPr>
          <p:spPr bwMode="auto">
            <a:xfrm>
              <a:off x="1060450" y="2298700"/>
              <a:ext cx="6127750" cy="4206875"/>
            </a:xfrm>
            <a:custGeom>
              <a:avLst/>
              <a:gdLst>
                <a:gd name="T0" fmla="*/ 0 w 3860"/>
                <a:gd name="T1" fmla="*/ 2147483646 h 2650"/>
                <a:gd name="T2" fmla="*/ 2147483646 w 3860"/>
                <a:gd name="T3" fmla="*/ 0 h 2650"/>
                <a:gd name="T4" fmla="*/ 0 60000 65536"/>
                <a:gd name="T5" fmla="*/ 0 60000 65536"/>
                <a:gd name="T6" fmla="*/ 0 w 3860"/>
                <a:gd name="T7" fmla="*/ 0 h 2650"/>
                <a:gd name="T8" fmla="*/ 3860 w 3860"/>
                <a:gd name="T9" fmla="*/ 2650 h 2650"/>
              </a:gdLst>
              <a:ahLst/>
              <a:cxnLst>
                <a:cxn ang="T4">
                  <a:pos x="T0" y="T1"/>
                </a:cxn>
                <a:cxn ang="T5">
                  <a:pos x="T2" y="T3"/>
                </a:cxn>
              </a:cxnLst>
              <a:rect l="T6" t="T7" r="T8" b="T9"/>
              <a:pathLst>
                <a:path w="3860" h="2650">
                  <a:moveTo>
                    <a:pt x="0" y="2349"/>
                  </a:moveTo>
                  <a:cubicBezTo>
                    <a:pt x="2476" y="2650"/>
                    <a:pt x="3608" y="858"/>
                    <a:pt x="3860" y="0"/>
                  </a:cubicBezTo>
                </a:path>
              </a:pathLst>
            </a:custGeom>
            <a:noFill/>
            <a:ln w="28575" cmpd="sng">
              <a:solidFill>
                <a:srgbClr val="0099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3" name="Freeform 10"/>
            <p:cNvSpPr>
              <a:spLocks/>
            </p:cNvSpPr>
            <p:nvPr/>
          </p:nvSpPr>
          <p:spPr bwMode="auto">
            <a:xfrm>
              <a:off x="1866900" y="469900"/>
              <a:ext cx="5321300" cy="1822450"/>
            </a:xfrm>
            <a:custGeom>
              <a:avLst/>
              <a:gdLst>
                <a:gd name="T0" fmla="*/ 0 w 3352"/>
                <a:gd name="T1" fmla="*/ 0 h 1148"/>
                <a:gd name="T2" fmla="*/ 2147483646 w 3352"/>
                <a:gd name="T3" fmla="*/ 2147483646 h 1148"/>
                <a:gd name="T4" fmla="*/ 0 60000 65536"/>
                <a:gd name="T5" fmla="*/ 0 60000 65536"/>
                <a:gd name="T6" fmla="*/ 0 w 3352"/>
                <a:gd name="T7" fmla="*/ 0 h 1148"/>
                <a:gd name="T8" fmla="*/ 3352 w 3352"/>
                <a:gd name="T9" fmla="*/ 1148 h 1148"/>
              </a:gdLst>
              <a:ahLst/>
              <a:cxnLst>
                <a:cxn ang="T4">
                  <a:pos x="T0" y="T1"/>
                </a:cxn>
                <a:cxn ang="T5">
                  <a:pos x="T2" y="T3"/>
                </a:cxn>
              </a:cxnLst>
              <a:rect l="T6" t="T7" r="T8" b="T9"/>
              <a:pathLst>
                <a:path w="3352" h="1148">
                  <a:moveTo>
                    <a:pt x="0" y="0"/>
                  </a:moveTo>
                  <a:lnTo>
                    <a:pt x="3352" y="1148"/>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4" name="Freeform 11"/>
            <p:cNvSpPr>
              <a:spLocks/>
            </p:cNvSpPr>
            <p:nvPr/>
          </p:nvSpPr>
          <p:spPr bwMode="auto">
            <a:xfrm>
              <a:off x="2486025" y="3282950"/>
              <a:ext cx="5453063" cy="2811463"/>
            </a:xfrm>
            <a:custGeom>
              <a:avLst/>
              <a:gdLst>
                <a:gd name="T0" fmla="*/ 2147483646 w 3435"/>
                <a:gd name="T1" fmla="*/ 0 h 1771"/>
                <a:gd name="T2" fmla="*/ 0 w 3435"/>
                <a:gd name="T3" fmla="*/ 2147483646 h 1771"/>
                <a:gd name="T4" fmla="*/ 0 60000 65536"/>
                <a:gd name="T5" fmla="*/ 0 60000 65536"/>
                <a:gd name="T6" fmla="*/ 0 w 3435"/>
                <a:gd name="T7" fmla="*/ 0 h 1771"/>
                <a:gd name="T8" fmla="*/ 3435 w 3435"/>
                <a:gd name="T9" fmla="*/ 1771 h 1771"/>
              </a:gdLst>
              <a:ahLst/>
              <a:cxnLst>
                <a:cxn ang="T4">
                  <a:pos x="T0" y="T1"/>
                </a:cxn>
                <a:cxn ang="T5">
                  <a:pos x="T2" y="T3"/>
                </a:cxn>
              </a:cxnLst>
              <a:rect l="T6" t="T7" r="T8" b="T9"/>
              <a:pathLst>
                <a:path w="3435" h="1771">
                  <a:moveTo>
                    <a:pt x="3435" y="0"/>
                  </a:moveTo>
                  <a:cubicBezTo>
                    <a:pt x="1120" y="602"/>
                    <a:pt x="17" y="1231"/>
                    <a:pt x="0" y="1771"/>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5" name="Freeform 12"/>
            <p:cNvSpPr>
              <a:spLocks/>
            </p:cNvSpPr>
            <p:nvPr/>
          </p:nvSpPr>
          <p:spPr bwMode="auto">
            <a:xfrm>
              <a:off x="2667000" y="4073525"/>
              <a:ext cx="5213350" cy="2020888"/>
            </a:xfrm>
            <a:custGeom>
              <a:avLst/>
              <a:gdLst>
                <a:gd name="T0" fmla="*/ 2147483646 w 3284"/>
                <a:gd name="T1" fmla="*/ 0 h 1273"/>
                <a:gd name="T2" fmla="*/ 0 w 3284"/>
                <a:gd name="T3" fmla="*/ 2147483646 h 1273"/>
                <a:gd name="T4" fmla="*/ 0 60000 65536"/>
                <a:gd name="T5" fmla="*/ 0 60000 65536"/>
                <a:gd name="T6" fmla="*/ 0 w 3284"/>
                <a:gd name="T7" fmla="*/ 0 h 1273"/>
                <a:gd name="T8" fmla="*/ 3284 w 3284"/>
                <a:gd name="T9" fmla="*/ 1273 h 1273"/>
              </a:gdLst>
              <a:ahLst/>
              <a:cxnLst>
                <a:cxn ang="T4">
                  <a:pos x="T0" y="T1"/>
                </a:cxn>
                <a:cxn ang="T5">
                  <a:pos x="T2" y="T3"/>
                </a:cxn>
              </a:cxnLst>
              <a:rect l="T6" t="T7" r="T8" b="T9"/>
              <a:pathLst>
                <a:path w="3284" h="1273">
                  <a:moveTo>
                    <a:pt x="3284" y="0"/>
                  </a:moveTo>
                  <a:cubicBezTo>
                    <a:pt x="1224" y="428"/>
                    <a:pt x="18" y="781"/>
                    <a:pt x="0" y="1273"/>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6" name="Freeform 13"/>
            <p:cNvSpPr>
              <a:spLocks/>
            </p:cNvSpPr>
            <p:nvPr/>
          </p:nvSpPr>
          <p:spPr bwMode="auto">
            <a:xfrm>
              <a:off x="2809875" y="4895850"/>
              <a:ext cx="5076825" cy="1195388"/>
            </a:xfrm>
            <a:custGeom>
              <a:avLst/>
              <a:gdLst>
                <a:gd name="T0" fmla="*/ 2147483646 w 3198"/>
                <a:gd name="T1" fmla="*/ 0 h 753"/>
                <a:gd name="T2" fmla="*/ 0 w 3198"/>
                <a:gd name="T3" fmla="*/ 2147483646 h 753"/>
                <a:gd name="T4" fmla="*/ 0 60000 65536"/>
                <a:gd name="T5" fmla="*/ 0 60000 65536"/>
                <a:gd name="T6" fmla="*/ 0 w 3198"/>
                <a:gd name="T7" fmla="*/ 0 h 753"/>
                <a:gd name="T8" fmla="*/ 3198 w 3198"/>
                <a:gd name="T9" fmla="*/ 753 h 753"/>
              </a:gdLst>
              <a:ahLst/>
              <a:cxnLst>
                <a:cxn ang="T4">
                  <a:pos x="T0" y="T1"/>
                </a:cxn>
                <a:cxn ang="T5">
                  <a:pos x="T2" y="T3"/>
                </a:cxn>
              </a:cxnLst>
              <a:rect l="T6" t="T7" r="T8" b="T9"/>
              <a:pathLst>
                <a:path w="3198" h="753">
                  <a:moveTo>
                    <a:pt x="3198" y="0"/>
                  </a:moveTo>
                  <a:cubicBezTo>
                    <a:pt x="1332" y="144"/>
                    <a:pt x="14" y="410"/>
                    <a:pt x="0" y="753"/>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7" name="Freeform 14"/>
            <p:cNvSpPr>
              <a:spLocks/>
            </p:cNvSpPr>
            <p:nvPr/>
          </p:nvSpPr>
          <p:spPr bwMode="auto">
            <a:xfrm>
              <a:off x="2867025" y="5473700"/>
              <a:ext cx="5073650" cy="631825"/>
            </a:xfrm>
            <a:custGeom>
              <a:avLst/>
              <a:gdLst>
                <a:gd name="T0" fmla="*/ 2147483646 w 3196"/>
                <a:gd name="T1" fmla="*/ 0 h 398"/>
                <a:gd name="T2" fmla="*/ 2147483646 w 3196"/>
                <a:gd name="T3" fmla="*/ 2147483646 h 398"/>
                <a:gd name="T4" fmla="*/ 0 60000 65536"/>
                <a:gd name="T5" fmla="*/ 0 60000 65536"/>
                <a:gd name="T6" fmla="*/ 0 w 3196"/>
                <a:gd name="T7" fmla="*/ 0 h 398"/>
                <a:gd name="T8" fmla="*/ 3196 w 3196"/>
                <a:gd name="T9" fmla="*/ 398 h 398"/>
              </a:gdLst>
              <a:ahLst/>
              <a:cxnLst>
                <a:cxn ang="T4">
                  <a:pos x="T0" y="T1"/>
                </a:cxn>
                <a:cxn ang="T5">
                  <a:pos x="T2" y="T3"/>
                </a:cxn>
              </a:cxnLst>
              <a:rect l="T6" t="T7" r="T8" b="T9"/>
              <a:pathLst>
                <a:path w="3196" h="398">
                  <a:moveTo>
                    <a:pt x="3196" y="0"/>
                  </a:moveTo>
                  <a:cubicBezTo>
                    <a:pt x="1330" y="144"/>
                    <a:pt x="0" y="212"/>
                    <a:pt x="12" y="398"/>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8" name="Freeform 15"/>
            <p:cNvSpPr>
              <a:spLocks/>
            </p:cNvSpPr>
            <p:nvPr/>
          </p:nvSpPr>
          <p:spPr bwMode="auto">
            <a:xfrm>
              <a:off x="5013325" y="4200525"/>
              <a:ext cx="457200" cy="1898650"/>
            </a:xfrm>
            <a:custGeom>
              <a:avLst/>
              <a:gdLst>
                <a:gd name="T0" fmla="*/ 0 w 288"/>
                <a:gd name="T1" fmla="*/ 0 h 1196"/>
                <a:gd name="T2" fmla="*/ 2147483646 w 288"/>
                <a:gd name="T3" fmla="*/ 2147483646 h 1196"/>
                <a:gd name="T4" fmla="*/ 0 60000 65536"/>
                <a:gd name="T5" fmla="*/ 0 60000 65536"/>
                <a:gd name="T6" fmla="*/ 0 w 288"/>
                <a:gd name="T7" fmla="*/ 0 h 1196"/>
                <a:gd name="T8" fmla="*/ 288 w 288"/>
                <a:gd name="T9" fmla="*/ 1196 h 1196"/>
              </a:gdLst>
              <a:ahLst/>
              <a:cxnLst>
                <a:cxn ang="T4">
                  <a:pos x="T0" y="T1"/>
                </a:cxn>
                <a:cxn ang="T5">
                  <a:pos x="T2" y="T3"/>
                </a:cxn>
              </a:cxnLst>
              <a:rect l="T6" t="T7" r="T8" b="T9"/>
              <a:pathLst>
                <a:path w="288" h="1196">
                  <a:moveTo>
                    <a:pt x="0" y="0"/>
                  </a:moveTo>
                  <a:cubicBezTo>
                    <a:pt x="288" y="348"/>
                    <a:pt x="286" y="1196"/>
                    <a:pt x="286" y="1196"/>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9" name="Freeform 16"/>
            <p:cNvSpPr>
              <a:spLocks/>
            </p:cNvSpPr>
            <p:nvPr/>
          </p:nvSpPr>
          <p:spPr bwMode="auto">
            <a:xfrm>
              <a:off x="5546725" y="4000500"/>
              <a:ext cx="479425" cy="2098675"/>
            </a:xfrm>
            <a:custGeom>
              <a:avLst/>
              <a:gdLst>
                <a:gd name="T0" fmla="*/ 0 w 302"/>
                <a:gd name="T1" fmla="*/ 0 h 1322"/>
                <a:gd name="T2" fmla="*/ 2147483646 w 302"/>
                <a:gd name="T3" fmla="*/ 2147483646 h 1322"/>
                <a:gd name="T4" fmla="*/ 0 60000 65536"/>
                <a:gd name="T5" fmla="*/ 0 60000 65536"/>
                <a:gd name="T6" fmla="*/ 0 w 302"/>
                <a:gd name="T7" fmla="*/ 0 h 1322"/>
                <a:gd name="T8" fmla="*/ 302 w 302"/>
                <a:gd name="T9" fmla="*/ 1322 h 1322"/>
              </a:gdLst>
              <a:ahLst/>
              <a:cxnLst>
                <a:cxn ang="T4">
                  <a:pos x="T0" y="T1"/>
                </a:cxn>
                <a:cxn ang="T5">
                  <a:pos x="T2" y="T3"/>
                </a:cxn>
              </a:cxnLst>
              <a:rect l="T6" t="T7" r="T8" b="T9"/>
              <a:pathLst>
                <a:path w="302" h="1322">
                  <a:moveTo>
                    <a:pt x="0" y="0"/>
                  </a:moveTo>
                  <a:cubicBezTo>
                    <a:pt x="282" y="390"/>
                    <a:pt x="302" y="1322"/>
                    <a:pt x="302" y="1322"/>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00" name="Freeform 17"/>
            <p:cNvSpPr>
              <a:spLocks/>
            </p:cNvSpPr>
            <p:nvPr/>
          </p:nvSpPr>
          <p:spPr bwMode="auto">
            <a:xfrm>
              <a:off x="6149975" y="3806825"/>
              <a:ext cx="479425" cy="2279650"/>
            </a:xfrm>
            <a:custGeom>
              <a:avLst/>
              <a:gdLst>
                <a:gd name="T0" fmla="*/ 0 w 302"/>
                <a:gd name="T1" fmla="*/ 0 h 1436"/>
                <a:gd name="T2" fmla="*/ 2147483646 w 302"/>
                <a:gd name="T3" fmla="*/ 2147483646 h 1436"/>
                <a:gd name="T4" fmla="*/ 0 60000 65536"/>
                <a:gd name="T5" fmla="*/ 0 60000 65536"/>
                <a:gd name="T6" fmla="*/ 0 w 302"/>
                <a:gd name="T7" fmla="*/ 0 h 1436"/>
                <a:gd name="T8" fmla="*/ 302 w 302"/>
                <a:gd name="T9" fmla="*/ 1436 h 1436"/>
              </a:gdLst>
              <a:ahLst/>
              <a:cxnLst>
                <a:cxn ang="T4">
                  <a:pos x="T0" y="T1"/>
                </a:cxn>
                <a:cxn ang="T5">
                  <a:pos x="T2" y="T3"/>
                </a:cxn>
              </a:cxnLst>
              <a:rect l="T6" t="T7" r="T8" b="T9"/>
              <a:pathLst>
                <a:path w="302" h="1436">
                  <a:moveTo>
                    <a:pt x="0" y="0"/>
                  </a:moveTo>
                  <a:cubicBezTo>
                    <a:pt x="203" y="490"/>
                    <a:pt x="248" y="602"/>
                    <a:pt x="302" y="1436"/>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01" name="Freeform 18"/>
            <p:cNvSpPr>
              <a:spLocks/>
            </p:cNvSpPr>
            <p:nvPr/>
          </p:nvSpPr>
          <p:spPr bwMode="auto">
            <a:xfrm>
              <a:off x="6813550" y="3603625"/>
              <a:ext cx="473075" cy="2495550"/>
            </a:xfrm>
            <a:custGeom>
              <a:avLst/>
              <a:gdLst>
                <a:gd name="T0" fmla="*/ 0 w 298"/>
                <a:gd name="T1" fmla="*/ 0 h 1572"/>
                <a:gd name="T2" fmla="*/ 2147483646 w 298"/>
                <a:gd name="T3" fmla="*/ 2147483646 h 1572"/>
                <a:gd name="T4" fmla="*/ 0 60000 65536"/>
                <a:gd name="T5" fmla="*/ 0 60000 65536"/>
                <a:gd name="T6" fmla="*/ 0 w 298"/>
                <a:gd name="T7" fmla="*/ 0 h 1572"/>
                <a:gd name="T8" fmla="*/ 298 w 298"/>
                <a:gd name="T9" fmla="*/ 1572 h 1572"/>
              </a:gdLst>
              <a:ahLst/>
              <a:cxnLst>
                <a:cxn ang="T4">
                  <a:pos x="T0" y="T1"/>
                </a:cxn>
                <a:cxn ang="T5">
                  <a:pos x="T2" y="T3"/>
                </a:cxn>
              </a:cxnLst>
              <a:rect l="T6" t="T7" r="T8" b="T9"/>
              <a:pathLst>
                <a:path w="298" h="1572">
                  <a:moveTo>
                    <a:pt x="0" y="0"/>
                  </a:moveTo>
                  <a:cubicBezTo>
                    <a:pt x="203" y="540"/>
                    <a:pt x="244" y="654"/>
                    <a:pt x="298" y="1572"/>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02" name="Freeform 19"/>
            <p:cNvSpPr>
              <a:spLocks/>
            </p:cNvSpPr>
            <p:nvPr/>
          </p:nvSpPr>
          <p:spPr bwMode="auto">
            <a:xfrm>
              <a:off x="7489825" y="3403600"/>
              <a:ext cx="492125" cy="2695575"/>
            </a:xfrm>
            <a:custGeom>
              <a:avLst/>
              <a:gdLst>
                <a:gd name="T0" fmla="*/ 0 w 310"/>
                <a:gd name="T1" fmla="*/ 0 h 1698"/>
                <a:gd name="T2" fmla="*/ 2147483646 w 310"/>
                <a:gd name="T3" fmla="*/ 2147483646 h 1698"/>
                <a:gd name="T4" fmla="*/ 0 60000 65536"/>
                <a:gd name="T5" fmla="*/ 0 60000 65536"/>
                <a:gd name="T6" fmla="*/ 0 w 310"/>
                <a:gd name="T7" fmla="*/ 0 h 1698"/>
                <a:gd name="T8" fmla="*/ 310 w 310"/>
                <a:gd name="T9" fmla="*/ 1698 h 1698"/>
              </a:gdLst>
              <a:ahLst/>
              <a:cxnLst>
                <a:cxn ang="T4">
                  <a:pos x="T0" y="T1"/>
                </a:cxn>
                <a:cxn ang="T5">
                  <a:pos x="T2" y="T3"/>
                </a:cxn>
              </a:cxnLst>
              <a:rect l="T6" t="T7" r="T8" b="T9"/>
              <a:pathLst>
                <a:path w="310" h="1698">
                  <a:moveTo>
                    <a:pt x="0" y="0"/>
                  </a:moveTo>
                  <a:cubicBezTo>
                    <a:pt x="203" y="571"/>
                    <a:pt x="256" y="727"/>
                    <a:pt x="310" y="1698"/>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03" name="Freeform 20"/>
            <p:cNvSpPr>
              <a:spLocks/>
            </p:cNvSpPr>
            <p:nvPr/>
          </p:nvSpPr>
          <p:spPr bwMode="auto">
            <a:xfrm>
              <a:off x="4572000" y="4379913"/>
              <a:ext cx="457200" cy="1716087"/>
            </a:xfrm>
            <a:custGeom>
              <a:avLst/>
              <a:gdLst>
                <a:gd name="T0" fmla="*/ 0 w 288"/>
                <a:gd name="T1" fmla="*/ 0 h 1081"/>
                <a:gd name="T2" fmla="*/ 2147483646 w 288"/>
                <a:gd name="T3" fmla="*/ 2147483646 h 1081"/>
                <a:gd name="T4" fmla="*/ 0 60000 65536"/>
                <a:gd name="T5" fmla="*/ 0 60000 65536"/>
                <a:gd name="T6" fmla="*/ 0 w 288"/>
                <a:gd name="T7" fmla="*/ 0 h 1081"/>
                <a:gd name="T8" fmla="*/ 288 w 288"/>
                <a:gd name="T9" fmla="*/ 1081 h 1081"/>
              </a:gdLst>
              <a:ahLst/>
              <a:cxnLst>
                <a:cxn ang="T4">
                  <a:pos x="T0" y="T1"/>
                </a:cxn>
                <a:cxn ang="T5">
                  <a:pos x="T2" y="T3"/>
                </a:cxn>
              </a:cxnLst>
              <a:rect l="T6" t="T7" r="T8" b="T9"/>
              <a:pathLst>
                <a:path w="288" h="1081">
                  <a:moveTo>
                    <a:pt x="0" y="0"/>
                  </a:moveTo>
                  <a:cubicBezTo>
                    <a:pt x="288" y="348"/>
                    <a:pt x="252" y="1081"/>
                    <a:pt x="252" y="1081"/>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04" name="Freeform 22"/>
            <p:cNvSpPr>
              <a:spLocks/>
            </p:cNvSpPr>
            <p:nvPr/>
          </p:nvSpPr>
          <p:spPr bwMode="auto">
            <a:xfrm>
              <a:off x="4119563" y="4591050"/>
              <a:ext cx="447675" cy="1508125"/>
            </a:xfrm>
            <a:custGeom>
              <a:avLst/>
              <a:gdLst>
                <a:gd name="T0" fmla="*/ 0 w 282"/>
                <a:gd name="T1" fmla="*/ 0 h 950"/>
                <a:gd name="T2" fmla="*/ 2147483646 w 282"/>
                <a:gd name="T3" fmla="*/ 2147483646 h 950"/>
                <a:gd name="T4" fmla="*/ 0 60000 65536"/>
                <a:gd name="T5" fmla="*/ 0 60000 65536"/>
                <a:gd name="T6" fmla="*/ 0 w 282"/>
                <a:gd name="T7" fmla="*/ 0 h 950"/>
                <a:gd name="T8" fmla="*/ 282 w 282"/>
                <a:gd name="T9" fmla="*/ 950 h 950"/>
              </a:gdLst>
              <a:ahLst/>
              <a:cxnLst>
                <a:cxn ang="T4">
                  <a:pos x="T0" y="T1"/>
                </a:cxn>
                <a:cxn ang="T5">
                  <a:pos x="T2" y="T3"/>
                </a:cxn>
              </a:cxnLst>
              <a:rect l="T6" t="T7" r="T8" b="T9"/>
              <a:pathLst>
                <a:path w="282" h="950">
                  <a:moveTo>
                    <a:pt x="0" y="0"/>
                  </a:moveTo>
                  <a:cubicBezTo>
                    <a:pt x="282" y="324"/>
                    <a:pt x="268" y="950"/>
                    <a:pt x="268" y="950"/>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05" name="Freeform 23"/>
            <p:cNvSpPr>
              <a:spLocks/>
            </p:cNvSpPr>
            <p:nvPr/>
          </p:nvSpPr>
          <p:spPr bwMode="auto">
            <a:xfrm>
              <a:off x="3775075" y="4762500"/>
              <a:ext cx="406400" cy="1327150"/>
            </a:xfrm>
            <a:custGeom>
              <a:avLst/>
              <a:gdLst>
                <a:gd name="T0" fmla="*/ 0 w 256"/>
                <a:gd name="T1" fmla="*/ 0 h 836"/>
                <a:gd name="T2" fmla="*/ 2147483646 w 256"/>
                <a:gd name="T3" fmla="*/ 2147483646 h 836"/>
                <a:gd name="T4" fmla="*/ 0 60000 65536"/>
                <a:gd name="T5" fmla="*/ 0 60000 65536"/>
                <a:gd name="T6" fmla="*/ 0 w 256"/>
                <a:gd name="T7" fmla="*/ 0 h 836"/>
                <a:gd name="T8" fmla="*/ 256 w 256"/>
                <a:gd name="T9" fmla="*/ 836 h 836"/>
              </a:gdLst>
              <a:ahLst/>
              <a:cxnLst>
                <a:cxn ang="T4">
                  <a:pos x="T0" y="T1"/>
                </a:cxn>
                <a:cxn ang="T5">
                  <a:pos x="T2" y="T3"/>
                </a:cxn>
              </a:cxnLst>
              <a:rect l="T6" t="T7" r="T8" b="T9"/>
              <a:pathLst>
                <a:path w="256" h="836">
                  <a:moveTo>
                    <a:pt x="0" y="0"/>
                  </a:moveTo>
                  <a:cubicBezTo>
                    <a:pt x="134" y="182"/>
                    <a:pt x="248" y="580"/>
                    <a:pt x="256" y="836"/>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06" name="Freeform 24"/>
            <p:cNvSpPr>
              <a:spLocks/>
            </p:cNvSpPr>
            <p:nvPr/>
          </p:nvSpPr>
          <p:spPr bwMode="auto">
            <a:xfrm>
              <a:off x="3390900" y="4986338"/>
              <a:ext cx="449263" cy="1112837"/>
            </a:xfrm>
            <a:custGeom>
              <a:avLst/>
              <a:gdLst>
                <a:gd name="T0" fmla="*/ 0 w 283"/>
                <a:gd name="T1" fmla="*/ 0 h 701"/>
                <a:gd name="T2" fmla="*/ 2147483646 w 283"/>
                <a:gd name="T3" fmla="*/ 2147483646 h 701"/>
                <a:gd name="T4" fmla="*/ 0 60000 65536"/>
                <a:gd name="T5" fmla="*/ 0 60000 65536"/>
                <a:gd name="T6" fmla="*/ 0 w 283"/>
                <a:gd name="T7" fmla="*/ 0 h 701"/>
                <a:gd name="T8" fmla="*/ 283 w 283"/>
                <a:gd name="T9" fmla="*/ 701 h 701"/>
              </a:gdLst>
              <a:ahLst/>
              <a:cxnLst>
                <a:cxn ang="T4">
                  <a:pos x="T0" y="T1"/>
                </a:cxn>
                <a:cxn ang="T5">
                  <a:pos x="T2" y="T3"/>
                </a:cxn>
              </a:cxnLst>
              <a:rect l="T6" t="T7" r="T8" b="T9"/>
              <a:pathLst>
                <a:path w="283" h="701">
                  <a:moveTo>
                    <a:pt x="0" y="0"/>
                  </a:moveTo>
                  <a:cubicBezTo>
                    <a:pt x="275" y="231"/>
                    <a:pt x="283" y="701"/>
                    <a:pt x="283" y="701"/>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07" name="Freeform 25"/>
            <p:cNvSpPr>
              <a:spLocks/>
            </p:cNvSpPr>
            <p:nvPr/>
          </p:nvSpPr>
          <p:spPr bwMode="auto">
            <a:xfrm>
              <a:off x="3136900" y="5172075"/>
              <a:ext cx="396875" cy="914400"/>
            </a:xfrm>
            <a:custGeom>
              <a:avLst/>
              <a:gdLst>
                <a:gd name="T0" fmla="*/ 0 w 250"/>
                <a:gd name="T1" fmla="*/ 0 h 576"/>
                <a:gd name="T2" fmla="*/ 2147483646 w 250"/>
                <a:gd name="T3" fmla="*/ 2147483646 h 576"/>
                <a:gd name="T4" fmla="*/ 0 60000 65536"/>
                <a:gd name="T5" fmla="*/ 0 60000 65536"/>
                <a:gd name="T6" fmla="*/ 0 w 250"/>
                <a:gd name="T7" fmla="*/ 0 h 576"/>
                <a:gd name="T8" fmla="*/ 250 w 250"/>
                <a:gd name="T9" fmla="*/ 576 h 576"/>
              </a:gdLst>
              <a:ahLst/>
              <a:cxnLst>
                <a:cxn ang="T4">
                  <a:pos x="T0" y="T1"/>
                </a:cxn>
                <a:cxn ang="T5">
                  <a:pos x="T2" y="T3"/>
                </a:cxn>
              </a:cxnLst>
              <a:rect l="T6" t="T7" r="T8" b="T9"/>
              <a:pathLst>
                <a:path w="250" h="576">
                  <a:moveTo>
                    <a:pt x="0" y="0"/>
                  </a:moveTo>
                  <a:cubicBezTo>
                    <a:pt x="230" y="193"/>
                    <a:pt x="250" y="576"/>
                    <a:pt x="250" y="576"/>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08" name="Freeform 26"/>
            <p:cNvSpPr>
              <a:spLocks/>
            </p:cNvSpPr>
            <p:nvPr/>
          </p:nvSpPr>
          <p:spPr bwMode="auto">
            <a:xfrm>
              <a:off x="2914650" y="5353050"/>
              <a:ext cx="371475" cy="733425"/>
            </a:xfrm>
            <a:custGeom>
              <a:avLst/>
              <a:gdLst>
                <a:gd name="T0" fmla="*/ 0 w 234"/>
                <a:gd name="T1" fmla="*/ 0 h 462"/>
                <a:gd name="T2" fmla="*/ 2147483646 w 234"/>
                <a:gd name="T3" fmla="*/ 2147483646 h 462"/>
                <a:gd name="T4" fmla="*/ 0 60000 65536"/>
                <a:gd name="T5" fmla="*/ 0 60000 65536"/>
                <a:gd name="T6" fmla="*/ 0 w 234"/>
                <a:gd name="T7" fmla="*/ 0 h 462"/>
                <a:gd name="T8" fmla="*/ 234 w 234"/>
                <a:gd name="T9" fmla="*/ 462 h 462"/>
              </a:gdLst>
              <a:ahLst/>
              <a:cxnLst>
                <a:cxn ang="T4">
                  <a:pos x="T0" y="T1"/>
                </a:cxn>
                <a:cxn ang="T5">
                  <a:pos x="T2" y="T3"/>
                </a:cxn>
              </a:cxnLst>
              <a:rect l="T6" t="T7" r="T8" b="T9"/>
              <a:pathLst>
                <a:path w="234" h="462">
                  <a:moveTo>
                    <a:pt x="0" y="0"/>
                  </a:moveTo>
                  <a:cubicBezTo>
                    <a:pt x="195" y="149"/>
                    <a:pt x="234" y="462"/>
                    <a:pt x="234" y="462"/>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09" name="Freeform 27"/>
            <p:cNvSpPr>
              <a:spLocks/>
            </p:cNvSpPr>
            <p:nvPr/>
          </p:nvSpPr>
          <p:spPr bwMode="auto">
            <a:xfrm>
              <a:off x="2733675" y="5540375"/>
              <a:ext cx="365125" cy="558800"/>
            </a:xfrm>
            <a:custGeom>
              <a:avLst/>
              <a:gdLst>
                <a:gd name="T0" fmla="*/ 0 w 230"/>
                <a:gd name="T1" fmla="*/ 0 h 352"/>
                <a:gd name="T2" fmla="*/ 2147483646 w 230"/>
                <a:gd name="T3" fmla="*/ 2147483646 h 352"/>
                <a:gd name="T4" fmla="*/ 0 60000 65536"/>
                <a:gd name="T5" fmla="*/ 0 60000 65536"/>
                <a:gd name="T6" fmla="*/ 0 w 230"/>
                <a:gd name="T7" fmla="*/ 0 h 352"/>
                <a:gd name="T8" fmla="*/ 230 w 230"/>
                <a:gd name="T9" fmla="*/ 352 h 352"/>
              </a:gdLst>
              <a:ahLst/>
              <a:cxnLst>
                <a:cxn ang="T4">
                  <a:pos x="T0" y="T1"/>
                </a:cxn>
                <a:cxn ang="T5">
                  <a:pos x="T2" y="T3"/>
                </a:cxn>
              </a:cxnLst>
              <a:rect l="T6" t="T7" r="T8" b="T9"/>
              <a:pathLst>
                <a:path w="230" h="352">
                  <a:moveTo>
                    <a:pt x="0" y="0"/>
                  </a:moveTo>
                  <a:cubicBezTo>
                    <a:pt x="230" y="193"/>
                    <a:pt x="216" y="352"/>
                    <a:pt x="216" y="352"/>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10" name="Freeform 28"/>
            <p:cNvSpPr>
              <a:spLocks/>
            </p:cNvSpPr>
            <p:nvPr/>
          </p:nvSpPr>
          <p:spPr bwMode="auto">
            <a:xfrm>
              <a:off x="2609850" y="5715000"/>
              <a:ext cx="357188" cy="384175"/>
            </a:xfrm>
            <a:custGeom>
              <a:avLst/>
              <a:gdLst>
                <a:gd name="T0" fmla="*/ 0 w 225"/>
                <a:gd name="T1" fmla="*/ 0 h 242"/>
                <a:gd name="T2" fmla="*/ 2147483646 w 225"/>
                <a:gd name="T3" fmla="*/ 2147483646 h 242"/>
                <a:gd name="T4" fmla="*/ 0 60000 65536"/>
                <a:gd name="T5" fmla="*/ 0 60000 65536"/>
                <a:gd name="T6" fmla="*/ 0 w 225"/>
                <a:gd name="T7" fmla="*/ 0 h 242"/>
                <a:gd name="T8" fmla="*/ 225 w 225"/>
                <a:gd name="T9" fmla="*/ 242 h 242"/>
              </a:gdLst>
              <a:ahLst/>
              <a:cxnLst>
                <a:cxn ang="T4">
                  <a:pos x="T0" y="T1"/>
                </a:cxn>
                <a:cxn ang="T5">
                  <a:pos x="T2" y="T3"/>
                </a:cxn>
              </a:cxnLst>
              <a:rect l="T6" t="T7" r="T8" b="T9"/>
              <a:pathLst>
                <a:path w="225" h="242">
                  <a:moveTo>
                    <a:pt x="0" y="0"/>
                  </a:moveTo>
                  <a:cubicBezTo>
                    <a:pt x="132" y="14"/>
                    <a:pt x="225" y="242"/>
                    <a:pt x="225" y="242"/>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11" name="Freeform 29"/>
            <p:cNvSpPr>
              <a:spLocks/>
            </p:cNvSpPr>
            <p:nvPr/>
          </p:nvSpPr>
          <p:spPr bwMode="auto">
            <a:xfrm>
              <a:off x="2514600" y="5918200"/>
              <a:ext cx="369888" cy="166688"/>
            </a:xfrm>
            <a:custGeom>
              <a:avLst/>
              <a:gdLst>
                <a:gd name="T0" fmla="*/ 0 w 233"/>
                <a:gd name="T1" fmla="*/ 0 h 105"/>
                <a:gd name="T2" fmla="*/ 2147483646 w 233"/>
                <a:gd name="T3" fmla="*/ 2147483646 h 105"/>
                <a:gd name="T4" fmla="*/ 0 60000 65536"/>
                <a:gd name="T5" fmla="*/ 0 60000 65536"/>
                <a:gd name="T6" fmla="*/ 0 w 233"/>
                <a:gd name="T7" fmla="*/ 0 h 105"/>
                <a:gd name="T8" fmla="*/ 233 w 233"/>
                <a:gd name="T9" fmla="*/ 105 h 105"/>
              </a:gdLst>
              <a:ahLst/>
              <a:cxnLst>
                <a:cxn ang="T4">
                  <a:pos x="T0" y="T1"/>
                </a:cxn>
                <a:cxn ang="T5">
                  <a:pos x="T2" y="T3"/>
                </a:cxn>
              </a:cxnLst>
              <a:rect l="T6" t="T7" r="T8" b="T9"/>
              <a:pathLst>
                <a:path w="233" h="105">
                  <a:moveTo>
                    <a:pt x="0" y="0"/>
                  </a:moveTo>
                  <a:cubicBezTo>
                    <a:pt x="138" y="12"/>
                    <a:pt x="233" y="105"/>
                    <a:pt x="233" y="105"/>
                  </a:cubicBezTo>
                </a:path>
              </a:pathLst>
            </a:custGeom>
            <a:noFill/>
            <a:ln w="9525">
              <a:solidFill>
                <a:srgbClr val="FF33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12" name="AutoShape 30"/>
            <p:cNvSpPr>
              <a:spLocks noChangeArrowheads="1"/>
            </p:cNvSpPr>
            <p:nvPr/>
          </p:nvSpPr>
          <p:spPr bwMode="auto">
            <a:xfrm flipV="1">
              <a:off x="3949700" y="3502025"/>
              <a:ext cx="731838" cy="512763"/>
            </a:xfrm>
            <a:prstGeom prst="rtTriangle">
              <a:avLst/>
            </a:prstGeom>
            <a:noFill/>
            <a:ln w="31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a:p>
          </p:txBody>
        </p:sp>
        <p:sp>
          <p:nvSpPr>
            <p:cNvPr id="67613" name="Oval 31"/>
            <p:cNvSpPr>
              <a:spLocks noChangeArrowheads="1"/>
            </p:cNvSpPr>
            <p:nvPr/>
          </p:nvSpPr>
          <p:spPr bwMode="auto">
            <a:xfrm>
              <a:off x="1828800" y="430213"/>
              <a:ext cx="73025"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a:p>
          </p:txBody>
        </p:sp>
        <p:sp>
          <p:nvSpPr>
            <p:cNvPr id="67614" name="Text Box 32"/>
            <p:cNvSpPr txBox="1">
              <a:spLocks noChangeArrowheads="1"/>
            </p:cNvSpPr>
            <p:nvPr/>
          </p:nvSpPr>
          <p:spPr bwMode="auto">
            <a:xfrm>
              <a:off x="4316412" y="1271588"/>
              <a:ext cx="974599" cy="3605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t>R = 30 ft</a:t>
              </a:r>
            </a:p>
          </p:txBody>
        </p:sp>
        <p:sp>
          <p:nvSpPr>
            <p:cNvPr id="67615" name="Text Box 34"/>
            <p:cNvSpPr txBox="1">
              <a:spLocks noChangeArrowheads="1"/>
            </p:cNvSpPr>
            <p:nvPr/>
          </p:nvSpPr>
          <p:spPr bwMode="auto">
            <a:xfrm>
              <a:off x="4095750" y="3263900"/>
              <a:ext cx="538883" cy="3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t>1.5</a:t>
              </a:r>
            </a:p>
          </p:txBody>
        </p:sp>
        <p:sp>
          <p:nvSpPr>
            <p:cNvPr id="67616" name="Text Box 35"/>
            <p:cNvSpPr txBox="1">
              <a:spLocks noChangeArrowheads="1"/>
            </p:cNvSpPr>
            <p:nvPr/>
          </p:nvSpPr>
          <p:spPr bwMode="auto">
            <a:xfrm>
              <a:off x="3590924" y="3538538"/>
              <a:ext cx="538883" cy="3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t>1.0</a:t>
              </a:r>
            </a:p>
          </p:txBody>
        </p:sp>
        <p:sp>
          <p:nvSpPr>
            <p:cNvPr id="67617" name="Line 36"/>
            <p:cNvSpPr>
              <a:spLocks noChangeShapeType="1"/>
            </p:cNvSpPr>
            <p:nvPr/>
          </p:nvSpPr>
          <p:spPr bwMode="auto">
            <a:xfrm>
              <a:off x="2487613" y="5075238"/>
              <a:ext cx="0" cy="9874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8" name="Line 37"/>
            <p:cNvSpPr>
              <a:spLocks noChangeShapeType="1"/>
            </p:cNvSpPr>
            <p:nvPr/>
          </p:nvSpPr>
          <p:spPr bwMode="auto">
            <a:xfrm>
              <a:off x="2816225" y="4856163"/>
              <a:ext cx="0" cy="116998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9" name="Line 39"/>
            <p:cNvSpPr>
              <a:spLocks noChangeShapeType="1"/>
            </p:cNvSpPr>
            <p:nvPr/>
          </p:nvSpPr>
          <p:spPr bwMode="auto">
            <a:xfrm>
              <a:off x="1865313" y="5476875"/>
              <a:ext cx="0" cy="6223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0" name="Line 40"/>
            <p:cNvSpPr>
              <a:spLocks noChangeShapeType="1"/>
            </p:cNvSpPr>
            <p:nvPr/>
          </p:nvSpPr>
          <p:spPr bwMode="auto">
            <a:xfrm>
              <a:off x="4754563" y="3538538"/>
              <a:ext cx="0" cy="179228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1" name="Line 41"/>
            <p:cNvSpPr>
              <a:spLocks noChangeShapeType="1"/>
            </p:cNvSpPr>
            <p:nvPr/>
          </p:nvSpPr>
          <p:spPr bwMode="auto">
            <a:xfrm>
              <a:off x="5668963" y="2916238"/>
              <a:ext cx="0" cy="171926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2" name="Line 42"/>
            <p:cNvSpPr>
              <a:spLocks noChangeShapeType="1"/>
            </p:cNvSpPr>
            <p:nvPr/>
          </p:nvSpPr>
          <p:spPr bwMode="auto">
            <a:xfrm>
              <a:off x="6473825" y="2405063"/>
              <a:ext cx="0" cy="131603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3" name="Line 43"/>
            <p:cNvSpPr>
              <a:spLocks noChangeShapeType="1"/>
            </p:cNvSpPr>
            <p:nvPr/>
          </p:nvSpPr>
          <p:spPr bwMode="auto">
            <a:xfrm>
              <a:off x="6619875" y="2295525"/>
              <a:ext cx="0" cy="12065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4" name="Line 44"/>
            <p:cNvSpPr>
              <a:spLocks noChangeShapeType="1"/>
            </p:cNvSpPr>
            <p:nvPr/>
          </p:nvSpPr>
          <p:spPr bwMode="auto">
            <a:xfrm flipH="1">
              <a:off x="6619875" y="2295525"/>
              <a:ext cx="2011363"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5" name="Line 45"/>
            <p:cNvSpPr>
              <a:spLocks noChangeShapeType="1"/>
            </p:cNvSpPr>
            <p:nvPr/>
          </p:nvSpPr>
          <p:spPr bwMode="auto">
            <a:xfrm flipH="1">
              <a:off x="950913" y="2295525"/>
              <a:ext cx="5668962" cy="380365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6" name="Text Box 47"/>
            <p:cNvSpPr txBox="1">
              <a:spLocks noChangeArrowheads="1"/>
            </p:cNvSpPr>
            <p:nvPr/>
          </p:nvSpPr>
          <p:spPr bwMode="auto">
            <a:xfrm>
              <a:off x="4425949" y="6208712"/>
              <a:ext cx="1099804" cy="3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t>Stiff Layer</a:t>
              </a:r>
            </a:p>
          </p:txBody>
        </p:sp>
        <p:sp>
          <p:nvSpPr>
            <p:cNvPr id="67627" name="Text Box 48"/>
            <p:cNvSpPr txBox="1">
              <a:spLocks noChangeArrowheads="1"/>
            </p:cNvSpPr>
            <p:nvPr/>
          </p:nvSpPr>
          <p:spPr bwMode="auto">
            <a:xfrm>
              <a:off x="1646238" y="617220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t>Drain</a:t>
              </a:r>
            </a:p>
          </p:txBody>
        </p:sp>
        <p:sp>
          <p:nvSpPr>
            <p:cNvPr id="67628" name="Line 49"/>
            <p:cNvSpPr>
              <a:spLocks noChangeShapeType="1"/>
            </p:cNvSpPr>
            <p:nvPr/>
          </p:nvSpPr>
          <p:spPr bwMode="auto">
            <a:xfrm>
              <a:off x="8448675" y="2295525"/>
              <a:ext cx="0" cy="38036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29" name="Line 50"/>
            <p:cNvSpPr>
              <a:spLocks noChangeShapeType="1"/>
            </p:cNvSpPr>
            <p:nvPr/>
          </p:nvSpPr>
          <p:spPr bwMode="auto">
            <a:xfrm flipH="1">
              <a:off x="512763" y="6099175"/>
              <a:ext cx="438150" cy="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0" name="Line 51"/>
            <p:cNvSpPr>
              <a:spLocks noChangeShapeType="1"/>
            </p:cNvSpPr>
            <p:nvPr/>
          </p:nvSpPr>
          <p:spPr bwMode="auto">
            <a:xfrm flipV="1">
              <a:off x="1865313" y="466725"/>
              <a:ext cx="0" cy="56324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7631" name="Text Box 33"/>
            <p:cNvSpPr txBox="1">
              <a:spLocks noChangeArrowheads="1"/>
            </p:cNvSpPr>
            <p:nvPr/>
          </p:nvSpPr>
          <p:spPr bwMode="auto">
            <a:xfrm>
              <a:off x="1243013" y="2405063"/>
              <a:ext cx="1379537" cy="793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Char char="g"/>
              </a:pPr>
              <a:r>
                <a:rPr lang="en-US" altLang="en-US" sz="900"/>
                <a:t> = 125 lb/ft</a:t>
              </a:r>
              <a:r>
                <a:rPr lang="en-US" altLang="en-US" sz="900" baseline="30000"/>
                <a:t>3</a:t>
              </a:r>
            </a:p>
            <a:p>
              <a:pPr>
                <a:buFont typeface="Symbol" panose="05050102010706020507" pitchFamily="18" charset="2"/>
                <a:buNone/>
              </a:pPr>
              <a:r>
                <a:rPr lang="en-US" altLang="en-US" sz="900"/>
                <a:t>c = 90 lb/ft</a:t>
              </a:r>
              <a:r>
                <a:rPr lang="en-US" altLang="en-US" sz="900" baseline="30000"/>
                <a:t>2</a:t>
              </a:r>
            </a:p>
            <a:p>
              <a:pPr>
                <a:buFont typeface="Symbol" panose="05050102010706020507" pitchFamily="18" charset="2"/>
                <a:buNone/>
              </a:pPr>
              <a:r>
                <a:rPr lang="en-US" altLang="en-US" sz="900">
                  <a:latin typeface="Symbol" panose="05050102010706020507" pitchFamily="18" charset="2"/>
                </a:rPr>
                <a:t>f = 32</a:t>
              </a:r>
              <a:r>
                <a:rPr lang="en-US" altLang="en-US" sz="900" baseline="30000">
                  <a:latin typeface="Symbol" panose="05050102010706020507" pitchFamily="18" charset="2"/>
                </a:rPr>
                <a:t>o</a:t>
              </a:r>
              <a:endParaRPr lang="en-US" altLang="en-US" sz="900"/>
            </a:p>
          </p:txBody>
        </p:sp>
        <p:sp>
          <p:nvSpPr>
            <p:cNvPr id="67632" name="Line 53"/>
            <p:cNvSpPr>
              <a:spLocks noChangeShapeType="1"/>
            </p:cNvSpPr>
            <p:nvPr/>
          </p:nvSpPr>
          <p:spPr bwMode="auto">
            <a:xfrm flipV="1">
              <a:off x="3803650" y="4197350"/>
              <a:ext cx="0" cy="157321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3" name="Text Box 54"/>
            <p:cNvSpPr txBox="1">
              <a:spLocks noChangeArrowheads="1"/>
            </p:cNvSpPr>
            <p:nvPr/>
          </p:nvSpPr>
          <p:spPr bwMode="auto">
            <a:xfrm>
              <a:off x="8210550" y="3856038"/>
              <a:ext cx="639047" cy="3605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t>20 ft</a:t>
              </a:r>
            </a:p>
          </p:txBody>
        </p:sp>
        <p:sp>
          <p:nvSpPr>
            <p:cNvPr id="67634" name="Text Box 55"/>
            <p:cNvSpPr txBox="1">
              <a:spLocks noChangeArrowheads="1"/>
            </p:cNvSpPr>
            <p:nvPr/>
          </p:nvSpPr>
          <p:spPr bwMode="auto">
            <a:xfrm>
              <a:off x="1096962" y="209550"/>
              <a:ext cx="2241676" cy="3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t>Center of failure Surface</a:t>
              </a:r>
            </a:p>
          </p:txBody>
        </p:sp>
        <p:sp>
          <p:nvSpPr>
            <p:cNvPr id="67635" name="Line 56"/>
            <p:cNvSpPr>
              <a:spLocks noChangeShapeType="1"/>
            </p:cNvSpPr>
            <p:nvPr/>
          </p:nvSpPr>
          <p:spPr bwMode="auto">
            <a:xfrm flipH="1">
              <a:off x="5229225" y="4060825"/>
              <a:ext cx="157163" cy="58738"/>
            </a:xfrm>
            <a:prstGeom prst="line">
              <a:avLst/>
            </a:prstGeom>
            <a:noFill/>
            <a:ln w="9525">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7636" name="Line 57"/>
            <p:cNvSpPr>
              <a:spLocks noChangeShapeType="1"/>
            </p:cNvSpPr>
            <p:nvPr/>
          </p:nvSpPr>
          <p:spPr bwMode="auto">
            <a:xfrm flipH="1">
              <a:off x="5372100" y="4605338"/>
              <a:ext cx="166688" cy="42862"/>
            </a:xfrm>
            <a:prstGeom prst="line">
              <a:avLst/>
            </a:prstGeom>
            <a:noFill/>
            <a:ln w="9525">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7637" name="Line 58"/>
            <p:cNvSpPr>
              <a:spLocks noChangeShapeType="1"/>
            </p:cNvSpPr>
            <p:nvPr/>
          </p:nvSpPr>
          <p:spPr bwMode="auto">
            <a:xfrm flipH="1">
              <a:off x="5499100" y="5126038"/>
              <a:ext cx="168275" cy="23812"/>
            </a:xfrm>
            <a:prstGeom prst="line">
              <a:avLst/>
            </a:prstGeom>
            <a:noFill/>
            <a:ln w="9525">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7638" name="Line 59"/>
            <p:cNvSpPr>
              <a:spLocks noChangeShapeType="1"/>
            </p:cNvSpPr>
            <p:nvPr/>
          </p:nvSpPr>
          <p:spPr bwMode="auto">
            <a:xfrm flipH="1">
              <a:off x="5540375" y="5638800"/>
              <a:ext cx="168275" cy="14288"/>
            </a:xfrm>
            <a:prstGeom prst="line">
              <a:avLst/>
            </a:prstGeom>
            <a:noFill/>
            <a:ln w="9525">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7639" name="Line 60"/>
            <p:cNvSpPr>
              <a:spLocks noChangeShapeType="1"/>
            </p:cNvSpPr>
            <p:nvPr/>
          </p:nvSpPr>
          <p:spPr bwMode="auto">
            <a:xfrm flipH="1">
              <a:off x="5594350" y="6096000"/>
              <a:ext cx="173038" cy="0"/>
            </a:xfrm>
            <a:prstGeom prst="line">
              <a:avLst/>
            </a:prstGeom>
            <a:noFill/>
            <a:ln w="9525">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7640" name="Oval 1"/>
            <p:cNvSpPr>
              <a:spLocks noChangeArrowheads="1"/>
            </p:cNvSpPr>
            <p:nvPr/>
          </p:nvSpPr>
          <p:spPr bwMode="auto">
            <a:xfrm>
              <a:off x="5277645" y="4901804"/>
              <a:ext cx="107156" cy="107156"/>
            </a:xfrm>
            <a:prstGeom prst="ellipse">
              <a:avLst/>
            </a:prstGeom>
            <a:solidFill>
              <a:schemeClr val="accent2"/>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a:p>
          </p:txBody>
        </p:sp>
        <p:sp>
          <p:nvSpPr>
            <p:cNvPr id="67641" name="TextBox 2"/>
            <p:cNvSpPr txBox="1">
              <a:spLocks noChangeArrowheads="1"/>
            </p:cNvSpPr>
            <p:nvPr/>
          </p:nvSpPr>
          <p:spPr bwMode="auto">
            <a:xfrm>
              <a:off x="5291256" y="4846401"/>
              <a:ext cx="408669" cy="36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t>A</a:t>
              </a:r>
            </a:p>
          </p:txBody>
        </p:sp>
      </p:grpSp>
      <p:sp>
        <p:nvSpPr>
          <p:cNvPr id="67587" name="TextBox 55"/>
          <p:cNvSpPr txBox="1">
            <a:spLocks noChangeArrowheads="1"/>
          </p:cNvSpPr>
          <p:nvPr/>
        </p:nvSpPr>
        <p:spPr bwMode="auto">
          <a:xfrm>
            <a:off x="280988" y="1493838"/>
            <a:ext cx="3643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What is the pore water pressure at </a:t>
            </a:r>
            <a:r>
              <a:rPr lang="en-US" altLang="en-US" sz="1200" dirty="0" smtClean="0"/>
              <a:t>points A and B?</a:t>
            </a:r>
            <a:endParaRPr lang="en-US" altLang="en-US" sz="1200" dirty="0"/>
          </a:p>
        </p:txBody>
      </p:sp>
      <p:sp>
        <p:nvSpPr>
          <p:cNvPr id="67588" name="TextBox 5"/>
          <p:cNvSpPr txBox="1">
            <a:spLocks noChangeArrowheads="1"/>
          </p:cNvSpPr>
          <p:nvPr/>
        </p:nvSpPr>
        <p:spPr bwMode="auto">
          <a:xfrm>
            <a:off x="280988" y="141288"/>
            <a:ext cx="8085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Name:__________                                                                        ID:________</a:t>
            </a:r>
          </a:p>
        </p:txBody>
      </p:sp>
      <p:sp>
        <p:nvSpPr>
          <p:cNvPr id="67589" name="TextBox 6"/>
          <p:cNvSpPr txBox="1">
            <a:spLocks noChangeArrowheads="1"/>
          </p:cNvSpPr>
          <p:nvPr/>
        </p:nvSpPr>
        <p:spPr bwMode="auto">
          <a:xfrm>
            <a:off x="2819400" y="693738"/>
            <a:ext cx="345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t>CEG 4801 Geotechnical Design</a:t>
            </a:r>
          </a:p>
          <a:p>
            <a:pPr algn="ctr"/>
            <a:r>
              <a:rPr lang="en-US" altLang="en-US" dirty="0"/>
              <a:t>Spring </a:t>
            </a:r>
            <a:r>
              <a:rPr lang="en-US" altLang="en-US" dirty="0" smtClean="0"/>
              <a:t>2019</a:t>
            </a:r>
            <a:endParaRPr lang="en-US" altLang="en-US" dirty="0"/>
          </a:p>
        </p:txBody>
      </p:sp>
      <p:sp>
        <p:nvSpPr>
          <p:cNvPr id="58" name="Oval 1"/>
          <p:cNvSpPr>
            <a:spLocks noChangeArrowheads="1"/>
          </p:cNvSpPr>
          <p:nvPr/>
        </p:nvSpPr>
        <p:spPr bwMode="auto">
          <a:xfrm>
            <a:off x="5755426" y="4209207"/>
            <a:ext cx="68580" cy="68608"/>
          </a:xfrm>
          <a:prstGeom prst="ellipse">
            <a:avLst/>
          </a:prstGeom>
          <a:solidFill>
            <a:schemeClr val="accent2"/>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a:p>
        </p:txBody>
      </p:sp>
      <p:sp>
        <p:nvSpPr>
          <p:cNvPr id="59" name="TextBox 2"/>
          <p:cNvSpPr txBox="1">
            <a:spLocks noChangeArrowheads="1"/>
          </p:cNvSpPr>
          <p:nvPr/>
        </p:nvSpPr>
        <p:spPr bwMode="auto">
          <a:xfrm>
            <a:off x="5752231" y="4171352"/>
            <a:ext cx="261549" cy="23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t>B</a:t>
            </a:r>
            <a:endParaRPr lang="en-US" altLang="en-US" sz="900" dirty="0"/>
          </a:p>
        </p:txBody>
      </p:sp>
    </p:spTree>
    <p:extLst>
      <p:ext uri="{BB962C8B-B14F-4D97-AF65-F5344CB8AC3E}">
        <p14:creationId xmlns:p14="http://schemas.microsoft.com/office/powerpoint/2010/main" val="2115707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rot="-749822">
            <a:off x="5035550" y="2278063"/>
            <a:ext cx="1828800" cy="766762"/>
          </a:xfrm>
          <a:prstGeom prst="rect">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267" name="Right Triangle 3"/>
          <p:cNvSpPr>
            <a:spLocks noChangeArrowheads="1"/>
          </p:cNvSpPr>
          <p:nvPr/>
        </p:nvSpPr>
        <p:spPr bwMode="auto">
          <a:xfrm flipH="1">
            <a:off x="1365250" y="2649538"/>
            <a:ext cx="6437313" cy="1389062"/>
          </a:xfrm>
          <a:prstGeom prst="rtTriangle">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11268" name="Straight Arrow Connector 5"/>
          <p:cNvCxnSpPr>
            <a:cxnSpLocks noChangeShapeType="1"/>
          </p:cNvCxnSpPr>
          <p:nvPr/>
        </p:nvCxnSpPr>
        <p:spPr bwMode="auto">
          <a:xfrm rot="5400000">
            <a:off x="5706269" y="2856706"/>
            <a:ext cx="438150" cy="158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69" name="Straight Arrow Connector 7"/>
          <p:cNvCxnSpPr>
            <a:cxnSpLocks noChangeShapeType="1"/>
          </p:cNvCxnSpPr>
          <p:nvPr/>
        </p:nvCxnSpPr>
        <p:spPr bwMode="auto">
          <a:xfrm rot="10800000" flipV="1">
            <a:off x="5449888" y="2636838"/>
            <a:ext cx="474662" cy="109537"/>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270" name="Straight Arrow Connector 9"/>
          <p:cNvCxnSpPr>
            <a:cxnSpLocks noChangeShapeType="1"/>
            <a:endCxn id="11266" idx="2"/>
          </p:cNvCxnSpPr>
          <p:nvPr/>
        </p:nvCxnSpPr>
        <p:spPr bwMode="auto">
          <a:xfrm rot="16200000" flipH="1">
            <a:off x="5778500" y="2782888"/>
            <a:ext cx="400050" cy="107950"/>
          </a:xfrm>
          <a:prstGeom prst="straightConnector1">
            <a:avLst/>
          </a:prstGeom>
          <a:noFill/>
          <a:ln w="952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11271" name="TextBox 11"/>
          <p:cNvSpPr txBox="1">
            <a:spLocks noChangeArrowheads="1"/>
          </p:cNvSpPr>
          <p:nvPr/>
        </p:nvSpPr>
        <p:spPr bwMode="auto">
          <a:xfrm>
            <a:off x="5570538" y="2841625"/>
            <a:ext cx="354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W</a:t>
            </a:r>
          </a:p>
        </p:txBody>
      </p:sp>
      <p:sp>
        <p:nvSpPr>
          <p:cNvPr id="11272" name="TextBox 12"/>
          <p:cNvSpPr txBox="1">
            <a:spLocks noChangeArrowheads="1"/>
          </p:cNvSpPr>
          <p:nvPr/>
        </p:nvSpPr>
        <p:spPr bwMode="auto">
          <a:xfrm>
            <a:off x="5230813" y="2527300"/>
            <a:ext cx="29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FF0000"/>
                </a:solidFill>
              </a:rPr>
              <a:t>T</a:t>
            </a:r>
          </a:p>
        </p:txBody>
      </p:sp>
      <p:sp>
        <p:nvSpPr>
          <p:cNvPr id="11273" name="TextBox 13"/>
          <p:cNvSpPr txBox="1">
            <a:spLocks noChangeArrowheads="1"/>
          </p:cNvSpPr>
          <p:nvPr/>
        </p:nvSpPr>
        <p:spPr bwMode="auto">
          <a:xfrm>
            <a:off x="5962650" y="2732088"/>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B0F0"/>
                </a:solidFill>
              </a:rPr>
              <a:t>N</a:t>
            </a:r>
          </a:p>
        </p:txBody>
      </p:sp>
      <p:grpSp>
        <p:nvGrpSpPr>
          <p:cNvPr id="2" name="Group 19"/>
          <p:cNvGrpSpPr/>
          <p:nvPr/>
        </p:nvGrpSpPr>
        <p:grpSpPr>
          <a:xfrm>
            <a:off x="5299075" y="3108179"/>
            <a:ext cx="476251" cy="105918"/>
            <a:chOff x="5280025" y="2738882"/>
            <a:chExt cx="476251" cy="105918"/>
          </a:xfrm>
          <a:solidFill>
            <a:srgbClr val="00B050"/>
          </a:solidFill>
        </p:grpSpPr>
        <p:cxnSp>
          <p:nvCxnSpPr>
            <p:cNvPr id="16" name="Straight Connector 15"/>
            <p:cNvCxnSpPr/>
            <p:nvPr/>
          </p:nvCxnSpPr>
          <p:spPr bwMode="auto">
            <a:xfrm flipV="1">
              <a:off x="5280025" y="2738882"/>
              <a:ext cx="467995" cy="105918"/>
            </a:xfrm>
            <a:prstGeom prst="line">
              <a:avLst/>
            </a:prstGeom>
            <a:grpFill/>
            <a:ln w="9525" cap="flat" cmpd="sng" algn="ctr">
              <a:solidFill>
                <a:srgbClr val="00B050"/>
              </a:solidFill>
              <a:prstDash val="solid"/>
              <a:round/>
              <a:headEnd type="none" w="med" len="med"/>
              <a:tailEnd type="none" w="med" len="med"/>
            </a:ln>
            <a:effectLst/>
          </p:spPr>
        </p:cxnSp>
        <p:sp>
          <p:nvSpPr>
            <p:cNvPr id="19" name="Right Triangle 18"/>
            <p:cNvSpPr/>
            <p:nvPr/>
          </p:nvSpPr>
          <p:spPr bwMode="auto">
            <a:xfrm rot="20714752" flipV="1">
              <a:off x="5588001" y="2762249"/>
              <a:ext cx="168275" cy="60325"/>
            </a:xfrm>
            <a:prstGeom prst="rtTriangle">
              <a:avLst/>
            </a:prstGeom>
            <a:grpFill/>
            <a:ln w="9525" cap="flat" cmpd="sng" algn="ctr">
              <a:solidFill>
                <a:srgbClr val="00B050"/>
              </a:solidFill>
              <a:prstDash val="solid"/>
              <a:round/>
              <a:headEnd type="none" w="med" len="med"/>
              <a:tailEnd type="none" w="med" len="med"/>
            </a:ln>
            <a:effectLst/>
          </p:spPr>
          <p:txBody>
            <a:bodyPr/>
            <a:lstStyle/>
            <a:p>
              <a:pPr>
                <a:defRPr/>
              </a:pPr>
              <a:endParaRPr lang="en-US" dirty="0">
                <a:latin typeface="Arial" charset="0"/>
              </a:endParaRPr>
            </a:p>
          </p:txBody>
        </p:sp>
      </p:grpSp>
      <p:grpSp>
        <p:nvGrpSpPr>
          <p:cNvPr id="3" name="Group 20"/>
          <p:cNvGrpSpPr/>
          <p:nvPr/>
        </p:nvGrpSpPr>
        <p:grpSpPr>
          <a:xfrm>
            <a:off x="5902325" y="2984354"/>
            <a:ext cx="476251" cy="105918"/>
            <a:chOff x="5280025" y="2738882"/>
            <a:chExt cx="476251" cy="105918"/>
          </a:xfrm>
          <a:solidFill>
            <a:srgbClr val="00B050"/>
          </a:solidFill>
        </p:grpSpPr>
        <p:cxnSp>
          <p:nvCxnSpPr>
            <p:cNvPr id="22" name="Straight Connector 21"/>
            <p:cNvCxnSpPr/>
            <p:nvPr/>
          </p:nvCxnSpPr>
          <p:spPr bwMode="auto">
            <a:xfrm flipV="1">
              <a:off x="5280025" y="2738882"/>
              <a:ext cx="467995" cy="105918"/>
            </a:xfrm>
            <a:prstGeom prst="line">
              <a:avLst/>
            </a:prstGeom>
            <a:grpFill/>
            <a:ln w="9525" cap="flat" cmpd="sng" algn="ctr">
              <a:solidFill>
                <a:srgbClr val="00B050"/>
              </a:solidFill>
              <a:prstDash val="solid"/>
              <a:round/>
              <a:headEnd type="none" w="med" len="med"/>
              <a:tailEnd type="none" w="med" len="med"/>
            </a:ln>
            <a:effectLst/>
          </p:spPr>
        </p:cxnSp>
        <p:sp>
          <p:nvSpPr>
            <p:cNvPr id="23" name="Right Triangle 22"/>
            <p:cNvSpPr/>
            <p:nvPr/>
          </p:nvSpPr>
          <p:spPr bwMode="auto">
            <a:xfrm rot="20714752" flipV="1">
              <a:off x="5588001" y="2762249"/>
              <a:ext cx="168275" cy="60325"/>
            </a:xfrm>
            <a:prstGeom prst="rtTriangle">
              <a:avLst/>
            </a:prstGeom>
            <a:grpFill/>
            <a:ln w="9525" cap="flat" cmpd="sng" algn="ctr">
              <a:solidFill>
                <a:srgbClr val="00B050"/>
              </a:solidFill>
              <a:prstDash val="solid"/>
              <a:round/>
              <a:headEnd type="none" w="med" len="med"/>
              <a:tailEnd type="none" w="med" len="med"/>
            </a:ln>
            <a:effectLst/>
          </p:spPr>
          <p:txBody>
            <a:bodyPr/>
            <a:lstStyle/>
            <a:p>
              <a:pPr>
                <a:defRPr/>
              </a:pPr>
              <a:endParaRPr lang="en-US" dirty="0">
                <a:latin typeface="Arial" charset="0"/>
              </a:endParaRPr>
            </a:p>
          </p:txBody>
        </p:sp>
      </p:grpSp>
      <p:grpSp>
        <p:nvGrpSpPr>
          <p:cNvPr id="4" name="Group 23"/>
          <p:cNvGrpSpPr/>
          <p:nvPr/>
        </p:nvGrpSpPr>
        <p:grpSpPr>
          <a:xfrm>
            <a:off x="6448425" y="2863704"/>
            <a:ext cx="476251" cy="105918"/>
            <a:chOff x="5280025" y="2738882"/>
            <a:chExt cx="476251" cy="105918"/>
          </a:xfrm>
          <a:solidFill>
            <a:srgbClr val="00B050"/>
          </a:solidFill>
        </p:grpSpPr>
        <p:cxnSp>
          <p:nvCxnSpPr>
            <p:cNvPr id="25" name="Straight Connector 24"/>
            <p:cNvCxnSpPr/>
            <p:nvPr/>
          </p:nvCxnSpPr>
          <p:spPr bwMode="auto">
            <a:xfrm flipV="1">
              <a:off x="5280025" y="2738882"/>
              <a:ext cx="467995" cy="105918"/>
            </a:xfrm>
            <a:prstGeom prst="line">
              <a:avLst/>
            </a:prstGeom>
            <a:grpFill/>
            <a:ln w="9525" cap="flat" cmpd="sng" algn="ctr">
              <a:solidFill>
                <a:srgbClr val="00B050"/>
              </a:solidFill>
              <a:prstDash val="solid"/>
              <a:round/>
              <a:headEnd type="none" w="med" len="med"/>
              <a:tailEnd type="none" w="med" len="med"/>
            </a:ln>
            <a:effectLst/>
          </p:spPr>
        </p:cxnSp>
        <p:sp>
          <p:nvSpPr>
            <p:cNvPr id="26" name="Right Triangle 25"/>
            <p:cNvSpPr/>
            <p:nvPr/>
          </p:nvSpPr>
          <p:spPr bwMode="auto">
            <a:xfrm rot="20714752" flipV="1">
              <a:off x="5588001" y="2762249"/>
              <a:ext cx="168275" cy="60325"/>
            </a:xfrm>
            <a:prstGeom prst="rtTriangle">
              <a:avLst/>
            </a:prstGeom>
            <a:grpFill/>
            <a:ln w="9525" cap="flat" cmpd="sng" algn="ctr">
              <a:solidFill>
                <a:srgbClr val="00B050"/>
              </a:solidFill>
              <a:prstDash val="solid"/>
              <a:round/>
              <a:headEnd type="none" w="med" len="med"/>
              <a:tailEnd type="none" w="med" len="med"/>
            </a:ln>
            <a:effectLst/>
          </p:spPr>
          <p:txBody>
            <a:bodyPr/>
            <a:lstStyle/>
            <a:p>
              <a:pPr>
                <a:defRPr/>
              </a:pPr>
              <a:endParaRPr lang="en-US" dirty="0">
                <a:latin typeface="Arial" charset="0"/>
              </a:endParaRPr>
            </a:p>
          </p:txBody>
        </p:sp>
      </p:grpSp>
      <p:sp>
        <p:nvSpPr>
          <p:cNvPr id="27" name="TextBox 26"/>
          <p:cNvSpPr txBox="1"/>
          <p:nvPr/>
        </p:nvSpPr>
        <p:spPr>
          <a:xfrm rot="20922820">
            <a:off x="4894263" y="3119438"/>
            <a:ext cx="2149475" cy="307975"/>
          </a:xfrm>
          <a:prstGeom prst="rect">
            <a:avLst/>
          </a:prstGeom>
          <a:noFill/>
        </p:spPr>
        <p:txBody>
          <a:bodyPr wrap="none">
            <a:spAutoFit/>
          </a:bodyPr>
          <a:lstStyle/>
          <a:p>
            <a:pPr>
              <a:defRPr/>
            </a:pPr>
            <a:r>
              <a:rPr lang="en-US" sz="1400" dirty="0">
                <a:solidFill>
                  <a:srgbClr val="009900"/>
                </a:solidFill>
                <a:latin typeface="Arial" charset="0"/>
              </a:rPr>
              <a:t>Friction =  N tan </a:t>
            </a:r>
            <a:r>
              <a:rPr lang="en-US" sz="1400" dirty="0">
                <a:solidFill>
                  <a:srgbClr val="009900"/>
                </a:solidFill>
                <a:latin typeface="Symbol" pitchFamily="18" charset="2"/>
              </a:rPr>
              <a:t>d</a:t>
            </a:r>
            <a:r>
              <a:rPr lang="en-US" sz="1400" baseline="-25000" dirty="0">
                <a:solidFill>
                  <a:srgbClr val="009900"/>
                </a:solidFill>
                <a:latin typeface="+mn-lt"/>
              </a:rPr>
              <a:t>developed</a:t>
            </a:r>
          </a:p>
        </p:txBody>
      </p:sp>
      <p:sp>
        <p:nvSpPr>
          <p:cNvPr id="11278" name="TextBox 27"/>
          <p:cNvSpPr txBox="1">
            <a:spLocks noChangeArrowheads="1"/>
          </p:cNvSpPr>
          <p:nvPr/>
        </p:nvSpPr>
        <p:spPr bwMode="auto">
          <a:xfrm>
            <a:off x="171450" y="1253596"/>
            <a:ext cx="5745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C00000"/>
                </a:solidFill>
              </a:rPr>
              <a:t>Driving Force = T = W . sin</a:t>
            </a:r>
            <a:r>
              <a:rPr lang="en-US" altLang="en-US" dirty="0">
                <a:solidFill>
                  <a:srgbClr val="C00000"/>
                </a:solidFill>
                <a:latin typeface="Symbol" panose="05050102010706020507" pitchFamily="18" charset="2"/>
              </a:rPr>
              <a:t>b</a:t>
            </a:r>
          </a:p>
        </p:txBody>
      </p:sp>
      <p:sp>
        <p:nvSpPr>
          <p:cNvPr id="11279" name="Rectangle 28"/>
          <p:cNvSpPr>
            <a:spLocks noChangeArrowheads="1"/>
          </p:cNvSpPr>
          <p:nvPr/>
        </p:nvSpPr>
        <p:spPr bwMode="auto">
          <a:xfrm>
            <a:off x="2560638" y="37020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Symbol" panose="05050102010706020507" pitchFamily="18" charset="2"/>
              </a:rPr>
              <a:t>b</a:t>
            </a:r>
            <a:endParaRPr lang="en-US" altLang="en-US"/>
          </a:p>
        </p:txBody>
      </p:sp>
      <p:sp>
        <p:nvSpPr>
          <p:cNvPr id="31" name="TextBox 30"/>
          <p:cNvSpPr txBox="1"/>
          <p:nvPr/>
        </p:nvSpPr>
        <p:spPr>
          <a:xfrm>
            <a:off x="171450" y="1655233"/>
            <a:ext cx="5908675" cy="368300"/>
          </a:xfrm>
          <a:prstGeom prst="rect">
            <a:avLst/>
          </a:prstGeom>
          <a:noFill/>
        </p:spPr>
        <p:txBody>
          <a:bodyPr>
            <a:spAutoFit/>
          </a:bodyPr>
          <a:lstStyle/>
          <a:p>
            <a:pPr>
              <a:defRPr/>
            </a:pPr>
            <a:r>
              <a:rPr lang="en-US" dirty="0">
                <a:solidFill>
                  <a:srgbClr val="00B050"/>
                </a:solidFill>
                <a:latin typeface="Arial" charset="0"/>
              </a:rPr>
              <a:t>Resisting Force = F = N tan</a:t>
            </a:r>
            <a:r>
              <a:rPr lang="en-US" dirty="0">
                <a:solidFill>
                  <a:srgbClr val="00B050"/>
                </a:solidFill>
                <a:latin typeface="Symbol" pitchFamily="18" charset="2"/>
              </a:rPr>
              <a:t>d = (</a:t>
            </a:r>
            <a:r>
              <a:rPr lang="en-US" dirty="0">
                <a:solidFill>
                  <a:srgbClr val="00B050"/>
                </a:solidFill>
                <a:latin typeface="+mn-lt"/>
              </a:rPr>
              <a:t>W.cos</a:t>
            </a:r>
            <a:r>
              <a:rPr lang="en-US" dirty="0">
                <a:solidFill>
                  <a:srgbClr val="00B050"/>
                </a:solidFill>
                <a:latin typeface="Symbol" pitchFamily="18" charset="2"/>
              </a:rPr>
              <a:t>b) </a:t>
            </a:r>
            <a:r>
              <a:rPr lang="en-US" dirty="0">
                <a:solidFill>
                  <a:srgbClr val="00B050"/>
                </a:solidFill>
                <a:latin typeface="+mn-lt"/>
              </a:rPr>
              <a:t>tan</a:t>
            </a:r>
            <a:r>
              <a:rPr lang="en-US" dirty="0">
                <a:solidFill>
                  <a:srgbClr val="00B050"/>
                </a:solidFill>
                <a:latin typeface="Symbol" pitchFamily="18" charset="2"/>
              </a:rPr>
              <a:t>d</a:t>
            </a:r>
          </a:p>
        </p:txBody>
      </p:sp>
      <p:sp>
        <p:nvSpPr>
          <p:cNvPr id="11281" name="TextBox 31"/>
          <p:cNvSpPr txBox="1">
            <a:spLocks noChangeArrowheads="1"/>
          </p:cNvSpPr>
          <p:nvPr/>
        </p:nvSpPr>
        <p:spPr bwMode="auto">
          <a:xfrm>
            <a:off x="171450" y="2168525"/>
            <a:ext cx="233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F.S. =  F</a:t>
            </a:r>
            <a:r>
              <a:rPr lang="en-US" altLang="en-US" baseline="-25000"/>
              <a:t>resisting</a:t>
            </a:r>
            <a:r>
              <a:rPr lang="en-US" altLang="en-US"/>
              <a:t>/F</a:t>
            </a:r>
            <a:r>
              <a:rPr lang="en-US" altLang="en-US" baseline="-25000"/>
              <a:t>driving</a:t>
            </a:r>
            <a:r>
              <a:rPr lang="en-US" altLang="en-US"/>
              <a:t> </a:t>
            </a:r>
            <a:endParaRPr lang="en-US" altLang="en-US">
              <a:latin typeface="Symbol" panose="05050102010706020507" pitchFamily="18" charset="2"/>
            </a:endParaRPr>
          </a:p>
        </p:txBody>
      </p:sp>
      <p:sp>
        <p:nvSpPr>
          <p:cNvPr id="11283" name="TextBox 46"/>
          <p:cNvSpPr txBox="1">
            <a:spLocks noChangeArrowheads="1"/>
          </p:cNvSpPr>
          <p:nvPr/>
        </p:nvSpPr>
        <p:spPr bwMode="auto">
          <a:xfrm>
            <a:off x="171450" y="701146"/>
            <a:ext cx="375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dirty="0"/>
              <a:t>The Concept of Developed Friction</a:t>
            </a:r>
          </a:p>
        </p:txBody>
      </p:sp>
      <p:sp>
        <p:nvSpPr>
          <p:cNvPr id="11284" name="TextBox 54"/>
          <p:cNvSpPr txBox="1">
            <a:spLocks noChangeArrowheads="1"/>
          </p:cNvSpPr>
          <p:nvPr/>
        </p:nvSpPr>
        <p:spPr bwMode="auto">
          <a:xfrm>
            <a:off x="6729413" y="1308100"/>
            <a:ext cx="210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Developed Friction</a:t>
            </a:r>
          </a:p>
        </p:txBody>
      </p:sp>
      <p:sp>
        <p:nvSpPr>
          <p:cNvPr id="11285" name="TextBox 55"/>
          <p:cNvSpPr txBox="1">
            <a:spLocks noChangeArrowheads="1"/>
          </p:cNvSpPr>
          <p:nvPr/>
        </p:nvSpPr>
        <p:spPr bwMode="auto">
          <a:xfrm>
            <a:off x="328613" y="5046663"/>
            <a:ext cx="1236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F.S. = 1 = </a:t>
            </a:r>
          </a:p>
        </p:txBody>
      </p:sp>
      <p:cxnSp>
        <p:nvCxnSpPr>
          <p:cNvPr id="11286" name="Straight Connector 57"/>
          <p:cNvCxnSpPr>
            <a:cxnSpLocks noChangeShapeType="1"/>
          </p:cNvCxnSpPr>
          <p:nvPr/>
        </p:nvCxnSpPr>
        <p:spPr bwMode="auto">
          <a:xfrm>
            <a:off x="1446213" y="5230813"/>
            <a:ext cx="16827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1287" name="Rectangle 58"/>
          <p:cNvSpPr>
            <a:spLocks noChangeArrowheads="1"/>
          </p:cNvSpPr>
          <p:nvPr/>
        </p:nvSpPr>
        <p:spPr bwMode="auto">
          <a:xfrm>
            <a:off x="1463675" y="4929188"/>
            <a:ext cx="1665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Resisting Force </a:t>
            </a:r>
          </a:p>
        </p:txBody>
      </p:sp>
      <p:sp>
        <p:nvSpPr>
          <p:cNvPr id="11288" name="Rectangle 59"/>
          <p:cNvSpPr>
            <a:spLocks noChangeArrowheads="1"/>
          </p:cNvSpPr>
          <p:nvPr/>
        </p:nvSpPr>
        <p:spPr bwMode="auto">
          <a:xfrm>
            <a:off x="1485900" y="5267325"/>
            <a:ext cx="146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Driving Force </a:t>
            </a:r>
          </a:p>
        </p:txBody>
      </p:sp>
      <p:sp>
        <p:nvSpPr>
          <p:cNvPr id="11289" name="Freeform 61"/>
          <p:cNvSpPr>
            <a:spLocks/>
          </p:cNvSpPr>
          <p:nvPr/>
        </p:nvSpPr>
        <p:spPr bwMode="auto">
          <a:xfrm>
            <a:off x="2305050" y="3830638"/>
            <a:ext cx="88900" cy="209550"/>
          </a:xfrm>
          <a:custGeom>
            <a:avLst/>
            <a:gdLst>
              <a:gd name="T0" fmla="*/ 0 w 89263"/>
              <a:gd name="T1" fmla="*/ 0 h 209006"/>
              <a:gd name="T2" fmla="*/ 72537 w 89263"/>
              <a:gd name="T3" fmla="*/ 109794 h 209006"/>
              <a:gd name="T4" fmla="*/ 60448 w 89263"/>
              <a:gd name="T5" fmla="*/ 219588 h 209006"/>
              <a:gd name="T6" fmla="*/ 0 60000 65536"/>
              <a:gd name="T7" fmla="*/ 0 60000 65536"/>
              <a:gd name="T8" fmla="*/ 0 60000 65536"/>
              <a:gd name="T9" fmla="*/ 0 w 89263"/>
              <a:gd name="T10" fmla="*/ 0 h 209006"/>
              <a:gd name="T11" fmla="*/ 89263 w 89263"/>
              <a:gd name="T12" fmla="*/ 209006 h 209006"/>
            </a:gdLst>
            <a:ahLst/>
            <a:cxnLst>
              <a:cxn ang="T6">
                <a:pos x="T0" y="T1"/>
              </a:cxn>
              <a:cxn ang="T7">
                <a:pos x="T2" y="T3"/>
              </a:cxn>
              <a:cxn ang="T8">
                <a:pos x="T4" y="T5"/>
              </a:cxn>
            </a:cxnLst>
            <a:rect l="T9" t="T10" r="T11" b="T12"/>
            <a:pathLst>
              <a:path w="89263" h="209006">
                <a:moveTo>
                  <a:pt x="0" y="0"/>
                </a:moveTo>
                <a:cubicBezTo>
                  <a:pt x="33745" y="34834"/>
                  <a:pt x="67491" y="69669"/>
                  <a:pt x="78377" y="104503"/>
                </a:cubicBezTo>
                <a:cubicBezTo>
                  <a:pt x="89263" y="139337"/>
                  <a:pt x="77288" y="174171"/>
                  <a:pt x="65314" y="209006"/>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 name="Group 4"/>
          <p:cNvGrpSpPr/>
          <p:nvPr/>
        </p:nvGrpSpPr>
        <p:grpSpPr>
          <a:xfrm>
            <a:off x="171450" y="2798763"/>
            <a:ext cx="3000375" cy="677862"/>
            <a:chOff x="365125" y="2697163"/>
            <a:chExt cx="3000375" cy="677862"/>
          </a:xfrm>
        </p:grpSpPr>
        <p:sp>
          <p:nvSpPr>
            <p:cNvPr id="11290" name="TextBox 63"/>
            <p:cNvSpPr txBox="1">
              <a:spLocks noChangeArrowheads="1"/>
            </p:cNvSpPr>
            <p:nvPr/>
          </p:nvSpPr>
          <p:spPr bwMode="auto">
            <a:xfrm>
              <a:off x="365125" y="2814638"/>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F.S. = 2.5 = </a:t>
              </a:r>
            </a:p>
          </p:txBody>
        </p:sp>
        <p:cxnSp>
          <p:nvCxnSpPr>
            <p:cNvPr id="11291" name="Straight Connector 64"/>
            <p:cNvCxnSpPr>
              <a:cxnSpLocks noChangeShapeType="1"/>
            </p:cNvCxnSpPr>
            <p:nvPr/>
          </p:nvCxnSpPr>
          <p:spPr bwMode="auto">
            <a:xfrm>
              <a:off x="1682750" y="2998788"/>
              <a:ext cx="16827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1292" name="Rectangle 65"/>
            <p:cNvSpPr>
              <a:spLocks noChangeArrowheads="1"/>
            </p:cNvSpPr>
            <p:nvPr/>
          </p:nvSpPr>
          <p:spPr bwMode="auto">
            <a:xfrm>
              <a:off x="1662113" y="2697163"/>
              <a:ext cx="1666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Resisting Force </a:t>
              </a:r>
            </a:p>
          </p:txBody>
        </p:sp>
        <p:sp>
          <p:nvSpPr>
            <p:cNvPr id="11293" name="Rectangle 66"/>
            <p:cNvSpPr>
              <a:spLocks noChangeArrowheads="1"/>
            </p:cNvSpPr>
            <p:nvPr/>
          </p:nvSpPr>
          <p:spPr bwMode="auto">
            <a:xfrm>
              <a:off x="1720850" y="3035300"/>
              <a:ext cx="1460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Driving Force </a:t>
              </a:r>
            </a:p>
          </p:txBody>
        </p:sp>
      </p:grpSp>
      <p:cxnSp>
        <p:nvCxnSpPr>
          <p:cNvPr id="11294" name="Straight Arrow Connector 68"/>
          <p:cNvCxnSpPr>
            <a:cxnSpLocks noChangeShapeType="1"/>
          </p:cNvCxnSpPr>
          <p:nvPr/>
        </p:nvCxnSpPr>
        <p:spPr bwMode="auto">
          <a:xfrm rot="5400000" flipH="1" flipV="1">
            <a:off x="384176" y="5605462"/>
            <a:ext cx="512762" cy="36513"/>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1295" name="TextBox 69"/>
          <p:cNvSpPr txBox="1">
            <a:spLocks noChangeArrowheads="1"/>
          </p:cNvSpPr>
          <p:nvPr/>
        </p:nvSpPr>
        <p:spPr bwMode="auto">
          <a:xfrm>
            <a:off x="476250" y="5843588"/>
            <a:ext cx="2466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0000"/>
                </a:solidFill>
              </a:rPr>
              <a:t>On the verge of failure</a:t>
            </a:r>
          </a:p>
        </p:txBody>
      </p:sp>
      <p:sp>
        <p:nvSpPr>
          <p:cNvPr id="11296" name="Freeform 70"/>
          <p:cNvSpPr>
            <a:spLocks/>
          </p:cNvSpPr>
          <p:nvPr/>
        </p:nvSpPr>
        <p:spPr bwMode="auto">
          <a:xfrm>
            <a:off x="6688138" y="1711325"/>
            <a:ext cx="873125" cy="1863725"/>
          </a:xfrm>
          <a:custGeom>
            <a:avLst/>
            <a:gdLst>
              <a:gd name="T0" fmla="*/ 0 w 873034"/>
              <a:gd name="T1" fmla="*/ 1542826 h 1863635"/>
              <a:gd name="T2" fmla="*/ 732964 w 873034"/>
              <a:gd name="T3" fmla="*/ 1608214 h 1863635"/>
              <a:gd name="T4" fmla="*/ 850777 w 873034"/>
              <a:gd name="T5" fmla="*/ 0 h 1863635"/>
              <a:gd name="T6" fmla="*/ 0 60000 65536"/>
              <a:gd name="T7" fmla="*/ 0 60000 65536"/>
              <a:gd name="T8" fmla="*/ 0 60000 65536"/>
              <a:gd name="T9" fmla="*/ 0 w 873034"/>
              <a:gd name="T10" fmla="*/ 0 h 1863635"/>
              <a:gd name="T11" fmla="*/ 873034 w 873034"/>
              <a:gd name="T12" fmla="*/ 1863635 h 1863635"/>
            </a:gdLst>
            <a:ahLst/>
            <a:cxnLst>
              <a:cxn ang="T6">
                <a:pos x="T0" y="T1"/>
              </a:cxn>
              <a:cxn ang="T7">
                <a:pos x="T2" y="T3"/>
              </a:cxn>
              <a:cxn ang="T8">
                <a:pos x="T4" y="T5"/>
              </a:cxn>
            </a:cxnLst>
            <a:rect l="T9" t="T10" r="T11" b="T12"/>
            <a:pathLst>
              <a:path w="873034" h="1863635">
                <a:moveTo>
                  <a:pt x="0" y="1541417"/>
                </a:moveTo>
                <a:cubicBezTo>
                  <a:pt x="295003" y="1702526"/>
                  <a:pt x="590006" y="1863635"/>
                  <a:pt x="731520" y="1606732"/>
                </a:cubicBezTo>
                <a:cubicBezTo>
                  <a:pt x="873034" y="1349829"/>
                  <a:pt x="861060" y="674914"/>
                  <a:pt x="849086" y="0"/>
                </a:cubicBezTo>
              </a:path>
            </a:pathLst>
          </a:custGeom>
          <a:noFill/>
          <a:ln w="9525" cap="flat" cmpd="sng" algn="ctr">
            <a:solidFill>
              <a:srgbClr val="FF0000"/>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Rectangle 58"/>
          <p:cNvSpPr/>
          <p:nvPr/>
        </p:nvSpPr>
        <p:spPr>
          <a:xfrm>
            <a:off x="171450" y="204802"/>
            <a:ext cx="2816797" cy="461665"/>
          </a:xfrm>
          <a:prstGeom prst="rect">
            <a:avLst/>
          </a:prstGeom>
        </p:spPr>
        <p:txBody>
          <a:bodyPr wrap="none">
            <a:spAutoFit/>
          </a:bodyPr>
          <a:lstStyle/>
          <a:p>
            <a:r>
              <a:rPr lang="en-US" sz="2400" b="1" u="sng" dirty="0" smtClean="0"/>
              <a:t>1. Planar </a:t>
            </a:r>
            <a:r>
              <a:rPr lang="en-US" sz="2400" b="1" u="sng" dirty="0"/>
              <a:t>Failures</a:t>
            </a:r>
            <a:r>
              <a:rPr lang="en-US" sz="2400" b="1" dirty="0"/>
              <a:t> </a:t>
            </a:r>
          </a:p>
        </p:txBody>
      </p:sp>
      <p:pic>
        <p:nvPicPr>
          <p:cNvPr id="61" name="Picture 35" descr="http://www.pps.k12.or.us/files/curriculum/CreepBlock.jpg"/>
          <p:cNvPicPr>
            <a:picLocks noChangeAspect="1" noChangeArrowheads="1"/>
          </p:cNvPicPr>
          <p:nvPr/>
        </p:nvPicPr>
        <p:blipFill rotWithShape="1">
          <a:blip r:embed="rId2">
            <a:extLst>
              <a:ext uri="{28A0092B-C50C-407E-A947-70E740481C1C}">
                <a14:useLocalDpi xmlns:a14="http://schemas.microsoft.com/office/drawing/2010/main" val="0"/>
              </a:ext>
            </a:extLst>
          </a:blip>
          <a:srcRect b="6251"/>
          <a:stretch/>
        </p:blipFill>
        <p:spPr bwMode="auto">
          <a:xfrm>
            <a:off x="3668713" y="4200525"/>
            <a:ext cx="3262312" cy="229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Parallelogram 4"/>
          <p:cNvSpPr>
            <a:spLocks noChangeArrowheads="1"/>
          </p:cNvSpPr>
          <p:nvPr/>
        </p:nvSpPr>
        <p:spPr bwMode="auto">
          <a:xfrm rot="16579455">
            <a:off x="4467225" y="5130801"/>
            <a:ext cx="236537" cy="220662"/>
          </a:xfrm>
          <a:prstGeom prst="parallelogram">
            <a:avLst>
              <a:gd name="adj" fmla="val 24804"/>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 name="Freeform 8"/>
          <p:cNvSpPr>
            <a:spLocks/>
          </p:cNvSpPr>
          <p:nvPr/>
        </p:nvSpPr>
        <p:spPr bwMode="auto">
          <a:xfrm>
            <a:off x="4295749" y="2537878"/>
            <a:ext cx="785839" cy="2670711"/>
          </a:xfrm>
          <a:custGeom>
            <a:avLst/>
            <a:gdLst>
              <a:gd name="T0" fmla="*/ 0 w 4179094"/>
              <a:gd name="T1" fmla="*/ 3098719 h 3103886"/>
              <a:gd name="T2" fmla="*/ 1784209 w 4179094"/>
              <a:gd name="T3" fmla="*/ 345822 h 3103886"/>
              <a:gd name="T4" fmla="*/ 4191816 w 4179094"/>
              <a:gd name="T5" fmla="*/ 131862 h 3103886"/>
              <a:gd name="T6" fmla="*/ 0 60000 65536"/>
              <a:gd name="T7" fmla="*/ 0 60000 65536"/>
              <a:gd name="T8" fmla="*/ 0 60000 65536"/>
              <a:gd name="connsiteX0" fmla="*/ 0 w 4179094"/>
              <a:gd name="connsiteY0" fmla="*/ 2971800 h 2971800"/>
              <a:gd name="connsiteX1" fmla="*/ 4179094 w 4179094"/>
              <a:gd name="connsiteY1" fmla="*/ 0 h 2971800"/>
              <a:gd name="connsiteX0" fmla="*/ 0 w 4297605"/>
              <a:gd name="connsiteY0" fmla="*/ 2590760 h 2590760"/>
              <a:gd name="connsiteX1" fmla="*/ 4297605 w 4297605"/>
              <a:gd name="connsiteY1" fmla="*/ 0 h 2590760"/>
              <a:gd name="connsiteX0" fmla="*/ 0 w 4297605"/>
              <a:gd name="connsiteY0" fmla="*/ 2802302 h 2802302"/>
              <a:gd name="connsiteX1" fmla="*/ 4297605 w 4297605"/>
              <a:gd name="connsiteY1" fmla="*/ 211542 h 2802302"/>
              <a:gd name="connsiteX0" fmla="*/ 0 w 4331466"/>
              <a:gd name="connsiteY0" fmla="*/ 2722889 h 2722889"/>
              <a:gd name="connsiteX1" fmla="*/ 4331466 w 4331466"/>
              <a:gd name="connsiteY1" fmla="*/ 216805 h 2722889"/>
              <a:gd name="connsiteX0" fmla="*/ 0 w 1233255"/>
              <a:gd name="connsiteY0" fmla="*/ 2985854 h 2985854"/>
              <a:gd name="connsiteX1" fmla="*/ 1233255 w 1233255"/>
              <a:gd name="connsiteY1" fmla="*/ 200341 h 2985854"/>
              <a:gd name="connsiteX0" fmla="*/ 134462 w 1367717"/>
              <a:gd name="connsiteY0" fmla="*/ 2988511 h 2988511"/>
              <a:gd name="connsiteX1" fmla="*/ 1367717 w 1367717"/>
              <a:gd name="connsiteY1" fmla="*/ 202998 h 2988511"/>
              <a:gd name="connsiteX0" fmla="*/ 219703 w 716498"/>
              <a:gd name="connsiteY0" fmla="*/ 2876814 h 2876814"/>
              <a:gd name="connsiteX1" fmla="*/ 716498 w 716498"/>
              <a:gd name="connsiteY1" fmla="*/ 209846 h 2876814"/>
              <a:gd name="connsiteX0" fmla="*/ 288895 w 785690"/>
              <a:gd name="connsiteY0" fmla="*/ 2670988 h 2670988"/>
              <a:gd name="connsiteX1" fmla="*/ 785690 w 785690"/>
              <a:gd name="connsiteY1" fmla="*/ 4020 h 2670988"/>
            </a:gdLst>
            <a:ahLst/>
            <a:cxnLst>
              <a:cxn ang="0">
                <a:pos x="connsiteX0" y="connsiteY0"/>
              </a:cxn>
              <a:cxn ang="0">
                <a:pos x="connsiteX1" y="connsiteY1"/>
              </a:cxn>
            </a:cxnLst>
            <a:rect l="l" t="t" r="r" b="b"/>
            <a:pathLst>
              <a:path w="785690" h="2670988">
                <a:moveTo>
                  <a:pt x="288895" y="2670988"/>
                </a:moveTo>
                <a:cubicBezTo>
                  <a:pt x="-284789" y="1756596"/>
                  <a:pt x="55756" y="-97694"/>
                  <a:pt x="785690" y="4020"/>
                </a:cubicBezTo>
              </a:path>
            </a:pathLst>
          </a:custGeom>
          <a:noFill/>
          <a:ln w="9525" cap="flat" cmpd="sng" algn="ctr">
            <a:solidFill>
              <a:schemeClr val="tx1"/>
            </a:solidFill>
            <a:prstDash val="solid"/>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noChangeArrowheads="1"/>
          </p:cNvSpPr>
          <p:nvPr/>
        </p:nvSpPr>
        <p:spPr bwMode="auto">
          <a:xfrm>
            <a:off x="2905125" y="2262188"/>
            <a:ext cx="6051250" cy="3786187"/>
          </a:xfrm>
          <a:custGeom>
            <a:avLst/>
            <a:gdLst>
              <a:gd name="T0" fmla="*/ 2147483646 w 4093"/>
              <a:gd name="T1" fmla="*/ 0 h 2385"/>
              <a:gd name="T2" fmla="*/ 0 w 4093"/>
              <a:gd name="T3" fmla="*/ 2147483646 h 2385"/>
              <a:gd name="T4" fmla="*/ 2147483646 w 4093"/>
              <a:gd name="T5" fmla="*/ 2147483646 h 2385"/>
              <a:gd name="T6" fmla="*/ 2147483646 w 4093"/>
              <a:gd name="T7" fmla="*/ 2147483646 h 2385"/>
              <a:gd name="T8" fmla="*/ 2147483646 w 4093"/>
              <a:gd name="T9" fmla="*/ 0 h 2385"/>
              <a:gd name="T10" fmla="*/ 0 60000 65536"/>
              <a:gd name="T11" fmla="*/ 0 60000 65536"/>
              <a:gd name="T12" fmla="*/ 0 60000 65536"/>
              <a:gd name="T13" fmla="*/ 0 60000 65536"/>
              <a:gd name="T14" fmla="*/ 0 60000 65536"/>
              <a:gd name="T15" fmla="*/ 0 w 4093"/>
              <a:gd name="T16" fmla="*/ 0 h 2385"/>
              <a:gd name="T17" fmla="*/ 4093 w 4093"/>
              <a:gd name="T18" fmla="*/ 2385 h 2385"/>
              <a:gd name="connsiteX0" fmla="*/ 9313 w 9313"/>
              <a:gd name="connsiteY0" fmla="*/ 0 h 10000"/>
              <a:gd name="connsiteX1" fmla="*/ 0 w 9313"/>
              <a:gd name="connsiteY1" fmla="*/ 7015 h 10000"/>
              <a:gd name="connsiteX2" fmla="*/ 1468 w 9313"/>
              <a:gd name="connsiteY2" fmla="*/ 10000 h 10000"/>
              <a:gd name="connsiteX3" fmla="*/ 9257 w 9313"/>
              <a:gd name="connsiteY3" fmla="*/ 4316 h 10000"/>
              <a:gd name="connsiteX4" fmla="*/ 9313 w 931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3" h="10000">
                <a:moveTo>
                  <a:pt x="9313" y="0"/>
                </a:moveTo>
                <a:lnTo>
                  <a:pt x="0" y="7015"/>
                </a:lnTo>
                <a:lnTo>
                  <a:pt x="1468" y="10000"/>
                </a:lnTo>
                <a:lnTo>
                  <a:pt x="9257" y="4316"/>
                </a:lnTo>
                <a:cubicBezTo>
                  <a:pt x="9276" y="2877"/>
                  <a:pt x="9294" y="1439"/>
                  <a:pt x="9313" y="0"/>
                </a:cubicBez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39" name="Freeform 3"/>
          <p:cNvSpPr>
            <a:spLocks noChangeArrowheads="1"/>
          </p:cNvSpPr>
          <p:nvPr/>
        </p:nvSpPr>
        <p:spPr bwMode="auto">
          <a:xfrm>
            <a:off x="2198688" y="1358900"/>
            <a:ext cx="6615112" cy="3916363"/>
          </a:xfrm>
          <a:custGeom>
            <a:avLst/>
            <a:gdLst>
              <a:gd name="T0" fmla="*/ 0 w 4167"/>
              <a:gd name="T1" fmla="*/ 2147483646 h 2467"/>
              <a:gd name="T2" fmla="*/ 2147483646 w 4167"/>
              <a:gd name="T3" fmla="*/ 0 h 2467"/>
              <a:gd name="T4" fmla="*/ 2147483646 w 4167"/>
              <a:gd name="T5" fmla="*/ 2147483646 h 2467"/>
              <a:gd name="T6" fmla="*/ 2147483646 w 4167"/>
              <a:gd name="T7" fmla="*/ 2147483646 h 2467"/>
              <a:gd name="T8" fmla="*/ 0 w 4167"/>
              <a:gd name="T9" fmla="*/ 2147483646 h 2467"/>
              <a:gd name="T10" fmla="*/ 0 60000 65536"/>
              <a:gd name="T11" fmla="*/ 0 60000 65536"/>
              <a:gd name="T12" fmla="*/ 0 60000 65536"/>
              <a:gd name="T13" fmla="*/ 0 60000 65536"/>
              <a:gd name="T14" fmla="*/ 0 60000 65536"/>
              <a:gd name="T15" fmla="*/ 0 w 4167"/>
              <a:gd name="T16" fmla="*/ 0 h 2467"/>
              <a:gd name="T17" fmla="*/ 4167 w 4167"/>
              <a:gd name="T18" fmla="*/ 2467 h 2467"/>
            </a:gdLst>
            <a:ahLst/>
            <a:cxnLst>
              <a:cxn ang="T10">
                <a:pos x="T0" y="T1"/>
              </a:cxn>
              <a:cxn ang="T11">
                <a:pos x="T2" y="T3"/>
              </a:cxn>
              <a:cxn ang="T12">
                <a:pos x="T4" y="T5"/>
              </a:cxn>
              <a:cxn ang="T13">
                <a:pos x="T6" y="T7"/>
              </a:cxn>
              <a:cxn ang="T14">
                <a:pos x="T8" y="T9"/>
              </a:cxn>
            </a:cxnLst>
            <a:rect l="T15" t="T16" r="T17" b="T18"/>
            <a:pathLst>
              <a:path w="4167" h="2467">
                <a:moveTo>
                  <a:pt x="0" y="1671"/>
                </a:moveTo>
                <a:lnTo>
                  <a:pt x="3738" y="0"/>
                </a:lnTo>
                <a:lnTo>
                  <a:pt x="4167" y="796"/>
                </a:lnTo>
                <a:lnTo>
                  <a:pt x="428" y="2467"/>
                </a:lnTo>
                <a:lnTo>
                  <a:pt x="0" y="1671"/>
                </a:lnTo>
                <a:close/>
              </a:path>
            </a:pathLst>
          </a:custGeom>
          <a:gradFill rotWithShape="0">
            <a:gsLst>
              <a:gs pos="0">
                <a:srgbClr val="FFE0C0"/>
              </a:gs>
              <a:gs pos="100000">
                <a:srgbClr val="FFFFFF"/>
              </a:gs>
            </a:gsLst>
            <a:lin ang="17820000" scaled="1"/>
          </a:gradFill>
          <a:ln w="0">
            <a:solidFill>
              <a:srgbClr val="000000"/>
            </a:solidFill>
            <a:prstDash val="sysDot"/>
            <a:round/>
            <a:headEnd/>
            <a:tailEnd/>
          </a:ln>
        </p:spPr>
        <p:txBody>
          <a:bodyPr/>
          <a:lstStyle/>
          <a:p>
            <a:endParaRPr lang="en-US"/>
          </a:p>
        </p:txBody>
      </p:sp>
      <p:sp>
        <p:nvSpPr>
          <p:cNvPr id="14340" name="Freeform 4"/>
          <p:cNvSpPr>
            <a:spLocks noChangeArrowheads="1"/>
          </p:cNvSpPr>
          <p:nvPr/>
        </p:nvSpPr>
        <p:spPr bwMode="auto">
          <a:xfrm>
            <a:off x="1816100" y="3927475"/>
            <a:ext cx="1358900" cy="1858963"/>
          </a:xfrm>
          <a:custGeom>
            <a:avLst/>
            <a:gdLst>
              <a:gd name="T0" fmla="*/ 0 w 856"/>
              <a:gd name="T1" fmla="*/ 0 h 1171"/>
              <a:gd name="T2" fmla="*/ 2147483646 w 856"/>
              <a:gd name="T3" fmla="*/ 2147483646 h 1171"/>
              <a:gd name="T4" fmla="*/ 2147483646 w 856"/>
              <a:gd name="T5" fmla="*/ 2147483646 h 1171"/>
              <a:gd name="T6" fmla="*/ 2147483646 w 856"/>
              <a:gd name="T7" fmla="*/ 2147483646 h 1171"/>
              <a:gd name="T8" fmla="*/ 2147483646 w 856"/>
              <a:gd name="T9" fmla="*/ 2147483646 h 1171"/>
              <a:gd name="T10" fmla="*/ 0 w 856"/>
              <a:gd name="T11" fmla="*/ 0 h 1171"/>
              <a:gd name="T12" fmla="*/ 0 60000 65536"/>
              <a:gd name="T13" fmla="*/ 0 60000 65536"/>
              <a:gd name="T14" fmla="*/ 0 60000 65536"/>
              <a:gd name="T15" fmla="*/ 0 60000 65536"/>
              <a:gd name="T16" fmla="*/ 0 60000 65536"/>
              <a:gd name="T17" fmla="*/ 0 60000 65536"/>
              <a:gd name="T18" fmla="*/ 0 w 856"/>
              <a:gd name="T19" fmla="*/ 0 h 1171"/>
              <a:gd name="T20" fmla="*/ 856 w 856"/>
              <a:gd name="T21" fmla="*/ 1171 h 1171"/>
            </a:gdLst>
            <a:ahLst/>
            <a:cxnLst>
              <a:cxn ang="T12">
                <a:pos x="T0" y="T1"/>
              </a:cxn>
              <a:cxn ang="T13">
                <a:pos x="T2" y="T3"/>
              </a:cxn>
              <a:cxn ang="T14">
                <a:pos x="T4" y="T5"/>
              </a:cxn>
              <a:cxn ang="T15">
                <a:pos x="T6" y="T7"/>
              </a:cxn>
              <a:cxn ang="T16">
                <a:pos x="T8" y="T9"/>
              </a:cxn>
              <a:cxn ang="T17">
                <a:pos x="T10" y="T11"/>
              </a:cxn>
            </a:cxnLst>
            <a:rect l="T18" t="T19" r="T20" b="T21"/>
            <a:pathLst>
              <a:path w="856" h="1171">
                <a:moveTo>
                  <a:pt x="0" y="0"/>
                </a:moveTo>
                <a:lnTo>
                  <a:pt x="778" y="35"/>
                </a:lnTo>
                <a:lnTo>
                  <a:pt x="856" y="1171"/>
                </a:lnTo>
                <a:lnTo>
                  <a:pt x="506" y="113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1" name="Freeform 5"/>
          <p:cNvSpPr>
            <a:spLocks noChangeArrowheads="1"/>
          </p:cNvSpPr>
          <p:nvPr/>
        </p:nvSpPr>
        <p:spPr bwMode="auto">
          <a:xfrm>
            <a:off x="7869238" y="1000125"/>
            <a:ext cx="1203279" cy="1703473"/>
          </a:xfrm>
          <a:custGeom>
            <a:avLst/>
            <a:gdLst>
              <a:gd name="T0" fmla="*/ 2147483646 w 1206"/>
              <a:gd name="T1" fmla="*/ 2147483646 h 1419"/>
              <a:gd name="T2" fmla="*/ 0 w 1206"/>
              <a:gd name="T3" fmla="*/ 0 h 1419"/>
              <a:gd name="T4" fmla="*/ 2147483646 w 1206"/>
              <a:gd name="T5" fmla="*/ 2147483646 h 1419"/>
              <a:gd name="T6" fmla="*/ 2147483646 w 1206"/>
              <a:gd name="T7" fmla="*/ 2147483646 h 1419"/>
              <a:gd name="T8" fmla="*/ 2147483646 w 1206"/>
              <a:gd name="T9" fmla="*/ 2147483646 h 1419"/>
              <a:gd name="T10" fmla="*/ 2147483646 w 1206"/>
              <a:gd name="T11" fmla="*/ 2147483646 h 1419"/>
              <a:gd name="T12" fmla="*/ 0 60000 65536"/>
              <a:gd name="T13" fmla="*/ 0 60000 65536"/>
              <a:gd name="T14" fmla="*/ 0 60000 65536"/>
              <a:gd name="T15" fmla="*/ 0 60000 65536"/>
              <a:gd name="T16" fmla="*/ 0 60000 65536"/>
              <a:gd name="T17" fmla="*/ 0 60000 65536"/>
              <a:gd name="T18" fmla="*/ 0 w 1206"/>
              <a:gd name="T19" fmla="*/ 0 h 1419"/>
              <a:gd name="T20" fmla="*/ 1206 w 1206"/>
              <a:gd name="T21" fmla="*/ 1419 h 1419"/>
              <a:gd name="connsiteX0" fmla="*/ 6285 w 6285"/>
              <a:gd name="connsiteY0" fmla="*/ 6655 h 6998"/>
              <a:gd name="connsiteX1" fmla="*/ 0 w 6285"/>
              <a:gd name="connsiteY1" fmla="*/ 0 h 6998"/>
              <a:gd name="connsiteX2" fmla="*/ 970 w 6285"/>
              <a:gd name="connsiteY2" fmla="*/ 4750 h 6998"/>
              <a:gd name="connsiteX3" fmla="*/ 4519 w 6285"/>
              <a:gd name="connsiteY3" fmla="*/ 6998 h 6998"/>
              <a:gd name="connsiteX4" fmla="*/ 6285 w 6285"/>
              <a:gd name="connsiteY4" fmla="*/ 6655 h 6998"/>
              <a:gd name="connsiteX0" fmla="*/ 10000 w 10000"/>
              <a:gd name="connsiteY0" fmla="*/ 9510 h 10806"/>
              <a:gd name="connsiteX1" fmla="*/ 0 w 10000"/>
              <a:gd name="connsiteY1" fmla="*/ 0 h 10806"/>
              <a:gd name="connsiteX2" fmla="*/ 1543 w 10000"/>
              <a:gd name="connsiteY2" fmla="*/ 6788 h 10806"/>
              <a:gd name="connsiteX3" fmla="*/ 7120 w 10000"/>
              <a:gd name="connsiteY3" fmla="*/ 10806 h 10806"/>
              <a:gd name="connsiteX4" fmla="*/ 10000 w 10000"/>
              <a:gd name="connsiteY4" fmla="*/ 9510 h 1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806">
                <a:moveTo>
                  <a:pt x="10000" y="9510"/>
                </a:moveTo>
                <a:lnTo>
                  <a:pt x="0" y="0"/>
                </a:lnTo>
                <a:lnTo>
                  <a:pt x="1543" y="6788"/>
                </a:lnTo>
                <a:lnTo>
                  <a:pt x="7120" y="10806"/>
                </a:lnTo>
                <a:lnTo>
                  <a:pt x="10000" y="95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2" name="Freeform 6"/>
          <p:cNvSpPr>
            <a:spLocks noChangeArrowheads="1"/>
          </p:cNvSpPr>
          <p:nvPr/>
        </p:nvSpPr>
        <p:spPr bwMode="auto">
          <a:xfrm>
            <a:off x="4657725" y="2351088"/>
            <a:ext cx="1235075" cy="2139950"/>
          </a:xfrm>
          <a:custGeom>
            <a:avLst/>
            <a:gdLst>
              <a:gd name="T0" fmla="*/ 0 w 778"/>
              <a:gd name="T1" fmla="*/ 2147483646 h 1348"/>
              <a:gd name="T2" fmla="*/ 2147483646 w 778"/>
              <a:gd name="T3" fmla="*/ 0 h 1348"/>
              <a:gd name="T4" fmla="*/ 2147483646 w 778"/>
              <a:gd name="T5" fmla="*/ 2147483646 h 1348"/>
              <a:gd name="T6" fmla="*/ 0 w 778"/>
              <a:gd name="T7" fmla="*/ 2147483646 h 1348"/>
              <a:gd name="T8" fmla="*/ 0 w 778"/>
              <a:gd name="T9" fmla="*/ 2147483646 h 1348"/>
              <a:gd name="T10" fmla="*/ 0 60000 65536"/>
              <a:gd name="T11" fmla="*/ 0 60000 65536"/>
              <a:gd name="T12" fmla="*/ 0 60000 65536"/>
              <a:gd name="T13" fmla="*/ 0 60000 65536"/>
              <a:gd name="T14" fmla="*/ 0 60000 65536"/>
              <a:gd name="T15" fmla="*/ 0 w 778"/>
              <a:gd name="T16" fmla="*/ 0 h 1348"/>
              <a:gd name="T17" fmla="*/ 778 w 778"/>
              <a:gd name="T18" fmla="*/ 1348 h 1348"/>
            </a:gdLst>
            <a:ahLst/>
            <a:cxnLst>
              <a:cxn ang="T10">
                <a:pos x="T0" y="T1"/>
              </a:cxn>
              <a:cxn ang="T11">
                <a:pos x="T2" y="T3"/>
              </a:cxn>
              <a:cxn ang="T12">
                <a:pos x="T4" y="T5"/>
              </a:cxn>
              <a:cxn ang="T13">
                <a:pos x="T6" y="T7"/>
              </a:cxn>
              <a:cxn ang="T14">
                <a:pos x="T8" y="T9"/>
              </a:cxn>
            </a:cxnLst>
            <a:rect l="T15" t="T16" r="T17" b="T18"/>
            <a:pathLst>
              <a:path w="778" h="1348">
                <a:moveTo>
                  <a:pt x="0" y="355"/>
                </a:moveTo>
                <a:lnTo>
                  <a:pt x="778" y="0"/>
                </a:lnTo>
                <a:lnTo>
                  <a:pt x="778" y="993"/>
                </a:lnTo>
                <a:lnTo>
                  <a:pt x="0" y="1348"/>
                </a:lnTo>
                <a:lnTo>
                  <a:pt x="0" y="355"/>
                </a:lnTo>
                <a:close/>
              </a:path>
            </a:pathLst>
          </a:custGeom>
          <a:gradFill rotWithShape="0">
            <a:gsLst>
              <a:gs pos="0">
                <a:srgbClr val="E0B090"/>
              </a:gs>
              <a:gs pos="100000">
                <a:srgbClr val="FFFFFF"/>
              </a:gs>
            </a:gsLst>
            <a:lin ang="5400000" scaled="1"/>
          </a:gradFill>
          <a:ln w="0">
            <a:solidFill>
              <a:srgbClr val="000000"/>
            </a:solidFill>
            <a:prstDash val="solid"/>
            <a:round/>
            <a:headEnd/>
            <a:tailEnd/>
          </a:ln>
        </p:spPr>
        <p:txBody>
          <a:bodyPr/>
          <a:lstStyle/>
          <a:p>
            <a:endParaRPr lang="en-US"/>
          </a:p>
        </p:txBody>
      </p:sp>
      <p:sp>
        <p:nvSpPr>
          <p:cNvPr id="14343" name="Freeform 7"/>
          <p:cNvSpPr>
            <a:spLocks/>
          </p:cNvSpPr>
          <p:nvPr/>
        </p:nvSpPr>
        <p:spPr bwMode="auto">
          <a:xfrm>
            <a:off x="5249863" y="3389313"/>
            <a:ext cx="0" cy="839787"/>
          </a:xfrm>
          <a:custGeom>
            <a:avLst/>
            <a:gdLst>
              <a:gd name="T0" fmla="*/ 0 h 529"/>
              <a:gd name="T1" fmla="*/ 2147483646 h 529"/>
              <a:gd name="T2" fmla="*/ 0 60000 65536"/>
              <a:gd name="T3" fmla="*/ 0 60000 65536"/>
              <a:gd name="T4" fmla="*/ 0 h 529"/>
              <a:gd name="T5" fmla="*/ 529 h 529"/>
            </a:gdLst>
            <a:ahLst/>
            <a:cxnLst>
              <a:cxn ang="T2">
                <a:pos x="0" y="T0"/>
              </a:cxn>
              <a:cxn ang="T3">
                <a:pos x="0" y="T1"/>
              </a:cxn>
            </a:cxnLst>
            <a:rect l="0" t="T4" r="0" b="T5"/>
            <a:pathLst>
              <a:path h="529">
                <a:moveTo>
                  <a:pt x="0" y="0"/>
                </a:moveTo>
                <a:lnTo>
                  <a:pt x="0" y="529"/>
                </a:lnTo>
              </a:path>
            </a:pathLst>
          </a:custGeom>
          <a:noFill/>
          <a:ln w="12476">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4" name="Freeform 8"/>
          <p:cNvSpPr>
            <a:spLocks/>
          </p:cNvSpPr>
          <p:nvPr/>
        </p:nvSpPr>
        <p:spPr bwMode="auto">
          <a:xfrm>
            <a:off x="4724400" y="3379788"/>
            <a:ext cx="523875" cy="261937"/>
          </a:xfrm>
          <a:custGeom>
            <a:avLst/>
            <a:gdLst>
              <a:gd name="T0" fmla="*/ 2147483646 w 330"/>
              <a:gd name="T1" fmla="*/ 0 h 165"/>
              <a:gd name="T2" fmla="*/ 0 w 330"/>
              <a:gd name="T3" fmla="*/ 2147483646 h 165"/>
              <a:gd name="T4" fmla="*/ 0 60000 65536"/>
              <a:gd name="T5" fmla="*/ 0 60000 65536"/>
              <a:gd name="T6" fmla="*/ 0 w 330"/>
              <a:gd name="T7" fmla="*/ 0 h 165"/>
              <a:gd name="T8" fmla="*/ 330 w 330"/>
              <a:gd name="T9" fmla="*/ 165 h 165"/>
            </a:gdLst>
            <a:ahLst/>
            <a:cxnLst>
              <a:cxn ang="T4">
                <a:pos x="T0" y="T1"/>
              </a:cxn>
              <a:cxn ang="T5">
                <a:pos x="T2" y="T3"/>
              </a:cxn>
            </a:cxnLst>
            <a:rect l="T6" t="T7" r="T8" b="T9"/>
            <a:pathLst>
              <a:path w="330" h="165">
                <a:moveTo>
                  <a:pt x="330" y="0"/>
                </a:moveTo>
                <a:lnTo>
                  <a:pt x="0" y="165"/>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5" name="Freeform 9"/>
          <p:cNvSpPr>
            <a:spLocks noChangeArrowheads="1"/>
          </p:cNvSpPr>
          <p:nvPr/>
        </p:nvSpPr>
        <p:spPr bwMode="auto">
          <a:xfrm>
            <a:off x="4619625" y="4270375"/>
            <a:ext cx="568325" cy="271463"/>
          </a:xfrm>
          <a:custGeom>
            <a:avLst/>
            <a:gdLst>
              <a:gd name="T0" fmla="*/ 0 w 358"/>
              <a:gd name="T1" fmla="*/ 2147483646 h 171"/>
              <a:gd name="T2" fmla="*/ 2147483646 w 358"/>
              <a:gd name="T3" fmla="*/ 0 h 171"/>
              <a:gd name="T4" fmla="*/ 0 60000 65536"/>
              <a:gd name="T5" fmla="*/ 0 60000 65536"/>
              <a:gd name="T6" fmla="*/ 0 w 358"/>
              <a:gd name="T7" fmla="*/ 0 h 171"/>
              <a:gd name="T8" fmla="*/ 358 w 358"/>
              <a:gd name="T9" fmla="*/ 171 h 171"/>
            </a:gdLst>
            <a:ahLst/>
            <a:cxnLst>
              <a:cxn ang="T4">
                <a:pos x="T0" y="T1"/>
              </a:cxn>
              <a:cxn ang="T5">
                <a:pos x="T2" y="T3"/>
              </a:cxn>
            </a:cxnLst>
            <a:rect l="T6" t="T7" r="T8" b="T9"/>
            <a:pathLst>
              <a:path w="358" h="171">
                <a:moveTo>
                  <a:pt x="0" y="171"/>
                </a:moveTo>
                <a:lnTo>
                  <a:pt x="358" y="0"/>
                </a:lnTo>
              </a:path>
            </a:pathLst>
          </a:custGeom>
          <a:noFill/>
          <a:ln w="9981">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6" name="Freeform 10"/>
          <p:cNvSpPr>
            <a:spLocks noChangeArrowheads="1"/>
          </p:cNvSpPr>
          <p:nvPr/>
        </p:nvSpPr>
        <p:spPr bwMode="auto">
          <a:xfrm>
            <a:off x="4994275" y="4275138"/>
            <a:ext cx="188913" cy="147637"/>
          </a:xfrm>
          <a:custGeom>
            <a:avLst/>
            <a:gdLst>
              <a:gd name="T0" fmla="*/ 2147483646 w 119"/>
              <a:gd name="T1" fmla="*/ 0 h 93"/>
              <a:gd name="T2" fmla="*/ 0 w 119"/>
              <a:gd name="T3" fmla="*/ 2147483646 h 93"/>
              <a:gd name="T4" fmla="*/ 2147483646 w 119"/>
              <a:gd name="T5" fmla="*/ 2147483646 h 93"/>
              <a:gd name="T6" fmla="*/ 2147483646 w 119"/>
              <a:gd name="T7" fmla="*/ 0 h 93"/>
              <a:gd name="T8" fmla="*/ 0 60000 65536"/>
              <a:gd name="T9" fmla="*/ 0 60000 65536"/>
              <a:gd name="T10" fmla="*/ 0 60000 65536"/>
              <a:gd name="T11" fmla="*/ 0 60000 65536"/>
              <a:gd name="T12" fmla="*/ 0 w 119"/>
              <a:gd name="T13" fmla="*/ 0 h 93"/>
              <a:gd name="T14" fmla="*/ 119 w 119"/>
              <a:gd name="T15" fmla="*/ 93 h 93"/>
            </a:gdLst>
            <a:ahLst/>
            <a:cxnLst>
              <a:cxn ang="T8">
                <a:pos x="T0" y="T1"/>
              </a:cxn>
              <a:cxn ang="T9">
                <a:pos x="T2" y="T3"/>
              </a:cxn>
              <a:cxn ang="T10">
                <a:pos x="T4" y="T5"/>
              </a:cxn>
              <a:cxn ang="T11">
                <a:pos x="T6" y="T7"/>
              </a:cxn>
            </a:cxnLst>
            <a:rect l="T12" t="T13" r="T14" b="T15"/>
            <a:pathLst>
              <a:path w="119" h="93">
                <a:moveTo>
                  <a:pt x="119" y="0"/>
                </a:moveTo>
                <a:lnTo>
                  <a:pt x="0" y="93"/>
                </a:lnTo>
                <a:lnTo>
                  <a:pt x="14" y="48"/>
                </a:lnTo>
                <a:lnTo>
                  <a:pt x="119" y="0"/>
                </a:lnTo>
                <a:close/>
              </a:path>
            </a:pathLst>
          </a:custGeom>
          <a:solidFill>
            <a:srgbClr val="009900"/>
          </a:solidFill>
          <a:ln w="9981">
            <a:solidFill>
              <a:srgbClr val="000000"/>
            </a:solidFill>
            <a:prstDash val="solid"/>
            <a:round/>
            <a:headEnd/>
            <a:tailEnd/>
          </a:ln>
        </p:spPr>
        <p:txBody>
          <a:bodyPr/>
          <a:lstStyle/>
          <a:p>
            <a:endParaRPr lang="en-US"/>
          </a:p>
        </p:txBody>
      </p:sp>
      <p:sp>
        <p:nvSpPr>
          <p:cNvPr id="14347" name="Freeform 11"/>
          <p:cNvSpPr>
            <a:spLocks noChangeArrowheads="1"/>
          </p:cNvSpPr>
          <p:nvPr/>
        </p:nvSpPr>
        <p:spPr bwMode="auto">
          <a:xfrm>
            <a:off x="5248275" y="4232275"/>
            <a:ext cx="350838" cy="633413"/>
          </a:xfrm>
          <a:custGeom>
            <a:avLst/>
            <a:gdLst>
              <a:gd name="T0" fmla="*/ 0 w 221"/>
              <a:gd name="T1" fmla="*/ 0 h 399"/>
              <a:gd name="T2" fmla="*/ 2147483646 w 221"/>
              <a:gd name="T3" fmla="*/ 2147483646 h 399"/>
              <a:gd name="T4" fmla="*/ 0 60000 65536"/>
              <a:gd name="T5" fmla="*/ 0 60000 65536"/>
              <a:gd name="T6" fmla="*/ 0 w 221"/>
              <a:gd name="T7" fmla="*/ 0 h 399"/>
              <a:gd name="T8" fmla="*/ 221 w 221"/>
              <a:gd name="T9" fmla="*/ 399 h 399"/>
            </a:gdLst>
            <a:ahLst/>
            <a:cxnLst>
              <a:cxn ang="T4">
                <a:pos x="T0" y="T1"/>
              </a:cxn>
              <a:cxn ang="T5">
                <a:pos x="T2" y="T3"/>
              </a:cxn>
            </a:cxnLst>
            <a:rect l="T6" t="T7" r="T8" b="T9"/>
            <a:pathLst>
              <a:path w="221" h="399">
                <a:moveTo>
                  <a:pt x="0" y="0"/>
                </a:moveTo>
                <a:lnTo>
                  <a:pt x="221" y="399"/>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8" name="Text Box 13"/>
          <p:cNvSpPr txBox="1">
            <a:spLocks noChangeArrowheads="1"/>
          </p:cNvSpPr>
          <p:nvPr/>
        </p:nvSpPr>
        <p:spPr bwMode="auto">
          <a:xfrm>
            <a:off x="6992938" y="3797300"/>
            <a:ext cx="228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700">
                <a:solidFill>
                  <a:srgbClr val="FF0000"/>
                </a:solidFill>
              </a:rPr>
              <a:t>Failure</a:t>
            </a:r>
          </a:p>
          <a:p>
            <a:pPr algn="ctr"/>
            <a:r>
              <a:rPr lang="en-US" altLang="en-US" sz="1700">
                <a:solidFill>
                  <a:srgbClr val="FF0000"/>
                </a:solidFill>
              </a:rPr>
              <a:t>Surface</a:t>
            </a:r>
          </a:p>
        </p:txBody>
      </p:sp>
      <p:sp>
        <p:nvSpPr>
          <p:cNvPr id="14349" name="Freeform 14"/>
          <p:cNvSpPr>
            <a:spLocks/>
          </p:cNvSpPr>
          <p:nvPr/>
        </p:nvSpPr>
        <p:spPr bwMode="auto">
          <a:xfrm>
            <a:off x="3289300" y="3527425"/>
            <a:ext cx="0" cy="1582738"/>
          </a:xfrm>
          <a:custGeom>
            <a:avLst/>
            <a:gdLst>
              <a:gd name="T0" fmla="*/ 0 h 997"/>
              <a:gd name="T1" fmla="*/ 2147483646 h 997"/>
              <a:gd name="T2" fmla="*/ 0 60000 65536"/>
              <a:gd name="T3" fmla="*/ 0 60000 65536"/>
              <a:gd name="T4" fmla="*/ 0 h 997"/>
              <a:gd name="T5" fmla="*/ 997 h 997"/>
            </a:gdLst>
            <a:ahLst/>
            <a:cxnLst>
              <a:cxn ang="T2">
                <a:pos x="0" y="T0"/>
              </a:cxn>
              <a:cxn ang="T3">
                <a:pos x="0" y="T1"/>
              </a:cxn>
            </a:cxnLst>
            <a:rect l="0" t="T4" r="0" b="T5"/>
            <a:pathLst>
              <a:path h="997">
                <a:moveTo>
                  <a:pt x="0" y="0"/>
                </a:moveTo>
                <a:lnTo>
                  <a:pt x="0" y="997"/>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0" name="Rectangle 15"/>
          <p:cNvSpPr>
            <a:spLocks noChangeArrowheads="1"/>
          </p:cNvSpPr>
          <p:nvPr/>
        </p:nvSpPr>
        <p:spPr bwMode="auto">
          <a:xfrm>
            <a:off x="2844800" y="3910013"/>
            <a:ext cx="2841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100" i="1">
                <a:solidFill>
                  <a:srgbClr val="000000"/>
                </a:solidFill>
              </a:rPr>
              <a:t>H</a:t>
            </a:r>
          </a:p>
        </p:txBody>
      </p:sp>
      <p:sp>
        <p:nvSpPr>
          <p:cNvPr id="14351" name="Freeform 16"/>
          <p:cNvSpPr>
            <a:spLocks noChangeArrowheads="1"/>
          </p:cNvSpPr>
          <p:nvPr/>
        </p:nvSpPr>
        <p:spPr bwMode="auto">
          <a:xfrm>
            <a:off x="7332663" y="3290888"/>
            <a:ext cx="1066800" cy="0"/>
          </a:xfrm>
          <a:custGeom>
            <a:avLst/>
            <a:gdLst>
              <a:gd name="T0" fmla="*/ 0 w 672"/>
              <a:gd name="T1" fmla="*/ 2147483646 w 672"/>
              <a:gd name="T2" fmla="*/ 0 60000 65536"/>
              <a:gd name="T3" fmla="*/ 0 60000 65536"/>
              <a:gd name="T4" fmla="*/ 0 w 672"/>
              <a:gd name="T5" fmla="*/ 672 w 672"/>
            </a:gdLst>
            <a:ahLst/>
            <a:cxnLst>
              <a:cxn ang="T2">
                <a:pos x="T0" y="0"/>
              </a:cxn>
              <a:cxn ang="T3">
                <a:pos x="T1" y="0"/>
              </a:cxn>
            </a:cxnLst>
            <a:rect l="T4" t="0" r="T5" b="0"/>
            <a:pathLst>
              <a:path w="672">
                <a:moveTo>
                  <a:pt x="0" y="0"/>
                </a:moveTo>
                <a:lnTo>
                  <a:pt x="67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2" name="Freeform 17"/>
          <p:cNvSpPr>
            <a:spLocks noChangeArrowheads="1"/>
          </p:cNvSpPr>
          <p:nvPr/>
        </p:nvSpPr>
        <p:spPr bwMode="auto">
          <a:xfrm>
            <a:off x="7937500" y="3025775"/>
            <a:ext cx="152400" cy="287338"/>
          </a:xfrm>
          <a:custGeom>
            <a:avLst/>
            <a:gdLst>
              <a:gd name="T0" fmla="*/ 0 w 96"/>
              <a:gd name="T1" fmla="*/ 0 h 181"/>
              <a:gd name="T2" fmla="*/ 2147483646 w 96"/>
              <a:gd name="T3" fmla="*/ 2147483646 h 181"/>
              <a:gd name="T4" fmla="*/ 2147483646 w 96"/>
              <a:gd name="T5" fmla="*/ 2147483646 h 181"/>
              <a:gd name="T6" fmla="*/ 2147483646 w 96"/>
              <a:gd name="T7" fmla="*/ 2147483646 h 181"/>
              <a:gd name="T8" fmla="*/ 2147483646 w 96"/>
              <a:gd name="T9" fmla="*/ 2147483646 h 181"/>
              <a:gd name="T10" fmla="*/ 2147483646 w 96"/>
              <a:gd name="T11" fmla="*/ 2147483646 h 181"/>
              <a:gd name="T12" fmla="*/ 2147483646 w 96"/>
              <a:gd name="T13" fmla="*/ 2147483646 h 181"/>
              <a:gd name="T14" fmla="*/ 2147483646 w 96"/>
              <a:gd name="T15" fmla="*/ 2147483646 h 181"/>
              <a:gd name="T16" fmla="*/ 2147483646 w 96"/>
              <a:gd name="T17" fmla="*/ 2147483646 h 181"/>
              <a:gd name="T18" fmla="*/ 2147483646 w 96"/>
              <a:gd name="T19" fmla="*/ 2147483646 h 181"/>
              <a:gd name="T20" fmla="*/ 2147483646 w 96"/>
              <a:gd name="T21" fmla="*/ 2147483646 h 181"/>
              <a:gd name="T22" fmla="*/ 2147483646 w 96"/>
              <a:gd name="T23" fmla="*/ 2147483646 h 181"/>
              <a:gd name="T24" fmla="*/ 2147483646 w 96"/>
              <a:gd name="T25" fmla="*/ 2147483646 h 181"/>
              <a:gd name="T26" fmla="*/ 2147483646 w 96"/>
              <a:gd name="T27" fmla="*/ 2147483646 h 181"/>
              <a:gd name="T28" fmla="*/ 2147483646 w 96"/>
              <a:gd name="T29" fmla="*/ 2147483646 h 181"/>
              <a:gd name="T30" fmla="*/ 2147483646 w 96"/>
              <a:gd name="T31" fmla="*/ 2147483646 h 181"/>
              <a:gd name="T32" fmla="*/ 2147483646 w 96"/>
              <a:gd name="T33" fmla="*/ 2147483646 h 181"/>
              <a:gd name="T34" fmla="*/ 2147483646 w 96"/>
              <a:gd name="T35" fmla="*/ 2147483646 h 181"/>
              <a:gd name="T36" fmla="*/ 2147483646 w 96"/>
              <a:gd name="T37" fmla="*/ 2147483646 h 181"/>
              <a:gd name="T38" fmla="*/ 2147483646 w 96"/>
              <a:gd name="T39" fmla="*/ 2147483646 h 181"/>
              <a:gd name="T40" fmla="*/ 2147483646 w 96"/>
              <a:gd name="T41" fmla="*/ 2147483646 h 181"/>
              <a:gd name="T42" fmla="*/ 2147483646 w 96"/>
              <a:gd name="T43" fmla="*/ 2147483646 h 181"/>
              <a:gd name="T44" fmla="*/ 2147483646 w 96"/>
              <a:gd name="T45" fmla="*/ 2147483646 h 181"/>
              <a:gd name="T46" fmla="*/ 2147483646 w 96"/>
              <a:gd name="T47" fmla="*/ 2147483646 h 181"/>
              <a:gd name="T48" fmla="*/ 2147483646 w 96"/>
              <a:gd name="T49" fmla="*/ 2147483646 h 181"/>
              <a:gd name="T50" fmla="*/ 2147483646 w 96"/>
              <a:gd name="T51" fmla="*/ 2147483646 h 181"/>
              <a:gd name="T52" fmla="*/ 2147483646 w 96"/>
              <a:gd name="T53" fmla="*/ 2147483646 h 181"/>
              <a:gd name="T54" fmla="*/ 2147483646 w 96"/>
              <a:gd name="T55" fmla="*/ 2147483646 h 181"/>
              <a:gd name="T56" fmla="*/ 2147483646 w 96"/>
              <a:gd name="T57" fmla="*/ 2147483646 h 181"/>
              <a:gd name="T58" fmla="*/ 2147483646 w 96"/>
              <a:gd name="T59" fmla="*/ 2147483646 h 181"/>
              <a:gd name="T60" fmla="*/ 2147483646 w 96"/>
              <a:gd name="T61" fmla="*/ 2147483646 h 181"/>
              <a:gd name="T62" fmla="*/ 2147483646 w 96"/>
              <a:gd name="T63" fmla="*/ 2147483646 h 181"/>
              <a:gd name="T64" fmla="*/ 2147483646 w 96"/>
              <a:gd name="T65" fmla="*/ 2147483646 h 181"/>
              <a:gd name="T66" fmla="*/ 2147483646 w 96"/>
              <a:gd name="T67" fmla="*/ 2147483646 h 181"/>
              <a:gd name="T68" fmla="*/ 2147483646 w 96"/>
              <a:gd name="T69" fmla="*/ 2147483646 h 181"/>
              <a:gd name="T70" fmla="*/ 2147483646 w 96"/>
              <a:gd name="T71" fmla="*/ 2147483646 h 181"/>
              <a:gd name="T72" fmla="*/ 2147483646 w 96"/>
              <a:gd name="T73" fmla="*/ 2147483646 h 181"/>
              <a:gd name="T74" fmla="*/ 2147483646 w 96"/>
              <a:gd name="T75" fmla="*/ 2147483646 h 181"/>
              <a:gd name="T76" fmla="*/ 2147483646 w 96"/>
              <a:gd name="T77" fmla="*/ 2147483646 h 181"/>
              <a:gd name="T78" fmla="*/ 2147483646 w 96"/>
              <a:gd name="T79" fmla="*/ 2147483646 h 181"/>
              <a:gd name="T80" fmla="*/ 2147483646 w 96"/>
              <a:gd name="T81" fmla="*/ 2147483646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181"/>
              <a:gd name="T125" fmla="*/ 96 w 96"/>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181">
                <a:moveTo>
                  <a:pt x="0" y="0"/>
                </a:moveTo>
                <a:lnTo>
                  <a:pt x="10" y="4"/>
                </a:lnTo>
                <a:lnTo>
                  <a:pt x="19" y="8"/>
                </a:lnTo>
                <a:lnTo>
                  <a:pt x="28" y="12"/>
                </a:lnTo>
                <a:lnTo>
                  <a:pt x="36" y="16"/>
                </a:lnTo>
                <a:lnTo>
                  <a:pt x="43" y="20"/>
                </a:lnTo>
                <a:lnTo>
                  <a:pt x="50" y="25"/>
                </a:lnTo>
                <a:lnTo>
                  <a:pt x="56" y="29"/>
                </a:lnTo>
                <a:lnTo>
                  <a:pt x="62" y="33"/>
                </a:lnTo>
                <a:lnTo>
                  <a:pt x="67" y="38"/>
                </a:lnTo>
                <a:lnTo>
                  <a:pt x="72" y="42"/>
                </a:lnTo>
                <a:lnTo>
                  <a:pt x="76" y="47"/>
                </a:lnTo>
                <a:lnTo>
                  <a:pt x="80" y="52"/>
                </a:lnTo>
                <a:lnTo>
                  <a:pt x="83" y="57"/>
                </a:lnTo>
                <a:lnTo>
                  <a:pt x="86" y="61"/>
                </a:lnTo>
                <a:lnTo>
                  <a:pt x="89" y="66"/>
                </a:lnTo>
                <a:lnTo>
                  <a:pt x="91" y="71"/>
                </a:lnTo>
                <a:lnTo>
                  <a:pt x="92" y="76"/>
                </a:lnTo>
                <a:lnTo>
                  <a:pt x="94" y="81"/>
                </a:lnTo>
                <a:lnTo>
                  <a:pt x="95" y="86"/>
                </a:lnTo>
                <a:lnTo>
                  <a:pt x="95" y="90"/>
                </a:lnTo>
                <a:lnTo>
                  <a:pt x="96" y="95"/>
                </a:lnTo>
                <a:lnTo>
                  <a:pt x="96" y="100"/>
                </a:lnTo>
                <a:lnTo>
                  <a:pt x="95" y="105"/>
                </a:lnTo>
                <a:lnTo>
                  <a:pt x="95" y="110"/>
                </a:lnTo>
                <a:lnTo>
                  <a:pt x="94" y="115"/>
                </a:lnTo>
                <a:lnTo>
                  <a:pt x="93" y="120"/>
                </a:lnTo>
                <a:lnTo>
                  <a:pt x="91" y="124"/>
                </a:lnTo>
                <a:lnTo>
                  <a:pt x="89" y="129"/>
                </a:lnTo>
                <a:lnTo>
                  <a:pt x="88" y="134"/>
                </a:lnTo>
                <a:lnTo>
                  <a:pt x="86" y="138"/>
                </a:lnTo>
                <a:lnTo>
                  <a:pt x="83" y="143"/>
                </a:lnTo>
                <a:lnTo>
                  <a:pt x="81" y="148"/>
                </a:lnTo>
                <a:lnTo>
                  <a:pt x="78" y="152"/>
                </a:lnTo>
                <a:lnTo>
                  <a:pt x="75" y="156"/>
                </a:lnTo>
                <a:lnTo>
                  <a:pt x="73" y="161"/>
                </a:lnTo>
                <a:lnTo>
                  <a:pt x="70" y="165"/>
                </a:lnTo>
                <a:lnTo>
                  <a:pt x="66" y="169"/>
                </a:lnTo>
                <a:lnTo>
                  <a:pt x="63" y="173"/>
                </a:lnTo>
                <a:lnTo>
                  <a:pt x="60" y="177"/>
                </a:lnTo>
                <a:lnTo>
                  <a:pt x="57" y="18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3" name="Rectangle 18"/>
          <p:cNvSpPr>
            <a:spLocks noChangeArrowheads="1"/>
          </p:cNvSpPr>
          <p:nvPr/>
        </p:nvSpPr>
        <p:spPr bwMode="auto">
          <a:xfrm>
            <a:off x="8196263" y="2944813"/>
            <a:ext cx="1666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800000"/>
                </a:solidFill>
              </a:rPr>
              <a:t>β</a:t>
            </a:r>
          </a:p>
        </p:txBody>
      </p:sp>
      <p:sp>
        <p:nvSpPr>
          <p:cNvPr id="14354" name="Text Box 19"/>
          <p:cNvSpPr txBox="1">
            <a:spLocks noChangeArrowheads="1"/>
          </p:cNvSpPr>
          <p:nvPr/>
        </p:nvSpPr>
        <p:spPr bwMode="auto">
          <a:xfrm rot="-1380000">
            <a:off x="2719388" y="3708400"/>
            <a:ext cx="25939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a:solidFill>
                  <a:srgbClr val="FF0000"/>
                </a:solidFill>
              </a:rPr>
              <a:t>Driving Force, F</a:t>
            </a:r>
            <a:r>
              <a:rPr lang="en-US" altLang="en-US" sz="1400" baseline="-25000">
                <a:solidFill>
                  <a:srgbClr val="FF0000"/>
                </a:solidFill>
              </a:rPr>
              <a:t>D</a:t>
            </a:r>
            <a:r>
              <a:rPr lang="en-US" altLang="en-US" sz="1400">
                <a:solidFill>
                  <a:srgbClr val="FF0000"/>
                </a:solidFill>
              </a:rPr>
              <a:t> = W sin β</a:t>
            </a:r>
          </a:p>
        </p:txBody>
      </p:sp>
      <p:sp>
        <p:nvSpPr>
          <p:cNvPr id="14355" name="Text Box 20"/>
          <p:cNvSpPr txBox="1">
            <a:spLocks noChangeArrowheads="1"/>
          </p:cNvSpPr>
          <p:nvPr/>
        </p:nvSpPr>
        <p:spPr bwMode="auto">
          <a:xfrm rot="-1440000">
            <a:off x="5500688" y="3167063"/>
            <a:ext cx="307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FF"/>
                </a:solidFill>
              </a:rPr>
              <a:t>Normal Component, F</a:t>
            </a:r>
            <a:r>
              <a:rPr lang="en-US" altLang="en-US" sz="1400" baseline="-25000">
                <a:solidFill>
                  <a:srgbClr val="0000FF"/>
                </a:solidFill>
              </a:rPr>
              <a:t>V</a:t>
            </a:r>
            <a:r>
              <a:rPr lang="en-US" altLang="en-US" sz="1400">
                <a:solidFill>
                  <a:srgbClr val="0000FF"/>
                </a:solidFill>
              </a:rPr>
              <a:t> = W cos β</a:t>
            </a:r>
          </a:p>
        </p:txBody>
      </p:sp>
      <p:sp>
        <p:nvSpPr>
          <p:cNvPr id="14356" name="Rectangle 21"/>
          <p:cNvSpPr>
            <a:spLocks noChangeArrowheads="1"/>
          </p:cNvSpPr>
          <p:nvPr/>
        </p:nvSpPr>
        <p:spPr bwMode="auto">
          <a:xfrm>
            <a:off x="4389438" y="3905250"/>
            <a:ext cx="8588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t>Weight = W</a:t>
            </a:r>
          </a:p>
        </p:txBody>
      </p:sp>
      <p:sp>
        <p:nvSpPr>
          <p:cNvPr id="14357" name="Freeform 22"/>
          <p:cNvSpPr>
            <a:spLocks noChangeArrowheads="1"/>
          </p:cNvSpPr>
          <p:nvPr/>
        </p:nvSpPr>
        <p:spPr bwMode="auto">
          <a:xfrm>
            <a:off x="5248275" y="3649663"/>
            <a:ext cx="160338" cy="52387"/>
          </a:xfrm>
          <a:custGeom>
            <a:avLst/>
            <a:gdLst>
              <a:gd name="T0" fmla="*/ 0 w 101"/>
              <a:gd name="T1" fmla="*/ 2147483646 h 33"/>
              <a:gd name="T2" fmla="*/ 2147483646 w 101"/>
              <a:gd name="T3" fmla="*/ 2147483646 h 33"/>
              <a:gd name="T4" fmla="*/ 2147483646 w 101"/>
              <a:gd name="T5" fmla="*/ 2147483646 h 33"/>
              <a:gd name="T6" fmla="*/ 2147483646 w 101"/>
              <a:gd name="T7" fmla="*/ 2147483646 h 33"/>
              <a:gd name="T8" fmla="*/ 2147483646 w 101"/>
              <a:gd name="T9" fmla="*/ 2147483646 h 33"/>
              <a:gd name="T10" fmla="*/ 2147483646 w 101"/>
              <a:gd name="T11" fmla="*/ 2147483646 h 33"/>
              <a:gd name="T12" fmla="*/ 2147483646 w 101"/>
              <a:gd name="T13" fmla="*/ 2147483646 h 33"/>
              <a:gd name="T14" fmla="*/ 2147483646 w 101"/>
              <a:gd name="T15" fmla="*/ 2147483646 h 33"/>
              <a:gd name="T16" fmla="*/ 2147483646 w 101"/>
              <a:gd name="T17" fmla="*/ 2147483646 h 33"/>
              <a:gd name="T18" fmla="*/ 2147483646 w 101"/>
              <a:gd name="T19" fmla="*/ 2147483646 h 33"/>
              <a:gd name="T20" fmla="*/ 2147483646 w 101"/>
              <a:gd name="T21" fmla="*/ 2147483646 h 33"/>
              <a:gd name="T22" fmla="*/ 2147483646 w 101"/>
              <a:gd name="T23" fmla="*/ 2147483646 h 33"/>
              <a:gd name="T24" fmla="*/ 2147483646 w 101"/>
              <a:gd name="T25" fmla="*/ 2147483646 h 33"/>
              <a:gd name="T26" fmla="*/ 2147483646 w 101"/>
              <a:gd name="T27" fmla="*/ 2147483646 h 33"/>
              <a:gd name="T28" fmla="*/ 2147483646 w 101"/>
              <a:gd name="T29" fmla="*/ 2147483646 h 33"/>
              <a:gd name="T30" fmla="*/ 2147483646 w 101"/>
              <a:gd name="T31" fmla="*/ 2147483646 h 33"/>
              <a:gd name="T32" fmla="*/ 2147483646 w 101"/>
              <a:gd name="T33" fmla="*/ 2147483646 h 33"/>
              <a:gd name="T34" fmla="*/ 2147483646 w 101"/>
              <a:gd name="T35" fmla="*/ 2147483646 h 33"/>
              <a:gd name="T36" fmla="*/ 2147483646 w 101"/>
              <a:gd name="T37" fmla="*/ 2147483646 h 33"/>
              <a:gd name="T38" fmla="*/ 2147483646 w 101"/>
              <a:gd name="T39" fmla="*/ 2147483646 h 33"/>
              <a:gd name="T40" fmla="*/ 2147483646 w 101"/>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33"/>
              <a:gd name="T65" fmla="*/ 101 w 10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33">
                <a:moveTo>
                  <a:pt x="0" y="5"/>
                </a:moveTo>
                <a:lnTo>
                  <a:pt x="8" y="12"/>
                </a:lnTo>
                <a:lnTo>
                  <a:pt x="15" y="19"/>
                </a:lnTo>
                <a:lnTo>
                  <a:pt x="22" y="24"/>
                </a:lnTo>
                <a:lnTo>
                  <a:pt x="29" y="27"/>
                </a:lnTo>
                <a:lnTo>
                  <a:pt x="36" y="30"/>
                </a:lnTo>
                <a:lnTo>
                  <a:pt x="42" y="32"/>
                </a:lnTo>
                <a:lnTo>
                  <a:pt x="48" y="33"/>
                </a:lnTo>
                <a:lnTo>
                  <a:pt x="53" y="33"/>
                </a:lnTo>
                <a:lnTo>
                  <a:pt x="59" y="32"/>
                </a:lnTo>
                <a:lnTo>
                  <a:pt x="64" y="31"/>
                </a:lnTo>
                <a:lnTo>
                  <a:pt x="69" y="29"/>
                </a:lnTo>
                <a:lnTo>
                  <a:pt x="73" y="27"/>
                </a:lnTo>
                <a:lnTo>
                  <a:pt x="78" y="24"/>
                </a:lnTo>
                <a:lnTo>
                  <a:pt x="82" y="21"/>
                </a:lnTo>
                <a:lnTo>
                  <a:pt x="85" y="17"/>
                </a:lnTo>
                <a:lnTo>
                  <a:pt x="89" y="14"/>
                </a:lnTo>
                <a:lnTo>
                  <a:pt x="92" y="10"/>
                </a:lnTo>
                <a:lnTo>
                  <a:pt x="95" y="7"/>
                </a:lnTo>
                <a:lnTo>
                  <a:pt x="98" y="3"/>
                </a:lnTo>
                <a:lnTo>
                  <a:pt x="101"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8" name="Rectangle 23"/>
          <p:cNvSpPr>
            <a:spLocks noChangeArrowheads="1"/>
          </p:cNvSpPr>
          <p:nvPr/>
        </p:nvSpPr>
        <p:spPr bwMode="auto">
          <a:xfrm>
            <a:off x="5305425" y="3757613"/>
            <a:ext cx="650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800000"/>
                </a:solidFill>
              </a:rPr>
              <a:t>β</a:t>
            </a:r>
          </a:p>
        </p:txBody>
      </p:sp>
      <p:sp>
        <p:nvSpPr>
          <p:cNvPr id="14359" name="Freeform 24"/>
          <p:cNvSpPr>
            <a:spLocks noChangeArrowheads="1"/>
          </p:cNvSpPr>
          <p:nvPr/>
        </p:nvSpPr>
        <p:spPr bwMode="auto">
          <a:xfrm>
            <a:off x="5064125" y="3098800"/>
            <a:ext cx="606425" cy="947738"/>
          </a:xfrm>
          <a:custGeom>
            <a:avLst/>
            <a:gdLst>
              <a:gd name="T0" fmla="*/ 0 w 382"/>
              <a:gd name="T1" fmla="*/ 0 h 597"/>
              <a:gd name="T2" fmla="*/ 2147483646 w 382"/>
              <a:gd name="T3" fmla="*/ 2147483646 h 597"/>
              <a:gd name="T4" fmla="*/ 0 60000 65536"/>
              <a:gd name="T5" fmla="*/ 0 60000 65536"/>
              <a:gd name="T6" fmla="*/ 0 w 382"/>
              <a:gd name="T7" fmla="*/ 0 h 597"/>
              <a:gd name="T8" fmla="*/ 382 w 382"/>
              <a:gd name="T9" fmla="*/ 597 h 597"/>
            </a:gdLst>
            <a:ahLst/>
            <a:cxnLst>
              <a:cxn ang="T4">
                <a:pos x="T0" y="T1"/>
              </a:cxn>
              <a:cxn ang="T5">
                <a:pos x="T2" y="T3"/>
              </a:cxn>
            </a:cxnLst>
            <a:rect l="T6" t="T7" r="T8" b="T9"/>
            <a:pathLst>
              <a:path w="382" h="597">
                <a:moveTo>
                  <a:pt x="0" y="0"/>
                </a:moveTo>
                <a:lnTo>
                  <a:pt x="382" y="597"/>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0" name="Freeform 25"/>
          <p:cNvSpPr>
            <a:spLocks/>
          </p:cNvSpPr>
          <p:nvPr/>
        </p:nvSpPr>
        <p:spPr bwMode="auto">
          <a:xfrm>
            <a:off x="5248275" y="3389313"/>
            <a:ext cx="365125" cy="574675"/>
          </a:xfrm>
          <a:custGeom>
            <a:avLst/>
            <a:gdLst>
              <a:gd name="T0" fmla="*/ 0 w 230"/>
              <a:gd name="T1" fmla="*/ 0 h 362"/>
              <a:gd name="T2" fmla="*/ 2147483646 w 230"/>
              <a:gd name="T3" fmla="*/ 2147483646 h 362"/>
              <a:gd name="T4" fmla="*/ 0 60000 65536"/>
              <a:gd name="T5" fmla="*/ 0 60000 65536"/>
              <a:gd name="T6" fmla="*/ 0 w 230"/>
              <a:gd name="T7" fmla="*/ 0 h 362"/>
              <a:gd name="T8" fmla="*/ 230 w 230"/>
              <a:gd name="T9" fmla="*/ 362 h 362"/>
            </a:gdLst>
            <a:ahLst/>
            <a:cxnLst>
              <a:cxn ang="T4">
                <a:pos x="T0" y="T1"/>
              </a:cxn>
              <a:cxn ang="T5">
                <a:pos x="T2" y="T3"/>
              </a:cxn>
            </a:cxnLst>
            <a:rect l="T6" t="T7" r="T8" b="T9"/>
            <a:pathLst>
              <a:path w="230" h="362">
                <a:moveTo>
                  <a:pt x="0" y="0"/>
                </a:moveTo>
                <a:lnTo>
                  <a:pt x="230" y="362"/>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1" name="Rectangle 26"/>
          <p:cNvSpPr>
            <a:spLocks noChangeArrowheads="1"/>
          </p:cNvSpPr>
          <p:nvPr/>
        </p:nvSpPr>
        <p:spPr bwMode="auto">
          <a:xfrm rot="-1428189">
            <a:off x="3714750" y="4672013"/>
            <a:ext cx="96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dirty="0">
                <a:solidFill>
                  <a:srgbClr val="009900"/>
                </a:solidFill>
              </a:rPr>
              <a:t>τ </a:t>
            </a:r>
            <a:r>
              <a:rPr lang="en-US" altLang="en-US" sz="1600" i="1" dirty="0">
                <a:solidFill>
                  <a:srgbClr val="009900"/>
                </a:solidFill>
              </a:rPr>
              <a:t>= N tanϕ</a:t>
            </a:r>
          </a:p>
        </p:txBody>
      </p:sp>
      <p:sp>
        <p:nvSpPr>
          <p:cNvPr id="14362" name="Rectangle 27"/>
          <p:cNvSpPr>
            <a:spLocks noChangeArrowheads="1"/>
          </p:cNvSpPr>
          <p:nvPr/>
        </p:nvSpPr>
        <p:spPr bwMode="auto">
          <a:xfrm rot="3580562">
            <a:off x="5167312" y="5478463"/>
            <a:ext cx="17700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N = Fv = W cos β</a:t>
            </a:r>
          </a:p>
        </p:txBody>
      </p:sp>
      <p:sp>
        <p:nvSpPr>
          <p:cNvPr id="14363" name="Freeform 28"/>
          <p:cNvSpPr>
            <a:spLocks/>
          </p:cNvSpPr>
          <p:nvPr/>
        </p:nvSpPr>
        <p:spPr bwMode="auto">
          <a:xfrm>
            <a:off x="6823075" y="3529013"/>
            <a:ext cx="877888" cy="381000"/>
          </a:xfrm>
          <a:custGeom>
            <a:avLst/>
            <a:gdLst>
              <a:gd name="T0" fmla="*/ 2147483646 w 553"/>
              <a:gd name="T1" fmla="*/ 2147483646 h 240"/>
              <a:gd name="T2" fmla="*/ 0 w 553"/>
              <a:gd name="T3" fmla="*/ 0 h 240"/>
              <a:gd name="T4" fmla="*/ 0 60000 65536"/>
              <a:gd name="T5" fmla="*/ 0 60000 65536"/>
              <a:gd name="T6" fmla="*/ 0 w 553"/>
              <a:gd name="T7" fmla="*/ 0 h 240"/>
              <a:gd name="T8" fmla="*/ 553 w 553"/>
              <a:gd name="T9" fmla="*/ 240 h 240"/>
            </a:gdLst>
            <a:ahLst/>
            <a:cxnLst>
              <a:cxn ang="T4">
                <a:pos x="T0" y="T1"/>
              </a:cxn>
              <a:cxn ang="T5">
                <a:pos x="T2" y="T3"/>
              </a:cxn>
            </a:cxnLst>
            <a:rect l="T6" t="T7" r="T8" b="T9"/>
            <a:pathLst>
              <a:path w="553" h="240">
                <a:moveTo>
                  <a:pt x="553" y="240"/>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4" name="Text Box 29"/>
          <p:cNvSpPr txBox="1">
            <a:spLocks noChangeArrowheads="1"/>
          </p:cNvSpPr>
          <p:nvPr/>
        </p:nvSpPr>
        <p:spPr bwMode="auto">
          <a:xfrm>
            <a:off x="393171" y="445030"/>
            <a:ext cx="46958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u="sng" dirty="0">
                <a:solidFill>
                  <a:srgbClr val="000000"/>
                </a:solidFill>
              </a:rPr>
              <a:t>INFINITE SLOPE</a:t>
            </a:r>
            <a:endParaRPr lang="en-US" altLang="en-US" sz="1700" dirty="0">
              <a:solidFill>
                <a:srgbClr val="800000"/>
              </a:solidFill>
            </a:endParaRPr>
          </a:p>
          <a:p>
            <a:endParaRPr lang="en-US" altLang="en-US" sz="1700" dirty="0">
              <a:solidFill>
                <a:srgbClr val="800000"/>
              </a:solidFill>
            </a:endParaRPr>
          </a:p>
          <a:p>
            <a:r>
              <a:rPr lang="en-US" altLang="en-US" sz="1700" dirty="0">
                <a:solidFill>
                  <a:srgbClr val="800000"/>
                </a:solidFill>
              </a:rPr>
              <a:t>I. PLANAR FAILURE or </a:t>
            </a:r>
            <a:r>
              <a:rPr lang="en-US" altLang="en-US" sz="1700" i="1" u="sng" dirty="0">
                <a:solidFill>
                  <a:srgbClr val="800000"/>
                </a:solidFill>
              </a:rPr>
              <a:t>Transitional Failure</a:t>
            </a:r>
          </a:p>
        </p:txBody>
      </p:sp>
      <p:grpSp>
        <p:nvGrpSpPr>
          <p:cNvPr id="2" name="Group 1"/>
          <p:cNvGrpSpPr/>
          <p:nvPr/>
        </p:nvGrpSpPr>
        <p:grpSpPr>
          <a:xfrm>
            <a:off x="5408613" y="571500"/>
            <a:ext cx="2717800" cy="1039813"/>
            <a:chOff x="5408613" y="571500"/>
            <a:chExt cx="2717800" cy="1039813"/>
          </a:xfrm>
        </p:grpSpPr>
        <p:sp>
          <p:nvSpPr>
            <p:cNvPr id="14365" name="Freeform 30"/>
            <p:cNvSpPr>
              <a:spLocks noChangeArrowheads="1"/>
            </p:cNvSpPr>
            <p:nvPr/>
          </p:nvSpPr>
          <p:spPr bwMode="auto">
            <a:xfrm>
              <a:off x="5408613" y="709613"/>
              <a:ext cx="2717800" cy="565150"/>
            </a:xfrm>
            <a:custGeom>
              <a:avLst/>
              <a:gdLst>
                <a:gd name="T0" fmla="*/ 2147483646 w 1712"/>
                <a:gd name="T1" fmla="*/ 0 h 356"/>
                <a:gd name="T2" fmla="*/ 2147483646 w 1712"/>
                <a:gd name="T3" fmla="*/ 2147483646 h 356"/>
                <a:gd name="T4" fmla="*/ 0 w 1712"/>
                <a:gd name="T5" fmla="*/ 2147483646 h 356"/>
                <a:gd name="T6" fmla="*/ 0 60000 65536"/>
                <a:gd name="T7" fmla="*/ 0 60000 65536"/>
                <a:gd name="T8" fmla="*/ 0 60000 65536"/>
                <a:gd name="T9" fmla="*/ 0 w 1712"/>
                <a:gd name="T10" fmla="*/ 0 h 356"/>
                <a:gd name="T11" fmla="*/ 1712 w 1712"/>
                <a:gd name="T12" fmla="*/ 356 h 356"/>
              </a:gdLst>
              <a:ahLst/>
              <a:cxnLst>
                <a:cxn ang="T6">
                  <a:pos x="T0" y="T1"/>
                </a:cxn>
                <a:cxn ang="T7">
                  <a:pos x="T2" y="T3"/>
                </a:cxn>
                <a:cxn ang="T8">
                  <a:pos x="T4" y="T5"/>
                </a:cxn>
              </a:cxnLst>
              <a:rect l="T9" t="T10" r="T11" b="T12"/>
              <a:pathLst>
                <a:path w="1712" h="356">
                  <a:moveTo>
                    <a:pt x="1712" y="0"/>
                  </a:moveTo>
                  <a:lnTo>
                    <a:pt x="418" y="356"/>
                  </a:lnTo>
                  <a:lnTo>
                    <a:pt x="0" y="35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6" name="Freeform 31"/>
            <p:cNvSpPr>
              <a:spLocks noChangeArrowheads="1"/>
            </p:cNvSpPr>
            <p:nvPr/>
          </p:nvSpPr>
          <p:spPr bwMode="auto">
            <a:xfrm>
              <a:off x="5757863" y="858838"/>
              <a:ext cx="1847850" cy="504825"/>
            </a:xfrm>
            <a:custGeom>
              <a:avLst/>
              <a:gdLst>
                <a:gd name="T0" fmla="*/ 2147483646 w 1164"/>
                <a:gd name="T1" fmla="*/ 0 h 318"/>
                <a:gd name="T2" fmla="*/ 2147483646 w 1164"/>
                <a:gd name="T3" fmla="*/ 2147483646 h 318"/>
                <a:gd name="T4" fmla="*/ 2147483646 w 1164"/>
                <a:gd name="T5" fmla="*/ 2147483646 h 318"/>
                <a:gd name="T6" fmla="*/ 2147483646 w 1164"/>
                <a:gd name="T7" fmla="*/ 2147483646 h 318"/>
                <a:gd name="T8" fmla="*/ 0 w 1164"/>
                <a:gd name="T9" fmla="*/ 2147483646 h 318"/>
                <a:gd name="T10" fmla="*/ 2147483646 w 1164"/>
                <a:gd name="T11" fmla="*/ 2147483646 h 318"/>
                <a:gd name="T12" fmla="*/ 2147483646 w 1164"/>
                <a:gd name="T13" fmla="*/ 0 h 318"/>
                <a:gd name="T14" fmla="*/ 0 60000 65536"/>
                <a:gd name="T15" fmla="*/ 0 60000 65536"/>
                <a:gd name="T16" fmla="*/ 0 60000 65536"/>
                <a:gd name="T17" fmla="*/ 0 60000 65536"/>
                <a:gd name="T18" fmla="*/ 0 60000 65536"/>
                <a:gd name="T19" fmla="*/ 0 60000 65536"/>
                <a:gd name="T20" fmla="*/ 0 60000 65536"/>
                <a:gd name="T21" fmla="*/ 0 w 1164"/>
                <a:gd name="T22" fmla="*/ 0 h 318"/>
                <a:gd name="T23" fmla="*/ 1164 w 1164"/>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4" h="318">
                  <a:moveTo>
                    <a:pt x="1164" y="0"/>
                  </a:moveTo>
                  <a:lnTo>
                    <a:pt x="924" y="112"/>
                  </a:lnTo>
                  <a:lnTo>
                    <a:pt x="383" y="268"/>
                  </a:lnTo>
                  <a:lnTo>
                    <a:pt x="184" y="318"/>
                  </a:lnTo>
                  <a:lnTo>
                    <a:pt x="0" y="262"/>
                  </a:lnTo>
                  <a:lnTo>
                    <a:pt x="212" y="262"/>
                  </a:lnTo>
                  <a:lnTo>
                    <a:pt x="1164" y="0"/>
                  </a:lnTo>
                  <a:close/>
                </a:path>
              </a:pathLst>
            </a:custGeom>
            <a:gradFill rotWithShape="0">
              <a:gsLst>
                <a:gs pos="0">
                  <a:srgbClr val="FFCC00"/>
                </a:gs>
                <a:gs pos="100000">
                  <a:srgbClr val="FFFFFF"/>
                </a:gs>
              </a:gsLst>
              <a:lin ang="5400000" scaled="1"/>
            </a:gradFill>
            <a:ln w="9981">
              <a:solidFill>
                <a:srgbClr val="E0B090"/>
              </a:solidFill>
              <a:prstDash val="solid"/>
              <a:round/>
              <a:headEnd/>
              <a:tailEnd/>
            </a:ln>
          </p:spPr>
          <p:txBody>
            <a:bodyPr/>
            <a:lstStyle/>
            <a:p>
              <a:endParaRPr lang="en-US"/>
            </a:p>
          </p:txBody>
        </p:sp>
        <p:sp>
          <p:nvSpPr>
            <p:cNvPr id="14367" name="Freeform 32"/>
            <p:cNvSpPr>
              <a:spLocks/>
            </p:cNvSpPr>
            <p:nvPr/>
          </p:nvSpPr>
          <p:spPr bwMode="auto">
            <a:xfrm>
              <a:off x="6550025" y="779463"/>
              <a:ext cx="0" cy="357187"/>
            </a:xfrm>
            <a:custGeom>
              <a:avLst/>
              <a:gdLst>
                <a:gd name="T0" fmla="*/ 2147483646 h 225"/>
                <a:gd name="T1" fmla="*/ 0 h 225"/>
                <a:gd name="T2" fmla="*/ 0 60000 65536"/>
                <a:gd name="T3" fmla="*/ 0 60000 65536"/>
                <a:gd name="T4" fmla="*/ 0 h 225"/>
                <a:gd name="T5" fmla="*/ 225 h 225"/>
              </a:gdLst>
              <a:ahLst/>
              <a:cxnLst>
                <a:cxn ang="T2">
                  <a:pos x="0" y="T0"/>
                </a:cxn>
                <a:cxn ang="T3">
                  <a:pos x="0" y="T1"/>
                </a:cxn>
              </a:cxnLst>
              <a:rect l="0" t="T4" r="0" b="T5"/>
              <a:pathLst>
                <a:path h="225">
                  <a:moveTo>
                    <a:pt x="0" y="225"/>
                  </a:moveTo>
                  <a:lnTo>
                    <a:pt x="0" y="0"/>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8" name="Freeform 33"/>
            <p:cNvSpPr>
              <a:spLocks/>
            </p:cNvSpPr>
            <p:nvPr/>
          </p:nvSpPr>
          <p:spPr bwMode="auto">
            <a:xfrm>
              <a:off x="6550025" y="1235075"/>
              <a:ext cx="0" cy="376238"/>
            </a:xfrm>
            <a:custGeom>
              <a:avLst/>
              <a:gdLst>
                <a:gd name="T0" fmla="*/ 0 h 237"/>
                <a:gd name="T1" fmla="*/ 2147483646 h 237"/>
                <a:gd name="T2" fmla="*/ 0 60000 65536"/>
                <a:gd name="T3" fmla="*/ 0 60000 65536"/>
                <a:gd name="T4" fmla="*/ 0 h 237"/>
                <a:gd name="T5" fmla="*/ 237 h 237"/>
              </a:gdLst>
              <a:ahLst/>
              <a:cxnLst>
                <a:cxn ang="T2">
                  <a:pos x="0" y="T0"/>
                </a:cxn>
                <a:cxn ang="T3">
                  <a:pos x="0" y="T1"/>
                </a:cxn>
              </a:cxnLst>
              <a:rect l="0" t="T4" r="0" b="T5"/>
              <a:pathLst>
                <a:path h="237">
                  <a:moveTo>
                    <a:pt x="0" y="0"/>
                  </a:moveTo>
                  <a:lnTo>
                    <a:pt x="0" y="237"/>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9" name="Rectangle 34"/>
            <p:cNvSpPr>
              <a:spLocks noChangeArrowheads="1"/>
            </p:cNvSpPr>
            <p:nvPr/>
          </p:nvSpPr>
          <p:spPr bwMode="auto">
            <a:xfrm>
              <a:off x="6540500" y="571500"/>
              <a:ext cx="138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a:solidFill>
                    <a:srgbClr val="FFFFFF"/>
                  </a:solidFill>
                </a:rPr>
                <a:t>H</a:t>
              </a:r>
            </a:p>
          </p:txBody>
        </p:sp>
        <p:sp>
          <p:nvSpPr>
            <p:cNvPr id="14370" name="Freeform 35"/>
            <p:cNvSpPr>
              <a:spLocks noChangeArrowheads="1"/>
            </p:cNvSpPr>
            <p:nvPr/>
          </p:nvSpPr>
          <p:spPr bwMode="auto">
            <a:xfrm>
              <a:off x="6696075" y="1079500"/>
              <a:ext cx="77788" cy="112713"/>
            </a:xfrm>
            <a:custGeom>
              <a:avLst/>
              <a:gdLst>
                <a:gd name="T0" fmla="*/ 0 w 49"/>
                <a:gd name="T1" fmla="*/ 2147483646 h 71"/>
                <a:gd name="T2" fmla="*/ 0 w 49"/>
                <a:gd name="T3" fmla="*/ 2147483646 h 71"/>
                <a:gd name="T4" fmla="*/ 2147483646 w 49"/>
                <a:gd name="T5" fmla="*/ 2147483646 h 71"/>
                <a:gd name="T6" fmla="*/ 2147483646 w 49"/>
                <a:gd name="T7" fmla="*/ 0 h 71"/>
                <a:gd name="T8" fmla="*/ 0 w 49"/>
                <a:gd name="T9" fmla="*/ 2147483646 h 71"/>
                <a:gd name="T10" fmla="*/ 0 60000 65536"/>
                <a:gd name="T11" fmla="*/ 0 60000 65536"/>
                <a:gd name="T12" fmla="*/ 0 60000 65536"/>
                <a:gd name="T13" fmla="*/ 0 60000 65536"/>
                <a:gd name="T14" fmla="*/ 0 60000 65536"/>
                <a:gd name="T15" fmla="*/ 0 w 49"/>
                <a:gd name="T16" fmla="*/ 0 h 71"/>
                <a:gd name="T17" fmla="*/ 49 w 49"/>
                <a:gd name="T18" fmla="*/ 71 h 71"/>
              </a:gdLst>
              <a:ahLst/>
              <a:cxnLst>
                <a:cxn ang="T10">
                  <a:pos x="T0" y="T1"/>
                </a:cxn>
                <a:cxn ang="T11">
                  <a:pos x="T2" y="T3"/>
                </a:cxn>
                <a:cxn ang="T12">
                  <a:pos x="T4" y="T5"/>
                </a:cxn>
                <a:cxn ang="T13">
                  <a:pos x="T6" y="T7"/>
                </a:cxn>
                <a:cxn ang="T14">
                  <a:pos x="T8" y="T9"/>
                </a:cxn>
              </a:cxnLst>
              <a:rect l="T15" t="T16" r="T17" b="T18"/>
              <a:pathLst>
                <a:path w="49" h="71">
                  <a:moveTo>
                    <a:pt x="0" y="16"/>
                  </a:moveTo>
                  <a:lnTo>
                    <a:pt x="0" y="71"/>
                  </a:lnTo>
                  <a:lnTo>
                    <a:pt x="49" y="57"/>
                  </a:lnTo>
                  <a:lnTo>
                    <a:pt x="49" y="0"/>
                  </a:lnTo>
                  <a:lnTo>
                    <a:pt x="0" y="16"/>
                  </a:lnTo>
                  <a:close/>
                </a:path>
              </a:pathLst>
            </a:custGeom>
            <a:gradFill rotWithShape="0">
              <a:gsLst>
                <a:gs pos="0">
                  <a:srgbClr val="E0B090"/>
                </a:gs>
                <a:gs pos="100000">
                  <a:srgbClr val="FFFFFF"/>
                </a:gs>
              </a:gsLst>
              <a:lin ang="5400000" scaled="1"/>
            </a:gradFill>
            <a:ln w="9981">
              <a:solidFill>
                <a:srgbClr val="000000"/>
              </a:solidFill>
              <a:prstDash val="solid"/>
              <a:round/>
              <a:headEnd/>
              <a:tailEnd/>
            </a:ln>
          </p:spPr>
          <p:txBody>
            <a:bodyPr/>
            <a:lstStyle/>
            <a:p>
              <a:endParaRPr lang="en-US"/>
            </a:p>
          </p:txBody>
        </p:sp>
      </p:grpSp>
      <p:sp>
        <p:nvSpPr>
          <p:cNvPr id="14371" name="Freeform 36"/>
          <p:cNvSpPr>
            <a:spLocks/>
          </p:cNvSpPr>
          <p:nvPr/>
        </p:nvSpPr>
        <p:spPr bwMode="auto">
          <a:xfrm>
            <a:off x="4652963" y="2030413"/>
            <a:ext cx="1239837" cy="0"/>
          </a:xfrm>
          <a:custGeom>
            <a:avLst/>
            <a:gdLst>
              <a:gd name="T0" fmla="*/ 0 w 781"/>
              <a:gd name="T1" fmla="*/ 2147483646 w 781"/>
              <a:gd name="T2" fmla="*/ 0 60000 65536"/>
              <a:gd name="T3" fmla="*/ 0 60000 65536"/>
              <a:gd name="T4" fmla="*/ 0 w 781"/>
              <a:gd name="T5" fmla="*/ 781 w 781"/>
            </a:gdLst>
            <a:ahLst/>
            <a:cxnLst>
              <a:cxn ang="T2">
                <a:pos x="T0" y="0"/>
              </a:cxn>
              <a:cxn ang="T3">
                <a:pos x="T1" y="0"/>
              </a:cxn>
            </a:cxnLst>
            <a:rect l="T4" t="0" r="T5" b="0"/>
            <a:pathLst>
              <a:path w="781">
                <a:moveTo>
                  <a:pt x="0" y="0"/>
                </a:moveTo>
                <a:lnTo>
                  <a:pt x="781"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2" name="Freeform 37"/>
          <p:cNvSpPr>
            <a:spLocks noChangeArrowheads="1"/>
          </p:cNvSpPr>
          <p:nvPr/>
        </p:nvSpPr>
        <p:spPr bwMode="auto">
          <a:xfrm>
            <a:off x="4652963" y="1841500"/>
            <a:ext cx="0" cy="903288"/>
          </a:xfrm>
          <a:custGeom>
            <a:avLst/>
            <a:gdLst>
              <a:gd name="T0" fmla="*/ 2147483646 h 569"/>
              <a:gd name="T1" fmla="*/ 0 h 569"/>
              <a:gd name="T2" fmla="*/ 0 60000 65536"/>
              <a:gd name="T3" fmla="*/ 0 60000 65536"/>
              <a:gd name="T4" fmla="*/ 0 h 569"/>
              <a:gd name="T5" fmla="*/ 569 h 569"/>
            </a:gdLst>
            <a:ahLst/>
            <a:cxnLst>
              <a:cxn ang="T2">
                <a:pos x="0" y="T0"/>
              </a:cxn>
              <a:cxn ang="T3">
                <a:pos x="0" y="T1"/>
              </a:cxn>
            </a:cxnLst>
            <a:rect l="0" t="T4" r="0" b="T5"/>
            <a:pathLst>
              <a:path h="569">
                <a:moveTo>
                  <a:pt x="0" y="56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3" name="Freeform 38"/>
          <p:cNvSpPr>
            <a:spLocks noChangeArrowheads="1"/>
          </p:cNvSpPr>
          <p:nvPr/>
        </p:nvSpPr>
        <p:spPr bwMode="auto">
          <a:xfrm>
            <a:off x="5892800" y="1831975"/>
            <a:ext cx="0" cy="417513"/>
          </a:xfrm>
          <a:custGeom>
            <a:avLst/>
            <a:gdLst>
              <a:gd name="T0" fmla="*/ 2147483646 h 263"/>
              <a:gd name="T1" fmla="*/ 0 h 263"/>
              <a:gd name="T2" fmla="*/ 0 60000 65536"/>
              <a:gd name="T3" fmla="*/ 0 60000 65536"/>
              <a:gd name="T4" fmla="*/ 0 h 263"/>
              <a:gd name="T5" fmla="*/ 263 h 263"/>
            </a:gdLst>
            <a:ahLst/>
            <a:cxnLst>
              <a:cxn ang="T2">
                <a:pos x="0" y="T0"/>
              </a:cxn>
              <a:cxn ang="T3">
                <a:pos x="0" y="T1"/>
              </a:cxn>
            </a:cxnLst>
            <a:rect l="0" t="T4" r="0" b="T5"/>
            <a:pathLst>
              <a:path h="263">
                <a:moveTo>
                  <a:pt x="0" y="263"/>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4" name="Freeform 39"/>
          <p:cNvSpPr>
            <a:spLocks/>
          </p:cNvSpPr>
          <p:nvPr/>
        </p:nvSpPr>
        <p:spPr bwMode="auto">
          <a:xfrm>
            <a:off x="4652963" y="2198688"/>
            <a:ext cx="1239837" cy="546100"/>
          </a:xfrm>
          <a:custGeom>
            <a:avLst/>
            <a:gdLst>
              <a:gd name="T0" fmla="*/ 2147483646 w 781"/>
              <a:gd name="T1" fmla="*/ 0 h 344"/>
              <a:gd name="T2" fmla="*/ 0 w 781"/>
              <a:gd name="T3" fmla="*/ 2147483646 h 344"/>
              <a:gd name="T4" fmla="*/ 0 60000 65536"/>
              <a:gd name="T5" fmla="*/ 0 60000 65536"/>
              <a:gd name="T6" fmla="*/ 0 w 781"/>
              <a:gd name="T7" fmla="*/ 0 h 344"/>
              <a:gd name="T8" fmla="*/ 781 w 781"/>
              <a:gd name="T9" fmla="*/ 344 h 344"/>
            </a:gdLst>
            <a:ahLst/>
            <a:cxnLst>
              <a:cxn ang="T4">
                <a:pos x="T0" y="T1"/>
              </a:cxn>
              <a:cxn ang="T5">
                <a:pos x="T2" y="T3"/>
              </a:cxn>
            </a:cxnLst>
            <a:rect l="T6" t="T7" r="T8" b="T9"/>
            <a:pathLst>
              <a:path w="781" h="344">
                <a:moveTo>
                  <a:pt x="781" y="0"/>
                </a:moveTo>
                <a:lnTo>
                  <a:pt x="0" y="344"/>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5" name="Rectangle 40"/>
          <p:cNvSpPr>
            <a:spLocks noChangeArrowheads="1"/>
          </p:cNvSpPr>
          <p:nvPr/>
        </p:nvSpPr>
        <p:spPr bwMode="auto">
          <a:xfrm rot="1320000">
            <a:off x="5345113" y="2063750"/>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i="1">
                <a:solidFill>
                  <a:srgbClr val="800000"/>
                </a:solidFill>
              </a:rPr>
              <a:t>1 </a:t>
            </a:r>
          </a:p>
        </p:txBody>
      </p:sp>
      <p:sp>
        <p:nvSpPr>
          <p:cNvPr id="14376" name="Rectangle 41"/>
          <p:cNvSpPr>
            <a:spLocks noChangeArrowheads="1"/>
          </p:cNvSpPr>
          <p:nvPr/>
        </p:nvSpPr>
        <p:spPr bwMode="auto">
          <a:xfrm>
            <a:off x="4719638" y="1773238"/>
            <a:ext cx="936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i="1">
                <a:solidFill>
                  <a:srgbClr val="800000"/>
                </a:solidFill>
              </a:rPr>
              <a:t>b = 1 cosβ</a:t>
            </a:r>
          </a:p>
        </p:txBody>
      </p:sp>
      <p:sp>
        <p:nvSpPr>
          <p:cNvPr id="14377" name="Rectangle 42"/>
          <p:cNvSpPr>
            <a:spLocks noChangeArrowheads="1"/>
          </p:cNvSpPr>
          <p:nvPr/>
        </p:nvSpPr>
        <p:spPr bwMode="auto">
          <a:xfrm>
            <a:off x="465138" y="2093913"/>
            <a:ext cx="19145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u="sng">
                <a:solidFill>
                  <a:srgbClr val="6000C0"/>
                </a:solidFill>
              </a:rPr>
              <a:t>A- Dry Soil</a:t>
            </a:r>
            <a:r>
              <a:rPr lang="en-US" altLang="en-US" sz="1700" b="1">
                <a:solidFill>
                  <a:srgbClr val="6000C0"/>
                </a:solidFill>
              </a:rPr>
              <a:t> (ϕ soil)</a:t>
            </a:r>
          </a:p>
        </p:txBody>
      </p:sp>
      <p:sp>
        <p:nvSpPr>
          <p:cNvPr id="14378" name="Rectangle 43"/>
          <p:cNvSpPr>
            <a:spLocks noChangeArrowheads="1"/>
          </p:cNvSpPr>
          <p:nvPr/>
        </p:nvSpPr>
        <p:spPr bwMode="auto">
          <a:xfrm>
            <a:off x="466725" y="3241675"/>
            <a:ext cx="174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6000C0"/>
                </a:solidFill>
              </a:rPr>
              <a:t>W = </a:t>
            </a:r>
            <a:r>
              <a:rPr lang="en-US" altLang="en-US" sz="2400">
                <a:solidFill>
                  <a:srgbClr val="000000"/>
                </a:solidFill>
                <a:latin typeface="Symbol" panose="05050102010706020507" pitchFamily="18" charset="2"/>
              </a:rPr>
              <a:t>g</a:t>
            </a:r>
            <a:r>
              <a:rPr lang="en-US" altLang="en-US" sz="2300" i="1">
                <a:solidFill>
                  <a:srgbClr val="6000C0"/>
                </a:solidFill>
              </a:rPr>
              <a:t> H cosβ</a:t>
            </a:r>
          </a:p>
        </p:txBody>
      </p:sp>
      <p:sp>
        <p:nvSpPr>
          <p:cNvPr id="14379" name="Oval 44"/>
          <p:cNvSpPr>
            <a:spLocks noChangeArrowheads="1"/>
          </p:cNvSpPr>
          <p:nvPr/>
        </p:nvSpPr>
        <p:spPr bwMode="auto">
          <a:xfrm>
            <a:off x="1522942" y="3211513"/>
            <a:ext cx="1054100" cy="473075"/>
          </a:xfrm>
          <a:prstGeom prst="ellipse">
            <a:avLst/>
          </a:prstGeom>
          <a:noFill/>
          <a:ln w="9981">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80" name="Freeform 45"/>
          <p:cNvSpPr>
            <a:spLocks/>
          </p:cNvSpPr>
          <p:nvPr/>
        </p:nvSpPr>
        <p:spPr bwMode="auto">
          <a:xfrm>
            <a:off x="2193925" y="2753255"/>
            <a:ext cx="312738" cy="466725"/>
          </a:xfrm>
          <a:custGeom>
            <a:avLst/>
            <a:gdLst>
              <a:gd name="T0" fmla="*/ 2147483646 w 197"/>
              <a:gd name="T1" fmla="*/ 2147483646 h 294"/>
              <a:gd name="T2" fmla="*/ 2147483646 w 197"/>
              <a:gd name="T3" fmla="*/ 2147483646 h 294"/>
              <a:gd name="T4" fmla="*/ 2147483646 w 197"/>
              <a:gd name="T5" fmla="*/ 2147483646 h 294"/>
              <a:gd name="T6" fmla="*/ 2147483646 w 197"/>
              <a:gd name="T7" fmla="*/ 2147483646 h 294"/>
              <a:gd name="T8" fmla="*/ 2147483646 w 197"/>
              <a:gd name="T9" fmla="*/ 2147483646 h 294"/>
              <a:gd name="T10" fmla="*/ 0 w 197"/>
              <a:gd name="T11" fmla="*/ 2147483646 h 294"/>
              <a:gd name="T12" fmla="*/ 2147483646 w 197"/>
              <a:gd name="T13" fmla="*/ 2147483646 h 294"/>
              <a:gd name="T14" fmla="*/ 2147483646 w 197"/>
              <a:gd name="T15" fmla="*/ 2147483646 h 294"/>
              <a:gd name="T16" fmla="*/ 2147483646 w 197"/>
              <a:gd name="T17" fmla="*/ 2147483646 h 294"/>
              <a:gd name="T18" fmla="*/ 2147483646 w 197"/>
              <a:gd name="T19" fmla="*/ 2147483646 h 294"/>
              <a:gd name="T20" fmla="*/ 2147483646 w 197"/>
              <a:gd name="T21" fmla="*/ 2147483646 h 294"/>
              <a:gd name="T22" fmla="*/ 2147483646 w 197"/>
              <a:gd name="T23" fmla="*/ 2147483646 h 294"/>
              <a:gd name="T24" fmla="*/ 2147483646 w 197"/>
              <a:gd name="T25" fmla="*/ 2147483646 h 294"/>
              <a:gd name="T26" fmla="*/ 2147483646 w 197"/>
              <a:gd name="T27" fmla="*/ 2147483646 h 294"/>
              <a:gd name="T28" fmla="*/ 2147483646 w 197"/>
              <a:gd name="T29" fmla="*/ 2147483646 h 294"/>
              <a:gd name="T30" fmla="*/ 2147483646 w 197"/>
              <a:gd name="T31" fmla="*/ 2147483646 h 294"/>
              <a:gd name="T32" fmla="*/ 2147483646 w 197"/>
              <a:gd name="T33" fmla="*/ 2147483646 h 294"/>
              <a:gd name="T34" fmla="*/ 2147483646 w 197"/>
              <a:gd name="T35" fmla="*/ 2147483646 h 294"/>
              <a:gd name="T36" fmla="*/ 2147483646 w 197"/>
              <a:gd name="T37" fmla="*/ 2147483646 h 294"/>
              <a:gd name="T38" fmla="*/ 2147483646 w 197"/>
              <a:gd name="T39" fmla="*/ 2147483646 h 294"/>
              <a:gd name="T40" fmla="*/ 2147483646 w 197"/>
              <a:gd name="T41" fmla="*/ 2147483646 h 294"/>
              <a:gd name="T42" fmla="*/ 2147483646 w 197"/>
              <a:gd name="T43" fmla="*/ 2147483646 h 294"/>
              <a:gd name="T44" fmla="*/ 2147483646 w 197"/>
              <a:gd name="T45" fmla="*/ 2147483646 h 294"/>
              <a:gd name="T46" fmla="*/ 2147483646 w 197"/>
              <a:gd name="T47" fmla="*/ 2147483646 h 294"/>
              <a:gd name="T48" fmla="*/ 2147483646 w 197"/>
              <a:gd name="T49" fmla="*/ 2147483646 h 294"/>
              <a:gd name="T50" fmla="*/ 2147483646 w 197"/>
              <a:gd name="T51" fmla="*/ 2147483646 h 294"/>
              <a:gd name="T52" fmla="*/ 2147483646 w 197"/>
              <a:gd name="T53" fmla="*/ 2147483646 h 294"/>
              <a:gd name="T54" fmla="*/ 2147483646 w 197"/>
              <a:gd name="T55" fmla="*/ 2147483646 h 294"/>
              <a:gd name="T56" fmla="*/ 2147483646 w 197"/>
              <a:gd name="T57" fmla="*/ 2147483646 h 294"/>
              <a:gd name="T58" fmla="*/ 2147483646 w 197"/>
              <a:gd name="T59" fmla="*/ 2147483646 h 294"/>
              <a:gd name="T60" fmla="*/ 2147483646 w 197"/>
              <a:gd name="T61" fmla="*/ 2147483646 h 294"/>
              <a:gd name="T62" fmla="*/ 2147483646 w 197"/>
              <a:gd name="T63" fmla="*/ 2147483646 h 294"/>
              <a:gd name="T64" fmla="*/ 2147483646 w 197"/>
              <a:gd name="T65" fmla="*/ 0 h 2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294"/>
              <a:gd name="T101" fmla="*/ 197 w 197"/>
              <a:gd name="T102" fmla="*/ 294 h 2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294">
                <a:moveTo>
                  <a:pt x="13" y="294"/>
                </a:moveTo>
                <a:lnTo>
                  <a:pt x="10" y="283"/>
                </a:lnTo>
                <a:lnTo>
                  <a:pt x="9" y="273"/>
                </a:lnTo>
                <a:lnTo>
                  <a:pt x="7" y="263"/>
                </a:lnTo>
                <a:lnTo>
                  <a:pt x="5" y="253"/>
                </a:lnTo>
                <a:lnTo>
                  <a:pt x="4" y="244"/>
                </a:lnTo>
                <a:lnTo>
                  <a:pt x="3" y="235"/>
                </a:lnTo>
                <a:lnTo>
                  <a:pt x="2" y="226"/>
                </a:lnTo>
                <a:lnTo>
                  <a:pt x="1" y="217"/>
                </a:lnTo>
                <a:lnTo>
                  <a:pt x="1" y="209"/>
                </a:lnTo>
                <a:lnTo>
                  <a:pt x="1" y="201"/>
                </a:lnTo>
                <a:lnTo>
                  <a:pt x="0" y="193"/>
                </a:lnTo>
                <a:lnTo>
                  <a:pt x="0" y="185"/>
                </a:lnTo>
                <a:lnTo>
                  <a:pt x="1" y="178"/>
                </a:lnTo>
                <a:lnTo>
                  <a:pt x="1" y="171"/>
                </a:lnTo>
                <a:lnTo>
                  <a:pt x="2" y="164"/>
                </a:lnTo>
                <a:lnTo>
                  <a:pt x="2" y="157"/>
                </a:lnTo>
                <a:lnTo>
                  <a:pt x="3" y="150"/>
                </a:lnTo>
                <a:lnTo>
                  <a:pt x="4" y="144"/>
                </a:lnTo>
                <a:lnTo>
                  <a:pt x="6" y="138"/>
                </a:lnTo>
                <a:lnTo>
                  <a:pt x="7" y="132"/>
                </a:lnTo>
                <a:lnTo>
                  <a:pt x="9" y="126"/>
                </a:lnTo>
                <a:lnTo>
                  <a:pt x="10" y="121"/>
                </a:lnTo>
                <a:lnTo>
                  <a:pt x="12" y="115"/>
                </a:lnTo>
                <a:lnTo>
                  <a:pt x="14" y="110"/>
                </a:lnTo>
                <a:lnTo>
                  <a:pt x="16" y="105"/>
                </a:lnTo>
                <a:lnTo>
                  <a:pt x="19" y="101"/>
                </a:lnTo>
                <a:lnTo>
                  <a:pt x="21" y="96"/>
                </a:lnTo>
                <a:lnTo>
                  <a:pt x="24" y="91"/>
                </a:lnTo>
                <a:lnTo>
                  <a:pt x="26" y="87"/>
                </a:lnTo>
                <a:lnTo>
                  <a:pt x="29" y="83"/>
                </a:lnTo>
                <a:lnTo>
                  <a:pt x="32" y="79"/>
                </a:lnTo>
                <a:lnTo>
                  <a:pt x="35" y="75"/>
                </a:lnTo>
                <a:lnTo>
                  <a:pt x="39" y="71"/>
                </a:lnTo>
                <a:lnTo>
                  <a:pt x="42" y="68"/>
                </a:lnTo>
                <a:lnTo>
                  <a:pt x="46" y="64"/>
                </a:lnTo>
                <a:lnTo>
                  <a:pt x="49" y="61"/>
                </a:lnTo>
                <a:lnTo>
                  <a:pt x="53" y="58"/>
                </a:lnTo>
                <a:lnTo>
                  <a:pt x="57" y="55"/>
                </a:lnTo>
                <a:lnTo>
                  <a:pt x="61" y="52"/>
                </a:lnTo>
                <a:lnTo>
                  <a:pt x="65" y="49"/>
                </a:lnTo>
                <a:lnTo>
                  <a:pt x="69" y="46"/>
                </a:lnTo>
                <a:lnTo>
                  <a:pt x="74" y="44"/>
                </a:lnTo>
                <a:lnTo>
                  <a:pt x="78" y="41"/>
                </a:lnTo>
                <a:lnTo>
                  <a:pt x="83" y="39"/>
                </a:lnTo>
                <a:lnTo>
                  <a:pt x="87" y="36"/>
                </a:lnTo>
                <a:lnTo>
                  <a:pt x="92" y="34"/>
                </a:lnTo>
                <a:lnTo>
                  <a:pt x="97" y="32"/>
                </a:lnTo>
                <a:lnTo>
                  <a:pt x="102" y="30"/>
                </a:lnTo>
                <a:lnTo>
                  <a:pt x="107" y="28"/>
                </a:lnTo>
                <a:lnTo>
                  <a:pt x="112" y="26"/>
                </a:lnTo>
                <a:lnTo>
                  <a:pt x="117" y="24"/>
                </a:lnTo>
                <a:lnTo>
                  <a:pt x="122" y="22"/>
                </a:lnTo>
                <a:lnTo>
                  <a:pt x="128" y="20"/>
                </a:lnTo>
                <a:lnTo>
                  <a:pt x="133" y="18"/>
                </a:lnTo>
                <a:lnTo>
                  <a:pt x="139" y="17"/>
                </a:lnTo>
                <a:lnTo>
                  <a:pt x="144" y="15"/>
                </a:lnTo>
                <a:lnTo>
                  <a:pt x="150" y="13"/>
                </a:lnTo>
                <a:lnTo>
                  <a:pt x="156" y="11"/>
                </a:lnTo>
                <a:lnTo>
                  <a:pt x="161" y="10"/>
                </a:lnTo>
                <a:lnTo>
                  <a:pt x="167" y="8"/>
                </a:lnTo>
                <a:lnTo>
                  <a:pt x="173" y="7"/>
                </a:lnTo>
                <a:lnTo>
                  <a:pt x="179" y="5"/>
                </a:lnTo>
                <a:lnTo>
                  <a:pt x="185" y="3"/>
                </a:lnTo>
                <a:lnTo>
                  <a:pt x="191" y="2"/>
                </a:lnTo>
                <a:lnTo>
                  <a:pt x="197" y="0"/>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1" name="Rectangle 46"/>
          <p:cNvSpPr>
            <a:spLocks noChangeArrowheads="1"/>
          </p:cNvSpPr>
          <p:nvPr/>
        </p:nvSpPr>
        <p:spPr bwMode="auto">
          <a:xfrm>
            <a:off x="2582333" y="2587625"/>
            <a:ext cx="936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i="1" dirty="0">
                <a:solidFill>
                  <a:srgbClr val="6000C0"/>
                </a:solidFill>
              </a:rPr>
              <a:t>b = 1 cosβ</a:t>
            </a:r>
          </a:p>
        </p:txBody>
      </p:sp>
      <p:sp>
        <p:nvSpPr>
          <p:cNvPr id="14382" name="Rectangle 47"/>
          <p:cNvSpPr>
            <a:spLocks noChangeArrowheads="1"/>
          </p:cNvSpPr>
          <p:nvPr/>
        </p:nvSpPr>
        <p:spPr bwMode="auto">
          <a:xfrm>
            <a:off x="7342188" y="6354763"/>
            <a:ext cx="115728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cxnSp>
        <p:nvCxnSpPr>
          <p:cNvPr id="14383" name="Straight Arrow Connector 48"/>
          <p:cNvCxnSpPr>
            <a:cxnSpLocks noChangeShapeType="1"/>
          </p:cNvCxnSpPr>
          <p:nvPr/>
        </p:nvCxnSpPr>
        <p:spPr bwMode="auto">
          <a:xfrm rot="16200000" flipV="1">
            <a:off x="5139531" y="4361657"/>
            <a:ext cx="547687" cy="2921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84" name="TextBox 49"/>
          <p:cNvSpPr txBox="1">
            <a:spLocks noChangeArrowheads="1"/>
          </p:cNvSpPr>
          <p:nvPr/>
        </p:nvSpPr>
        <p:spPr bwMode="auto">
          <a:xfrm rot="-1397397">
            <a:off x="3246438" y="4906963"/>
            <a:ext cx="200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Shear Resistance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noChangeArrowheads="1"/>
          </p:cNvSpPr>
          <p:nvPr/>
        </p:nvSpPr>
        <p:spPr bwMode="auto">
          <a:xfrm>
            <a:off x="1227138" y="3290888"/>
            <a:ext cx="1458912" cy="882650"/>
          </a:xfrm>
          <a:custGeom>
            <a:avLst/>
            <a:gdLst>
              <a:gd name="T0" fmla="*/ 2147483646 w 919"/>
              <a:gd name="T1" fmla="*/ 2147483646 h 556"/>
              <a:gd name="T2" fmla="*/ 2147483646 w 919"/>
              <a:gd name="T3" fmla="*/ 2147483646 h 556"/>
              <a:gd name="T4" fmla="*/ 2147483646 w 919"/>
              <a:gd name="T5" fmla="*/ 2147483646 h 556"/>
              <a:gd name="T6" fmla="*/ 2147483646 w 919"/>
              <a:gd name="T7" fmla="*/ 2147483646 h 556"/>
              <a:gd name="T8" fmla="*/ 2147483646 w 919"/>
              <a:gd name="T9" fmla="*/ 2147483646 h 556"/>
              <a:gd name="T10" fmla="*/ 2147483646 w 919"/>
              <a:gd name="T11" fmla="*/ 2147483646 h 556"/>
              <a:gd name="T12" fmla="*/ 2147483646 w 919"/>
              <a:gd name="T13" fmla="*/ 2147483646 h 556"/>
              <a:gd name="T14" fmla="*/ 2147483646 w 919"/>
              <a:gd name="T15" fmla="*/ 2147483646 h 556"/>
              <a:gd name="T16" fmla="*/ 2147483646 w 919"/>
              <a:gd name="T17" fmla="*/ 2147483646 h 556"/>
              <a:gd name="T18" fmla="*/ 2147483646 w 919"/>
              <a:gd name="T19" fmla="*/ 0 h 556"/>
              <a:gd name="T20" fmla="*/ 2147483646 w 919"/>
              <a:gd name="T21" fmla="*/ 0 h 556"/>
              <a:gd name="T22" fmla="*/ 2147483646 w 919"/>
              <a:gd name="T23" fmla="*/ 2147483646 h 556"/>
              <a:gd name="T24" fmla="*/ 2147483646 w 919"/>
              <a:gd name="T25" fmla="*/ 2147483646 h 556"/>
              <a:gd name="T26" fmla="*/ 2147483646 w 919"/>
              <a:gd name="T27" fmla="*/ 2147483646 h 556"/>
              <a:gd name="T28" fmla="*/ 2147483646 w 919"/>
              <a:gd name="T29" fmla="*/ 2147483646 h 556"/>
              <a:gd name="T30" fmla="*/ 2147483646 w 919"/>
              <a:gd name="T31" fmla="*/ 2147483646 h 556"/>
              <a:gd name="T32" fmla="*/ 2147483646 w 919"/>
              <a:gd name="T33" fmla="*/ 2147483646 h 556"/>
              <a:gd name="T34" fmla="*/ 2147483646 w 919"/>
              <a:gd name="T35" fmla="*/ 2147483646 h 556"/>
              <a:gd name="T36" fmla="*/ 2147483646 w 919"/>
              <a:gd name="T37" fmla="*/ 2147483646 h 556"/>
              <a:gd name="T38" fmla="*/ 2147483646 w 919"/>
              <a:gd name="T39" fmla="*/ 2147483646 h 556"/>
              <a:gd name="T40" fmla="*/ 2147483646 w 919"/>
              <a:gd name="T41" fmla="*/ 2147483646 h 556"/>
              <a:gd name="T42" fmla="*/ 2147483646 w 919"/>
              <a:gd name="T43" fmla="*/ 2147483646 h 556"/>
              <a:gd name="T44" fmla="*/ 2147483646 w 919"/>
              <a:gd name="T45" fmla="*/ 2147483646 h 556"/>
              <a:gd name="T46" fmla="*/ 2147483646 w 919"/>
              <a:gd name="T47" fmla="*/ 2147483646 h 556"/>
              <a:gd name="T48" fmla="*/ 2147483646 w 919"/>
              <a:gd name="T49" fmla="*/ 2147483646 h 556"/>
              <a:gd name="T50" fmla="*/ 2147483646 w 919"/>
              <a:gd name="T51" fmla="*/ 2147483646 h 556"/>
              <a:gd name="T52" fmla="*/ 2147483646 w 919"/>
              <a:gd name="T53" fmla="*/ 2147483646 h 556"/>
              <a:gd name="T54" fmla="*/ 2147483646 w 919"/>
              <a:gd name="T55" fmla="*/ 2147483646 h 556"/>
              <a:gd name="T56" fmla="*/ 2147483646 w 919"/>
              <a:gd name="T57" fmla="*/ 2147483646 h 556"/>
              <a:gd name="T58" fmla="*/ 2147483646 w 919"/>
              <a:gd name="T59" fmla="*/ 2147483646 h 556"/>
              <a:gd name="T60" fmla="*/ 2147483646 w 919"/>
              <a:gd name="T61" fmla="*/ 2147483646 h 556"/>
              <a:gd name="T62" fmla="*/ 2147483646 w 919"/>
              <a:gd name="T63" fmla="*/ 2147483646 h 556"/>
              <a:gd name="T64" fmla="*/ 2147483646 w 919"/>
              <a:gd name="T65" fmla="*/ 2147483646 h 556"/>
              <a:gd name="T66" fmla="*/ 2147483646 w 919"/>
              <a:gd name="T67" fmla="*/ 2147483646 h 556"/>
              <a:gd name="T68" fmla="*/ 2147483646 w 919"/>
              <a:gd name="T69" fmla="*/ 2147483646 h 556"/>
              <a:gd name="T70" fmla="*/ 2147483646 w 919"/>
              <a:gd name="T71" fmla="*/ 2147483646 h 556"/>
              <a:gd name="T72" fmla="*/ 2147483646 w 919"/>
              <a:gd name="T73" fmla="*/ 2147483646 h 556"/>
              <a:gd name="T74" fmla="*/ 2147483646 w 919"/>
              <a:gd name="T75" fmla="*/ 2147483646 h 556"/>
              <a:gd name="T76" fmla="*/ 2147483646 w 919"/>
              <a:gd name="T77" fmla="*/ 2147483646 h 556"/>
              <a:gd name="T78" fmla="*/ 2147483646 w 919"/>
              <a:gd name="T79" fmla="*/ 2147483646 h 556"/>
              <a:gd name="T80" fmla="*/ 2147483646 w 919"/>
              <a:gd name="T81" fmla="*/ 2147483646 h 556"/>
              <a:gd name="T82" fmla="*/ 2147483646 w 919"/>
              <a:gd name="T83" fmla="*/ 2147483646 h 556"/>
              <a:gd name="T84" fmla="*/ 0 w 919"/>
              <a:gd name="T85" fmla="*/ 2147483646 h 5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9"/>
              <a:gd name="T130" fmla="*/ 0 h 556"/>
              <a:gd name="T131" fmla="*/ 919 w 919"/>
              <a:gd name="T132" fmla="*/ 556 h 5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9" h="556">
                <a:moveTo>
                  <a:pt x="0" y="138"/>
                </a:moveTo>
                <a:lnTo>
                  <a:pt x="0" y="131"/>
                </a:lnTo>
                <a:lnTo>
                  <a:pt x="1" y="124"/>
                </a:lnTo>
                <a:lnTo>
                  <a:pt x="2" y="117"/>
                </a:lnTo>
                <a:lnTo>
                  <a:pt x="3" y="110"/>
                </a:lnTo>
                <a:lnTo>
                  <a:pt x="5" y="103"/>
                </a:lnTo>
                <a:lnTo>
                  <a:pt x="7" y="96"/>
                </a:lnTo>
                <a:lnTo>
                  <a:pt x="9" y="89"/>
                </a:lnTo>
                <a:lnTo>
                  <a:pt x="11" y="83"/>
                </a:lnTo>
                <a:lnTo>
                  <a:pt x="14" y="76"/>
                </a:lnTo>
                <a:lnTo>
                  <a:pt x="17" y="70"/>
                </a:lnTo>
                <a:lnTo>
                  <a:pt x="21" y="64"/>
                </a:lnTo>
                <a:lnTo>
                  <a:pt x="25" y="59"/>
                </a:lnTo>
                <a:lnTo>
                  <a:pt x="29" y="53"/>
                </a:lnTo>
                <a:lnTo>
                  <a:pt x="33" y="48"/>
                </a:lnTo>
                <a:lnTo>
                  <a:pt x="37" y="43"/>
                </a:lnTo>
                <a:lnTo>
                  <a:pt x="42" y="38"/>
                </a:lnTo>
                <a:lnTo>
                  <a:pt x="47" y="33"/>
                </a:lnTo>
                <a:lnTo>
                  <a:pt x="52" y="29"/>
                </a:lnTo>
                <a:lnTo>
                  <a:pt x="57" y="25"/>
                </a:lnTo>
                <a:lnTo>
                  <a:pt x="63" y="21"/>
                </a:lnTo>
                <a:lnTo>
                  <a:pt x="69" y="17"/>
                </a:lnTo>
                <a:lnTo>
                  <a:pt x="75" y="14"/>
                </a:lnTo>
                <a:lnTo>
                  <a:pt x="81" y="11"/>
                </a:lnTo>
                <a:lnTo>
                  <a:pt x="87" y="9"/>
                </a:lnTo>
                <a:lnTo>
                  <a:pt x="93" y="6"/>
                </a:lnTo>
                <a:lnTo>
                  <a:pt x="100" y="4"/>
                </a:lnTo>
                <a:lnTo>
                  <a:pt x="107" y="3"/>
                </a:lnTo>
                <a:lnTo>
                  <a:pt x="114" y="1"/>
                </a:lnTo>
                <a:lnTo>
                  <a:pt x="120" y="0"/>
                </a:lnTo>
                <a:lnTo>
                  <a:pt x="128" y="0"/>
                </a:lnTo>
                <a:lnTo>
                  <a:pt x="135" y="0"/>
                </a:lnTo>
                <a:lnTo>
                  <a:pt x="785" y="0"/>
                </a:lnTo>
                <a:lnTo>
                  <a:pt x="792" y="0"/>
                </a:lnTo>
                <a:lnTo>
                  <a:pt x="799" y="0"/>
                </a:lnTo>
                <a:lnTo>
                  <a:pt x="806" y="1"/>
                </a:lnTo>
                <a:lnTo>
                  <a:pt x="812" y="3"/>
                </a:lnTo>
                <a:lnTo>
                  <a:pt x="819" y="4"/>
                </a:lnTo>
                <a:lnTo>
                  <a:pt x="826" y="6"/>
                </a:lnTo>
                <a:lnTo>
                  <a:pt x="832" y="9"/>
                </a:lnTo>
                <a:lnTo>
                  <a:pt x="838" y="11"/>
                </a:lnTo>
                <a:lnTo>
                  <a:pt x="844" y="14"/>
                </a:lnTo>
                <a:lnTo>
                  <a:pt x="850" y="17"/>
                </a:lnTo>
                <a:lnTo>
                  <a:pt x="856" y="21"/>
                </a:lnTo>
                <a:lnTo>
                  <a:pt x="862" y="25"/>
                </a:lnTo>
                <a:lnTo>
                  <a:pt x="867" y="29"/>
                </a:lnTo>
                <a:lnTo>
                  <a:pt x="872" y="33"/>
                </a:lnTo>
                <a:lnTo>
                  <a:pt x="877" y="38"/>
                </a:lnTo>
                <a:lnTo>
                  <a:pt x="882" y="43"/>
                </a:lnTo>
                <a:lnTo>
                  <a:pt x="886" y="48"/>
                </a:lnTo>
                <a:lnTo>
                  <a:pt x="890" y="53"/>
                </a:lnTo>
                <a:lnTo>
                  <a:pt x="894" y="59"/>
                </a:lnTo>
                <a:lnTo>
                  <a:pt x="898" y="64"/>
                </a:lnTo>
                <a:lnTo>
                  <a:pt x="901" y="70"/>
                </a:lnTo>
                <a:lnTo>
                  <a:pt x="904" y="76"/>
                </a:lnTo>
                <a:lnTo>
                  <a:pt x="907" y="83"/>
                </a:lnTo>
                <a:lnTo>
                  <a:pt x="910" y="89"/>
                </a:lnTo>
                <a:lnTo>
                  <a:pt x="912" y="96"/>
                </a:lnTo>
                <a:lnTo>
                  <a:pt x="914" y="103"/>
                </a:lnTo>
                <a:lnTo>
                  <a:pt x="916" y="110"/>
                </a:lnTo>
                <a:lnTo>
                  <a:pt x="917" y="117"/>
                </a:lnTo>
                <a:lnTo>
                  <a:pt x="918" y="124"/>
                </a:lnTo>
                <a:lnTo>
                  <a:pt x="918" y="131"/>
                </a:lnTo>
                <a:lnTo>
                  <a:pt x="919" y="138"/>
                </a:lnTo>
                <a:lnTo>
                  <a:pt x="919" y="417"/>
                </a:lnTo>
                <a:lnTo>
                  <a:pt x="918" y="425"/>
                </a:lnTo>
                <a:lnTo>
                  <a:pt x="918" y="432"/>
                </a:lnTo>
                <a:lnTo>
                  <a:pt x="917" y="439"/>
                </a:lnTo>
                <a:lnTo>
                  <a:pt x="916" y="446"/>
                </a:lnTo>
                <a:lnTo>
                  <a:pt x="914" y="453"/>
                </a:lnTo>
                <a:lnTo>
                  <a:pt x="912" y="460"/>
                </a:lnTo>
                <a:lnTo>
                  <a:pt x="910" y="466"/>
                </a:lnTo>
                <a:lnTo>
                  <a:pt x="907" y="473"/>
                </a:lnTo>
                <a:lnTo>
                  <a:pt x="904" y="479"/>
                </a:lnTo>
                <a:lnTo>
                  <a:pt x="901" y="485"/>
                </a:lnTo>
                <a:lnTo>
                  <a:pt x="898" y="491"/>
                </a:lnTo>
                <a:lnTo>
                  <a:pt x="894" y="497"/>
                </a:lnTo>
                <a:lnTo>
                  <a:pt x="890" y="502"/>
                </a:lnTo>
                <a:lnTo>
                  <a:pt x="886" y="508"/>
                </a:lnTo>
                <a:lnTo>
                  <a:pt x="882" y="513"/>
                </a:lnTo>
                <a:lnTo>
                  <a:pt x="877" y="518"/>
                </a:lnTo>
                <a:lnTo>
                  <a:pt x="872" y="522"/>
                </a:lnTo>
                <a:lnTo>
                  <a:pt x="867" y="527"/>
                </a:lnTo>
                <a:lnTo>
                  <a:pt x="862" y="531"/>
                </a:lnTo>
                <a:lnTo>
                  <a:pt x="856" y="535"/>
                </a:lnTo>
                <a:lnTo>
                  <a:pt x="850" y="538"/>
                </a:lnTo>
                <a:lnTo>
                  <a:pt x="844" y="541"/>
                </a:lnTo>
                <a:lnTo>
                  <a:pt x="838" y="544"/>
                </a:lnTo>
                <a:lnTo>
                  <a:pt x="832" y="547"/>
                </a:lnTo>
                <a:lnTo>
                  <a:pt x="826" y="549"/>
                </a:lnTo>
                <a:lnTo>
                  <a:pt x="819" y="551"/>
                </a:lnTo>
                <a:lnTo>
                  <a:pt x="812" y="553"/>
                </a:lnTo>
                <a:lnTo>
                  <a:pt x="806" y="554"/>
                </a:lnTo>
                <a:lnTo>
                  <a:pt x="799" y="555"/>
                </a:lnTo>
                <a:lnTo>
                  <a:pt x="792" y="556"/>
                </a:lnTo>
                <a:lnTo>
                  <a:pt x="785" y="556"/>
                </a:lnTo>
                <a:lnTo>
                  <a:pt x="135" y="556"/>
                </a:lnTo>
                <a:lnTo>
                  <a:pt x="128" y="556"/>
                </a:lnTo>
                <a:lnTo>
                  <a:pt x="120" y="555"/>
                </a:lnTo>
                <a:lnTo>
                  <a:pt x="114" y="554"/>
                </a:lnTo>
                <a:lnTo>
                  <a:pt x="107" y="553"/>
                </a:lnTo>
                <a:lnTo>
                  <a:pt x="100" y="551"/>
                </a:lnTo>
                <a:lnTo>
                  <a:pt x="93" y="549"/>
                </a:lnTo>
                <a:lnTo>
                  <a:pt x="87" y="547"/>
                </a:lnTo>
                <a:lnTo>
                  <a:pt x="81" y="544"/>
                </a:lnTo>
                <a:lnTo>
                  <a:pt x="75" y="541"/>
                </a:lnTo>
                <a:lnTo>
                  <a:pt x="69" y="538"/>
                </a:lnTo>
                <a:lnTo>
                  <a:pt x="63" y="535"/>
                </a:lnTo>
                <a:lnTo>
                  <a:pt x="57" y="531"/>
                </a:lnTo>
                <a:lnTo>
                  <a:pt x="52" y="527"/>
                </a:lnTo>
                <a:lnTo>
                  <a:pt x="47" y="522"/>
                </a:lnTo>
                <a:lnTo>
                  <a:pt x="42" y="518"/>
                </a:lnTo>
                <a:lnTo>
                  <a:pt x="37" y="513"/>
                </a:lnTo>
                <a:lnTo>
                  <a:pt x="33" y="508"/>
                </a:lnTo>
                <a:lnTo>
                  <a:pt x="29" y="502"/>
                </a:lnTo>
                <a:lnTo>
                  <a:pt x="25" y="497"/>
                </a:lnTo>
                <a:lnTo>
                  <a:pt x="21" y="491"/>
                </a:lnTo>
                <a:lnTo>
                  <a:pt x="17" y="485"/>
                </a:lnTo>
                <a:lnTo>
                  <a:pt x="14" y="479"/>
                </a:lnTo>
                <a:lnTo>
                  <a:pt x="11" y="473"/>
                </a:lnTo>
                <a:lnTo>
                  <a:pt x="9" y="466"/>
                </a:lnTo>
                <a:lnTo>
                  <a:pt x="7" y="460"/>
                </a:lnTo>
                <a:lnTo>
                  <a:pt x="5" y="453"/>
                </a:lnTo>
                <a:lnTo>
                  <a:pt x="3" y="446"/>
                </a:lnTo>
                <a:lnTo>
                  <a:pt x="2" y="439"/>
                </a:lnTo>
                <a:lnTo>
                  <a:pt x="1" y="432"/>
                </a:lnTo>
                <a:lnTo>
                  <a:pt x="0" y="425"/>
                </a:lnTo>
                <a:lnTo>
                  <a:pt x="0" y="417"/>
                </a:lnTo>
                <a:lnTo>
                  <a:pt x="0" y="138"/>
                </a:lnTo>
                <a:close/>
              </a:path>
            </a:pathLst>
          </a:custGeom>
          <a:solidFill>
            <a:srgbClr val="FFFF90"/>
          </a:solidFill>
          <a:ln w="29942">
            <a:solidFill>
              <a:srgbClr val="FF0000"/>
            </a:solidFill>
            <a:prstDash val="solid"/>
            <a:round/>
            <a:headEnd/>
            <a:tailEnd/>
          </a:ln>
        </p:spPr>
        <p:txBody>
          <a:bodyPr/>
          <a:lstStyle/>
          <a:p>
            <a:endParaRPr lang="en-US"/>
          </a:p>
        </p:txBody>
      </p:sp>
      <p:sp>
        <p:nvSpPr>
          <p:cNvPr id="16387" name="Freeform 3"/>
          <p:cNvSpPr>
            <a:spLocks noChangeArrowheads="1"/>
          </p:cNvSpPr>
          <p:nvPr/>
        </p:nvSpPr>
        <p:spPr bwMode="auto">
          <a:xfrm>
            <a:off x="3494088" y="2916238"/>
            <a:ext cx="5559425" cy="3679825"/>
          </a:xfrm>
          <a:custGeom>
            <a:avLst/>
            <a:gdLst>
              <a:gd name="T0" fmla="*/ 2147483646 w 3502"/>
              <a:gd name="T1" fmla="*/ 0 h 2318"/>
              <a:gd name="T2" fmla="*/ 0 w 3502"/>
              <a:gd name="T3" fmla="*/ 2147483646 h 2318"/>
              <a:gd name="T4" fmla="*/ 2147483646 w 3502"/>
              <a:gd name="T5" fmla="*/ 2147483646 h 2318"/>
              <a:gd name="T6" fmla="*/ 2147483646 w 3502"/>
              <a:gd name="T7" fmla="*/ 2147483646 h 2318"/>
              <a:gd name="T8" fmla="*/ 2147483646 w 3502"/>
              <a:gd name="T9" fmla="*/ 0 h 2318"/>
              <a:gd name="T10" fmla="*/ 0 60000 65536"/>
              <a:gd name="T11" fmla="*/ 0 60000 65536"/>
              <a:gd name="T12" fmla="*/ 0 60000 65536"/>
              <a:gd name="T13" fmla="*/ 0 60000 65536"/>
              <a:gd name="T14" fmla="*/ 0 60000 65536"/>
              <a:gd name="T15" fmla="*/ 0 w 3502"/>
              <a:gd name="T16" fmla="*/ 0 h 2318"/>
              <a:gd name="T17" fmla="*/ 3502 w 3502"/>
              <a:gd name="T18" fmla="*/ 2318 h 2318"/>
            </a:gdLst>
            <a:ahLst/>
            <a:cxnLst>
              <a:cxn ang="T10">
                <a:pos x="T0" y="T1"/>
              </a:cxn>
              <a:cxn ang="T11">
                <a:pos x="T2" y="T3"/>
              </a:cxn>
              <a:cxn ang="T12">
                <a:pos x="T4" y="T5"/>
              </a:cxn>
              <a:cxn ang="T13">
                <a:pos x="T6" y="T7"/>
              </a:cxn>
              <a:cxn ang="T14">
                <a:pos x="T8" y="T9"/>
              </a:cxn>
            </a:cxnLst>
            <a:rect l="T15" t="T16" r="T17" b="T18"/>
            <a:pathLst>
              <a:path w="3502" h="2318">
                <a:moveTo>
                  <a:pt x="3261" y="0"/>
                </a:moveTo>
                <a:lnTo>
                  <a:pt x="0" y="1626"/>
                </a:lnTo>
                <a:lnTo>
                  <a:pt x="515" y="2318"/>
                </a:lnTo>
                <a:lnTo>
                  <a:pt x="3502" y="1197"/>
                </a:lnTo>
                <a:lnTo>
                  <a:pt x="3261"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8" name="Freeform 4"/>
          <p:cNvSpPr>
            <a:spLocks noChangeArrowheads="1"/>
          </p:cNvSpPr>
          <p:nvPr/>
        </p:nvSpPr>
        <p:spPr bwMode="auto">
          <a:xfrm>
            <a:off x="2889250" y="2038350"/>
            <a:ext cx="5659438" cy="3806825"/>
          </a:xfrm>
          <a:custGeom>
            <a:avLst/>
            <a:gdLst>
              <a:gd name="T0" fmla="*/ 0 w 3565"/>
              <a:gd name="T1" fmla="*/ 2147483646 h 2398"/>
              <a:gd name="T2" fmla="*/ 2147483646 w 3565"/>
              <a:gd name="T3" fmla="*/ 0 h 2398"/>
              <a:gd name="T4" fmla="*/ 2147483646 w 3565"/>
              <a:gd name="T5" fmla="*/ 2147483646 h 2398"/>
              <a:gd name="T6" fmla="*/ 2147483646 w 3565"/>
              <a:gd name="T7" fmla="*/ 2147483646 h 2398"/>
              <a:gd name="T8" fmla="*/ 0 w 3565"/>
              <a:gd name="T9" fmla="*/ 2147483646 h 2398"/>
              <a:gd name="T10" fmla="*/ 0 60000 65536"/>
              <a:gd name="T11" fmla="*/ 0 60000 65536"/>
              <a:gd name="T12" fmla="*/ 0 60000 65536"/>
              <a:gd name="T13" fmla="*/ 0 60000 65536"/>
              <a:gd name="T14" fmla="*/ 0 60000 65536"/>
              <a:gd name="T15" fmla="*/ 0 w 3565"/>
              <a:gd name="T16" fmla="*/ 0 h 2398"/>
              <a:gd name="T17" fmla="*/ 3565 w 3565"/>
              <a:gd name="T18" fmla="*/ 2398 h 2398"/>
            </a:gdLst>
            <a:ahLst/>
            <a:cxnLst>
              <a:cxn ang="T10">
                <a:pos x="T0" y="T1"/>
              </a:cxn>
              <a:cxn ang="T11">
                <a:pos x="T2" y="T3"/>
              </a:cxn>
              <a:cxn ang="T12">
                <a:pos x="T4" y="T5"/>
              </a:cxn>
              <a:cxn ang="T13">
                <a:pos x="T6" y="T7"/>
              </a:cxn>
              <a:cxn ang="T14">
                <a:pos x="T8" y="T9"/>
              </a:cxn>
            </a:cxnLst>
            <a:rect l="T15" t="T16" r="T17" b="T18"/>
            <a:pathLst>
              <a:path w="3565" h="2398">
                <a:moveTo>
                  <a:pt x="0" y="1624"/>
                </a:moveTo>
                <a:lnTo>
                  <a:pt x="3199" y="0"/>
                </a:lnTo>
                <a:lnTo>
                  <a:pt x="3565" y="774"/>
                </a:lnTo>
                <a:lnTo>
                  <a:pt x="367" y="2398"/>
                </a:lnTo>
                <a:lnTo>
                  <a:pt x="0" y="1624"/>
                </a:lnTo>
                <a:close/>
              </a:path>
            </a:pathLst>
          </a:custGeom>
          <a:gradFill rotWithShape="0">
            <a:gsLst>
              <a:gs pos="0">
                <a:srgbClr val="FFE0C0"/>
              </a:gs>
              <a:gs pos="100000">
                <a:srgbClr val="FFFFFF"/>
              </a:gs>
            </a:gsLst>
            <a:lin ang="17820000" scaled="1"/>
          </a:gradFill>
          <a:ln w="9981">
            <a:solidFill>
              <a:srgbClr val="000000"/>
            </a:solidFill>
            <a:prstDash val="sysDot"/>
            <a:round/>
            <a:headEnd/>
            <a:tailEnd/>
          </a:ln>
        </p:spPr>
        <p:txBody>
          <a:bodyPr/>
          <a:lstStyle/>
          <a:p>
            <a:endParaRPr lang="en-US"/>
          </a:p>
        </p:txBody>
      </p:sp>
      <p:sp>
        <p:nvSpPr>
          <p:cNvPr id="16389" name="Freeform 5"/>
          <p:cNvSpPr>
            <a:spLocks noChangeArrowheads="1"/>
          </p:cNvSpPr>
          <p:nvPr/>
        </p:nvSpPr>
        <p:spPr bwMode="auto">
          <a:xfrm>
            <a:off x="2560638" y="4533900"/>
            <a:ext cx="1163637" cy="1806575"/>
          </a:xfrm>
          <a:custGeom>
            <a:avLst/>
            <a:gdLst>
              <a:gd name="T0" fmla="*/ 0 w 733"/>
              <a:gd name="T1" fmla="*/ 0 h 1138"/>
              <a:gd name="T2" fmla="*/ 2147483646 w 733"/>
              <a:gd name="T3" fmla="*/ 2147483646 h 1138"/>
              <a:gd name="T4" fmla="*/ 2147483646 w 733"/>
              <a:gd name="T5" fmla="*/ 2147483646 h 1138"/>
              <a:gd name="T6" fmla="*/ 2147483646 w 733"/>
              <a:gd name="T7" fmla="*/ 2147483646 h 1138"/>
              <a:gd name="T8" fmla="*/ 2147483646 w 733"/>
              <a:gd name="T9" fmla="*/ 2147483646 h 1138"/>
              <a:gd name="T10" fmla="*/ 0 w 733"/>
              <a:gd name="T11" fmla="*/ 0 h 1138"/>
              <a:gd name="T12" fmla="*/ 0 60000 65536"/>
              <a:gd name="T13" fmla="*/ 0 60000 65536"/>
              <a:gd name="T14" fmla="*/ 0 60000 65536"/>
              <a:gd name="T15" fmla="*/ 0 60000 65536"/>
              <a:gd name="T16" fmla="*/ 0 60000 65536"/>
              <a:gd name="T17" fmla="*/ 0 60000 65536"/>
              <a:gd name="T18" fmla="*/ 0 w 733"/>
              <a:gd name="T19" fmla="*/ 0 h 1138"/>
              <a:gd name="T20" fmla="*/ 733 w 733"/>
              <a:gd name="T21" fmla="*/ 1138 h 1138"/>
            </a:gdLst>
            <a:ahLst/>
            <a:cxnLst>
              <a:cxn ang="T12">
                <a:pos x="T0" y="T1"/>
              </a:cxn>
              <a:cxn ang="T13">
                <a:pos x="T2" y="T3"/>
              </a:cxn>
              <a:cxn ang="T14">
                <a:pos x="T4" y="T5"/>
              </a:cxn>
              <a:cxn ang="T15">
                <a:pos x="T6" y="T7"/>
              </a:cxn>
              <a:cxn ang="T16">
                <a:pos x="T8" y="T9"/>
              </a:cxn>
              <a:cxn ang="T17">
                <a:pos x="T10" y="T11"/>
              </a:cxn>
            </a:cxnLst>
            <a:rect l="T18" t="T19" r="T20" b="T21"/>
            <a:pathLst>
              <a:path w="733" h="1138">
                <a:moveTo>
                  <a:pt x="0" y="0"/>
                </a:moveTo>
                <a:lnTo>
                  <a:pt x="666" y="35"/>
                </a:lnTo>
                <a:lnTo>
                  <a:pt x="733" y="1138"/>
                </a:lnTo>
                <a:lnTo>
                  <a:pt x="433" y="1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0" name="Freeform 6"/>
          <p:cNvSpPr>
            <a:spLocks noChangeArrowheads="1"/>
          </p:cNvSpPr>
          <p:nvPr/>
        </p:nvSpPr>
        <p:spPr bwMode="auto">
          <a:xfrm>
            <a:off x="7740650" y="1690688"/>
            <a:ext cx="1189570" cy="1775995"/>
          </a:xfrm>
          <a:custGeom>
            <a:avLst/>
            <a:gdLst>
              <a:gd name="T0" fmla="*/ 2147483646 w 1032"/>
              <a:gd name="T1" fmla="*/ 2147483646 h 1378"/>
              <a:gd name="T2" fmla="*/ 0 w 1032"/>
              <a:gd name="T3" fmla="*/ 0 h 1378"/>
              <a:gd name="T4" fmla="*/ 2147483646 w 1032"/>
              <a:gd name="T5" fmla="*/ 2147483646 h 1378"/>
              <a:gd name="T6" fmla="*/ 2147483646 w 1032"/>
              <a:gd name="T7" fmla="*/ 2147483646 h 1378"/>
              <a:gd name="T8" fmla="*/ 2147483646 w 1032"/>
              <a:gd name="T9" fmla="*/ 2147483646 h 1378"/>
              <a:gd name="T10" fmla="*/ 2147483646 w 1032"/>
              <a:gd name="T11" fmla="*/ 2147483646 h 1378"/>
              <a:gd name="T12" fmla="*/ 0 60000 65536"/>
              <a:gd name="T13" fmla="*/ 0 60000 65536"/>
              <a:gd name="T14" fmla="*/ 0 60000 65536"/>
              <a:gd name="T15" fmla="*/ 0 60000 65536"/>
              <a:gd name="T16" fmla="*/ 0 60000 65536"/>
              <a:gd name="T17" fmla="*/ 0 60000 65536"/>
              <a:gd name="T18" fmla="*/ 0 w 1032"/>
              <a:gd name="T19" fmla="*/ 0 h 1378"/>
              <a:gd name="T20" fmla="*/ 1032 w 1032"/>
              <a:gd name="T21" fmla="*/ 1378 h 1378"/>
              <a:gd name="connsiteX0" fmla="*/ 7261 w 7261"/>
              <a:gd name="connsiteY0" fmla="*/ 7059 h 7059"/>
              <a:gd name="connsiteX1" fmla="*/ 0 w 7261"/>
              <a:gd name="connsiteY1" fmla="*/ 0 h 7059"/>
              <a:gd name="connsiteX2" fmla="*/ 969 w 7261"/>
              <a:gd name="connsiteY2" fmla="*/ 4746 h 7059"/>
              <a:gd name="connsiteX3" fmla="*/ 4516 w 7261"/>
              <a:gd name="connsiteY3" fmla="*/ 6996 h 7059"/>
              <a:gd name="connsiteX4" fmla="*/ 7261 w 7261"/>
              <a:gd name="connsiteY4" fmla="*/ 7059 h 7059"/>
              <a:gd name="connsiteX0" fmla="*/ 10000 w 10000"/>
              <a:gd name="connsiteY0" fmla="*/ 10000 h 11501"/>
              <a:gd name="connsiteX1" fmla="*/ 0 w 10000"/>
              <a:gd name="connsiteY1" fmla="*/ 0 h 11501"/>
              <a:gd name="connsiteX2" fmla="*/ 1335 w 10000"/>
              <a:gd name="connsiteY2" fmla="*/ 6723 h 11501"/>
              <a:gd name="connsiteX3" fmla="*/ 6789 w 10000"/>
              <a:gd name="connsiteY3" fmla="*/ 11501 h 11501"/>
              <a:gd name="connsiteX4" fmla="*/ 10000 w 10000"/>
              <a:gd name="connsiteY4" fmla="*/ 10000 h 1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501">
                <a:moveTo>
                  <a:pt x="10000" y="10000"/>
                </a:moveTo>
                <a:lnTo>
                  <a:pt x="0" y="0"/>
                </a:lnTo>
                <a:lnTo>
                  <a:pt x="1335" y="6723"/>
                </a:lnTo>
                <a:lnTo>
                  <a:pt x="6789" y="11501"/>
                </a:lnTo>
                <a:lnTo>
                  <a:pt x="10000" y="10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1" name="Freeform 7"/>
          <p:cNvSpPr>
            <a:spLocks noChangeArrowheads="1"/>
          </p:cNvSpPr>
          <p:nvPr/>
        </p:nvSpPr>
        <p:spPr bwMode="auto">
          <a:xfrm>
            <a:off x="4992688" y="3003550"/>
            <a:ext cx="1057275" cy="2079625"/>
          </a:xfrm>
          <a:custGeom>
            <a:avLst/>
            <a:gdLst>
              <a:gd name="T0" fmla="*/ 0 w 666"/>
              <a:gd name="T1" fmla="*/ 2147483646 h 1310"/>
              <a:gd name="T2" fmla="*/ 2147483646 w 666"/>
              <a:gd name="T3" fmla="*/ 0 h 1310"/>
              <a:gd name="T4" fmla="*/ 2147483646 w 666"/>
              <a:gd name="T5" fmla="*/ 2147483646 h 1310"/>
              <a:gd name="T6" fmla="*/ 0 w 666"/>
              <a:gd name="T7" fmla="*/ 2147483646 h 1310"/>
              <a:gd name="T8" fmla="*/ 0 w 666"/>
              <a:gd name="T9" fmla="*/ 2147483646 h 1310"/>
              <a:gd name="T10" fmla="*/ 0 60000 65536"/>
              <a:gd name="T11" fmla="*/ 0 60000 65536"/>
              <a:gd name="T12" fmla="*/ 0 60000 65536"/>
              <a:gd name="T13" fmla="*/ 0 60000 65536"/>
              <a:gd name="T14" fmla="*/ 0 60000 65536"/>
              <a:gd name="T15" fmla="*/ 0 w 666"/>
              <a:gd name="T16" fmla="*/ 0 h 1310"/>
              <a:gd name="T17" fmla="*/ 666 w 666"/>
              <a:gd name="T18" fmla="*/ 1310 h 1310"/>
            </a:gdLst>
            <a:ahLst/>
            <a:cxnLst>
              <a:cxn ang="T10">
                <a:pos x="T0" y="T1"/>
              </a:cxn>
              <a:cxn ang="T11">
                <a:pos x="T2" y="T3"/>
              </a:cxn>
              <a:cxn ang="T12">
                <a:pos x="T4" y="T5"/>
              </a:cxn>
              <a:cxn ang="T13">
                <a:pos x="T6" y="T7"/>
              </a:cxn>
              <a:cxn ang="T14">
                <a:pos x="T8" y="T9"/>
              </a:cxn>
            </a:cxnLst>
            <a:rect l="T15" t="T16" r="T17" b="T18"/>
            <a:pathLst>
              <a:path w="666" h="1310">
                <a:moveTo>
                  <a:pt x="0" y="344"/>
                </a:moveTo>
                <a:lnTo>
                  <a:pt x="666" y="0"/>
                </a:lnTo>
                <a:lnTo>
                  <a:pt x="666" y="965"/>
                </a:lnTo>
                <a:lnTo>
                  <a:pt x="0" y="1310"/>
                </a:lnTo>
                <a:lnTo>
                  <a:pt x="0" y="344"/>
                </a:lnTo>
                <a:close/>
              </a:path>
            </a:pathLst>
          </a:custGeom>
          <a:gradFill rotWithShape="0">
            <a:gsLst>
              <a:gs pos="0">
                <a:srgbClr val="E0B090"/>
              </a:gs>
              <a:gs pos="100000">
                <a:srgbClr val="FFFFFF"/>
              </a:gs>
            </a:gsLst>
            <a:lin ang="5400000" scaled="1"/>
          </a:gradFill>
          <a:ln w="9981">
            <a:solidFill>
              <a:srgbClr val="000000"/>
            </a:solidFill>
            <a:prstDash val="solid"/>
            <a:round/>
            <a:headEnd/>
            <a:tailEnd/>
          </a:ln>
        </p:spPr>
        <p:txBody>
          <a:bodyPr/>
          <a:lstStyle/>
          <a:p>
            <a:endParaRPr lang="en-US"/>
          </a:p>
        </p:txBody>
      </p:sp>
      <p:sp>
        <p:nvSpPr>
          <p:cNvPr id="16392" name="Freeform 8"/>
          <p:cNvSpPr>
            <a:spLocks/>
          </p:cNvSpPr>
          <p:nvPr/>
        </p:nvSpPr>
        <p:spPr bwMode="auto">
          <a:xfrm>
            <a:off x="5499100" y="4011613"/>
            <a:ext cx="0" cy="815975"/>
          </a:xfrm>
          <a:custGeom>
            <a:avLst/>
            <a:gdLst>
              <a:gd name="T0" fmla="*/ 0 h 514"/>
              <a:gd name="T1" fmla="*/ 2147483646 h 514"/>
              <a:gd name="T2" fmla="*/ 0 60000 65536"/>
              <a:gd name="T3" fmla="*/ 0 60000 65536"/>
              <a:gd name="T4" fmla="*/ 0 h 514"/>
              <a:gd name="T5" fmla="*/ 514 h 514"/>
            </a:gdLst>
            <a:ahLst/>
            <a:cxnLst>
              <a:cxn ang="T2">
                <a:pos x="0" y="T0"/>
              </a:cxn>
              <a:cxn ang="T3">
                <a:pos x="0" y="T1"/>
              </a:cxn>
            </a:cxnLst>
            <a:rect l="0" t="T4" r="0" b="T5"/>
            <a:pathLst>
              <a:path h="514">
                <a:moveTo>
                  <a:pt x="0" y="0"/>
                </a:moveTo>
                <a:lnTo>
                  <a:pt x="0" y="514"/>
                </a:lnTo>
              </a:path>
            </a:pathLst>
          </a:custGeom>
          <a:noFill/>
          <a:ln w="12476">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3" name="Freeform 9"/>
          <p:cNvSpPr>
            <a:spLocks/>
          </p:cNvSpPr>
          <p:nvPr/>
        </p:nvSpPr>
        <p:spPr bwMode="auto">
          <a:xfrm>
            <a:off x="5051425" y="4003675"/>
            <a:ext cx="447675" cy="254000"/>
          </a:xfrm>
          <a:custGeom>
            <a:avLst/>
            <a:gdLst>
              <a:gd name="T0" fmla="*/ 2147483646 w 282"/>
              <a:gd name="T1" fmla="*/ 0 h 160"/>
              <a:gd name="T2" fmla="*/ 0 w 282"/>
              <a:gd name="T3" fmla="*/ 2147483646 h 160"/>
              <a:gd name="T4" fmla="*/ 0 60000 65536"/>
              <a:gd name="T5" fmla="*/ 0 60000 65536"/>
              <a:gd name="T6" fmla="*/ 0 w 282"/>
              <a:gd name="T7" fmla="*/ 0 h 160"/>
              <a:gd name="T8" fmla="*/ 282 w 282"/>
              <a:gd name="T9" fmla="*/ 160 h 160"/>
            </a:gdLst>
            <a:ahLst/>
            <a:cxnLst>
              <a:cxn ang="T4">
                <a:pos x="T0" y="T1"/>
              </a:cxn>
              <a:cxn ang="T5">
                <a:pos x="T2" y="T3"/>
              </a:cxn>
            </a:cxnLst>
            <a:rect l="T6" t="T7" r="T8" b="T9"/>
            <a:pathLst>
              <a:path w="282" h="160">
                <a:moveTo>
                  <a:pt x="282" y="0"/>
                </a:moveTo>
                <a:lnTo>
                  <a:pt x="0" y="160"/>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4" name="Freeform 10"/>
          <p:cNvSpPr>
            <a:spLocks noChangeArrowheads="1"/>
          </p:cNvSpPr>
          <p:nvPr/>
        </p:nvSpPr>
        <p:spPr bwMode="auto">
          <a:xfrm>
            <a:off x="4960938" y="4868863"/>
            <a:ext cx="485775" cy="261937"/>
          </a:xfrm>
          <a:custGeom>
            <a:avLst/>
            <a:gdLst>
              <a:gd name="T0" fmla="*/ 0 w 306"/>
              <a:gd name="T1" fmla="*/ 2147483646 h 165"/>
              <a:gd name="T2" fmla="*/ 2147483646 w 306"/>
              <a:gd name="T3" fmla="*/ 0 h 165"/>
              <a:gd name="T4" fmla="*/ 0 60000 65536"/>
              <a:gd name="T5" fmla="*/ 0 60000 65536"/>
              <a:gd name="T6" fmla="*/ 0 w 306"/>
              <a:gd name="T7" fmla="*/ 0 h 165"/>
              <a:gd name="T8" fmla="*/ 306 w 306"/>
              <a:gd name="T9" fmla="*/ 165 h 165"/>
            </a:gdLst>
            <a:ahLst/>
            <a:cxnLst>
              <a:cxn ang="T4">
                <a:pos x="T0" y="T1"/>
              </a:cxn>
              <a:cxn ang="T5">
                <a:pos x="T2" y="T3"/>
              </a:cxn>
            </a:cxnLst>
            <a:rect l="T6" t="T7" r="T8" b="T9"/>
            <a:pathLst>
              <a:path w="306" h="165">
                <a:moveTo>
                  <a:pt x="0" y="165"/>
                </a:moveTo>
                <a:lnTo>
                  <a:pt x="306" y="0"/>
                </a:lnTo>
              </a:path>
            </a:pathLst>
          </a:custGeom>
          <a:noFill/>
          <a:ln w="9981">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5" name="Freeform 11"/>
          <p:cNvSpPr>
            <a:spLocks noChangeArrowheads="1"/>
          </p:cNvSpPr>
          <p:nvPr/>
        </p:nvSpPr>
        <p:spPr bwMode="auto">
          <a:xfrm>
            <a:off x="5280025" y="4873625"/>
            <a:ext cx="161925" cy="142875"/>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 name="T12" fmla="*/ 0 w 102"/>
              <a:gd name="T13" fmla="*/ 0 h 90"/>
              <a:gd name="T14" fmla="*/ 102 w 102"/>
              <a:gd name="T15" fmla="*/ 90 h 90"/>
            </a:gdLst>
            <a:ahLst/>
            <a:cxnLst>
              <a:cxn ang="T8">
                <a:pos x="T0" y="T1"/>
              </a:cxn>
              <a:cxn ang="T9">
                <a:pos x="T2" y="T3"/>
              </a:cxn>
              <a:cxn ang="T10">
                <a:pos x="T4" y="T5"/>
              </a:cxn>
              <a:cxn ang="T11">
                <a:pos x="T6" y="T7"/>
              </a:cxn>
            </a:cxnLst>
            <a:rect l="T12" t="T13" r="T14" b="T15"/>
            <a:pathLst>
              <a:path w="102" h="90">
                <a:moveTo>
                  <a:pt x="102" y="0"/>
                </a:moveTo>
                <a:lnTo>
                  <a:pt x="0" y="90"/>
                </a:lnTo>
                <a:lnTo>
                  <a:pt x="13" y="46"/>
                </a:lnTo>
                <a:lnTo>
                  <a:pt x="102" y="0"/>
                </a:lnTo>
                <a:close/>
              </a:path>
            </a:pathLst>
          </a:custGeom>
          <a:solidFill>
            <a:srgbClr val="009900"/>
          </a:solidFill>
          <a:ln w="9981">
            <a:solidFill>
              <a:srgbClr val="009900"/>
            </a:solidFill>
            <a:prstDash val="solid"/>
            <a:round/>
            <a:headEnd/>
            <a:tailEnd/>
          </a:ln>
        </p:spPr>
        <p:txBody>
          <a:bodyPr/>
          <a:lstStyle/>
          <a:p>
            <a:endParaRPr lang="en-US"/>
          </a:p>
        </p:txBody>
      </p:sp>
      <p:sp>
        <p:nvSpPr>
          <p:cNvPr id="16396" name="Freeform 12"/>
          <p:cNvSpPr>
            <a:spLocks noChangeArrowheads="1"/>
          </p:cNvSpPr>
          <p:nvPr/>
        </p:nvSpPr>
        <p:spPr bwMode="auto">
          <a:xfrm>
            <a:off x="5499100" y="4832350"/>
            <a:ext cx="300038" cy="614363"/>
          </a:xfrm>
          <a:custGeom>
            <a:avLst/>
            <a:gdLst>
              <a:gd name="T0" fmla="*/ 0 w 189"/>
              <a:gd name="T1" fmla="*/ 0 h 387"/>
              <a:gd name="T2" fmla="*/ 2147483646 w 189"/>
              <a:gd name="T3" fmla="*/ 2147483646 h 387"/>
              <a:gd name="T4" fmla="*/ 0 60000 65536"/>
              <a:gd name="T5" fmla="*/ 0 60000 65536"/>
              <a:gd name="T6" fmla="*/ 0 w 189"/>
              <a:gd name="T7" fmla="*/ 0 h 387"/>
              <a:gd name="T8" fmla="*/ 189 w 189"/>
              <a:gd name="T9" fmla="*/ 387 h 387"/>
            </a:gdLst>
            <a:ahLst/>
            <a:cxnLst>
              <a:cxn ang="T4">
                <a:pos x="T0" y="T1"/>
              </a:cxn>
              <a:cxn ang="T5">
                <a:pos x="T2" y="T3"/>
              </a:cxn>
            </a:cxnLst>
            <a:rect l="T6" t="T7" r="T8" b="T9"/>
            <a:pathLst>
              <a:path w="189" h="387">
                <a:moveTo>
                  <a:pt x="0" y="0"/>
                </a:moveTo>
                <a:lnTo>
                  <a:pt x="189" y="387"/>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7" name="Freeform 13"/>
          <p:cNvSpPr>
            <a:spLocks noChangeArrowheads="1"/>
          </p:cNvSpPr>
          <p:nvPr/>
        </p:nvSpPr>
        <p:spPr bwMode="auto">
          <a:xfrm>
            <a:off x="5503863" y="4832350"/>
            <a:ext cx="225425" cy="471488"/>
          </a:xfrm>
          <a:custGeom>
            <a:avLst/>
            <a:gdLst>
              <a:gd name="T0" fmla="*/ 0 w 142"/>
              <a:gd name="T1" fmla="*/ 0 h 297"/>
              <a:gd name="T2" fmla="*/ 2147483646 w 142"/>
              <a:gd name="T3" fmla="*/ 2147483646 h 297"/>
              <a:gd name="T4" fmla="*/ 0 60000 65536"/>
              <a:gd name="T5" fmla="*/ 0 60000 65536"/>
              <a:gd name="T6" fmla="*/ 0 w 142"/>
              <a:gd name="T7" fmla="*/ 0 h 297"/>
              <a:gd name="T8" fmla="*/ 142 w 142"/>
              <a:gd name="T9" fmla="*/ 297 h 297"/>
            </a:gdLst>
            <a:ahLst/>
            <a:cxnLst>
              <a:cxn ang="T4">
                <a:pos x="T0" y="T1"/>
              </a:cxn>
              <a:cxn ang="T5">
                <a:pos x="T2" y="T3"/>
              </a:cxn>
            </a:cxnLst>
            <a:rect l="T6" t="T7" r="T8" b="T9"/>
            <a:pathLst>
              <a:path w="142" h="297">
                <a:moveTo>
                  <a:pt x="0" y="0"/>
                </a:moveTo>
                <a:lnTo>
                  <a:pt x="142" y="29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8" name="Freeform 14"/>
          <p:cNvSpPr>
            <a:spLocks noChangeArrowheads="1"/>
          </p:cNvSpPr>
          <p:nvPr/>
        </p:nvSpPr>
        <p:spPr bwMode="auto">
          <a:xfrm>
            <a:off x="6715125" y="2393950"/>
            <a:ext cx="239713" cy="215900"/>
          </a:xfrm>
          <a:custGeom>
            <a:avLst/>
            <a:gdLst>
              <a:gd name="T0" fmla="*/ 0 w 151"/>
              <a:gd name="T1" fmla="*/ 0 h 136"/>
              <a:gd name="T2" fmla="*/ 2147483646 w 151"/>
              <a:gd name="T3" fmla="*/ 0 h 136"/>
              <a:gd name="T4" fmla="*/ 2147483646 w 151"/>
              <a:gd name="T5" fmla="*/ 2147483646 h 136"/>
              <a:gd name="T6" fmla="*/ 0 w 151"/>
              <a:gd name="T7" fmla="*/ 0 h 136"/>
              <a:gd name="T8" fmla="*/ 0 60000 65536"/>
              <a:gd name="T9" fmla="*/ 0 60000 65536"/>
              <a:gd name="T10" fmla="*/ 0 60000 65536"/>
              <a:gd name="T11" fmla="*/ 0 60000 65536"/>
              <a:gd name="T12" fmla="*/ 0 w 151"/>
              <a:gd name="T13" fmla="*/ 0 h 136"/>
              <a:gd name="T14" fmla="*/ 151 w 151"/>
              <a:gd name="T15" fmla="*/ 136 h 136"/>
            </a:gdLst>
            <a:ahLst/>
            <a:cxnLst>
              <a:cxn ang="T8">
                <a:pos x="T0" y="T1"/>
              </a:cxn>
              <a:cxn ang="T9">
                <a:pos x="T2" y="T3"/>
              </a:cxn>
              <a:cxn ang="T10">
                <a:pos x="T4" y="T5"/>
              </a:cxn>
              <a:cxn ang="T11">
                <a:pos x="T6" y="T7"/>
              </a:cxn>
            </a:cxnLst>
            <a:rect l="T12" t="T13" r="T14" b="T15"/>
            <a:pathLst>
              <a:path w="151" h="136">
                <a:moveTo>
                  <a:pt x="0" y="0"/>
                </a:moveTo>
                <a:lnTo>
                  <a:pt x="151" y="0"/>
                </a:lnTo>
                <a:lnTo>
                  <a:pt x="76" y="136"/>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16399" name="Rectangle 15"/>
          <p:cNvSpPr>
            <a:spLocks noChangeArrowheads="1"/>
          </p:cNvSpPr>
          <p:nvPr/>
        </p:nvSpPr>
        <p:spPr bwMode="auto">
          <a:xfrm>
            <a:off x="6507163" y="1938338"/>
            <a:ext cx="1733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000" i="1">
                <a:solidFill>
                  <a:srgbClr val="000000"/>
                </a:solidFill>
              </a:rPr>
              <a:t>G.S.</a:t>
            </a:r>
          </a:p>
        </p:txBody>
      </p:sp>
      <p:sp>
        <p:nvSpPr>
          <p:cNvPr id="16400" name="Text Box 16"/>
          <p:cNvSpPr txBox="1">
            <a:spLocks noChangeArrowheads="1"/>
          </p:cNvSpPr>
          <p:nvPr/>
        </p:nvSpPr>
        <p:spPr bwMode="auto">
          <a:xfrm>
            <a:off x="6991350" y="4408488"/>
            <a:ext cx="19510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700">
                <a:solidFill>
                  <a:srgbClr val="FF0000"/>
                </a:solidFill>
              </a:rPr>
              <a:t>Failure</a:t>
            </a:r>
          </a:p>
          <a:p>
            <a:pPr algn="ctr"/>
            <a:r>
              <a:rPr lang="en-US" altLang="en-US" sz="1700">
                <a:solidFill>
                  <a:srgbClr val="FF0000"/>
                </a:solidFill>
              </a:rPr>
              <a:t>Surface</a:t>
            </a:r>
          </a:p>
        </p:txBody>
      </p:sp>
      <p:sp>
        <p:nvSpPr>
          <p:cNvPr id="16401" name="Freeform 17"/>
          <p:cNvSpPr>
            <a:spLocks/>
          </p:cNvSpPr>
          <p:nvPr/>
        </p:nvSpPr>
        <p:spPr bwMode="auto">
          <a:xfrm>
            <a:off x="3824288" y="4146550"/>
            <a:ext cx="0" cy="1536700"/>
          </a:xfrm>
          <a:custGeom>
            <a:avLst/>
            <a:gdLst>
              <a:gd name="T0" fmla="*/ 0 h 968"/>
              <a:gd name="T1" fmla="*/ 2147483646 h 968"/>
              <a:gd name="T2" fmla="*/ 0 60000 65536"/>
              <a:gd name="T3" fmla="*/ 0 60000 65536"/>
              <a:gd name="T4" fmla="*/ 0 h 968"/>
              <a:gd name="T5" fmla="*/ 968 h 968"/>
            </a:gdLst>
            <a:ahLst/>
            <a:cxnLst>
              <a:cxn ang="T2">
                <a:pos x="0" y="T0"/>
              </a:cxn>
              <a:cxn ang="T3">
                <a:pos x="0" y="T1"/>
              </a:cxn>
            </a:cxnLst>
            <a:rect l="0" t="T4" r="0" b="T5"/>
            <a:pathLst>
              <a:path h="968">
                <a:moveTo>
                  <a:pt x="0" y="0"/>
                </a:moveTo>
                <a:lnTo>
                  <a:pt x="0" y="968"/>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2" name="Rectangle 18"/>
          <p:cNvSpPr>
            <a:spLocks noChangeArrowheads="1"/>
          </p:cNvSpPr>
          <p:nvPr/>
        </p:nvSpPr>
        <p:spPr bwMode="auto">
          <a:xfrm>
            <a:off x="3441700" y="4518025"/>
            <a:ext cx="5095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000" i="1">
                <a:solidFill>
                  <a:srgbClr val="000000"/>
                </a:solidFill>
              </a:rPr>
              <a:t>H</a:t>
            </a:r>
          </a:p>
        </p:txBody>
      </p:sp>
      <p:sp>
        <p:nvSpPr>
          <p:cNvPr id="16403" name="Freeform 19"/>
          <p:cNvSpPr>
            <a:spLocks noChangeArrowheads="1"/>
          </p:cNvSpPr>
          <p:nvPr/>
        </p:nvSpPr>
        <p:spPr bwMode="auto">
          <a:xfrm>
            <a:off x="7281863" y="3916363"/>
            <a:ext cx="911225" cy="0"/>
          </a:xfrm>
          <a:custGeom>
            <a:avLst/>
            <a:gdLst>
              <a:gd name="T0" fmla="*/ 0 w 574"/>
              <a:gd name="T1" fmla="*/ 2147483646 w 574"/>
              <a:gd name="T2" fmla="*/ 0 60000 65536"/>
              <a:gd name="T3" fmla="*/ 0 60000 65536"/>
              <a:gd name="T4" fmla="*/ 0 w 574"/>
              <a:gd name="T5" fmla="*/ 574 w 574"/>
            </a:gdLst>
            <a:ahLst/>
            <a:cxnLst>
              <a:cxn ang="T2">
                <a:pos x="T0" y="0"/>
              </a:cxn>
              <a:cxn ang="T3">
                <a:pos x="T1" y="0"/>
              </a:cxn>
            </a:cxnLst>
            <a:rect l="T4" t="0" r="T5" b="0"/>
            <a:pathLst>
              <a:path w="574">
                <a:moveTo>
                  <a:pt x="0" y="0"/>
                </a:moveTo>
                <a:lnTo>
                  <a:pt x="57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4" name="Freeform 20"/>
          <p:cNvSpPr>
            <a:spLocks noChangeArrowheads="1"/>
          </p:cNvSpPr>
          <p:nvPr/>
        </p:nvSpPr>
        <p:spPr bwMode="auto">
          <a:xfrm>
            <a:off x="7799388" y="3659188"/>
            <a:ext cx="128587" cy="279400"/>
          </a:xfrm>
          <a:custGeom>
            <a:avLst/>
            <a:gdLst>
              <a:gd name="T0" fmla="*/ 0 w 81"/>
              <a:gd name="T1" fmla="*/ 0 h 176"/>
              <a:gd name="T2" fmla="*/ 2147483646 w 81"/>
              <a:gd name="T3" fmla="*/ 2147483646 h 176"/>
              <a:gd name="T4" fmla="*/ 2147483646 w 81"/>
              <a:gd name="T5" fmla="*/ 2147483646 h 176"/>
              <a:gd name="T6" fmla="*/ 2147483646 w 81"/>
              <a:gd name="T7" fmla="*/ 2147483646 h 176"/>
              <a:gd name="T8" fmla="*/ 2147483646 w 81"/>
              <a:gd name="T9" fmla="*/ 2147483646 h 176"/>
              <a:gd name="T10" fmla="*/ 2147483646 w 81"/>
              <a:gd name="T11" fmla="*/ 2147483646 h 176"/>
              <a:gd name="T12" fmla="*/ 2147483646 w 81"/>
              <a:gd name="T13" fmla="*/ 2147483646 h 176"/>
              <a:gd name="T14" fmla="*/ 2147483646 w 81"/>
              <a:gd name="T15" fmla="*/ 2147483646 h 176"/>
              <a:gd name="T16" fmla="*/ 2147483646 w 81"/>
              <a:gd name="T17" fmla="*/ 2147483646 h 176"/>
              <a:gd name="T18" fmla="*/ 2147483646 w 81"/>
              <a:gd name="T19" fmla="*/ 2147483646 h 176"/>
              <a:gd name="T20" fmla="*/ 2147483646 w 81"/>
              <a:gd name="T21" fmla="*/ 2147483646 h 176"/>
              <a:gd name="T22" fmla="*/ 2147483646 w 81"/>
              <a:gd name="T23" fmla="*/ 2147483646 h 176"/>
              <a:gd name="T24" fmla="*/ 2147483646 w 81"/>
              <a:gd name="T25" fmla="*/ 2147483646 h 176"/>
              <a:gd name="T26" fmla="*/ 2147483646 w 81"/>
              <a:gd name="T27" fmla="*/ 2147483646 h 176"/>
              <a:gd name="T28" fmla="*/ 2147483646 w 81"/>
              <a:gd name="T29" fmla="*/ 2147483646 h 176"/>
              <a:gd name="T30" fmla="*/ 2147483646 w 81"/>
              <a:gd name="T31" fmla="*/ 2147483646 h 176"/>
              <a:gd name="T32" fmla="*/ 2147483646 w 81"/>
              <a:gd name="T33" fmla="*/ 2147483646 h 176"/>
              <a:gd name="T34" fmla="*/ 2147483646 w 81"/>
              <a:gd name="T35" fmla="*/ 2147483646 h 176"/>
              <a:gd name="T36" fmla="*/ 2147483646 w 81"/>
              <a:gd name="T37" fmla="*/ 2147483646 h 176"/>
              <a:gd name="T38" fmla="*/ 2147483646 w 81"/>
              <a:gd name="T39" fmla="*/ 2147483646 h 176"/>
              <a:gd name="T40" fmla="*/ 2147483646 w 81"/>
              <a:gd name="T41" fmla="*/ 2147483646 h 176"/>
              <a:gd name="T42" fmla="*/ 2147483646 w 81"/>
              <a:gd name="T43" fmla="*/ 2147483646 h 176"/>
              <a:gd name="T44" fmla="*/ 2147483646 w 81"/>
              <a:gd name="T45" fmla="*/ 2147483646 h 176"/>
              <a:gd name="T46" fmla="*/ 2147483646 w 81"/>
              <a:gd name="T47" fmla="*/ 2147483646 h 176"/>
              <a:gd name="T48" fmla="*/ 2147483646 w 81"/>
              <a:gd name="T49" fmla="*/ 2147483646 h 176"/>
              <a:gd name="T50" fmla="*/ 2147483646 w 81"/>
              <a:gd name="T51" fmla="*/ 2147483646 h 176"/>
              <a:gd name="T52" fmla="*/ 2147483646 w 81"/>
              <a:gd name="T53" fmla="*/ 2147483646 h 176"/>
              <a:gd name="T54" fmla="*/ 2147483646 w 81"/>
              <a:gd name="T55" fmla="*/ 2147483646 h 176"/>
              <a:gd name="T56" fmla="*/ 2147483646 w 81"/>
              <a:gd name="T57" fmla="*/ 2147483646 h 176"/>
              <a:gd name="T58" fmla="*/ 2147483646 w 81"/>
              <a:gd name="T59" fmla="*/ 2147483646 h 176"/>
              <a:gd name="T60" fmla="*/ 2147483646 w 81"/>
              <a:gd name="T61" fmla="*/ 2147483646 h 176"/>
              <a:gd name="T62" fmla="*/ 2147483646 w 81"/>
              <a:gd name="T63" fmla="*/ 2147483646 h 176"/>
              <a:gd name="T64" fmla="*/ 2147483646 w 81"/>
              <a:gd name="T65" fmla="*/ 2147483646 h 176"/>
              <a:gd name="T66" fmla="*/ 2147483646 w 81"/>
              <a:gd name="T67" fmla="*/ 2147483646 h 176"/>
              <a:gd name="T68" fmla="*/ 2147483646 w 81"/>
              <a:gd name="T69" fmla="*/ 2147483646 h 176"/>
              <a:gd name="T70" fmla="*/ 2147483646 w 81"/>
              <a:gd name="T71" fmla="*/ 2147483646 h 176"/>
              <a:gd name="T72" fmla="*/ 2147483646 w 81"/>
              <a:gd name="T73" fmla="*/ 2147483646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76"/>
              <a:gd name="T113" fmla="*/ 81 w 81"/>
              <a:gd name="T114" fmla="*/ 176 h 1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76">
                <a:moveTo>
                  <a:pt x="0" y="0"/>
                </a:moveTo>
                <a:lnTo>
                  <a:pt x="9" y="4"/>
                </a:lnTo>
                <a:lnTo>
                  <a:pt x="17" y="8"/>
                </a:lnTo>
                <a:lnTo>
                  <a:pt x="25" y="13"/>
                </a:lnTo>
                <a:lnTo>
                  <a:pt x="33" y="17"/>
                </a:lnTo>
                <a:lnTo>
                  <a:pt x="39" y="22"/>
                </a:lnTo>
                <a:lnTo>
                  <a:pt x="46" y="27"/>
                </a:lnTo>
                <a:lnTo>
                  <a:pt x="51" y="31"/>
                </a:lnTo>
                <a:lnTo>
                  <a:pt x="56" y="36"/>
                </a:lnTo>
                <a:lnTo>
                  <a:pt x="61" y="41"/>
                </a:lnTo>
                <a:lnTo>
                  <a:pt x="65" y="46"/>
                </a:lnTo>
                <a:lnTo>
                  <a:pt x="68" y="51"/>
                </a:lnTo>
                <a:lnTo>
                  <a:pt x="71" y="56"/>
                </a:lnTo>
                <a:lnTo>
                  <a:pt x="74" y="61"/>
                </a:lnTo>
                <a:lnTo>
                  <a:pt x="76" y="67"/>
                </a:lnTo>
                <a:lnTo>
                  <a:pt x="78" y="72"/>
                </a:lnTo>
                <a:lnTo>
                  <a:pt x="79" y="77"/>
                </a:lnTo>
                <a:lnTo>
                  <a:pt x="80" y="82"/>
                </a:lnTo>
                <a:lnTo>
                  <a:pt x="81" y="88"/>
                </a:lnTo>
                <a:lnTo>
                  <a:pt x="81" y="93"/>
                </a:lnTo>
                <a:lnTo>
                  <a:pt x="81" y="98"/>
                </a:lnTo>
                <a:lnTo>
                  <a:pt x="81" y="103"/>
                </a:lnTo>
                <a:lnTo>
                  <a:pt x="80" y="109"/>
                </a:lnTo>
                <a:lnTo>
                  <a:pt x="79" y="114"/>
                </a:lnTo>
                <a:lnTo>
                  <a:pt x="78" y="119"/>
                </a:lnTo>
                <a:lnTo>
                  <a:pt x="76" y="124"/>
                </a:lnTo>
                <a:lnTo>
                  <a:pt x="75" y="129"/>
                </a:lnTo>
                <a:lnTo>
                  <a:pt x="73" y="134"/>
                </a:lnTo>
                <a:lnTo>
                  <a:pt x="71" y="139"/>
                </a:lnTo>
                <a:lnTo>
                  <a:pt x="68" y="144"/>
                </a:lnTo>
                <a:lnTo>
                  <a:pt x="66" y="149"/>
                </a:lnTo>
                <a:lnTo>
                  <a:pt x="63" y="154"/>
                </a:lnTo>
                <a:lnTo>
                  <a:pt x="60" y="158"/>
                </a:lnTo>
                <a:lnTo>
                  <a:pt x="57" y="163"/>
                </a:lnTo>
                <a:lnTo>
                  <a:pt x="54" y="167"/>
                </a:lnTo>
                <a:lnTo>
                  <a:pt x="51" y="171"/>
                </a:lnTo>
                <a:lnTo>
                  <a:pt x="48" y="17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5" name="Rectangle 21"/>
          <p:cNvSpPr>
            <a:spLocks noChangeArrowheads="1"/>
          </p:cNvSpPr>
          <p:nvPr/>
        </p:nvSpPr>
        <p:spPr bwMode="auto">
          <a:xfrm>
            <a:off x="8020050" y="3582988"/>
            <a:ext cx="2809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i="1">
                <a:solidFill>
                  <a:srgbClr val="000000"/>
                </a:solidFill>
              </a:rPr>
              <a:t>β</a:t>
            </a:r>
          </a:p>
        </p:txBody>
      </p:sp>
      <p:sp>
        <p:nvSpPr>
          <p:cNvPr id="16406" name="Text Box 22"/>
          <p:cNvSpPr txBox="1">
            <a:spLocks noChangeArrowheads="1"/>
          </p:cNvSpPr>
          <p:nvPr/>
        </p:nvSpPr>
        <p:spPr bwMode="auto">
          <a:xfrm rot="-1560000">
            <a:off x="3530600" y="4111625"/>
            <a:ext cx="2657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FF0000"/>
                </a:solidFill>
              </a:rPr>
              <a:t>Driving Force, F</a:t>
            </a:r>
            <a:r>
              <a:rPr lang="en-US" altLang="en-US" sz="1300" baseline="-25000" dirty="0">
                <a:solidFill>
                  <a:srgbClr val="FF0000"/>
                </a:solidFill>
              </a:rPr>
              <a:t>D</a:t>
            </a:r>
            <a:r>
              <a:rPr lang="en-US" altLang="en-US" sz="1300" dirty="0">
                <a:solidFill>
                  <a:srgbClr val="FF0000"/>
                </a:solidFill>
              </a:rPr>
              <a:t> = W sin β</a:t>
            </a:r>
          </a:p>
        </p:txBody>
      </p:sp>
      <p:sp>
        <p:nvSpPr>
          <p:cNvPr id="16407" name="Text Box 23"/>
          <p:cNvSpPr txBox="1">
            <a:spLocks noChangeArrowheads="1"/>
          </p:cNvSpPr>
          <p:nvPr/>
        </p:nvSpPr>
        <p:spPr bwMode="auto">
          <a:xfrm rot="-1620000">
            <a:off x="5707063" y="3829050"/>
            <a:ext cx="2774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FF"/>
                </a:solidFill>
              </a:rPr>
              <a:t>Normal Component, F</a:t>
            </a:r>
            <a:r>
              <a:rPr lang="en-US" altLang="en-US" sz="1300" baseline="-25000">
                <a:solidFill>
                  <a:srgbClr val="0000FF"/>
                </a:solidFill>
              </a:rPr>
              <a:t>V</a:t>
            </a:r>
            <a:r>
              <a:rPr lang="en-US" altLang="en-US" sz="1300">
                <a:solidFill>
                  <a:srgbClr val="0000FF"/>
                </a:solidFill>
              </a:rPr>
              <a:t> = W cos β</a:t>
            </a:r>
          </a:p>
        </p:txBody>
      </p:sp>
      <p:sp>
        <p:nvSpPr>
          <p:cNvPr id="16408" name="Rectangle 24"/>
          <p:cNvSpPr>
            <a:spLocks noChangeArrowheads="1"/>
          </p:cNvSpPr>
          <p:nvPr/>
        </p:nvSpPr>
        <p:spPr bwMode="auto">
          <a:xfrm>
            <a:off x="4560888" y="4656138"/>
            <a:ext cx="190341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800000"/>
                </a:solidFill>
              </a:rPr>
              <a:t>Weight = W</a:t>
            </a:r>
          </a:p>
        </p:txBody>
      </p:sp>
      <p:sp>
        <p:nvSpPr>
          <p:cNvPr id="16409" name="Freeform 25"/>
          <p:cNvSpPr>
            <a:spLocks noChangeArrowheads="1"/>
          </p:cNvSpPr>
          <p:nvPr/>
        </p:nvSpPr>
        <p:spPr bwMode="auto">
          <a:xfrm>
            <a:off x="5499100" y="4265613"/>
            <a:ext cx="136525" cy="50800"/>
          </a:xfrm>
          <a:custGeom>
            <a:avLst/>
            <a:gdLst>
              <a:gd name="T0" fmla="*/ 0 w 86"/>
              <a:gd name="T1" fmla="*/ 2147483646 h 32"/>
              <a:gd name="T2" fmla="*/ 2147483646 w 86"/>
              <a:gd name="T3" fmla="*/ 2147483646 h 32"/>
              <a:gd name="T4" fmla="*/ 2147483646 w 86"/>
              <a:gd name="T5" fmla="*/ 2147483646 h 32"/>
              <a:gd name="T6" fmla="*/ 2147483646 w 86"/>
              <a:gd name="T7" fmla="*/ 2147483646 h 32"/>
              <a:gd name="T8" fmla="*/ 2147483646 w 86"/>
              <a:gd name="T9" fmla="*/ 2147483646 h 32"/>
              <a:gd name="T10" fmla="*/ 2147483646 w 86"/>
              <a:gd name="T11" fmla="*/ 2147483646 h 32"/>
              <a:gd name="T12" fmla="*/ 2147483646 w 86"/>
              <a:gd name="T13" fmla="*/ 2147483646 h 32"/>
              <a:gd name="T14" fmla="*/ 2147483646 w 86"/>
              <a:gd name="T15" fmla="*/ 2147483646 h 32"/>
              <a:gd name="T16" fmla="*/ 2147483646 w 86"/>
              <a:gd name="T17" fmla="*/ 2147483646 h 32"/>
              <a:gd name="T18" fmla="*/ 2147483646 w 86"/>
              <a:gd name="T19" fmla="*/ 2147483646 h 32"/>
              <a:gd name="T20" fmla="*/ 2147483646 w 86"/>
              <a:gd name="T21" fmla="*/ 2147483646 h 32"/>
              <a:gd name="T22" fmla="*/ 2147483646 w 86"/>
              <a:gd name="T23" fmla="*/ 2147483646 h 32"/>
              <a:gd name="T24" fmla="*/ 2147483646 w 86"/>
              <a:gd name="T25" fmla="*/ 2147483646 h 32"/>
              <a:gd name="T26" fmla="*/ 2147483646 w 86"/>
              <a:gd name="T27" fmla="*/ 2147483646 h 32"/>
              <a:gd name="T28" fmla="*/ 2147483646 w 86"/>
              <a:gd name="T29" fmla="*/ 2147483646 h 32"/>
              <a:gd name="T30" fmla="*/ 2147483646 w 86"/>
              <a:gd name="T31" fmla="*/ 2147483646 h 32"/>
              <a:gd name="T32" fmla="*/ 2147483646 w 86"/>
              <a:gd name="T33" fmla="*/ 2147483646 h 32"/>
              <a:gd name="T34" fmla="*/ 2147483646 w 86"/>
              <a:gd name="T35" fmla="*/ 2147483646 h 32"/>
              <a:gd name="T36" fmla="*/ 2147483646 w 86"/>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32"/>
              <a:gd name="T59" fmla="*/ 86 w 8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32">
                <a:moveTo>
                  <a:pt x="0" y="4"/>
                </a:moveTo>
                <a:lnTo>
                  <a:pt x="7" y="12"/>
                </a:lnTo>
                <a:lnTo>
                  <a:pt x="14" y="19"/>
                </a:lnTo>
                <a:lnTo>
                  <a:pt x="21" y="24"/>
                </a:lnTo>
                <a:lnTo>
                  <a:pt x="27" y="28"/>
                </a:lnTo>
                <a:lnTo>
                  <a:pt x="33" y="30"/>
                </a:lnTo>
                <a:lnTo>
                  <a:pt x="39" y="32"/>
                </a:lnTo>
                <a:lnTo>
                  <a:pt x="44" y="32"/>
                </a:lnTo>
                <a:lnTo>
                  <a:pt x="50" y="31"/>
                </a:lnTo>
                <a:lnTo>
                  <a:pt x="54" y="30"/>
                </a:lnTo>
                <a:lnTo>
                  <a:pt x="59" y="28"/>
                </a:lnTo>
                <a:lnTo>
                  <a:pt x="63" y="25"/>
                </a:lnTo>
                <a:lnTo>
                  <a:pt x="67" y="22"/>
                </a:lnTo>
                <a:lnTo>
                  <a:pt x="71" y="19"/>
                </a:lnTo>
                <a:lnTo>
                  <a:pt x="75" y="15"/>
                </a:lnTo>
                <a:lnTo>
                  <a:pt x="78" y="11"/>
                </a:lnTo>
                <a:lnTo>
                  <a:pt x="81" y="7"/>
                </a:lnTo>
                <a:lnTo>
                  <a:pt x="84" y="3"/>
                </a:lnTo>
                <a:lnTo>
                  <a:pt x="8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0" name="Rectangle 26"/>
          <p:cNvSpPr>
            <a:spLocks noChangeArrowheads="1"/>
          </p:cNvSpPr>
          <p:nvPr/>
        </p:nvSpPr>
        <p:spPr bwMode="auto">
          <a:xfrm>
            <a:off x="5548313" y="4367213"/>
            <a:ext cx="1174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rPr>
              <a:t>β</a:t>
            </a:r>
          </a:p>
        </p:txBody>
      </p:sp>
      <p:sp>
        <p:nvSpPr>
          <p:cNvPr id="16411" name="Freeform 27"/>
          <p:cNvSpPr>
            <a:spLocks noChangeArrowheads="1"/>
          </p:cNvSpPr>
          <p:nvPr/>
        </p:nvSpPr>
        <p:spPr bwMode="auto">
          <a:xfrm>
            <a:off x="5340350" y="3730625"/>
            <a:ext cx="520700" cy="919163"/>
          </a:xfrm>
          <a:custGeom>
            <a:avLst/>
            <a:gdLst>
              <a:gd name="T0" fmla="*/ 0 w 328"/>
              <a:gd name="T1" fmla="*/ 0 h 579"/>
              <a:gd name="T2" fmla="*/ 2147483646 w 328"/>
              <a:gd name="T3" fmla="*/ 2147483646 h 579"/>
              <a:gd name="T4" fmla="*/ 0 60000 65536"/>
              <a:gd name="T5" fmla="*/ 0 60000 65536"/>
              <a:gd name="T6" fmla="*/ 0 w 328"/>
              <a:gd name="T7" fmla="*/ 0 h 579"/>
              <a:gd name="T8" fmla="*/ 328 w 328"/>
              <a:gd name="T9" fmla="*/ 579 h 579"/>
            </a:gdLst>
            <a:ahLst/>
            <a:cxnLst>
              <a:cxn ang="T4">
                <a:pos x="T0" y="T1"/>
              </a:cxn>
              <a:cxn ang="T5">
                <a:pos x="T2" y="T3"/>
              </a:cxn>
            </a:cxnLst>
            <a:rect l="T6" t="T7" r="T8" b="T9"/>
            <a:pathLst>
              <a:path w="328" h="579">
                <a:moveTo>
                  <a:pt x="0" y="0"/>
                </a:moveTo>
                <a:lnTo>
                  <a:pt x="328" y="579"/>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2" name="Freeform 28"/>
          <p:cNvSpPr>
            <a:spLocks/>
          </p:cNvSpPr>
          <p:nvPr/>
        </p:nvSpPr>
        <p:spPr bwMode="auto">
          <a:xfrm>
            <a:off x="5499100" y="4011613"/>
            <a:ext cx="311150" cy="558800"/>
          </a:xfrm>
          <a:custGeom>
            <a:avLst/>
            <a:gdLst>
              <a:gd name="T0" fmla="*/ 0 w 196"/>
              <a:gd name="T1" fmla="*/ 0 h 352"/>
              <a:gd name="T2" fmla="*/ 2147483646 w 196"/>
              <a:gd name="T3" fmla="*/ 2147483646 h 352"/>
              <a:gd name="T4" fmla="*/ 0 60000 65536"/>
              <a:gd name="T5" fmla="*/ 0 60000 65536"/>
              <a:gd name="T6" fmla="*/ 0 w 196"/>
              <a:gd name="T7" fmla="*/ 0 h 352"/>
              <a:gd name="T8" fmla="*/ 196 w 196"/>
              <a:gd name="T9" fmla="*/ 352 h 352"/>
            </a:gdLst>
            <a:ahLst/>
            <a:cxnLst>
              <a:cxn ang="T4">
                <a:pos x="T0" y="T1"/>
              </a:cxn>
              <a:cxn ang="T5">
                <a:pos x="T2" y="T3"/>
              </a:cxn>
            </a:cxnLst>
            <a:rect l="T6" t="T7" r="T8" b="T9"/>
            <a:pathLst>
              <a:path w="196" h="352">
                <a:moveTo>
                  <a:pt x="0" y="0"/>
                </a:moveTo>
                <a:lnTo>
                  <a:pt x="196" y="352"/>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3" name="Rectangle 29"/>
          <p:cNvSpPr>
            <a:spLocks noChangeArrowheads="1"/>
          </p:cNvSpPr>
          <p:nvPr/>
        </p:nvSpPr>
        <p:spPr bwMode="auto">
          <a:xfrm rot="-1817851">
            <a:off x="4075113" y="5299075"/>
            <a:ext cx="1400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i="1" dirty="0">
                <a:solidFill>
                  <a:srgbClr val="009900"/>
                </a:solidFill>
              </a:rPr>
              <a:t>τ </a:t>
            </a:r>
            <a:r>
              <a:rPr lang="en-US" altLang="en-US" sz="1500" i="1" dirty="0">
                <a:solidFill>
                  <a:srgbClr val="009900"/>
                </a:solidFill>
              </a:rPr>
              <a:t>= N tanϕ</a:t>
            </a:r>
          </a:p>
        </p:txBody>
      </p:sp>
      <p:sp>
        <p:nvSpPr>
          <p:cNvPr id="16414" name="Rectangle 30"/>
          <p:cNvSpPr>
            <a:spLocks noChangeArrowheads="1"/>
          </p:cNvSpPr>
          <p:nvPr/>
        </p:nvSpPr>
        <p:spPr bwMode="auto">
          <a:xfrm rot="3531223">
            <a:off x="5111751" y="5822950"/>
            <a:ext cx="23225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N = Fv = W cos β</a:t>
            </a:r>
          </a:p>
        </p:txBody>
      </p:sp>
      <p:sp>
        <p:nvSpPr>
          <p:cNvPr id="16415" name="Freeform 31"/>
          <p:cNvSpPr>
            <a:spLocks/>
          </p:cNvSpPr>
          <p:nvPr/>
        </p:nvSpPr>
        <p:spPr bwMode="auto">
          <a:xfrm>
            <a:off x="6845300" y="4149725"/>
            <a:ext cx="750888" cy="369888"/>
          </a:xfrm>
          <a:custGeom>
            <a:avLst/>
            <a:gdLst>
              <a:gd name="T0" fmla="*/ 2147483646 w 473"/>
              <a:gd name="T1" fmla="*/ 2147483646 h 233"/>
              <a:gd name="T2" fmla="*/ 0 w 473"/>
              <a:gd name="T3" fmla="*/ 0 h 233"/>
              <a:gd name="T4" fmla="*/ 0 60000 65536"/>
              <a:gd name="T5" fmla="*/ 0 60000 65536"/>
              <a:gd name="T6" fmla="*/ 0 w 473"/>
              <a:gd name="T7" fmla="*/ 0 h 233"/>
              <a:gd name="T8" fmla="*/ 473 w 473"/>
              <a:gd name="T9" fmla="*/ 233 h 233"/>
            </a:gdLst>
            <a:ahLst/>
            <a:cxnLst>
              <a:cxn ang="T4">
                <a:pos x="T0" y="T1"/>
              </a:cxn>
              <a:cxn ang="T5">
                <a:pos x="T2" y="T3"/>
              </a:cxn>
            </a:cxnLst>
            <a:rect l="T6" t="T7" r="T8" b="T9"/>
            <a:pathLst>
              <a:path w="473" h="233">
                <a:moveTo>
                  <a:pt x="473" y="233"/>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6" name="Freeform 32"/>
          <p:cNvSpPr>
            <a:spLocks/>
          </p:cNvSpPr>
          <p:nvPr/>
        </p:nvSpPr>
        <p:spPr bwMode="auto">
          <a:xfrm>
            <a:off x="4973638" y="2709863"/>
            <a:ext cx="1062037" cy="0"/>
          </a:xfrm>
          <a:custGeom>
            <a:avLst/>
            <a:gdLst>
              <a:gd name="T0" fmla="*/ 0 w 669"/>
              <a:gd name="T1" fmla="*/ 2147483646 w 669"/>
              <a:gd name="T2" fmla="*/ 0 60000 65536"/>
              <a:gd name="T3" fmla="*/ 0 60000 65536"/>
              <a:gd name="T4" fmla="*/ 0 w 669"/>
              <a:gd name="T5" fmla="*/ 669 w 669"/>
            </a:gdLst>
            <a:ahLst/>
            <a:cxnLst>
              <a:cxn ang="T2">
                <a:pos x="T0" y="0"/>
              </a:cxn>
              <a:cxn ang="T3">
                <a:pos x="T1" y="0"/>
              </a:cxn>
            </a:cxnLst>
            <a:rect l="T4" t="0" r="T5" b="0"/>
            <a:pathLst>
              <a:path w="669">
                <a:moveTo>
                  <a:pt x="0" y="0"/>
                </a:moveTo>
                <a:lnTo>
                  <a:pt x="669"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7" name="Freeform 33"/>
          <p:cNvSpPr>
            <a:spLocks noChangeArrowheads="1"/>
          </p:cNvSpPr>
          <p:nvPr/>
        </p:nvSpPr>
        <p:spPr bwMode="auto">
          <a:xfrm>
            <a:off x="4973638" y="2527300"/>
            <a:ext cx="0" cy="876300"/>
          </a:xfrm>
          <a:custGeom>
            <a:avLst/>
            <a:gdLst>
              <a:gd name="T0" fmla="*/ 2147483646 h 552"/>
              <a:gd name="T1" fmla="*/ 0 h 552"/>
              <a:gd name="T2" fmla="*/ 0 60000 65536"/>
              <a:gd name="T3" fmla="*/ 0 60000 65536"/>
              <a:gd name="T4" fmla="*/ 0 h 552"/>
              <a:gd name="T5" fmla="*/ 552 h 552"/>
            </a:gdLst>
            <a:ahLst/>
            <a:cxnLst>
              <a:cxn ang="T2">
                <a:pos x="0" y="T0"/>
              </a:cxn>
              <a:cxn ang="T3">
                <a:pos x="0" y="T1"/>
              </a:cxn>
            </a:cxnLst>
            <a:rect l="0" t="T4" r="0" b="T5"/>
            <a:pathLst>
              <a:path h="552">
                <a:moveTo>
                  <a:pt x="0" y="552"/>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8" name="Freeform 34"/>
          <p:cNvSpPr>
            <a:spLocks noChangeArrowheads="1"/>
          </p:cNvSpPr>
          <p:nvPr/>
        </p:nvSpPr>
        <p:spPr bwMode="auto">
          <a:xfrm>
            <a:off x="6035675" y="2517775"/>
            <a:ext cx="0" cy="404813"/>
          </a:xfrm>
          <a:custGeom>
            <a:avLst/>
            <a:gdLst>
              <a:gd name="T0" fmla="*/ 2147483646 h 255"/>
              <a:gd name="T1" fmla="*/ 0 h 255"/>
              <a:gd name="T2" fmla="*/ 0 60000 65536"/>
              <a:gd name="T3" fmla="*/ 0 60000 65536"/>
              <a:gd name="T4" fmla="*/ 0 h 255"/>
              <a:gd name="T5" fmla="*/ 255 h 255"/>
            </a:gdLst>
            <a:ahLst/>
            <a:cxnLst>
              <a:cxn ang="T2">
                <a:pos x="0" y="T0"/>
              </a:cxn>
              <a:cxn ang="T3">
                <a:pos x="0" y="T1"/>
              </a:cxn>
            </a:cxnLst>
            <a:rect l="0" t="T4" r="0" b="T5"/>
            <a:pathLst>
              <a:path h="255">
                <a:moveTo>
                  <a:pt x="0" y="255"/>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9" name="Freeform 35"/>
          <p:cNvSpPr>
            <a:spLocks/>
          </p:cNvSpPr>
          <p:nvPr/>
        </p:nvSpPr>
        <p:spPr bwMode="auto">
          <a:xfrm>
            <a:off x="4973638" y="2874963"/>
            <a:ext cx="1062037" cy="528637"/>
          </a:xfrm>
          <a:custGeom>
            <a:avLst/>
            <a:gdLst>
              <a:gd name="T0" fmla="*/ 2147483646 w 669"/>
              <a:gd name="T1" fmla="*/ 0 h 333"/>
              <a:gd name="T2" fmla="*/ 0 w 669"/>
              <a:gd name="T3" fmla="*/ 2147483646 h 333"/>
              <a:gd name="T4" fmla="*/ 0 60000 65536"/>
              <a:gd name="T5" fmla="*/ 0 60000 65536"/>
              <a:gd name="T6" fmla="*/ 0 w 669"/>
              <a:gd name="T7" fmla="*/ 0 h 333"/>
              <a:gd name="T8" fmla="*/ 669 w 669"/>
              <a:gd name="T9" fmla="*/ 333 h 333"/>
            </a:gdLst>
            <a:ahLst/>
            <a:cxnLst>
              <a:cxn ang="T4">
                <a:pos x="T0" y="T1"/>
              </a:cxn>
              <a:cxn ang="T5">
                <a:pos x="T2" y="T3"/>
              </a:cxn>
            </a:cxnLst>
            <a:rect l="T6" t="T7" r="T8" b="T9"/>
            <a:pathLst>
              <a:path w="669" h="333">
                <a:moveTo>
                  <a:pt x="669" y="0"/>
                </a:moveTo>
                <a:lnTo>
                  <a:pt x="0" y="333"/>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0" name="Rectangle 36"/>
          <p:cNvSpPr>
            <a:spLocks noChangeArrowheads="1"/>
          </p:cNvSpPr>
          <p:nvPr/>
        </p:nvSpPr>
        <p:spPr bwMode="auto">
          <a:xfrm rot="1500000">
            <a:off x="5516563" y="2759075"/>
            <a:ext cx="14763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FFFFFF"/>
                </a:solidFill>
              </a:rPr>
              <a:t>1 </a:t>
            </a:r>
          </a:p>
        </p:txBody>
      </p:sp>
      <p:sp>
        <p:nvSpPr>
          <p:cNvPr id="16421" name="Rectangle 37"/>
          <p:cNvSpPr>
            <a:spLocks noChangeArrowheads="1"/>
          </p:cNvSpPr>
          <p:nvPr/>
        </p:nvSpPr>
        <p:spPr bwMode="auto">
          <a:xfrm>
            <a:off x="5030788" y="2466975"/>
            <a:ext cx="13843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FFFFFF"/>
                </a:solidFill>
              </a:rPr>
              <a:t>b = 1 cosβ</a:t>
            </a:r>
          </a:p>
        </p:txBody>
      </p:sp>
      <p:sp>
        <p:nvSpPr>
          <p:cNvPr id="16422" name="Rectangle 38"/>
          <p:cNvSpPr>
            <a:spLocks noChangeArrowheads="1"/>
          </p:cNvSpPr>
          <p:nvPr/>
        </p:nvSpPr>
        <p:spPr bwMode="auto">
          <a:xfrm>
            <a:off x="452437" y="315383"/>
            <a:ext cx="2253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A- Dry Soil</a:t>
            </a:r>
            <a:r>
              <a:rPr lang="en-US" altLang="en-US" sz="2000" dirty="0">
                <a:solidFill>
                  <a:srgbClr val="6000C0"/>
                </a:solidFill>
              </a:rPr>
              <a:t> </a:t>
            </a:r>
            <a:r>
              <a:rPr lang="en-US" altLang="en-US" sz="2000" b="1" dirty="0">
                <a:solidFill>
                  <a:srgbClr val="6000C0"/>
                </a:solidFill>
              </a:rPr>
              <a:t>(ϕ soil)</a:t>
            </a:r>
          </a:p>
        </p:txBody>
      </p:sp>
      <p:sp>
        <p:nvSpPr>
          <p:cNvPr id="16423" name="Rectangle 39"/>
          <p:cNvSpPr>
            <a:spLocks noChangeArrowheads="1"/>
          </p:cNvSpPr>
          <p:nvPr/>
        </p:nvSpPr>
        <p:spPr bwMode="auto">
          <a:xfrm>
            <a:off x="3529013" y="639763"/>
            <a:ext cx="174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6000C0"/>
                </a:solidFill>
              </a:rPr>
              <a:t>W = </a:t>
            </a:r>
            <a:r>
              <a:rPr lang="en-US" altLang="en-US" sz="2400">
                <a:solidFill>
                  <a:srgbClr val="000000"/>
                </a:solidFill>
                <a:latin typeface="Symbol" panose="05050102010706020507" pitchFamily="18" charset="2"/>
              </a:rPr>
              <a:t>g</a:t>
            </a:r>
            <a:r>
              <a:rPr lang="en-US" altLang="en-US" sz="2300" i="1">
                <a:solidFill>
                  <a:srgbClr val="6000C0"/>
                </a:solidFill>
              </a:rPr>
              <a:t> H cosβ</a:t>
            </a:r>
          </a:p>
        </p:txBody>
      </p:sp>
      <p:sp>
        <p:nvSpPr>
          <p:cNvPr id="16424" name="Oval 40"/>
          <p:cNvSpPr>
            <a:spLocks noChangeArrowheads="1"/>
          </p:cNvSpPr>
          <p:nvPr/>
        </p:nvSpPr>
        <p:spPr bwMode="auto">
          <a:xfrm>
            <a:off x="4598988" y="568325"/>
            <a:ext cx="901700" cy="460375"/>
          </a:xfrm>
          <a:prstGeom prst="ellipse">
            <a:avLst/>
          </a:prstGeom>
          <a:noFill/>
          <a:ln w="9981">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425" name="Rectangle 41"/>
          <p:cNvSpPr>
            <a:spLocks noChangeArrowheads="1"/>
          </p:cNvSpPr>
          <p:nvPr/>
        </p:nvSpPr>
        <p:spPr bwMode="auto">
          <a:xfrm>
            <a:off x="5975350" y="762000"/>
            <a:ext cx="13843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6000C0"/>
                </a:solidFill>
              </a:rPr>
              <a:t>b = 1 cosβ</a:t>
            </a:r>
          </a:p>
        </p:txBody>
      </p:sp>
      <p:sp>
        <p:nvSpPr>
          <p:cNvPr id="16426" name="Freeform 42"/>
          <p:cNvSpPr>
            <a:spLocks/>
          </p:cNvSpPr>
          <p:nvPr/>
        </p:nvSpPr>
        <p:spPr bwMode="auto">
          <a:xfrm>
            <a:off x="5484813" y="800100"/>
            <a:ext cx="460375" cy="50800"/>
          </a:xfrm>
          <a:custGeom>
            <a:avLst/>
            <a:gdLst>
              <a:gd name="T0" fmla="*/ 2147483646 w 290"/>
              <a:gd name="T1" fmla="*/ 2147483646 h 32"/>
              <a:gd name="T2" fmla="*/ 0 w 290"/>
              <a:gd name="T3" fmla="*/ 0 h 32"/>
              <a:gd name="T4" fmla="*/ 0 60000 65536"/>
              <a:gd name="T5" fmla="*/ 0 60000 65536"/>
              <a:gd name="T6" fmla="*/ 0 w 290"/>
              <a:gd name="T7" fmla="*/ 0 h 32"/>
              <a:gd name="T8" fmla="*/ 290 w 290"/>
              <a:gd name="T9" fmla="*/ 32 h 32"/>
            </a:gdLst>
            <a:ahLst/>
            <a:cxnLst>
              <a:cxn ang="T4">
                <a:pos x="T0" y="T1"/>
              </a:cxn>
              <a:cxn ang="T5">
                <a:pos x="T2" y="T3"/>
              </a:cxn>
            </a:cxnLst>
            <a:rect l="T6" t="T7" r="T8" b="T9"/>
            <a:pathLst>
              <a:path w="290" h="32">
                <a:moveTo>
                  <a:pt x="290" y="32"/>
                </a:moveTo>
                <a:lnTo>
                  <a:pt x="0" y="0"/>
                </a:lnTo>
              </a:path>
            </a:pathLst>
          </a:custGeom>
          <a:noFill/>
          <a:ln w="9981">
            <a:solidFill>
              <a:srgbClr val="000000"/>
            </a:solidFill>
            <a:prstDash val="sys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7" name="Text Box 43"/>
          <p:cNvSpPr txBox="1">
            <a:spLocks noChangeArrowheads="1"/>
          </p:cNvSpPr>
          <p:nvPr/>
        </p:nvSpPr>
        <p:spPr bwMode="auto">
          <a:xfrm>
            <a:off x="1208088" y="1252538"/>
            <a:ext cx="48609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6000C0"/>
                </a:solidFill>
              </a:rPr>
              <a:t>Driving Force = F</a:t>
            </a:r>
            <a:r>
              <a:rPr lang="en-US" altLang="en-US" baseline="-25000" dirty="0">
                <a:solidFill>
                  <a:srgbClr val="6000C0"/>
                </a:solidFill>
              </a:rPr>
              <a:t>D </a:t>
            </a:r>
            <a:r>
              <a:rPr lang="en-US" altLang="en-US" dirty="0">
                <a:solidFill>
                  <a:srgbClr val="6000C0"/>
                </a:solidFill>
              </a:rPr>
              <a:t>= </a:t>
            </a:r>
            <a:r>
              <a:rPr lang="en-US" altLang="en-US" dirty="0">
                <a:solidFill>
                  <a:srgbClr val="000000"/>
                </a:solidFill>
                <a:latin typeface="Symbol" panose="05050102010706020507" pitchFamily="18" charset="2"/>
              </a:rPr>
              <a:t>g</a:t>
            </a:r>
            <a:r>
              <a:rPr lang="en-US" altLang="en-US" dirty="0">
                <a:solidFill>
                  <a:srgbClr val="6000C0"/>
                </a:solidFill>
              </a:rPr>
              <a:t> H cos β sinβ</a:t>
            </a:r>
          </a:p>
          <a:p>
            <a:r>
              <a:rPr lang="en-US" altLang="en-US" dirty="0">
                <a:solidFill>
                  <a:srgbClr val="6000C0"/>
                </a:solidFill>
              </a:rPr>
              <a:t>Resisting Force = F</a:t>
            </a:r>
            <a:r>
              <a:rPr lang="en-US" altLang="en-US" baseline="-25000" dirty="0">
                <a:solidFill>
                  <a:srgbClr val="6000C0"/>
                </a:solidFill>
              </a:rPr>
              <a:t>R</a:t>
            </a:r>
            <a:r>
              <a:rPr lang="en-US" altLang="en-US" dirty="0">
                <a:solidFill>
                  <a:srgbClr val="6000C0"/>
                </a:solidFill>
              </a:rPr>
              <a:t> = </a:t>
            </a:r>
            <a:r>
              <a:rPr lang="en-US" altLang="en-US" dirty="0">
                <a:solidFill>
                  <a:srgbClr val="000000"/>
                </a:solidFill>
                <a:latin typeface="Symbol" panose="05050102010706020507" pitchFamily="18" charset="2"/>
              </a:rPr>
              <a:t>g</a:t>
            </a:r>
            <a:r>
              <a:rPr lang="en-US" altLang="en-US" dirty="0">
                <a:solidFill>
                  <a:srgbClr val="6000C0"/>
                </a:solidFill>
              </a:rPr>
              <a:t> H cos β cosβ tanϕ</a:t>
            </a:r>
          </a:p>
          <a:p>
            <a:endParaRPr lang="en-US" altLang="en-US" dirty="0">
              <a:solidFill>
                <a:srgbClr val="6000C0"/>
              </a:solidFill>
            </a:endParaRPr>
          </a:p>
          <a:p>
            <a:r>
              <a:rPr lang="en-US" altLang="en-US" dirty="0">
                <a:solidFill>
                  <a:srgbClr val="FF0000"/>
                </a:solidFill>
              </a:rPr>
              <a:t>FS = F</a:t>
            </a:r>
            <a:r>
              <a:rPr lang="en-US" altLang="en-US" baseline="-25000" dirty="0">
                <a:solidFill>
                  <a:srgbClr val="FF0000"/>
                </a:solidFill>
              </a:rPr>
              <a:t>R</a:t>
            </a:r>
            <a:r>
              <a:rPr lang="en-US" altLang="en-US" dirty="0">
                <a:solidFill>
                  <a:srgbClr val="FF0000"/>
                </a:solidFill>
              </a:rPr>
              <a:t>/F</a:t>
            </a:r>
            <a:r>
              <a:rPr lang="en-US" altLang="en-US" baseline="-25000" dirty="0">
                <a:solidFill>
                  <a:srgbClr val="FF0000"/>
                </a:solidFill>
              </a:rPr>
              <a:t>D</a:t>
            </a:r>
          </a:p>
        </p:txBody>
      </p:sp>
      <p:sp>
        <p:nvSpPr>
          <p:cNvPr id="16428" name="Rectangle 44"/>
          <p:cNvSpPr>
            <a:spLocks noChangeArrowheads="1"/>
          </p:cNvSpPr>
          <p:nvPr/>
        </p:nvSpPr>
        <p:spPr bwMode="auto">
          <a:xfrm>
            <a:off x="2128838" y="2852738"/>
            <a:ext cx="1438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ymbol" panose="05050102010706020507" pitchFamily="18" charset="2"/>
              </a:rPr>
              <a:t>g</a:t>
            </a:r>
            <a:r>
              <a:rPr lang="en-US" altLang="en-US">
                <a:solidFill>
                  <a:srgbClr val="000000"/>
                </a:solidFill>
              </a:rPr>
              <a:t> H cos β sinβ</a:t>
            </a:r>
          </a:p>
        </p:txBody>
      </p:sp>
      <p:sp>
        <p:nvSpPr>
          <p:cNvPr id="16429" name="Freeform 45"/>
          <p:cNvSpPr>
            <a:spLocks noChangeArrowheads="1"/>
          </p:cNvSpPr>
          <p:nvPr/>
        </p:nvSpPr>
        <p:spPr bwMode="auto">
          <a:xfrm>
            <a:off x="1811338" y="2773363"/>
            <a:ext cx="1995487" cy="0"/>
          </a:xfrm>
          <a:custGeom>
            <a:avLst/>
            <a:gdLst>
              <a:gd name="T0" fmla="*/ 0 w 1257"/>
              <a:gd name="T1" fmla="*/ 2147483646 w 1257"/>
              <a:gd name="T2" fmla="*/ 0 60000 65536"/>
              <a:gd name="T3" fmla="*/ 0 60000 65536"/>
              <a:gd name="T4" fmla="*/ 0 w 1257"/>
              <a:gd name="T5" fmla="*/ 1257 w 1257"/>
            </a:gdLst>
            <a:ahLst/>
            <a:cxnLst>
              <a:cxn ang="T2">
                <a:pos x="T0" y="0"/>
              </a:cxn>
              <a:cxn ang="T3">
                <a:pos x="T1" y="0"/>
              </a:cxn>
            </a:cxnLst>
            <a:rect l="T4" t="0" r="T5" b="0"/>
            <a:pathLst>
              <a:path w="1257">
                <a:moveTo>
                  <a:pt x="0" y="0"/>
                </a:moveTo>
                <a:lnTo>
                  <a:pt x="1257"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0" name="Rectangle 46"/>
          <p:cNvSpPr>
            <a:spLocks noChangeArrowheads="1"/>
          </p:cNvSpPr>
          <p:nvPr/>
        </p:nvSpPr>
        <p:spPr bwMode="auto">
          <a:xfrm>
            <a:off x="1743075" y="2465388"/>
            <a:ext cx="2065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 </a:t>
            </a:r>
            <a:r>
              <a:rPr lang="en-US" altLang="en-US" dirty="0">
                <a:solidFill>
                  <a:srgbClr val="000000"/>
                </a:solidFill>
                <a:latin typeface="Symbol" panose="05050102010706020507" pitchFamily="18" charset="2"/>
              </a:rPr>
              <a:t>g</a:t>
            </a:r>
            <a:r>
              <a:rPr lang="en-US" altLang="en-US" dirty="0">
                <a:solidFill>
                  <a:srgbClr val="000000"/>
                </a:solidFill>
              </a:rPr>
              <a:t> H cos β cosβ tanϕ</a:t>
            </a:r>
          </a:p>
        </p:txBody>
      </p:sp>
      <p:sp>
        <p:nvSpPr>
          <p:cNvPr id="16431" name="Rectangle 47"/>
          <p:cNvSpPr>
            <a:spLocks noChangeArrowheads="1"/>
          </p:cNvSpPr>
          <p:nvPr/>
        </p:nvSpPr>
        <p:spPr bwMode="auto">
          <a:xfrm>
            <a:off x="1206500" y="2651125"/>
            <a:ext cx="1254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FS = </a:t>
            </a:r>
          </a:p>
        </p:txBody>
      </p:sp>
      <p:sp>
        <p:nvSpPr>
          <p:cNvPr id="16432" name="Freeform 48"/>
          <p:cNvSpPr>
            <a:spLocks noChangeArrowheads="1"/>
          </p:cNvSpPr>
          <p:nvPr/>
        </p:nvSpPr>
        <p:spPr bwMode="auto">
          <a:xfrm>
            <a:off x="1976438" y="3727450"/>
            <a:ext cx="450850" cy="0"/>
          </a:xfrm>
          <a:custGeom>
            <a:avLst/>
            <a:gdLst>
              <a:gd name="T0" fmla="*/ 0 w 284"/>
              <a:gd name="T1" fmla="*/ 2147483646 w 284"/>
              <a:gd name="T2" fmla="*/ 0 60000 65536"/>
              <a:gd name="T3" fmla="*/ 0 60000 65536"/>
              <a:gd name="T4" fmla="*/ 0 w 284"/>
              <a:gd name="T5" fmla="*/ 284 w 284"/>
            </a:gdLst>
            <a:ahLst/>
            <a:cxnLst>
              <a:cxn ang="T2">
                <a:pos x="T0" y="0"/>
              </a:cxn>
              <a:cxn ang="T3">
                <a:pos x="T1" y="0"/>
              </a:cxn>
            </a:cxnLst>
            <a:rect l="T4" t="0" r="T5" b="0"/>
            <a:pathLst>
              <a:path w="284">
                <a:moveTo>
                  <a:pt x="0" y="0"/>
                </a:moveTo>
                <a:lnTo>
                  <a:pt x="28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3" name="Rectangle 49"/>
          <p:cNvSpPr>
            <a:spLocks noChangeArrowheads="1"/>
          </p:cNvSpPr>
          <p:nvPr/>
        </p:nvSpPr>
        <p:spPr bwMode="auto">
          <a:xfrm>
            <a:off x="1947863" y="3427413"/>
            <a:ext cx="67945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tanϕ</a:t>
            </a:r>
          </a:p>
        </p:txBody>
      </p:sp>
      <p:sp>
        <p:nvSpPr>
          <p:cNvPr id="16434" name="Rectangle 50"/>
          <p:cNvSpPr>
            <a:spLocks noChangeArrowheads="1"/>
          </p:cNvSpPr>
          <p:nvPr/>
        </p:nvSpPr>
        <p:spPr bwMode="auto">
          <a:xfrm>
            <a:off x="1371600" y="3606800"/>
            <a:ext cx="12525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FS = </a:t>
            </a:r>
          </a:p>
        </p:txBody>
      </p:sp>
      <p:sp>
        <p:nvSpPr>
          <p:cNvPr id="16435" name="Text Box 51"/>
          <p:cNvSpPr txBox="1">
            <a:spLocks noChangeArrowheads="1"/>
          </p:cNvSpPr>
          <p:nvPr/>
        </p:nvSpPr>
        <p:spPr bwMode="auto">
          <a:xfrm>
            <a:off x="1965325" y="3813175"/>
            <a:ext cx="4984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tanβ</a:t>
            </a:r>
          </a:p>
        </p:txBody>
      </p:sp>
      <p:sp>
        <p:nvSpPr>
          <p:cNvPr id="16436" name="Rectangle 52"/>
          <p:cNvSpPr>
            <a:spLocks noChangeArrowheads="1"/>
          </p:cNvSpPr>
          <p:nvPr/>
        </p:nvSpPr>
        <p:spPr bwMode="auto">
          <a:xfrm>
            <a:off x="7083425" y="6094413"/>
            <a:ext cx="286385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sp>
        <p:nvSpPr>
          <p:cNvPr id="16437" name="Freeform 19"/>
          <p:cNvSpPr>
            <a:spLocks noChangeArrowheads="1"/>
          </p:cNvSpPr>
          <p:nvPr/>
        </p:nvSpPr>
        <p:spPr bwMode="auto">
          <a:xfrm>
            <a:off x="7494588" y="2276475"/>
            <a:ext cx="911225" cy="0"/>
          </a:xfrm>
          <a:custGeom>
            <a:avLst/>
            <a:gdLst>
              <a:gd name="T0" fmla="*/ 0 w 574"/>
              <a:gd name="T1" fmla="*/ 2147483646 w 574"/>
              <a:gd name="T2" fmla="*/ 0 60000 65536"/>
              <a:gd name="T3" fmla="*/ 0 60000 65536"/>
              <a:gd name="T4" fmla="*/ 0 w 574"/>
              <a:gd name="T5" fmla="*/ 574 w 574"/>
            </a:gdLst>
            <a:ahLst/>
            <a:cxnLst>
              <a:cxn ang="T2">
                <a:pos x="T0" y="0"/>
              </a:cxn>
              <a:cxn ang="T3">
                <a:pos x="T1" y="0"/>
              </a:cxn>
            </a:cxnLst>
            <a:rect l="T4" t="0" r="T5" b="0"/>
            <a:pathLst>
              <a:path w="574">
                <a:moveTo>
                  <a:pt x="0" y="0"/>
                </a:moveTo>
                <a:lnTo>
                  <a:pt x="57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8" name="Freeform 20"/>
          <p:cNvSpPr>
            <a:spLocks noChangeArrowheads="1"/>
          </p:cNvSpPr>
          <p:nvPr/>
        </p:nvSpPr>
        <p:spPr bwMode="auto">
          <a:xfrm>
            <a:off x="8012113" y="2019300"/>
            <a:ext cx="127000" cy="279400"/>
          </a:xfrm>
          <a:custGeom>
            <a:avLst/>
            <a:gdLst>
              <a:gd name="T0" fmla="*/ 0 w 81"/>
              <a:gd name="T1" fmla="*/ 0 h 176"/>
              <a:gd name="T2" fmla="*/ 2147483646 w 81"/>
              <a:gd name="T3" fmla="*/ 2147483646 h 176"/>
              <a:gd name="T4" fmla="*/ 2147483646 w 81"/>
              <a:gd name="T5" fmla="*/ 2147483646 h 176"/>
              <a:gd name="T6" fmla="*/ 2147483646 w 81"/>
              <a:gd name="T7" fmla="*/ 2147483646 h 176"/>
              <a:gd name="T8" fmla="*/ 2147483646 w 81"/>
              <a:gd name="T9" fmla="*/ 2147483646 h 176"/>
              <a:gd name="T10" fmla="*/ 2147483646 w 81"/>
              <a:gd name="T11" fmla="*/ 2147483646 h 176"/>
              <a:gd name="T12" fmla="*/ 2147483646 w 81"/>
              <a:gd name="T13" fmla="*/ 2147483646 h 176"/>
              <a:gd name="T14" fmla="*/ 2147483646 w 81"/>
              <a:gd name="T15" fmla="*/ 2147483646 h 176"/>
              <a:gd name="T16" fmla="*/ 2147483646 w 81"/>
              <a:gd name="T17" fmla="*/ 2147483646 h 176"/>
              <a:gd name="T18" fmla="*/ 2147483646 w 81"/>
              <a:gd name="T19" fmla="*/ 2147483646 h 176"/>
              <a:gd name="T20" fmla="*/ 2147483646 w 81"/>
              <a:gd name="T21" fmla="*/ 2147483646 h 176"/>
              <a:gd name="T22" fmla="*/ 2147483646 w 81"/>
              <a:gd name="T23" fmla="*/ 2147483646 h 176"/>
              <a:gd name="T24" fmla="*/ 2147483646 w 81"/>
              <a:gd name="T25" fmla="*/ 2147483646 h 176"/>
              <a:gd name="T26" fmla="*/ 2147483646 w 81"/>
              <a:gd name="T27" fmla="*/ 2147483646 h 176"/>
              <a:gd name="T28" fmla="*/ 2147483646 w 81"/>
              <a:gd name="T29" fmla="*/ 2147483646 h 176"/>
              <a:gd name="T30" fmla="*/ 2147483646 w 81"/>
              <a:gd name="T31" fmla="*/ 2147483646 h 176"/>
              <a:gd name="T32" fmla="*/ 2147483646 w 81"/>
              <a:gd name="T33" fmla="*/ 2147483646 h 176"/>
              <a:gd name="T34" fmla="*/ 2147483646 w 81"/>
              <a:gd name="T35" fmla="*/ 2147483646 h 176"/>
              <a:gd name="T36" fmla="*/ 2147483646 w 81"/>
              <a:gd name="T37" fmla="*/ 2147483646 h 176"/>
              <a:gd name="T38" fmla="*/ 2147483646 w 81"/>
              <a:gd name="T39" fmla="*/ 2147483646 h 176"/>
              <a:gd name="T40" fmla="*/ 2147483646 w 81"/>
              <a:gd name="T41" fmla="*/ 2147483646 h 176"/>
              <a:gd name="T42" fmla="*/ 2147483646 w 81"/>
              <a:gd name="T43" fmla="*/ 2147483646 h 176"/>
              <a:gd name="T44" fmla="*/ 2147483646 w 81"/>
              <a:gd name="T45" fmla="*/ 2147483646 h 176"/>
              <a:gd name="T46" fmla="*/ 2147483646 w 81"/>
              <a:gd name="T47" fmla="*/ 2147483646 h 176"/>
              <a:gd name="T48" fmla="*/ 2147483646 w 81"/>
              <a:gd name="T49" fmla="*/ 2147483646 h 176"/>
              <a:gd name="T50" fmla="*/ 2147483646 w 81"/>
              <a:gd name="T51" fmla="*/ 2147483646 h 176"/>
              <a:gd name="T52" fmla="*/ 2147483646 w 81"/>
              <a:gd name="T53" fmla="*/ 2147483646 h 176"/>
              <a:gd name="T54" fmla="*/ 2147483646 w 81"/>
              <a:gd name="T55" fmla="*/ 2147483646 h 176"/>
              <a:gd name="T56" fmla="*/ 2147483646 w 81"/>
              <a:gd name="T57" fmla="*/ 2147483646 h 176"/>
              <a:gd name="T58" fmla="*/ 2147483646 w 81"/>
              <a:gd name="T59" fmla="*/ 2147483646 h 176"/>
              <a:gd name="T60" fmla="*/ 2147483646 w 81"/>
              <a:gd name="T61" fmla="*/ 2147483646 h 176"/>
              <a:gd name="T62" fmla="*/ 2147483646 w 81"/>
              <a:gd name="T63" fmla="*/ 2147483646 h 176"/>
              <a:gd name="T64" fmla="*/ 2147483646 w 81"/>
              <a:gd name="T65" fmla="*/ 2147483646 h 176"/>
              <a:gd name="T66" fmla="*/ 2147483646 w 81"/>
              <a:gd name="T67" fmla="*/ 2147483646 h 176"/>
              <a:gd name="T68" fmla="*/ 2147483646 w 81"/>
              <a:gd name="T69" fmla="*/ 2147483646 h 176"/>
              <a:gd name="T70" fmla="*/ 2147483646 w 81"/>
              <a:gd name="T71" fmla="*/ 2147483646 h 176"/>
              <a:gd name="T72" fmla="*/ 2147483646 w 81"/>
              <a:gd name="T73" fmla="*/ 2147483646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76"/>
              <a:gd name="T113" fmla="*/ 81 w 81"/>
              <a:gd name="T114" fmla="*/ 176 h 1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76">
                <a:moveTo>
                  <a:pt x="0" y="0"/>
                </a:moveTo>
                <a:lnTo>
                  <a:pt x="9" y="4"/>
                </a:lnTo>
                <a:lnTo>
                  <a:pt x="17" y="8"/>
                </a:lnTo>
                <a:lnTo>
                  <a:pt x="25" y="13"/>
                </a:lnTo>
                <a:lnTo>
                  <a:pt x="33" y="17"/>
                </a:lnTo>
                <a:lnTo>
                  <a:pt x="39" y="22"/>
                </a:lnTo>
                <a:lnTo>
                  <a:pt x="46" y="27"/>
                </a:lnTo>
                <a:lnTo>
                  <a:pt x="51" y="31"/>
                </a:lnTo>
                <a:lnTo>
                  <a:pt x="56" y="36"/>
                </a:lnTo>
                <a:lnTo>
                  <a:pt x="61" y="41"/>
                </a:lnTo>
                <a:lnTo>
                  <a:pt x="65" y="46"/>
                </a:lnTo>
                <a:lnTo>
                  <a:pt x="68" y="51"/>
                </a:lnTo>
                <a:lnTo>
                  <a:pt x="71" y="56"/>
                </a:lnTo>
                <a:lnTo>
                  <a:pt x="74" y="61"/>
                </a:lnTo>
                <a:lnTo>
                  <a:pt x="76" y="67"/>
                </a:lnTo>
                <a:lnTo>
                  <a:pt x="78" y="72"/>
                </a:lnTo>
                <a:lnTo>
                  <a:pt x="79" y="77"/>
                </a:lnTo>
                <a:lnTo>
                  <a:pt x="80" y="82"/>
                </a:lnTo>
                <a:lnTo>
                  <a:pt x="81" y="88"/>
                </a:lnTo>
                <a:lnTo>
                  <a:pt x="81" y="93"/>
                </a:lnTo>
                <a:lnTo>
                  <a:pt x="81" y="98"/>
                </a:lnTo>
                <a:lnTo>
                  <a:pt x="81" y="103"/>
                </a:lnTo>
                <a:lnTo>
                  <a:pt x="80" y="109"/>
                </a:lnTo>
                <a:lnTo>
                  <a:pt x="79" y="114"/>
                </a:lnTo>
                <a:lnTo>
                  <a:pt x="78" y="119"/>
                </a:lnTo>
                <a:lnTo>
                  <a:pt x="76" y="124"/>
                </a:lnTo>
                <a:lnTo>
                  <a:pt x="75" y="129"/>
                </a:lnTo>
                <a:lnTo>
                  <a:pt x="73" y="134"/>
                </a:lnTo>
                <a:lnTo>
                  <a:pt x="71" y="139"/>
                </a:lnTo>
                <a:lnTo>
                  <a:pt x="68" y="144"/>
                </a:lnTo>
                <a:lnTo>
                  <a:pt x="66" y="149"/>
                </a:lnTo>
                <a:lnTo>
                  <a:pt x="63" y="154"/>
                </a:lnTo>
                <a:lnTo>
                  <a:pt x="60" y="158"/>
                </a:lnTo>
                <a:lnTo>
                  <a:pt x="57" y="163"/>
                </a:lnTo>
                <a:lnTo>
                  <a:pt x="54" y="167"/>
                </a:lnTo>
                <a:lnTo>
                  <a:pt x="51" y="171"/>
                </a:lnTo>
                <a:lnTo>
                  <a:pt x="48" y="17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9" name="Rectangle 21"/>
          <p:cNvSpPr>
            <a:spLocks noChangeArrowheads="1"/>
          </p:cNvSpPr>
          <p:nvPr/>
        </p:nvSpPr>
        <p:spPr bwMode="auto">
          <a:xfrm>
            <a:off x="8231188" y="1943100"/>
            <a:ext cx="282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i="1">
                <a:solidFill>
                  <a:srgbClr val="000000"/>
                </a:solidFill>
              </a:rPr>
              <a:t>β</a:t>
            </a:r>
          </a:p>
        </p:txBody>
      </p:sp>
    </p:spTree>
  </p:cSld>
  <p:clrMapOvr>
    <a:masterClrMapping/>
  </p:clrMapOvr>
  <p:transition advClick="0">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noChangeArrowheads="1"/>
          </p:cNvSpPr>
          <p:nvPr/>
        </p:nvSpPr>
        <p:spPr bwMode="auto">
          <a:xfrm>
            <a:off x="3757613" y="2414588"/>
            <a:ext cx="4562475" cy="2728912"/>
          </a:xfrm>
          <a:custGeom>
            <a:avLst/>
            <a:gdLst>
              <a:gd name="T0" fmla="*/ 2147483646 w 2874"/>
              <a:gd name="T1" fmla="*/ 0 h 1719"/>
              <a:gd name="T2" fmla="*/ 2147483646 w 2874"/>
              <a:gd name="T3" fmla="*/ 2147483646 h 1719"/>
              <a:gd name="T4" fmla="*/ 2147483646 w 2874"/>
              <a:gd name="T5" fmla="*/ 2147483646 h 1719"/>
              <a:gd name="T6" fmla="*/ 0 w 2874"/>
              <a:gd name="T7" fmla="*/ 2147483646 h 1719"/>
              <a:gd name="T8" fmla="*/ 2147483646 w 2874"/>
              <a:gd name="T9" fmla="*/ 2147483646 h 1719"/>
              <a:gd name="T10" fmla="*/ 2147483646 w 2874"/>
              <a:gd name="T11" fmla="*/ 2147483646 h 1719"/>
              <a:gd name="T12" fmla="*/ 2147483646 w 2874"/>
              <a:gd name="T13" fmla="*/ 2147483646 h 1719"/>
              <a:gd name="T14" fmla="*/ 2147483646 w 2874"/>
              <a:gd name="T15" fmla="*/ 0 h 1719"/>
              <a:gd name="T16" fmla="*/ 0 60000 65536"/>
              <a:gd name="T17" fmla="*/ 0 60000 65536"/>
              <a:gd name="T18" fmla="*/ 0 60000 65536"/>
              <a:gd name="T19" fmla="*/ 0 60000 65536"/>
              <a:gd name="T20" fmla="*/ 0 60000 65536"/>
              <a:gd name="T21" fmla="*/ 0 60000 65536"/>
              <a:gd name="T22" fmla="*/ 0 60000 65536"/>
              <a:gd name="T23" fmla="*/ 0 60000 65536"/>
              <a:gd name="T24" fmla="*/ 0 w 2874"/>
              <a:gd name="T25" fmla="*/ 0 h 1719"/>
              <a:gd name="T26" fmla="*/ 2874 w 2874"/>
              <a:gd name="T27" fmla="*/ 1719 h 17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4" h="1719">
                <a:moveTo>
                  <a:pt x="2657" y="0"/>
                </a:moveTo>
                <a:lnTo>
                  <a:pt x="58" y="1"/>
                </a:lnTo>
                <a:lnTo>
                  <a:pt x="103" y="612"/>
                </a:lnTo>
                <a:lnTo>
                  <a:pt x="0" y="988"/>
                </a:lnTo>
                <a:lnTo>
                  <a:pt x="288" y="1719"/>
                </a:lnTo>
                <a:lnTo>
                  <a:pt x="2874" y="699"/>
                </a:lnTo>
                <a:lnTo>
                  <a:pt x="2625" y="181"/>
                </a:lnTo>
                <a:lnTo>
                  <a:pt x="2657" y="0"/>
                </a:lnTo>
                <a:close/>
              </a:path>
            </a:pathLst>
          </a:custGeom>
          <a:gradFill rotWithShape="0">
            <a:gsLst>
              <a:gs pos="0">
                <a:srgbClr val="FFFFFF"/>
              </a:gs>
              <a:gs pos="100000">
                <a:srgbClr val="A0D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5" name="Freeform 3"/>
          <p:cNvSpPr>
            <a:spLocks noChangeArrowheads="1"/>
          </p:cNvSpPr>
          <p:nvPr/>
        </p:nvSpPr>
        <p:spPr bwMode="auto">
          <a:xfrm>
            <a:off x="798513" y="3341688"/>
            <a:ext cx="1541462" cy="771525"/>
          </a:xfrm>
          <a:custGeom>
            <a:avLst/>
            <a:gdLst>
              <a:gd name="T0" fmla="*/ 0 w 971"/>
              <a:gd name="T1" fmla="*/ 2147483646 h 486"/>
              <a:gd name="T2" fmla="*/ 2147483646 w 971"/>
              <a:gd name="T3" fmla="*/ 2147483646 h 486"/>
              <a:gd name="T4" fmla="*/ 2147483646 w 971"/>
              <a:gd name="T5" fmla="*/ 2147483646 h 486"/>
              <a:gd name="T6" fmla="*/ 2147483646 w 971"/>
              <a:gd name="T7" fmla="*/ 2147483646 h 486"/>
              <a:gd name="T8" fmla="*/ 2147483646 w 971"/>
              <a:gd name="T9" fmla="*/ 2147483646 h 486"/>
              <a:gd name="T10" fmla="*/ 2147483646 w 971"/>
              <a:gd name="T11" fmla="*/ 2147483646 h 486"/>
              <a:gd name="T12" fmla="*/ 2147483646 w 971"/>
              <a:gd name="T13" fmla="*/ 2147483646 h 486"/>
              <a:gd name="T14" fmla="*/ 2147483646 w 971"/>
              <a:gd name="T15" fmla="*/ 2147483646 h 486"/>
              <a:gd name="T16" fmla="*/ 2147483646 w 971"/>
              <a:gd name="T17" fmla="*/ 2147483646 h 486"/>
              <a:gd name="T18" fmla="*/ 2147483646 w 971"/>
              <a:gd name="T19" fmla="*/ 2147483646 h 486"/>
              <a:gd name="T20" fmla="*/ 2147483646 w 971"/>
              <a:gd name="T21" fmla="*/ 2147483646 h 486"/>
              <a:gd name="T22" fmla="*/ 2147483646 w 971"/>
              <a:gd name="T23" fmla="*/ 2147483646 h 486"/>
              <a:gd name="T24" fmla="*/ 2147483646 w 971"/>
              <a:gd name="T25" fmla="*/ 2147483646 h 486"/>
              <a:gd name="T26" fmla="*/ 2147483646 w 971"/>
              <a:gd name="T27" fmla="*/ 2147483646 h 486"/>
              <a:gd name="T28" fmla="*/ 2147483646 w 971"/>
              <a:gd name="T29" fmla="*/ 0 h 486"/>
              <a:gd name="T30" fmla="*/ 2147483646 w 971"/>
              <a:gd name="T31" fmla="*/ 0 h 486"/>
              <a:gd name="T32" fmla="*/ 2147483646 w 971"/>
              <a:gd name="T33" fmla="*/ 2147483646 h 486"/>
              <a:gd name="T34" fmla="*/ 2147483646 w 971"/>
              <a:gd name="T35" fmla="*/ 2147483646 h 486"/>
              <a:gd name="T36" fmla="*/ 2147483646 w 971"/>
              <a:gd name="T37" fmla="*/ 2147483646 h 486"/>
              <a:gd name="T38" fmla="*/ 2147483646 w 971"/>
              <a:gd name="T39" fmla="*/ 2147483646 h 486"/>
              <a:gd name="T40" fmla="*/ 2147483646 w 971"/>
              <a:gd name="T41" fmla="*/ 2147483646 h 486"/>
              <a:gd name="T42" fmla="*/ 2147483646 w 971"/>
              <a:gd name="T43" fmla="*/ 2147483646 h 486"/>
              <a:gd name="T44" fmla="*/ 2147483646 w 971"/>
              <a:gd name="T45" fmla="*/ 2147483646 h 486"/>
              <a:gd name="T46" fmla="*/ 2147483646 w 971"/>
              <a:gd name="T47" fmla="*/ 2147483646 h 486"/>
              <a:gd name="T48" fmla="*/ 2147483646 w 971"/>
              <a:gd name="T49" fmla="*/ 2147483646 h 486"/>
              <a:gd name="T50" fmla="*/ 2147483646 w 971"/>
              <a:gd name="T51" fmla="*/ 2147483646 h 486"/>
              <a:gd name="T52" fmla="*/ 2147483646 w 971"/>
              <a:gd name="T53" fmla="*/ 2147483646 h 486"/>
              <a:gd name="T54" fmla="*/ 2147483646 w 971"/>
              <a:gd name="T55" fmla="*/ 2147483646 h 486"/>
              <a:gd name="T56" fmla="*/ 2147483646 w 971"/>
              <a:gd name="T57" fmla="*/ 2147483646 h 486"/>
              <a:gd name="T58" fmla="*/ 2147483646 w 971"/>
              <a:gd name="T59" fmla="*/ 2147483646 h 486"/>
              <a:gd name="T60" fmla="*/ 2147483646 w 971"/>
              <a:gd name="T61" fmla="*/ 2147483646 h 486"/>
              <a:gd name="T62" fmla="*/ 2147483646 w 971"/>
              <a:gd name="T63" fmla="*/ 2147483646 h 486"/>
              <a:gd name="T64" fmla="*/ 2147483646 w 971"/>
              <a:gd name="T65" fmla="*/ 2147483646 h 486"/>
              <a:gd name="T66" fmla="*/ 2147483646 w 971"/>
              <a:gd name="T67" fmla="*/ 2147483646 h 486"/>
              <a:gd name="T68" fmla="*/ 2147483646 w 971"/>
              <a:gd name="T69" fmla="*/ 2147483646 h 486"/>
              <a:gd name="T70" fmla="*/ 2147483646 w 971"/>
              <a:gd name="T71" fmla="*/ 2147483646 h 486"/>
              <a:gd name="T72" fmla="*/ 2147483646 w 971"/>
              <a:gd name="T73" fmla="*/ 2147483646 h 486"/>
              <a:gd name="T74" fmla="*/ 2147483646 w 971"/>
              <a:gd name="T75" fmla="*/ 2147483646 h 486"/>
              <a:gd name="T76" fmla="*/ 2147483646 w 971"/>
              <a:gd name="T77" fmla="*/ 2147483646 h 486"/>
              <a:gd name="T78" fmla="*/ 2147483646 w 971"/>
              <a:gd name="T79" fmla="*/ 2147483646 h 486"/>
              <a:gd name="T80" fmla="*/ 2147483646 w 971"/>
              <a:gd name="T81" fmla="*/ 2147483646 h 486"/>
              <a:gd name="T82" fmla="*/ 2147483646 w 971"/>
              <a:gd name="T83" fmla="*/ 2147483646 h 486"/>
              <a:gd name="T84" fmla="*/ 2147483646 w 971"/>
              <a:gd name="T85" fmla="*/ 2147483646 h 486"/>
              <a:gd name="T86" fmla="*/ 2147483646 w 971"/>
              <a:gd name="T87" fmla="*/ 2147483646 h 486"/>
              <a:gd name="T88" fmla="*/ 2147483646 w 971"/>
              <a:gd name="T89" fmla="*/ 2147483646 h 486"/>
              <a:gd name="T90" fmla="*/ 2147483646 w 971"/>
              <a:gd name="T91" fmla="*/ 2147483646 h 486"/>
              <a:gd name="T92" fmla="*/ 2147483646 w 971"/>
              <a:gd name="T93" fmla="*/ 2147483646 h 486"/>
              <a:gd name="T94" fmla="*/ 2147483646 w 971"/>
              <a:gd name="T95" fmla="*/ 2147483646 h 486"/>
              <a:gd name="T96" fmla="*/ 2147483646 w 971"/>
              <a:gd name="T97" fmla="*/ 2147483646 h 486"/>
              <a:gd name="T98" fmla="*/ 2147483646 w 971"/>
              <a:gd name="T99" fmla="*/ 2147483646 h 486"/>
              <a:gd name="T100" fmla="*/ 2147483646 w 971"/>
              <a:gd name="T101" fmla="*/ 2147483646 h 486"/>
              <a:gd name="T102" fmla="*/ 2147483646 w 971"/>
              <a:gd name="T103" fmla="*/ 2147483646 h 486"/>
              <a:gd name="T104" fmla="*/ 2147483646 w 971"/>
              <a:gd name="T105" fmla="*/ 2147483646 h 486"/>
              <a:gd name="T106" fmla="*/ 2147483646 w 971"/>
              <a:gd name="T107" fmla="*/ 2147483646 h 486"/>
              <a:gd name="T108" fmla="*/ 2147483646 w 971"/>
              <a:gd name="T109" fmla="*/ 2147483646 h 486"/>
              <a:gd name="T110" fmla="*/ 2147483646 w 971"/>
              <a:gd name="T111" fmla="*/ 2147483646 h 486"/>
              <a:gd name="T112" fmla="*/ 2147483646 w 971"/>
              <a:gd name="T113" fmla="*/ 2147483646 h 486"/>
              <a:gd name="T114" fmla="*/ 2147483646 w 971"/>
              <a:gd name="T115" fmla="*/ 2147483646 h 486"/>
              <a:gd name="T116" fmla="*/ 2147483646 w 971"/>
              <a:gd name="T117" fmla="*/ 2147483646 h 486"/>
              <a:gd name="T118" fmla="*/ 2147483646 w 971"/>
              <a:gd name="T119" fmla="*/ 2147483646 h 486"/>
              <a:gd name="T120" fmla="*/ 2147483646 w 971"/>
              <a:gd name="T121" fmla="*/ 2147483646 h 486"/>
              <a:gd name="T122" fmla="*/ 0 w 971"/>
              <a:gd name="T123" fmla="*/ 2147483646 h 486"/>
              <a:gd name="T124" fmla="*/ 0 w 971"/>
              <a:gd name="T125" fmla="*/ 2147483646 h 4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1"/>
              <a:gd name="T190" fmla="*/ 0 h 486"/>
              <a:gd name="T191" fmla="*/ 971 w 971"/>
              <a:gd name="T192" fmla="*/ 486 h 4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1" h="486">
                <a:moveTo>
                  <a:pt x="0" y="122"/>
                </a:moveTo>
                <a:lnTo>
                  <a:pt x="0" y="115"/>
                </a:lnTo>
                <a:lnTo>
                  <a:pt x="1" y="108"/>
                </a:lnTo>
                <a:lnTo>
                  <a:pt x="2" y="102"/>
                </a:lnTo>
                <a:lnTo>
                  <a:pt x="3" y="96"/>
                </a:lnTo>
                <a:lnTo>
                  <a:pt x="5" y="89"/>
                </a:lnTo>
                <a:lnTo>
                  <a:pt x="7" y="83"/>
                </a:lnTo>
                <a:lnTo>
                  <a:pt x="10" y="77"/>
                </a:lnTo>
                <a:lnTo>
                  <a:pt x="13" y="72"/>
                </a:lnTo>
                <a:lnTo>
                  <a:pt x="16" y="66"/>
                </a:lnTo>
                <a:lnTo>
                  <a:pt x="19" y="60"/>
                </a:lnTo>
                <a:lnTo>
                  <a:pt x="23" y="55"/>
                </a:lnTo>
                <a:lnTo>
                  <a:pt x="27" y="50"/>
                </a:lnTo>
                <a:lnTo>
                  <a:pt x="32" y="45"/>
                </a:lnTo>
                <a:lnTo>
                  <a:pt x="37" y="40"/>
                </a:lnTo>
                <a:lnTo>
                  <a:pt x="41" y="36"/>
                </a:lnTo>
                <a:lnTo>
                  <a:pt x="47" y="32"/>
                </a:lnTo>
                <a:lnTo>
                  <a:pt x="52" y="27"/>
                </a:lnTo>
                <a:lnTo>
                  <a:pt x="58" y="24"/>
                </a:lnTo>
                <a:lnTo>
                  <a:pt x="64" y="20"/>
                </a:lnTo>
                <a:lnTo>
                  <a:pt x="70" y="17"/>
                </a:lnTo>
                <a:lnTo>
                  <a:pt x="77" y="14"/>
                </a:lnTo>
                <a:lnTo>
                  <a:pt x="83" y="11"/>
                </a:lnTo>
                <a:lnTo>
                  <a:pt x="90" y="9"/>
                </a:lnTo>
                <a:lnTo>
                  <a:pt x="97" y="6"/>
                </a:lnTo>
                <a:lnTo>
                  <a:pt x="104" y="5"/>
                </a:lnTo>
                <a:lnTo>
                  <a:pt x="111" y="3"/>
                </a:lnTo>
                <a:lnTo>
                  <a:pt x="119" y="2"/>
                </a:lnTo>
                <a:lnTo>
                  <a:pt x="126" y="1"/>
                </a:lnTo>
                <a:lnTo>
                  <a:pt x="134" y="0"/>
                </a:lnTo>
                <a:lnTo>
                  <a:pt x="142" y="0"/>
                </a:lnTo>
                <a:lnTo>
                  <a:pt x="829" y="0"/>
                </a:lnTo>
                <a:lnTo>
                  <a:pt x="837" y="0"/>
                </a:lnTo>
                <a:lnTo>
                  <a:pt x="844" y="1"/>
                </a:lnTo>
                <a:lnTo>
                  <a:pt x="852" y="2"/>
                </a:lnTo>
                <a:lnTo>
                  <a:pt x="859" y="3"/>
                </a:lnTo>
                <a:lnTo>
                  <a:pt x="867" y="5"/>
                </a:lnTo>
                <a:lnTo>
                  <a:pt x="874" y="6"/>
                </a:lnTo>
                <a:lnTo>
                  <a:pt x="881" y="9"/>
                </a:lnTo>
                <a:lnTo>
                  <a:pt x="887" y="11"/>
                </a:lnTo>
                <a:lnTo>
                  <a:pt x="894" y="14"/>
                </a:lnTo>
                <a:lnTo>
                  <a:pt x="900" y="17"/>
                </a:lnTo>
                <a:lnTo>
                  <a:pt x="907" y="20"/>
                </a:lnTo>
                <a:lnTo>
                  <a:pt x="913" y="24"/>
                </a:lnTo>
                <a:lnTo>
                  <a:pt x="918" y="27"/>
                </a:lnTo>
                <a:lnTo>
                  <a:pt x="924" y="32"/>
                </a:lnTo>
                <a:lnTo>
                  <a:pt x="929" y="36"/>
                </a:lnTo>
                <a:lnTo>
                  <a:pt x="934" y="40"/>
                </a:lnTo>
                <a:lnTo>
                  <a:pt x="939" y="45"/>
                </a:lnTo>
                <a:lnTo>
                  <a:pt x="943" y="50"/>
                </a:lnTo>
                <a:lnTo>
                  <a:pt x="947" y="55"/>
                </a:lnTo>
                <a:lnTo>
                  <a:pt x="951" y="60"/>
                </a:lnTo>
                <a:lnTo>
                  <a:pt x="955" y="66"/>
                </a:lnTo>
                <a:lnTo>
                  <a:pt x="958" y="72"/>
                </a:lnTo>
                <a:lnTo>
                  <a:pt x="961" y="77"/>
                </a:lnTo>
                <a:lnTo>
                  <a:pt x="963" y="83"/>
                </a:lnTo>
                <a:lnTo>
                  <a:pt x="966" y="89"/>
                </a:lnTo>
                <a:lnTo>
                  <a:pt x="967" y="96"/>
                </a:lnTo>
                <a:lnTo>
                  <a:pt x="969" y="102"/>
                </a:lnTo>
                <a:lnTo>
                  <a:pt x="970" y="108"/>
                </a:lnTo>
                <a:lnTo>
                  <a:pt x="970" y="115"/>
                </a:lnTo>
                <a:lnTo>
                  <a:pt x="971" y="122"/>
                </a:lnTo>
                <a:lnTo>
                  <a:pt x="971" y="365"/>
                </a:lnTo>
                <a:lnTo>
                  <a:pt x="970" y="371"/>
                </a:lnTo>
                <a:lnTo>
                  <a:pt x="970" y="378"/>
                </a:lnTo>
                <a:lnTo>
                  <a:pt x="969" y="384"/>
                </a:lnTo>
                <a:lnTo>
                  <a:pt x="967" y="391"/>
                </a:lnTo>
                <a:lnTo>
                  <a:pt x="966" y="397"/>
                </a:lnTo>
                <a:lnTo>
                  <a:pt x="963" y="403"/>
                </a:lnTo>
                <a:lnTo>
                  <a:pt x="961" y="409"/>
                </a:lnTo>
                <a:lnTo>
                  <a:pt x="958" y="415"/>
                </a:lnTo>
                <a:lnTo>
                  <a:pt x="955" y="420"/>
                </a:lnTo>
                <a:lnTo>
                  <a:pt x="951" y="426"/>
                </a:lnTo>
                <a:lnTo>
                  <a:pt x="947" y="431"/>
                </a:lnTo>
                <a:lnTo>
                  <a:pt x="943" y="436"/>
                </a:lnTo>
                <a:lnTo>
                  <a:pt x="939" y="441"/>
                </a:lnTo>
                <a:lnTo>
                  <a:pt x="934" y="446"/>
                </a:lnTo>
                <a:lnTo>
                  <a:pt x="929" y="450"/>
                </a:lnTo>
                <a:lnTo>
                  <a:pt x="924" y="455"/>
                </a:lnTo>
                <a:lnTo>
                  <a:pt x="918" y="459"/>
                </a:lnTo>
                <a:lnTo>
                  <a:pt x="913" y="463"/>
                </a:lnTo>
                <a:lnTo>
                  <a:pt x="907" y="466"/>
                </a:lnTo>
                <a:lnTo>
                  <a:pt x="900" y="469"/>
                </a:lnTo>
                <a:lnTo>
                  <a:pt x="894" y="472"/>
                </a:lnTo>
                <a:lnTo>
                  <a:pt x="887" y="475"/>
                </a:lnTo>
                <a:lnTo>
                  <a:pt x="881" y="478"/>
                </a:lnTo>
                <a:lnTo>
                  <a:pt x="874" y="480"/>
                </a:lnTo>
                <a:lnTo>
                  <a:pt x="867" y="482"/>
                </a:lnTo>
                <a:lnTo>
                  <a:pt x="859" y="483"/>
                </a:lnTo>
                <a:lnTo>
                  <a:pt x="852" y="484"/>
                </a:lnTo>
                <a:lnTo>
                  <a:pt x="844" y="485"/>
                </a:lnTo>
                <a:lnTo>
                  <a:pt x="837" y="486"/>
                </a:lnTo>
                <a:lnTo>
                  <a:pt x="829" y="486"/>
                </a:lnTo>
                <a:lnTo>
                  <a:pt x="142" y="486"/>
                </a:lnTo>
                <a:lnTo>
                  <a:pt x="134" y="486"/>
                </a:lnTo>
                <a:lnTo>
                  <a:pt x="126" y="485"/>
                </a:lnTo>
                <a:lnTo>
                  <a:pt x="119" y="484"/>
                </a:lnTo>
                <a:lnTo>
                  <a:pt x="111" y="483"/>
                </a:lnTo>
                <a:lnTo>
                  <a:pt x="104" y="482"/>
                </a:lnTo>
                <a:lnTo>
                  <a:pt x="97" y="480"/>
                </a:lnTo>
                <a:lnTo>
                  <a:pt x="90" y="478"/>
                </a:lnTo>
                <a:lnTo>
                  <a:pt x="83" y="475"/>
                </a:lnTo>
                <a:lnTo>
                  <a:pt x="77" y="472"/>
                </a:lnTo>
                <a:lnTo>
                  <a:pt x="70" y="469"/>
                </a:lnTo>
                <a:lnTo>
                  <a:pt x="64" y="466"/>
                </a:lnTo>
                <a:lnTo>
                  <a:pt x="58" y="463"/>
                </a:lnTo>
                <a:lnTo>
                  <a:pt x="52" y="459"/>
                </a:lnTo>
                <a:lnTo>
                  <a:pt x="47" y="455"/>
                </a:lnTo>
                <a:lnTo>
                  <a:pt x="41" y="450"/>
                </a:lnTo>
                <a:lnTo>
                  <a:pt x="37" y="446"/>
                </a:lnTo>
                <a:lnTo>
                  <a:pt x="32" y="441"/>
                </a:lnTo>
                <a:lnTo>
                  <a:pt x="27" y="436"/>
                </a:lnTo>
                <a:lnTo>
                  <a:pt x="23" y="431"/>
                </a:lnTo>
                <a:lnTo>
                  <a:pt x="19" y="426"/>
                </a:lnTo>
                <a:lnTo>
                  <a:pt x="16" y="420"/>
                </a:lnTo>
                <a:lnTo>
                  <a:pt x="13" y="415"/>
                </a:lnTo>
                <a:lnTo>
                  <a:pt x="10" y="409"/>
                </a:lnTo>
                <a:lnTo>
                  <a:pt x="7" y="403"/>
                </a:lnTo>
                <a:lnTo>
                  <a:pt x="5" y="397"/>
                </a:lnTo>
                <a:lnTo>
                  <a:pt x="3" y="391"/>
                </a:lnTo>
                <a:lnTo>
                  <a:pt x="2" y="384"/>
                </a:lnTo>
                <a:lnTo>
                  <a:pt x="1" y="378"/>
                </a:lnTo>
                <a:lnTo>
                  <a:pt x="0" y="371"/>
                </a:lnTo>
                <a:lnTo>
                  <a:pt x="0" y="365"/>
                </a:lnTo>
                <a:lnTo>
                  <a:pt x="0" y="122"/>
                </a:lnTo>
                <a:close/>
              </a:path>
            </a:pathLst>
          </a:custGeom>
          <a:solidFill>
            <a:srgbClr val="FFFF90"/>
          </a:solidFill>
          <a:ln w="29942">
            <a:solidFill>
              <a:srgbClr val="FF0000"/>
            </a:solidFill>
            <a:prstDash val="solid"/>
            <a:round/>
            <a:headEnd/>
            <a:tailEnd/>
          </a:ln>
        </p:spPr>
        <p:txBody>
          <a:bodyPr/>
          <a:lstStyle/>
          <a:p>
            <a:endParaRPr lang="en-US"/>
          </a:p>
        </p:txBody>
      </p:sp>
      <p:sp>
        <p:nvSpPr>
          <p:cNvPr id="18436" name="Freeform 4"/>
          <p:cNvSpPr>
            <a:spLocks noChangeArrowheads="1"/>
          </p:cNvSpPr>
          <p:nvPr/>
        </p:nvSpPr>
        <p:spPr bwMode="auto">
          <a:xfrm>
            <a:off x="4502150" y="3397250"/>
            <a:ext cx="4308475" cy="2352675"/>
          </a:xfrm>
          <a:custGeom>
            <a:avLst/>
            <a:gdLst>
              <a:gd name="T0" fmla="*/ 2147483646 w 2714"/>
              <a:gd name="T1" fmla="*/ 0 h 1482"/>
              <a:gd name="T2" fmla="*/ 0 w 2714"/>
              <a:gd name="T3" fmla="*/ 2147483646 h 1482"/>
              <a:gd name="T4" fmla="*/ 2147483646 w 2714"/>
              <a:gd name="T5" fmla="*/ 2147483646 h 1482"/>
              <a:gd name="T6" fmla="*/ 2147483646 w 2714"/>
              <a:gd name="T7" fmla="*/ 2147483646 h 1482"/>
              <a:gd name="T8" fmla="*/ 2147483646 w 2714"/>
              <a:gd name="T9" fmla="*/ 0 h 1482"/>
              <a:gd name="T10" fmla="*/ 0 60000 65536"/>
              <a:gd name="T11" fmla="*/ 0 60000 65536"/>
              <a:gd name="T12" fmla="*/ 0 60000 65536"/>
              <a:gd name="T13" fmla="*/ 0 60000 65536"/>
              <a:gd name="T14" fmla="*/ 0 60000 65536"/>
              <a:gd name="T15" fmla="*/ 0 w 2714"/>
              <a:gd name="T16" fmla="*/ 0 h 1482"/>
              <a:gd name="T17" fmla="*/ 2714 w 2714"/>
              <a:gd name="T18" fmla="*/ 1482 h 1482"/>
            </a:gdLst>
            <a:ahLst/>
            <a:cxnLst>
              <a:cxn ang="T10">
                <a:pos x="T0" y="T1"/>
              </a:cxn>
              <a:cxn ang="T11">
                <a:pos x="T2" y="T3"/>
              </a:cxn>
              <a:cxn ang="T12">
                <a:pos x="T4" y="T5"/>
              </a:cxn>
              <a:cxn ang="T13">
                <a:pos x="T6" y="T7"/>
              </a:cxn>
              <a:cxn ang="T14">
                <a:pos x="T8" y="T9"/>
              </a:cxn>
            </a:cxnLst>
            <a:rect l="T15" t="T16" r="T17" b="T18"/>
            <a:pathLst>
              <a:path w="2714" h="1482">
                <a:moveTo>
                  <a:pt x="2527" y="0"/>
                </a:moveTo>
                <a:lnTo>
                  <a:pt x="0" y="1040"/>
                </a:lnTo>
                <a:lnTo>
                  <a:pt x="398" y="1482"/>
                </a:lnTo>
                <a:lnTo>
                  <a:pt x="2714" y="765"/>
                </a:lnTo>
                <a:lnTo>
                  <a:pt x="2527"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7" name="Freeform 5"/>
          <p:cNvSpPr>
            <a:spLocks noChangeArrowheads="1"/>
          </p:cNvSpPr>
          <p:nvPr/>
        </p:nvSpPr>
        <p:spPr bwMode="auto">
          <a:xfrm>
            <a:off x="3951288" y="2662238"/>
            <a:ext cx="4386262" cy="2433637"/>
          </a:xfrm>
          <a:custGeom>
            <a:avLst/>
            <a:gdLst>
              <a:gd name="T0" fmla="*/ 2147483646 w 2763"/>
              <a:gd name="T1" fmla="*/ 2147483646 h 1533"/>
              <a:gd name="T2" fmla="*/ 2147483646 w 2763"/>
              <a:gd name="T3" fmla="*/ 2147483646 h 1533"/>
              <a:gd name="T4" fmla="*/ 0 w 2763"/>
              <a:gd name="T5" fmla="*/ 2147483646 h 1533"/>
              <a:gd name="T6" fmla="*/ 2147483646 w 2763"/>
              <a:gd name="T7" fmla="*/ 0 h 1533"/>
              <a:gd name="T8" fmla="*/ 0 60000 65536"/>
              <a:gd name="T9" fmla="*/ 0 60000 65536"/>
              <a:gd name="T10" fmla="*/ 0 60000 65536"/>
              <a:gd name="T11" fmla="*/ 0 60000 65536"/>
              <a:gd name="T12" fmla="*/ 0 w 2763"/>
              <a:gd name="T13" fmla="*/ 0 h 1533"/>
              <a:gd name="T14" fmla="*/ 2763 w 2763"/>
              <a:gd name="T15" fmla="*/ 1533 h 1533"/>
            </a:gdLst>
            <a:ahLst/>
            <a:cxnLst>
              <a:cxn ang="T8">
                <a:pos x="T0" y="T1"/>
              </a:cxn>
              <a:cxn ang="T9">
                <a:pos x="T2" y="T3"/>
              </a:cxn>
              <a:cxn ang="T10">
                <a:pos x="T4" y="T5"/>
              </a:cxn>
              <a:cxn ang="T11">
                <a:pos x="T6" y="T7"/>
              </a:cxn>
            </a:cxnLst>
            <a:rect l="T12" t="T13" r="T14" b="T15"/>
            <a:pathLst>
              <a:path w="2763" h="1533">
                <a:moveTo>
                  <a:pt x="2763" y="495"/>
                </a:moveTo>
                <a:lnTo>
                  <a:pt x="284" y="1533"/>
                </a:lnTo>
                <a:lnTo>
                  <a:pt x="0" y="1038"/>
                </a:lnTo>
                <a:lnTo>
                  <a:pt x="2479"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8" name="Freeform 6"/>
          <p:cNvSpPr>
            <a:spLocks noChangeArrowheads="1"/>
          </p:cNvSpPr>
          <p:nvPr/>
        </p:nvSpPr>
        <p:spPr bwMode="auto">
          <a:xfrm>
            <a:off x="3695700" y="4257675"/>
            <a:ext cx="901700" cy="1154113"/>
          </a:xfrm>
          <a:custGeom>
            <a:avLst/>
            <a:gdLst>
              <a:gd name="T0" fmla="*/ 0 w 568"/>
              <a:gd name="T1" fmla="*/ 0 h 727"/>
              <a:gd name="T2" fmla="*/ 2147483646 w 568"/>
              <a:gd name="T3" fmla="*/ 2147483646 h 727"/>
              <a:gd name="T4" fmla="*/ 2147483646 w 568"/>
              <a:gd name="T5" fmla="*/ 2147483646 h 727"/>
              <a:gd name="T6" fmla="*/ 2147483646 w 568"/>
              <a:gd name="T7" fmla="*/ 2147483646 h 727"/>
              <a:gd name="T8" fmla="*/ 2147483646 w 568"/>
              <a:gd name="T9" fmla="*/ 2147483646 h 727"/>
              <a:gd name="T10" fmla="*/ 0 w 568"/>
              <a:gd name="T11" fmla="*/ 0 h 727"/>
              <a:gd name="T12" fmla="*/ 0 60000 65536"/>
              <a:gd name="T13" fmla="*/ 0 60000 65536"/>
              <a:gd name="T14" fmla="*/ 0 60000 65536"/>
              <a:gd name="T15" fmla="*/ 0 60000 65536"/>
              <a:gd name="T16" fmla="*/ 0 60000 65536"/>
              <a:gd name="T17" fmla="*/ 0 60000 65536"/>
              <a:gd name="T18" fmla="*/ 0 w 568"/>
              <a:gd name="T19" fmla="*/ 0 h 727"/>
              <a:gd name="T20" fmla="*/ 568 w 568"/>
              <a:gd name="T21" fmla="*/ 727 h 727"/>
            </a:gdLst>
            <a:ahLst/>
            <a:cxnLst>
              <a:cxn ang="T12">
                <a:pos x="T0" y="T1"/>
              </a:cxn>
              <a:cxn ang="T13">
                <a:pos x="T2" y="T3"/>
              </a:cxn>
              <a:cxn ang="T14">
                <a:pos x="T4" y="T5"/>
              </a:cxn>
              <a:cxn ang="T15">
                <a:pos x="T6" y="T7"/>
              </a:cxn>
              <a:cxn ang="T16">
                <a:pos x="T8" y="T9"/>
              </a:cxn>
              <a:cxn ang="T17">
                <a:pos x="T10" y="T11"/>
              </a:cxn>
            </a:cxnLst>
            <a:rect l="T18" t="T19" r="T20" b="T21"/>
            <a:pathLst>
              <a:path w="568" h="727">
                <a:moveTo>
                  <a:pt x="0" y="0"/>
                </a:moveTo>
                <a:lnTo>
                  <a:pt x="516" y="22"/>
                </a:lnTo>
                <a:lnTo>
                  <a:pt x="568" y="727"/>
                </a:lnTo>
                <a:lnTo>
                  <a:pt x="336" y="70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9" name="Freeform 7"/>
          <p:cNvSpPr>
            <a:spLocks noChangeArrowheads="1"/>
          </p:cNvSpPr>
          <p:nvPr/>
        </p:nvSpPr>
        <p:spPr bwMode="auto">
          <a:xfrm>
            <a:off x="5581650" y="3278188"/>
            <a:ext cx="819150" cy="1330325"/>
          </a:xfrm>
          <a:custGeom>
            <a:avLst/>
            <a:gdLst>
              <a:gd name="T0" fmla="*/ 0 w 516"/>
              <a:gd name="T1" fmla="*/ 2147483646 h 838"/>
              <a:gd name="T2" fmla="*/ 2147483646 w 516"/>
              <a:gd name="T3" fmla="*/ 0 h 838"/>
              <a:gd name="T4" fmla="*/ 2147483646 w 516"/>
              <a:gd name="T5" fmla="*/ 2147483646 h 838"/>
              <a:gd name="T6" fmla="*/ 0 w 516"/>
              <a:gd name="T7" fmla="*/ 2147483646 h 838"/>
              <a:gd name="T8" fmla="*/ 0 w 516"/>
              <a:gd name="T9" fmla="*/ 2147483646 h 838"/>
              <a:gd name="T10" fmla="*/ 0 60000 65536"/>
              <a:gd name="T11" fmla="*/ 0 60000 65536"/>
              <a:gd name="T12" fmla="*/ 0 60000 65536"/>
              <a:gd name="T13" fmla="*/ 0 60000 65536"/>
              <a:gd name="T14" fmla="*/ 0 60000 65536"/>
              <a:gd name="T15" fmla="*/ 0 w 516"/>
              <a:gd name="T16" fmla="*/ 0 h 838"/>
              <a:gd name="T17" fmla="*/ 516 w 516"/>
              <a:gd name="T18" fmla="*/ 838 h 838"/>
            </a:gdLst>
            <a:ahLst/>
            <a:cxnLst>
              <a:cxn ang="T10">
                <a:pos x="T0" y="T1"/>
              </a:cxn>
              <a:cxn ang="T11">
                <a:pos x="T2" y="T3"/>
              </a:cxn>
              <a:cxn ang="T12">
                <a:pos x="T4" y="T5"/>
              </a:cxn>
              <a:cxn ang="T13">
                <a:pos x="T6" y="T7"/>
              </a:cxn>
              <a:cxn ang="T14">
                <a:pos x="T8" y="T9"/>
              </a:cxn>
            </a:cxnLst>
            <a:rect l="T15" t="T16" r="T17" b="T18"/>
            <a:pathLst>
              <a:path w="516" h="838">
                <a:moveTo>
                  <a:pt x="0" y="220"/>
                </a:moveTo>
                <a:lnTo>
                  <a:pt x="516" y="0"/>
                </a:lnTo>
                <a:lnTo>
                  <a:pt x="516" y="617"/>
                </a:lnTo>
                <a:lnTo>
                  <a:pt x="0" y="838"/>
                </a:lnTo>
                <a:lnTo>
                  <a:pt x="0" y="220"/>
                </a:lnTo>
                <a:close/>
              </a:path>
            </a:pathLst>
          </a:custGeom>
          <a:gradFill rotWithShape="0">
            <a:gsLst>
              <a:gs pos="0">
                <a:srgbClr val="E0B090"/>
              </a:gs>
              <a:gs pos="100000">
                <a:srgbClr val="FFFFFF"/>
              </a:gs>
            </a:gsLst>
            <a:lin ang="5400000" scaled="1"/>
          </a:gradFill>
          <a:ln w="9981">
            <a:solidFill>
              <a:srgbClr val="000000"/>
            </a:solidFill>
            <a:prstDash val="solid"/>
            <a:round/>
            <a:headEnd/>
            <a:tailEnd/>
          </a:ln>
        </p:spPr>
        <p:txBody>
          <a:bodyPr/>
          <a:lstStyle/>
          <a:p>
            <a:endParaRPr lang="en-US"/>
          </a:p>
        </p:txBody>
      </p:sp>
      <p:sp>
        <p:nvSpPr>
          <p:cNvPr id="18440" name="Freeform 8"/>
          <p:cNvSpPr>
            <a:spLocks/>
          </p:cNvSpPr>
          <p:nvPr/>
        </p:nvSpPr>
        <p:spPr bwMode="auto">
          <a:xfrm>
            <a:off x="5973763" y="3922713"/>
            <a:ext cx="0" cy="522287"/>
          </a:xfrm>
          <a:custGeom>
            <a:avLst/>
            <a:gdLst>
              <a:gd name="T0" fmla="*/ 0 h 329"/>
              <a:gd name="T1" fmla="*/ 2147483646 h 329"/>
              <a:gd name="T2" fmla="*/ 0 60000 65536"/>
              <a:gd name="T3" fmla="*/ 0 60000 65536"/>
              <a:gd name="T4" fmla="*/ 0 h 329"/>
              <a:gd name="T5" fmla="*/ 329 h 329"/>
            </a:gdLst>
            <a:ahLst/>
            <a:cxnLst>
              <a:cxn ang="T2">
                <a:pos x="0" y="T0"/>
              </a:cxn>
              <a:cxn ang="T3">
                <a:pos x="0" y="T1"/>
              </a:cxn>
            </a:cxnLst>
            <a:rect l="0" t="T4" r="0" b="T5"/>
            <a:pathLst>
              <a:path h="329">
                <a:moveTo>
                  <a:pt x="0" y="0"/>
                </a:moveTo>
                <a:lnTo>
                  <a:pt x="0" y="329"/>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1" name="Freeform 9"/>
          <p:cNvSpPr>
            <a:spLocks/>
          </p:cNvSpPr>
          <p:nvPr/>
        </p:nvSpPr>
        <p:spPr bwMode="auto">
          <a:xfrm>
            <a:off x="5976422" y="4250459"/>
            <a:ext cx="347663" cy="161925"/>
          </a:xfrm>
          <a:custGeom>
            <a:avLst/>
            <a:gdLst>
              <a:gd name="T0" fmla="*/ 2147483646 w 219"/>
              <a:gd name="T1" fmla="*/ 0 h 102"/>
              <a:gd name="T2" fmla="*/ 0 w 219"/>
              <a:gd name="T3" fmla="*/ 2147483646 h 102"/>
              <a:gd name="T4" fmla="*/ 0 60000 65536"/>
              <a:gd name="T5" fmla="*/ 0 60000 65536"/>
              <a:gd name="T6" fmla="*/ 0 w 219"/>
              <a:gd name="T7" fmla="*/ 0 h 102"/>
              <a:gd name="T8" fmla="*/ 219 w 219"/>
              <a:gd name="T9" fmla="*/ 102 h 102"/>
            </a:gdLst>
            <a:ahLst/>
            <a:cxnLst>
              <a:cxn ang="T4">
                <a:pos x="T0" y="T1"/>
              </a:cxn>
              <a:cxn ang="T5">
                <a:pos x="T2" y="T3"/>
              </a:cxn>
            </a:cxnLst>
            <a:rect l="T6" t="T7" r="T8" b="T9"/>
            <a:pathLst>
              <a:path w="219" h="102">
                <a:moveTo>
                  <a:pt x="219" y="0"/>
                </a:moveTo>
                <a:lnTo>
                  <a:pt x="0" y="102"/>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 name="Freeform 10"/>
          <p:cNvSpPr>
            <a:spLocks noChangeArrowheads="1"/>
          </p:cNvSpPr>
          <p:nvPr/>
        </p:nvSpPr>
        <p:spPr bwMode="auto">
          <a:xfrm>
            <a:off x="5556250" y="4471988"/>
            <a:ext cx="376238" cy="168275"/>
          </a:xfrm>
          <a:custGeom>
            <a:avLst/>
            <a:gdLst>
              <a:gd name="T0" fmla="*/ 0 w 237"/>
              <a:gd name="T1" fmla="*/ 2147483646 h 106"/>
              <a:gd name="T2" fmla="*/ 2147483646 w 237"/>
              <a:gd name="T3" fmla="*/ 0 h 106"/>
              <a:gd name="T4" fmla="*/ 0 60000 65536"/>
              <a:gd name="T5" fmla="*/ 0 60000 65536"/>
              <a:gd name="T6" fmla="*/ 0 w 237"/>
              <a:gd name="T7" fmla="*/ 0 h 106"/>
              <a:gd name="T8" fmla="*/ 237 w 237"/>
              <a:gd name="T9" fmla="*/ 106 h 106"/>
            </a:gdLst>
            <a:ahLst/>
            <a:cxnLst>
              <a:cxn ang="T4">
                <a:pos x="T0" y="T1"/>
              </a:cxn>
              <a:cxn ang="T5">
                <a:pos x="T2" y="T3"/>
              </a:cxn>
            </a:cxnLst>
            <a:rect l="T6" t="T7" r="T8" b="T9"/>
            <a:pathLst>
              <a:path w="237" h="106">
                <a:moveTo>
                  <a:pt x="0" y="106"/>
                </a:moveTo>
                <a:lnTo>
                  <a:pt x="237"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3" name="Freeform 11"/>
          <p:cNvSpPr>
            <a:spLocks noChangeArrowheads="1"/>
          </p:cNvSpPr>
          <p:nvPr/>
        </p:nvSpPr>
        <p:spPr bwMode="auto">
          <a:xfrm>
            <a:off x="5803900" y="4475163"/>
            <a:ext cx="125413" cy="92075"/>
          </a:xfrm>
          <a:custGeom>
            <a:avLst/>
            <a:gdLst>
              <a:gd name="T0" fmla="*/ 2147483646 w 79"/>
              <a:gd name="T1" fmla="*/ 0 h 58"/>
              <a:gd name="T2" fmla="*/ 0 w 79"/>
              <a:gd name="T3" fmla="*/ 2147483646 h 58"/>
              <a:gd name="T4" fmla="*/ 2147483646 w 79"/>
              <a:gd name="T5" fmla="*/ 2147483646 h 58"/>
              <a:gd name="T6" fmla="*/ 2147483646 w 79"/>
              <a:gd name="T7" fmla="*/ 0 h 58"/>
              <a:gd name="T8" fmla="*/ 0 60000 65536"/>
              <a:gd name="T9" fmla="*/ 0 60000 65536"/>
              <a:gd name="T10" fmla="*/ 0 60000 65536"/>
              <a:gd name="T11" fmla="*/ 0 60000 65536"/>
              <a:gd name="T12" fmla="*/ 0 w 79"/>
              <a:gd name="T13" fmla="*/ 0 h 58"/>
              <a:gd name="T14" fmla="*/ 79 w 79"/>
              <a:gd name="T15" fmla="*/ 58 h 58"/>
            </a:gdLst>
            <a:ahLst/>
            <a:cxnLst>
              <a:cxn ang="T8">
                <a:pos x="T0" y="T1"/>
              </a:cxn>
              <a:cxn ang="T9">
                <a:pos x="T2" y="T3"/>
              </a:cxn>
              <a:cxn ang="T10">
                <a:pos x="T4" y="T5"/>
              </a:cxn>
              <a:cxn ang="T11">
                <a:pos x="T6" y="T7"/>
              </a:cxn>
            </a:cxnLst>
            <a:rect l="T12" t="T13" r="T14" b="T15"/>
            <a:pathLst>
              <a:path w="79" h="58">
                <a:moveTo>
                  <a:pt x="79" y="0"/>
                </a:moveTo>
                <a:lnTo>
                  <a:pt x="0" y="58"/>
                </a:lnTo>
                <a:lnTo>
                  <a:pt x="10" y="29"/>
                </a:lnTo>
                <a:lnTo>
                  <a:pt x="79" y="0"/>
                </a:lnTo>
                <a:close/>
              </a:path>
            </a:pathLst>
          </a:custGeom>
          <a:solidFill>
            <a:srgbClr val="000000"/>
          </a:solidFill>
          <a:ln w="9981">
            <a:solidFill>
              <a:srgbClr val="000000"/>
            </a:solidFill>
            <a:prstDash val="solid"/>
            <a:round/>
            <a:headEnd/>
            <a:tailEnd/>
          </a:ln>
        </p:spPr>
        <p:txBody>
          <a:bodyPr/>
          <a:lstStyle/>
          <a:p>
            <a:endParaRPr lang="en-US"/>
          </a:p>
        </p:txBody>
      </p:sp>
      <p:sp>
        <p:nvSpPr>
          <p:cNvPr id="18444" name="Freeform 12"/>
          <p:cNvSpPr>
            <a:spLocks noChangeArrowheads="1"/>
          </p:cNvSpPr>
          <p:nvPr/>
        </p:nvSpPr>
        <p:spPr bwMode="auto">
          <a:xfrm>
            <a:off x="5973763" y="4446588"/>
            <a:ext cx="233362" cy="393700"/>
          </a:xfrm>
          <a:custGeom>
            <a:avLst/>
            <a:gdLst>
              <a:gd name="T0" fmla="*/ 0 w 147"/>
              <a:gd name="T1" fmla="*/ 0 h 248"/>
              <a:gd name="T2" fmla="*/ 2147483646 w 147"/>
              <a:gd name="T3" fmla="*/ 2147483646 h 248"/>
              <a:gd name="T4" fmla="*/ 0 60000 65536"/>
              <a:gd name="T5" fmla="*/ 0 60000 65536"/>
              <a:gd name="T6" fmla="*/ 0 w 147"/>
              <a:gd name="T7" fmla="*/ 0 h 248"/>
              <a:gd name="T8" fmla="*/ 147 w 147"/>
              <a:gd name="T9" fmla="*/ 248 h 248"/>
            </a:gdLst>
            <a:ahLst/>
            <a:cxnLst>
              <a:cxn ang="T4">
                <a:pos x="T0" y="T1"/>
              </a:cxn>
              <a:cxn ang="T5">
                <a:pos x="T2" y="T3"/>
              </a:cxn>
            </a:cxnLst>
            <a:rect l="T6" t="T7" r="T8" b="T9"/>
            <a:pathLst>
              <a:path w="147" h="248">
                <a:moveTo>
                  <a:pt x="0" y="0"/>
                </a:moveTo>
                <a:lnTo>
                  <a:pt x="147" y="248"/>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5" name="Freeform 13"/>
          <p:cNvSpPr>
            <a:spLocks noChangeArrowheads="1"/>
          </p:cNvSpPr>
          <p:nvPr/>
        </p:nvSpPr>
        <p:spPr bwMode="auto">
          <a:xfrm>
            <a:off x="5976938" y="4446588"/>
            <a:ext cx="174625" cy="303212"/>
          </a:xfrm>
          <a:custGeom>
            <a:avLst/>
            <a:gdLst>
              <a:gd name="T0" fmla="*/ 0 w 110"/>
              <a:gd name="T1" fmla="*/ 0 h 191"/>
              <a:gd name="T2" fmla="*/ 2147483646 w 110"/>
              <a:gd name="T3" fmla="*/ 2147483646 h 191"/>
              <a:gd name="T4" fmla="*/ 0 60000 65536"/>
              <a:gd name="T5" fmla="*/ 0 60000 65536"/>
              <a:gd name="T6" fmla="*/ 0 w 110"/>
              <a:gd name="T7" fmla="*/ 0 h 191"/>
              <a:gd name="T8" fmla="*/ 110 w 110"/>
              <a:gd name="T9" fmla="*/ 191 h 191"/>
            </a:gdLst>
            <a:ahLst/>
            <a:cxnLst>
              <a:cxn ang="T4">
                <a:pos x="T0" y="T1"/>
              </a:cxn>
              <a:cxn ang="T5">
                <a:pos x="T2" y="T3"/>
              </a:cxn>
            </a:cxnLst>
            <a:rect l="T6" t="T7" r="T8" b="T9"/>
            <a:pathLst>
              <a:path w="110" h="191">
                <a:moveTo>
                  <a:pt x="0" y="0"/>
                </a:moveTo>
                <a:lnTo>
                  <a:pt x="110" y="19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6" name="Freeform 14"/>
          <p:cNvSpPr>
            <a:spLocks noChangeArrowheads="1"/>
          </p:cNvSpPr>
          <p:nvPr/>
        </p:nvSpPr>
        <p:spPr bwMode="auto">
          <a:xfrm>
            <a:off x="6916738" y="2889250"/>
            <a:ext cx="187325" cy="138113"/>
          </a:xfrm>
          <a:custGeom>
            <a:avLst/>
            <a:gdLst>
              <a:gd name="T0" fmla="*/ 0 w 118"/>
              <a:gd name="T1" fmla="*/ 0 h 87"/>
              <a:gd name="T2" fmla="*/ 2147483646 w 118"/>
              <a:gd name="T3" fmla="*/ 0 h 87"/>
              <a:gd name="T4" fmla="*/ 2147483646 w 118"/>
              <a:gd name="T5" fmla="*/ 2147483646 h 87"/>
              <a:gd name="T6" fmla="*/ 0 w 118"/>
              <a:gd name="T7" fmla="*/ 0 h 87"/>
              <a:gd name="T8" fmla="*/ 0 60000 65536"/>
              <a:gd name="T9" fmla="*/ 0 60000 65536"/>
              <a:gd name="T10" fmla="*/ 0 60000 65536"/>
              <a:gd name="T11" fmla="*/ 0 60000 65536"/>
              <a:gd name="T12" fmla="*/ 0 w 118"/>
              <a:gd name="T13" fmla="*/ 0 h 87"/>
              <a:gd name="T14" fmla="*/ 118 w 118"/>
              <a:gd name="T15" fmla="*/ 87 h 87"/>
            </a:gdLst>
            <a:ahLst/>
            <a:cxnLst>
              <a:cxn ang="T8">
                <a:pos x="T0" y="T1"/>
              </a:cxn>
              <a:cxn ang="T9">
                <a:pos x="T2" y="T3"/>
              </a:cxn>
              <a:cxn ang="T10">
                <a:pos x="T4" y="T5"/>
              </a:cxn>
              <a:cxn ang="T11">
                <a:pos x="T6" y="T7"/>
              </a:cxn>
            </a:cxnLst>
            <a:rect l="T12" t="T13" r="T14" b="T15"/>
            <a:pathLst>
              <a:path w="118" h="87">
                <a:moveTo>
                  <a:pt x="0" y="0"/>
                </a:moveTo>
                <a:lnTo>
                  <a:pt x="118" y="0"/>
                </a:lnTo>
                <a:lnTo>
                  <a:pt x="59" y="87"/>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18447" name="Rectangle 15"/>
          <p:cNvSpPr>
            <a:spLocks noChangeArrowheads="1"/>
          </p:cNvSpPr>
          <p:nvPr/>
        </p:nvSpPr>
        <p:spPr bwMode="auto">
          <a:xfrm>
            <a:off x="6754813" y="2598738"/>
            <a:ext cx="133985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i="1">
                <a:solidFill>
                  <a:srgbClr val="000000"/>
                </a:solidFill>
              </a:rPr>
              <a:t>G.S.</a:t>
            </a:r>
          </a:p>
        </p:txBody>
      </p:sp>
      <p:sp>
        <p:nvSpPr>
          <p:cNvPr id="18448" name="Text Box 16"/>
          <p:cNvSpPr txBox="1">
            <a:spLocks noChangeArrowheads="1"/>
          </p:cNvSpPr>
          <p:nvPr/>
        </p:nvSpPr>
        <p:spPr bwMode="auto">
          <a:xfrm>
            <a:off x="7131050" y="4176713"/>
            <a:ext cx="15113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a:solidFill>
                  <a:srgbClr val="FF0000"/>
                </a:solidFill>
              </a:rPr>
              <a:t>Failure</a:t>
            </a:r>
          </a:p>
          <a:p>
            <a:pPr algn="ctr"/>
            <a:r>
              <a:rPr lang="en-US" altLang="en-US" sz="1100">
                <a:solidFill>
                  <a:srgbClr val="FF0000"/>
                </a:solidFill>
              </a:rPr>
              <a:t>Surface</a:t>
            </a:r>
          </a:p>
        </p:txBody>
      </p:sp>
      <p:sp>
        <p:nvSpPr>
          <p:cNvPr id="18449" name="Freeform 17"/>
          <p:cNvSpPr>
            <a:spLocks/>
          </p:cNvSpPr>
          <p:nvPr/>
        </p:nvSpPr>
        <p:spPr bwMode="auto">
          <a:xfrm>
            <a:off x="4675188" y="4008438"/>
            <a:ext cx="0" cy="984250"/>
          </a:xfrm>
          <a:custGeom>
            <a:avLst/>
            <a:gdLst>
              <a:gd name="T0" fmla="*/ 0 h 620"/>
              <a:gd name="T1" fmla="*/ 2147483646 h 620"/>
              <a:gd name="T2" fmla="*/ 0 60000 65536"/>
              <a:gd name="T3" fmla="*/ 0 60000 65536"/>
              <a:gd name="T4" fmla="*/ 0 h 620"/>
              <a:gd name="T5" fmla="*/ 620 h 620"/>
            </a:gdLst>
            <a:ahLst/>
            <a:cxnLst>
              <a:cxn ang="T2">
                <a:pos x="0" y="T0"/>
              </a:cxn>
              <a:cxn ang="T3">
                <a:pos x="0" y="T1"/>
              </a:cxn>
            </a:cxnLst>
            <a:rect l="0" t="T4" r="0" b="T5"/>
            <a:pathLst>
              <a:path h="620">
                <a:moveTo>
                  <a:pt x="0" y="0"/>
                </a:moveTo>
                <a:lnTo>
                  <a:pt x="0" y="62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0" name="Rectangle 18"/>
          <p:cNvSpPr>
            <a:spLocks noChangeArrowheads="1"/>
          </p:cNvSpPr>
          <p:nvPr/>
        </p:nvSpPr>
        <p:spPr bwMode="auto">
          <a:xfrm>
            <a:off x="4378325" y="4249738"/>
            <a:ext cx="393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i="1">
                <a:solidFill>
                  <a:srgbClr val="000000"/>
                </a:solidFill>
              </a:rPr>
              <a:t>H</a:t>
            </a:r>
          </a:p>
        </p:txBody>
      </p:sp>
      <p:sp>
        <p:nvSpPr>
          <p:cNvPr id="18451" name="Freeform 19"/>
          <p:cNvSpPr>
            <a:spLocks noChangeArrowheads="1"/>
          </p:cNvSpPr>
          <p:nvPr/>
        </p:nvSpPr>
        <p:spPr bwMode="auto">
          <a:xfrm>
            <a:off x="7354888" y="3862388"/>
            <a:ext cx="708025" cy="0"/>
          </a:xfrm>
          <a:custGeom>
            <a:avLst/>
            <a:gdLst>
              <a:gd name="T0" fmla="*/ 0 w 446"/>
              <a:gd name="T1" fmla="*/ 2147483646 w 446"/>
              <a:gd name="T2" fmla="*/ 0 60000 65536"/>
              <a:gd name="T3" fmla="*/ 0 60000 65536"/>
              <a:gd name="T4" fmla="*/ 0 w 446"/>
              <a:gd name="T5" fmla="*/ 446 w 446"/>
            </a:gdLst>
            <a:ahLst/>
            <a:cxnLst>
              <a:cxn ang="T2">
                <a:pos x="T0" y="0"/>
              </a:cxn>
              <a:cxn ang="T3">
                <a:pos x="T1" y="0"/>
              </a:cxn>
            </a:cxnLst>
            <a:rect l="T4" t="0" r="T5" b="0"/>
            <a:pathLst>
              <a:path w="446">
                <a:moveTo>
                  <a:pt x="0" y="0"/>
                </a:moveTo>
                <a:lnTo>
                  <a:pt x="44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2" name="Freeform 20"/>
          <p:cNvSpPr>
            <a:spLocks noChangeArrowheads="1"/>
          </p:cNvSpPr>
          <p:nvPr/>
        </p:nvSpPr>
        <p:spPr bwMode="auto">
          <a:xfrm>
            <a:off x="7756525" y="3698875"/>
            <a:ext cx="100013" cy="177800"/>
          </a:xfrm>
          <a:custGeom>
            <a:avLst/>
            <a:gdLst>
              <a:gd name="T0" fmla="*/ 0 w 63"/>
              <a:gd name="T1" fmla="*/ 0 h 112"/>
              <a:gd name="T2" fmla="*/ 2147483646 w 63"/>
              <a:gd name="T3" fmla="*/ 2147483646 h 112"/>
              <a:gd name="T4" fmla="*/ 2147483646 w 63"/>
              <a:gd name="T5" fmla="*/ 2147483646 h 112"/>
              <a:gd name="T6" fmla="*/ 2147483646 w 63"/>
              <a:gd name="T7" fmla="*/ 2147483646 h 112"/>
              <a:gd name="T8" fmla="*/ 2147483646 w 63"/>
              <a:gd name="T9" fmla="*/ 2147483646 h 112"/>
              <a:gd name="T10" fmla="*/ 2147483646 w 63"/>
              <a:gd name="T11" fmla="*/ 2147483646 h 112"/>
              <a:gd name="T12" fmla="*/ 2147483646 w 63"/>
              <a:gd name="T13" fmla="*/ 2147483646 h 112"/>
              <a:gd name="T14" fmla="*/ 2147483646 w 63"/>
              <a:gd name="T15" fmla="*/ 2147483646 h 112"/>
              <a:gd name="T16" fmla="*/ 2147483646 w 63"/>
              <a:gd name="T17" fmla="*/ 2147483646 h 112"/>
              <a:gd name="T18" fmla="*/ 2147483646 w 63"/>
              <a:gd name="T19" fmla="*/ 2147483646 h 112"/>
              <a:gd name="T20" fmla="*/ 2147483646 w 63"/>
              <a:gd name="T21" fmla="*/ 2147483646 h 112"/>
              <a:gd name="T22" fmla="*/ 2147483646 w 63"/>
              <a:gd name="T23" fmla="*/ 2147483646 h 112"/>
              <a:gd name="T24" fmla="*/ 2147483646 w 63"/>
              <a:gd name="T25" fmla="*/ 2147483646 h 112"/>
              <a:gd name="T26" fmla="*/ 2147483646 w 63"/>
              <a:gd name="T27" fmla="*/ 2147483646 h 112"/>
              <a:gd name="T28" fmla="*/ 2147483646 w 63"/>
              <a:gd name="T29" fmla="*/ 2147483646 h 112"/>
              <a:gd name="T30" fmla="*/ 2147483646 w 63"/>
              <a:gd name="T31" fmla="*/ 2147483646 h 112"/>
              <a:gd name="T32" fmla="*/ 2147483646 w 63"/>
              <a:gd name="T33" fmla="*/ 2147483646 h 112"/>
              <a:gd name="T34" fmla="*/ 2147483646 w 63"/>
              <a:gd name="T35" fmla="*/ 2147483646 h 112"/>
              <a:gd name="T36" fmla="*/ 2147483646 w 63"/>
              <a:gd name="T37" fmla="*/ 2147483646 h 112"/>
              <a:gd name="T38" fmla="*/ 2147483646 w 63"/>
              <a:gd name="T39" fmla="*/ 2147483646 h 112"/>
              <a:gd name="T40" fmla="*/ 2147483646 w 63"/>
              <a:gd name="T41" fmla="*/ 2147483646 h 112"/>
              <a:gd name="T42" fmla="*/ 2147483646 w 63"/>
              <a:gd name="T43" fmla="*/ 2147483646 h 112"/>
              <a:gd name="T44" fmla="*/ 2147483646 w 63"/>
              <a:gd name="T45" fmla="*/ 2147483646 h 112"/>
              <a:gd name="T46" fmla="*/ 2147483646 w 63"/>
              <a:gd name="T47" fmla="*/ 2147483646 h 112"/>
              <a:gd name="T48" fmla="*/ 2147483646 w 63"/>
              <a:gd name="T49" fmla="*/ 2147483646 h 112"/>
              <a:gd name="T50" fmla="*/ 2147483646 w 63"/>
              <a:gd name="T51" fmla="*/ 2147483646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112"/>
              <a:gd name="T80" fmla="*/ 63 w 63"/>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112">
                <a:moveTo>
                  <a:pt x="0" y="0"/>
                </a:moveTo>
                <a:lnTo>
                  <a:pt x="10" y="4"/>
                </a:lnTo>
                <a:lnTo>
                  <a:pt x="19" y="8"/>
                </a:lnTo>
                <a:lnTo>
                  <a:pt x="27" y="12"/>
                </a:lnTo>
                <a:lnTo>
                  <a:pt x="35" y="16"/>
                </a:lnTo>
                <a:lnTo>
                  <a:pt x="41" y="20"/>
                </a:lnTo>
                <a:lnTo>
                  <a:pt x="46" y="25"/>
                </a:lnTo>
                <a:lnTo>
                  <a:pt x="51" y="29"/>
                </a:lnTo>
                <a:lnTo>
                  <a:pt x="55" y="34"/>
                </a:lnTo>
                <a:lnTo>
                  <a:pt x="58" y="39"/>
                </a:lnTo>
                <a:lnTo>
                  <a:pt x="60" y="44"/>
                </a:lnTo>
                <a:lnTo>
                  <a:pt x="62" y="48"/>
                </a:lnTo>
                <a:lnTo>
                  <a:pt x="63" y="53"/>
                </a:lnTo>
                <a:lnTo>
                  <a:pt x="63" y="58"/>
                </a:lnTo>
                <a:lnTo>
                  <a:pt x="63" y="63"/>
                </a:lnTo>
                <a:lnTo>
                  <a:pt x="62" y="68"/>
                </a:lnTo>
                <a:lnTo>
                  <a:pt x="61" y="73"/>
                </a:lnTo>
                <a:lnTo>
                  <a:pt x="60" y="77"/>
                </a:lnTo>
                <a:lnTo>
                  <a:pt x="58" y="82"/>
                </a:lnTo>
                <a:lnTo>
                  <a:pt x="56" y="87"/>
                </a:lnTo>
                <a:lnTo>
                  <a:pt x="53" y="91"/>
                </a:lnTo>
                <a:lnTo>
                  <a:pt x="51" y="95"/>
                </a:lnTo>
                <a:lnTo>
                  <a:pt x="48" y="100"/>
                </a:lnTo>
                <a:lnTo>
                  <a:pt x="44" y="104"/>
                </a:lnTo>
                <a:lnTo>
                  <a:pt x="41" y="108"/>
                </a:lnTo>
                <a:lnTo>
                  <a:pt x="37" y="11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3" name="Rectangle 21"/>
          <p:cNvSpPr>
            <a:spLocks noChangeArrowheads="1"/>
          </p:cNvSpPr>
          <p:nvPr/>
        </p:nvSpPr>
        <p:spPr bwMode="auto">
          <a:xfrm>
            <a:off x="7927975" y="3649663"/>
            <a:ext cx="21748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00"/>
                </a:solidFill>
              </a:rPr>
              <a:t>β</a:t>
            </a:r>
          </a:p>
        </p:txBody>
      </p:sp>
      <p:sp>
        <p:nvSpPr>
          <p:cNvPr id="18455" name="Text Box 23"/>
          <p:cNvSpPr txBox="1">
            <a:spLocks noChangeArrowheads="1"/>
          </p:cNvSpPr>
          <p:nvPr/>
        </p:nvSpPr>
        <p:spPr bwMode="auto">
          <a:xfrm rot="-1320000">
            <a:off x="4787365" y="3922342"/>
            <a:ext cx="1704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0000FF"/>
                </a:solidFill>
              </a:rPr>
              <a:t>Normal Component, F</a:t>
            </a:r>
            <a:r>
              <a:rPr lang="en-US" altLang="en-US" sz="800" baseline="-25000" dirty="0">
                <a:solidFill>
                  <a:srgbClr val="0000FF"/>
                </a:solidFill>
              </a:rPr>
              <a:t>V</a:t>
            </a:r>
            <a:r>
              <a:rPr lang="en-US" altLang="en-US" sz="800" dirty="0">
                <a:solidFill>
                  <a:srgbClr val="0000FF"/>
                </a:solidFill>
              </a:rPr>
              <a:t> = W cos β</a:t>
            </a:r>
          </a:p>
        </p:txBody>
      </p:sp>
      <p:sp>
        <p:nvSpPr>
          <p:cNvPr id="18456" name="Rectangle 24"/>
          <p:cNvSpPr>
            <a:spLocks noChangeArrowheads="1"/>
          </p:cNvSpPr>
          <p:nvPr/>
        </p:nvSpPr>
        <p:spPr bwMode="auto">
          <a:xfrm>
            <a:off x="5246688" y="4340225"/>
            <a:ext cx="14970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800000"/>
                </a:solidFill>
              </a:rPr>
              <a:t>Weight = W</a:t>
            </a:r>
          </a:p>
        </p:txBody>
      </p:sp>
      <p:sp>
        <p:nvSpPr>
          <p:cNvPr id="18458" name="Rectangle 26"/>
          <p:cNvSpPr>
            <a:spLocks noChangeArrowheads="1"/>
          </p:cNvSpPr>
          <p:nvPr/>
        </p:nvSpPr>
        <p:spPr bwMode="auto">
          <a:xfrm>
            <a:off x="5887172" y="4203164"/>
            <a:ext cx="88900"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 i="1" dirty="0">
                <a:solidFill>
                  <a:srgbClr val="000000"/>
                </a:solidFill>
              </a:rPr>
              <a:t>β</a:t>
            </a:r>
          </a:p>
        </p:txBody>
      </p:sp>
      <p:sp>
        <p:nvSpPr>
          <p:cNvPr id="18460" name="Freeform 28"/>
          <p:cNvSpPr>
            <a:spLocks/>
          </p:cNvSpPr>
          <p:nvPr/>
        </p:nvSpPr>
        <p:spPr bwMode="auto">
          <a:xfrm>
            <a:off x="5712506" y="4077092"/>
            <a:ext cx="241300" cy="357187"/>
          </a:xfrm>
          <a:custGeom>
            <a:avLst/>
            <a:gdLst>
              <a:gd name="T0" fmla="*/ 0 w 152"/>
              <a:gd name="T1" fmla="*/ 0 h 225"/>
              <a:gd name="T2" fmla="*/ 2147483646 w 152"/>
              <a:gd name="T3" fmla="*/ 2147483646 h 225"/>
              <a:gd name="T4" fmla="*/ 0 60000 65536"/>
              <a:gd name="T5" fmla="*/ 0 60000 65536"/>
              <a:gd name="T6" fmla="*/ 0 w 152"/>
              <a:gd name="T7" fmla="*/ 0 h 225"/>
              <a:gd name="T8" fmla="*/ 152 w 152"/>
              <a:gd name="T9" fmla="*/ 225 h 225"/>
            </a:gdLst>
            <a:ahLst/>
            <a:cxnLst>
              <a:cxn ang="T4">
                <a:pos x="T0" y="T1"/>
              </a:cxn>
              <a:cxn ang="T5">
                <a:pos x="T2" y="T3"/>
              </a:cxn>
            </a:cxnLst>
            <a:rect l="T6" t="T7" r="T8" b="T9"/>
            <a:pathLst>
              <a:path w="152" h="225">
                <a:moveTo>
                  <a:pt x="0" y="0"/>
                </a:moveTo>
                <a:lnTo>
                  <a:pt x="152" y="225"/>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1" name="Rectangle 29"/>
          <p:cNvSpPr>
            <a:spLocks noChangeArrowheads="1"/>
          </p:cNvSpPr>
          <p:nvPr/>
        </p:nvSpPr>
        <p:spPr bwMode="auto">
          <a:xfrm rot="-1819596">
            <a:off x="5345113" y="4668838"/>
            <a:ext cx="6175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i="1" dirty="0">
                <a:solidFill>
                  <a:srgbClr val="000000"/>
                </a:solidFill>
              </a:rPr>
              <a:t>τ </a:t>
            </a:r>
            <a:r>
              <a:rPr lang="en-US" altLang="en-US" sz="1000" i="1" dirty="0">
                <a:solidFill>
                  <a:srgbClr val="000000"/>
                </a:solidFill>
              </a:rPr>
              <a:t>= N tanϕ</a:t>
            </a:r>
          </a:p>
        </p:txBody>
      </p:sp>
      <p:sp>
        <p:nvSpPr>
          <p:cNvPr id="18462" name="Rectangle 30"/>
          <p:cNvSpPr>
            <a:spLocks noChangeArrowheads="1"/>
          </p:cNvSpPr>
          <p:nvPr/>
        </p:nvSpPr>
        <p:spPr bwMode="auto">
          <a:xfrm rot="3544757">
            <a:off x="5832475" y="5108576"/>
            <a:ext cx="12842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N = Fv = W cos β</a:t>
            </a:r>
          </a:p>
        </p:txBody>
      </p:sp>
      <p:sp>
        <p:nvSpPr>
          <p:cNvPr id="18463" name="Freeform 31"/>
          <p:cNvSpPr>
            <a:spLocks/>
          </p:cNvSpPr>
          <p:nvPr/>
        </p:nvSpPr>
        <p:spPr bwMode="auto">
          <a:xfrm>
            <a:off x="7018338" y="4011613"/>
            <a:ext cx="582612" cy="236537"/>
          </a:xfrm>
          <a:custGeom>
            <a:avLst/>
            <a:gdLst>
              <a:gd name="T0" fmla="*/ 2147483646 w 367"/>
              <a:gd name="T1" fmla="*/ 2147483646 h 149"/>
              <a:gd name="T2" fmla="*/ 0 w 367"/>
              <a:gd name="T3" fmla="*/ 0 h 149"/>
              <a:gd name="T4" fmla="*/ 0 60000 65536"/>
              <a:gd name="T5" fmla="*/ 0 60000 65536"/>
              <a:gd name="T6" fmla="*/ 0 w 367"/>
              <a:gd name="T7" fmla="*/ 0 h 149"/>
              <a:gd name="T8" fmla="*/ 367 w 367"/>
              <a:gd name="T9" fmla="*/ 149 h 149"/>
            </a:gdLst>
            <a:ahLst/>
            <a:cxnLst>
              <a:cxn ang="T4">
                <a:pos x="T0" y="T1"/>
              </a:cxn>
              <a:cxn ang="T5">
                <a:pos x="T2" y="T3"/>
              </a:cxn>
            </a:cxnLst>
            <a:rect l="T6" t="T7" r="T8" b="T9"/>
            <a:pathLst>
              <a:path w="367" h="149">
                <a:moveTo>
                  <a:pt x="367" y="149"/>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4" name="Freeform 32"/>
          <p:cNvSpPr>
            <a:spLocks/>
          </p:cNvSpPr>
          <p:nvPr/>
        </p:nvSpPr>
        <p:spPr bwMode="auto">
          <a:xfrm>
            <a:off x="5565775" y="3092450"/>
            <a:ext cx="822325" cy="0"/>
          </a:xfrm>
          <a:custGeom>
            <a:avLst/>
            <a:gdLst>
              <a:gd name="T0" fmla="*/ 0 w 518"/>
              <a:gd name="T1" fmla="*/ 2147483646 w 518"/>
              <a:gd name="T2" fmla="*/ 0 60000 65536"/>
              <a:gd name="T3" fmla="*/ 0 60000 65536"/>
              <a:gd name="T4" fmla="*/ 0 w 518"/>
              <a:gd name="T5" fmla="*/ 518 w 518"/>
            </a:gdLst>
            <a:ahLst/>
            <a:cxnLst>
              <a:cxn ang="T2">
                <a:pos x="T0" y="0"/>
              </a:cxn>
              <a:cxn ang="T3">
                <a:pos x="T1" y="0"/>
              </a:cxn>
            </a:cxnLst>
            <a:rect l="T4" t="0" r="T5" b="0"/>
            <a:pathLst>
              <a:path w="518">
                <a:moveTo>
                  <a:pt x="0" y="0"/>
                </a:moveTo>
                <a:lnTo>
                  <a:pt x="518"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5" name="Freeform 33"/>
          <p:cNvSpPr>
            <a:spLocks noChangeArrowheads="1"/>
          </p:cNvSpPr>
          <p:nvPr/>
        </p:nvSpPr>
        <p:spPr bwMode="auto">
          <a:xfrm>
            <a:off x="5565775" y="2974975"/>
            <a:ext cx="0" cy="560388"/>
          </a:xfrm>
          <a:custGeom>
            <a:avLst/>
            <a:gdLst>
              <a:gd name="T0" fmla="*/ 2147483646 h 353"/>
              <a:gd name="T1" fmla="*/ 0 h 353"/>
              <a:gd name="T2" fmla="*/ 0 60000 65536"/>
              <a:gd name="T3" fmla="*/ 0 60000 65536"/>
              <a:gd name="T4" fmla="*/ 0 h 353"/>
              <a:gd name="T5" fmla="*/ 353 h 353"/>
            </a:gdLst>
            <a:ahLst/>
            <a:cxnLst>
              <a:cxn ang="T2">
                <a:pos x="0" y="T0"/>
              </a:cxn>
              <a:cxn ang="T3">
                <a:pos x="0" y="T1"/>
              </a:cxn>
            </a:cxnLst>
            <a:rect l="0" t="T4" r="0" b="T5"/>
            <a:pathLst>
              <a:path h="353">
                <a:moveTo>
                  <a:pt x="0" y="353"/>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 name="Freeform 34"/>
          <p:cNvSpPr>
            <a:spLocks noChangeArrowheads="1"/>
          </p:cNvSpPr>
          <p:nvPr/>
        </p:nvSpPr>
        <p:spPr bwMode="auto">
          <a:xfrm>
            <a:off x="6388100" y="2968625"/>
            <a:ext cx="0" cy="258763"/>
          </a:xfrm>
          <a:custGeom>
            <a:avLst/>
            <a:gdLst>
              <a:gd name="T0" fmla="*/ 2147483646 h 163"/>
              <a:gd name="T1" fmla="*/ 0 h 163"/>
              <a:gd name="T2" fmla="*/ 0 60000 65536"/>
              <a:gd name="T3" fmla="*/ 0 60000 65536"/>
              <a:gd name="T4" fmla="*/ 0 h 163"/>
              <a:gd name="T5" fmla="*/ 163 h 163"/>
            </a:gdLst>
            <a:ahLst/>
            <a:cxnLst>
              <a:cxn ang="T2">
                <a:pos x="0" y="T0"/>
              </a:cxn>
              <a:cxn ang="T3">
                <a:pos x="0" y="T1"/>
              </a:cxn>
            </a:cxnLst>
            <a:rect l="0" t="T4" r="0" b="T5"/>
            <a:pathLst>
              <a:path h="163">
                <a:moveTo>
                  <a:pt x="0" y="163"/>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7" name="Freeform 35"/>
          <p:cNvSpPr>
            <a:spLocks/>
          </p:cNvSpPr>
          <p:nvPr/>
        </p:nvSpPr>
        <p:spPr bwMode="auto">
          <a:xfrm>
            <a:off x="5565775" y="3197225"/>
            <a:ext cx="822325" cy="338138"/>
          </a:xfrm>
          <a:custGeom>
            <a:avLst/>
            <a:gdLst>
              <a:gd name="T0" fmla="*/ 2147483646 w 518"/>
              <a:gd name="T1" fmla="*/ 0 h 213"/>
              <a:gd name="T2" fmla="*/ 0 w 518"/>
              <a:gd name="T3" fmla="*/ 2147483646 h 213"/>
              <a:gd name="T4" fmla="*/ 0 60000 65536"/>
              <a:gd name="T5" fmla="*/ 0 60000 65536"/>
              <a:gd name="T6" fmla="*/ 0 w 518"/>
              <a:gd name="T7" fmla="*/ 0 h 213"/>
              <a:gd name="T8" fmla="*/ 518 w 518"/>
              <a:gd name="T9" fmla="*/ 213 h 213"/>
            </a:gdLst>
            <a:ahLst/>
            <a:cxnLst>
              <a:cxn ang="T4">
                <a:pos x="T0" y="T1"/>
              </a:cxn>
              <a:cxn ang="T5">
                <a:pos x="T2" y="T3"/>
              </a:cxn>
            </a:cxnLst>
            <a:rect l="T6" t="T7" r="T8" b="T9"/>
            <a:pathLst>
              <a:path w="518" h="213">
                <a:moveTo>
                  <a:pt x="518" y="0"/>
                </a:moveTo>
                <a:lnTo>
                  <a:pt x="0" y="213"/>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8" name="Rectangle 36"/>
          <p:cNvSpPr>
            <a:spLocks noChangeArrowheads="1"/>
          </p:cNvSpPr>
          <p:nvPr/>
        </p:nvSpPr>
        <p:spPr bwMode="auto">
          <a:xfrm rot="1260000">
            <a:off x="6003925" y="3098800"/>
            <a:ext cx="936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1 </a:t>
            </a:r>
          </a:p>
        </p:txBody>
      </p:sp>
      <p:sp>
        <p:nvSpPr>
          <p:cNvPr id="18469" name="Rectangle 37"/>
          <p:cNvSpPr>
            <a:spLocks noChangeArrowheads="1"/>
          </p:cNvSpPr>
          <p:nvPr/>
        </p:nvSpPr>
        <p:spPr bwMode="auto">
          <a:xfrm>
            <a:off x="5610225" y="2936875"/>
            <a:ext cx="107632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b = 1 cosβ</a:t>
            </a:r>
          </a:p>
        </p:txBody>
      </p:sp>
      <p:sp>
        <p:nvSpPr>
          <p:cNvPr id="18470" name="Rectangle 38"/>
          <p:cNvSpPr>
            <a:spLocks noChangeArrowheads="1"/>
          </p:cNvSpPr>
          <p:nvPr/>
        </p:nvSpPr>
        <p:spPr bwMode="auto">
          <a:xfrm>
            <a:off x="611717" y="437622"/>
            <a:ext cx="32380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B- </a:t>
            </a:r>
            <a:r>
              <a:rPr lang="en-US" altLang="en-US" sz="2000" b="1" u="sng" dirty="0" smtClean="0">
                <a:solidFill>
                  <a:srgbClr val="6000C0"/>
                </a:solidFill>
              </a:rPr>
              <a:t>Submerged </a:t>
            </a:r>
            <a:r>
              <a:rPr lang="en-US" altLang="en-US" sz="2000" b="1" u="sng" dirty="0">
                <a:solidFill>
                  <a:srgbClr val="6000C0"/>
                </a:solidFill>
              </a:rPr>
              <a:t>Soil</a:t>
            </a:r>
            <a:r>
              <a:rPr lang="en-US" altLang="en-US" sz="2000" dirty="0">
                <a:solidFill>
                  <a:srgbClr val="6000C0"/>
                </a:solidFill>
              </a:rPr>
              <a:t> </a:t>
            </a:r>
            <a:r>
              <a:rPr lang="en-US" altLang="en-US" sz="2000" b="1" dirty="0">
                <a:solidFill>
                  <a:srgbClr val="6000C0"/>
                </a:solidFill>
              </a:rPr>
              <a:t>(ϕ soil)</a:t>
            </a:r>
          </a:p>
        </p:txBody>
      </p:sp>
      <p:sp>
        <p:nvSpPr>
          <p:cNvPr id="18471" name="Rectangle 39"/>
          <p:cNvSpPr>
            <a:spLocks noChangeArrowheads="1"/>
          </p:cNvSpPr>
          <p:nvPr/>
        </p:nvSpPr>
        <p:spPr bwMode="auto">
          <a:xfrm>
            <a:off x="4365625" y="1158875"/>
            <a:ext cx="1509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W = </a:t>
            </a:r>
            <a:r>
              <a:rPr lang="en-US" altLang="en-US" sz="2000">
                <a:solidFill>
                  <a:srgbClr val="000000"/>
                </a:solidFill>
                <a:latin typeface="Symbol" panose="05050102010706020507" pitchFamily="18" charset="2"/>
              </a:rPr>
              <a:t>g</a:t>
            </a:r>
            <a:r>
              <a:rPr lang="en-US" altLang="en-US" sz="2000" i="1">
                <a:solidFill>
                  <a:srgbClr val="6000C0"/>
                </a:solidFill>
              </a:rPr>
              <a:t> H cosβ</a:t>
            </a:r>
          </a:p>
        </p:txBody>
      </p:sp>
      <p:sp>
        <p:nvSpPr>
          <p:cNvPr id="18472" name="Text Box 41"/>
          <p:cNvSpPr txBox="1">
            <a:spLocks noChangeArrowheads="1"/>
          </p:cNvSpPr>
          <p:nvPr/>
        </p:nvSpPr>
        <p:spPr bwMode="auto">
          <a:xfrm>
            <a:off x="776288" y="1563688"/>
            <a:ext cx="5140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6000C0"/>
                </a:solidFill>
              </a:rPr>
              <a:t>Driving Force = F</a:t>
            </a:r>
            <a:r>
              <a:rPr lang="en-US" altLang="en-US" sz="1500" baseline="-25000" dirty="0">
                <a:solidFill>
                  <a:srgbClr val="6000C0"/>
                </a:solidFill>
              </a:rPr>
              <a:t>D </a:t>
            </a:r>
            <a:r>
              <a:rPr lang="en-US" altLang="en-US" sz="1500" dirty="0">
                <a:solidFill>
                  <a:srgbClr val="6000C0"/>
                </a:solidFill>
              </a:rPr>
              <a:t>= </a:t>
            </a:r>
            <a:r>
              <a:rPr lang="en-US" altLang="en-US" sz="1500" dirty="0">
                <a:solidFill>
                  <a:srgbClr val="000000"/>
                </a:solidFill>
                <a:latin typeface="Symbol" panose="05050102010706020507" pitchFamily="18" charset="2"/>
              </a:rPr>
              <a:t>g</a:t>
            </a:r>
            <a:r>
              <a:rPr lang="en-US" altLang="en-US" sz="1500" dirty="0">
                <a:solidFill>
                  <a:srgbClr val="6000C0"/>
                </a:solidFill>
              </a:rPr>
              <a:t> H cos β sinβ</a:t>
            </a:r>
          </a:p>
          <a:p>
            <a:r>
              <a:rPr lang="en-US" altLang="en-US" sz="1500" dirty="0">
                <a:solidFill>
                  <a:srgbClr val="6000C0"/>
                </a:solidFill>
              </a:rPr>
              <a:t>Resisting Force = F</a:t>
            </a:r>
            <a:r>
              <a:rPr lang="en-US" altLang="en-US" sz="1500" baseline="-25000" dirty="0">
                <a:solidFill>
                  <a:srgbClr val="6000C0"/>
                </a:solidFill>
              </a:rPr>
              <a:t>R</a:t>
            </a:r>
            <a:r>
              <a:rPr lang="en-US" altLang="en-US" sz="1500" dirty="0">
                <a:solidFill>
                  <a:srgbClr val="6000C0"/>
                </a:solidFill>
              </a:rPr>
              <a:t> = </a:t>
            </a:r>
            <a:r>
              <a:rPr lang="en-US" altLang="en-US" sz="1500" dirty="0">
                <a:solidFill>
                  <a:srgbClr val="000000"/>
                </a:solidFill>
                <a:latin typeface="Symbol" panose="05050102010706020507" pitchFamily="18" charset="2"/>
              </a:rPr>
              <a:t>g</a:t>
            </a:r>
            <a:r>
              <a:rPr lang="en-US" altLang="en-US" sz="1500" dirty="0">
                <a:solidFill>
                  <a:srgbClr val="6000C0"/>
                </a:solidFill>
              </a:rPr>
              <a:t> H cos β cosβ tanϕ</a:t>
            </a:r>
          </a:p>
          <a:p>
            <a:endParaRPr lang="en-US" altLang="en-US" sz="1500" dirty="0">
              <a:solidFill>
                <a:srgbClr val="6000C0"/>
              </a:solidFill>
            </a:endParaRPr>
          </a:p>
          <a:p>
            <a:r>
              <a:rPr lang="en-US" altLang="en-US" sz="1500" dirty="0">
                <a:solidFill>
                  <a:srgbClr val="FF0000"/>
                </a:solidFill>
              </a:rPr>
              <a:t>FS = F</a:t>
            </a:r>
            <a:r>
              <a:rPr lang="en-US" altLang="en-US" sz="1500" baseline="-25000" dirty="0">
                <a:solidFill>
                  <a:srgbClr val="FF0000"/>
                </a:solidFill>
              </a:rPr>
              <a:t>R </a:t>
            </a:r>
            <a:r>
              <a:rPr lang="en-US" altLang="en-US" sz="1500" dirty="0">
                <a:solidFill>
                  <a:srgbClr val="FF0000"/>
                </a:solidFill>
              </a:rPr>
              <a:t>/ F</a:t>
            </a:r>
            <a:r>
              <a:rPr lang="en-US" altLang="en-US" sz="1500" baseline="-25000" dirty="0">
                <a:solidFill>
                  <a:srgbClr val="FF0000"/>
                </a:solidFill>
              </a:rPr>
              <a:t>D</a:t>
            </a:r>
          </a:p>
        </p:txBody>
      </p:sp>
      <p:sp>
        <p:nvSpPr>
          <p:cNvPr id="18473" name="Rectangle 42"/>
          <p:cNvSpPr>
            <a:spLocks noChangeArrowheads="1"/>
          </p:cNvSpPr>
          <p:nvPr/>
        </p:nvSpPr>
        <p:spPr bwMode="auto">
          <a:xfrm>
            <a:off x="1752600" y="2968625"/>
            <a:ext cx="12350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ymbol" panose="05050102010706020507" pitchFamily="18" charset="2"/>
              </a:rPr>
              <a:t>g</a:t>
            </a:r>
            <a:r>
              <a:rPr lang="en-US" altLang="en-US" sz="1500">
                <a:solidFill>
                  <a:srgbClr val="000000"/>
                </a:solidFill>
              </a:rPr>
              <a:t> H cos β sinβ</a:t>
            </a:r>
          </a:p>
        </p:txBody>
      </p:sp>
      <p:sp>
        <p:nvSpPr>
          <p:cNvPr id="18474" name="Freeform 43"/>
          <p:cNvSpPr>
            <a:spLocks noChangeArrowheads="1"/>
          </p:cNvSpPr>
          <p:nvPr/>
        </p:nvSpPr>
        <p:spPr bwMode="auto">
          <a:xfrm>
            <a:off x="1416050" y="2892425"/>
            <a:ext cx="2108200" cy="0"/>
          </a:xfrm>
          <a:custGeom>
            <a:avLst/>
            <a:gdLst>
              <a:gd name="T0" fmla="*/ 0 w 1328"/>
              <a:gd name="T1" fmla="*/ 2147483646 w 1328"/>
              <a:gd name="T2" fmla="*/ 0 60000 65536"/>
              <a:gd name="T3" fmla="*/ 0 60000 65536"/>
              <a:gd name="T4" fmla="*/ 0 w 1328"/>
              <a:gd name="T5" fmla="*/ 1328 w 1328"/>
            </a:gdLst>
            <a:ahLst/>
            <a:cxnLst>
              <a:cxn ang="T2">
                <a:pos x="T0" y="0"/>
              </a:cxn>
              <a:cxn ang="T3">
                <a:pos x="T1" y="0"/>
              </a:cxn>
            </a:cxnLst>
            <a:rect l="T4" t="0" r="T5" b="0"/>
            <a:pathLst>
              <a:path w="1328">
                <a:moveTo>
                  <a:pt x="0" y="0"/>
                </a:moveTo>
                <a:lnTo>
                  <a:pt x="132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5" name="Rectangle 44"/>
          <p:cNvSpPr>
            <a:spLocks noChangeArrowheads="1"/>
          </p:cNvSpPr>
          <p:nvPr/>
        </p:nvSpPr>
        <p:spPr bwMode="auto">
          <a:xfrm>
            <a:off x="1343025" y="2630488"/>
            <a:ext cx="1768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 </a:t>
            </a:r>
            <a:r>
              <a:rPr lang="en-US" altLang="en-US" sz="1500" dirty="0">
                <a:solidFill>
                  <a:srgbClr val="000000"/>
                </a:solidFill>
                <a:latin typeface="Symbol" panose="05050102010706020507" pitchFamily="18" charset="2"/>
              </a:rPr>
              <a:t>g</a:t>
            </a:r>
            <a:r>
              <a:rPr lang="en-US" altLang="en-US" sz="1500" dirty="0">
                <a:solidFill>
                  <a:srgbClr val="000000"/>
                </a:solidFill>
              </a:rPr>
              <a:t> H cos β cosβ tanϕ</a:t>
            </a:r>
          </a:p>
        </p:txBody>
      </p:sp>
      <p:sp>
        <p:nvSpPr>
          <p:cNvPr id="18476" name="Rectangle 45"/>
          <p:cNvSpPr>
            <a:spLocks noChangeArrowheads="1"/>
          </p:cNvSpPr>
          <p:nvPr/>
        </p:nvSpPr>
        <p:spPr bwMode="auto">
          <a:xfrm>
            <a:off x="776288" y="2792413"/>
            <a:ext cx="1325562"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FS = </a:t>
            </a:r>
          </a:p>
        </p:txBody>
      </p:sp>
      <p:sp>
        <p:nvSpPr>
          <p:cNvPr id="18477" name="Freeform 46"/>
          <p:cNvSpPr>
            <a:spLocks noChangeArrowheads="1"/>
          </p:cNvSpPr>
          <p:nvPr/>
        </p:nvSpPr>
        <p:spPr bwMode="auto">
          <a:xfrm>
            <a:off x="1589088" y="3724275"/>
            <a:ext cx="476250" cy="0"/>
          </a:xfrm>
          <a:custGeom>
            <a:avLst/>
            <a:gdLst>
              <a:gd name="T0" fmla="*/ 0 w 300"/>
              <a:gd name="T1" fmla="*/ 2147483646 w 300"/>
              <a:gd name="T2" fmla="*/ 0 60000 65536"/>
              <a:gd name="T3" fmla="*/ 0 60000 65536"/>
              <a:gd name="T4" fmla="*/ 0 w 300"/>
              <a:gd name="T5" fmla="*/ 300 w 300"/>
            </a:gdLst>
            <a:ahLst/>
            <a:cxnLst>
              <a:cxn ang="T2">
                <a:pos x="T0" y="0"/>
              </a:cxn>
              <a:cxn ang="T3">
                <a:pos x="T1" y="0"/>
              </a:cxn>
            </a:cxnLst>
            <a:rect l="T4" t="0" r="T5" b="0"/>
            <a:pathLst>
              <a:path w="300">
                <a:moveTo>
                  <a:pt x="0" y="0"/>
                </a:moveTo>
                <a:lnTo>
                  <a:pt x="30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8" name="Rectangle 47"/>
          <p:cNvSpPr>
            <a:spLocks noChangeArrowheads="1"/>
          </p:cNvSpPr>
          <p:nvPr/>
        </p:nvSpPr>
        <p:spPr bwMode="auto">
          <a:xfrm>
            <a:off x="1558925" y="3470275"/>
            <a:ext cx="7159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tanϕ</a:t>
            </a:r>
          </a:p>
        </p:txBody>
      </p:sp>
      <p:sp>
        <p:nvSpPr>
          <p:cNvPr id="18479" name="Rectangle 48"/>
          <p:cNvSpPr>
            <a:spLocks noChangeArrowheads="1"/>
          </p:cNvSpPr>
          <p:nvPr/>
        </p:nvSpPr>
        <p:spPr bwMode="auto">
          <a:xfrm>
            <a:off x="950913" y="3627438"/>
            <a:ext cx="13239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FS = </a:t>
            </a:r>
          </a:p>
        </p:txBody>
      </p:sp>
      <p:sp>
        <p:nvSpPr>
          <p:cNvPr id="18480" name="Text Box 49"/>
          <p:cNvSpPr txBox="1">
            <a:spLocks noChangeArrowheads="1"/>
          </p:cNvSpPr>
          <p:nvPr/>
        </p:nvSpPr>
        <p:spPr bwMode="auto">
          <a:xfrm>
            <a:off x="1579563" y="3800475"/>
            <a:ext cx="5270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tanβ</a:t>
            </a:r>
          </a:p>
        </p:txBody>
      </p:sp>
      <p:sp>
        <p:nvSpPr>
          <p:cNvPr id="18481" name="Freeform 50"/>
          <p:cNvSpPr>
            <a:spLocks noChangeArrowheads="1"/>
          </p:cNvSpPr>
          <p:nvPr/>
        </p:nvSpPr>
        <p:spPr bwMode="auto">
          <a:xfrm>
            <a:off x="4552950" y="2508250"/>
            <a:ext cx="565150" cy="0"/>
          </a:xfrm>
          <a:custGeom>
            <a:avLst/>
            <a:gdLst>
              <a:gd name="T0" fmla="*/ 0 w 356"/>
              <a:gd name="T1" fmla="*/ 2147483646 w 356"/>
              <a:gd name="T2" fmla="*/ 0 60000 65536"/>
              <a:gd name="T3" fmla="*/ 0 60000 65536"/>
              <a:gd name="T4" fmla="*/ 0 w 356"/>
              <a:gd name="T5" fmla="*/ 356 w 356"/>
            </a:gdLst>
            <a:ahLst/>
            <a:cxnLst>
              <a:cxn ang="T2">
                <a:pos x="T0" y="0"/>
              </a:cxn>
              <a:cxn ang="T3">
                <a:pos x="T1" y="0"/>
              </a:cxn>
            </a:cxnLst>
            <a:rect l="T4" t="0" r="T5" b="0"/>
            <a:pathLst>
              <a:path w="356">
                <a:moveTo>
                  <a:pt x="0" y="0"/>
                </a:moveTo>
                <a:lnTo>
                  <a:pt x="35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2" name="Freeform 51"/>
          <p:cNvSpPr>
            <a:spLocks noChangeArrowheads="1"/>
          </p:cNvSpPr>
          <p:nvPr/>
        </p:nvSpPr>
        <p:spPr bwMode="auto">
          <a:xfrm>
            <a:off x="4481513" y="2454275"/>
            <a:ext cx="703262" cy="0"/>
          </a:xfrm>
          <a:custGeom>
            <a:avLst/>
            <a:gdLst>
              <a:gd name="T0" fmla="*/ 0 w 443"/>
              <a:gd name="T1" fmla="*/ 2147483646 w 443"/>
              <a:gd name="T2" fmla="*/ 0 60000 65536"/>
              <a:gd name="T3" fmla="*/ 0 60000 65536"/>
              <a:gd name="T4" fmla="*/ 0 w 443"/>
              <a:gd name="T5" fmla="*/ 443 w 443"/>
            </a:gdLst>
            <a:ahLst/>
            <a:cxnLst>
              <a:cxn ang="T2">
                <a:pos x="T0" y="0"/>
              </a:cxn>
              <a:cxn ang="T3">
                <a:pos x="T1" y="0"/>
              </a:cxn>
            </a:cxnLst>
            <a:rect l="T4" t="0" r="T5" b="0"/>
            <a:pathLst>
              <a:path w="443">
                <a:moveTo>
                  <a:pt x="0" y="0"/>
                </a:moveTo>
                <a:lnTo>
                  <a:pt x="44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3" name="Freeform 52"/>
          <p:cNvSpPr>
            <a:spLocks noChangeArrowheads="1"/>
          </p:cNvSpPr>
          <p:nvPr/>
        </p:nvSpPr>
        <p:spPr bwMode="auto">
          <a:xfrm>
            <a:off x="4695825" y="2555875"/>
            <a:ext cx="255588" cy="0"/>
          </a:xfrm>
          <a:custGeom>
            <a:avLst/>
            <a:gdLst>
              <a:gd name="T0" fmla="*/ 0 w 161"/>
              <a:gd name="T1" fmla="*/ 2147483646 w 161"/>
              <a:gd name="T2" fmla="*/ 0 60000 65536"/>
              <a:gd name="T3" fmla="*/ 0 60000 65536"/>
              <a:gd name="T4" fmla="*/ 0 w 161"/>
              <a:gd name="T5" fmla="*/ 161 w 161"/>
            </a:gdLst>
            <a:ahLst/>
            <a:cxnLst>
              <a:cxn ang="T2">
                <a:pos x="T0" y="0"/>
              </a:cxn>
              <a:cxn ang="T3">
                <a:pos x="T1" y="0"/>
              </a:cxn>
            </a:cxnLst>
            <a:rect l="T4" t="0" r="T5" b="0"/>
            <a:pathLst>
              <a:path w="161">
                <a:moveTo>
                  <a:pt x="0" y="0"/>
                </a:moveTo>
                <a:lnTo>
                  <a:pt x="161"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4" name="Freeform 53"/>
          <p:cNvSpPr>
            <a:spLocks noChangeArrowheads="1"/>
          </p:cNvSpPr>
          <p:nvPr/>
        </p:nvSpPr>
        <p:spPr bwMode="auto">
          <a:xfrm>
            <a:off x="4799013" y="2600325"/>
            <a:ext cx="76200" cy="0"/>
          </a:xfrm>
          <a:custGeom>
            <a:avLst/>
            <a:gdLst>
              <a:gd name="T0" fmla="*/ 0 w 48"/>
              <a:gd name="T1" fmla="*/ 2147483646 w 48"/>
              <a:gd name="T2" fmla="*/ 0 60000 65536"/>
              <a:gd name="T3" fmla="*/ 0 60000 65536"/>
              <a:gd name="T4" fmla="*/ 0 w 48"/>
              <a:gd name="T5" fmla="*/ 48 w 48"/>
            </a:gdLst>
            <a:ahLst/>
            <a:cxnLst>
              <a:cxn ang="T2">
                <a:pos x="T0" y="0"/>
              </a:cxn>
              <a:cxn ang="T3">
                <a:pos x="T1" y="0"/>
              </a:cxn>
            </a:cxnLst>
            <a:rect l="T4" t="0" r="T5" b="0"/>
            <a:pathLst>
              <a:path w="48">
                <a:moveTo>
                  <a:pt x="0" y="0"/>
                </a:moveTo>
                <a:lnTo>
                  <a:pt x="4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5" name="Freeform 54"/>
          <p:cNvSpPr>
            <a:spLocks noChangeArrowheads="1"/>
          </p:cNvSpPr>
          <p:nvPr/>
        </p:nvSpPr>
        <p:spPr bwMode="auto">
          <a:xfrm>
            <a:off x="4837113" y="2649538"/>
            <a:ext cx="15875" cy="0"/>
          </a:xfrm>
          <a:custGeom>
            <a:avLst/>
            <a:gdLst>
              <a:gd name="T0" fmla="*/ 0 w 10"/>
              <a:gd name="T1" fmla="*/ 2147483646 w 10"/>
              <a:gd name="T2" fmla="*/ 0 60000 65536"/>
              <a:gd name="T3" fmla="*/ 0 60000 65536"/>
              <a:gd name="T4" fmla="*/ 0 w 10"/>
              <a:gd name="T5" fmla="*/ 10 w 10"/>
            </a:gdLst>
            <a:ahLst/>
            <a:cxnLst>
              <a:cxn ang="T2">
                <a:pos x="T0" y="0"/>
              </a:cxn>
              <a:cxn ang="T3">
                <a:pos x="T1" y="0"/>
              </a:cxn>
            </a:cxnLst>
            <a:rect l="T4" t="0" r="T5" b="0"/>
            <a:pathLst>
              <a:path w="10">
                <a:moveTo>
                  <a:pt x="0" y="0"/>
                </a:moveTo>
                <a:lnTo>
                  <a:pt x="1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6" name="Freeform 55"/>
          <p:cNvSpPr>
            <a:spLocks noChangeArrowheads="1"/>
          </p:cNvSpPr>
          <p:nvPr/>
        </p:nvSpPr>
        <p:spPr bwMode="auto">
          <a:xfrm>
            <a:off x="4724400" y="2255838"/>
            <a:ext cx="211138" cy="157162"/>
          </a:xfrm>
          <a:custGeom>
            <a:avLst/>
            <a:gdLst>
              <a:gd name="T0" fmla="*/ 0 w 133"/>
              <a:gd name="T1" fmla="*/ 2147483646 h 99"/>
              <a:gd name="T2" fmla="*/ 2147483646 w 133"/>
              <a:gd name="T3" fmla="*/ 0 h 99"/>
              <a:gd name="T4" fmla="*/ 2147483646 w 133"/>
              <a:gd name="T5" fmla="*/ 2147483646 h 99"/>
              <a:gd name="T6" fmla="*/ 0 w 133"/>
              <a:gd name="T7" fmla="*/ 2147483646 h 99"/>
              <a:gd name="T8" fmla="*/ 0 60000 65536"/>
              <a:gd name="T9" fmla="*/ 0 60000 65536"/>
              <a:gd name="T10" fmla="*/ 0 60000 65536"/>
              <a:gd name="T11" fmla="*/ 0 60000 65536"/>
              <a:gd name="T12" fmla="*/ 0 w 133"/>
              <a:gd name="T13" fmla="*/ 0 h 99"/>
              <a:gd name="T14" fmla="*/ 133 w 133"/>
              <a:gd name="T15" fmla="*/ 99 h 99"/>
            </a:gdLst>
            <a:ahLst/>
            <a:cxnLst>
              <a:cxn ang="T8">
                <a:pos x="T0" y="T1"/>
              </a:cxn>
              <a:cxn ang="T9">
                <a:pos x="T2" y="T3"/>
              </a:cxn>
              <a:cxn ang="T10">
                <a:pos x="T4" y="T5"/>
              </a:cxn>
              <a:cxn ang="T11">
                <a:pos x="T6" y="T7"/>
              </a:cxn>
            </a:cxnLst>
            <a:rect l="T12" t="T13" r="T14" b="T15"/>
            <a:pathLst>
              <a:path w="133" h="99">
                <a:moveTo>
                  <a:pt x="0" y="1"/>
                </a:moveTo>
                <a:lnTo>
                  <a:pt x="133" y="0"/>
                </a:lnTo>
                <a:lnTo>
                  <a:pt x="66" y="99"/>
                </a:lnTo>
                <a:lnTo>
                  <a:pt x="0" y="1"/>
                </a:lnTo>
                <a:close/>
              </a:path>
            </a:pathLst>
          </a:custGeom>
          <a:solidFill>
            <a:srgbClr val="6000C0"/>
          </a:solidFill>
          <a:ln w="9981">
            <a:solidFill>
              <a:srgbClr val="000000"/>
            </a:solidFill>
            <a:prstDash val="solid"/>
            <a:round/>
            <a:headEnd/>
            <a:tailEnd/>
          </a:ln>
        </p:spPr>
        <p:txBody>
          <a:bodyPr/>
          <a:lstStyle/>
          <a:p>
            <a:endParaRPr lang="en-US"/>
          </a:p>
        </p:txBody>
      </p:sp>
      <p:sp>
        <p:nvSpPr>
          <p:cNvPr id="18487" name="Rectangle 56"/>
          <p:cNvSpPr>
            <a:spLocks noChangeArrowheads="1"/>
          </p:cNvSpPr>
          <p:nvPr/>
        </p:nvSpPr>
        <p:spPr bwMode="auto">
          <a:xfrm>
            <a:off x="5003800" y="2108200"/>
            <a:ext cx="1174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rPr>
              <a:t>W.T</a:t>
            </a:r>
          </a:p>
        </p:txBody>
      </p:sp>
      <p:sp>
        <p:nvSpPr>
          <p:cNvPr id="18488" name="Rectangle 57"/>
          <p:cNvSpPr>
            <a:spLocks noChangeArrowheads="1"/>
          </p:cNvSpPr>
          <p:nvPr/>
        </p:nvSpPr>
        <p:spPr bwMode="auto">
          <a:xfrm>
            <a:off x="3194050" y="1652588"/>
            <a:ext cx="2333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
        <p:nvSpPr>
          <p:cNvPr id="18489" name="Rectangle 58"/>
          <p:cNvSpPr>
            <a:spLocks noChangeArrowheads="1"/>
          </p:cNvSpPr>
          <p:nvPr/>
        </p:nvSpPr>
        <p:spPr bwMode="auto">
          <a:xfrm>
            <a:off x="2924175" y="1431925"/>
            <a:ext cx="233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
        <p:nvSpPr>
          <p:cNvPr id="18490" name="Rectangle 59"/>
          <p:cNvSpPr>
            <a:spLocks noChangeArrowheads="1"/>
          </p:cNvSpPr>
          <p:nvPr/>
        </p:nvSpPr>
        <p:spPr bwMode="auto">
          <a:xfrm>
            <a:off x="1393825" y="2497138"/>
            <a:ext cx="2333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
        <p:nvSpPr>
          <p:cNvPr id="18491" name="Rectangle 60"/>
          <p:cNvSpPr>
            <a:spLocks noChangeArrowheads="1"/>
          </p:cNvSpPr>
          <p:nvPr/>
        </p:nvSpPr>
        <p:spPr bwMode="auto">
          <a:xfrm>
            <a:off x="1758950" y="2809875"/>
            <a:ext cx="233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
        <p:nvSpPr>
          <p:cNvPr id="2" name="Rectangle 1"/>
          <p:cNvSpPr/>
          <p:nvPr/>
        </p:nvSpPr>
        <p:spPr>
          <a:xfrm rot="20016891">
            <a:off x="5952945" y="3844038"/>
            <a:ext cx="1579278" cy="230832"/>
          </a:xfrm>
          <a:prstGeom prst="rect">
            <a:avLst/>
          </a:prstGeom>
        </p:spPr>
        <p:txBody>
          <a:bodyPr wrap="none">
            <a:spAutoFit/>
          </a:bodyPr>
          <a:lstStyle/>
          <a:p>
            <a:r>
              <a:rPr lang="en-US" altLang="en-US" sz="900" dirty="0">
                <a:solidFill>
                  <a:srgbClr val="FF0000"/>
                </a:solidFill>
              </a:rPr>
              <a:t>Driving Force, F</a:t>
            </a:r>
            <a:r>
              <a:rPr lang="en-US" altLang="en-US" sz="900" baseline="-25000" dirty="0">
                <a:solidFill>
                  <a:srgbClr val="FF0000"/>
                </a:solidFill>
              </a:rPr>
              <a:t>D</a:t>
            </a:r>
            <a:r>
              <a:rPr lang="en-US" altLang="en-US" sz="900" dirty="0">
                <a:solidFill>
                  <a:srgbClr val="FF0000"/>
                </a:solidFill>
              </a:rPr>
              <a:t> = W sin β</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p:cNvSpPr>
            <a:spLocks noChangeArrowheads="1"/>
          </p:cNvSpPr>
          <p:nvPr/>
        </p:nvSpPr>
        <p:spPr bwMode="auto">
          <a:xfrm>
            <a:off x="935038" y="1265238"/>
            <a:ext cx="4325937" cy="1346200"/>
          </a:xfrm>
          <a:custGeom>
            <a:avLst/>
            <a:gdLst>
              <a:gd name="T0" fmla="*/ 2147483646 w 2725"/>
              <a:gd name="T1" fmla="*/ 2147483646 h 848"/>
              <a:gd name="T2" fmla="*/ 2147483646 w 2725"/>
              <a:gd name="T3" fmla="*/ 2147483646 h 848"/>
              <a:gd name="T4" fmla="*/ 2147483646 w 2725"/>
              <a:gd name="T5" fmla="*/ 2147483646 h 848"/>
              <a:gd name="T6" fmla="*/ 2147483646 w 2725"/>
              <a:gd name="T7" fmla="*/ 2147483646 h 848"/>
              <a:gd name="T8" fmla="*/ 2147483646 w 2725"/>
              <a:gd name="T9" fmla="*/ 2147483646 h 848"/>
              <a:gd name="T10" fmla="*/ 2147483646 w 2725"/>
              <a:gd name="T11" fmla="*/ 2147483646 h 848"/>
              <a:gd name="T12" fmla="*/ 2147483646 w 2725"/>
              <a:gd name="T13" fmla="*/ 2147483646 h 848"/>
              <a:gd name="T14" fmla="*/ 2147483646 w 2725"/>
              <a:gd name="T15" fmla="*/ 2147483646 h 848"/>
              <a:gd name="T16" fmla="*/ 2147483646 w 2725"/>
              <a:gd name="T17" fmla="*/ 2147483646 h 848"/>
              <a:gd name="T18" fmla="*/ 2147483646 w 2725"/>
              <a:gd name="T19" fmla="*/ 2147483646 h 848"/>
              <a:gd name="T20" fmla="*/ 2147483646 w 2725"/>
              <a:gd name="T21" fmla="*/ 2147483646 h 848"/>
              <a:gd name="T22" fmla="*/ 2147483646 w 2725"/>
              <a:gd name="T23" fmla="*/ 2147483646 h 848"/>
              <a:gd name="T24" fmla="*/ 2147483646 w 2725"/>
              <a:gd name="T25" fmla="*/ 0 h 848"/>
              <a:gd name="T26" fmla="*/ 2147483646 w 2725"/>
              <a:gd name="T27" fmla="*/ 2147483646 h 848"/>
              <a:gd name="T28" fmla="*/ 2147483646 w 2725"/>
              <a:gd name="T29" fmla="*/ 2147483646 h 848"/>
              <a:gd name="T30" fmla="*/ 2147483646 w 2725"/>
              <a:gd name="T31" fmla="*/ 2147483646 h 848"/>
              <a:gd name="T32" fmla="*/ 2147483646 w 2725"/>
              <a:gd name="T33" fmla="*/ 2147483646 h 848"/>
              <a:gd name="T34" fmla="*/ 2147483646 w 2725"/>
              <a:gd name="T35" fmla="*/ 2147483646 h 848"/>
              <a:gd name="T36" fmla="*/ 2147483646 w 2725"/>
              <a:gd name="T37" fmla="*/ 2147483646 h 848"/>
              <a:gd name="T38" fmla="*/ 2147483646 w 2725"/>
              <a:gd name="T39" fmla="*/ 2147483646 h 848"/>
              <a:gd name="T40" fmla="*/ 2147483646 w 2725"/>
              <a:gd name="T41" fmla="*/ 2147483646 h 848"/>
              <a:gd name="T42" fmla="*/ 2147483646 w 2725"/>
              <a:gd name="T43" fmla="*/ 2147483646 h 848"/>
              <a:gd name="T44" fmla="*/ 2147483646 w 2725"/>
              <a:gd name="T45" fmla="*/ 2147483646 h 848"/>
              <a:gd name="T46" fmla="*/ 2147483646 w 2725"/>
              <a:gd name="T47" fmla="*/ 2147483646 h 848"/>
              <a:gd name="T48" fmla="*/ 2147483646 w 2725"/>
              <a:gd name="T49" fmla="*/ 2147483646 h 848"/>
              <a:gd name="T50" fmla="*/ 2147483646 w 2725"/>
              <a:gd name="T51" fmla="*/ 2147483646 h 848"/>
              <a:gd name="T52" fmla="*/ 2147483646 w 2725"/>
              <a:gd name="T53" fmla="*/ 2147483646 h 848"/>
              <a:gd name="T54" fmla="*/ 2147483646 w 2725"/>
              <a:gd name="T55" fmla="*/ 2147483646 h 848"/>
              <a:gd name="T56" fmla="*/ 2147483646 w 2725"/>
              <a:gd name="T57" fmla="*/ 2147483646 h 848"/>
              <a:gd name="T58" fmla="*/ 2147483646 w 2725"/>
              <a:gd name="T59" fmla="*/ 2147483646 h 848"/>
              <a:gd name="T60" fmla="*/ 2147483646 w 2725"/>
              <a:gd name="T61" fmla="*/ 2147483646 h 848"/>
              <a:gd name="T62" fmla="*/ 2147483646 w 2725"/>
              <a:gd name="T63" fmla="*/ 2147483646 h 848"/>
              <a:gd name="T64" fmla="*/ 2147483646 w 2725"/>
              <a:gd name="T65" fmla="*/ 2147483646 h 848"/>
              <a:gd name="T66" fmla="*/ 2147483646 w 2725"/>
              <a:gd name="T67" fmla="*/ 2147483646 h 848"/>
              <a:gd name="T68" fmla="*/ 2147483646 w 2725"/>
              <a:gd name="T69" fmla="*/ 2147483646 h 848"/>
              <a:gd name="T70" fmla="*/ 2147483646 w 2725"/>
              <a:gd name="T71" fmla="*/ 2147483646 h 848"/>
              <a:gd name="T72" fmla="*/ 2147483646 w 2725"/>
              <a:gd name="T73" fmla="*/ 2147483646 h 848"/>
              <a:gd name="T74" fmla="*/ 2147483646 w 2725"/>
              <a:gd name="T75" fmla="*/ 2147483646 h 848"/>
              <a:gd name="T76" fmla="*/ 2147483646 w 2725"/>
              <a:gd name="T77" fmla="*/ 2147483646 h 848"/>
              <a:gd name="T78" fmla="*/ 2147483646 w 2725"/>
              <a:gd name="T79" fmla="*/ 2147483646 h 848"/>
              <a:gd name="T80" fmla="*/ 2147483646 w 2725"/>
              <a:gd name="T81" fmla="*/ 2147483646 h 848"/>
              <a:gd name="T82" fmla="*/ 2147483646 w 2725"/>
              <a:gd name="T83" fmla="*/ 2147483646 h 848"/>
              <a:gd name="T84" fmla="*/ 2147483646 w 2725"/>
              <a:gd name="T85" fmla="*/ 2147483646 h 848"/>
              <a:gd name="T86" fmla="*/ 2147483646 w 2725"/>
              <a:gd name="T87" fmla="*/ 2147483646 h 848"/>
              <a:gd name="T88" fmla="*/ 2147483646 w 2725"/>
              <a:gd name="T89" fmla="*/ 2147483646 h 848"/>
              <a:gd name="T90" fmla="*/ 2147483646 w 2725"/>
              <a:gd name="T91" fmla="*/ 2147483646 h 848"/>
              <a:gd name="T92" fmla="*/ 2147483646 w 2725"/>
              <a:gd name="T93" fmla="*/ 2147483646 h 848"/>
              <a:gd name="T94" fmla="*/ 2147483646 w 2725"/>
              <a:gd name="T95" fmla="*/ 2147483646 h 848"/>
              <a:gd name="T96" fmla="*/ 2147483646 w 2725"/>
              <a:gd name="T97" fmla="*/ 2147483646 h 848"/>
              <a:gd name="T98" fmla="*/ 2147483646 w 2725"/>
              <a:gd name="T99" fmla="*/ 2147483646 h 848"/>
              <a:gd name="T100" fmla="*/ 0 w 2725"/>
              <a:gd name="T101" fmla="*/ 2147483646 h 8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5"/>
              <a:gd name="T154" fmla="*/ 0 h 848"/>
              <a:gd name="T155" fmla="*/ 2725 w 2725"/>
              <a:gd name="T156" fmla="*/ 848 h 8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5" h="848">
                <a:moveTo>
                  <a:pt x="0" y="212"/>
                </a:moveTo>
                <a:lnTo>
                  <a:pt x="0" y="205"/>
                </a:lnTo>
                <a:lnTo>
                  <a:pt x="0" y="198"/>
                </a:lnTo>
                <a:lnTo>
                  <a:pt x="1" y="191"/>
                </a:lnTo>
                <a:lnTo>
                  <a:pt x="2" y="184"/>
                </a:lnTo>
                <a:lnTo>
                  <a:pt x="3" y="178"/>
                </a:lnTo>
                <a:lnTo>
                  <a:pt x="4" y="171"/>
                </a:lnTo>
                <a:lnTo>
                  <a:pt x="5" y="164"/>
                </a:lnTo>
                <a:lnTo>
                  <a:pt x="7" y="158"/>
                </a:lnTo>
                <a:lnTo>
                  <a:pt x="9" y="151"/>
                </a:lnTo>
                <a:lnTo>
                  <a:pt x="11" y="145"/>
                </a:lnTo>
                <a:lnTo>
                  <a:pt x="13" y="139"/>
                </a:lnTo>
                <a:lnTo>
                  <a:pt x="15" y="133"/>
                </a:lnTo>
                <a:lnTo>
                  <a:pt x="18" y="127"/>
                </a:lnTo>
                <a:lnTo>
                  <a:pt x="21" y="121"/>
                </a:lnTo>
                <a:lnTo>
                  <a:pt x="24" y="115"/>
                </a:lnTo>
                <a:lnTo>
                  <a:pt x="27" y="109"/>
                </a:lnTo>
                <a:lnTo>
                  <a:pt x="30" y="103"/>
                </a:lnTo>
                <a:lnTo>
                  <a:pt x="33" y="98"/>
                </a:lnTo>
                <a:lnTo>
                  <a:pt x="37" y="92"/>
                </a:lnTo>
                <a:lnTo>
                  <a:pt x="41" y="87"/>
                </a:lnTo>
                <a:lnTo>
                  <a:pt x="45" y="82"/>
                </a:lnTo>
                <a:lnTo>
                  <a:pt x="49" y="77"/>
                </a:lnTo>
                <a:lnTo>
                  <a:pt x="53" y="72"/>
                </a:lnTo>
                <a:lnTo>
                  <a:pt x="57" y="67"/>
                </a:lnTo>
                <a:lnTo>
                  <a:pt x="62" y="62"/>
                </a:lnTo>
                <a:lnTo>
                  <a:pt x="66" y="58"/>
                </a:lnTo>
                <a:lnTo>
                  <a:pt x="71" y="53"/>
                </a:lnTo>
                <a:lnTo>
                  <a:pt x="76" y="49"/>
                </a:lnTo>
                <a:lnTo>
                  <a:pt x="81" y="45"/>
                </a:lnTo>
                <a:lnTo>
                  <a:pt x="86" y="41"/>
                </a:lnTo>
                <a:lnTo>
                  <a:pt x="92" y="37"/>
                </a:lnTo>
                <a:lnTo>
                  <a:pt x="97" y="34"/>
                </a:lnTo>
                <a:lnTo>
                  <a:pt x="103" y="30"/>
                </a:lnTo>
                <a:lnTo>
                  <a:pt x="108" y="27"/>
                </a:lnTo>
                <a:lnTo>
                  <a:pt x="114" y="24"/>
                </a:lnTo>
                <a:lnTo>
                  <a:pt x="120" y="21"/>
                </a:lnTo>
                <a:lnTo>
                  <a:pt x="126" y="18"/>
                </a:lnTo>
                <a:lnTo>
                  <a:pt x="132" y="16"/>
                </a:lnTo>
                <a:lnTo>
                  <a:pt x="138" y="13"/>
                </a:lnTo>
                <a:lnTo>
                  <a:pt x="144" y="11"/>
                </a:lnTo>
                <a:lnTo>
                  <a:pt x="151" y="9"/>
                </a:lnTo>
                <a:lnTo>
                  <a:pt x="157" y="7"/>
                </a:lnTo>
                <a:lnTo>
                  <a:pt x="164" y="6"/>
                </a:lnTo>
                <a:lnTo>
                  <a:pt x="170" y="4"/>
                </a:lnTo>
                <a:lnTo>
                  <a:pt x="177" y="3"/>
                </a:lnTo>
                <a:lnTo>
                  <a:pt x="184" y="2"/>
                </a:lnTo>
                <a:lnTo>
                  <a:pt x="190" y="1"/>
                </a:lnTo>
                <a:lnTo>
                  <a:pt x="197" y="1"/>
                </a:lnTo>
                <a:lnTo>
                  <a:pt x="204" y="0"/>
                </a:lnTo>
                <a:lnTo>
                  <a:pt x="211" y="0"/>
                </a:lnTo>
                <a:lnTo>
                  <a:pt x="2514" y="0"/>
                </a:lnTo>
                <a:lnTo>
                  <a:pt x="2521" y="0"/>
                </a:lnTo>
                <a:lnTo>
                  <a:pt x="2528" y="1"/>
                </a:lnTo>
                <a:lnTo>
                  <a:pt x="2535" y="1"/>
                </a:lnTo>
                <a:lnTo>
                  <a:pt x="2542" y="2"/>
                </a:lnTo>
                <a:lnTo>
                  <a:pt x="2548" y="3"/>
                </a:lnTo>
                <a:lnTo>
                  <a:pt x="2555" y="4"/>
                </a:lnTo>
                <a:lnTo>
                  <a:pt x="2562" y="6"/>
                </a:lnTo>
                <a:lnTo>
                  <a:pt x="2568" y="7"/>
                </a:lnTo>
                <a:lnTo>
                  <a:pt x="2575" y="9"/>
                </a:lnTo>
                <a:lnTo>
                  <a:pt x="2581" y="11"/>
                </a:lnTo>
                <a:lnTo>
                  <a:pt x="2587" y="13"/>
                </a:lnTo>
                <a:lnTo>
                  <a:pt x="2593" y="16"/>
                </a:lnTo>
                <a:lnTo>
                  <a:pt x="2599" y="18"/>
                </a:lnTo>
                <a:lnTo>
                  <a:pt x="2605" y="21"/>
                </a:lnTo>
                <a:lnTo>
                  <a:pt x="2611" y="24"/>
                </a:lnTo>
                <a:lnTo>
                  <a:pt x="2617" y="27"/>
                </a:lnTo>
                <a:lnTo>
                  <a:pt x="2623" y="30"/>
                </a:lnTo>
                <a:lnTo>
                  <a:pt x="2628" y="34"/>
                </a:lnTo>
                <a:lnTo>
                  <a:pt x="2634" y="37"/>
                </a:lnTo>
                <a:lnTo>
                  <a:pt x="2639" y="41"/>
                </a:lnTo>
                <a:lnTo>
                  <a:pt x="2644" y="45"/>
                </a:lnTo>
                <a:lnTo>
                  <a:pt x="2649" y="49"/>
                </a:lnTo>
                <a:lnTo>
                  <a:pt x="2654" y="53"/>
                </a:lnTo>
                <a:lnTo>
                  <a:pt x="2659" y="58"/>
                </a:lnTo>
                <a:lnTo>
                  <a:pt x="2664" y="62"/>
                </a:lnTo>
                <a:lnTo>
                  <a:pt x="2668" y="67"/>
                </a:lnTo>
                <a:lnTo>
                  <a:pt x="2672" y="72"/>
                </a:lnTo>
                <a:lnTo>
                  <a:pt x="2677" y="77"/>
                </a:lnTo>
                <a:lnTo>
                  <a:pt x="2681" y="82"/>
                </a:lnTo>
                <a:lnTo>
                  <a:pt x="2685" y="87"/>
                </a:lnTo>
                <a:lnTo>
                  <a:pt x="2688" y="92"/>
                </a:lnTo>
                <a:lnTo>
                  <a:pt x="2692" y="98"/>
                </a:lnTo>
                <a:lnTo>
                  <a:pt x="2695" y="103"/>
                </a:lnTo>
                <a:lnTo>
                  <a:pt x="2699" y="109"/>
                </a:lnTo>
                <a:lnTo>
                  <a:pt x="2702" y="115"/>
                </a:lnTo>
                <a:lnTo>
                  <a:pt x="2705" y="121"/>
                </a:lnTo>
                <a:lnTo>
                  <a:pt x="2707" y="127"/>
                </a:lnTo>
                <a:lnTo>
                  <a:pt x="2710" y="133"/>
                </a:lnTo>
                <a:lnTo>
                  <a:pt x="2712" y="139"/>
                </a:lnTo>
                <a:lnTo>
                  <a:pt x="2715" y="145"/>
                </a:lnTo>
                <a:lnTo>
                  <a:pt x="2717" y="151"/>
                </a:lnTo>
                <a:lnTo>
                  <a:pt x="2718" y="158"/>
                </a:lnTo>
                <a:lnTo>
                  <a:pt x="2720" y="164"/>
                </a:lnTo>
                <a:lnTo>
                  <a:pt x="2721" y="171"/>
                </a:lnTo>
                <a:lnTo>
                  <a:pt x="2723" y="178"/>
                </a:lnTo>
                <a:lnTo>
                  <a:pt x="2724" y="184"/>
                </a:lnTo>
                <a:lnTo>
                  <a:pt x="2724" y="191"/>
                </a:lnTo>
                <a:lnTo>
                  <a:pt x="2725" y="198"/>
                </a:lnTo>
                <a:lnTo>
                  <a:pt x="2725" y="205"/>
                </a:lnTo>
                <a:lnTo>
                  <a:pt x="2725" y="212"/>
                </a:lnTo>
                <a:lnTo>
                  <a:pt x="2725" y="636"/>
                </a:lnTo>
                <a:lnTo>
                  <a:pt x="2725" y="643"/>
                </a:lnTo>
                <a:lnTo>
                  <a:pt x="2725" y="650"/>
                </a:lnTo>
                <a:lnTo>
                  <a:pt x="2724" y="657"/>
                </a:lnTo>
                <a:lnTo>
                  <a:pt x="2724" y="664"/>
                </a:lnTo>
                <a:lnTo>
                  <a:pt x="2723" y="671"/>
                </a:lnTo>
                <a:lnTo>
                  <a:pt x="2721" y="677"/>
                </a:lnTo>
                <a:lnTo>
                  <a:pt x="2720" y="684"/>
                </a:lnTo>
                <a:lnTo>
                  <a:pt x="2718" y="690"/>
                </a:lnTo>
                <a:lnTo>
                  <a:pt x="2717" y="697"/>
                </a:lnTo>
                <a:lnTo>
                  <a:pt x="2715" y="703"/>
                </a:lnTo>
                <a:lnTo>
                  <a:pt x="2712" y="709"/>
                </a:lnTo>
                <a:lnTo>
                  <a:pt x="2710" y="716"/>
                </a:lnTo>
                <a:lnTo>
                  <a:pt x="2707" y="722"/>
                </a:lnTo>
                <a:lnTo>
                  <a:pt x="2705" y="728"/>
                </a:lnTo>
                <a:lnTo>
                  <a:pt x="2702" y="734"/>
                </a:lnTo>
                <a:lnTo>
                  <a:pt x="2699" y="739"/>
                </a:lnTo>
                <a:lnTo>
                  <a:pt x="2695" y="745"/>
                </a:lnTo>
                <a:lnTo>
                  <a:pt x="2692" y="751"/>
                </a:lnTo>
                <a:lnTo>
                  <a:pt x="2688" y="756"/>
                </a:lnTo>
                <a:lnTo>
                  <a:pt x="2685" y="761"/>
                </a:lnTo>
                <a:lnTo>
                  <a:pt x="2681" y="766"/>
                </a:lnTo>
                <a:lnTo>
                  <a:pt x="2677" y="772"/>
                </a:lnTo>
                <a:lnTo>
                  <a:pt x="2672" y="776"/>
                </a:lnTo>
                <a:lnTo>
                  <a:pt x="2668" y="781"/>
                </a:lnTo>
                <a:lnTo>
                  <a:pt x="2664" y="786"/>
                </a:lnTo>
                <a:lnTo>
                  <a:pt x="2659" y="790"/>
                </a:lnTo>
                <a:lnTo>
                  <a:pt x="2654" y="795"/>
                </a:lnTo>
                <a:lnTo>
                  <a:pt x="2649" y="799"/>
                </a:lnTo>
                <a:lnTo>
                  <a:pt x="2644" y="803"/>
                </a:lnTo>
                <a:lnTo>
                  <a:pt x="2639" y="807"/>
                </a:lnTo>
                <a:lnTo>
                  <a:pt x="2634" y="811"/>
                </a:lnTo>
                <a:lnTo>
                  <a:pt x="2628" y="814"/>
                </a:lnTo>
                <a:lnTo>
                  <a:pt x="2623" y="818"/>
                </a:lnTo>
                <a:lnTo>
                  <a:pt x="2617" y="821"/>
                </a:lnTo>
                <a:lnTo>
                  <a:pt x="2611" y="824"/>
                </a:lnTo>
                <a:lnTo>
                  <a:pt x="2605" y="827"/>
                </a:lnTo>
                <a:lnTo>
                  <a:pt x="2599" y="830"/>
                </a:lnTo>
                <a:lnTo>
                  <a:pt x="2593" y="833"/>
                </a:lnTo>
                <a:lnTo>
                  <a:pt x="2587" y="835"/>
                </a:lnTo>
                <a:lnTo>
                  <a:pt x="2581" y="837"/>
                </a:lnTo>
                <a:lnTo>
                  <a:pt x="2575" y="839"/>
                </a:lnTo>
                <a:lnTo>
                  <a:pt x="2568" y="841"/>
                </a:lnTo>
                <a:lnTo>
                  <a:pt x="2562" y="843"/>
                </a:lnTo>
                <a:lnTo>
                  <a:pt x="2555" y="844"/>
                </a:lnTo>
                <a:lnTo>
                  <a:pt x="2548" y="845"/>
                </a:lnTo>
                <a:lnTo>
                  <a:pt x="2542" y="846"/>
                </a:lnTo>
                <a:lnTo>
                  <a:pt x="2535" y="847"/>
                </a:lnTo>
                <a:lnTo>
                  <a:pt x="2528" y="847"/>
                </a:lnTo>
                <a:lnTo>
                  <a:pt x="2521" y="848"/>
                </a:lnTo>
                <a:lnTo>
                  <a:pt x="2514" y="848"/>
                </a:lnTo>
                <a:lnTo>
                  <a:pt x="211" y="848"/>
                </a:lnTo>
                <a:lnTo>
                  <a:pt x="204" y="848"/>
                </a:lnTo>
                <a:lnTo>
                  <a:pt x="197" y="847"/>
                </a:lnTo>
                <a:lnTo>
                  <a:pt x="190" y="847"/>
                </a:lnTo>
                <a:lnTo>
                  <a:pt x="184" y="846"/>
                </a:lnTo>
                <a:lnTo>
                  <a:pt x="177" y="845"/>
                </a:lnTo>
                <a:lnTo>
                  <a:pt x="170" y="844"/>
                </a:lnTo>
                <a:lnTo>
                  <a:pt x="164" y="843"/>
                </a:lnTo>
                <a:lnTo>
                  <a:pt x="157" y="841"/>
                </a:lnTo>
                <a:lnTo>
                  <a:pt x="151" y="839"/>
                </a:lnTo>
                <a:lnTo>
                  <a:pt x="144" y="837"/>
                </a:lnTo>
                <a:lnTo>
                  <a:pt x="138" y="835"/>
                </a:lnTo>
                <a:lnTo>
                  <a:pt x="132" y="833"/>
                </a:lnTo>
                <a:lnTo>
                  <a:pt x="126" y="830"/>
                </a:lnTo>
                <a:lnTo>
                  <a:pt x="120" y="827"/>
                </a:lnTo>
                <a:lnTo>
                  <a:pt x="114" y="824"/>
                </a:lnTo>
                <a:lnTo>
                  <a:pt x="108" y="821"/>
                </a:lnTo>
                <a:lnTo>
                  <a:pt x="103" y="818"/>
                </a:lnTo>
                <a:lnTo>
                  <a:pt x="97" y="814"/>
                </a:lnTo>
                <a:lnTo>
                  <a:pt x="92" y="811"/>
                </a:lnTo>
                <a:lnTo>
                  <a:pt x="86" y="807"/>
                </a:lnTo>
                <a:lnTo>
                  <a:pt x="81" y="803"/>
                </a:lnTo>
                <a:lnTo>
                  <a:pt x="76" y="799"/>
                </a:lnTo>
                <a:lnTo>
                  <a:pt x="71" y="795"/>
                </a:lnTo>
                <a:lnTo>
                  <a:pt x="66" y="790"/>
                </a:lnTo>
                <a:lnTo>
                  <a:pt x="62" y="786"/>
                </a:lnTo>
                <a:lnTo>
                  <a:pt x="57" y="781"/>
                </a:lnTo>
                <a:lnTo>
                  <a:pt x="53" y="776"/>
                </a:lnTo>
                <a:lnTo>
                  <a:pt x="49" y="772"/>
                </a:lnTo>
                <a:lnTo>
                  <a:pt x="45" y="766"/>
                </a:lnTo>
                <a:lnTo>
                  <a:pt x="41" y="761"/>
                </a:lnTo>
                <a:lnTo>
                  <a:pt x="37" y="756"/>
                </a:lnTo>
                <a:lnTo>
                  <a:pt x="33" y="751"/>
                </a:lnTo>
                <a:lnTo>
                  <a:pt x="30" y="745"/>
                </a:lnTo>
                <a:lnTo>
                  <a:pt x="27" y="739"/>
                </a:lnTo>
                <a:lnTo>
                  <a:pt x="24" y="734"/>
                </a:lnTo>
                <a:lnTo>
                  <a:pt x="21" y="728"/>
                </a:lnTo>
                <a:lnTo>
                  <a:pt x="18" y="722"/>
                </a:lnTo>
                <a:lnTo>
                  <a:pt x="15" y="716"/>
                </a:lnTo>
                <a:lnTo>
                  <a:pt x="13" y="709"/>
                </a:lnTo>
                <a:lnTo>
                  <a:pt x="11" y="703"/>
                </a:lnTo>
                <a:lnTo>
                  <a:pt x="9" y="697"/>
                </a:lnTo>
                <a:lnTo>
                  <a:pt x="7" y="690"/>
                </a:lnTo>
                <a:lnTo>
                  <a:pt x="5" y="684"/>
                </a:lnTo>
                <a:lnTo>
                  <a:pt x="4" y="677"/>
                </a:lnTo>
                <a:lnTo>
                  <a:pt x="3" y="671"/>
                </a:lnTo>
                <a:lnTo>
                  <a:pt x="2" y="664"/>
                </a:lnTo>
                <a:lnTo>
                  <a:pt x="1" y="657"/>
                </a:lnTo>
                <a:lnTo>
                  <a:pt x="0" y="650"/>
                </a:lnTo>
                <a:lnTo>
                  <a:pt x="0" y="643"/>
                </a:lnTo>
                <a:lnTo>
                  <a:pt x="0" y="636"/>
                </a:lnTo>
                <a:lnTo>
                  <a:pt x="0" y="212"/>
                </a:lnTo>
                <a:close/>
              </a:path>
            </a:pathLst>
          </a:custGeom>
          <a:solidFill>
            <a:srgbClr val="FFFF00"/>
          </a:solidFill>
          <a:ln w="0">
            <a:solidFill>
              <a:srgbClr val="000000"/>
            </a:solidFill>
            <a:prstDash val="solid"/>
            <a:round/>
            <a:headEnd/>
            <a:tailEnd/>
          </a:ln>
        </p:spPr>
        <p:txBody>
          <a:bodyPr/>
          <a:lstStyle/>
          <a:p>
            <a:endParaRPr lang="en-US"/>
          </a:p>
        </p:txBody>
      </p:sp>
      <p:sp>
        <p:nvSpPr>
          <p:cNvPr id="20483" name="Rectangle 3"/>
          <p:cNvSpPr>
            <a:spLocks noChangeArrowheads="1"/>
          </p:cNvSpPr>
          <p:nvPr/>
        </p:nvSpPr>
        <p:spPr bwMode="auto">
          <a:xfrm>
            <a:off x="651933" y="537634"/>
            <a:ext cx="4405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C- Seepage Parallel to Slope</a:t>
            </a:r>
            <a:r>
              <a:rPr lang="en-US" altLang="en-US" sz="2000" dirty="0">
                <a:solidFill>
                  <a:srgbClr val="6000C0"/>
                </a:solidFill>
              </a:rPr>
              <a:t> </a:t>
            </a:r>
            <a:r>
              <a:rPr lang="en-US" altLang="en-US" sz="2000" b="1" dirty="0">
                <a:solidFill>
                  <a:srgbClr val="6000C0"/>
                </a:solidFill>
              </a:rPr>
              <a:t>(ϕ soil)</a:t>
            </a:r>
          </a:p>
        </p:txBody>
      </p:sp>
      <p:sp>
        <p:nvSpPr>
          <p:cNvPr id="20484" name="Freeform 4"/>
          <p:cNvSpPr>
            <a:spLocks noChangeArrowheads="1"/>
          </p:cNvSpPr>
          <p:nvPr/>
        </p:nvSpPr>
        <p:spPr bwMode="auto">
          <a:xfrm>
            <a:off x="3241675" y="2860675"/>
            <a:ext cx="4668838" cy="3259138"/>
          </a:xfrm>
          <a:custGeom>
            <a:avLst/>
            <a:gdLst>
              <a:gd name="T0" fmla="*/ 2147483646 w 2941"/>
              <a:gd name="T1" fmla="*/ 0 h 2053"/>
              <a:gd name="T2" fmla="*/ 2147483646 w 2941"/>
              <a:gd name="T3" fmla="*/ 2147483646 h 2053"/>
              <a:gd name="T4" fmla="*/ 0 w 2941"/>
              <a:gd name="T5" fmla="*/ 2147483646 h 2053"/>
              <a:gd name="T6" fmla="*/ 2147483646 w 2941"/>
              <a:gd name="T7" fmla="*/ 2147483646 h 2053"/>
              <a:gd name="T8" fmla="*/ 2147483646 w 2941"/>
              <a:gd name="T9" fmla="*/ 2147483646 h 2053"/>
              <a:gd name="T10" fmla="*/ 2147483646 w 2941"/>
              <a:gd name="T11" fmla="*/ 2147483646 h 2053"/>
              <a:gd name="T12" fmla="*/ 2147483646 w 2941"/>
              <a:gd name="T13" fmla="*/ 2147483646 h 2053"/>
              <a:gd name="T14" fmla="*/ 2147483646 w 2941"/>
              <a:gd name="T15" fmla="*/ 2147483646 h 2053"/>
              <a:gd name="T16" fmla="*/ 2147483646 w 2941"/>
              <a:gd name="T17" fmla="*/ 0 h 20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41"/>
              <a:gd name="T28" fmla="*/ 0 h 2053"/>
              <a:gd name="T29" fmla="*/ 2941 w 2941"/>
              <a:gd name="T30" fmla="*/ 2053 h 20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41" h="2053">
                <a:moveTo>
                  <a:pt x="2726" y="0"/>
                </a:moveTo>
                <a:lnTo>
                  <a:pt x="170" y="1318"/>
                </a:lnTo>
                <a:lnTo>
                  <a:pt x="0" y="1418"/>
                </a:lnTo>
                <a:lnTo>
                  <a:pt x="233" y="1709"/>
                </a:lnTo>
                <a:lnTo>
                  <a:pt x="674" y="2053"/>
                </a:lnTo>
                <a:lnTo>
                  <a:pt x="1618" y="1686"/>
                </a:lnTo>
                <a:lnTo>
                  <a:pt x="2941" y="1066"/>
                </a:lnTo>
                <a:lnTo>
                  <a:pt x="2686" y="437"/>
                </a:lnTo>
                <a:lnTo>
                  <a:pt x="2726" y="0"/>
                </a:lnTo>
                <a:close/>
              </a:path>
            </a:pathLst>
          </a:custGeom>
          <a:gradFill rotWithShape="0">
            <a:gsLst>
              <a:gs pos="0">
                <a:srgbClr val="FFFFFF"/>
              </a:gs>
              <a:gs pos="100000">
                <a:srgbClr val="70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5" name="Freeform 5"/>
          <p:cNvSpPr>
            <a:spLocks noChangeArrowheads="1"/>
          </p:cNvSpPr>
          <p:nvPr/>
        </p:nvSpPr>
        <p:spPr bwMode="auto">
          <a:xfrm>
            <a:off x="3898900" y="3694113"/>
            <a:ext cx="4410075" cy="2855912"/>
          </a:xfrm>
          <a:custGeom>
            <a:avLst/>
            <a:gdLst>
              <a:gd name="T0" fmla="*/ 2147483646 w 2778"/>
              <a:gd name="T1" fmla="*/ 0 h 1799"/>
              <a:gd name="T2" fmla="*/ 0 w 2778"/>
              <a:gd name="T3" fmla="*/ 2147483646 h 1799"/>
              <a:gd name="T4" fmla="*/ 2147483646 w 2778"/>
              <a:gd name="T5" fmla="*/ 2147483646 h 1799"/>
              <a:gd name="T6" fmla="*/ 2147483646 w 2778"/>
              <a:gd name="T7" fmla="*/ 2147483646 h 1799"/>
              <a:gd name="T8" fmla="*/ 2147483646 w 2778"/>
              <a:gd name="T9" fmla="*/ 0 h 1799"/>
              <a:gd name="T10" fmla="*/ 0 60000 65536"/>
              <a:gd name="T11" fmla="*/ 0 60000 65536"/>
              <a:gd name="T12" fmla="*/ 0 60000 65536"/>
              <a:gd name="T13" fmla="*/ 0 60000 65536"/>
              <a:gd name="T14" fmla="*/ 0 60000 65536"/>
              <a:gd name="T15" fmla="*/ 0 w 2778"/>
              <a:gd name="T16" fmla="*/ 0 h 1799"/>
              <a:gd name="T17" fmla="*/ 2778 w 2778"/>
              <a:gd name="T18" fmla="*/ 1799 h 1799"/>
            </a:gdLst>
            <a:ahLst/>
            <a:cxnLst>
              <a:cxn ang="T10">
                <a:pos x="T0" y="T1"/>
              </a:cxn>
              <a:cxn ang="T11">
                <a:pos x="T2" y="T3"/>
              </a:cxn>
              <a:cxn ang="T12">
                <a:pos x="T4" y="T5"/>
              </a:cxn>
              <a:cxn ang="T13">
                <a:pos x="T6" y="T7"/>
              </a:cxn>
              <a:cxn ang="T14">
                <a:pos x="T8" y="T9"/>
              </a:cxn>
            </a:cxnLst>
            <a:rect l="T15" t="T16" r="T17" b="T18"/>
            <a:pathLst>
              <a:path w="2778" h="1799">
                <a:moveTo>
                  <a:pt x="2587" y="0"/>
                </a:moveTo>
                <a:lnTo>
                  <a:pt x="0" y="1262"/>
                </a:lnTo>
                <a:lnTo>
                  <a:pt x="409" y="1799"/>
                </a:lnTo>
                <a:lnTo>
                  <a:pt x="2778" y="929"/>
                </a:lnTo>
                <a:lnTo>
                  <a:pt x="2587"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6" name="Freeform 6"/>
          <p:cNvSpPr>
            <a:spLocks noChangeArrowheads="1"/>
          </p:cNvSpPr>
          <p:nvPr/>
        </p:nvSpPr>
        <p:spPr bwMode="auto">
          <a:xfrm>
            <a:off x="3800475" y="3754438"/>
            <a:ext cx="4027488" cy="2001837"/>
          </a:xfrm>
          <a:custGeom>
            <a:avLst/>
            <a:gdLst>
              <a:gd name="T0" fmla="*/ 2147483646 w 2537"/>
              <a:gd name="T1" fmla="*/ 0 h 1261"/>
              <a:gd name="T2" fmla="*/ 0 w 2537"/>
              <a:gd name="T3" fmla="*/ 2147483646 h 1261"/>
              <a:gd name="T4" fmla="*/ 0 60000 65536"/>
              <a:gd name="T5" fmla="*/ 0 60000 65536"/>
              <a:gd name="T6" fmla="*/ 0 w 2537"/>
              <a:gd name="T7" fmla="*/ 0 h 1261"/>
              <a:gd name="T8" fmla="*/ 2537 w 2537"/>
              <a:gd name="T9" fmla="*/ 1261 h 1261"/>
            </a:gdLst>
            <a:ahLst/>
            <a:cxnLst>
              <a:cxn ang="T4">
                <a:pos x="T0" y="T1"/>
              </a:cxn>
              <a:cxn ang="T5">
                <a:pos x="T2" y="T3"/>
              </a:cxn>
            </a:cxnLst>
            <a:rect l="T6" t="T7" r="T8" b="T9"/>
            <a:pathLst>
              <a:path w="2537" h="1261">
                <a:moveTo>
                  <a:pt x="2537" y="0"/>
                </a:moveTo>
                <a:lnTo>
                  <a:pt x="0" y="1261"/>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7" name="Freeform 7"/>
          <p:cNvSpPr>
            <a:spLocks noChangeArrowheads="1"/>
          </p:cNvSpPr>
          <p:nvPr/>
        </p:nvSpPr>
        <p:spPr bwMode="auto">
          <a:xfrm>
            <a:off x="5006975" y="3549650"/>
            <a:ext cx="838200" cy="1614488"/>
          </a:xfrm>
          <a:custGeom>
            <a:avLst/>
            <a:gdLst>
              <a:gd name="T0" fmla="*/ 0 w 528"/>
              <a:gd name="T1" fmla="*/ 2147483646 h 1017"/>
              <a:gd name="T2" fmla="*/ 2147483646 w 528"/>
              <a:gd name="T3" fmla="*/ 0 h 1017"/>
              <a:gd name="T4" fmla="*/ 2147483646 w 528"/>
              <a:gd name="T5" fmla="*/ 2147483646 h 1017"/>
              <a:gd name="T6" fmla="*/ 0 w 528"/>
              <a:gd name="T7" fmla="*/ 2147483646 h 1017"/>
              <a:gd name="T8" fmla="*/ 0 w 528"/>
              <a:gd name="T9" fmla="*/ 2147483646 h 1017"/>
              <a:gd name="T10" fmla="*/ 0 60000 65536"/>
              <a:gd name="T11" fmla="*/ 0 60000 65536"/>
              <a:gd name="T12" fmla="*/ 0 60000 65536"/>
              <a:gd name="T13" fmla="*/ 0 60000 65536"/>
              <a:gd name="T14" fmla="*/ 0 60000 65536"/>
              <a:gd name="T15" fmla="*/ 0 w 528"/>
              <a:gd name="T16" fmla="*/ 0 h 1017"/>
              <a:gd name="T17" fmla="*/ 528 w 528"/>
              <a:gd name="T18" fmla="*/ 1017 h 1017"/>
            </a:gdLst>
            <a:ahLst/>
            <a:cxnLst>
              <a:cxn ang="T10">
                <a:pos x="T0" y="T1"/>
              </a:cxn>
              <a:cxn ang="T11">
                <a:pos x="T2" y="T3"/>
              </a:cxn>
              <a:cxn ang="T12">
                <a:pos x="T4" y="T5"/>
              </a:cxn>
              <a:cxn ang="T13">
                <a:pos x="T6" y="T7"/>
              </a:cxn>
              <a:cxn ang="T14">
                <a:pos x="T8" y="T9"/>
              </a:cxn>
            </a:cxnLst>
            <a:rect l="T15" t="T16" r="T17" b="T18"/>
            <a:pathLst>
              <a:path w="528" h="1017">
                <a:moveTo>
                  <a:pt x="0" y="268"/>
                </a:moveTo>
                <a:lnTo>
                  <a:pt x="528" y="0"/>
                </a:lnTo>
                <a:lnTo>
                  <a:pt x="528" y="749"/>
                </a:lnTo>
                <a:lnTo>
                  <a:pt x="0" y="1017"/>
                </a:lnTo>
                <a:lnTo>
                  <a:pt x="0" y="26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8" name="Freeform 8"/>
          <p:cNvSpPr>
            <a:spLocks/>
          </p:cNvSpPr>
          <p:nvPr/>
        </p:nvSpPr>
        <p:spPr bwMode="auto">
          <a:xfrm>
            <a:off x="5408613" y="4332288"/>
            <a:ext cx="0" cy="635000"/>
          </a:xfrm>
          <a:custGeom>
            <a:avLst/>
            <a:gdLst>
              <a:gd name="T0" fmla="*/ 0 h 400"/>
              <a:gd name="T1" fmla="*/ 2147483646 h 400"/>
              <a:gd name="T2" fmla="*/ 0 60000 65536"/>
              <a:gd name="T3" fmla="*/ 0 60000 65536"/>
              <a:gd name="T4" fmla="*/ 0 h 400"/>
              <a:gd name="T5" fmla="*/ 400 h 400"/>
            </a:gdLst>
            <a:ahLst/>
            <a:cxnLst>
              <a:cxn ang="T2">
                <a:pos x="0" y="T0"/>
              </a:cxn>
              <a:cxn ang="T3">
                <a:pos x="0" y="T1"/>
              </a:cxn>
            </a:cxnLst>
            <a:rect l="0" t="T4" r="0" b="T5"/>
            <a:pathLst>
              <a:path h="400">
                <a:moveTo>
                  <a:pt x="0" y="0"/>
                </a:moveTo>
                <a:lnTo>
                  <a:pt x="0" y="400"/>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9" name="Freeform 9"/>
          <p:cNvSpPr>
            <a:spLocks/>
          </p:cNvSpPr>
          <p:nvPr/>
        </p:nvSpPr>
        <p:spPr bwMode="auto">
          <a:xfrm>
            <a:off x="5409272" y="4747512"/>
            <a:ext cx="355600" cy="196850"/>
          </a:xfrm>
          <a:custGeom>
            <a:avLst/>
            <a:gdLst>
              <a:gd name="T0" fmla="*/ 2147483646 w 224"/>
              <a:gd name="T1" fmla="*/ 0 h 124"/>
              <a:gd name="T2" fmla="*/ 0 w 224"/>
              <a:gd name="T3" fmla="*/ 2147483646 h 124"/>
              <a:gd name="T4" fmla="*/ 0 60000 65536"/>
              <a:gd name="T5" fmla="*/ 0 60000 65536"/>
              <a:gd name="T6" fmla="*/ 0 w 224"/>
              <a:gd name="T7" fmla="*/ 0 h 124"/>
              <a:gd name="T8" fmla="*/ 224 w 224"/>
              <a:gd name="T9" fmla="*/ 124 h 124"/>
            </a:gdLst>
            <a:ahLst/>
            <a:cxnLst>
              <a:cxn ang="T4">
                <a:pos x="T0" y="T1"/>
              </a:cxn>
              <a:cxn ang="T5">
                <a:pos x="T2" y="T3"/>
              </a:cxn>
            </a:cxnLst>
            <a:rect l="T6" t="T7" r="T8" b="T9"/>
            <a:pathLst>
              <a:path w="224" h="124">
                <a:moveTo>
                  <a:pt x="224" y="0"/>
                </a:moveTo>
                <a:lnTo>
                  <a:pt x="0" y="124"/>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0" name="Freeform 10"/>
          <p:cNvSpPr>
            <a:spLocks noChangeArrowheads="1"/>
          </p:cNvSpPr>
          <p:nvPr/>
        </p:nvSpPr>
        <p:spPr bwMode="auto">
          <a:xfrm>
            <a:off x="4981575" y="4999038"/>
            <a:ext cx="385763" cy="203200"/>
          </a:xfrm>
          <a:custGeom>
            <a:avLst/>
            <a:gdLst>
              <a:gd name="T0" fmla="*/ 0 w 243"/>
              <a:gd name="T1" fmla="*/ 2147483646 h 128"/>
              <a:gd name="T2" fmla="*/ 2147483646 w 243"/>
              <a:gd name="T3" fmla="*/ 0 h 128"/>
              <a:gd name="T4" fmla="*/ 0 60000 65536"/>
              <a:gd name="T5" fmla="*/ 0 60000 65536"/>
              <a:gd name="T6" fmla="*/ 0 w 243"/>
              <a:gd name="T7" fmla="*/ 0 h 128"/>
              <a:gd name="T8" fmla="*/ 243 w 243"/>
              <a:gd name="T9" fmla="*/ 128 h 128"/>
            </a:gdLst>
            <a:ahLst/>
            <a:cxnLst>
              <a:cxn ang="T4">
                <a:pos x="T0" y="T1"/>
              </a:cxn>
              <a:cxn ang="T5">
                <a:pos x="T2" y="T3"/>
              </a:cxn>
            </a:cxnLst>
            <a:rect l="T6" t="T7" r="T8" b="T9"/>
            <a:pathLst>
              <a:path w="243" h="128">
                <a:moveTo>
                  <a:pt x="0" y="128"/>
                </a:moveTo>
                <a:lnTo>
                  <a:pt x="24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1" name="Freeform 11"/>
          <p:cNvSpPr>
            <a:spLocks noChangeArrowheads="1"/>
          </p:cNvSpPr>
          <p:nvPr/>
        </p:nvSpPr>
        <p:spPr bwMode="auto">
          <a:xfrm>
            <a:off x="5235575" y="5002213"/>
            <a:ext cx="128588" cy="111125"/>
          </a:xfrm>
          <a:custGeom>
            <a:avLst/>
            <a:gdLst>
              <a:gd name="T0" fmla="*/ 2147483646 w 81"/>
              <a:gd name="T1" fmla="*/ 0 h 70"/>
              <a:gd name="T2" fmla="*/ 0 w 81"/>
              <a:gd name="T3" fmla="*/ 2147483646 h 70"/>
              <a:gd name="T4" fmla="*/ 2147483646 w 81"/>
              <a:gd name="T5" fmla="*/ 2147483646 h 70"/>
              <a:gd name="T6" fmla="*/ 2147483646 w 81"/>
              <a:gd name="T7" fmla="*/ 0 h 70"/>
              <a:gd name="T8" fmla="*/ 0 60000 65536"/>
              <a:gd name="T9" fmla="*/ 0 60000 65536"/>
              <a:gd name="T10" fmla="*/ 0 60000 65536"/>
              <a:gd name="T11" fmla="*/ 0 60000 65536"/>
              <a:gd name="T12" fmla="*/ 0 w 81"/>
              <a:gd name="T13" fmla="*/ 0 h 70"/>
              <a:gd name="T14" fmla="*/ 81 w 81"/>
              <a:gd name="T15" fmla="*/ 70 h 70"/>
            </a:gdLst>
            <a:ahLst/>
            <a:cxnLst>
              <a:cxn ang="T8">
                <a:pos x="T0" y="T1"/>
              </a:cxn>
              <a:cxn ang="T9">
                <a:pos x="T2" y="T3"/>
              </a:cxn>
              <a:cxn ang="T10">
                <a:pos x="T4" y="T5"/>
              </a:cxn>
              <a:cxn ang="T11">
                <a:pos x="T6" y="T7"/>
              </a:cxn>
            </a:cxnLst>
            <a:rect l="T12" t="T13" r="T14" b="T15"/>
            <a:pathLst>
              <a:path w="81" h="70">
                <a:moveTo>
                  <a:pt x="81" y="0"/>
                </a:moveTo>
                <a:lnTo>
                  <a:pt x="0" y="70"/>
                </a:lnTo>
                <a:lnTo>
                  <a:pt x="10" y="36"/>
                </a:lnTo>
                <a:lnTo>
                  <a:pt x="81" y="0"/>
                </a:lnTo>
                <a:close/>
              </a:path>
            </a:pathLst>
          </a:custGeom>
          <a:solidFill>
            <a:srgbClr val="000000"/>
          </a:solidFill>
          <a:ln w="9981">
            <a:solidFill>
              <a:srgbClr val="000000"/>
            </a:solidFill>
            <a:prstDash val="solid"/>
            <a:round/>
            <a:headEnd/>
            <a:tailEnd/>
          </a:ln>
        </p:spPr>
        <p:txBody>
          <a:bodyPr/>
          <a:lstStyle/>
          <a:p>
            <a:endParaRPr lang="en-US"/>
          </a:p>
        </p:txBody>
      </p:sp>
      <p:sp>
        <p:nvSpPr>
          <p:cNvPr id="20492" name="Freeform 12"/>
          <p:cNvSpPr>
            <a:spLocks noChangeArrowheads="1"/>
          </p:cNvSpPr>
          <p:nvPr/>
        </p:nvSpPr>
        <p:spPr bwMode="auto">
          <a:xfrm>
            <a:off x="5408613" y="4968875"/>
            <a:ext cx="238125" cy="477838"/>
          </a:xfrm>
          <a:custGeom>
            <a:avLst/>
            <a:gdLst>
              <a:gd name="T0" fmla="*/ 0 w 150"/>
              <a:gd name="T1" fmla="*/ 0 h 301"/>
              <a:gd name="T2" fmla="*/ 2147483646 w 150"/>
              <a:gd name="T3" fmla="*/ 2147483646 h 301"/>
              <a:gd name="T4" fmla="*/ 0 60000 65536"/>
              <a:gd name="T5" fmla="*/ 0 60000 65536"/>
              <a:gd name="T6" fmla="*/ 0 w 150"/>
              <a:gd name="T7" fmla="*/ 0 h 301"/>
              <a:gd name="T8" fmla="*/ 150 w 150"/>
              <a:gd name="T9" fmla="*/ 301 h 301"/>
            </a:gdLst>
            <a:ahLst/>
            <a:cxnLst>
              <a:cxn ang="T4">
                <a:pos x="T0" y="T1"/>
              </a:cxn>
              <a:cxn ang="T5">
                <a:pos x="T2" y="T3"/>
              </a:cxn>
            </a:cxnLst>
            <a:rect l="T6" t="T7" r="T8" b="T9"/>
            <a:pathLst>
              <a:path w="150" h="301">
                <a:moveTo>
                  <a:pt x="0" y="0"/>
                </a:moveTo>
                <a:lnTo>
                  <a:pt x="150" y="301"/>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3" name="Freeform 13"/>
          <p:cNvSpPr>
            <a:spLocks noChangeArrowheads="1"/>
          </p:cNvSpPr>
          <p:nvPr/>
        </p:nvSpPr>
        <p:spPr bwMode="auto">
          <a:xfrm>
            <a:off x="5410200" y="4968875"/>
            <a:ext cx="179388" cy="366713"/>
          </a:xfrm>
          <a:custGeom>
            <a:avLst/>
            <a:gdLst>
              <a:gd name="T0" fmla="*/ 0 w 113"/>
              <a:gd name="T1" fmla="*/ 0 h 231"/>
              <a:gd name="T2" fmla="*/ 2147483646 w 113"/>
              <a:gd name="T3" fmla="*/ 2147483646 h 231"/>
              <a:gd name="T4" fmla="*/ 0 60000 65536"/>
              <a:gd name="T5" fmla="*/ 0 60000 65536"/>
              <a:gd name="T6" fmla="*/ 0 w 113"/>
              <a:gd name="T7" fmla="*/ 0 h 231"/>
              <a:gd name="T8" fmla="*/ 113 w 113"/>
              <a:gd name="T9" fmla="*/ 231 h 231"/>
            </a:gdLst>
            <a:ahLst/>
            <a:cxnLst>
              <a:cxn ang="T4">
                <a:pos x="T0" y="T1"/>
              </a:cxn>
              <a:cxn ang="T5">
                <a:pos x="T2" y="T3"/>
              </a:cxn>
            </a:cxnLst>
            <a:rect l="T6" t="T7" r="T8" b="T9"/>
            <a:pathLst>
              <a:path w="113" h="231">
                <a:moveTo>
                  <a:pt x="0" y="0"/>
                </a:moveTo>
                <a:lnTo>
                  <a:pt x="113" y="23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4" name="Freeform 14"/>
          <p:cNvSpPr>
            <a:spLocks noChangeArrowheads="1"/>
          </p:cNvSpPr>
          <p:nvPr/>
        </p:nvSpPr>
        <p:spPr bwMode="auto">
          <a:xfrm>
            <a:off x="6373813" y="3076575"/>
            <a:ext cx="190500" cy="168275"/>
          </a:xfrm>
          <a:custGeom>
            <a:avLst/>
            <a:gdLst>
              <a:gd name="T0" fmla="*/ 0 w 120"/>
              <a:gd name="T1" fmla="*/ 0 h 106"/>
              <a:gd name="T2" fmla="*/ 2147483646 w 120"/>
              <a:gd name="T3" fmla="*/ 0 h 106"/>
              <a:gd name="T4" fmla="*/ 2147483646 w 120"/>
              <a:gd name="T5" fmla="*/ 2147483646 h 106"/>
              <a:gd name="T6" fmla="*/ 0 w 120"/>
              <a:gd name="T7" fmla="*/ 0 h 106"/>
              <a:gd name="T8" fmla="*/ 0 60000 65536"/>
              <a:gd name="T9" fmla="*/ 0 60000 65536"/>
              <a:gd name="T10" fmla="*/ 0 60000 65536"/>
              <a:gd name="T11" fmla="*/ 0 60000 65536"/>
              <a:gd name="T12" fmla="*/ 0 w 120"/>
              <a:gd name="T13" fmla="*/ 0 h 106"/>
              <a:gd name="T14" fmla="*/ 120 w 120"/>
              <a:gd name="T15" fmla="*/ 106 h 106"/>
            </a:gdLst>
            <a:ahLst/>
            <a:cxnLst>
              <a:cxn ang="T8">
                <a:pos x="T0" y="T1"/>
              </a:cxn>
              <a:cxn ang="T9">
                <a:pos x="T2" y="T3"/>
              </a:cxn>
              <a:cxn ang="T10">
                <a:pos x="T4" y="T5"/>
              </a:cxn>
              <a:cxn ang="T11">
                <a:pos x="T6" y="T7"/>
              </a:cxn>
            </a:cxnLst>
            <a:rect l="T12" t="T13" r="T14" b="T15"/>
            <a:pathLst>
              <a:path w="120" h="106">
                <a:moveTo>
                  <a:pt x="0" y="0"/>
                </a:moveTo>
                <a:lnTo>
                  <a:pt x="120" y="0"/>
                </a:lnTo>
                <a:lnTo>
                  <a:pt x="60" y="106"/>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20495" name="Rectangle 15"/>
          <p:cNvSpPr>
            <a:spLocks noChangeArrowheads="1"/>
          </p:cNvSpPr>
          <p:nvPr/>
        </p:nvSpPr>
        <p:spPr bwMode="auto">
          <a:xfrm>
            <a:off x="6208713" y="2725738"/>
            <a:ext cx="1363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000000"/>
                </a:solidFill>
              </a:rPr>
              <a:t>G.S.</a:t>
            </a:r>
          </a:p>
        </p:txBody>
      </p:sp>
      <p:sp>
        <p:nvSpPr>
          <p:cNvPr id="20496" name="Text Box 16"/>
          <p:cNvSpPr txBox="1">
            <a:spLocks noChangeArrowheads="1"/>
          </p:cNvSpPr>
          <p:nvPr/>
        </p:nvSpPr>
        <p:spPr bwMode="auto">
          <a:xfrm>
            <a:off x="6591300" y="4641850"/>
            <a:ext cx="154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300">
                <a:solidFill>
                  <a:srgbClr val="FF0000"/>
                </a:solidFill>
              </a:rPr>
              <a:t>Failure</a:t>
            </a:r>
          </a:p>
          <a:p>
            <a:pPr algn="ctr"/>
            <a:r>
              <a:rPr lang="en-US" altLang="en-US" sz="1300">
                <a:solidFill>
                  <a:srgbClr val="FF0000"/>
                </a:solidFill>
              </a:rPr>
              <a:t>Surface</a:t>
            </a:r>
          </a:p>
        </p:txBody>
      </p:sp>
      <p:sp>
        <p:nvSpPr>
          <p:cNvPr id="20497" name="Freeform 17"/>
          <p:cNvSpPr>
            <a:spLocks/>
          </p:cNvSpPr>
          <p:nvPr/>
        </p:nvSpPr>
        <p:spPr bwMode="auto">
          <a:xfrm>
            <a:off x="4079875" y="4437063"/>
            <a:ext cx="0" cy="1195387"/>
          </a:xfrm>
          <a:custGeom>
            <a:avLst/>
            <a:gdLst>
              <a:gd name="T0" fmla="*/ 0 h 753"/>
              <a:gd name="T1" fmla="*/ 2147483646 h 753"/>
              <a:gd name="T2" fmla="*/ 0 60000 65536"/>
              <a:gd name="T3" fmla="*/ 0 60000 65536"/>
              <a:gd name="T4" fmla="*/ 0 h 753"/>
              <a:gd name="T5" fmla="*/ 753 h 753"/>
            </a:gdLst>
            <a:ahLst/>
            <a:cxnLst>
              <a:cxn ang="T2">
                <a:pos x="0" y="T0"/>
              </a:cxn>
              <a:cxn ang="T3">
                <a:pos x="0" y="T1"/>
              </a:cxn>
            </a:cxnLst>
            <a:rect l="0" t="T4" r="0" b="T5"/>
            <a:pathLst>
              <a:path h="753">
                <a:moveTo>
                  <a:pt x="0" y="0"/>
                </a:moveTo>
                <a:lnTo>
                  <a:pt x="0" y="753"/>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8" name="Rectangle 18"/>
          <p:cNvSpPr>
            <a:spLocks noChangeArrowheads="1"/>
          </p:cNvSpPr>
          <p:nvPr/>
        </p:nvSpPr>
        <p:spPr bwMode="auto">
          <a:xfrm>
            <a:off x="3776663" y="4730750"/>
            <a:ext cx="401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000000"/>
                </a:solidFill>
              </a:rPr>
              <a:t>H</a:t>
            </a:r>
          </a:p>
        </p:txBody>
      </p:sp>
      <p:sp>
        <p:nvSpPr>
          <p:cNvPr id="20499" name="Freeform 19"/>
          <p:cNvSpPr>
            <a:spLocks noChangeArrowheads="1"/>
          </p:cNvSpPr>
          <p:nvPr/>
        </p:nvSpPr>
        <p:spPr bwMode="auto">
          <a:xfrm>
            <a:off x="6823075" y="4259263"/>
            <a:ext cx="723900" cy="0"/>
          </a:xfrm>
          <a:custGeom>
            <a:avLst/>
            <a:gdLst>
              <a:gd name="T0" fmla="*/ 0 w 456"/>
              <a:gd name="T1" fmla="*/ 2147483646 w 456"/>
              <a:gd name="T2" fmla="*/ 0 60000 65536"/>
              <a:gd name="T3" fmla="*/ 0 60000 65536"/>
              <a:gd name="T4" fmla="*/ 0 w 456"/>
              <a:gd name="T5" fmla="*/ 456 w 456"/>
            </a:gdLst>
            <a:ahLst/>
            <a:cxnLst>
              <a:cxn ang="T2">
                <a:pos x="T0" y="0"/>
              </a:cxn>
              <a:cxn ang="T3">
                <a:pos x="T1" y="0"/>
              </a:cxn>
            </a:cxnLst>
            <a:rect l="T4" t="0" r="T5" b="0"/>
            <a:pathLst>
              <a:path w="456">
                <a:moveTo>
                  <a:pt x="0" y="0"/>
                </a:moveTo>
                <a:lnTo>
                  <a:pt x="45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0" name="Freeform 20"/>
          <p:cNvSpPr>
            <a:spLocks noChangeArrowheads="1"/>
          </p:cNvSpPr>
          <p:nvPr/>
        </p:nvSpPr>
        <p:spPr bwMode="auto">
          <a:xfrm>
            <a:off x="7234238" y="4059238"/>
            <a:ext cx="101600" cy="217487"/>
          </a:xfrm>
          <a:custGeom>
            <a:avLst/>
            <a:gdLst>
              <a:gd name="T0" fmla="*/ 0 w 64"/>
              <a:gd name="T1" fmla="*/ 0 h 137"/>
              <a:gd name="T2" fmla="*/ 2147483646 w 64"/>
              <a:gd name="T3" fmla="*/ 2147483646 h 137"/>
              <a:gd name="T4" fmla="*/ 2147483646 w 64"/>
              <a:gd name="T5" fmla="*/ 2147483646 h 137"/>
              <a:gd name="T6" fmla="*/ 2147483646 w 64"/>
              <a:gd name="T7" fmla="*/ 2147483646 h 137"/>
              <a:gd name="T8" fmla="*/ 2147483646 w 64"/>
              <a:gd name="T9" fmla="*/ 2147483646 h 137"/>
              <a:gd name="T10" fmla="*/ 2147483646 w 64"/>
              <a:gd name="T11" fmla="*/ 2147483646 h 137"/>
              <a:gd name="T12" fmla="*/ 2147483646 w 64"/>
              <a:gd name="T13" fmla="*/ 2147483646 h 137"/>
              <a:gd name="T14" fmla="*/ 2147483646 w 64"/>
              <a:gd name="T15" fmla="*/ 2147483646 h 137"/>
              <a:gd name="T16" fmla="*/ 2147483646 w 64"/>
              <a:gd name="T17" fmla="*/ 2147483646 h 137"/>
              <a:gd name="T18" fmla="*/ 2147483646 w 64"/>
              <a:gd name="T19" fmla="*/ 2147483646 h 137"/>
              <a:gd name="T20" fmla="*/ 2147483646 w 64"/>
              <a:gd name="T21" fmla="*/ 2147483646 h 137"/>
              <a:gd name="T22" fmla="*/ 2147483646 w 64"/>
              <a:gd name="T23" fmla="*/ 2147483646 h 137"/>
              <a:gd name="T24" fmla="*/ 2147483646 w 64"/>
              <a:gd name="T25" fmla="*/ 2147483646 h 137"/>
              <a:gd name="T26" fmla="*/ 2147483646 w 64"/>
              <a:gd name="T27" fmla="*/ 2147483646 h 137"/>
              <a:gd name="T28" fmla="*/ 2147483646 w 64"/>
              <a:gd name="T29" fmla="*/ 2147483646 h 137"/>
              <a:gd name="T30" fmla="*/ 2147483646 w 64"/>
              <a:gd name="T31" fmla="*/ 2147483646 h 137"/>
              <a:gd name="T32" fmla="*/ 2147483646 w 64"/>
              <a:gd name="T33" fmla="*/ 2147483646 h 137"/>
              <a:gd name="T34" fmla="*/ 2147483646 w 64"/>
              <a:gd name="T35" fmla="*/ 2147483646 h 137"/>
              <a:gd name="T36" fmla="*/ 2147483646 w 64"/>
              <a:gd name="T37" fmla="*/ 2147483646 h 137"/>
              <a:gd name="T38" fmla="*/ 2147483646 w 64"/>
              <a:gd name="T39" fmla="*/ 2147483646 h 137"/>
              <a:gd name="T40" fmla="*/ 2147483646 w 64"/>
              <a:gd name="T41" fmla="*/ 2147483646 h 137"/>
              <a:gd name="T42" fmla="*/ 2147483646 w 64"/>
              <a:gd name="T43" fmla="*/ 2147483646 h 137"/>
              <a:gd name="T44" fmla="*/ 2147483646 w 64"/>
              <a:gd name="T45" fmla="*/ 2147483646 h 137"/>
              <a:gd name="T46" fmla="*/ 2147483646 w 64"/>
              <a:gd name="T47" fmla="*/ 2147483646 h 137"/>
              <a:gd name="T48" fmla="*/ 2147483646 w 64"/>
              <a:gd name="T49" fmla="*/ 2147483646 h 137"/>
              <a:gd name="T50" fmla="*/ 2147483646 w 64"/>
              <a:gd name="T51" fmla="*/ 2147483646 h 137"/>
              <a:gd name="T52" fmla="*/ 2147483646 w 64"/>
              <a:gd name="T53" fmla="*/ 2147483646 h 137"/>
              <a:gd name="T54" fmla="*/ 2147483646 w 64"/>
              <a:gd name="T55" fmla="*/ 2147483646 h 137"/>
              <a:gd name="T56" fmla="*/ 2147483646 w 64"/>
              <a:gd name="T57" fmla="*/ 2147483646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137"/>
              <a:gd name="T89" fmla="*/ 64 w 64"/>
              <a:gd name="T90" fmla="*/ 137 h 1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137">
                <a:moveTo>
                  <a:pt x="0" y="0"/>
                </a:moveTo>
                <a:lnTo>
                  <a:pt x="9" y="5"/>
                </a:lnTo>
                <a:lnTo>
                  <a:pt x="17" y="9"/>
                </a:lnTo>
                <a:lnTo>
                  <a:pt x="25" y="13"/>
                </a:lnTo>
                <a:lnTo>
                  <a:pt x="32" y="18"/>
                </a:lnTo>
                <a:lnTo>
                  <a:pt x="38" y="23"/>
                </a:lnTo>
                <a:lnTo>
                  <a:pt x="43" y="27"/>
                </a:lnTo>
                <a:lnTo>
                  <a:pt x="48" y="32"/>
                </a:lnTo>
                <a:lnTo>
                  <a:pt x="52" y="37"/>
                </a:lnTo>
                <a:lnTo>
                  <a:pt x="55" y="42"/>
                </a:lnTo>
                <a:lnTo>
                  <a:pt x="58" y="48"/>
                </a:lnTo>
                <a:lnTo>
                  <a:pt x="60" y="53"/>
                </a:lnTo>
                <a:lnTo>
                  <a:pt x="62" y="58"/>
                </a:lnTo>
                <a:lnTo>
                  <a:pt x="63" y="63"/>
                </a:lnTo>
                <a:lnTo>
                  <a:pt x="64" y="68"/>
                </a:lnTo>
                <a:lnTo>
                  <a:pt x="64" y="74"/>
                </a:lnTo>
                <a:lnTo>
                  <a:pt x="64" y="79"/>
                </a:lnTo>
                <a:lnTo>
                  <a:pt x="63" y="84"/>
                </a:lnTo>
                <a:lnTo>
                  <a:pt x="62" y="89"/>
                </a:lnTo>
                <a:lnTo>
                  <a:pt x="61" y="94"/>
                </a:lnTo>
                <a:lnTo>
                  <a:pt x="59" y="100"/>
                </a:lnTo>
                <a:lnTo>
                  <a:pt x="57" y="105"/>
                </a:lnTo>
                <a:lnTo>
                  <a:pt x="55" y="110"/>
                </a:lnTo>
                <a:lnTo>
                  <a:pt x="53" y="114"/>
                </a:lnTo>
                <a:lnTo>
                  <a:pt x="50" y="119"/>
                </a:lnTo>
                <a:lnTo>
                  <a:pt x="47" y="124"/>
                </a:lnTo>
                <a:lnTo>
                  <a:pt x="44" y="128"/>
                </a:lnTo>
                <a:lnTo>
                  <a:pt x="41" y="133"/>
                </a:lnTo>
                <a:lnTo>
                  <a:pt x="38" y="13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1" name="Rectangle 21"/>
          <p:cNvSpPr>
            <a:spLocks noChangeArrowheads="1"/>
          </p:cNvSpPr>
          <p:nvPr/>
        </p:nvSpPr>
        <p:spPr bwMode="auto">
          <a:xfrm>
            <a:off x="7408863" y="4000500"/>
            <a:ext cx="2222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i="1">
                <a:solidFill>
                  <a:srgbClr val="000000"/>
                </a:solidFill>
              </a:rPr>
              <a:t>β</a:t>
            </a:r>
          </a:p>
        </p:txBody>
      </p:sp>
      <p:sp>
        <p:nvSpPr>
          <p:cNvPr id="20502" name="Text Box 22"/>
          <p:cNvSpPr txBox="1">
            <a:spLocks noChangeArrowheads="1"/>
          </p:cNvSpPr>
          <p:nvPr/>
        </p:nvSpPr>
        <p:spPr bwMode="auto">
          <a:xfrm rot="-1560000">
            <a:off x="5587196" y="4127996"/>
            <a:ext cx="22526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FF0000"/>
                </a:solidFill>
              </a:rPr>
              <a:t>Driving Force, F</a:t>
            </a:r>
            <a:r>
              <a:rPr lang="en-US" altLang="en-US" sz="1000" baseline="-25000" dirty="0">
                <a:solidFill>
                  <a:srgbClr val="FF0000"/>
                </a:solidFill>
              </a:rPr>
              <a:t>D</a:t>
            </a:r>
            <a:r>
              <a:rPr lang="en-US" altLang="en-US" sz="1000" dirty="0">
                <a:solidFill>
                  <a:srgbClr val="FF0000"/>
                </a:solidFill>
              </a:rPr>
              <a:t> = W sin β</a:t>
            </a:r>
          </a:p>
        </p:txBody>
      </p:sp>
      <p:sp>
        <p:nvSpPr>
          <p:cNvPr id="20503" name="Text Box 23"/>
          <p:cNvSpPr txBox="1">
            <a:spLocks noChangeArrowheads="1"/>
          </p:cNvSpPr>
          <p:nvPr/>
        </p:nvSpPr>
        <p:spPr bwMode="auto">
          <a:xfrm rot="-1560000">
            <a:off x="4499325" y="3943041"/>
            <a:ext cx="317976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FF"/>
                </a:solidFill>
              </a:rPr>
              <a:t>Normal Component, N</a:t>
            </a:r>
            <a:r>
              <a:rPr lang="en-US" altLang="en-US" sz="1000" baseline="-25000" dirty="0">
                <a:solidFill>
                  <a:srgbClr val="0000FF"/>
                </a:solidFill>
              </a:rPr>
              <a:t>eff</a:t>
            </a:r>
            <a:r>
              <a:rPr lang="en-US" altLang="en-US" sz="1000" dirty="0">
                <a:solidFill>
                  <a:srgbClr val="0000FF"/>
                </a:solidFill>
              </a:rPr>
              <a:t> = (W – u) cos β</a:t>
            </a:r>
          </a:p>
        </p:txBody>
      </p:sp>
      <p:sp>
        <p:nvSpPr>
          <p:cNvPr id="20504" name="Rectangle 24"/>
          <p:cNvSpPr>
            <a:spLocks noChangeArrowheads="1"/>
          </p:cNvSpPr>
          <p:nvPr/>
        </p:nvSpPr>
        <p:spPr bwMode="auto">
          <a:xfrm>
            <a:off x="4665663" y="4835525"/>
            <a:ext cx="15224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800000"/>
                </a:solidFill>
              </a:rPr>
              <a:t>Weight = W</a:t>
            </a:r>
          </a:p>
        </p:txBody>
      </p:sp>
      <p:sp>
        <p:nvSpPr>
          <p:cNvPr id="20508" name="Freeform 28"/>
          <p:cNvSpPr>
            <a:spLocks/>
          </p:cNvSpPr>
          <p:nvPr/>
        </p:nvSpPr>
        <p:spPr bwMode="auto">
          <a:xfrm>
            <a:off x="5165169" y="4528231"/>
            <a:ext cx="247650" cy="433387"/>
          </a:xfrm>
          <a:custGeom>
            <a:avLst/>
            <a:gdLst>
              <a:gd name="T0" fmla="*/ 0 w 156"/>
              <a:gd name="T1" fmla="*/ 0 h 273"/>
              <a:gd name="T2" fmla="*/ 2147483646 w 156"/>
              <a:gd name="T3" fmla="*/ 2147483646 h 273"/>
              <a:gd name="T4" fmla="*/ 0 60000 65536"/>
              <a:gd name="T5" fmla="*/ 0 60000 65536"/>
              <a:gd name="T6" fmla="*/ 0 w 156"/>
              <a:gd name="T7" fmla="*/ 0 h 273"/>
              <a:gd name="T8" fmla="*/ 156 w 156"/>
              <a:gd name="T9" fmla="*/ 273 h 273"/>
            </a:gdLst>
            <a:ahLst/>
            <a:cxnLst>
              <a:cxn ang="T4">
                <a:pos x="T0" y="T1"/>
              </a:cxn>
              <a:cxn ang="T5">
                <a:pos x="T2" y="T3"/>
              </a:cxn>
            </a:cxnLst>
            <a:rect l="T6" t="T7" r="T8" b="T9"/>
            <a:pathLst>
              <a:path w="156" h="273">
                <a:moveTo>
                  <a:pt x="0" y="0"/>
                </a:moveTo>
                <a:lnTo>
                  <a:pt x="156" y="273"/>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9" name="Rectangle 29"/>
          <p:cNvSpPr>
            <a:spLocks noChangeArrowheads="1"/>
          </p:cNvSpPr>
          <p:nvPr/>
        </p:nvSpPr>
        <p:spPr bwMode="auto">
          <a:xfrm rot="-1625367">
            <a:off x="4443413" y="5175250"/>
            <a:ext cx="13017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dirty="0">
                <a:solidFill>
                  <a:srgbClr val="000000"/>
                </a:solidFill>
              </a:rPr>
              <a:t>τ </a:t>
            </a:r>
            <a:r>
              <a:rPr lang="en-US" altLang="en-US" sz="1200" i="1" dirty="0">
                <a:solidFill>
                  <a:srgbClr val="000000"/>
                </a:solidFill>
              </a:rPr>
              <a:t>= N</a:t>
            </a:r>
            <a:r>
              <a:rPr lang="en-US" altLang="en-US" sz="1200" i="1" baseline="-25000" dirty="0">
                <a:solidFill>
                  <a:srgbClr val="000000"/>
                </a:solidFill>
              </a:rPr>
              <a:t>eff</a:t>
            </a:r>
            <a:r>
              <a:rPr lang="en-US" altLang="en-US" sz="1200" i="1" dirty="0">
                <a:solidFill>
                  <a:srgbClr val="000000"/>
                </a:solidFill>
              </a:rPr>
              <a:t> tanϕ</a:t>
            </a:r>
          </a:p>
        </p:txBody>
      </p:sp>
      <p:sp>
        <p:nvSpPr>
          <p:cNvPr id="20510" name="Rectangle 30"/>
          <p:cNvSpPr>
            <a:spLocks noChangeArrowheads="1"/>
          </p:cNvSpPr>
          <p:nvPr/>
        </p:nvSpPr>
        <p:spPr bwMode="auto">
          <a:xfrm rot="3916132">
            <a:off x="5180013" y="5621337"/>
            <a:ext cx="1492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N</a:t>
            </a:r>
            <a:r>
              <a:rPr lang="en-US" altLang="en-US" sz="1300" baseline="-25000">
                <a:solidFill>
                  <a:srgbClr val="000000"/>
                </a:solidFill>
              </a:rPr>
              <a:t>eff</a:t>
            </a:r>
            <a:r>
              <a:rPr lang="en-US" altLang="en-US" sz="1300">
                <a:solidFill>
                  <a:srgbClr val="000000"/>
                </a:solidFill>
              </a:rPr>
              <a:t> = (W-u) cos β</a:t>
            </a:r>
          </a:p>
        </p:txBody>
      </p:sp>
      <p:sp>
        <p:nvSpPr>
          <p:cNvPr id="20511" name="Freeform 31"/>
          <p:cNvSpPr>
            <a:spLocks/>
          </p:cNvSpPr>
          <p:nvPr/>
        </p:nvSpPr>
        <p:spPr bwMode="auto">
          <a:xfrm>
            <a:off x="6477000" y="4440238"/>
            <a:ext cx="595313" cy="287337"/>
          </a:xfrm>
          <a:custGeom>
            <a:avLst/>
            <a:gdLst>
              <a:gd name="T0" fmla="*/ 2147483646 w 375"/>
              <a:gd name="T1" fmla="*/ 2147483646 h 181"/>
              <a:gd name="T2" fmla="*/ 0 w 375"/>
              <a:gd name="T3" fmla="*/ 0 h 181"/>
              <a:gd name="T4" fmla="*/ 0 60000 65536"/>
              <a:gd name="T5" fmla="*/ 0 60000 65536"/>
              <a:gd name="T6" fmla="*/ 0 w 375"/>
              <a:gd name="T7" fmla="*/ 0 h 181"/>
              <a:gd name="T8" fmla="*/ 375 w 375"/>
              <a:gd name="T9" fmla="*/ 181 h 181"/>
            </a:gdLst>
            <a:ahLst/>
            <a:cxnLst>
              <a:cxn ang="T4">
                <a:pos x="T0" y="T1"/>
              </a:cxn>
              <a:cxn ang="T5">
                <a:pos x="T2" y="T3"/>
              </a:cxn>
            </a:cxnLst>
            <a:rect l="T6" t="T7" r="T8" b="T9"/>
            <a:pathLst>
              <a:path w="375" h="181">
                <a:moveTo>
                  <a:pt x="375" y="181"/>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2" name="Freeform 32"/>
          <p:cNvSpPr>
            <a:spLocks noChangeArrowheads="1"/>
          </p:cNvSpPr>
          <p:nvPr/>
        </p:nvSpPr>
        <p:spPr bwMode="auto">
          <a:xfrm>
            <a:off x="3338513" y="2800350"/>
            <a:ext cx="4029075" cy="2001838"/>
          </a:xfrm>
          <a:custGeom>
            <a:avLst/>
            <a:gdLst>
              <a:gd name="T0" fmla="*/ 0 w 2538"/>
              <a:gd name="T1" fmla="*/ 2147483646 h 1261"/>
              <a:gd name="T2" fmla="*/ 2147483646 w 2538"/>
              <a:gd name="T3" fmla="*/ 0 h 1261"/>
              <a:gd name="T4" fmla="*/ 0 60000 65536"/>
              <a:gd name="T5" fmla="*/ 0 60000 65536"/>
              <a:gd name="T6" fmla="*/ 0 w 2538"/>
              <a:gd name="T7" fmla="*/ 0 h 1261"/>
              <a:gd name="T8" fmla="*/ 2538 w 2538"/>
              <a:gd name="T9" fmla="*/ 1261 h 1261"/>
            </a:gdLst>
            <a:ahLst/>
            <a:cxnLst>
              <a:cxn ang="T4">
                <a:pos x="T0" y="T1"/>
              </a:cxn>
              <a:cxn ang="T5">
                <a:pos x="T2" y="T3"/>
              </a:cxn>
            </a:cxnLst>
            <a:rect l="T6" t="T7" r="T8" b="T9"/>
            <a:pathLst>
              <a:path w="2538" h="1261">
                <a:moveTo>
                  <a:pt x="0" y="1261"/>
                </a:moveTo>
                <a:lnTo>
                  <a:pt x="2538"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3" name="Freeform 33"/>
          <p:cNvSpPr>
            <a:spLocks/>
          </p:cNvSpPr>
          <p:nvPr/>
        </p:nvSpPr>
        <p:spPr bwMode="auto">
          <a:xfrm>
            <a:off x="4991100" y="3322638"/>
            <a:ext cx="841375" cy="0"/>
          </a:xfrm>
          <a:custGeom>
            <a:avLst/>
            <a:gdLst>
              <a:gd name="T0" fmla="*/ 0 w 530"/>
              <a:gd name="T1" fmla="*/ 2147483646 w 530"/>
              <a:gd name="T2" fmla="*/ 0 60000 65536"/>
              <a:gd name="T3" fmla="*/ 0 60000 65536"/>
              <a:gd name="T4" fmla="*/ 0 w 530"/>
              <a:gd name="T5" fmla="*/ 530 w 530"/>
            </a:gdLst>
            <a:ahLst/>
            <a:cxnLst>
              <a:cxn ang="T2">
                <a:pos x="T0" y="0"/>
              </a:cxn>
              <a:cxn ang="T3">
                <a:pos x="T1" y="0"/>
              </a:cxn>
            </a:cxnLst>
            <a:rect l="T4" t="0" r="T5" b="0"/>
            <a:pathLst>
              <a:path w="530">
                <a:moveTo>
                  <a:pt x="0" y="0"/>
                </a:moveTo>
                <a:lnTo>
                  <a:pt x="530"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4" name="Freeform 34"/>
          <p:cNvSpPr>
            <a:spLocks noChangeArrowheads="1"/>
          </p:cNvSpPr>
          <p:nvPr/>
        </p:nvSpPr>
        <p:spPr bwMode="auto">
          <a:xfrm>
            <a:off x="4991100" y="3181350"/>
            <a:ext cx="0" cy="681038"/>
          </a:xfrm>
          <a:custGeom>
            <a:avLst/>
            <a:gdLst>
              <a:gd name="T0" fmla="*/ 2147483646 h 429"/>
              <a:gd name="T1" fmla="*/ 0 h 429"/>
              <a:gd name="T2" fmla="*/ 0 60000 65536"/>
              <a:gd name="T3" fmla="*/ 0 60000 65536"/>
              <a:gd name="T4" fmla="*/ 0 h 429"/>
              <a:gd name="T5" fmla="*/ 429 h 429"/>
            </a:gdLst>
            <a:ahLst/>
            <a:cxnLst>
              <a:cxn ang="T2">
                <a:pos x="0" y="T0"/>
              </a:cxn>
              <a:cxn ang="T3">
                <a:pos x="0" y="T1"/>
              </a:cxn>
            </a:cxnLst>
            <a:rect l="0" t="T4" r="0" b="T5"/>
            <a:pathLst>
              <a:path h="429">
                <a:moveTo>
                  <a:pt x="0" y="42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5" name="Freeform 35"/>
          <p:cNvSpPr>
            <a:spLocks noChangeArrowheads="1"/>
          </p:cNvSpPr>
          <p:nvPr/>
        </p:nvSpPr>
        <p:spPr bwMode="auto">
          <a:xfrm>
            <a:off x="5832475" y="3173413"/>
            <a:ext cx="0" cy="314325"/>
          </a:xfrm>
          <a:custGeom>
            <a:avLst/>
            <a:gdLst>
              <a:gd name="T0" fmla="*/ 2147483646 h 198"/>
              <a:gd name="T1" fmla="*/ 0 h 198"/>
              <a:gd name="T2" fmla="*/ 0 60000 65536"/>
              <a:gd name="T3" fmla="*/ 0 60000 65536"/>
              <a:gd name="T4" fmla="*/ 0 h 198"/>
              <a:gd name="T5" fmla="*/ 198 h 198"/>
            </a:gdLst>
            <a:ahLst/>
            <a:cxnLst>
              <a:cxn ang="T2">
                <a:pos x="0" y="T0"/>
              </a:cxn>
              <a:cxn ang="T3">
                <a:pos x="0" y="T1"/>
              </a:cxn>
            </a:cxnLst>
            <a:rect l="0" t="T4" r="0" b="T5"/>
            <a:pathLst>
              <a:path h="198">
                <a:moveTo>
                  <a:pt x="0" y="198"/>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6" name="Freeform 36"/>
          <p:cNvSpPr>
            <a:spLocks/>
          </p:cNvSpPr>
          <p:nvPr/>
        </p:nvSpPr>
        <p:spPr bwMode="auto">
          <a:xfrm>
            <a:off x="4991100" y="3449638"/>
            <a:ext cx="841375" cy="412750"/>
          </a:xfrm>
          <a:custGeom>
            <a:avLst/>
            <a:gdLst>
              <a:gd name="T0" fmla="*/ 2147483646 w 530"/>
              <a:gd name="T1" fmla="*/ 0 h 260"/>
              <a:gd name="T2" fmla="*/ 0 w 530"/>
              <a:gd name="T3" fmla="*/ 2147483646 h 260"/>
              <a:gd name="T4" fmla="*/ 0 60000 65536"/>
              <a:gd name="T5" fmla="*/ 0 60000 65536"/>
              <a:gd name="T6" fmla="*/ 0 w 530"/>
              <a:gd name="T7" fmla="*/ 0 h 260"/>
              <a:gd name="T8" fmla="*/ 530 w 530"/>
              <a:gd name="T9" fmla="*/ 260 h 260"/>
            </a:gdLst>
            <a:ahLst/>
            <a:cxnLst>
              <a:cxn ang="T4">
                <a:pos x="T0" y="T1"/>
              </a:cxn>
              <a:cxn ang="T5">
                <a:pos x="T2" y="T3"/>
              </a:cxn>
            </a:cxnLst>
            <a:rect l="T6" t="T7" r="T8" b="T9"/>
            <a:pathLst>
              <a:path w="530" h="260">
                <a:moveTo>
                  <a:pt x="530" y="0"/>
                </a:moveTo>
                <a:lnTo>
                  <a:pt x="0" y="26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7" name="Rectangle 37"/>
          <p:cNvSpPr>
            <a:spLocks noChangeArrowheads="1"/>
          </p:cNvSpPr>
          <p:nvPr/>
        </p:nvSpPr>
        <p:spPr bwMode="auto">
          <a:xfrm rot="1440000">
            <a:off x="5424488" y="3357563"/>
            <a:ext cx="1143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i="1">
                <a:solidFill>
                  <a:srgbClr val="000000"/>
                </a:solidFill>
              </a:rPr>
              <a:t>1 </a:t>
            </a:r>
          </a:p>
        </p:txBody>
      </p:sp>
      <p:sp>
        <p:nvSpPr>
          <p:cNvPr id="20518" name="Rectangle 38"/>
          <p:cNvSpPr>
            <a:spLocks noChangeArrowheads="1"/>
          </p:cNvSpPr>
          <p:nvPr/>
        </p:nvSpPr>
        <p:spPr bwMode="auto">
          <a:xfrm>
            <a:off x="5035550" y="3133725"/>
            <a:ext cx="1100138"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i="1">
                <a:solidFill>
                  <a:srgbClr val="000000"/>
                </a:solidFill>
              </a:rPr>
              <a:t>b = 1 cosβ</a:t>
            </a:r>
          </a:p>
        </p:txBody>
      </p:sp>
      <p:sp>
        <p:nvSpPr>
          <p:cNvPr id="20519" name="Freeform 39"/>
          <p:cNvSpPr>
            <a:spLocks/>
          </p:cNvSpPr>
          <p:nvPr/>
        </p:nvSpPr>
        <p:spPr bwMode="auto">
          <a:xfrm>
            <a:off x="6873875" y="3259138"/>
            <a:ext cx="466725" cy="252412"/>
          </a:xfrm>
          <a:custGeom>
            <a:avLst/>
            <a:gdLst>
              <a:gd name="T0" fmla="*/ 2147483646 w 294"/>
              <a:gd name="T1" fmla="*/ 0 h 159"/>
              <a:gd name="T2" fmla="*/ 0 w 294"/>
              <a:gd name="T3" fmla="*/ 2147483646 h 159"/>
              <a:gd name="T4" fmla="*/ 0 60000 65536"/>
              <a:gd name="T5" fmla="*/ 0 60000 65536"/>
              <a:gd name="T6" fmla="*/ 0 w 294"/>
              <a:gd name="T7" fmla="*/ 0 h 159"/>
              <a:gd name="T8" fmla="*/ 294 w 294"/>
              <a:gd name="T9" fmla="*/ 159 h 159"/>
            </a:gdLst>
            <a:ahLst/>
            <a:cxnLst>
              <a:cxn ang="T4">
                <a:pos x="T0" y="T1"/>
              </a:cxn>
              <a:cxn ang="T5">
                <a:pos x="T2" y="T3"/>
              </a:cxn>
            </a:cxnLst>
            <a:rect l="T6" t="T7" r="T8" b="T9"/>
            <a:pathLst>
              <a:path w="294" h="159">
                <a:moveTo>
                  <a:pt x="294" y="0"/>
                </a:moveTo>
                <a:lnTo>
                  <a:pt x="0" y="159"/>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0" name="Freeform 40"/>
          <p:cNvSpPr>
            <a:spLocks/>
          </p:cNvSpPr>
          <p:nvPr/>
        </p:nvSpPr>
        <p:spPr bwMode="auto">
          <a:xfrm>
            <a:off x="6770688" y="3122613"/>
            <a:ext cx="466725" cy="252412"/>
          </a:xfrm>
          <a:custGeom>
            <a:avLst/>
            <a:gdLst>
              <a:gd name="T0" fmla="*/ 2147483646 w 294"/>
              <a:gd name="T1" fmla="*/ 0 h 159"/>
              <a:gd name="T2" fmla="*/ 0 w 294"/>
              <a:gd name="T3" fmla="*/ 2147483646 h 159"/>
              <a:gd name="T4" fmla="*/ 0 60000 65536"/>
              <a:gd name="T5" fmla="*/ 0 60000 65536"/>
              <a:gd name="T6" fmla="*/ 0 w 294"/>
              <a:gd name="T7" fmla="*/ 0 h 159"/>
              <a:gd name="T8" fmla="*/ 294 w 294"/>
              <a:gd name="T9" fmla="*/ 159 h 159"/>
            </a:gdLst>
            <a:ahLst/>
            <a:cxnLst>
              <a:cxn ang="T4">
                <a:pos x="T0" y="T1"/>
              </a:cxn>
              <a:cxn ang="T5">
                <a:pos x="T2" y="T3"/>
              </a:cxn>
            </a:cxnLst>
            <a:rect l="T6" t="T7" r="T8" b="T9"/>
            <a:pathLst>
              <a:path w="294" h="159">
                <a:moveTo>
                  <a:pt x="294" y="0"/>
                </a:moveTo>
                <a:lnTo>
                  <a:pt x="0" y="159"/>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1" name="Freeform 41"/>
          <p:cNvSpPr>
            <a:spLocks/>
          </p:cNvSpPr>
          <p:nvPr/>
        </p:nvSpPr>
        <p:spPr bwMode="auto">
          <a:xfrm>
            <a:off x="6926263" y="3438525"/>
            <a:ext cx="465137" cy="252413"/>
          </a:xfrm>
          <a:custGeom>
            <a:avLst/>
            <a:gdLst>
              <a:gd name="T0" fmla="*/ 2147483646 w 293"/>
              <a:gd name="T1" fmla="*/ 0 h 159"/>
              <a:gd name="T2" fmla="*/ 0 w 293"/>
              <a:gd name="T3" fmla="*/ 2147483646 h 159"/>
              <a:gd name="T4" fmla="*/ 0 60000 65536"/>
              <a:gd name="T5" fmla="*/ 0 60000 65536"/>
              <a:gd name="T6" fmla="*/ 0 w 293"/>
              <a:gd name="T7" fmla="*/ 0 h 159"/>
              <a:gd name="T8" fmla="*/ 293 w 293"/>
              <a:gd name="T9" fmla="*/ 159 h 159"/>
            </a:gdLst>
            <a:ahLst/>
            <a:cxnLst>
              <a:cxn ang="T4">
                <a:pos x="T0" y="T1"/>
              </a:cxn>
              <a:cxn ang="T5">
                <a:pos x="T2" y="T3"/>
              </a:cxn>
            </a:cxnLst>
            <a:rect l="T6" t="T7" r="T8" b="T9"/>
            <a:pathLst>
              <a:path w="293" h="159">
                <a:moveTo>
                  <a:pt x="293" y="0"/>
                </a:moveTo>
                <a:lnTo>
                  <a:pt x="0" y="159"/>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2" name="Text Box 42"/>
          <p:cNvSpPr txBox="1">
            <a:spLocks noChangeArrowheads="1"/>
          </p:cNvSpPr>
          <p:nvPr/>
        </p:nvSpPr>
        <p:spPr bwMode="auto">
          <a:xfrm rot="-1560000">
            <a:off x="7318375" y="2944813"/>
            <a:ext cx="7667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Seepage</a:t>
            </a:r>
          </a:p>
        </p:txBody>
      </p:sp>
      <p:sp>
        <p:nvSpPr>
          <p:cNvPr id="20523" name="Freeform 43"/>
          <p:cNvSpPr>
            <a:spLocks noChangeArrowheads="1"/>
          </p:cNvSpPr>
          <p:nvPr/>
        </p:nvSpPr>
        <p:spPr bwMode="auto">
          <a:xfrm>
            <a:off x="1835150" y="1943100"/>
            <a:ext cx="488950" cy="0"/>
          </a:xfrm>
          <a:custGeom>
            <a:avLst/>
            <a:gdLst>
              <a:gd name="T0" fmla="*/ 0 w 308"/>
              <a:gd name="T1" fmla="*/ 2147483646 w 308"/>
              <a:gd name="T2" fmla="*/ 0 60000 65536"/>
              <a:gd name="T3" fmla="*/ 0 60000 65536"/>
              <a:gd name="T4" fmla="*/ 0 w 308"/>
              <a:gd name="T5" fmla="*/ 308 w 308"/>
            </a:gdLst>
            <a:ahLst/>
            <a:cxnLst>
              <a:cxn ang="T2">
                <a:pos x="T0" y="0"/>
              </a:cxn>
              <a:cxn ang="T3">
                <a:pos x="T1" y="0"/>
              </a:cxn>
            </a:cxnLst>
            <a:rect l="T4" t="0" r="T5" b="0"/>
            <a:pathLst>
              <a:path w="308">
                <a:moveTo>
                  <a:pt x="0" y="0"/>
                </a:moveTo>
                <a:lnTo>
                  <a:pt x="308"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4" name="Rectangle 44"/>
          <p:cNvSpPr>
            <a:spLocks noChangeArrowheads="1"/>
          </p:cNvSpPr>
          <p:nvPr/>
        </p:nvSpPr>
        <p:spPr bwMode="auto">
          <a:xfrm>
            <a:off x="1804988" y="1625600"/>
            <a:ext cx="736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FF0000"/>
                </a:solidFill>
              </a:rPr>
              <a:t>tanϕ</a:t>
            </a:r>
          </a:p>
        </p:txBody>
      </p:sp>
      <p:sp>
        <p:nvSpPr>
          <p:cNvPr id="20525" name="Rectangle 45"/>
          <p:cNvSpPr>
            <a:spLocks noChangeArrowheads="1"/>
          </p:cNvSpPr>
          <p:nvPr/>
        </p:nvSpPr>
        <p:spPr bwMode="auto">
          <a:xfrm>
            <a:off x="1181100" y="1814513"/>
            <a:ext cx="136366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FF0000"/>
                </a:solidFill>
              </a:rPr>
              <a:t>FS = </a:t>
            </a:r>
          </a:p>
        </p:txBody>
      </p:sp>
      <p:sp>
        <p:nvSpPr>
          <p:cNvPr id="20526" name="Text Box 46"/>
          <p:cNvSpPr txBox="1">
            <a:spLocks noChangeArrowheads="1"/>
          </p:cNvSpPr>
          <p:nvPr/>
        </p:nvSpPr>
        <p:spPr bwMode="auto">
          <a:xfrm>
            <a:off x="1825625" y="2033588"/>
            <a:ext cx="5397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FF0000"/>
                </a:solidFill>
              </a:rPr>
              <a:t>tanβ</a:t>
            </a:r>
          </a:p>
        </p:txBody>
      </p:sp>
      <p:sp>
        <p:nvSpPr>
          <p:cNvPr id="20527" name="Rectangle 47"/>
          <p:cNvSpPr>
            <a:spLocks noChangeArrowheads="1"/>
          </p:cNvSpPr>
          <p:nvPr/>
        </p:nvSpPr>
        <p:spPr bwMode="auto">
          <a:xfrm>
            <a:off x="3371850" y="1506538"/>
            <a:ext cx="5699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latin typeface="Symbol" panose="05050102010706020507" pitchFamily="18" charset="2"/>
              </a:rPr>
              <a:t>g</a:t>
            </a:r>
            <a:r>
              <a:rPr lang="en-US" altLang="en-US" sz="2500" baseline="-25000">
                <a:solidFill>
                  <a:srgbClr val="FF0000"/>
                </a:solidFill>
              </a:rPr>
              <a:t>w</a:t>
            </a:r>
            <a:r>
              <a:rPr lang="en-US" altLang="en-US" sz="2500">
                <a:solidFill>
                  <a:srgbClr val="FF0000"/>
                </a:solidFill>
              </a:rPr>
              <a:t> Z</a:t>
            </a:r>
          </a:p>
        </p:txBody>
      </p:sp>
      <p:sp>
        <p:nvSpPr>
          <p:cNvPr id="20528" name="Freeform 48"/>
          <p:cNvSpPr>
            <a:spLocks noChangeArrowheads="1"/>
          </p:cNvSpPr>
          <p:nvPr/>
        </p:nvSpPr>
        <p:spPr bwMode="auto">
          <a:xfrm>
            <a:off x="2967038" y="1885950"/>
            <a:ext cx="1514475" cy="0"/>
          </a:xfrm>
          <a:custGeom>
            <a:avLst/>
            <a:gdLst>
              <a:gd name="T0" fmla="*/ 0 w 954"/>
              <a:gd name="T1" fmla="*/ 2147483646 w 954"/>
              <a:gd name="T2" fmla="*/ 0 60000 65536"/>
              <a:gd name="T3" fmla="*/ 0 60000 65536"/>
              <a:gd name="T4" fmla="*/ 0 w 954"/>
              <a:gd name="T5" fmla="*/ 954 w 954"/>
            </a:gdLst>
            <a:ahLst/>
            <a:cxnLst>
              <a:cxn ang="T2">
                <a:pos x="T0" y="0"/>
              </a:cxn>
              <a:cxn ang="T3">
                <a:pos x="T1" y="0"/>
              </a:cxn>
            </a:cxnLst>
            <a:rect l="T4" t="0" r="T5" b="0"/>
            <a:pathLst>
              <a:path w="954">
                <a:moveTo>
                  <a:pt x="0" y="0"/>
                </a:moveTo>
                <a:lnTo>
                  <a:pt x="954"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9" name="Rectangle 49"/>
          <p:cNvSpPr>
            <a:spLocks noChangeArrowheads="1"/>
          </p:cNvSpPr>
          <p:nvPr/>
        </p:nvSpPr>
        <p:spPr bwMode="auto">
          <a:xfrm>
            <a:off x="3040063" y="1958975"/>
            <a:ext cx="16367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latin typeface="Symbol" panose="05050102010706020507" pitchFamily="18" charset="2"/>
              </a:rPr>
              <a:t>g</a:t>
            </a:r>
            <a:r>
              <a:rPr lang="en-US" altLang="en-US" sz="2500" baseline="-25000">
                <a:solidFill>
                  <a:srgbClr val="FF0000"/>
                </a:solidFill>
              </a:rPr>
              <a:t>soil</a:t>
            </a:r>
            <a:r>
              <a:rPr lang="en-US" altLang="en-US" sz="2500">
                <a:solidFill>
                  <a:srgbClr val="FF0000"/>
                </a:solidFill>
              </a:rPr>
              <a:t>H cos</a:t>
            </a:r>
            <a:r>
              <a:rPr lang="en-US" altLang="en-US" sz="2500" baseline="30000">
                <a:solidFill>
                  <a:srgbClr val="FF0000"/>
                </a:solidFill>
              </a:rPr>
              <a:t>2</a:t>
            </a:r>
            <a:r>
              <a:rPr lang="en-US" altLang="en-US" sz="2500">
                <a:solidFill>
                  <a:srgbClr val="FF0000"/>
                </a:solidFill>
              </a:rPr>
              <a:t>β</a:t>
            </a:r>
          </a:p>
        </p:txBody>
      </p:sp>
      <p:sp>
        <p:nvSpPr>
          <p:cNvPr id="20530" name="Rectangle 50"/>
          <p:cNvSpPr>
            <a:spLocks noChangeArrowheads="1"/>
          </p:cNvSpPr>
          <p:nvPr/>
        </p:nvSpPr>
        <p:spPr bwMode="auto">
          <a:xfrm>
            <a:off x="2476500" y="1727200"/>
            <a:ext cx="1022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rPr>
              <a:t>(1-</a:t>
            </a:r>
          </a:p>
        </p:txBody>
      </p:sp>
      <p:sp>
        <p:nvSpPr>
          <p:cNvPr id="20531" name="Rectangle 51"/>
          <p:cNvSpPr>
            <a:spLocks noChangeArrowheads="1"/>
          </p:cNvSpPr>
          <p:nvPr/>
        </p:nvSpPr>
        <p:spPr bwMode="auto">
          <a:xfrm>
            <a:off x="4697413" y="1704975"/>
            <a:ext cx="317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rPr>
              <a:t>)</a:t>
            </a:r>
          </a:p>
        </p:txBody>
      </p:sp>
      <p:sp>
        <p:nvSpPr>
          <p:cNvPr id="20532" name="Rectangle 52"/>
          <p:cNvSpPr>
            <a:spLocks noChangeArrowheads="1"/>
          </p:cNvSpPr>
          <p:nvPr/>
        </p:nvSpPr>
        <p:spPr bwMode="auto">
          <a:xfrm>
            <a:off x="7312025" y="6650038"/>
            <a:ext cx="30861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sp>
        <p:nvSpPr>
          <p:cNvPr id="20533" name="Oval 2"/>
          <p:cNvSpPr>
            <a:spLocks noChangeArrowheads="1"/>
          </p:cNvSpPr>
          <p:nvPr/>
        </p:nvSpPr>
        <p:spPr bwMode="auto">
          <a:xfrm>
            <a:off x="3241675" y="1381125"/>
            <a:ext cx="838200" cy="5905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0534" name="Freeform 3"/>
          <p:cNvSpPr>
            <a:spLocks/>
          </p:cNvSpPr>
          <p:nvPr/>
        </p:nvSpPr>
        <p:spPr bwMode="auto">
          <a:xfrm>
            <a:off x="4008438" y="1346200"/>
            <a:ext cx="1981200" cy="131763"/>
          </a:xfrm>
          <a:custGeom>
            <a:avLst/>
            <a:gdLst>
              <a:gd name="T0" fmla="*/ 1964268 w 1982334"/>
              <a:gd name="T1" fmla="*/ 0 h 133009"/>
              <a:gd name="T2" fmla="*/ 0 w 1982334"/>
              <a:gd name="T3" fmla="*/ 114414 h 133009"/>
              <a:gd name="T4" fmla="*/ 0 60000 65536"/>
              <a:gd name="T5" fmla="*/ 0 60000 65536"/>
            </a:gdLst>
            <a:ahLst/>
            <a:cxnLst>
              <a:cxn ang="T4">
                <a:pos x="T0" y="T1"/>
              </a:cxn>
              <a:cxn ang="T5">
                <a:pos x="T2" y="T3"/>
              </a:cxn>
            </a:cxnLst>
            <a:rect l="0" t="0" r="r" b="b"/>
            <a:pathLst>
              <a:path w="1982334" h="133009">
                <a:moveTo>
                  <a:pt x="1982334" y="0"/>
                </a:moveTo>
                <a:cubicBezTo>
                  <a:pt x="1396547" y="254794"/>
                  <a:pt x="491444" y="-201614"/>
                  <a:pt x="0" y="133009"/>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5" name="TextBox 4"/>
          <p:cNvSpPr txBox="1">
            <a:spLocks noChangeArrowheads="1"/>
          </p:cNvSpPr>
          <p:nvPr/>
        </p:nvSpPr>
        <p:spPr bwMode="auto">
          <a:xfrm>
            <a:off x="5945188" y="1116013"/>
            <a:ext cx="267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Pore Water Pressure (u)</a:t>
            </a:r>
          </a:p>
        </p:txBody>
      </p:sp>
      <p:sp>
        <p:nvSpPr>
          <p:cNvPr id="20536" name="Freeform 5"/>
          <p:cNvSpPr>
            <a:spLocks/>
          </p:cNvSpPr>
          <p:nvPr/>
        </p:nvSpPr>
        <p:spPr bwMode="auto">
          <a:xfrm>
            <a:off x="7250113" y="1444625"/>
            <a:ext cx="1336675" cy="2497138"/>
          </a:xfrm>
          <a:custGeom>
            <a:avLst/>
            <a:gdLst>
              <a:gd name="T0" fmla="*/ 1146164 w 1336709"/>
              <a:gd name="T1" fmla="*/ 0 h 2497700"/>
              <a:gd name="T2" fmla="*/ 0 w 1336709"/>
              <a:gd name="T3" fmla="*/ 2436868 h 2497700"/>
              <a:gd name="T4" fmla="*/ 0 60000 65536"/>
              <a:gd name="T5" fmla="*/ 0 60000 65536"/>
            </a:gdLst>
            <a:ahLst/>
            <a:cxnLst>
              <a:cxn ang="T4">
                <a:pos x="T0" y="T1"/>
              </a:cxn>
              <a:cxn ang="T5">
                <a:pos x="T2" y="T3"/>
              </a:cxn>
            </a:cxnLst>
            <a:rect l="0" t="0" r="r" b="b"/>
            <a:pathLst>
              <a:path w="1336709" h="2497700">
                <a:moveTo>
                  <a:pt x="1146628" y="0"/>
                </a:moveTo>
                <a:cubicBezTo>
                  <a:pt x="1751390" y="2527905"/>
                  <a:pt x="788609" y="2610153"/>
                  <a:pt x="0" y="2445658"/>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7" name="Freeform 11"/>
          <p:cNvSpPr>
            <a:spLocks noChangeArrowheads="1"/>
          </p:cNvSpPr>
          <p:nvPr/>
        </p:nvSpPr>
        <p:spPr bwMode="auto">
          <a:xfrm rot="-5121324">
            <a:off x="5399882" y="4983956"/>
            <a:ext cx="128588" cy="111125"/>
          </a:xfrm>
          <a:custGeom>
            <a:avLst/>
            <a:gdLst>
              <a:gd name="T0" fmla="*/ 2147483646 w 81"/>
              <a:gd name="T1" fmla="*/ 0 h 70"/>
              <a:gd name="T2" fmla="*/ 0 w 81"/>
              <a:gd name="T3" fmla="*/ 2147483646 h 70"/>
              <a:gd name="T4" fmla="*/ 2147483646 w 81"/>
              <a:gd name="T5" fmla="*/ 2147483646 h 70"/>
              <a:gd name="T6" fmla="*/ 2147483646 w 81"/>
              <a:gd name="T7" fmla="*/ 0 h 70"/>
              <a:gd name="T8" fmla="*/ 0 60000 65536"/>
              <a:gd name="T9" fmla="*/ 0 60000 65536"/>
              <a:gd name="T10" fmla="*/ 0 60000 65536"/>
              <a:gd name="T11" fmla="*/ 0 60000 65536"/>
              <a:gd name="T12" fmla="*/ 0 w 81"/>
              <a:gd name="T13" fmla="*/ 0 h 70"/>
              <a:gd name="T14" fmla="*/ 81 w 81"/>
              <a:gd name="T15" fmla="*/ 70 h 70"/>
            </a:gdLst>
            <a:ahLst/>
            <a:cxnLst>
              <a:cxn ang="T8">
                <a:pos x="T0" y="T1"/>
              </a:cxn>
              <a:cxn ang="T9">
                <a:pos x="T2" y="T3"/>
              </a:cxn>
              <a:cxn ang="T10">
                <a:pos x="T4" y="T5"/>
              </a:cxn>
              <a:cxn ang="T11">
                <a:pos x="T6" y="T7"/>
              </a:cxn>
            </a:cxnLst>
            <a:rect l="T12" t="T13" r="T14" b="T15"/>
            <a:pathLst>
              <a:path w="81" h="70">
                <a:moveTo>
                  <a:pt x="81" y="0"/>
                </a:moveTo>
                <a:lnTo>
                  <a:pt x="0" y="70"/>
                </a:lnTo>
                <a:lnTo>
                  <a:pt x="10" y="36"/>
                </a:lnTo>
                <a:lnTo>
                  <a:pt x="81" y="0"/>
                </a:lnTo>
                <a:close/>
              </a:path>
            </a:pathLst>
          </a:custGeom>
          <a:solidFill>
            <a:srgbClr val="000000"/>
          </a:solidFill>
          <a:ln w="3175">
            <a:solidFill>
              <a:srgbClr val="000000"/>
            </a:solidFill>
            <a:prstDash val="solid"/>
            <a:round/>
            <a:headEnd/>
            <a:tailEnd/>
          </a:ln>
        </p:spPr>
        <p:txBody>
          <a:bodyPr/>
          <a:lstStyle/>
          <a:p>
            <a:endParaRPr lang="en-US"/>
          </a:p>
        </p:txBody>
      </p:sp>
      <p:sp>
        <p:nvSpPr>
          <p:cNvPr id="20538" name="Freeform 11"/>
          <p:cNvSpPr>
            <a:spLocks noChangeArrowheads="1"/>
          </p:cNvSpPr>
          <p:nvPr/>
        </p:nvSpPr>
        <p:spPr bwMode="auto">
          <a:xfrm rot="12831751" flipV="1">
            <a:off x="5365750" y="5002213"/>
            <a:ext cx="138113" cy="117475"/>
          </a:xfrm>
          <a:custGeom>
            <a:avLst/>
            <a:gdLst>
              <a:gd name="T0" fmla="*/ 2147483646 w 81"/>
              <a:gd name="T1" fmla="*/ 0 h 70"/>
              <a:gd name="T2" fmla="*/ 0 w 81"/>
              <a:gd name="T3" fmla="*/ 2147483646 h 70"/>
              <a:gd name="T4" fmla="*/ 2147483646 w 81"/>
              <a:gd name="T5" fmla="*/ 2147483646 h 70"/>
              <a:gd name="T6" fmla="*/ 2147483646 w 81"/>
              <a:gd name="T7" fmla="*/ 0 h 70"/>
              <a:gd name="T8" fmla="*/ 0 60000 65536"/>
              <a:gd name="T9" fmla="*/ 0 60000 65536"/>
              <a:gd name="T10" fmla="*/ 0 60000 65536"/>
              <a:gd name="T11" fmla="*/ 0 60000 65536"/>
              <a:gd name="T12" fmla="*/ 0 w 81"/>
              <a:gd name="T13" fmla="*/ 0 h 70"/>
              <a:gd name="T14" fmla="*/ 81 w 81"/>
              <a:gd name="T15" fmla="*/ 70 h 70"/>
            </a:gdLst>
            <a:ahLst/>
            <a:cxnLst>
              <a:cxn ang="T8">
                <a:pos x="T0" y="T1"/>
              </a:cxn>
              <a:cxn ang="T9">
                <a:pos x="T2" y="T3"/>
              </a:cxn>
              <a:cxn ang="T10">
                <a:pos x="T4" y="T5"/>
              </a:cxn>
              <a:cxn ang="T11">
                <a:pos x="T6" y="T7"/>
              </a:cxn>
            </a:cxnLst>
            <a:rect l="T12" t="T13" r="T14" b="T15"/>
            <a:pathLst>
              <a:path w="81" h="70">
                <a:moveTo>
                  <a:pt x="81" y="0"/>
                </a:moveTo>
                <a:lnTo>
                  <a:pt x="0" y="70"/>
                </a:lnTo>
                <a:lnTo>
                  <a:pt x="10" y="36"/>
                </a:lnTo>
                <a:lnTo>
                  <a:pt x="81" y="0"/>
                </a:lnTo>
                <a:close/>
              </a:path>
            </a:pathLst>
          </a:custGeom>
          <a:solidFill>
            <a:srgbClr val="000000"/>
          </a:solidFill>
          <a:ln w="3175">
            <a:solidFill>
              <a:srgbClr val="000000"/>
            </a:solidFill>
            <a:prstDash val="solid"/>
            <a:round/>
            <a:headEnd/>
            <a:tailEnd/>
          </a:ln>
        </p:spPr>
        <p:txBody>
          <a:bodyPr/>
          <a:lstStyle/>
          <a:p>
            <a:endParaRPr lang="en-US"/>
          </a:p>
        </p:txBody>
      </p:sp>
      <p:sp>
        <p:nvSpPr>
          <p:cNvPr id="20539" name="TextBox 6"/>
          <p:cNvSpPr txBox="1">
            <a:spLocks noChangeArrowheads="1"/>
          </p:cNvSpPr>
          <p:nvPr/>
        </p:nvSpPr>
        <p:spPr bwMode="auto">
          <a:xfrm>
            <a:off x="264055" y="3746500"/>
            <a:ext cx="3289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Z = Pressure Head</a:t>
            </a:r>
          </a:p>
          <a:p>
            <a:endParaRPr lang="en-US" altLang="en-US" sz="1200" dirty="0"/>
          </a:p>
          <a:p>
            <a:r>
              <a:rPr lang="en-US" altLang="en-US" sz="1200" dirty="0"/>
              <a:t>What is Pressure Head?</a:t>
            </a:r>
          </a:p>
          <a:p>
            <a:r>
              <a:rPr lang="en-US" altLang="en-US" sz="1200" dirty="0"/>
              <a:t>What is Total Head?</a:t>
            </a:r>
          </a:p>
          <a:p>
            <a:r>
              <a:rPr lang="en-US" altLang="en-US" sz="1200" dirty="0"/>
              <a:t>What is Elevation Head?</a:t>
            </a:r>
          </a:p>
          <a:p>
            <a:endParaRPr lang="en-US" altLang="en-US" sz="1200" dirty="0"/>
          </a:p>
          <a:p>
            <a:endParaRPr lang="en-US" altLang="en-US" sz="1200" dirty="0"/>
          </a:p>
          <a:p>
            <a:r>
              <a:rPr lang="en-US" altLang="en-US" sz="1200" dirty="0"/>
              <a:t>Total Head = Elevation Head+ Pressure Head</a:t>
            </a:r>
          </a:p>
          <a:p>
            <a:endParaRPr lang="en-US" altLang="en-US" sz="1200" dirty="0"/>
          </a:p>
          <a:p>
            <a:r>
              <a:rPr lang="en-US" altLang="en-US" sz="1200" dirty="0"/>
              <a:t>Go to Next Page </a:t>
            </a:r>
          </a:p>
        </p:txBody>
      </p:sp>
      <p:sp>
        <p:nvSpPr>
          <p:cNvPr id="61" name="Rectangle 26"/>
          <p:cNvSpPr>
            <a:spLocks noChangeArrowheads="1"/>
          </p:cNvSpPr>
          <p:nvPr/>
        </p:nvSpPr>
        <p:spPr bwMode="auto">
          <a:xfrm>
            <a:off x="5337856" y="4714998"/>
            <a:ext cx="92075"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dirty="0">
                <a:solidFill>
                  <a:srgbClr val="000000"/>
                </a:solidFill>
              </a:rPr>
              <a:t>β</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2200</TotalTime>
  <Words>3092</Words>
  <Application>Microsoft Office PowerPoint</Application>
  <PresentationFormat>On-screen Show (4:3)</PresentationFormat>
  <Paragraphs>1193</Paragraphs>
  <Slides>45</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Cambria Math</vt:lpstr>
      <vt:lpstr>Symbol</vt:lpstr>
      <vt:lpstr>Times New Roman</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Tawfiq</dc:creator>
  <cp:lastModifiedBy>Kamal Tawfiq</cp:lastModifiedBy>
  <cp:revision>200</cp:revision>
  <cp:lastPrinted>2019-04-01T18:39:19Z</cp:lastPrinted>
  <dcterms:modified xsi:type="dcterms:W3CDTF">2019-04-03T19:24:53Z</dcterms:modified>
</cp:coreProperties>
</file>