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56" r:id="rId2"/>
    <p:sldId id="318" r:id="rId3"/>
    <p:sldId id="258" r:id="rId4"/>
    <p:sldId id="304" r:id="rId5"/>
    <p:sldId id="314" r:id="rId6"/>
    <p:sldId id="260" r:id="rId7"/>
    <p:sldId id="261" r:id="rId8"/>
    <p:sldId id="262" r:id="rId9"/>
    <p:sldId id="263" r:id="rId10"/>
    <p:sldId id="264" r:id="rId11"/>
    <p:sldId id="316" r:id="rId12"/>
    <p:sldId id="291" r:id="rId13"/>
    <p:sldId id="265" r:id="rId14"/>
    <p:sldId id="266" r:id="rId15"/>
    <p:sldId id="325" r:id="rId16"/>
    <p:sldId id="307" r:id="rId17"/>
    <p:sldId id="329" r:id="rId18"/>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16EDF"/>
    <a:srgbClr val="0099FF"/>
    <a:srgbClr val="009900"/>
    <a:srgbClr val="9966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0" autoAdjust="0"/>
    <p:restoredTop sz="94660"/>
  </p:normalViewPr>
  <p:slideViewPr>
    <p:cSldViewPr snapToGrid="0">
      <p:cViewPr varScale="1">
        <p:scale>
          <a:sx n="165" d="100"/>
          <a:sy n="165" d="100"/>
        </p:scale>
        <p:origin x="1596" y="13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36576" cy="3657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9" y="0"/>
            <a:ext cx="3038475" cy="466578"/>
          </a:xfrm>
          <a:prstGeom prst="rect">
            <a:avLst/>
          </a:prstGeom>
        </p:spPr>
        <p:txBody>
          <a:bodyPr vert="horz" lIns="91440" tIns="45720" rIns="91440" bIns="45720" rtlCol="0"/>
          <a:lstStyle>
            <a:lvl1pPr algn="r">
              <a:defRPr sz="1200"/>
            </a:lvl1pPr>
          </a:lstStyle>
          <a:p>
            <a:pPr>
              <a:defRPr/>
            </a:pPr>
            <a:fld id="{C10756F9-A030-4B82-B2A9-BBB3F94BCCC9}" type="datetimeFigureOut">
              <a:rPr lang="en-US"/>
              <a:pPr>
                <a:defRPr/>
              </a:pPr>
              <a:t>11/7/2018</a:t>
            </a:fld>
            <a:endParaRPr lang="en-US"/>
          </a:p>
        </p:txBody>
      </p:sp>
      <p:sp>
        <p:nvSpPr>
          <p:cNvPr id="4" name="Footer Placeholder 3"/>
          <p:cNvSpPr>
            <a:spLocks noGrp="1"/>
          </p:cNvSpPr>
          <p:nvPr>
            <p:ph type="ftr" sz="quarter" idx="2"/>
          </p:nvPr>
        </p:nvSpPr>
        <p:spPr>
          <a:xfrm>
            <a:off x="1" y="8829822"/>
            <a:ext cx="3038475" cy="46657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9" y="8829822"/>
            <a:ext cx="3038475" cy="466578"/>
          </a:xfrm>
          <a:prstGeom prst="rect">
            <a:avLst/>
          </a:prstGeom>
        </p:spPr>
        <p:txBody>
          <a:bodyPr vert="horz" lIns="91440" tIns="45720" rIns="91440" bIns="45720" rtlCol="0" anchor="b"/>
          <a:lstStyle>
            <a:lvl1pPr algn="r">
              <a:defRPr sz="1200"/>
            </a:lvl1pPr>
          </a:lstStyle>
          <a:p>
            <a:pPr>
              <a:defRPr/>
            </a:pPr>
            <a:fld id="{58CB42D2-1389-48FF-A115-E6B5EF687DBE}" type="slidenum">
              <a:rPr lang="en-US"/>
              <a:pPr>
                <a:defRPr/>
              </a:pPr>
              <a:t>‹#›</a:t>
            </a:fld>
            <a:endParaRPr lang="en-US"/>
          </a:p>
        </p:txBody>
      </p:sp>
    </p:spTree>
    <p:extLst>
      <p:ext uri="{BB962C8B-B14F-4D97-AF65-F5344CB8AC3E}">
        <p14:creationId xmlns:p14="http://schemas.microsoft.com/office/powerpoint/2010/main" val="589293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1"/>
            <a:ext cx="3038475" cy="464980"/>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defTabSz="928407">
              <a:defRPr sz="1200">
                <a:latin typeface="Arial" charset="0"/>
              </a:defRPr>
            </a:lvl1pPr>
          </a:lstStyle>
          <a:p>
            <a:pPr>
              <a:defRPr/>
            </a:pPr>
            <a:endParaRPr lang="en-US"/>
          </a:p>
        </p:txBody>
      </p:sp>
      <p:sp>
        <p:nvSpPr>
          <p:cNvPr id="18435" name="Rectangle 3"/>
          <p:cNvSpPr>
            <a:spLocks noGrp="1" noChangeArrowheads="1"/>
          </p:cNvSpPr>
          <p:nvPr>
            <p:ph type="dt" idx="1"/>
          </p:nvPr>
        </p:nvSpPr>
        <p:spPr bwMode="auto">
          <a:xfrm>
            <a:off x="3970339" y="1"/>
            <a:ext cx="3038475" cy="464980"/>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algn="r" defTabSz="928407">
              <a:defRPr sz="1200">
                <a:latin typeface="Arial" charset="0"/>
              </a:defRPr>
            </a:lvl1pPr>
          </a:lstStyle>
          <a:p>
            <a:pPr>
              <a:defRPr/>
            </a:pPr>
            <a:endParaRPr lang="en-US"/>
          </a:p>
        </p:txBody>
      </p:sp>
      <p:sp>
        <p:nvSpPr>
          <p:cNvPr id="1028"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701675" y="4416509"/>
            <a:ext cx="5607050" cy="4181623"/>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1" y="8831421"/>
            <a:ext cx="3038475" cy="46338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defTabSz="928407">
              <a:defRPr sz="1200">
                <a:latin typeface="Arial" charset="0"/>
              </a:defRPr>
            </a:lvl1pPr>
          </a:lstStyle>
          <a:p>
            <a:pPr>
              <a:defRPr/>
            </a:pPr>
            <a:endParaRPr lang="en-US"/>
          </a:p>
        </p:txBody>
      </p:sp>
      <p:sp>
        <p:nvSpPr>
          <p:cNvPr id="18439" name="Rectangle 7"/>
          <p:cNvSpPr>
            <a:spLocks noGrp="1" noChangeArrowheads="1"/>
          </p:cNvSpPr>
          <p:nvPr>
            <p:ph type="sldNum" sz="quarter" idx="5"/>
          </p:nvPr>
        </p:nvSpPr>
        <p:spPr bwMode="auto">
          <a:xfrm>
            <a:off x="3970339" y="8831421"/>
            <a:ext cx="3038475" cy="46338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algn="r" defTabSz="928407">
              <a:defRPr sz="1200"/>
            </a:lvl1pPr>
          </a:lstStyle>
          <a:p>
            <a:pPr>
              <a:defRPr/>
            </a:pPr>
            <a:fld id="{6B2337A9-1AAD-49BC-9CD6-FA0B6F1C2B9F}" type="slidenum">
              <a:rPr lang="en-US" altLang="en-US"/>
              <a:pPr>
                <a:defRPr/>
              </a:pPr>
              <a:t>‹#›</a:t>
            </a:fld>
            <a:endParaRPr lang="en-US" altLang="en-US" dirty="0"/>
          </a:p>
        </p:txBody>
      </p:sp>
    </p:spTree>
    <p:extLst>
      <p:ext uri="{BB962C8B-B14F-4D97-AF65-F5344CB8AC3E}">
        <p14:creationId xmlns:p14="http://schemas.microsoft.com/office/powerpoint/2010/main" val="42661144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algn="l" rtl="0" eaLnBrk="0" fontAlgn="base" hangingPunct="0">
      <a:spcBef>
        <a:spcPct val="30000"/>
      </a:spcBef>
      <a:spcAft>
        <a:spcPct val="0"/>
      </a:spcAft>
      <a:defRPr sz="1200" kern="1200">
        <a:solidFill>
          <a:schemeClr val="tx1"/>
        </a:solidFill>
        <a:latin typeface="Arial" charset="0"/>
        <a:ea typeface="+mn-ea"/>
        <a:cs typeface="+mn-cs"/>
      </a:defRPr>
    </a:lvl2pPr>
    <a:lvl3pPr algn="l" rtl="0" eaLnBrk="0" fontAlgn="base" hangingPunct="0">
      <a:spcBef>
        <a:spcPct val="30000"/>
      </a:spcBef>
      <a:spcAft>
        <a:spcPct val="0"/>
      </a:spcAft>
      <a:defRPr sz="1200" kern="1200">
        <a:solidFill>
          <a:schemeClr val="tx1"/>
        </a:solidFill>
        <a:latin typeface="Arial" charset="0"/>
        <a:ea typeface="+mn-ea"/>
        <a:cs typeface="+mn-cs"/>
      </a:defRPr>
    </a:lvl3pPr>
    <a:lvl4pPr algn="l" rtl="0" eaLnBrk="0" fontAlgn="base" hangingPunct="0">
      <a:spcBef>
        <a:spcPct val="30000"/>
      </a:spcBef>
      <a:spcAft>
        <a:spcPct val="0"/>
      </a:spcAft>
      <a:defRPr sz="1200" kern="1200">
        <a:solidFill>
          <a:schemeClr val="tx1"/>
        </a:solidFill>
        <a:latin typeface="Arial" charset="0"/>
        <a:ea typeface="+mn-ea"/>
        <a:cs typeface="+mn-cs"/>
      </a:defRPr>
    </a:lvl4pPr>
    <a:lvl5pPr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5C1F8E59-9125-4171-8093-D56717C39355}" type="slidenum">
              <a:rPr lang="en-US" altLang="en-US" smtClean="0"/>
              <a:pPr/>
              <a:t>1</a:t>
            </a:fld>
            <a:endParaRPr lang="en-US" altLang="en-US"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48188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A4DB4934-746D-4CFD-BF0B-F7C7F3E31CFA}" type="slidenum">
              <a:rPr lang="en-US" altLang="en-US" smtClean="0"/>
              <a:pPr/>
              <a:t>15</a:t>
            </a:fld>
            <a:endParaRPr lang="en-US"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212503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5B5CB161-DC5A-42CE-AFB1-A74D266E401E}" type="slidenum">
              <a:rPr lang="en-US" altLang="en-US" smtClean="0"/>
              <a:pPr/>
              <a:t>3</a:t>
            </a:fld>
            <a:endParaRPr lang="en-US"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20883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DB263FFC-870B-4CF7-A05B-0952F42B3F33}" type="slidenum">
              <a:rPr lang="en-US" altLang="en-US" smtClean="0"/>
              <a:pPr/>
              <a:t>6</a:t>
            </a:fld>
            <a:endParaRPr lang="en-US" alt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09012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2830A5B3-18DD-49A4-8845-3E6546935DEB}" type="slidenum">
              <a:rPr lang="en-US" altLang="en-US" smtClean="0"/>
              <a:pPr/>
              <a:t>7</a:t>
            </a:fld>
            <a:endParaRPr lang="en-US" alt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675322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EF5FDE1F-B235-4BB2-90F8-C668D168C9ED}" type="slidenum">
              <a:rPr lang="en-US" altLang="en-US" smtClean="0"/>
              <a:pPr/>
              <a:t>8</a:t>
            </a:fld>
            <a:endParaRPr lang="en-US"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9774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4FEC7729-D491-46BE-A50F-0A6222F132CF}" type="slidenum">
              <a:rPr lang="en-US" altLang="en-US" smtClean="0"/>
              <a:pPr/>
              <a:t>9</a:t>
            </a:fld>
            <a:endParaRPr lang="en-US"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544618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1B8EA98C-1146-43CB-AAA0-13D31B2C19DA}" type="slidenum">
              <a:rPr lang="en-US" altLang="en-US" smtClean="0"/>
              <a:pPr/>
              <a:t>10</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40401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C0918C2D-99AA-44B7-84AB-0AB641AA85D9}" type="slidenum">
              <a:rPr lang="en-US" altLang="en-US" smtClean="0"/>
              <a:pPr/>
              <a:t>13</a:t>
            </a:fld>
            <a:endParaRPr lang="en-US"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007641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12788" indent="-273050" defTabSz="927100">
              <a:defRPr>
                <a:solidFill>
                  <a:schemeClr val="tx1"/>
                </a:solidFill>
                <a:latin typeface="Arial" panose="020B0604020202020204" pitchFamily="34" charset="0"/>
              </a:defRPr>
            </a:lvl2pPr>
            <a:lvl3pPr marL="1096963" indent="-219075" defTabSz="927100">
              <a:defRPr>
                <a:solidFill>
                  <a:schemeClr val="tx1"/>
                </a:solidFill>
                <a:latin typeface="Arial" panose="020B0604020202020204" pitchFamily="34" charset="0"/>
              </a:defRPr>
            </a:lvl3pPr>
            <a:lvl4pPr marL="1535113" indent="-219075" defTabSz="927100">
              <a:defRPr>
                <a:solidFill>
                  <a:schemeClr val="tx1"/>
                </a:solidFill>
                <a:latin typeface="Arial" panose="020B0604020202020204" pitchFamily="34" charset="0"/>
              </a:defRPr>
            </a:lvl4pPr>
            <a:lvl5pPr marL="1974850" indent="-219075" defTabSz="927100">
              <a:defRPr>
                <a:solidFill>
                  <a:schemeClr val="tx1"/>
                </a:solidFill>
                <a:latin typeface="Arial" panose="020B0604020202020204" pitchFamily="34" charset="0"/>
              </a:defRPr>
            </a:lvl5pPr>
            <a:lvl6pPr marL="2432050" indent="-219075" defTabSz="927100" eaLnBrk="0" fontAlgn="base" hangingPunct="0">
              <a:spcBef>
                <a:spcPct val="0"/>
              </a:spcBef>
              <a:spcAft>
                <a:spcPct val="0"/>
              </a:spcAft>
              <a:defRPr>
                <a:solidFill>
                  <a:schemeClr val="tx1"/>
                </a:solidFill>
                <a:latin typeface="Arial" panose="020B0604020202020204" pitchFamily="34" charset="0"/>
              </a:defRPr>
            </a:lvl6pPr>
            <a:lvl7pPr marL="2889250" indent="-219075" defTabSz="927100" eaLnBrk="0" fontAlgn="base" hangingPunct="0">
              <a:spcBef>
                <a:spcPct val="0"/>
              </a:spcBef>
              <a:spcAft>
                <a:spcPct val="0"/>
              </a:spcAft>
              <a:defRPr>
                <a:solidFill>
                  <a:schemeClr val="tx1"/>
                </a:solidFill>
                <a:latin typeface="Arial" panose="020B0604020202020204" pitchFamily="34" charset="0"/>
              </a:defRPr>
            </a:lvl7pPr>
            <a:lvl8pPr marL="3346450" indent="-219075" defTabSz="927100" eaLnBrk="0" fontAlgn="base" hangingPunct="0">
              <a:spcBef>
                <a:spcPct val="0"/>
              </a:spcBef>
              <a:spcAft>
                <a:spcPct val="0"/>
              </a:spcAft>
              <a:defRPr>
                <a:solidFill>
                  <a:schemeClr val="tx1"/>
                </a:solidFill>
                <a:latin typeface="Arial" panose="020B0604020202020204" pitchFamily="34" charset="0"/>
              </a:defRPr>
            </a:lvl8pPr>
            <a:lvl9pPr marL="3803650" indent="-219075" defTabSz="927100" eaLnBrk="0" fontAlgn="base" hangingPunct="0">
              <a:spcBef>
                <a:spcPct val="0"/>
              </a:spcBef>
              <a:spcAft>
                <a:spcPct val="0"/>
              </a:spcAft>
              <a:defRPr>
                <a:solidFill>
                  <a:schemeClr val="tx1"/>
                </a:solidFill>
                <a:latin typeface="Arial" panose="020B0604020202020204" pitchFamily="34" charset="0"/>
              </a:defRPr>
            </a:lvl9pPr>
          </a:lstStyle>
          <a:p>
            <a:fld id="{490CE011-0F26-4DB6-9426-AE18306458ED}" type="slidenum">
              <a:rPr lang="en-US" altLang="en-US" smtClean="0"/>
              <a:pPr/>
              <a:t>14</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015702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6256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544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2813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589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7296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2913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720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84401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378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5129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112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342900" indent="-342900" algn="l" rtl="0" eaLnBrk="0" fontAlgn="base" hangingPunct="0">
        <a:spcBef>
          <a:spcPct val="20000"/>
        </a:spcBef>
        <a:spcAft>
          <a:spcPct val="0"/>
        </a:spcAft>
        <a:buChar char="•"/>
        <a:defRPr sz="3200">
          <a:solidFill>
            <a:schemeClr val="tx1"/>
          </a:solidFill>
          <a:latin typeface="+mn-lt"/>
        </a:defRPr>
      </a:lvl2pPr>
      <a:lvl3pPr marL="342900" indent="-342900" algn="l" rtl="0" eaLnBrk="0" fontAlgn="base" hangingPunct="0">
        <a:spcBef>
          <a:spcPct val="20000"/>
        </a:spcBef>
        <a:spcAft>
          <a:spcPct val="0"/>
        </a:spcAft>
        <a:buChar char="•"/>
        <a:defRPr sz="3200">
          <a:solidFill>
            <a:schemeClr val="tx1"/>
          </a:solidFill>
          <a:latin typeface="+mn-lt"/>
        </a:defRPr>
      </a:lvl3pPr>
      <a:lvl4pPr marL="342900" indent="-342900" algn="l" rtl="0" eaLnBrk="0" fontAlgn="base" hangingPunct="0">
        <a:spcBef>
          <a:spcPct val="20000"/>
        </a:spcBef>
        <a:spcAft>
          <a:spcPct val="0"/>
        </a:spcAft>
        <a:buChar char="•"/>
        <a:defRPr sz="3200">
          <a:solidFill>
            <a:schemeClr val="tx1"/>
          </a:solidFill>
          <a:latin typeface="+mn-lt"/>
        </a:defRPr>
      </a:lvl4pPr>
      <a:lvl5pPr marL="342900" indent="-342900" algn="l" rtl="0" eaLnBrk="0" fontAlgn="base" hangingPunct="0">
        <a:spcBef>
          <a:spcPct val="20000"/>
        </a:spcBef>
        <a:spcAft>
          <a:spcPct val="0"/>
        </a:spcAft>
        <a:buChar char="•"/>
        <a:defRPr sz="3200">
          <a:solidFill>
            <a:schemeClr val="tx1"/>
          </a:solidFill>
          <a:latin typeface="+mn-lt"/>
        </a:defRPr>
      </a:lvl5pPr>
      <a:lvl6pPr marL="800100" indent="-342900" algn="l" rtl="0" eaLnBrk="0" fontAlgn="base" hangingPunct="0">
        <a:spcBef>
          <a:spcPct val="20000"/>
        </a:spcBef>
        <a:spcAft>
          <a:spcPct val="0"/>
        </a:spcAft>
        <a:buChar char="•"/>
        <a:defRPr sz="3200">
          <a:solidFill>
            <a:schemeClr val="tx1"/>
          </a:solidFill>
          <a:latin typeface="+mn-lt"/>
        </a:defRPr>
      </a:lvl6pPr>
      <a:lvl7pPr marL="1257300" indent="-342900" algn="l" rtl="0" eaLnBrk="0" fontAlgn="base" hangingPunct="0">
        <a:spcBef>
          <a:spcPct val="20000"/>
        </a:spcBef>
        <a:spcAft>
          <a:spcPct val="0"/>
        </a:spcAft>
        <a:buChar char="•"/>
        <a:defRPr sz="3200">
          <a:solidFill>
            <a:schemeClr val="tx1"/>
          </a:solidFill>
          <a:latin typeface="+mn-lt"/>
        </a:defRPr>
      </a:lvl7pPr>
      <a:lvl8pPr marL="1714500" indent="-342900" algn="l" rtl="0" eaLnBrk="0" fontAlgn="base" hangingPunct="0">
        <a:spcBef>
          <a:spcPct val="20000"/>
        </a:spcBef>
        <a:spcAft>
          <a:spcPct val="0"/>
        </a:spcAft>
        <a:buChar char="•"/>
        <a:defRPr sz="3200">
          <a:solidFill>
            <a:schemeClr val="tx1"/>
          </a:solidFill>
          <a:latin typeface="+mn-lt"/>
        </a:defRPr>
      </a:lvl8pPr>
      <a:lvl9pPr marL="2171700" indent="-342900" algn="l" rtl="0" eaLnBrk="0" fontAlgn="base" hangingPunct="0">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7"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269067" y="1209675"/>
            <a:ext cx="484293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400" b="1" dirty="0" smtClean="0">
                <a:solidFill>
                  <a:srgbClr val="C00000"/>
                </a:solidFill>
                <a:effectLst>
                  <a:outerShdw blurRad="38100" dist="38100" dir="2700000" algn="tl">
                    <a:srgbClr val="000000">
                      <a:alpha val="43137"/>
                    </a:srgbClr>
                  </a:outerShdw>
                </a:effectLst>
                <a:latin typeface="Times New Roman" panose="02020603050405020304" pitchFamily="18" charset="0"/>
              </a:rPr>
              <a:t>Slope </a:t>
            </a:r>
            <a:r>
              <a:rPr lang="en-US" altLang="en-US" sz="4400" b="1" dirty="0" smtClean="0">
                <a:solidFill>
                  <a:srgbClr val="C00000"/>
                </a:solidFill>
                <a:effectLst>
                  <a:outerShdw blurRad="38100" dist="38100" dir="2700000" algn="tl">
                    <a:srgbClr val="000000">
                      <a:alpha val="43137"/>
                    </a:srgbClr>
                  </a:outerShdw>
                </a:effectLst>
                <a:latin typeface="Times New Roman" panose="02020603050405020304" pitchFamily="18" charset="0"/>
              </a:rPr>
              <a:t>Stability </a:t>
            </a:r>
            <a:endParaRPr lang="en-US" altLang="en-US" sz="4400" b="1" dirty="0" smtClean="0">
              <a:solidFill>
                <a:srgbClr val="C00000"/>
              </a:solidFill>
              <a:effectLst>
                <a:outerShdw blurRad="38100" dist="38100" dir="2700000" algn="tl">
                  <a:srgbClr val="000000">
                    <a:alpha val="43137"/>
                  </a:srgbClr>
                </a:outerShdw>
              </a:effectLst>
              <a:latin typeface="Times New Roman" panose="02020603050405020304" pitchFamily="18" charset="0"/>
            </a:endParaRPr>
          </a:p>
          <a:p>
            <a:pPr algn="ctr"/>
            <a:endParaRPr lang="en-US" altLang="en-US" sz="4400" b="1" dirty="0">
              <a:solidFill>
                <a:srgbClr val="C00000"/>
              </a:solidFill>
              <a:effectLst>
                <a:outerShdw blurRad="38100" dist="38100" dir="2700000" algn="tl">
                  <a:srgbClr val="000000">
                    <a:alpha val="43137"/>
                  </a:srgbClr>
                </a:outerShdw>
              </a:effectLst>
              <a:latin typeface="Times New Roman" panose="02020603050405020304" pitchFamily="18" charset="0"/>
            </a:endParaRPr>
          </a:p>
          <a:p>
            <a:pPr algn="ctr"/>
            <a:r>
              <a:rPr lang="en-US" altLang="en-US" sz="4400" b="1" dirty="0" smtClean="0">
                <a:solidFill>
                  <a:srgbClr val="C00000"/>
                </a:solidFill>
                <a:effectLst>
                  <a:outerShdw blurRad="38100" dist="38100" dir="2700000" algn="tl">
                    <a:srgbClr val="000000">
                      <a:alpha val="43137"/>
                    </a:srgbClr>
                  </a:outerShdw>
                </a:effectLst>
                <a:latin typeface="Times New Roman" panose="02020603050405020304" pitchFamily="18" charset="0"/>
              </a:rPr>
              <a:t>Analysis </a:t>
            </a:r>
            <a:r>
              <a:rPr lang="en-US" altLang="en-US" sz="4400" b="1" dirty="0" smtClean="0">
                <a:solidFill>
                  <a:srgbClr val="C00000"/>
                </a:solidFill>
                <a:effectLst>
                  <a:outerShdw blurRad="38100" dist="38100" dir="2700000" algn="tl">
                    <a:srgbClr val="000000">
                      <a:alpha val="43137"/>
                    </a:srgbClr>
                  </a:outerShdw>
                </a:effectLst>
                <a:latin typeface="Times New Roman" panose="02020603050405020304" pitchFamily="18" charset="0"/>
              </a:rPr>
              <a:t>&amp; Design</a:t>
            </a:r>
            <a:endParaRPr lang="en-US" altLang="en-US" sz="1300" b="1" dirty="0">
              <a:solidFill>
                <a:srgbClr val="C00000"/>
              </a:solidFill>
              <a:effectLst>
                <a:outerShdw blurRad="38100" dist="38100" dir="2700000" algn="tl">
                  <a:srgbClr val="000000">
                    <a:alpha val="43137"/>
                  </a:srgbClr>
                </a:outerShdw>
              </a:effectLst>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reeform 2"/>
          <p:cNvSpPr>
            <a:spLocks noChangeArrowheads="1"/>
          </p:cNvSpPr>
          <p:nvPr/>
        </p:nvSpPr>
        <p:spPr bwMode="auto">
          <a:xfrm>
            <a:off x="935038" y="1265238"/>
            <a:ext cx="4325937" cy="1346200"/>
          </a:xfrm>
          <a:custGeom>
            <a:avLst/>
            <a:gdLst>
              <a:gd name="T0" fmla="*/ 2147483646 w 2725"/>
              <a:gd name="T1" fmla="*/ 2147483646 h 848"/>
              <a:gd name="T2" fmla="*/ 2147483646 w 2725"/>
              <a:gd name="T3" fmla="*/ 2147483646 h 848"/>
              <a:gd name="T4" fmla="*/ 2147483646 w 2725"/>
              <a:gd name="T5" fmla="*/ 2147483646 h 848"/>
              <a:gd name="T6" fmla="*/ 2147483646 w 2725"/>
              <a:gd name="T7" fmla="*/ 2147483646 h 848"/>
              <a:gd name="T8" fmla="*/ 2147483646 w 2725"/>
              <a:gd name="T9" fmla="*/ 2147483646 h 848"/>
              <a:gd name="T10" fmla="*/ 2147483646 w 2725"/>
              <a:gd name="T11" fmla="*/ 2147483646 h 848"/>
              <a:gd name="T12" fmla="*/ 2147483646 w 2725"/>
              <a:gd name="T13" fmla="*/ 2147483646 h 848"/>
              <a:gd name="T14" fmla="*/ 2147483646 w 2725"/>
              <a:gd name="T15" fmla="*/ 2147483646 h 848"/>
              <a:gd name="T16" fmla="*/ 2147483646 w 2725"/>
              <a:gd name="T17" fmla="*/ 2147483646 h 848"/>
              <a:gd name="T18" fmla="*/ 2147483646 w 2725"/>
              <a:gd name="T19" fmla="*/ 2147483646 h 848"/>
              <a:gd name="T20" fmla="*/ 2147483646 w 2725"/>
              <a:gd name="T21" fmla="*/ 2147483646 h 848"/>
              <a:gd name="T22" fmla="*/ 2147483646 w 2725"/>
              <a:gd name="T23" fmla="*/ 2147483646 h 848"/>
              <a:gd name="T24" fmla="*/ 2147483646 w 2725"/>
              <a:gd name="T25" fmla="*/ 0 h 848"/>
              <a:gd name="T26" fmla="*/ 2147483646 w 2725"/>
              <a:gd name="T27" fmla="*/ 2147483646 h 848"/>
              <a:gd name="T28" fmla="*/ 2147483646 w 2725"/>
              <a:gd name="T29" fmla="*/ 2147483646 h 848"/>
              <a:gd name="T30" fmla="*/ 2147483646 w 2725"/>
              <a:gd name="T31" fmla="*/ 2147483646 h 848"/>
              <a:gd name="T32" fmla="*/ 2147483646 w 2725"/>
              <a:gd name="T33" fmla="*/ 2147483646 h 848"/>
              <a:gd name="T34" fmla="*/ 2147483646 w 2725"/>
              <a:gd name="T35" fmla="*/ 2147483646 h 848"/>
              <a:gd name="T36" fmla="*/ 2147483646 w 2725"/>
              <a:gd name="T37" fmla="*/ 2147483646 h 848"/>
              <a:gd name="T38" fmla="*/ 2147483646 w 2725"/>
              <a:gd name="T39" fmla="*/ 2147483646 h 848"/>
              <a:gd name="T40" fmla="*/ 2147483646 w 2725"/>
              <a:gd name="T41" fmla="*/ 2147483646 h 848"/>
              <a:gd name="T42" fmla="*/ 2147483646 w 2725"/>
              <a:gd name="T43" fmla="*/ 2147483646 h 848"/>
              <a:gd name="T44" fmla="*/ 2147483646 w 2725"/>
              <a:gd name="T45" fmla="*/ 2147483646 h 848"/>
              <a:gd name="T46" fmla="*/ 2147483646 w 2725"/>
              <a:gd name="T47" fmla="*/ 2147483646 h 848"/>
              <a:gd name="T48" fmla="*/ 2147483646 w 2725"/>
              <a:gd name="T49" fmla="*/ 2147483646 h 848"/>
              <a:gd name="T50" fmla="*/ 2147483646 w 2725"/>
              <a:gd name="T51" fmla="*/ 2147483646 h 848"/>
              <a:gd name="T52" fmla="*/ 2147483646 w 2725"/>
              <a:gd name="T53" fmla="*/ 2147483646 h 848"/>
              <a:gd name="T54" fmla="*/ 2147483646 w 2725"/>
              <a:gd name="T55" fmla="*/ 2147483646 h 848"/>
              <a:gd name="T56" fmla="*/ 2147483646 w 2725"/>
              <a:gd name="T57" fmla="*/ 2147483646 h 848"/>
              <a:gd name="T58" fmla="*/ 2147483646 w 2725"/>
              <a:gd name="T59" fmla="*/ 2147483646 h 848"/>
              <a:gd name="T60" fmla="*/ 2147483646 w 2725"/>
              <a:gd name="T61" fmla="*/ 2147483646 h 848"/>
              <a:gd name="T62" fmla="*/ 2147483646 w 2725"/>
              <a:gd name="T63" fmla="*/ 2147483646 h 848"/>
              <a:gd name="T64" fmla="*/ 2147483646 w 2725"/>
              <a:gd name="T65" fmla="*/ 2147483646 h 848"/>
              <a:gd name="T66" fmla="*/ 2147483646 w 2725"/>
              <a:gd name="T67" fmla="*/ 2147483646 h 848"/>
              <a:gd name="T68" fmla="*/ 2147483646 w 2725"/>
              <a:gd name="T69" fmla="*/ 2147483646 h 848"/>
              <a:gd name="T70" fmla="*/ 2147483646 w 2725"/>
              <a:gd name="T71" fmla="*/ 2147483646 h 848"/>
              <a:gd name="T72" fmla="*/ 2147483646 w 2725"/>
              <a:gd name="T73" fmla="*/ 2147483646 h 848"/>
              <a:gd name="T74" fmla="*/ 2147483646 w 2725"/>
              <a:gd name="T75" fmla="*/ 2147483646 h 848"/>
              <a:gd name="T76" fmla="*/ 2147483646 w 2725"/>
              <a:gd name="T77" fmla="*/ 2147483646 h 848"/>
              <a:gd name="T78" fmla="*/ 2147483646 w 2725"/>
              <a:gd name="T79" fmla="*/ 2147483646 h 848"/>
              <a:gd name="T80" fmla="*/ 2147483646 w 2725"/>
              <a:gd name="T81" fmla="*/ 2147483646 h 848"/>
              <a:gd name="T82" fmla="*/ 2147483646 w 2725"/>
              <a:gd name="T83" fmla="*/ 2147483646 h 848"/>
              <a:gd name="T84" fmla="*/ 2147483646 w 2725"/>
              <a:gd name="T85" fmla="*/ 2147483646 h 848"/>
              <a:gd name="T86" fmla="*/ 2147483646 w 2725"/>
              <a:gd name="T87" fmla="*/ 2147483646 h 848"/>
              <a:gd name="T88" fmla="*/ 2147483646 w 2725"/>
              <a:gd name="T89" fmla="*/ 2147483646 h 848"/>
              <a:gd name="T90" fmla="*/ 2147483646 w 2725"/>
              <a:gd name="T91" fmla="*/ 2147483646 h 848"/>
              <a:gd name="T92" fmla="*/ 2147483646 w 2725"/>
              <a:gd name="T93" fmla="*/ 2147483646 h 848"/>
              <a:gd name="T94" fmla="*/ 2147483646 w 2725"/>
              <a:gd name="T95" fmla="*/ 2147483646 h 848"/>
              <a:gd name="T96" fmla="*/ 2147483646 w 2725"/>
              <a:gd name="T97" fmla="*/ 2147483646 h 848"/>
              <a:gd name="T98" fmla="*/ 2147483646 w 2725"/>
              <a:gd name="T99" fmla="*/ 2147483646 h 848"/>
              <a:gd name="T100" fmla="*/ 0 w 2725"/>
              <a:gd name="T101" fmla="*/ 2147483646 h 8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25"/>
              <a:gd name="T154" fmla="*/ 0 h 848"/>
              <a:gd name="T155" fmla="*/ 2725 w 2725"/>
              <a:gd name="T156" fmla="*/ 848 h 8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25" h="848">
                <a:moveTo>
                  <a:pt x="0" y="212"/>
                </a:moveTo>
                <a:lnTo>
                  <a:pt x="0" y="205"/>
                </a:lnTo>
                <a:lnTo>
                  <a:pt x="0" y="198"/>
                </a:lnTo>
                <a:lnTo>
                  <a:pt x="1" y="191"/>
                </a:lnTo>
                <a:lnTo>
                  <a:pt x="2" y="184"/>
                </a:lnTo>
                <a:lnTo>
                  <a:pt x="3" y="178"/>
                </a:lnTo>
                <a:lnTo>
                  <a:pt x="4" y="171"/>
                </a:lnTo>
                <a:lnTo>
                  <a:pt x="5" y="164"/>
                </a:lnTo>
                <a:lnTo>
                  <a:pt x="7" y="158"/>
                </a:lnTo>
                <a:lnTo>
                  <a:pt x="9" y="151"/>
                </a:lnTo>
                <a:lnTo>
                  <a:pt x="11" y="145"/>
                </a:lnTo>
                <a:lnTo>
                  <a:pt x="13" y="139"/>
                </a:lnTo>
                <a:lnTo>
                  <a:pt x="15" y="133"/>
                </a:lnTo>
                <a:lnTo>
                  <a:pt x="18" y="127"/>
                </a:lnTo>
                <a:lnTo>
                  <a:pt x="21" y="121"/>
                </a:lnTo>
                <a:lnTo>
                  <a:pt x="24" y="115"/>
                </a:lnTo>
                <a:lnTo>
                  <a:pt x="27" y="109"/>
                </a:lnTo>
                <a:lnTo>
                  <a:pt x="30" y="103"/>
                </a:lnTo>
                <a:lnTo>
                  <a:pt x="33" y="98"/>
                </a:lnTo>
                <a:lnTo>
                  <a:pt x="37" y="92"/>
                </a:lnTo>
                <a:lnTo>
                  <a:pt x="41" y="87"/>
                </a:lnTo>
                <a:lnTo>
                  <a:pt x="45" y="82"/>
                </a:lnTo>
                <a:lnTo>
                  <a:pt x="49" y="77"/>
                </a:lnTo>
                <a:lnTo>
                  <a:pt x="53" y="72"/>
                </a:lnTo>
                <a:lnTo>
                  <a:pt x="57" y="67"/>
                </a:lnTo>
                <a:lnTo>
                  <a:pt x="62" y="62"/>
                </a:lnTo>
                <a:lnTo>
                  <a:pt x="66" y="58"/>
                </a:lnTo>
                <a:lnTo>
                  <a:pt x="71" y="53"/>
                </a:lnTo>
                <a:lnTo>
                  <a:pt x="76" y="49"/>
                </a:lnTo>
                <a:lnTo>
                  <a:pt x="81" y="45"/>
                </a:lnTo>
                <a:lnTo>
                  <a:pt x="86" y="41"/>
                </a:lnTo>
                <a:lnTo>
                  <a:pt x="92" y="37"/>
                </a:lnTo>
                <a:lnTo>
                  <a:pt x="97" y="34"/>
                </a:lnTo>
                <a:lnTo>
                  <a:pt x="103" y="30"/>
                </a:lnTo>
                <a:lnTo>
                  <a:pt x="108" y="27"/>
                </a:lnTo>
                <a:lnTo>
                  <a:pt x="114" y="24"/>
                </a:lnTo>
                <a:lnTo>
                  <a:pt x="120" y="21"/>
                </a:lnTo>
                <a:lnTo>
                  <a:pt x="126" y="18"/>
                </a:lnTo>
                <a:lnTo>
                  <a:pt x="132" y="16"/>
                </a:lnTo>
                <a:lnTo>
                  <a:pt x="138" y="13"/>
                </a:lnTo>
                <a:lnTo>
                  <a:pt x="144" y="11"/>
                </a:lnTo>
                <a:lnTo>
                  <a:pt x="151" y="9"/>
                </a:lnTo>
                <a:lnTo>
                  <a:pt x="157" y="7"/>
                </a:lnTo>
                <a:lnTo>
                  <a:pt x="164" y="6"/>
                </a:lnTo>
                <a:lnTo>
                  <a:pt x="170" y="4"/>
                </a:lnTo>
                <a:lnTo>
                  <a:pt x="177" y="3"/>
                </a:lnTo>
                <a:lnTo>
                  <a:pt x="184" y="2"/>
                </a:lnTo>
                <a:lnTo>
                  <a:pt x="190" y="1"/>
                </a:lnTo>
                <a:lnTo>
                  <a:pt x="197" y="1"/>
                </a:lnTo>
                <a:lnTo>
                  <a:pt x="204" y="0"/>
                </a:lnTo>
                <a:lnTo>
                  <a:pt x="211" y="0"/>
                </a:lnTo>
                <a:lnTo>
                  <a:pt x="2514" y="0"/>
                </a:lnTo>
                <a:lnTo>
                  <a:pt x="2521" y="0"/>
                </a:lnTo>
                <a:lnTo>
                  <a:pt x="2528" y="1"/>
                </a:lnTo>
                <a:lnTo>
                  <a:pt x="2535" y="1"/>
                </a:lnTo>
                <a:lnTo>
                  <a:pt x="2542" y="2"/>
                </a:lnTo>
                <a:lnTo>
                  <a:pt x="2548" y="3"/>
                </a:lnTo>
                <a:lnTo>
                  <a:pt x="2555" y="4"/>
                </a:lnTo>
                <a:lnTo>
                  <a:pt x="2562" y="6"/>
                </a:lnTo>
                <a:lnTo>
                  <a:pt x="2568" y="7"/>
                </a:lnTo>
                <a:lnTo>
                  <a:pt x="2575" y="9"/>
                </a:lnTo>
                <a:lnTo>
                  <a:pt x="2581" y="11"/>
                </a:lnTo>
                <a:lnTo>
                  <a:pt x="2587" y="13"/>
                </a:lnTo>
                <a:lnTo>
                  <a:pt x="2593" y="16"/>
                </a:lnTo>
                <a:lnTo>
                  <a:pt x="2599" y="18"/>
                </a:lnTo>
                <a:lnTo>
                  <a:pt x="2605" y="21"/>
                </a:lnTo>
                <a:lnTo>
                  <a:pt x="2611" y="24"/>
                </a:lnTo>
                <a:lnTo>
                  <a:pt x="2617" y="27"/>
                </a:lnTo>
                <a:lnTo>
                  <a:pt x="2623" y="30"/>
                </a:lnTo>
                <a:lnTo>
                  <a:pt x="2628" y="34"/>
                </a:lnTo>
                <a:lnTo>
                  <a:pt x="2634" y="37"/>
                </a:lnTo>
                <a:lnTo>
                  <a:pt x="2639" y="41"/>
                </a:lnTo>
                <a:lnTo>
                  <a:pt x="2644" y="45"/>
                </a:lnTo>
                <a:lnTo>
                  <a:pt x="2649" y="49"/>
                </a:lnTo>
                <a:lnTo>
                  <a:pt x="2654" y="53"/>
                </a:lnTo>
                <a:lnTo>
                  <a:pt x="2659" y="58"/>
                </a:lnTo>
                <a:lnTo>
                  <a:pt x="2664" y="62"/>
                </a:lnTo>
                <a:lnTo>
                  <a:pt x="2668" y="67"/>
                </a:lnTo>
                <a:lnTo>
                  <a:pt x="2672" y="72"/>
                </a:lnTo>
                <a:lnTo>
                  <a:pt x="2677" y="77"/>
                </a:lnTo>
                <a:lnTo>
                  <a:pt x="2681" y="82"/>
                </a:lnTo>
                <a:lnTo>
                  <a:pt x="2685" y="87"/>
                </a:lnTo>
                <a:lnTo>
                  <a:pt x="2688" y="92"/>
                </a:lnTo>
                <a:lnTo>
                  <a:pt x="2692" y="98"/>
                </a:lnTo>
                <a:lnTo>
                  <a:pt x="2695" y="103"/>
                </a:lnTo>
                <a:lnTo>
                  <a:pt x="2699" y="109"/>
                </a:lnTo>
                <a:lnTo>
                  <a:pt x="2702" y="115"/>
                </a:lnTo>
                <a:lnTo>
                  <a:pt x="2705" y="121"/>
                </a:lnTo>
                <a:lnTo>
                  <a:pt x="2707" y="127"/>
                </a:lnTo>
                <a:lnTo>
                  <a:pt x="2710" y="133"/>
                </a:lnTo>
                <a:lnTo>
                  <a:pt x="2712" y="139"/>
                </a:lnTo>
                <a:lnTo>
                  <a:pt x="2715" y="145"/>
                </a:lnTo>
                <a:lnTo>
                  <a:pt x="2717" y="151"/>
                </a:lnTo>
                <a:lnTo>
                  <a:pt x="2718" y="158"/>
                </a:lnTo>
                <a:lnTo>
                  <a:pt x="2720" y="164"/>
                </a:lnTo>
                <a:lnTo>
                  <a:pt x="2721" y="171"/>
                </a:lnTo>
                <a:lnTo>
                  <a:pt x="2723" y="178"/>
                </a:lnTo>
                <a:lnTo>
                  <a:pt x="2724" y="184"/>
                </a:lnTo>
                <a:lnTo>
                  <a:pt x="2724" y="191"/>
                </a:lnTo>
                <a:lnTo>
                  <a:pt x="2725" y="198"/>
                </a:lnTo>
                <a:lnTo>
                  <a:pt x="2725" y="205"/>
                </a:lnTo>
                <a:lnTo>
                  <a:pt x="2725" y="212"/>
                </a:lnTo>
                <a:lnTo>
                  <a:pt x="2725" y="636"/>
                </a:lnTo>
                <a:lnTo>
                  <a:pt x="2725" y="643"/>
                </a:lnTo>
                <a:lnTo>
                  <a:pt x="2725" y="650"/>
                </a:lnTo>
                <a:lnTo>
                  <a:pt x="2724" y="657"/>
                </a:lnTo>
                <a:lnTo>
                  <a:pt x="2724" y="664"/>
                </a:lnTo>
                <a:lnTo>
                  <a:pt x="2723" y="671"/>
                </a:lnTo>
                <a:lnTo>
                  <a:pt x="2721" y="677"/>
                </a:lnTo>
                <a:lnTo>
                  <a:pt x="2720" y="684"/>
                </a:lnTo>
                <a:lnTo>
                  <a:pt x="2718" y="690"/>
                </a:lnTo>
                <a:lnTo>
                  <a:pt x="2717" y="697"/>
                </a:lnTo>
                <a:lnTo>
                  <a:pt x="2715" y="703"/>
                </a:lnTo>
                <a:lnTo>
                  <a:pt x="2712" y="709"/>
                </a:lnTo>
                <a:lnTo>
                  <a:pt x="2710" y="716"/>
                </a:lnTo>
                <a:lnTo>
                  <a:pt x="2707" y="722"/>
                </a:lnTo>
                <a:lnTo>
                  <a:pt x="2705" y="728"/>
                </a:lnTo>
                <a:lnTo>
                  <a:pt x="2702" y="734"/>
                </a:lnTo>
                <a:lnTo>
                  <a:pt x="2699" y="739"/>
                </a:lnTo>
                <a:lnTo>
                  <a:pt x="2695" y="745"/>
                </a:lnTo>
                <a:lnTo>
                  <a:pt x="2692" y="751"/>
                </a:lnTo>
                <a:lnTo>
                  <a:pt x="2688" y="756"/>
                </a:lnTo>
                <a:lnTo>
                  <a:pt x="2685" y="761"/>
                </a:lnTo>
                <a:lnTo>
                  <a:pt x="2681" y="766"/>
                </a:lnTo>
                <a:lnTo>
                  <a:pt x="2677" y="772"/>
                </a:lnTo>
                <a:lnTo>
                  <a:pt x="2672" y="776"/>
                </a:lnTo>
                <a:lnTo>
                  <a:pt x="2668" y="781"/>
                </a:lnTo>
                <a:lnTo>
                  <a:pt x="2664" y="786"/>
                </a:lnTo>
                <a:lnTo>
                  <a:pt x="2659" y="790"/>
                </a:lnTo>
                <a:lnTo>
                  <a:pt x="2654" y="795"/>
                </a:lnTo>
                <a:lnTo>
                  <a:pt x="2649" y="799"/>
                </a:lnTo>
                <a:lnTo>
                  <a:pt x="2644" y="803"/>
                </a:lnTo>
                <a:lnTo>
                  <a:pt x="2639" y="807"/>
                </a:lnTo>
                <a:lnTo>
                  <a:pt x="2634" y="811"/>
                </a:lnTo>
                <a:lnTo>
                  <a:pt x="2628" y="814"/>
                </a:lnTo>
                <a:lnTo>
                  <a:pt x="2623" y="818"/>
                </a:lnTo>
                <a:lnTo>
                  <a:pt x="2617" y="821"/>
                </a:lnTo>
                <a:lnTo>
                  <a:pt x="2611" y="824"/>
                </a:lnTo>
                <a:lnTo>
                  <a:pt x="2605" y="827"/>
                </a:lnTo>
                <a:lnTo>
                  <a:pt x="2599" y="830"/>
                </a:lnTo>
                <a:lnTo>
                  <a:pt x="2593" y="833"/>
                </a:lnTo>
                <a:lnTo>
                  <a:pt x="2587" y="835"/>
                </a:lnTo>
                <a:lnTo>
                  <a:pt x="2581" y="837"/>
                </a:lnTo>
                <a:lnTo>
                  <a:pt x="2575" y="839"/>
                </a:lnTo>
                <a:lnTo>
                  <a:pt x="2568" y="841"/>
                </a:lnTo>
                <a:lnTo>
                  <a:pt x="2562" y="843"/>
                </a:lnTo>
                <a:lnTo>
                  <a:pt x="2555" y="844"/>
                </a:lnTo>
                <a:lnTo>
                  <a:pt x="2548" y="845"/>
                </a:lnTo>
                <a:lnTo>
                  <a:pt x="2542" y="846"/>
                </a:lnTo>
                <a:lnTo>
                  <a:pt x="2535" y="847"/>
                </a:lnTo>
                <a:lnTo>
                  <a:pt x="2528" y="847"/>
                </a:lnTo>
                <a:lnTo>
                  <a:pt x="2521" y="848"/>
                </a:lnTo>
                <a:lnTo>
                  <a:pt x="2514" y="848"/>
                </a:lnTo>
                <a:lnTo>
                  <a:pt x="211" y="848"/>
                </a:lnTo>
                <a:lnTo>
                  <a:pt x="204" y="848"/>
                </a:lnTo>
                <a:lnTo>
                  <a:pt x="197" y="847"/>
                </a:lnTo>
                <a:lnTo>
                  <a:pt x="190" y="847"/>
                </a:lnTo>
                <a:lnTo>
                  <a:pt x="184" y="846"/>
                </a:lnTo>
                <a:lnTo>
                  <a:pt x="177" y="845"/>
                </a:lnTo>
                <a:lnTo>
                  <a:pt x="170" y="844"/>
                </a:lnTo>
                <a:lnTo>
                  <a:pt x="164" y="843"/>
                </a:lnTo>
                <a:lnTo>
                  <a:pt x="157" y="841"/>
                </a:lnTo>
                <a:lnTo>
                  <a:pt x="151" y="839"/>
                </a:lnTo>
                <a:lnTo>
                  <a:pt x="144" y="837"/>
                </a:lnTo>
                <a:lnTo>
                  <a:pt x="138" y="835"/>
                </a:lnTo>
                <a:lnTo>
                  <a:pt x="132" y="833"/>
                </a:lnTo>
                <a:lnTo>
                  <a:pt x="126" y="830"/>
                </a:lnTo>
                <a:lnTo>
                  <a:pt x="120" y="827"/>
                </a:lnTo>
                <a:lnTo>
                  <a:pt x="114" y="824"/>
                </a:lnTo>
                <a:lnTo>
                  <a:pt x="108" y="821"/>
                </a:lnTo>
                <a:lnTo>
                  <a:pt x="103" y="818"/>
                </a:lnTo>
                <a:lnTo>
                  <a:pt x="97" y="814"/>
                </a:lnTo>
                <a:lnTo>
                  <a:pt x="92" y="811"/>
                </a:lnTo>
                <a:lnTo>
                  <a:pt x="86" y="807"/>
                </a:lnTo>
                <a:lnTo>
                  <a:pt x="81" y="803"/>
                </a:lnTo>
                <a:lnTo>
                  <a:pt x="76" y="799"/>
                </a:lnTo>
                <a:lnTo>
                  <a:pt x="71" y="795"/>
                </a:lnTo>
                <a:lnTo>
                  <a:pt x="66" y="790"/>
                </a:lnTo>
                <a:lnTo>
                  <a:pt x="62" y="786"/>
                </a:lnTo>
                <a:lnTo>
                  <a:pt x="57" y="781"/>
                </a:lnTo>
                <a:lnTo>
                  <a:pt x="53" y="776"/>
                </a:lnTo>
                <a:lnTo>
                  <a:pt x="49" y="772"/>
                </a:lnTo>
                <a:lnTo>
                  <a:pt x="45" y="766"/>
                </a:lnTo>
                <a:lnTo>
                  <a:pt x="41" y="761"/>
                </a:lnTo>
                <a:lnTo>
                  <a:pt x="37" y="756"/>
                </a:lnTo>
                <a:lnTo>
                  <a:pt x="33" y="751"/>
                </a:lnTo>
                <a:lnTo>
                  <a:pt x="30" y="745"/>
                </a:lnTo>
                <a:lnTo>
                  <a:pt x="27" y="739"/>
                </a:lnTo>
                <a:lnTo>
                  <a:pt x="24" y="734"/>
                </a:lnTo>
                <a:lnTo>
                  <a:pt x="21" y="728"/>
                </a:lnTo>
                <a:lnTo>
                  <a:pt x="18" y="722"/>
                </a:lnTo>
                <a:lnTo>
                  <a:pt x="15" y="716"/>
                </a:lnTo>
                <a:lnTo>
                  <a:pt x="13" y="709"/>
                </a:lnTo>
                <a:lnTo>
                  <a:pt x="11" y="703"/>
                </a:lnTo>
                <a:lnTo>
                  <a:pt x="9" y="697"/>
                </a:lnTo>
                <a:lnTo>
                  <a:pt x="7" y="690"/>
                </a:lnTo>
                <a:lnTo>
                  <a:pt x="5" y="684"/>
                </a:lnTo>
                <a:lnTo>
                  <a:pt x="4" y="677"/>
                </a:lnTo>
                <a:lnTo>
                  <a:pt x="3" y="671"/>
                </a:lnTo>
                <a:lnTo>
                  <a:pt x="2" y="664"/>
                </a:lnTo>
                <a:lnTo>
                  <a:pt x="1" y="657"/>
                </a:lnTo>
                <a:lnTo>
                  <a:pt x="0" y="650"/>
                </a:lnTo>
                <a:lnTo>
                  <a:pt x="0" y="643"/>
                </a:lnTo>
                <a:lnTo>
                  <a:pt x="0" y="636"/>
                </a:lnTo>
                <a:lnTo>
                  <a:pt x="0" y="212"/>
                </a:lnTo>
                <a:close/>
              </a:path>
            </a:pathLst>
          </a:custGeom>
          <a:solidFill>
            <a:srgbClr val="FFFF00"/>
          </a:solidFill>
          <a:ln w="0">
            <a:solidFill>
              <a:srgbClr val="000000"/>
            </a:solidFill>
            <a:prstDash val="solid"/>
            <a:round/>
            <a:headEnd/>
            <a:tailEnd/>
          </a:ln>
        </p:spPr>
        <p:txBody>
          <a:bodyPr/>
          <a:lstStyle/>
          <a:p>
            <a:endParaRPr lang="en-US"/>
          </a:p>
        </p:txBody>
      </p:sp>
      <p:sp>
        <p:nvSpPr>
          <p:cNvPr id="20483" name="Rectangle 3"/>
          <p:cNvSpPr>
            <a:spLocks noChangeArrowheads="1"/>
          </p:cNvSpPr>
          <p:nvPr/>
        </p:nvSpPr>
        <p:spPr bwMode="auto">
          <a:xfrm>
            <a:off x="651933" y="537634"/>
            <a:ext cx="4405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u="sng" dirty="0">
                <a:solidFill>
                  <a:srgbClr val="6000C0"/>
                </a:solidFill>
              </a:rPr>
              <a:t>C- Seepage Parallel to Slope</a:t>
            </a:r>
            <a:r>
              <a:rPr lang="en-US" altLang="en-US" sz="2000" dirty="0">
                <a:solidFill>
                  <a:srgbClr val="6000C0"/>
                </a:solidFill>
              </a:rPr>
              <a:t> </a:t>
            </a:r>
            <a:r>
              <a:rPr lang="en-US" altLang="en-US" sz="2000" b="1" dirty="0">
                <a:solidFill>
                  <a:srgbClr val="6000C0"/>
                </a:solidFill>
              </a:rPr>
              <a:t>(ϕ soil)</a:t>
            </a:r>
          </a:p>
        </p:txBody>
      </p:sp>
      <p:sp>
        <p:nvSpPr>
          <p:cNvPr id="20484" name="Freeform 4"/>
          <p:cNvSpPr>
            <a:spLocks noChangeArrowheads="1"/>
          </p:cNvSpPr>
          <p:nvPr/>
        </p:nvSpPr>
        <p:spPr bwMode="auto">
          <a:xfrm>
            <a:off x="3241675" y="2860675"/>
            <a:ext cx="4668838" cy="3259138"/>
          </a:xfrm>
          <a:custGeom>
            <a:avLst/>
            <a:gdLst>
              <a:gd name="T0" fmla="*/ 2147483646 w 2941"/>
              <a:gd name="T1" fmla="*/ 0 h 2053"/>
              <a:gd name="T2" fmla="*/ 2147483646 w 2941"/>
              <a:gd name="T3" fmla="*/ 2147483646 h 2053"/>
              <a:gd name="T4" fmla="*/ 0 w 2941"/>
              <a:gd name="T5" fmla="*/ 2147483646 h 2053"/>
              <a:gd name="T6" fmla="*/ 2147483646 w 2941"/>
              <a:gd name="T7" fmla="*/ 2147483646 h 2053"/>
              <a:gd name="T8" fmla="*/ 2147483646 w 2941"/>
              <a:gd name="T9" fmla="*/ 2147483646 h 2053"/>
              <a:gd name="T10" fmla="*/ 2147483646 w 2941"/>
              <a:gd name="T11" fmla="*/ 2147483646 h 2053"/>
              <a:gd name="T12" fmla="*/ 2147483646 w 2941"/>
              <a:gd name="T13" fmla="*/ 2147483646 h 2053"/>
              <a:gd name="T14" fmla="*/ 2147483646 w 2941"/>
              <a:gd name="T15" fmla="*/ 2147483646 h 2053"/>
              <a:gd name="T16" fmla="*/ 2147483646 w 2941"/>
              <a:gd name="T17" fmla="*/ 0 h 20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41"/>
              <a:gd name="T28" fmla="*/ 0 h 2053"/>
              <a:gd name="T29" fmla="*/ 2941 w 2941"/>
              <a:gd name="T30" fmla="*/ 2053 h 20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41" h="2053">
                <a:moveTo>
                  <a:pt x="2726" y="0"/>
                </a:moveTo>
                <a:lnTo>
                  <a:pt x="170" y="1318"/>
                </a:lnTo>
                <a:lnTo>
                  <a:pt x="0" y="1418"/>
                </a:lnTo>
                <a:lnTo>
                  <a:pt x="233" y="1709"/>
                </a:lnTo>
                <a:lnTo>
                  <a:pt x="674" y="2053"/>
                </a:lnTo>
                <a:lnTo>
                  <a:pt x="1618" y="1686"/>
                </a:lnTo>
                <a:lnTo>
                  <a:pt x="2941" y="1066"/>
                </a:lnTo>
                <a:lnTo>
                  <a:pt x="2686" y="437"/>
                </a:lnTo>
                <a:lnTo>
                  <a:pt x="2726" y="0"/>
                </a:lnTo>
                <a:close/>
              </a:path>
            </a:pathLst>
          </a:custGeom>
          <a:gradFill rotWithShape="0">
            <a:gsLst>
              <a:gs pos="0">
                <a:srgbClr val="FFFFFF"/>
              </a:gs>
              <a:gs pos="100000">
                <a:srgbClr val="70FFFF"/>
              </a:gs>
            </a:gsLst>
            <a:lin ang="84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5" name="Freeform 5"/>
          <p:cNvSpPr>
            <a:spLocks noChangeArrowheads="1"/>
          </p:cNvSpPr>
          <p:nvPr/>
        </p:nvSpPr>
        <p:spPr bwMode="auto">
          <a:xfrm>
            <a:off x="3898900" y="3694113"/>
            <a:ext cx="4410075" cy="2855912"/>
          </a:xfrm>
          <a:custGeom>
            <a:avLst/>
            <a:gdLst>
              <a:gd name="T0" fmla="*/ 2147483646 w 2778"/>
              <a:gd name="T1" fmla="*/ 0 h 1799"/>
              <a:gd name="T2" fmla="*/ 0 w 2778"/>
              <a:gd name="T3" fmla="*/ 2147483646 h 1799"/>
              <a:gd name="T4" fmla="*/ 2147483646 w 2778"/>
              <a:gd name="T5" fmla="*/ 2147483646 h 1799"/>
              <a:gd name="T6" fmla="*/ 2147483646 w 2778"/>
              <a:gd name="T7" fmla="*/ 2147483646 h 1799"/>
              <a:gd name="T8" fmla="*/ 2147483646 w 2778"/>
              <a:gd name="T9" fmla="*/ 0 h 1799"/>
              <a:gd name="T10" fmla="*/ 0 60000 65536"/>
              <a:gd name="T11" fmla="*/ 0 60000 65536"/>
              <a:gd name="T12" fmla="*/ 0 60000 65536"/>
              <a:gd name="T13" fmla="*/ 0 60000 65536"/>
              <a:gd name="T14" fmla="*/ 0 60000 65536"/>
              <a:gd name="T15" fmla="*/ 0 w 2778"/>
              <a:gd name="T16" fmla="*/ 0 h 1799"/>
              <a:gd name="T17" fmla="*/ 2778 w 2778"/>
              <a:gd name="T18" fmla="*/ 1799 h 1799"/>
            </a:gdLst>
            <a:ahLst/>
            <a:cxnLst>
              <a:cxn ang="T10">
                <a:pos x="T0" y="T1"/>
              </a:cxn>
              <a:cxn ang="T11">
                <a:pos x="T2" y="T3"/>
              </a:cxn>
              <a:cxn ang="T12">
                <a:pos x="T4" y="T5"/>
              </a:cxn>
              <a:cxn ang="T13">
                <a:pos x="T6" y="T7"/>
              </a:cxn>
              <a:cxn ang="T14">
                <a:pos x="T8" y="T9"/>
              </a:cxn>
            </a:cxnLst>
            <a:rect l="T15" t="T16" r="T17" b="T18"/>
            <a:pathLst>
              <a:path w="2778" h="1799">
                <a:moveTo>
                  <a:pt x="2587" y="0"/>
                </a:moveTo>
                <a:lnTo>
                  <a:pt x="0" y="1262"/>
                </a:lnTo>
                <a:lnTo>
                  <a:pt x="409" y="1799"/>
                </a:lnTo>
                <a:lnTo>
                  <a:pt x="2778" y="929"/>
                </a:lnTo>
                <a:lnTo>
                  <a:pt x="2587" y="0"/>
                </a:lnTo>
                <a:close/>
              </a:path>
            </a:pathLst>
          </a:custGeom>
          <a:gradFill rotWithShape="0">
            <a:gsLst>
              <a:gs pos="0">
                <a:srgbClr val="FFCC00"/>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486" name="Freeform 6"/>
          <p:cNvSpPr>
            <a:spLocks noChangeArrowheads="1"/>
          </p:cNvSpPr>
          <p:nvPr/>
        </p:nvSpPr>
        <p:spPr bwMode="auto">
          <a:xfrm>
            <a:off x="3800475" y="3754438"/>
            <a:ext cx="4027488" cy="2001837"/>
          </a:xfrm>
          <a:custGeom>
            <a:avLst/>
            <a:gdLst>
              <a:gd name="T0" fmla="*/ 2147483646 w 2537"/>
              <a:gd name="T1" fmla="*/ 0 h 1261"/>
              <a:gd name="T2" fmla="*/ 0 w 2537"/>
              <a:gd name="T3" fmla="*/ 2147483646 h 1261"/>
              <a:gd name="T4" fmla="*/ 0 60000 65536"/>
              <a:gd name="T5" fmla="*/ 0 60000 65536"/>
              <a:gd name="T6" fmla="*/ 0 w 2537"/>
              <a:gd name="T7" fmla="*/ 0 h 1261"/>
              <a:gd name="T8" fmla="*/ 2537 w 2537"/>
              <a:gd name="T9" fmla="*/ 1261 h 1261"/>
            </a:gdLst>
            <a:ahLst/>
            <a:cxnLst>
              <a:cxn ang="T4">
                <a:pos x="T0" y="T1"/>
              </a:cxn>
              <a:cxn ang="T5">
                <a:pos x="T2" y="T3"/>
              </a:cxn>
            </a:cxnLst>
            <a:rect l="T6" t="T7" r="T8" b="T9"/>
            <a:pathLst>
              <a:path w="2537" h="1261">
                <a:moveTo>
                  <a:pt x="2537" y="0"/>
                </a:moveTo>
                <a:lnTo>
                  <a:pt x="0" y="1261"/>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87" name="Freeform 7"/>
          <p:cNvSpPr>
            <a:spLocks noChangeArrowheads="1"/>
          </p:cNvSpPr>
          <p:nvPr/>
        </p:nvSpPr>
        <p:spPr bwMode="auto">
          <a:xfrm>
            <a:off x="5006975" y="3549650"/>
            <a:ext cx="838200" cy="1614488"/>
          </a:xfrm>
          <a:custGeom>
            <a:avLst/>
            <a:gdLst>
              <a:gd name="T0" fmla="*/ 0 w 528"/>
              <a:gd name="T1" fmla="*/ 2147483646 h 1017"/>
              <a:gd name="T2" fmla="*/ 2147483646 w 528"/>
              <a:gd name="T3" fmla="*/ 0 h 1017"/>
              <a:gd name="T4" fmla="*/ 2147483646 w 528"/>
              <a:gd name="T5" fmla="*/ 2147483646 h 1017"/>
              <a:gd name="T6" fmla="*/ 0 w 528"/>
              <a:gd name="T7" fmla="*/ 2147483646 h 1017"/>
              <a:gd name="T8" fmla="*/ 0 w 528"/>
              <a:gd name="T9" fmla="*/ 2147483646 h 1017"/>
              <a:gd name="T10" fmla="*/ 0 60000 65536"/>
              <a:gd name="T11" fmla="*/ 0 60000 65536"/>
              <a:gd name="T12" fmla="*/ 0 60000 65536"/>
              <a:gd name="T13" fmla="*/ 0 60000 65536"/>
              <a:gd name="T14" fmla="*/ 0 60000 65536"/>
              <a:gd name="T15" fmla="*/ 0 w 528"/>
              <a:gd name="T16" fmla="*/ 0 h 1017"/>
              <a:gd name="T17" fmla="*/ 528 w 528"/>
              <a:gd name="T18" fmla="*/ 1017 h 1017"/>
            </a:gdLst>
            <a:ahLst/>
            <a:cxnLst>
              <a:cxn ang="T10">
                <a:pos x="T0" y="T1"/>
              </a:cxn>
              <a:cxn ang="T11">
                <a:pos x="T2" y="T3"/>
              </a:cxn>
              <a:cxn ang="T12">
                <a:pos x="T4" y="T5"/>
              </a:cxn>
              <a:cxn ang="T13">
                <a:pos x="T6" y="T7"/>
              </a:cxn>
              <a:cxn ang="T14">
                <a:pos x="T8" y="T9"/>
              </a:cxn>
            </a:cxnLst>
            <a:rect l="T15" t="T16" r="T17" b="T18"/>
            <a:pathLst>
              <a:path w="528" h="1017">
                <a:moveTo>
                  <a:pt x="0" y="268"/>
                </a:moveTo>
                <a:lnTo>
                  <a:pt x="528" y="0"/>
                </a:lnTo>
                <a:lnTo>
                  <a:pt x="528" y="749"/>
                </a:lnTo>
                <a:lnTo>
                  <a:pt x="0" y="1017"/>
                </a:lnTo>
                <a:lnTo>
                  <a:pt x="0" y="268"/>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88" name="Freeform 8"/>
          <p:cNvSpPr>
            <a:spLocks/>
          </p:cNvSpPr>
          <p:nvPr/>
        </p:nvSpPr>
        <p:spPr bwMode="auto">
          <a:xfrm>
            <a:off x="5408613" y="4332288"/>
            <a:ext cx="0" cy="635000"/>
          </a:xfrm>
          <a:custGeom>
            <a:avLst/>
            <a:gdLst>
              <a:gd name="T0" fmla="*/ 0 h 400"/>
              <a:gd name="T1" fmla="*/ 2147483646 h 400"/>
              <a:gd name="T2" fmla="*/ 0 60000 65536"/>
              <a:gd name="T3" fmla="*/ 0 60000 65536"/>
              <a:gd name="T4" fmla="*/ 0 h 400"/>
              <a:gd name="T5" fmla="*/ 400 h 400"/>
            </a:gdLst>
            <a:ahLst/>
            <a:cxnLst>
              <a:cxn ang="T2">
                <a:pos x="0" y="T0"/>
              </a:cxn>
              <a:cxn ang="T3">
                <a:pos x="0" y="T1"/>
              </a:cxn>
            </a:cxnLst>
            <a:rect l="0" t="T4" r="0" b="T5"/>
            <a:pathLst>
              <a:path h="400">
                <a:moveTo>
                  <a:pt x="0" y="0"/>
                </a:moveTo>
                <a:lnTo>
                  <a:pt x="0" y="400"/>
                </a:lnTo>
              </a:path>
            </a:pathLst>
          </a:custGeom>
          <a:noFill/>
          <a:ln w="9149">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89" name="Freeform 9"/>
          <p:cNvSpPr>
            <a:spLocks/>
          </p:cNvSpPr>
          <p:nvPr/>
        </p:nvSpPr>
        <p:spPr bwMode="auto">
          <a:xfrm>
            <a:off x="5053013" y="4325938"/>
            <a:ext cx="355600" cy="196850"/>
          </a:xfrm>
          <a:custGeom>
            <a:avLst/>
            <a:gdLst>
              <a:gd name="T0" fmla="*/ 2147483646 w 224"/>
              <a:gd name="T1" fmla="*/ 0 h 124"/>
              <a:gd name="T2" fmla="*/ 0 w 224"/>
              <a:gd name="T3" fmla="*/ 2147483646 h 124"/>
              <a:gd name="T4" fmla="*/ 0 60000 65536"/>
              <a:gd name="T5" fmla="*/ 0 60000 65536"/>
              <a:gd name="T6" fmla="*/ 0 w 224"/>
              <a:gd name="T7" fmla="*/ 0 h 124"/>
              <a:gd name="T8" fmla="*/ 224 w 224"/>
              <a:gd name="T9" fmla="*/ 124 h 124"/>
            </a:gdLst>
            <a:ahLst/>
            <a:cxnLst>
              <a:cxn ang="T4">
                <a:pos x="T0" y="T1"/>
              </a:cxn>
              <a:cxn ang="T5">
                <a:pos x="T2" y="T3"/>
              </a:cxn>
            </a:cxnLst>
            <a:rect l="T6" t="T7" r="T8" b="T9"/>
            <a:pathLst>
              <a:path w="224" h="124">
                <a:moveTo>
                  <a:pt x="224" y="0"/>
                </a:moveTo>
                <a:lnTo>
                  <a:pt x="0" y="124"/>
                </a:lnTo>
              </a:path>
            </a:pathLst>
          </a:custGeom>
          <a:noFill/>
          <a:ln w="9981">
            <a:solidFill>
              <a:srgbClr val="FF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0" name="Freeform 10"/>
          <p:cNvSpPr>
            <a:spLocks noChangeArrowheads="1"/>
          </p:cNvSpPr>
          <p:nvPr/>
        </p:nvSpPr>
        <p:spPr bwMode="auto">
          <a:xfrm>
            <a:off x="4981575" y="4999038"/>
            <a:ext cx="385763" cy="203200"/>
          </a:xfrm>
          <a:custGeom>
            <a:avLst/>
            <a:gdLst>
              <a:gd name="T0" fmla="*/ 0 w 243"/>
              <a:gd name="T1" fmla="*/ 2147483646 h 128"/>
              <a:gd name="T2" fmla="*/ 2147483646 w 243"/>
              <a:gd name="T3" fmla="*/ 0 h 128"/>
              <a:gd name="T4" fmla="*/ 0 60000 65536"/>
              <a:gd name="T5" fmla="*/ 0 60000 65536"/>
              <a:gd name="T6" fmla="*/ 0 w 243"/>
              <a:gd name="T7" fmla="*/ 0 h 128"/>
              <a:gd name="T8" fmla="*/ 243 w 243"/>
              <a:gd name="T9" fmla="*/ 128 h 128"/>
            </a:gdLst>
            <a:ahLst/>
            <a:cxnLst>
              <a:cxn ang="T4">
                <a:pos x="T0" y="T1"/>
              </a:cxn>
              <a:cxn ang="T5">
                <a:pos x="T2" y="T3"/>
              </a:cxn>
            </a:cxnLst>
            <a:rect l="T6" t="T7" r="T8" b="T9"/>
            <a:pathLst>
              <a:path w="243" h="128">
                <a:moveTo>
                  <a:pt x="0" y="128"/>
                </a:moveTo>
                <a:lnTo>
                  <a:pt x="243"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1" name="Freeform 11"/>
          <p:cNvSpPr>
            <a:spLocks noChangeArrowheads="1"/>
          </p:cNvSpPr>
          <p:nvPr/>
        </p:nvSpPr>
        <p:spPr bwMode="auto">
          <a:xfrm>
            <a:off x="5235575" y="5002213"/>
            <a:ext cx="128588" cy="111125"/>
          </a:xfrm>
          <a:custGeom>
            <a:avLst/>
            <a:gdLst>
              <a:gd name="T0" fmla="*/ 2147483646 w 81"/>
              <a:gd name="T1" fmla="*/ 0 h 70"/>
              <a:gd name="T2" fmla="*/ 0 w 81"/>
              <a:gd name="T3" fmla="*/ 2147483646 h 70"/>
              <a:gd name="T4" fmla="*/ 2147483646 w 81"/>
              <a:gd name="T5" fmla="*/ 2147483646 h 70"/>
              <a:gd name="T6" fmla="*/ 2147483646 w 81"/>
              <a:gd name="T7" fmla="*/ 0 h 70"/>
              <a:gd name="T8" fmla="*/ 0 60000 65536"/>
              <a:gd name="T9" fmla="*/ 0 60000 65536"/>
              <a:gd name="T10" fmla="*/ 0 60000 65536"/>
              <a:gd name="T11" fmla="*/ 0 60000 65536"/>
              <a:gd name="T12" fmla="*/ 0 w 81"/>
              <a:gd name="T13" fmla="*/ 0 h 70"/>
              <a:gd name="T14" fmla="*/ 81 w 81"/>
              <a:gd name="T15" fmla="*/ 70 h 70"/>
            </a:gdLst>
            <a:ahLst/>
            <a:cxnLst>
              <a:cxn ang="T8">
                <a:pos x="T0" y="T1"/>
              </a:cxn>
              <a:cxn ang="T9">
                <a:pos x="T2" y="T3"/>
              </a:cxn>
              <a:cxn ang="T10">
                <a:pos x="T4" y="T5"/>
              </a:cxn>
              <a:cxn ang="T11">
                <a:pos x="T6" y="T7"/>
              </a:cxn>
            </a:cxnLst>
            <a:rect l="T12" t="T13" r="T14" b="T15"/>
            <a:pathLst>
              <a:path w="81" h="70">
                <a:moveTo>
                  <a:pt x="81" y="0"/>
                </a:moveTo>
                <a:lnTo>
                  <a:pt x="0" y="70"/>
                </a:lnTo>
                <a:lnTo>
                  <a:pt x="10" y="36"/>
                </a:lnTo>
                <a:lnTo>
                  <a:pt x="81" y="0"/>
                </a:lnTo>
                <a:close/>
              </a:path>
            </a:pathLst>
          </a:custGeom>
          <a:solidFill>
            <a:srgbClr val="000000"/>
          </a:solidFill>
          <a:ln w="9981">
            <a:solidFill>
              <a:srgbClr val="000000"/>
            </a:solidFill>
            <a:prstDash val="solid"/>
            <a:round/>
            <a:headEnd/>
            <a:tailEnd/>
          </a:ln>
        </p:spPr>
        <p:txBody>
          <a:bodyPr/>
          <a:lstStyle/>
          <a:p>
            <a:endParaRPr lang="en-US"/>
          </a:p>
        </p:txBody>
      </p:sp>
      <p:sp>
        <p:nvSpPr>
          <p:cNvPr id="20492" name="Freeform 12"/>
          <p:cNvSpPr>
            <a:spLocks noChangeArrowheads="1"/>
          </p:cNvSpPr>
          <p:nvPr/>
        </p:nvSpPr>
        <p:spPr bwMode="auto">
          <a:xfrm>
            <a:off x="5408613" y="4968875"/>
            <a:ext cx="238125" cy="477838"/>
          </a:xfrm>
          <a:custGeom>
            <a:avLst/>
            <a:gdLst>
              <a:gd name="T0" fmla="*/ 0 w 150"/>
              <a:gd name="T1" fmla="*/ 0 h 301"/>
              <a:gd name="T2" fmla="*/ 2147483646 w 150"/>
              <a:gd name="T3" fmla="*/ 2147483646 h 301"/>
              <a:gd name="T4" fmla="*/ 0 60000 65536"/>
              <a:gd name="T5" fmla="*/ 0 60000 65536"/>
              <a:gd name="T6" fmla="*/ 0 w 150"/>
              <a:gd name="T7" fmla="*/ 0 h 301"/>
              <a:gd name="T8" fmla="*/ 150 w 150"/>
              <a:gd name="T9" fmla="*/ 301 h 301"/>
            </a:gdLst>
            <a:ahLst/>
            <a:cxnLst>
              <a:cxn ang="T4">
                <a:pos x="T0" y="T1"/>
              </a:cxn>
              <a:cxn ang="T5">
                <a:pos x="T2" y="T3"/>
              </a:cxn>
            </a:cxnLst>
            <a:rect l="T6" t="T7" r="T8" b="T9"/>
            <a:pathLst>
              <a:path w="150" h="301">
                <a:moveTo>
                  <a:pt x="0" y="0"/>
                </a:moveTo>
                <a:lnTo>
                  <a:pt x="150" y="301"/>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3" name="Freeform 13"/>
          <p:cNvSpPr>
            <a:spLocks noChangeArrowheads="1"/>
          </p:cNvSpPr>
          <p:nvPr/>
        </p:nvSpPr>
        <p:spPr bwMode="auto">
          <a:xfrm>
            <a:off x="5410200" y="4968875"/>
            <a:ext cx="179388" cy="366713"/>
          </a:xfrm>
          <a:custGeom>
            <a:avLst/>
            <a:gdLst>
              <a:gd name="T0" fmla="*/ 0 w 113"/>
              <a:gd name="T1" fmla="*/ 0 h 231"/>
              <a:gd name="T2" fmla="*/ 2147483646 w 113"/>
              <a:gd name="T3" fmla="*/ 2147483646 h 231"/>
              <a:gd name="T4" fmla="*/ 0 60000 65536"/>
              <a:gd name="T5" fmla="*/ 0 60000 65536"/>
              <a:gd name="T6" fmla="*/ 0 w 113"/>
              <a:gd name="T7" fmla="*/ 0 h 231"/>
              <a:gd name="T8" fmla="*/ 113 w 113"/>
              <a:gd name="T9" fmla="*/ 231 h 231"/>
            </a:gdLst>
            <a:ahLst/>
            <a:cxnLst>
              <a:cxn ang="T4">
                <a:pos x="T0" y="T1"/>
              </a:cxn>
              <a:cxn ang="T5">
                <a:pos x="T2" y="T3"/>
              </a:cxn>
            </a:cxnLst>
            <a:rect l="T6" t="T7" r="T8" b="T9"/>
            <a:pathLst>
              <a:path w="113" h="231">
                <a:moveTo>
                  <a:pt x="0" y="0"/>
                </a:moveTo>
                <a:lnTo>
                  <a:pt x="113" y="231"/>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4" name="Freeform 14"/>
          <p:cNvSpPr>
            <a:spLocks noChangeArrowheads="1"/>
          </p:cNvSpPr>
          <p:nvPr/>
        </p:nvSpPr>
        <p:spPr bwMode="auto">
          <a:xfrm>
            <a:off x="6373813" y="3076575"/>
            <a:ext cx="190500" cy="168275"/>
          </a:xfrm>
          <a:custGeom>
            <a:avLst/>
            <a:gdLst>
              <a:gd name="T0" fmla="*/ 0 w 120"/>
              <a:gd name="T1" fmla="*/ 0 h 106"/>
              <a:gd name="T2" fmla="*/ 2147483646 w 120"/>
              <a:gd name="T3" fmla="*/ 0 h 106"/>
              <a:gd name="T4" fmla="*/ 2147483646 w 120"/>
              <a:gd name="T5" fmla="*/ 2147483646 h 106"/>
              <a:gd name="T6" fmla="*/ 0 w 120"/>
              <a:gd name="T7" fmla="*/ 0 h 106"/>
              <a:gd name="T8" fmla="*/ 0 60000 65536"/>
              <a:gd name="T9" fmla="*/ 0 60000 65536"/>
              <a:gd name="T10" fmla="*/ 0 60000 65536"/>
              <a:gd name="T11" fmla="*/ 0 60000 65536"/>
              <a:gd name="T12" fmla="*/ 0 w 120"/>
              <a:gd name="T13" fmla="*/ 0 h 106"/>
              <a:gd name="T14" fmla="*/ 120 w 120"/>
              <a:gd name="T15" fmla="*/ 106 h 106"/>
            </a:gdLst>
            <a:ahLst/>
            <a:cxnLst>
              <a:cxn ang="T8">
                <a:pos x="T0" y="T1"/>
              </a:cxn>
              <a:cxn ang="T9">
                <a:pos x="T2" y="T3"/>
              </a:cxn>
              <a:cxn ang="T10">
                <a:pos x="T4" y="T5"/>
              </a:cxn>
              <a:cxn ang="T11">
                <a:pos x="T6" y="T7"/>
              </a:cxn>
            </a:cxnLst>
            <a:rect l="T12" t="T13" r="T14" b="T15"/>
            <a:pathLst>
              <a:path w="120" h="106">
                <a:moveTo>
                  <a:pt x="0" y="0"/>
                </a:moveTo>
                <a:lnTo>
                  <a:pt x="120" y="0"/>
                </a:lnTo>
                <a:lnTo>
                  <a:pt x="60" y="106"/>
                </a:lnTo>
                <a:lnTo>
                  <a:pt x="0" y="0"/>
                </a:lnTo>
                <a:close/>
              </a:path>
            </a:pathLst>
          </a:custGeom>
          <a:solidFill>
            <a:srgbClr val="000000"/>
          </a:solidFill>
          <a:ln w="9981">
            <a:solidFill>
              <a:srgbClr val="000000"/>
            </a:solidFill>
            <a:prstDash val="solid"/>
            <a:round/>
            <a:headEnd/>
            <a:tailEnd/>
          </a:ln>
        </p:spPr>
        <p:txBody>
          <a:bodyPr/>
          <a:lstStyle/>
          <a:p>
            <a:endParaRPr lang="en-US"/>
          </a:p>
        </p:txBody>
      </p:sp>
      <p:sp>
        <p:nvSpPr>
          <p:cNvPr id="20495" name="Rectangle 15"/>
          <p:cNvSpPr>
            <a:spLocks noChangeArrowheads="1"/>
          </p:cNvSpPr>
          <p:nvPr/>
        </p:nvSpPr>
        <p:spPr bwMode="auto">
          <a:xfrm>
            <a:off x="6208713" y="2725738"/>
            <a:ext cx="13636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i="1">
                <a:solidFill>
                  <a:srgbClr val="000000"/>
                </a:solidFill>
              </a:rPr>
              <a:t>G.S.</a:t>
            </a:r>
          </a:p>
        </p:txBody>
      </p:sp>
      <p:sp>
        <p:nvSpPr>
          <p:cNvPr id="20496" name="Text Box 16"/>
          <p:cNvSpPr txBox="1">
            <a:spLocks noChangeArrowheads="1"/>
          </p:cNvSpPr>
          <p:nvPr/>
        </p:nvSpPr>
        <p:spPr bwMode="auto">
          <a:xfrm>
            <a:off x="6591300" y="4641850"/>
            <a:ext cx="1549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300">
                <a:solidFill>
                  <a:srgbClr val="FF0000"/>
                </a:solidFill>
              </a:rPr>
              <a:t>Failure</a:t>
            </a:r>
          </a:p>
          <a:p>
            <a:pPr algn="ctr"/>
            <a:r>
              <a:rPr lang="en-US" altLang="en-US" sz="1300">
                <a:solidFill>
                  <a:srgbClr val="FF0000"/>
                </a:solidFill>
              </a:rPr>
              <a:t>Surface</a:t>
            </a:r>
          </a:p>
        </p:txBody>
      </p:sp>
      <p:sp>
        <p:nvSpPr>
          <p:cNvPr id="20497" name="Freeform 17"/>
          <p:cNvSpPr>
            <a:spLocks/>
          </p:cNvSpPr>
          <p:nvPr/>
        </p:nvSpPr>
        <p:spPr bwMode="auto">
          <a:xfrm>
            <a:off x="4079875" y="4437063"/>
            <a:ext cx="0" cy="1195387"/>
          </a:xfrm>
          <a:custGeom>
            <a:avLst/>
            <a:gdLst>
              <a:gd name="T0" fmla="*/ 0 h 753"/>
              <a:gd name="T1" fmla="*/ 2147483646 h 753"/>
              <a:gd name="T2" fmla="*/ 0 60000 65536"/>
              <a:gd name="T3" fmla="*/ 0 60000 65536"/>
              <a:gd name="T4" fmla="*/ 0 h 753"/>
              <a:gd name="T5" fmla="*/ 753 h 753"/>
            </a:gdLst>
            <a:ahLst/>
            <a:cxnLst>
              <a:cxn ang="T2">
                <a:pos x="0" y="T0"/>
              </a:cxn>
              <a:cxn ang="T3">
                <a:pos x="0" y="T1"/>
              </a:cxn>
            </a:cxnLst>
            <a:rect l="0" t="T4" r="0" b="T5"/>
            <a:pathLst>
              <a:path h="753">
                <a:moveTo>
                  <a:pt x="0" y="0"/>
                </a:moveTo>
                <a:lnTo>
                  <a:pt x="0" y="753"/>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498" name="Rectangle 18"/>
          <p:cNvSpPr>
            <a:spLocks noChangeArrowheads="1"/>
          </p:cNvSpPr>
          <p:nvPr/>
        </p:nvSpPr>
        <p:spPr bwMode="auto">
          <a:xfrm>
            <a:off x="3776663" y="4730750"/>
            <a:ext cx="4016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i="1">
                <a:solidFill>
                  <a:srgbClr val="000000"/>
                </a:solidFill>
              </a:rPr>
              <a:t>H</a:t>
            </a:r>
          </a:p>
        </p:txBody>
      </p:sp>
      <p:sp>
        <p:nvSpPr>
          <p:cNvPr id="20499" name="Freeform 19"/>
          <p:cNvSpPr>
            <a:spLocks noChangeArrowheads="1"/>
          </p:cNvSpPr>
          <p:nvPr/>
        </p:nvSpPr>
        <p:spPr bwMode="auto">
          <a:xfrm>
            <a:off x="6823075" y="4259263"/>
            <a:ext cx="723900" cy="0"/>
          </a:xfrm>
          <a:custGeom>
            <a:avLst/>
            <a:gdLst>
              <a:gd name="T0" fmla="*/ 0 w 456"/>
              <a:gd name="T1" fmla="*/ 2147483646 w 456"/>
              <a:gd name="T2" fmla="*/ 0 60000 65536"/>
              <a:gd name="T3" fmla="*/ 0 60000 65536"/>
              <a:gd name="T4" fmla="*/ 0 w 456"/>
              <a:gd name="T5" fmla="*/ 456 w 456"/>
            </a:gdLst>
            <a:ahLst/>
            <a:cxnLst>
              <a:cxn ang="T2">
                <a:pos x="T0" y="0"/>
              </a:cxn>
              <a:cxn ang="T3">
                <a:pos x="T1" y="0"/>
              </a:cxn>
            </a:cxnLst>
            <a:rect l="T4" t="0" r="T5" b="0"/>
            <a:pathLst>
              <a:path w="456">
                <a:moveTo>
                  <a:pt x="0" y="0"/>
                </a:moveTo>
                <a:lnTo>
                  <a:pt x="456"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0" name="Freeform 20"/>
          <p:cNvSpPr>
            <a:spLocks noChangeArrowheads="1"/>
          </p:cNvSpPr>
          <p:nvPr/>
        </p:nvSpPr>
        <p:spPr bwMode="auto">
          <a:xfrm>
            <a:off x="7234238" y="4059238"/>
            <a:ext cx="101600" cy="217487"/>
          </a:xfrm>
          <a:custGeom>
            <a:avLst/>
            <a:gdLst>
              <a:gd name="T0" fmla="*/ 0 w 64"/>
              <a:gd name="T1" fmla="*/ 0 h 137"/>
              <a:gd name="T2" fmla="*/ 2147483646 w 64"/>
              <a:gd name="T3" fmla="*/ 2147483646 h 137"/>
              <a:gd name="T4" fmla="*/ 2147483646 w 64"/>
              <a:gd name="T5" fmla="*/ 2147483646 h 137"/>
              <a:gd name="T6" fmla="*/ 2147483646 w 64"/>
              <a:gd name="T7" fmla="*/ 2147483646 h 137"/>
              <a:gd name="T8" fmla="*/ 2147483646 w 64"/>
              <a:gd name="T9" fmla="*/ 2147483646 h 137"/>
              <a:gd name="T10" fmla="*/ 2147483646 w 64"/>
              <a:gd name="T11" fmla="*/ 2147483646 h 137"/>
              <a:gd name="T12" fmla="*/ 2147483646 w 64"/>
              <a:gd name="T13" fmla="*/ 2147483646 h 137"/>
              <a:gd name="T14" fmla="*/ 2147483646 w 64"/>
              <a:gd name="T15" fmla="*/ 2147483646 h 137"/>
              <a:gd name="T16" fmla="*/ 2147483646 w 64"/>
              <a:gd name="T17" fmla="*/ 2147483646 h 137"/>
              <a:gd name="T18" fmla="*/ 2147483646 w 64"/>
              <a:gd name="T19" fmla="*/ 2147483646 h 137"/>
              <a:gd name="T20" fmla="*/ 2147483646 w 64"/>
              <a:gd name="T21" fmla="*/ 2147483646 h 137"/>
              <a:gd name="T22" fmla="*/ 2147483646 w 64"/>
              <a:gd name="T23" fmla="*/ 2147483646 h 137"/>
              <a:gd name="T24" fmla="*/ 2147483646 w 64"/>
              <a:gd name="T25" fmla="*/ 2147483646 h 137"/>
              <a:gd name="T26" fmla="*/ 2147483646 w 64"/>
              <a:gd name="T27" fmla="*/ 2147483646 h 137"/>
              <a:gd name="T28" fmla="*/ 2147483646 w 64"/>
              <a:gd name="T29" fmla="*/ 2147483646 h 137"/>
              <a:gd name="T30" fmla="*/ 2147483646 w 64"/>
              <a:gd name="T31" fmla="*/ 2147483646 h 137"/>
              <a:gd name="T32" fmla="*/ 2147483646 w 64"/>
              <a:gd name="T33" fmla="*/ 2147483646 h 137"/>
              <a:gd name="T34" fmla="*/ 2147483646 w 64"/>
              <a:gd name="T35" fmla="*/ 2147483646 h 137"/>
              <a:gd name="T36" fmla="*/ 2147483646 w 64"/>
              <a:gd name="T37" fmla="*/ 2147483646 h 137"/>
              <a:gd name="T38" fmla="*/ 2147483646 w 64"/>
              <a:gd name="T39" fmla="*/ 2147483646 h 137"/>
              <a:gd name="T40" fmla="*/ 2147483646 w 64"/>
              <a:gd name="T41" fmla="*/ 2147483646 h 137"/>
              <a:gd name="T42" fmla="*/ 2147483646 w 64"/>
              <a:gd name="T43" fmla="*/ 2147483646 h 137"/>
              <a:gd name="T44" fmla="*/ 2147483646 w 64"/>
              <a:gd name="T45" fmla="*/ 2147483646 h 137"/>
              <a:gd name="T46" fmla="*/ 2147483646 w 64"/>
              <a:gd name="T47" fmla="*/ 2147483646 h 137"/>
              <a:gd name="T48" fmla="*/ 2147483646 w 64"/>
              <a:gd name="T49" fmla="*/ 2147483646 h 137"/>
              <a:gd name="T50" fmla="*/ 2147483646 w 64"/>
              <a:gd name="T51" fmla="*/ 2147483646 h 137"/>
              <a:gd name="T52" fmla="*/ 2147483646 w 64"/>
              <a:gd name="T53" fmla="*/ 2147483646 h 137"/>
              <a:gd name="T54" fmla="*/ 2147483646 w 64"/>
              <a:gd name="T55" fmla="*/ 2147483646 h 137"/>
              <a:gd name="T56" fmla="*/ 2147483646 w 64"/>
              <a:gd name="T57" fmla="*/ 2147483646 h 1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4"/>
              <a:gd name="T88" fmla="*/ 0 h 137"/>
              <a:gd name="T89" fmla="*/ 64 w 64"/>
              <a:gd name="T90" fmla="*/ 137 h 1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4" h="137">
                <a:moveTo>
                  <a:pt x="0" y="0"/>
                </a:moveTo>
                <a:lnTo>
                  <a:pt x="9" y="5"/>
                </a:lnTo>
                <a:lnTo>
                  <a:pt x="17" y="9"/>
                </a:lnTo>
                <a:lnTo>
                  <a:pt x="25" y="13"/>
                </a:lnTo>
                <a:lnTo>
                  <a:pt x="32" y="18"/>
                </a:lnTo>
                <a:lnTo>
                  <a:pt x="38" y="23"/>
                </a:lnTo>
                <a:lnTo>
                  <a:pt x="43" y="27"/>
                </a:lnTo>
                <a:lnTo>
                  <a:pt x="48" y="32"/>
                </a:lnTo>
                <a:lnTo>
                  <a:pt x="52" y="37"/>
                </a:lnTo>
                <a:lnTo>
                  <a:pt x="55" y="42"/>
                </a:lnTo>
                <a:lnTo>
                  <a:pt x="58" y="48"/>
                </a:lnTo>
                <a:lnTo>
                  <a:pt x="60" y="53"/>
                </a:lnTo>
                <a:lnTo>
                  <a:pt x="62" y="58"/>
                </a:lnTo>
                <a:lnTo>
                  <a:pt x="63" y="63"/>
                </a:lnTo>
                <a:lnTo>
                  <a:pt x="64" y="68"/>
                </a:lnTo>
                <a:lnTo>
                  <a:pt x="64" y="74"/>
                </a:lnTo>
                <a:lnTo>
                  <a:pt x="64" y="79"/>
                </a:lnTo>
                <a:lnTo>
                  <a:pt x="63" y="84"/>
                </a:lnTo>
                <a:lnTo>
                  <a:pt x="62" y="89"/>
                </a:lnTo>
                <a:lnTo>
                  <a:pt x="61" y="94"/>
                </a:lnTo>
                <a:lnTo>
                  <a:pt x="59" y="100"/>
                </a:lnTo>
                <a:lnTo>
                  <a:pt x="57" y="105"/>
                </a:lnTo>
                <a:lnTo>
                  <a:pt x="55" y="110"/>
                </a:lnTo>
                <a:lnTo>
                  <a:pt x="53" y="114"/>
                </a:lnTo>
                <a:lnTo>
                  <a:pt x="50" y="119"/>
                </a:lnTo>
                <a:lnTo>
                  <a:pt x="47" y="124"/>
                </a:lnTo>
                <a:lnTo>
                  <a:pt x="44" y="128"/>
                </a:lnTo>
                <a:lnTo>
                  <a:pt x="41" y="133"/>
                </a:lnTo>
                <a:lnTo>
                  <a:pt x="38" y="137"/>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1" name="Rectangle 21"/>
          <p:cNvSpPr>
            <a:spLocks noChangeArrowheads="1"/>
          </p:cNvSpPr>
          <p:nvPr/>
        </p:nvSpPr>
        <p:spPr bwMode="auto">
          <a:xfrm>
            <a:off x="7408863" y="4000500"/>
            <a:ext cx="22225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i="1">
                <a:solidFill>
                  <a:srgbClr val="000000"/>
                </a:solidFill>
              </a:rPr>
              <a:t>β</a:t>
            </a:r>
          </a:p>
        </p:txBody>
      </p:sp>
      <p:sp>
        <p:nvSpPr>
          <p:cNvPr id="20502" name="Text Box 22"/>
          <p:cNvSpPr txBox="1">
            <a:spLocks noChangeArrowheads="1"/>
          </p:cNvSpPr>
          <p:nvPr/>
        </p:nvSpPr>
        <p:spPr bwMode="auto">
          <a:xfrm rot="-1560000">
            <a:off x="3906838" y="4318000"/>
            <a:ext cx="225266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dirty="0">
                <a:solidFill>
                  <a:srgbClr val="FF0000"/>
                </a:solidFill>
              </a:rPr>
              <a:t>Driving Force, F</a:t>
            </a:r>
            <a:r>
              <a:rPr lang="en-US" altLang="en-US" sz="1000" baseline="-25000" dirty="0">
                <a:solidFill>
                  <a:srgbClr val="FF0000"/>
                </a:solidFill>
              </a:rPr>
              <a:t>D</a:t>
            </a:r>
            <a:r>
              <a:rPr lang="en-US" altLang="en-US" sz="1000" dirty="0">
                <a:solidFill>
                  <a:srgbClr val="FF0000"/>
                </a:solidFill>
              </a:rPr>
              <a:t> = W sin β</a:t>
            </a:r>
          </a:p>
        </p:txBody>
      </p:sp>
      <p:sp>
        <p:nvSpPr>
          <p:cNvPr id="20503" name="Text Box 23"/>
          <p:cNvSpPr txBox="1">
            <a:spLocks noChangeArrowheads="1"/>
          </p:cNvSpPr>
          <p:nvPr/>
        </p:nvSpPr>
        <p:spPr bwMode="auto">
          <a:xfrm rot="-1560000">
            <a:off x="5395913" y="3824288"/>
            <a:ext cx="317976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FF"/>
                </a:solidFill>
              </a:rPr>
              <a:t>Normal Component, N</a:t>
            </a:r>
            <a:r>
              <a:rPr lang="en-US" altLang="en-US" sz="1000" baseline="-25000">
                <a:solidFill>
                  <a:srgbClr val="0000FF"/>
                </a:solidFill>
              </a:rPr>
              <a:t>eff</a:t>
            </a:r>
            <a:r>
              <a:rPr lang="en-US" altLang="en-US" sz="1000">
                <a:solidFill>
                  <a:srgbClr val="0000FF"/>
                </a:solidFill>
              </a:rPr>
              <a:t> = (W – u) cos β</a:t>
            </a:r>
          </a:p>
        </p:txBody>
      </p:sp>
      <p:sp>
        <p:nvSpPr>
          <p:cNvPr id="20504" name="Rectangle 24"/>
          <p:cNvSpPr>
            <a:spLocks noChangeArrowheads="1"/>
          </p:cNvSpPr>
          <p:nvPr/>
        </p:nvSpPr>
        <p:spPr bwMode="auto">
          <a:xfrm>
            <a:off x="4665663" y="4835525"/>
            <a:ext cx="1522412"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800000"/>
                </a:solidFill>
              </a:rPr>
              <a:t>Weight = W</a:t>
            </a:r>
          </a:p>
        </p:txBody>
      </p:sp>
      <p:sp>
        <p:nvSpPr>
          <p:cNvPr id="20505" name="Freeform 25"/>
          <p:cNvSpPr>
            <a:spLocks noChangeArrowheads="1"/>
          </p:cNvSpPr>
          <p:nvPr/>
        </p:nvSpPr>
        <p:spPr bwMode="auto">
          <a:xfrm>
            <a:off x="5408613" y="4529138"/>
            <a:ext cx="107950" cy="39687"/>
          </a:xfrm>
          <a:custGeom>
            <a:avLst/>
            <a:gdLst>
              <a:gd name="T0" fmla="*/ 0 w 68"/>
              <a:gd name="T1" fmla="*/ 2147483646 h 25"/>
              <a:gd name="T2" fmla="*/ 2147483646 w 68"/>
              <a:gd name="T3" fmla="*/ 2147483646 h 25"/>
              <a:gd name="T4" fmla="*/ 2147483646 w 68"/>
              <a:gd name="T5" fmla="*/ 2147483646 h 25"/>
              <a:gd name="T6" fmla="*/ 2147483646 w 68"/>
              <a:gd name="T7" fmla="*/ 2147483646 h 25"/>
              <a:gd name="T8" fmla="*/ 2147483646 w 68"/>
              <a:gd name="T9" fmla="*/ 2147483646 h 25"/>
              <a:gd name="T10" fmla="*/ 2147483646 w 68"/>
              <a:gd name="T11" fmla="*/ 2147483646 h 25"/>
              <a:gd name="T12" fmla="*/ 2147483646 w 68"/>
              <a:gd name="T13" fmla="*/ 2147483646 h 25"/>
              <a:gd name="T14" fmla="*/ 2147483646 w 68"/>
              <a:gd name="T15" fmla="*/ 2147483646 h 25"/>
              <a:gd name="T16" fmla="*/ 2147483646 w 68"/>
              <a:gd name="T17" fmla="*/ 2147483646 h 25"/>
              <a:gd name="T18" fmla="*/ 2147483646 w 68"/>
              <a:gd name="T19" fmla="*/ 2147483646 h 25"/>
              <a:gd name="T20" fmla="*/ 2147483646 w 68"/>
              <a:gd name="T21" fmla="*/ 2147483646 h 25"/>
              <a:gd name="T22" fmla="*/ 2147483646 w 68"/>
              <a:gd name="T23" fmla="*/ 2147483646 h 25"/>
              <a:gd name="T24" fmla="*/ 2147483646 w 68"/>
              <a:gd name="T25" fmla="*/ 2147483646 h 25"/>
              <a:gd name="T26" fmla="*/ 2147483646 w 68"/>
              <a:gd name="T27" fmla="*/ 2147483646 h 25"/>
              <a:gd name="T28" fmla="*/ 2147483646 w 68"/>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
              <a:gd name="T46" fmla="*/ 0 h 25"/>
              <a:gd name="T47" fmla="*/ 68 w 68"/>
              <a:gd name="T48" fmla="*/ 25 h 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 h="25">
                <a:moveTo>
                  <a:pt x="0" y="3"/>
                </a:moveTo>
                <a:lnTo>
                  <a:pt x="7" y="11"/>
                </a:lnTo>
                <a:lnTo>
                  <a:pt x="14" y="17"/>
                </a:lnTo>
                <a:lnTo>
                  <a:pt x="21" y="22"/>
                </a:lnTo>
                <a:lnTo>
                  <a:pt x="27" y="24"/>
                </a:lnTo>
                <a:lnTo>
                  <a:pt x="33" y="25"/>
                </a:lnTo>
                <a:lnTo>
                  <a:pt x="38" y="25"/>
                </a:lnTo>
                <a:lnTo>
                  <a:pt x="43" y="24"/>
                </a:lnTo>
                <a:lnTo>
                  <a:pt x="48" y="22"/>
                </a:lnTo>
                <a:lnTo>
                  <a:pt x="52" y="19"/>
                </a:lnTo>
                <a:lnTo>
                  <a:pt x="56" y="15"/>
                </a:lnTo>
                <a:lnTo>
                  <a:pt x="59" y="12"/>
                </a:lnTo>
                <a:lnTo>
                  <a:pt x="62" y="8"/>
                </a:lnTo>
                <a:lnTo>
                  <a:pt x="65" y="4"/>
                </a:lnTo>
                <a:lnTo>
                  <a:pt x="68"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6" name="Rectangle 26"/>
          <p:cNvSpPr>
            <a:spLocks noChangeArrowheads="1"/>
          </p:cNvSpPr>
          <p:nvPr/>
        </p:nvSpPr>
        <p:spPr bwMode="auto">
          <a:xfrm>
            <a:off x="5446713" y="4610100"/>
            <a:ext cx="92075" cy="7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i="1">
                <a:solidFill>
                  <a:srgbClr val="000000"/>
                </a:solidFill>
              </a:rPr>
              <a:t>β</a:t>
            </a:r>
          </a:p>
        </p:txBody>
      </p:sp>
      <p:sp>
        <p:nvSpPr>
          <p:cNvPr id="20507" name="Freeform 27"/>
          <p:cNvSpPr>
            <a:spLocks noChangeArrowheads="1"/>
          </p:cNvSpPr>
          <p:nvPr/>
        </p:nvSpPr>
        <p:spPr bwMode="auto">
          <a:xfrm>
            <a:off x="5283200" y="4114800"/>
            <a:ext cx="411163" cy="714375"/>
          </a:xfrm>
          <a:custGeom>
            <a:avLst/>
            <a:gdLst>
              <a:gd name="T0" fmla="*/ 0 w 259"/>
              <a:gd name="T1" fmla="*/ 0 h 450"/>
              <a:gd name="T2" fmla="*/ 2147483646 w 259"/>
              <a:gd name="T3" fmla="*/ 2147483646 h 450"/>
              <a:gd name="T4" fmla="*/ 0 60000 65536"/>
              <a:gd name="T5" fmla="*/ 0 60000 65536"/>
              <a:gd name="T6" fmla="*/ 0 w 259"/>
              <a:gd name="T7" fmla="*/ 0 h 450"/>
              <a:gd name="T8" fmla="*/ 259 w 259"/>
              <a:gd name="T9" fmla="*/ 450 h 450"/>
            </a:gdLst>
            <a:ahLst/>
            <a:cxnLst>
              <a:cxn ang="T4">
                <a:pos x="T0" y="T1"/>
              </a:cxn>
              <a:cxn ang="T5">
                <a:pos x="T2" y="T3"/>
              </a:cxn>
            </a:cxnLst>
            <a:rect l="T6" t="T7" r="T8" b="T9"/>
            <a:pathLst>
              <a:path w="259" h="450">
                <a:moveTo>
                  <a:pt x="0" y="0"/>
                </a:moveTo>
                <a:lnTo>
                  <a:pt x="259" y="450"/>
                </a:lnTo>
              </a:path>
            </a:pathLst>
          </a:custGeom>
          <a:noFill/>
          <a:ln w="9981">
            <a:solidFill>
              <a:srgbClr val="80808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8" name="Freeform 28"/>
          <p:cNvSpPr>
            <a:spLocks/>
          </p:cNvSpPr>
          <p:nvPr/>
        </p:nvSpPr>
        <p:spPr bwMode="auto">
          <a:xfrm>
            <a:off x="5408613" y="4332288"/>
            <a:ext cx="247650" cy="433387"/>
          </a:xfrm>
          <a:custGeom>
            <a:avLst/>
            <a:gdLst>
              <a:gd name="T0" fmla="*/ 0 w 156"/>
              <a:gd name="T1" fmla="*/ 0 h 273"/>
              <a:gd name="T2" fmla="*/ 2147483646 w 156"/>
              <a:gd name="T3" fmla="*/ 2147483646 h 273"/>
              <a:gd name="T4" fmla="*/ 0 60000 65536"/>
              <a:gd name="T5" fmla="*/ 0 60000 65536"/>
              <a:gd name="T6" fmla="*/ 0 w 156"/>
              <a:gd name="T7" fmla="*/ 0 h 273"/>
              <a:gd name="T8" fmla="*/ 156 w 156"/>
              <a:gd name="T9" fmla="*/ 273 h 273"/>
            </a:gdLst>
            <a:ahLst/>
            <a:cxnLst>
              <a:cxn ang="T4">
                <a:pos x="T0" y="T1"/>
              </a:cxn>
              <a:cxn ang="T5">
                <a:pos x="T2" y="T3"/>
              </a:cxn>
            </a:cxnLst>
            <a:rect l="T6" t="T7" r="T8" b="T9"/>
            <a:pathLst>
              <a:path w="156" h="273">
                <a:moveTo>
                  <a:pt x="0" y="0"/>
                </a:moveTo>
                <a:lnTo>
                  <a:pt x="156" y="273"/>
                </a:lnTo>
              </a:path>
            </a:pathLst>
          </a:custGeom>
          <a:noFill/>
          <a:ln w="9981">
            <a:solidFill>
              <a:srgbClr val="0000FF"/>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09" name="Rectangle 29"/>
          <p:cNvSpPr>
            <a:spLocks noChangeArrowheads="1"/>
          </p:cNvSpPr>
          <p:nvPr/>
        </p:nvSpPr>
        <p:spPr bwMode="auto">
          <a:xfrm rot="-1625367">
            <a:off x="4443413" y="5175250"/>
            <a:ext cx="13017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i="1" dirty="0">
                <a:solidFill>
                  <a:srgbClr val="000000"/>
                </a:solidFill>
              </a:rPr>
              <a:t>τ </a:t>
            </a:r>
            <a:r>
              <a:rPr lang="en-US" altLang="en-US" sz="1200" i="1" dirty="0">
                <a:solidFill>
                  <a:srgbClr val="000000"/>
                </a:solidFill>
              </a:rPr>
              <a:t>= N</a:t>
            </a:r>
            <a:r>
              <a:rPr lang="en-US" altLang="en-US" sz="1200" i="1" baseline="-25000" dirty="0">
                <a:solidFill>
                  <a:srgbClr val="000000"/>
                </a:solidFill>
              </a:rPr>
              <a:t>eff</a:t>
            </a:r>
            <a:r>
              <a:rPr lang="en-US" altLang="en-US" sz="1200" i="1" dirty="0">
                <a:solidFill>
                  <a:srgbClr val="000000"/>
                </a:solidFill>
              </a:rPr>
              <a:t> tanϕ</a:t>
            </a:r>
          </a:p>
        </p:txBody>
      </p:sp>
      <p:sp>
        <p:nvSpPr>
          <p:cNvPr id="20510" name="Rectangle 30"/>
          <p:cNvSpPr>
            <a:spLocks noChangeArrowheads="1"/>
          </p:cNvSpPr>
          <p:nvPr/>
        </p:nvSpPr>
        <p:spPr bwMode="auto">
          <a:xfrm rot="3916132">
            <a:off x="5180013" y="5621337"/>
            <a:ext cx="14922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rPr>
              <a:t>N</a:t>
            </a:r>
            <a:r>
              <a:rPr lang="en-US" altLang="en-US" sz="1300" baseline="-25000">
                <a:solidFill>
                  <a:srgbClr val="000000"/>
                </a:solidFill>
              </a:rPr>
              <a:t>eff</a:t>
            </a:r>
            <a:r>
              <a:rPr lang="en-US" altLang="en-US" sz="1300">
                <a:solidFill>
                  <a:srgbClr val="000000"/>
                </a:solidFill>
              </a:rPr>
              <a:t> = (W-u) cos β</a:t>
            </a:r>
          </a:p>
        </p:txBody>
      </p:sp>
      <p:sp>
        <p:nvSpPr>
          <p:cNvPr id="20511" name="Freeform 31"/>
          <p:cNvSpPr>
            <a:spLocks/>
          </p:cNvSpPr>
          <p:nvPr/>
        </p:nvSpPr>
        <p:spPr bwMode="auto">
          <a:xfrm>
            <a:off x="6477000" y="4440238"/>
            <a:ext cx="595313" cy="287337"/>
          </a:xfrm>
          <a:custGeom>
            <a:avLst/>
            <a:gdLst>
              <a:gd name="T0" fmla="*/ 2147483646 w 375"/>
              <a:gd name="T1" fmla="*/ 2147483646 h 181"/>
              <a:gd name="T2" fmla="*/ 0 w 375"/>
              <a:gd name="T3" fmla="*/ 0 h 181"/>
              <a:gd name="T4" fmla="*/ 0 60000 65536"/>
              <a:gd name="T5" fmla="*/ 0 60000 65536"/>
              <a:gd name="T6" fmla="*/ 0 w 375"/>
              <a:gd name="T7" fmla="*/ 0 h 181"/>
              <a:gd name="T8" fmla="*/ 375 w 375"/>
              <a:gd name="T9" fmla="*/ 181 h 181"/>
            </a:gdLst>
            <a:ahLst/>
            <a:cxnLst>
              <a:cxn ang="T4">
                <a:pos x="T0" y="T1"/>
              </a:cxn>
              <a:cxn ang="T5">
                <a:pos x="T2" y="T3"/>
              </a:cxn>
            </a:cxnLst>
            <a:rect l="T6" t="T7" r="T8" b="T9"/>
            <a:pathLst>
              <a:path w="375" h="181">
                <a:moveTo>
                  <a:pt x="375" y="181"/>
                </a:moveTo>
                <a:lnTo>
                  <a:pt x="0" y="0"/>
                </a:lnTo>
              </a:path>
            </a:pathLst>
          </a:custGeom>
          <a:noFill/>
          <a:ln w="9981">
            <a:solidFill>
              <a:srgbClr val="80808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2" name="Freeform 32"/>
          <p:cNvSpPr>
            <a:spLocks noChangeArrowheads="1"/>
          </p:cNvSpPr>
          <p:nvPr/>
        </p:nvSpPr>
        <p:spPr bwMode="auto">
          <a:xfrm>
            <a:off x="3338513" y="2800350"/>
            <a:ext cx="4029075" cy="2001838"/>
          </a:xfrm>
          <a:custGeom>
            <a:avLst/>
            <a:gdLst>
              <a:gd name="T0" fmla="*/ 0 w 2538"/>
              <a:gd name="T1" fmla="*/ 2147483646 h 1261"/>
              <a:gd name="T2" fmla="*/ 2147483646 w 2538"/>
              <a:gd name="T3" fmla="*/ 0 h 1261"/>
              <a:gd name="T4" fmla="*/ 0 60000 65536"/>
              <a:gd name="T5" fmla="*/ 0 60000 65536"/>
              <a:gd name="T6" fmla="*/ 0 w 2538"/>
              <a:gd name="T7" fmla="*/ 0 h 1261"/>
              <a:gd name="T8" fmla="*/ 2538 w 2538"/>
              <a:gd name="T9" fmla="*/ 1261 h 1261"/>
            </a:gdLst>
            <a:ahLst/>
            <a:cxnLst>
              <a:cxn ang="T4">
                <a:pos x="T0" y="T1"/>
              </a:cxn>
              <a:cxn ang="T5">
                <a:pos x="T2" y="T3"/>
              </a:cxn>
            </a:cxnLst>
            <a:rect l="T6" t="T7" r="T8" b="T9"/>
            <a:pathLst>
              <a:path w="2538" h="1261">
                <a:moveTo>
                  <a:pt x="0" y="1261"/>
                </a:moveTo>
                <a:lnTo>
                  <a:pt x="2538" y="0"/>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3" name="Freeform 33"/>
          <p:cNvSpPr>
            <a:spLocks/>
          </p:cNvSpPr>
          <p:nvPr/>
        </p:nvSpPr>
        <p:spPr bwMode="auto">
          <a:xfrm>
            <a:off x="4991100" y="3322638"/>
            <a:ext cx="841375" cy="0"/>
          </a:xfrm>
          <a:custGeom>
            <a:avLst/>
            <a:gdLst>
              <a:gd name="T0" fmla="*/ 0 w 530"/>
              <a:gd name="T1" fmla="*/ 2147483646 w 530"/>
              <a:gd name="T2" fmla="*/ 0 60000 65536"/>
              <a:gd name="T3" fmla="*/ 0 60000 65536"/>
              <a:gd name="T4" fmla="*/ 0 w 530"/>
              <a:gd name="T5" fmla="*/ 530 w 530"/>
            </a:gdLst>
            <a:ahLst/>
            <a:cxnLst>
              <a:cxn ang="T2">
                <a:pos x="T0" y="0"/>
              </a:cxn>
              <a:cxn ang="T3">
                <a:pos x="T1" y="0"/>
              </a:cxn>
            </a:cxnLst>
            <a:rect l="T4" t="0" r="T5" b="0"/>
            <a:pathLst>
              <a:path w="530">
                <a:moveTo>
                  <a:pt x="0" y="0"/>
                </a:moveTo>
                <a:lnTo>
                  <a:pt x="530" y="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4" name="Freeform 34"/>
          <p:cNvSpPr>
            <a:spLocks noChangeArrowheads="1"/>
          </p:cNvSpPr>
          <p:nvPr/>
        </p:nvSpPr>
        <p:spPr bwMode="auto">
          <a:xfrm>
            <a:off x="4991100" y="3181350"/>
            <a:ext cx="0" cy="681038"/>
          </a:xfrm>
          <a:custGeom>
            <a:avLst/>
            <a:gdLst>
              <a:gd name="T0" fmla="*/ 2147483646 h 429"/>
              <a:gd name="T1" fmla="*/ 0 h 429"/>
              <a:gd name="T2" fmla="*/ 0 60000 65536"/>
              <a:gd name="T3" fmla="*/ 0 60000 65536"/>
              <a:gd name="T4" fmla="*/ 0 h 429"/>
              <a:gd name="T5" fmla="*/ 429 h 429"/>
            </a:gdLst>
            <a:ahLst/>
            <a:cxnLst>
              <a:cxn ang="T2">
                <a:pos x="0" y="T0"/>
              </a:cxn>
              <a:cxn ang="T3">
                <a:pos x="0" y="T1"/>
              </a:cxn>
            </a:cxnLst>
            <a:rect l="0" t="T4" r="0" b="T5"/>
            <a:pathLst>
              <a:path h="429">
                <a:moveTo>
                  <a:pt x="0" y="429"/>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5" name="Freeform 35"/>
          <p:cNvSpPr>
            <a:spLocks noChangeArrowheads="1"/>
          </p:cNvSpPr>
          <p:nvPr/>
        </p:nvSpPr>
        <p:spPr bwMode="auto">
          <a:xfrm>
            <a:off x="5832475" y="3173413"/>
            <a:ext cx="0" cy="314325"/>
          </a:xfrm>
          <a:custGeom>
            <a:avLst/>
            <a:gdLst>
              <a:gd name="T0" fmla="*/ 2147483646 h 198"/>
              <a:gd name="T1" fmla="*/ 0 h 198"/>
              <a:gd name="T2" fmla="*/ 0 60000 65536"/>
              <a:gd name="T3" fmla="*/ 0 60000 65536"/>
              <a:gd name="T4" fmla="*/ 0 h 198"/>
              <a:gd name="T5" fmla="*/ 198 h 198"/>
            </a:gdLst>
            <a:ahLst/>
            <a:cxnLst>
              <a:cxn ang="T2">
                <a:pos x="0" y="T0"/>
              </a:cxn>
              <a:cxn ang="T3">
                <a:pos x="0" y="T1"/>
              </a:cxn>
            </a:cxnLst>
            <a:rect l="0" t="T4" r="0" b="T5"/>
            <a:pathLst>
              <a:path h="198">
                <a:moveTo>
                  <a:pt x="0" y="198"/>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6" name="Freeform 36"/>
          <p:cNvSpPr>
            <a:spLocks/>
          </p:cNvSpPr>
          <p:nvPr/>
        </p:nvSpPr>
        <p:spPr bwMode="auto">
          <a:xfrm>
            <a:off x="4991100" y="3449638"/>
            <a:ext cx="841375" cy="412750"/>
          </a:xfrm>
          <a:custGeom>
            <a:avLst/>
            <a:gdLst>
              <a:gd name="T0" fmla="*/ 2147483646 w 530"/>
              <a:gd name="T1" fmla="*/ 0 h 260"/>
              <a:gd name="T2" fmla="*/ 0 w 530"/>
              <a:gd name="T3" fmla="*/ 2147483646 h 260"/>
              <a:gd name="T4" fmla="*/ 0 60000 65536"/>
              <a:gd name="T5" fmla="*/ 0 60000 65536"/>
              <a:gd name="T6" fmla="*/ 0 w 530"/>
              <a:gd name="T7" fmla="*/ 0 h 260"/>
              <a:gd name="T8" fmla="*/ 530 w 530"/>
              <a:gd name="T9" fmla="*/ 260 h 260"/>
            </a:gdLst>
            <a:ahLst/>
            <a:cxnLst>
              <a:cxn ang="T4">
                <a:pos x="T0" y="T1"/>
              </a:cxn>
              <a:cxn ang="T5">
                <a:pos x="T2" y="T3"/>
              </a:cxn>
            </a:cxnLst>
            <a:rect l="T6" t="T7" r="T8" b="T9"/>
            <a:pathLst>
              <a:path w="530" h="260">
                <a:moveTo>
                  <a:pt x="530" y="0"/>
                </a:moveTo>
                <a:lnTo>
                  <a:pt x="0" y="26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17" name="Rectangle 37"/>
          <p:cNvSpPr>
            <a:spLocks noChangeArrowheads="1"/>
          </p:cNvSpPr>
          <p:nvPr/>
        </p:nvSpPr>
        <p:spPr bwMode="auto">
          <a:xfrm rot="1440000">
            <a:off x="5424488" y="3357563"/>
            <a:ext cx="1143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i="1">
                <a:solidFill>
                  <a:srgbClr val="000000"/>
                </a:solidFill>
              </a:rPr>
              <a:t>1 </a:t>
            </a:r>
          </a:p>
        </p:txBody>
      </p:sp>
      <p:sp>
        <p:nvSpPr>
          <p:cNvPr id="20518" name="Rectangle 38"/>
          <p:cNvSpPr>
            <a:spLocks noChangeArrowheads="1"/>
          </p:cNvSpPr>
          <p:nvPr/>
        </p:nvSpPr>
        <p:spPr bwMode="auto">
          <a:xfrm>
            <a:off x="5035550" y="3133725"/>
            <a:ext cx="1100138"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b="1" i="1">
                <a:solidFill>
                  <a:srgbClr val="000000"/>
                </a:solidFill>
              </a:rPr>
              <a:t>b = 1 cosβ</a:t>
            </a:r>
          </a:p>
        </p:txBody>
      </p:sp>
      <p:sp>
        <p:nvSpPr>
          <p:cNvPr id="20519" name="Freeform 39"/>
          <p:cNvSpPr>
            <a:spLocks/>
          </p:cNvSpPr>
          <p:nvPr/>
        </p:nvSpPr>
        <p:spPr bwMode="auto">
          <a:xfrm>
            <a:off x="6873875" y="3259138"/>
            <a:ext cx="466725" cy="252412"/>
          </a:xfrm>
          <a:custGeom>
            <a:avLst/>
            <a:gdLst>
              <a:gd name="T0" fmla="*/ 2147483646 w 294"/>
              <a:gd name="T1" fmla="*/ 0 h 159"/>
              <a:gd name="T2" fmla="*/ 0 w 294"/>
              <a:gd name="T3" fmla="*/ 2147483646 h 159"/>
              <a:gd name="T4" fmla="*/ 0 60000 65536"/>
              <a:gd name="T5" fmla="*/ 0 60000 65536"/>
              <a:gd name="T6" fmla="*/ 0 w 294"/>
              <a:gd name="T7" fmla="*/ 0 h 159"/>
              <a:gd name="T8" fmla="*/ 294 w 294"/>
              <a:gd name="T9" fmla="*/ 159 h 159"/>
            </a:gdLst>
            <a:ahLst/>
            <a:cxnLst>
              <a:cxn ang="T4">
                <a:pos x="T0" y="T1"/>
              </a:cxn>
              <a:cxn ang="T5">
                <a:pos x="T2" y="T3"/>
              </a:cxn>
            </a:cxnLst>
            <a:rect l="T6" t="T7" r="T8" b="T9"/>
            <a:pathLst>
              <a:path w="294" h="159">
                <a:moveTo>
                  <a:pt x="294" y="0"/>
                </a:moveTo>
                <a:lnTo>
                  <a:pt x="0" y="159"/>
                </a:lnTo>
              </a:path>
            </a:pathLst>
          </a:custGeom>
          <a:noFill/>
          <a:ln w="9981">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20" name="Freeform 40"/>
          <p:cNvSpPr>
            <a:spLocks/>
          </p:cNvSpPr>
          <p:nvPr/>
        </p:nvSpPr>
        <p:spPr bwMode="auto">
          <a:xfrm>
            <a:off x="6770688" y="3122613"/>
            <a:ext cx="466725" cy="252412"/>
          </a:xfrm>
          <a:custGeom>
            <a:avLst/>
            <a:gdLst>
              <a:gd name="T0" fmla="*/ 2147483646 w 294"/>
              <a:gd name="T1" fmla="*/ 0 h 159"/>
              <a:gd name="T2" fmla="*/ 0 w 294"/>
              <a:gd name="T3" fmla="*/ 2147483646 h 159"/>
              <a:gd name="T4" fmla="*/ 0 60000 65536"/>
              <a:gd name="T5" fmla="*/ 0 60000 65536"/>
              <a:gd name="T6" fmla="*/ 0 w 294"/>
              <a:gd name="T7" fmla="*/ 0 h 159"/>
              <a:gd name="T8" fmla="*/ 294 w 294"/>
              <a:gd name="T9" fmla="*/ 159 h 159"/>
            </a:gdLst>
            <a:ahLst/>
            <a:cxnLst>
              <a:cxn ang="T4">
                <a:pos x="T0" y="T1"/>
              </a:cxn>
              <a:cxn ang="T5">
                <a:pos x="T2" y="T3"/>
              </a:cxn>
            </a:cxnLst>
            <a:rect l="T6" t="T7" r="T8" b="T9"/>
            <a:pathLst>
              <a:path w="294" h="159">
                <a:moveTo>
                  <a:pt x="294" y="0"/>
                </a:moveTo>
                <a:lnTo>
                  <a:pt x="0" y="159"/>
                </a:lnTo>
              </a:path>
            </a:pathLst>
          </a:custGeom>
          <a:noFill/>
          <a:ln w="9981">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21" name="Freeform 41"/>
          <p:cNvSpPr>
            <a:spLocks/>
          </p:cNvSpPr>
          <p:nvPr/>
        </p:nvSpPr>
        <p:spPr bwMode="auto">
          <a:xfrm>
            <a:off x="6926263" y="3438525"/>
            <a:ext cx="465137" cy="252413"/>
          </a:xfrm>
          <a:custGeom>
            <a:avLst/>
            <a:gdLst>
              <a:gd name="T0" fmla="*/ 2147483646 w 293"/>
              <a:gd name="T1" fmla="*/ 0 h 159"/>
              <a:gd name="T2" fmla="*/ 0 w 293"/>
              <a:gd name="T3" fmla="*/ 2147483646 h 159"/>
              <a:gd name="T4" fmla="*/ 0 60000 65536"/>
              <a:gd name="T5" fmla="*/ 0 60000 65536"/>
              <a:gd name="T6" fmla="*/ 0 w 293"/>
              <a:gd name="T7" fmla="*/ 0 h 159"/>
              <a:gd name="T8" fmla="*/ 293 w 293"/>
              <a:gd name="T9" fmla="*/ 159 h 159"/>
            </a:gdLst>
            <a:ahLst/>
            <a:cxnLst>
              <a:cxn ang="T4">
                <a:pos x="T0" y="T1"/>
              </a:cxn>
              <a:cxn ang="T5">
                <a:pos x="T2" y="T3"/>
              </a:cxn>
            </a:cxnLst>
            <a:rect l="T6" t="T7" r="T8" b="T9"/>
            <a:pathLst>
              <a:path w="293" h="159">
                <a:moveTo>
                  <a:pt x="293" y="0"/>
                </a:moveTo>
                <a:lnTo>
                  <a:pt x="0" y="159"/>
                </a:lnTo>
              </a:path>
            </a:pathLst>
          </a:custGeom>
          <a:noFill/>
          <a:ln w="9981">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22" name="Text Box 42"/>
          <p:cNvSpPr txBox="1">
            <a:spLocks noChangeArrowheads="1"/>
          </p:cNvSpPr>
          <p:nvPr/>
        </p:nvSpPr>
        <p:spPr bwMode="auto">
          <a:xfrm rot="-1560000">
            <a:off x="7318375" y="2944813"/>
            <a:ext cx="7667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rgbClr val="000000"/>
                </a:solidFill>
              </a:rPr>
              <a:t>Seepage</a:t>
            </a:r>
          </a:p>
        </p:txBody>
      </p:sp>
      <p:sp>
        <p:nvSpPr>
          <p:cNvPr id="20523" name="Freeform 43"/>
          <p:cNvSpPr>
            <a:spLocks noChangeArrowheads="1"/>
          </p:cNvSpPr>
          <p:nvPr/>
        </p:nvSpPr>
        <p:spPr bwMode="auto">
          <a:xfrm>
            <a:off x="1835150" y="1943100"/>
            <a:ext cx="488950" cy="0"/>
          </a:xfrm>
          <a:custGeom>
            <a:avLst/>
            <a:gdLst>
              <a:gd name="T0" fmla="*/ 0 w 308"/>
              <a:gd name="T1" fmla="*/ 2147483646 w 308"/>
              <a:gd name="T2" fmla="*/ 0 60000 65536"/>
              <a:gd name="T3" fmla="*/ 0 60000 65536"/>
              <a:gd name="T4" fmla="*/ 0 w 308"/>
              <a:gd name="T5" fmla="*/ 308 w 308"/>
            </a:gdLst>
            <a:ahLst/>
            <a:cxnLst>
              <a:cxn ang="T2">
                <a:pos x="T0" y="0"/>
              </a:cxn>
              <a:cxn ang="T3">
                <a:pos x="T1" y="0"/>
              </a:cxn>
            </a:cxnLst>
            <a:rect l="T4" t="0" r="T5" b="0"/>
            <a:pathLst>
              <a:path w="308">
                <a:moveTo>
                  <a:pt x="0" y="0"/>
                </a:moveTo>
                <a:lnTo>
                  <a:pt x="308"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24" name="Rectangle 44"/>
          <p:cNvSpPr>
            <a:spLocks noChangeArrowheads="1"/>
          </p:cNvSpPr>
          <p:nvPr/>
        </p:nvSpPr>
        <p:spPr bwMode="auto">
          <a:xfrm>
            <a:off x="1804988" y="1625600"/>
            <a:ext cx="73660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dirty="0">
                <a:solidFill>
                  <a:srgbClr val="FF0000"/>
                </a:solidFill>
              </a:rPr>
              <a:t>tanϕ</a:t>
            </a:r>
          </a:p>
        </p:txBody>
      </p:sp>
      <p:sp>
        <p:nvSpPr>
          <p:cNvPr id="20525" name="Rectangle 45"/>
          <p:cNvSpPr>
            <a:spLocks noChangeArrowheads="1"/>
          </p:cNvSpPr>
          <p:nvPr/>
        </p:nvSpPr>
        <p:spPr bwMode="auto">
          <a:xfrm>
            <a:off x="1181100" y="1814513"/>
            <a:ext cx="1363663"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FF0000"/>
                </a:solidFill>
              </a:rPr>
              <a:t>FS = </a:t>
            </a:r>
          </a:p>
        </p:txBody>
      </p:sp>
      <p:sp>
        <p:nvSpPr>
          <p:cNvPr id="20526" name="Text Box 46"/>
          <p:cNvSpPr txBox="1">
            <a:spLocks noChangeArrowheads="1"/>
          </p:cNvSpPr>
          <p:nvPr/>
        </p:nvSpPr>
        <p:spPr bwMode="auto">
          <a:xfrm>
            <a:off x="1825625" y="2033588"/>
            <a:ext cx="5397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FF0000"/>
                </a:solidFill>
              </a:rPr>
              <a:t>tanβ</a:t>
            </a:r>
          </a:p>
        </p:txBody>
      </p:sp>
      <p:sp>
        <p:nvSpPr>
          <p:cNvPr id="20527" name="Rectangle 47"/>
          <p:cNvSpPr>
            <a:spLocks noChangeArrowheads="1"/>
          </p:cNvSpPr>
          <p:nvPr/>
        </p:nvSpPr>
        <p:spPr bwMode="auto">
          <a:xfrm>
            <a:off x="3371850" y="1506538"/>
            <a:ext cx="56991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500">
                <a:solidFill>
                  <a:srgbClr val="FF0000"/>
                </a:solidFill>
                <a:latin typeface="Symbol" panose="05050102010706020507" pitchFamily="18" charset="2"/>
              </a:rPr>
              <a:t>g</a:t>
            </a:r>
            <a:r>
              <a:rPr lang="en-US" altLang="en-US" sz="2500" baseline="-25000">
                <a:solidFill>
                  <a:srgbClr val="FF0000"/>
                </a:solidFill>
              </a:rPr>
              <a:t>w</a:t>
            </a:r>
            <a:r>
              <a:rPr lang="en-US" altLang="en-US" sz="2500">
                <a:solidFill>
                  <a:srgbClr val="FF0000"/>
                </a:solidFill>
              </a:rPr>
              <a:t> Z</a:t>
            </a:r>
          </a:p>
        </p:txBody>
      </p:sp>
      <p:sp>
        <p:nvSpPr>
          <p:cNvPr id="20528" name="Freeform 48"/>
          <p:cNvSpPr>
            <a:spLocks noChangeArrowheads="1"/>
          </p:cNvSpPr>
          <p:nvPr/>
        </p:nvSpPr>
        <p:spPr bwMode="auto">
          <a:xfrm>
            <a:off x="2967038" y="1885950"/>
            <a:ext cx="1514475" cy="0"/>
          </a:xfrm>
          <a:custGeom>
            <a:avLst/>
            <a:gdLst>
              <a:gd name="T0" fmla="*/ 0 w 954"/>
              <a:gd name="T1" fmla="*/ 2147483646 w 954"/>
              <a:gd name="T2" fmla="*/ 0 60000 65536"/>
              <a:gd name="T3" fmla="*/ 0 60000 65536"/>
              <a:gd name="T4" fmla="*/ 0 w 954"/>
              <a:gd name="T5" fmla="*/ 954 w 954"/>
            </a:gdLst>
            <a:ahLst/>
            <a:cxnLst>
              <a:cxn ang="T2">
                <a:pos x="T0" y="0"/>
              </a:cxn>
              <a:cxn ang="T3">
                <a:pos x="T1" y="0"/>
              </a:cxn>
            </a:cxnLst>
            <a:rect l="T4" t="0" r="T5" b="0"/>
            <a:pathLst>
              <a:path w="954">
                <a:moveTo>
                  <a:pt x="0" y="0"/>
                </a:moveTo>
                <a:lnTo>
                  <a:pt x="954"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29" name="Rectangle 49"/>
          <p:cNvSpPr>
            <a:spLocks noChangeArrowheads="1"/>
          </p:cNvSpPr>
          <p:nvPr/>
        </p:nvSpPr>
        <p:spPr bwMode="auto">
          <a:xfrm>
            <a:off x="3040063" y="1958975"/>
            <a:ext cx="16367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500">
                <a:solidFill>
                  <a:srgbClr val="FF0000"/>
                </a:solidFill>
                <a:latin typeface="Symbol" panose="05050102010706020507" pitchFamily="18" charset="2"/>
              </a:rPr>
              <a:t>g</a:t>
            </a:r>
            <a:r>
              <a:rPr lang="en-US" altLang="en-US" sz="2500" baseline="-25000">
                <a:solidFill>
                  <a:srgbClr val="FF0000"/>
                </a:solidFill>
              </a:rPr>
              <a:t>soil</a:t>
            </a:r>
            <a:r>
              <a:rPr lang="en-US" altLang="en-US" sz="2500">
                <a:solidFill>
                  <a:srgbClr val="FF0000"/>
                </a:solidFill>
              </a:rPr>
              <a:t>H cos</a:t>
            </a:r>
            <a:r>
              <a:rPr lang="en-US" altLang="en-US" sz="2500" baseline="30000">
                <a:solidFill>
                  <a:srgbClr val="FF0000"/>
                </a:solidFill>
              </a:rPr>
              <a:t>2</a:t>
            </a:r>
            <a:r>
              <a:rPr lang="en-US" altLang="en-US" sz="2500">
                <a:solidFill>
                  <a:srgbClr val="FF0000"/>
                </a:solidFill>
              </a:rPr>
              <a:t>β</a:t>
            </a:r>
          </a:p>
        </p:txBody>
      </p:sp>
      <p:sp>
        <p:nvSpPr>
          <p:cNvPr id="20530" name="Rectangle 50"/>
          <p:cNvSpPr>
            <a:spLocks noChangeArrowheads="1"/>
          </p:cNvSpPr>
          <p:nvPr/>
        </p:nvSpPr>
        <p:spPr bwMode="auto">
          <a:xfrm>
            <a:off x="2476500" y="1727200"/>
            <a:ext cx="10223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500">
                <a:solidFill>
                  <a:srgbClr val="FF0000"/>
                </a:solidFill>
              </a:rPr>
              <a:t>(1-</a:t>
            </a:r>
          </a:p>
        </p:txBody>
      </p:sp>
      <p:sp>
        <p:nvSpPr>
          <p:cNvPr id="20531" name="Rectangle 51"/>
          <p:cNvSpPr>
            <a:spLocks noChangeArrowheads="1"/>
          </p:cNvSpPr>
          <p:nvPr/>
        </p:nvSpPr>
        <p:spPr bwMode="auto">
          <a:xfrm>
            <a:off x="4697413" y="1704975"/>
            <a:ext cx="3175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500">
                <a:solidFill>
                  <a:srgbClr val="FF0000"/>
                </a:solidFill>
              </a:rPr>
              <a:t>)</a:t>
            </a:r>
          </a:p>
        </p:txBody>
      </p:sp>
      <p:sp>
        <p:nvSpPr>
          <p:cNvPr id="20532" name="Rectangle 52"/>
          <p:cNvSpPr>
            <a:spLocks noChangeArrowheads="1"/>
          </p:cNvSpPr>
          <p:nvPr/>
        </p:nvSpPr>
        <p:spPr bwMode="auto">
          <a:xfrm>
            <a:off x="7312025" y="6650038"/>
            <a:ext cx="308610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i="1">
                <a:solidFill>
                  <a:srgbClr val="000000"/>
                </a:solidFill>
              </a:rPr>
              <a:t>By Kamal Tawfiq, Ph.D., P.E.</a:t>
            </a:r>
          </a:p>
        </p:txBody>
      </p:sp>
      <p:sp>
        <p:nvSpPr>
          <p:cNvPr id="20533" name="Oval 2"/>
          <p:cNvSpPr>
            <a:spLocks noChangeArrowheads="1"/>
          </p:cNvSpPr>
          <p:nvPr/>
        </p:nvSpPr>
        <p:spPr bwMode="auto">
          <a:xfrm>
            <a:off x="3241675" y="1381125"/>
            <a:ext cx="838200" cy="59055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0534" name="Freeform 3"/>
          <p:cNvSpPr>
            <a:spLocks/>
          </p:cNvSpPr>
          <p:nvPr/>
        </p:nvSpPr>
        <p:spPr bwMode="auto">
          <a:xfrm>
            <a:off x="4008438" y="1346200"/>
            <a:ext cx="1981200" cy="131763"/>
          </a:xfrm>
          <a:custGeom>
            <a:avLst/>
            <a:gdLst>
              <a:gd name="T0" fmla="*/ 1964268 w 1982334"/>
              <a:gd name="T1" fmla="*/ 0 h 133009"/>
              <a:gd name="T2" fmla="*/ 0 w 1982334"/>
              <a:gd name="T3" fmla="*/ 114414 h 133009"/>
              <a:gd name="T4" fmla="*/ 0 60000 65536"/>
              <a:gd name="T5" fmla="*/ 0 60000 65536"/>
            </a:gdLst>
            <a:ahLst/>
            <a:cxnLst>
              <a:cxn ang="T4">
                <a:pos x="T0" y="T1"/>
              </a:cxn>
              <a:cxn ang="T5">
                <a:pos x="T2" y="T3"/>
              </a:cxn>
            </a:cxnLst>
            <a:rect l="0" t="0" r="r" b="b"/>
            <a:pathLst>
              <a:path w="1982334" h="133009">
                <a:moveTo>
                  <a:pt x="1982334" y="0"/>
                </a:moveTo>
                <a:cubicBezTo>
                  <a:pt x="1396547" y="254794"/>
                  <a:pt x="491444" y="-201614"/>
                  <a:pt x="0" y="133009"/>
                </a:cubicBezTo>
              </a:path>
            </a:pathLst>
          </a:custGeom>
          <a:noFill/>
          <a:ln w="9525" cap="flat" cmpd="sng" algn="ctr">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35" name="TextBox 4"/>
          <p:cNvSpPr txBox="1">
            <a:spLocks noChangeArrowheads="1"/>
          </p:cNvSpPr>
          <p:nvPr/>
        </p:nvSpPr>
        <p:spPr bwMode="auto">
          <a:xfrm>
            <a:off x="5945188" y="1116013"/>
            <a:ext cx="2676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Pore Water Pressure (u)</a:t>
            </a:r>
          </a:p>
        </p:txBody>
      </p:sp>
      <p:sp>
        <p:nvSpPr>
          <p:cNvPr id="20536" name="Freeform 5"/>
          <p:cNvSpPr>
            <a:spLocks/>
          </p:cNvSpPr>
          <p:nvPr/>
        </p:nvSpPr>
        <p:spPr bwMode="auto">
          <a:xfrm>
            <a:off x="7250113" y="1444625"/>
            <a:ext cx="1336675" cy="2497138"/>
          </a:xfrm>
          <a:custGeom>
            <a:avLst/>
            <a:gdLst>
              <a:gd name="T0" fmla="*/ 1146164 w 1336709"/>
              <a:gd name="T1" fmla="*/ 0 h 2497700"/>
              <a:gd name="T2" fmla="*/ 0 w 1336709"/>
              <a:gd name="T3" fmla="*/ 2436868 h 2497700"/>
              <a:gd name="T4" fmla="*/ 0 60000 65536"/>
              <a:gd name="T5" fmla="*/ 0 60000 65536"/>
            </a:gdLst>
            <a:ahLst/>
            <a:cxnLst>
              <a:cxn ang="T4">
                <a:pos x="T0" y="T1"/>
              </a:cxn>
              <a:cxn ang="T5">
                <a:pos x="T2" y="T3"/>
              </a:cxn>
            </a:cxnLst>
            <a:rect l="0" t="0" r="r" b="b"/>
            <a:pathLst>
              <a:path w="1336709" h="2497700">
                <a:moveTo>
                  <a:pt x="1146628" y="0"/>
                </a:moveTo>
                <a:cubicBezTo>
                  <a:pt x="1751390" y="2527905"/>
                  <a:pt x="788609" y="2610153"/>
                  <a:pt x="0" y="2445658"/>
                </a:cubicBezTo>
              </a:path>
            </a:pathLst>
          </a:custGeom>
          <a:noFill/>
          <a:ln w="9525" cap="flat" cmpd="sng" algn="ctr">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37" name="Freeform 11"/>
          <p:cNvSpPr>
            <a:spLocks noChangeArrowheads="1"/>
          </p:cNvSpPr>
          <p:nvPr/>
        </p:nvSpPr>
        <p:spPr bwMode="auto">
          <a:xfrm rot="-5121324">
            <a:off x="5399882" y="4983956"/>
            <a:ext cx="128588" cy="111125"/>
          </a:xfrm>
          <a:custGeom>
            <a:avLst/>
            <a:gdLst>
              <a:gd name="T0" fmla="*/ 2147483646 w 81"/>
              <a:gd name="T1" fmla="*/ 0 h 70"/>
              <a:gd name="T2" fmla="*/ 0 w 81"/>
              <a:gd name="T3" fmla="*/ 2147483646 h 70"/>
              <a:gd name="T4" fmla="*/ 2147483646 w 81"/>
              <a:gd name="T5" fmla="*/ 2147483646 h 70"/>
              <a:gd name="T6" fmla="*/ 2147483646 w 81"/>
              <a:gd name="T7" fmla="*/ 0 h 70"/>
              <a:gd name="T8" fmla="*/ 0 60000 65536"/>
              <a:gd name="T9" fmla="*/ 0 60000 65536"/>
              <a:gd name="T10" fmla="*/ 0 60000 65536"/>
              <a:gd name="T11" fmla="*/ 0 60000 65536"/>
              <a:gd name="T12" fmla="*/ 0 w 81"/>
              <a:gd name="T13" fmla="*/ 0 h 70"/>
              <a:gd name="T14" fmla="*/ 81 w 81"/>
              <a:gd name="T15" fmla="*/ 70 h 70"/>
            </a:gdLst>
            <a:ahLst/>
            <a:cxnLst>
              <a:cxn ang="T8">
                <a:pos x="T0" y="T1"/>
              </a:cxn>
              <a:cxn ang="T9">
                <a:pos x="T2" y="T3"/>
              </a:cxn>
              <a:cxn ang="T10">
                <a:pos x="T4" y="T5"/>
              </a:cxn>
              <a:cxn ang="T11">
                <a:pos x="T6" y="T7"/>
              </a:cxn>
            </a:cxnLst>
            <a:rect l="T12" t="T13" r="T14" b="T15"/>
            <a:pathLst>
              <a:path w="81" h="70">
                <a:moveTo>
                  <a:pt x="81" y="0"/>
                </a:moveTo>
                <a:lnTo>
                  <a:pt x="0" y="70"/>
                </a:lnTo>
                <a:lnTo>
                  <a:pt x="10" y="36"/>
                </a:lnTo>
                <a:lnTo>
                  <a:pt x="81" y="0"/>
                </a:lnTo>
                <a:close/>
              </a:path>
            </a:pathLst>
          </a:custGeom>
          <a:solidFill>
            <a:srgbClr val="000000"/>
          </a:solidFill>
          <a:ln w="3175">
            <a:solidFill>
              <a:srgbClr val="000000"/>
            </a:solidFill>
            <a:prstDash val="solid"/>
            <a:round/>
            <a:headEnd/>
            <a:tailEnd/>
          </a:ln>
        </p:spPr>
        <p:txBody>
          <a:bodyPr/>
          <a:lstStyle/>
          <a:p>
            <a:endParaRPr lang="en-US"/>
          </a:p>
        </p:txBody>
      </p:sp>
      <p:sp>
        <p:nvSpPr>
          <p:cNvPr id="20538" name="Freeform 11"/>
          <p:cNvSpPr>
            <a:spLocks noChangeArrowheads="1"/>
          </p:cNvSpPr>
          <p:nvPr/>
        </p:nvSpPr>
        <p:spPr bwMode="auto">
          <a:xfrm rot="12831751" flipV="1">
            <a:off x="5365750" y="5002213"/>
            <a:ext cx="138113" cy="117475"/>
          </a:xfrm>
          <a:custGeom>
            <a:avLst/>
            <a:gdLst>
              <a:gd name="T0" fmla="*/ 2147483646 w 81"/>
              <a:gd name="T1" fmla="*/ 0 h 70"/>
              <a:gd name="T2" fmla="*/ 0 w 81"/>
              <a:gd name="T3" fmla="*/ 2147483646 h 70"/>
              <a:gd name="T4" fmla="*/ 2147483646 w 81"/>
              <a:gd name="T5" fmla="*/ 2147483646 h 70"/>
              <a:gd name="T6" fmla="*/ 2147483646 w 81"/>
              <a:gd name="T7" fmla="*/ 0 h 70"/>
              <a:gd name="T8" fmla="*/ 0 60000 65536"/>
              <a:gd name="T9" fmla="*/ 0 60000 65536"/>
              <a:gd name="T10" fmla="*/ 0 60000 65536"/>
              <a:gd name="T11" fmla="*/ 0 60000 65536"/>
              <a:gd name="T12" fmla="*/ 0 w 81"/>
              <a:gd name="T13" fmla="*/ 0 h 70"/>
              <a:gd name="T14" fmla="*/ 81 w 81"/>
              <a:gd name="T15" fmla="*/ 70 h 70"/>
            </a:gdLst>
            <a:ahLst/>
            <a:cxnLst>
              <a:cxn ang="T8">
                <a:pos x="T0" y="T1"/>
              </a:cxn>
              <a:cxn ang="T9">
                <a:pos x="T2" y="T3"/>
              </a:cxn>
              <a:cxn ang="T10">
                <a:pos x="T4" y="T5"/>
              </a:cxn>
              <a:cxn ang="T11">
                <a:pos x="T6" y="T7"/>
              </a:cxn>
            </a:cxnLst>
            <a:rect l="T12" t="T13" r="T14" b="T15"/>
            <a:pathLst>
              <a:path w="81" h="70">
                <a:moveTo>
                  <a:pt x="81" y="0"/>
                </a:moveTo>
                <a:lnTo>
                  <a:pt x="0" y="70"/>
                </a:lnTo>
                <a:lnTo>
                  <a:pt x="10" y="36"/>
                </a:lnTo>
                <a:lnTo>
                  <a:pt x="81" y="0"/>
                </a:lnTo>
                <a:close/>
              </a:path>
            </a:pathLst>
          </a:custGeom>
          <a:solidFill>
            <a:srgbClr val="000000"/>
          </a:solidFill>
          <a:ln w="3175">
            <a:solidFill>
              <a:srgbClr val="000000"/>
            </a:solidFill>
            <a:prstDash val="solid"/>
            <a:round/>
            <a:headEnd/>
            <a:tailEnd/>
          </a:ln>
        </p:spPr>
        <p:txBody>
          <a:bodyPr/>
          <a:lstStyle/>
          <a:p>
            <a:endParaRPr lang="en-US"/>
          </a:p>
        </p:txBody>
      </p:sp>
      <p:sp>
        <p:nvSpPr>
          <p:cNvPr id="20539" name="TextBox 6"/>
          <p:cNvSpPr txBox="1">
            <a:spLocks noChangeArrowheads="1"/>
          </p:cNvSpPr>
          <p:nvPr/>
        </p:nvSpPr>
        <p:spPr bwMode="auto">
          <a:xfrm>
            <a:off x="264055" y="3746500"/>
            <a:ext cx="32893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dirty="0"/>
              <a:t>Z = Pressure Head</a:t>
            </a:r>
          </a:p>
          <a:p>
            <a:endParaRPr lang="en-US" altLang="en-US" sz="1200" dirty="0"/>
          </a:p>
          <a:p>
            <a:r>
              <a:rPr lang="en-US" altLang="en-US" sz="1200" dirty="0"/>
              <a:t>What is Pressure Head?</a:t>
            </a:r>
          </a:p>
          <a:p>
            <a:r>
              <a:rPr lang="en-US" altLang="en-US" sz="1200" dirty="0"/>
              <a:t>What is Total Head?</a:t>
            </a:r>
          </a:p>
          <a:p>
            <a:r>
              <a:rPr lang="en-US" altLang="en-US" sz="1200" dirty="0"/>
              <a:t>What is Elevation Head?</a:t>
            </a:r>
          </a:p>
          <a:p>
            <a:endParaRPr lang="en-US" altLang="en-US" sz="1200" dirty="0"/>
          </a:p>
          <a:p>
            <a:endParaRPr lang="en-US" altLang="en-US" sz="1200" dirty="0"/>
          </a:p>
          <a:p>
            <a:r>
              <a:rPr lang="en-US" altLang="en-US" sz="1200" dirty="0"/>
              <a:t>Total Head = Elevation Head+ Pressure Head</a:t>
            </a:r>
          </a:p>
          <a:p>
            <a:endParaRPr lang="en-US" altLang="en-US" sz="1200" dirty="0"/>
          </a:p>
          <a:p>
            <a:r>
              <a:rPr lang="en-US" altLang="en-US" sz="1200" dirty="0"/>
              <a:t>Go to Next Page </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b="5969"/>
          <a:stretch>
            <a:fillRect/>
          </a:stretch>
        </p:blipFill>
        <p:spPr bwMode="auto">
          <a:xfrm>
            <a:off x="808038" y="1220248"/>
            <a:ext cx="28956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b="5418"/>
          <a:stretch>
            <a:fillRect/>
          </a:stretch>
        </p:blipFill>
        <p:spPr bwMode="auto">
          <a:xfrm>
            <a:off x="4418013" y="414338"/>
            <a:ext cx="4525962"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503238" y="4725988"/>
            <a:ext cx="3581400"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rot="10800000">
            <a:off x="655638" y="2622550"/>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639763" y="1773238"/>
            <a:ext cx="7318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450057" y="2188369"/>
            <a:ext cx="868362"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181768" y="3659981"/>
            <a:ext cx="2133600" cy="158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537" name="TextBox 17"/>
          <p:cNvSpPr txBox="1">
            <a:spLocks noChangeArrowheads="1"/>
          </p:cNvSpPr>
          <p:nvPr/>
        </p:nvSpPr>
        <p:spPr bwMode="auto">
          <a:xfrm>
            <a:off x="198438" y="1982788"/>
            <a:ext cx="722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latin typeface="Calibri" panose="020F0502020204030204" pitchFamily="34" charset="0"/>
                <a:cs typeface="Arial" panose="020B0604020202020204" pitchFamily="34" charset="0"/>
              </a:rPr>
              <a:t>Pressure</a:t>
            </a:r>
          </a:p>
          <a:p>
            <a:pPr eaLnBrk="1" hangingPunct="1"/>
            <a:r>
              <a:rPr lang="en-US" altLang="en-US" sz="1200">
                <a:latin typeface="Calibri" panose="020F0502020204030204" pitchFamily="34" charset="0"/>
                <a:cs typeface="Arial" panose="020B0604020202020204" pitchFamily="34" charset="0"/>
              </a:rPr>
              <a:t>Head</a:t>
            </a:r>
          </a:p>
        </p:txBody>
      </p:sp>
      <p:sp>
        <p:nvSpPr>
          <p:cNvPr id="22538" name="TextBox 18"/>
          <p:cNvSpPr txBox="1">
            <a:spLocks noChangeArrowheads="1"/>
          </p:cNvSpPr>
          <p:nvPr/>
        </p:nvSpPr>
        <p:spPr bwMode="auto">
          <a:xfrm>
            <a:off x="198438" y="3506788"/>
            <a:ext cx="75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latin typeface="Calibri" panose="020F0502020204030204" pitchFamily="34" charset="0"/>
                <a:cs typeface="Arial" panose="020B0604020202020204" pitchFamily="34" charset="0"/>
              </a:rPr>
              <a:t>Elevation</a:t>
            </a:r>
          </a:p>
          <a:p>
            <a:pPr eaLnBrk="1" hangingPunct="1"/>
            <a:r>
              <a:rPr lang="en-US" altLang="en-US" sz="1200">
                <a:latin typeface="Calibri" panose="020F0502020204030204" pitchFamily="34" charset="0"/>
                <a:cs typeface="Arial" panose="020B0604020202020204" pitchFamily="34" charset="0"/>
              </a:rPr>
              <a:t>Head</a:t>
            </a:r>
          </a:p>
        </p:txBody>
      </p:sp>
      <p:sp>
        <p:nvSpPr>
          <p:cNvPr id="22539" name="TextBox 19"/>
          <p:cNvSpPr txBox="1">
            <a:spLocks noChangeArrowheads="1"/>
          </p:cNvSpPr>
          <p:nvPr/>
        </p:nvSpPr>
        <p:spPr bwMode="auto">
          <a:xfrm>
            <a:off x="2057400" y="4421188"/>
            <a:ext cx="606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latin typeface="Calibri" panose="020F0502020204030204" pitchFamily="34" charset="0"/>
                <a:cs typeface="Arial" panose="020B0604020202020204" pitchFamily="34" charset="0"/>
              </a:rPr>
              <a:t>Datum</a:t>
            </a:r>
          </a:p>
        </p:txBody>
      </p:sp>
      <p:cxnSp>
        <p:nvCxnSpPr>
          <p:cNvPr id="22" name="Straight Connector 21"/>
          <p:cNvCxnSpPr/>
          <p:nvPr/>
        </p:nvCxnSpPr>
        <p:spPr>
          <a:xfrm rot="10800000" flipV="1">
            <a:off x="4481513" y="3957638"/>
            <a:ext cx="2438400" cy="1371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flipV="1">
            <a:off x="4938713" y="4795838"/>
            <a:ext cx="243840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flipV="1">
            <a:off x="4633913" y="4138613"/>
            <a:ext cx="2438400" cy="13716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flipV="1">
            <a:off x="4938713" y="4795838"/>
            <a:ext cx="2438400" cy="13716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flipV="1">
            <a:off x="4862513" y="4414838"/>
            <a:ext cx="2438400" cy="13716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6348413" y="4605338"/>
            <a:ext cx="609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6034088" y="4775200"/>
            <a:ext cx="609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5741988" y="4946650"/>
            <a:ext cx="609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5449888" y="5092700"/>
            <a:ext cx="6096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5194300" y="5238750"/>
            <a:ext cx="60960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5926138" y="4714875"/>
            <a:ext cx="338137" cy="347663"/>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36" name="Straight Arrow Connector 35"/>
          <p:cNvCxnSpPr/>
          <p:nvPr/>
        </p:nvCxnSpPr>
        <p:spPr>
          <a:xfrm rot="10800000" flipV="1">
            <a:off x="4797425" y="5233988"/>
            <a:ext cx="328613" cy="1825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flipV="1">
            <a:off x="4943475" y="5557838"/>
            <a:ext cx="328613" cy="1825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flipV="1">
            <a:off x="5162550" y="5854700"/>
            <a:ext cx="328613" cy="182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rot="16200000" flipV="1">
            <a:off x="4818856" y="4626769"/>
            <a:ext cx="728663" cy="257175"/>
          </a:xfrm>
          <a:prstGeom prst="bentConnector3">
            <a:avLst>
              <a:gd name="adj1" fmla="val -327"/>
            </a:avLst>
          </a:prstGeom>
          <a:ln w="3175"/>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rot="16200000" flipV="1">
            <a:off x="4799013" y="4622800"/>
            <a:ext cx="749300" cy="285750"/>
          </a:xfrm>
          <a:prstGeom prst="bentConnector3">
            <a:avLst>
              <a:gd name="adj1" fmla="val -794"/>
            </a:avLst>
          </a:prstGeom>
          <a:ln w="3175"/>
        </p:spPr>
        <p:style>
          <a:lnRef idx="1">
            <a:schemeClr val="accent1"/>
          </a:lnRef>
          <a:fillRef idx="0">
            <a:schemeClr val="accent1"/>
          </a:fillRef>
          <a:effectRef idx="0">
            <a:schemeClr val="accent1"/>
          </a:effectRef>
          <a:fontRef idx="minor">
            <a:schemeClr val="tx1"/>
          </a:fontRef>
        </p:style>
      </p:cxnSp>
      <p:grpSp>
        <p:nvGrpSpPr>
          <p:cNvPr id="22556" name="Group 54"/>
          <p:cNvGrpSpPr>
            <a:grpSpLocks/>
          </p:cNvGrpSpPr>
          <p:nvPr/>
        </p:nvGrpSpPr>
        <p:grpSpPr bwMode="auto">
          <a:xfrm>
            <a:off x="4924425" y="4686300"/>
            <a:ext cx="581025" cy="749300"/>
            <a:chOff x="5605462" y="5062538"/>
            <a:chExt cx="290514" cy="750094"/>
          </a:xfrm>
        </p:grpSpPr>
        <p:cxnSp>
          <p:nvCxnSpPr>
            <p:cNvPr id="53" name="Elbow Connector 52"/>
            <p:cNvCxnSpPr/>
            <p:nvPr/>
          </p:nvCxnSpPr>
          <p:spPr>
            <a:xfrm rot="16200000" flipV="1">
              <a:off x="5393544" y="5286363"/>
              <a:ext cx="726257" cy="278607"/>
            </a:xfrm>
            <a:prstGeom prst="bentConnector3">
              <a:avLst>
                <a:gd name="adj1" fmla="val -492"/>
              </a:avLst>
            </a:prstGeom>
            <a:ln w="3175"/>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5373291" y="5294709"/>
              <a:ext cx="750094" cy="285751"/>
            </a:xfrm>
            <a:prstGeom prst="bentConnector3">
              <a:avLst>
                <a:gd name="adj1" fmla="val -794"/>
              </a:avLst>
            </a:prstGeom>
            <a:ln w="3175"/>
          </p:spPr>
          <p:style>
            <a:lnRef idx="1">
              <a:schemeClr val="accent1"/>
            </a:lnRef>
            <a:fillRef idx="0">
              <a:schemeClr val="accent1"/>
            </a:fillRef>
            <a:effectRef idx="0">
              <a:schemeClr val="accent1"/>
            </a:effectRef>
            <a:fontRef idx="minor">
              <a:schemeClr val="tx1"/>
            </a:fontRef>
          </p:style>
        </p:cxnSp>
      </p:grpSp>
      <p:cxnSp>
        <p:nvCxnSpPr>
          <p:cNvPr id="59" name="Elbow Connector 58"/>
          <p:cNvCxnSpPr/>
          <p:nvPr/>
        </p:nvCxnSpPr>
        <p:spPr>
          <a:xfrm rot="5400000" flipH="1" flipV="1">
            <a:off x="5393532" y="5276056"/>
            <a:ext cx="725488" cy="155575"/>
          </a:xfrm>
          <a:prstGeom prst="bentConnector3">
            <a:avLst>
              <a:gd name="adj1" fmla="val -492"/>
            </a:avLst>
          </a:prstGeom>
          <a:ln w="3175"/>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rot="5400000" flipH="1" flipV="1">
            <a:off x="5402263" y="5283200"/>
            <a:ext cx="750888" cy="160337"/>
          </a:xfrm>
          <a:prstGeom prst="bentConnector3">
            <a:avLst>
              <a:gd name="adj1" fmla="val -794"/>
            </a:avLst>
          </a:prstGeom>
          <a:ln w="3175"/>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0800000" flipV="1">
            <a:off x="4595813" y="5133975"/>
            <a:ext cx="1316037" cy="1588"/>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flipH="1">
            <a:off x="4921250" y="5138738"/>
            <a:ext cx="26988" cy="301625"/>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3175">
                <a:solidFill>
                  <a:schemeClr val="tx1"/>
                </a:solidFill>
              </a:ln>
              <a:solidFill>
                <a:srgbClr val="00B0F0"/>
              </a:solidFill>
            </a:endParaRPr>
          </a:p>
        </p:txBody>
      </p:sp>
      <p:sp>
        <p:nvSpPr>
          <p:cNvPr id="68" name="Rectangle 67"/>
          <p:cNvSpPr/>
          <p:nvPr/>
        </p:nvSpPr>
        <p:spPr>
          <a:xfrm flipH="1">
            <a:off x="5830888" y="5133975"/>
            <a:ext cx="26987" cy="611188"/>
          </a:xfrm>
          <a:prstGeom prst="rect">
            <a:avLst/>
          </a:prstGeom>
          <a:solidFill>
            <a:srgbClr val="00B0F0"/>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n w="3175">
                <a:solidFill>
                  <a:schemeClr val="tx1"/>
                </a:solidFill>
              </a:ln>
              <a:solidFill>
                <a:srgbClr val="00B0F0"/>
              </a:solidFill>
            </a:endParaRPr>
          </a:p>
        </p:txBody>
      </p:sp>
      <p:sp>
        <p:nvSpPr>
          <p:cNvPr id="69" name="Rectangle 68"/>
          <p:cNvSpPr/>
          <p:nvPr/>
        </p:nvSpPr>
        <p:spPr>
          <a:xfrm>
            <a:off x="4926013" y="5418138"/>
            <a:ext cx="561975" cy="28575"/>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0" name="Rectangle 69"/>
          <p:cNvSpPr/>
          <p:nvPr/>
        </p:nvSpPr>
        <p:spPr>
          <a:xfrm>
            <a:off x="5668963" y="5718175"/>
            <a:ext cx="182562" cy="28575"/>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1" name="Rectangle 70"/>
          <p:cNvSpPr/>
          <p:nvPr/>
        </p:nvSpPr>
        <p:spPr>
          <a:xfrm>
            <a:off x="5030788" y="5118100"/>
            <a:ext cx="274637" cy="28575"/>
          </a:xfrm>
          <a:prstGeom prst="rect">
            <a:avLst/>
          </a:prstGeom>
          <a:solidFill>
            <a:srgbClr val="00B0F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2" name="Straight Connector 71"/>
          <p:cNvCxnSpPr/>
          <p:nvPr/>
        </p:nvCxnSpPr>
        <p:spPr>
          <a:xfrm>
            <a:off x="3673475" y="6332538"/>
            <a:ext cx="3581400" cy="0"/>
          </a:xfrm>
          <a:prstGeom prst="line">
            <a:avLst/>
          </a:prstGeom>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a:xfrm rot="10800000">
            <a:off x="5883275" y="5735638"/>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0800000">
            <a:off x="5940425" y="5138738"/>
            <a:ext cx="60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rot="16200000" flipH="1">
            <a:off x="6027738" y="5430837"/>
            <a:ext cx="596900" cy="3175"/>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16200000" flipH="1">
            <a:off x="6042025" y="6027738"/>
            <a:ext cx="585787"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570" name="TextBox 78"/>
          <p:cNvSpPr txBox="1">
            <a:spLocks noChangeArrowheads="1"/>
          </p:cNvSpPr>
          <p:nvPr/>
        </p:nvSpPr>
        <p:spPr bwMode="auto">
          <a:xfrm>
            <a:off x="6300788" y="5299075"/>
            <a:ext cx="72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C00000"/>
                </a:solidFill>
                <a:latin typeface="Calibri" panose="020F0502020204030204" pitchFamily="34" charset="0"/>
                <a:cs typeface="Arial" panose="020B0604020202020204" pitchFamily="34" charset="0"/>
              </a:rPr>
              <a:t>Pressure</a:t>
            </a:r>
          </a:p>
          <a:p>
            <a:pPr eaLnBrk="1" hangingPunct="1"/>
            <a:r>
              <a:rPr lang="en-US" altLang="en-US" sz="1200">
                <a:solidFill>
                  <a:srgbClr val="C00000"/>
                </a:solidFill>
                <a:latin typeface="Calibri" panose="020F0502020204030204" pitchFamily="34" charset="0"/>
                <a:cs typeface="Arial" panose="020B0604020202020204" pitchFamily="34" charset="0"/>
              </a:rPr>
              <a:t>Head</a:t>
            </a:r>
          </a:p>
        </p:txBody>
      </p:sp>
      <p:sp>
        <p:nvSpPr>
          <p:cNvPr id="22571" name="TextBox 79"/>
          <p:cNvSpPr txBox="1">
            <a:spLocks noChangeArrowheads="1"/>
          </p:cNvSpPr>
          <p:nvPr/>
        </p:nvSpPr>
        <p:spPr bwMode="auto">
          <a:xfrm>
            <a:off x="6284913" y="5783263"/>
            <a:ext cx="758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0070C0"/>
                </a:solidFill>
                <a:latin typeface="Calibri" panose="020F0502020204030204" pitchFamily="34" charset="0"/>
                <a:cs typeface="Arial" panose="020B0604020202020204" pitchFamily="34" charset="0"/>
              </a:rPr>
              <a:t>Elevation</a:t>
            </a:r>
          </a:p>
          <a:p>
            <a:pPr eaLnBrk="1" hangingPunct="1"/>
            <a:r>
              <a:rPr lang="en-US" altLang="en-US" sz="1200">
                <a:solidFill>
                  <a:srgbClr val="0070C0"/>
                </a:solidFill>
                <a:latin typeface="Calibri" panose="020F0502020204030204" pitchFamily="34" charset="0"/>
                <a:cs typeface="Arial" panose="020B0604020202020204" pitchFamily="34" charset="0"/>
              </a:rPr>
              <a:t>Head</a:t>
            </a:r>
          </a:p>
        </p:txBody>
      </p:sp>
      <p:sp>
        <p:nvSpPr>
          <p:cNvPr id="22572" name="TextBox 80"/>
          <p:cNvSpPr txBox="1">
            <a:spLocks noChangeArrowheads="1"/>
          </p:cNvSpPr>
          <p:nvPr/>
        </p:nvSpPr>
        <p:spPr bwMode="auto">
          <a:xfrm>
            <a:off x="6492875" y="6254750"/>
            <a:ext cx="606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latin typeface="Calibri" panose="020F0502020204030204" pitchFamily="34" charset="0"/>
                <a:cs typeface="Arial" panose="020B0604020202020204" pitchFamily="34" charset="0"/>
              </a:rPr>
              <a:t>Datum</a:t>
            </a:r>
          </a:p>
        </p:txBody>
      </p:sp>
      <p:sp>
        <p:nvSpPr>
          <p:cNvPr id="22573" name="TextBox 81"/>
          <p:cNvSpPr txBox="1">
            <a:spLocks noChangeArrowheads="1"/>
          </p:cNvSpPr>
          <p:nvPr/>
        </p:nvSpPr>
        <p:spPr bwMode="auto">
          <a:xfrm rot="-1746863">
            <a:off x="5500688" y="4210050"/>
            <a:ext cx="10795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latin typeface="Calibri" panose="020F0502020204030204" pitchFamily="34" charset="0"/>
                <a:cs typeface="Arial" panose="020B0604020202020204" pitchFamily="34" charset="0"/>
              </a:rPr>
              <a:t>Ground Surface</a:t>
            </a:r>
          </a:p>
        </p:txBody>
      </p:sp>
      <p:sp>
        <p:nvSpPr>
          <p:cNvPr id="22574" name="TextBox 82"/>
          <p:cNvSpPr txBox="1">
            <a:spLocks noChangeArrowheads="1"/>
          </p:cNvSpPr>
          <p:nvPr/>
        </p:nvSpPr>
        <p:spPr bwMode="auto">
          <a:xfrm rot="-1746863">
            <a:off x="6573838" y="4921250"/>
            <a:ext cx="10350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latin typeface="Calibri" panose="020F0502020204030204" pitchFamily="34" charset="0"/>
                <a:cs typeface="Arial" panose="020B0604020202020204" pitchFamily="34" charset="0"/>
              </a:rPr>
              <a:t>Failure Surface</a:t>
            </a:r>
          </a:p>
        </p:txBody>
      </p:sp>
      <p:sp>
        <p:nvSpPr>
          <p:cNvPr id="22575" name="TextBox 83"/>
          <p:cNvSpPr txBox="1">
            <a:spLocks noChangeArrowheads="1"/>
          </p:cNvSpPr>
          <p:nvPr/>
        </p:nvSpPr>
        <p:spPr bwMode="auto">
          <a:xfrm rot="-1746863">
            <a:off x="6953250" y="3851275"/>
            <a:ext cx="7223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latin typeface="Calibri" panose="020F0502020204030204" pitchFamily="34" charset="0"/>
                <a:cs typeface="Arial" panose="020B0604020202020204" pitchFamily="34" charset="0"/>
              </a:rPr>
              <a:t>Flow Line</a:t>
            </a:r>
          </a:p>
        </p:txBody>
      </p:sp>
      <p:sp>
        <p:nvSpPr>
          <p:cNvPr id="22576" name="TextBox 84"/>
          <p:cNvSpPr txBox="1">
            <a:spLocks noChangeArrowheads="1"/>
          </p:cNvSpPr>
          <p:nvPr/>
        </p:nvSpPr>
        <p:spPr bwMode="auto">
          <a:xfrm rot="-1746863">
            <a:off x="7175500" y="4122738"/>
            <a:ext cx="7239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latin typeface="Calibri" panose="020F0502020204030204" pitchFamily="34" charset="0"/>
                <a:cs typeface="Arial" panose="020B0604020202020204" pitchFamily="34" charset="0"/>
              </a:rPr>
              <a:t>Flow Line</a:t>
            </a:r>
          </a:p>
        </p:txBody>
      </p:sp>
      <p:sp>
        <p:nvSpPr>
          <p:cNvPr id="22577" name="TextBox 85"/>
          <p:cNvSpPr txBox="1">
            <a:spLocks noChangeArrowheads="1"/>
          </p:cNvSpPr>
          <p:nvPr/>
        </p:nvSpPr>
        <p:spPr bwMode="auto">
          <a:xfrm rot="-1746863">
            <a:off x="7359650" y="4456113"/>
            <a:ext cx="7239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latin typeface="Calibri" panose="020F0502020204030204" pitchFamily="34" charset="0"/>
                <a:cs typeface="Arial" panose="020B0604020202020204" pitchFamily="34" charset="0"/>
              </a:rPr>
              <a:t>Flow Line</a:t>
            </a:r>
          </a:p>
        </p:txBody>
      </p:sp>
      <p:cxnSp>
        <p:nvCxnSpPr>
          <p:cNvPr id="88" name="Straight Arrow Connector 87"/>
          <p:cNvCxnSpPr/>
          <p:nvPr/>
        </p:nvCxnSpPr>
        <p:spPr>
          <a:xfrm rot="10800000" flipV="1">
            <a:off x="4089400" y="5549900"/>
            <a:ext cx="1466850" cy="534988"/>
          </a:xfrm>
          <a:prstGeom prst="curvedConnector3">
            <a:avLst>
              <a:gd name="adj1" fmla="val 21505"/>
            </a:avLst>
          </a:prstGeom>
          <a:ln>
            <a:solidFill>
              <a:srgbClr val="00B05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2579" name="TextBox 90"/>
          <p:cNvSpPr txBox="1">
            <a:spLocks noChangeArrowheads="1"/>
          </p:cNvSpPr>
          <p:nvPr/>
        </p:nvSpPr>
        <p:spPr bwMode="auto">
          <a:xfrm>
            <a:off x="2889250" y="5935663"/>
            <a:ext cx="12176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100">
                <a:latin typeface="Calibri" panose="020F0502020204030204" pitchFamily="34" charset="0"/>
                <a:cs typeface="Arial" panose="020B0604020202020204" pitchFamily="34" charset="0"/>
              </a:rPr>
              <a:t>Equipotential Line</a:t>
            </a:r>
          </a:p>
        </p:txBody>
      </p:sp>
      <p:cxnSp>
        <p:nvCxnSpPr>
          <p:cNvPr id="55" name="Straight Connector 54"/>
          <p:cNvCxnSpPr/>
          <p:nvPr/>
        </p:nvCxnSpPr>
        <p:spPr>
          <a:xfrm rot="10800000">
            <a:off x="4122738" y="5135563"/>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6200000" flipH="1">
            <a:off x="3502025" y="5729288"/>
            <a:ext cx="1185863" cy="158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582" name="TextBox 79"/>
          <p:cNvSpPr txBox="1">
            <a:spLocks noChangeArrowheads="1"/>
          </p:cNvSpPr>
          <p:nvPr/>
        </p:nvSpPr>
        <p:spPr bwMode="auto">
          <a:xfrm>
            <a:off x="3381375" y="5264150"/>
            <a:ext cx="758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0070C0"/>
                </a:solidFill>
                <a:latin typeface="Calibri" panose="020F0502020204030204" pitchFamily="34" charset="0"/>
                <a:cs typeface="Arial" panose="020B0604020202020204" pitchFamily="34" charset="0"/>
              </a:rPr>
              <a:t>Elevation</a:t>
            </a:r>
          </a:p>
          <a:p>
            <a:pPr eaLnBrk="1" hangingPunct="1"/>
            <a:r>
              <a:rPr lang="en-US" altLang="en-US" sz="1200">
                <a:solidFill>
                  <a:srgbClr val="0070C0"/>
                </a:solidFill>
                <a:latin typeface="Calibri" panose="020F0502020204030204" pitchFamily="34" charset="0"/>
                <a:cs typeface="Arial" panose="020B0604020202020204" pitchFamily="34" charset="0"/>
              </a:rPr>
              <a:t>Head</a:t>
            </a:r>
          </a:p>
        </p:txBody>
      </p:sp>
      <p:cxnSp>
        <p:nvCxnSpPr>
          <p:cNvPr id="61" name="Straight Connector 60"/>
          <p:cNvCxnSpPr/>
          <p:nvPr/>
        </p:nvCxnSpPr>
        <p:spPr>
          <a:xfrm rot="10800000">
            <a:off x="4543425" y="5434013"/>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6200000" flipH="1">
            <a:off x="4400550" y="5283200"/>
            <a:ext cx="301625" cy="9525"/>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4107657" y="5879306"/>
            <a:ext cx="900112" cy="317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586" name="TextBox 79"/>
          <p:cNvSpPr txBox="1">
            <a:spLocks noChangeArrowheads="1"/>
          </p:cNvSpPr>
          <p:nvPr/>
        </p:nvSpPr>
        <p:spPr bwMode="auto">
          <a:xfrm>
            <a:off x="4197350" y="5759450"/>
            <a:ext cx="573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solidFill>
                  <a:srgbClr val="0070C0"/>
                </a:solidFill>
                <a:latin typeface="Calibri" panose="020F0502020204030204" pitchFamily="34" charset="0"/>
                <a:cs typeface="Arial" panose="020B0604020202020204" pitchFamily="34" charset="0"/>
              </a:rPr>
              <a:t>Elevation</a:t>
            </a:r>
          </a:p>
          <a:p>
            <a:pPr eaLnBrk="1" hangingPunct="1"/>
            <a:r>
              <a:rPr lang="en-US" altLang="en-US" sz="800">
                <a:solidFill>
                  <a:srgbClr val="0070C0"/>
                </a:solidFill>
                <a:latin typeface="Calibri" panose="020F0502020204030204" pitchFamily="34" charset="0"/>
                <a:cs typeface="Arial" panose="020B0604020202020204" pitchFamily="34" charset="0"/>
              </a:rPr>
              <a:t>Head</a:t>
            </a:r>
          </a:p>
        </p:txBody>
      </p:sp>
      <p:sp>
        <p:nvSpPr>
          <p:cNvPr id="22587" name="TextBox 78"/>
          <p:cNvSpPr txBox="1">
            <a:spLocks noChangeArrowheads="1"/>
          </p:cNvSpPr>
          <p:nvPr/>
        </p:nvSpPr>
        <p:spPr bwMode="auto">
          <a:xfrm>
            <a:off x="4059238" y="5122863"/>
            <a:ext cx="5445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00">
                <a:solidFill>
                  <a:srgbClr val="C00000"/>
                </a:solidFill>
                <a:latin typeface="Calibri" panose="020F0502020204030204" pitchFamily="34" charset="0"/>
                <a:cs typeface="Arial" panose="020B0604020202020204" pitchFamily="34" charset="0"/>
              </a:rPr>
              <a:t>Pressure</a:t>
            </a:r>
          </a:p>
          <a:p>
            <a:pPr eaLnBrk="1" hangingPunct="1"/>
            <a:r>
              <a:rPr lang="en-US" altLang="en-US" sz="800">
                <a:solidFill>
                  <a:srgbClr val="C00000"/>
                </a:solidFill>
                <a:latin typeface="Calibri" panose="020F0502020204030204" pitchFamily="34" charset="0"/>
                <a:cs typeface="Arial" panose="020B0604020202020204" pitchFamily="34" charset="0"/>
              </a:rPr>
              <a:t>Head</a:t>
            </a:r>
          </a:p>
        </p:txBody>
      </p:sp>
      <p:sp>
        <p:nvSpPr>
          <p:cNvPr id="80" name="Freeform 79"/>
          <p:cNvSpPr/>
          <p:nvPr/>
        </p:nvSpPr>
        <p:spPr>
          <a:xfrm>
            <a:off x="5495925" y="3776663"/>
            <a:ext cx="1257300" cy="522287"/>
          </a:xfrm>
          <a:custGeom>
            <a:avLst/>
            <a:gdLst>
              <a:gd name="connsiteX0" fmla="*/ 984739 w 984739"/>
              <a:gd name="connsiteY0" fmla="*/ 528841 h 528841"/>
              <a:gd name="connsiteX1" fmla="*/ 687754 w 984739"/>
              <a:gd name="connsiteY1" fmla="*/ 67733 h 528841"/>
              <a:gd name="connsiteX2" fmla="*/ 0 w 984739"/>
              <a:gd name="connsiteY2" fmla="*/ 122441 h 528841"/>
              <a:gd name="connsiteX0" fmla="*/ 1255899 w 1255899"/>
              <a:gd name="connsiteY0" fmla="*/ 522643 h 522643"/>
              <a:gd name="connsiteX1" fmla="*/ 958914 w 1255899"/>
              <a:gd name="connsiteY1" fmla="*/ 61535 h 522643"/>
              <a:gd name="connsiteX2" fmla="*/ 0 w 1255899"/>
              <a:gd name="connsiteY2" fmla="*/ 37632 h 522643"/>
            </a:gdLst>
            <a:ahLst/>
            <a:cxnLst>
              <a:cxn ang="0">
                <a:pos x="connsiteX0" y="connsiteY0"/>
              </a:cxn>
              <a:cxn ang="0">
                <a:pos x="connsiteX1" y="connsiteY1"/>
              </a:cxn>
              <a:cxn ang="0">
                <a:pos x="connsiteX2" y="connsiteY2"/>
              </a:cxn>
            </a:cxnLst>
            <a:rect l="l" t="t" r="r" b="b"/>
            <a:pathLst>
              <a:path w="1255899" h="522643">
                <a:moveTo>
                  <a:pt x="1255899" y="522643"/>
                </a:moveTo>
                <a:cubicBezTo>
                  <a:pt x="1189468" y="325955"/>
                  <a:pt x="1123037" y="129268"/>
                  <a:pt x="958914" y="61535"/>
                </a:cubicBezTo>
                <a:cubicBezTo>
                  <a:pt x="794791" y="-6198"/>
                  <a:pt x="261815" y="-23589"/>
                  <a:pt x="0" y="37632"/>
                </a:cubicBezTo>
              </a:path>
            </a:pathLst>
          </a:custGeom>
          <a:ln>
            <a:head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81" name="Rectangle 80"/>
          <p:cNvSpPr/>
          <p:nvPr/>
        </p:nvSpPr>
        <p:spPr>
          <a:xfrm>
            <a:off x="4513263" y="3663950"/>
            <a:ext cx="2027237" cy="460375"/>
          </a:xfrm>
          <a:prstGeom prst="rect">
            <a:avLst/>
          </a:prstGeom>
        </p:spPr>
        <p:txBody>
          <a:bodyPr wrap="none">
            <a:spAutoFit/>
          </a:bodyPr>
          <a:lstStyle/>
          <a:p>
            <a:pPr>
              <a:defRPr/>
            </a:pPr>
            <a:r>
              <a:rPr lang="en-US" sz="1200" dirty="0">
                <a:solidFill>
                  <a:schemeClr val="tx2">
                    <a:lumMod val="60000"/>
                    <a:lumOff val="40000"/>
                  </a:schemeClr>
                </a:solidFill>
                <a:latin typeface="Arial" charset="0"/>
                <a:cs typeface="Arial" charset="0"/>
              </a:rPr>
              <a:t>phreatic line</a:t>
            </a:r>
          </a:p>
          <a:p>
            <a:pPr>
              <a:defRPr/>
            </a:pPr>
            <a:r>
              <a:rPr lang="en-US" sz="1200" dirty="0">
                <a:solidFill>
                  <a:schemeClr val="tx2">
                    <a:lumMod val="60000"/>
                    <a:lumOff val="40000"/>
                  </a:schemeClr>
                </a:solidFill>
                <a:latin typeface="Arial" charset="0"/>
                <a:cs typeface="Arial" charset="0"/>
              </a:rPr>
              <a:t>Atmospheric Pressure Line</a:t>
            </a:r>
          </a:p>
        </p:txBody>
      </p:sp>
      <p:sp>
        <p:nvSpPr>
          <p:cNvPr id="82" name="Oval 81"/>
          <p:cNvSpPr/>
          <p:nvPr/>
        </p:nvSpPr>
        <p:spPr>
          <a:xfrm>
            <a:off x="5649913" y="5689600"/>
            <a:ext cx="93662" cy="936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3" name="Right Arrow 82"/>
          <p:cNvSpPr/>
          <p:nvPr/>
        </p:nvSpPr>
        <p:spPr>
          <a:xfrm>
            <a:off x="6886575" y="5519738"/>
            <a:ext cx="195263" cy="149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592" name="TextBox 83"/>
          <p:cNvSpPr txBox="1">
            <a:spLocks noChangeArrowheads="1"/>
          </p:cNvSpPr>
          <p:nvPr/>
        </p:nvSpPr>
        <p:spPr bwMode="auto">
          <a:xfrm>
            <a:off x="7221538" y="5408613"/>
            <a:ext cx="1922462"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C00000"/>
                </a:solidFill>
                <a:cs typeface="Arial" panose="020B0604020202020204" pitchFamily="34" charset="0"/>
              </a:rPr>
              <a:t>Pore Water Pressure (u)</a:t>
            </a:r>
          </a:p>
          <a:p>
            <a:pPr eaLnBrk="1" hangingPunct="1"/>
            <a:r>
              <a:rPr lang="en-US" altLang="en-US" sz="1000">
                <a:solidFill>
                  <a:srgbClr val="C00000"/>
                </a:solidFill>
                <a:cs typeface="Arial" panose="020B0604020202020204" pitchFamily="34" charset="0"/>
              </a:rPr>
              <a:t>= </a:t>
            </a:r>
          </a:p>
          <a:p>
            <a:pPr eaLnBrk="1" hangingPunct="1"/>
            <a:r>
              <a:rPr lang="en-US" altLang="en-US" sz="1000">
                <a:solidFill>
                  <a:srgbClr val="C00000"/>
                </a:solidFill>
                <a:cs typeface="Arial" panose="020B0604020202020204" pitchFamily="34" charset="0"/>
              </a:rPr>
              <a:t>Pressure head *( </a:t>
            </a:r>
            <a:r>
              <a:rPr lang="en-US" altLang="en-US" sz="1000">
                <a:solidFill>
                  <a:srgbClr val="C00000"/>
                </a:solidFill>
                <a:latin typeface="Symbol" panose="05050102010706020507" pitchFamily="18" charset="2"/>
                <a:cs typeface="Arial" panose="020B0604020202020204" pitchFamily="34" charset="0"/>
              </a:rPr>
              <a:t>g</a:t>
            </a:r>
            <a:r>
              <a:rPr lang="en-US" altLang="en-US" sz="900" baseline="-25000">
                <a:solidFill>
                  <a:srgbClr val="C00000"/>
                </a:solidFill>
                <a:cs typeface="Arial" panose="020B0604020202020204" pitchFamily="34" charset="0"/>
              </a:rPr>
              <a:t>water </a:t>
            </a:r>
            <a:r>
              <a:rPr lang="en-US" altLang="en-US" sz="900">
                <a:solidFill>
                  <a:srgbClr val="C00000"/>
                </a:solidFill>
                <a:cs typeface="Arial" panose="020B0604020202020204" pitchFamily="34" charset="0"/>
              </a:rPr>
              <a:t>)</a:t>
            </a:r>
          </a:p>
          <a:p>
            <a:pPr eaLnBrk="1" hangingPunct="1"/>
            <a:r>
              <a:rPr lang="en-US" altLang="en-US" sz="900">
                <a:solidFill>
                  <a:srgbClr val="C00000"/>
                </a:solidFill>
                <a:cs typeface="Arial" panose="020B0604020202020204" pitchFamily="34" charset="0"/>
              </a:rPr>
              <a:t>=</a:t>
            </a:r>
          </a:p>
          <a:p>
            <a:pPr eaLnBrk="1" hangingPunct="1"/>
            <a:r>
              <a:rPr lang="en-US" altLang="en-US" sz="1000">
                <a:solidFill>
                  <a:srgbClr val="C00000"/>
                </a:solidFill>
                <a:latin typeface="Symbol" panose="05050102010706020507" pitchFamily="18" charset="2"/>
                <a:cs typeface="Arial" panose="020B0604020202020204" pitchFamily="34" charset="0"/>
              </a:rPr>
              <a:t>g</a:t>
            </a:r>
            <a:r>
              <a:rPr lang="en-US" altLang="en-US" sz="1000">
                <a:solidFill>
                  <a:srgbClr val="C00000"/>
                </a:solidFill>
                <a:cs typeface="Arial" panose="020B0604020202020204" pitchFamily="34" charset="0"/>
              </a:rPr>
              <a:t> z</a:t>
            </a:r>
          </a:p>
        </p:txBody>
      </p:sp>
      <p:sp>
        <p:nvSpPr>
          <p:cNvPr id="22593" name="Rectangle 1"/>
          <p:cNvSpPr>
            <a:spLocks noChangeArrowheads="1"/>
          </p:cNvSpPr>
          <p:nvPr/>
        </p:nvSpPr>
        <p:spPr bwMode="auto">
          <a:xfrm>
            <a:off x="193675" y="88900"/>
            <a:ext cx="6107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u="sng">
                <a:solidFill>
                  <a:srgbClr val="FF0000"/>
                </a:solidFill>
              </a:rPr>
              <a:t>Total Head, Elevation Head and Pressure Head</a:t>
            </a:r>
          </a:p>
        </p:txBody>
      </p:sp>
      <p:sp>
        <p:nvSpPr>
          <p:cNvPr id="22594" name="Rectangle 2"/>
          <p:cNvSpPr>
            <a:spLocks noChangeArrowheads="1"/>
          </p:cNvSpPr>
          <p:nvPr/>
        </p:nvSpPr>
        <p:spPr bwMode="auto">
          <a:xfrm>
            <a:off x="160338" y="506413"/>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t>Total Head = Elevation Head+ Pressure Head</a:t>
            </a:r>
          </a:p>
        </p:txBody>
      </p:sp>
      <p:sp>
        <p:nvSpPr>
          <p:cNvPr id="22595" name="Freeform 3"/>
          <p:cNvSpPr>
            <a:spLocks/>
          </p:cNvSpPr>
          <p:nvPr/>
        </p:nvSpPr>
        <p:spPr bwMode="auto">
          <a:xfrm>
            <a:off x="90488" y="846138"/>
            <a:ext cx="1358900" cy="2700337"/>
          </a:xfrm>
          <a:custGeom>
            <a:avLst/>
            <a:gdLst>
              <a:gd name="T0" fmla="*/ 1341026 w 1360100"/>
              <a:gd name="T1" fmla="*/ 0 h 2700337"/>
              <a:gd name="T2" fmla="*/ 87272 w 1360100"/>
              <a:gd name="T3" fmla="*/ 1235869 h 2700337"/>
              <a:gd name="T4" fmla="*/ 207013 w 1360100"/>
              <a:gd name="T5" fmla="*/ 2700337 h 2700337"/>
              <a:gd name="T6" fmla="*/ 0 60000 65536"/>
              <a:gd name="T7" fmla="*/ 0 60000 65536"/>
              <a:gd name="T8" fmla="*/ 0 60000 65536"/>
            </a:gdLst>
            <a:ahLst/>
            <a:cxnLst>
              <a:cxn ang="T6">
                <a:pos x="T0" y="T1"/>
              </a:cxn>
              <a:cxn ang="T7">
                <a:pos x="T2" y="T3"/>
              </a:cxn>
              <a:cxn ang="T8">
                <a:pos x="T4" y="T5"/>
              </a:cxn>
            </a:cxnLst>
            <a:rect l="0" t="0" r="r" b="b"/>
            <a:pathLst>
              <a:path w="1360100" h="2700337">
                <a:moveTo>
                  <a:pt x="1360100" y="0"/>
                </a:moveTo>
                <a:cubicBezTo>
                  <a:pt x="820151" y="392906"/>
                  <a:pt x="280203" y="785813"/>
                  <a:pt x="88513" y="1235869"/>
                </a:cubicBezTo>
                <a:cubicBezTo>
                  <a:pt x="-103177" y="1685925"/>
                  <a:pt x="53390" y="2193131"/>
                  <a:pt x="209957" y="2700337"/>
                </a:cubicBezTo>
              </a:path>
            </a:pathLst>
          </a:custGeom>
          <a:noFill/>
          <a:ln w="9525" cap="flat" cmpd="sng" algn="ctr">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96" name="Freeform 4"/>
          <p:cNvSpPr>
            <a:spLocks/>
          </p:cNvSpPr>
          <p:nvPr/>
        </p:nvSpPr>
        <p:spPr bwMode="auto">
          <a:xfrm>
            <a:off x="542925" y="831850"/>
            <a:ext cx="2093913" cy="1208088"/>
          </a:xfrm>
          <a:custGeom>
            <a:avLst/>
            <a:gdLst>
              <a:gd name="T0" fmla="*/ 2105860 w 2093119"/>
              <a:gd name="T1" fmla="*/ 0 h 1207294"/>
              <a:gd name="T2" fmla="*/ 776221 w 2093119"/>
              <a:gd name="T3" fmla="*/ 382621 h 1207294"/>
              <a:gd name="T4" fmla="*/ 0 w 2093119"/>
              <a:gd name="T5" fmla="*/ 1220062 h 1207294"/>
              <a:gd name="T6" fmla="*/ 0 60000 65536"/>
              <a:gd name="T7" fmla="*/ 0 60000 65536"/>
              <a:gd name="T8" fmla="*/ 0 60000 65536"/>
            </a:gdLst>
            <a:ahLst/>
            <a:cxnLst>
              <a:cxn ang="T6">
                <a:pos x="T0" y="T1"/>
              </a:cxn>
              <a:cxn ang="T7">
                <a:pos x="T2" y="T3"/>
              </a:cxn>
              <a:cxn ang="T8">
                <a:pos x="T4" y="T5"/>
              </a:cxn>
            </a:cxnLst>
            <a:rect l="0" t="0" r="r" b="b"/>
            <a:pathLst>
              <a:path w="2093119" h="1207294">
                <a:moveTo>
                  <a:pt x="2093119" y="0"/>
                </a:moveTo>
                <a:cubicBezTo>
                  <a:pt x="1606748" y="88701"/>
                  <a:pt x="1120378" y="177403"/>
                  <a:pt x="771525" y="378619"/>
                </a:cubicBezTo>
                <a:cubicBezTo>
                  <a:pt x="422672" y="579835"/>
                  <a:pt x="211336" y="893564"/>
                  <a:pt x="0" y="1207294"/>
                </a:cubicBezTo>
              </a:path>
            </a:pathLst>
          </a:custGeom>
          <a:noFill/>
          <a:ln w="9525" cap="flat" cmpd="sng" algn="ctr">
            <a:solidFill>
              <a:schemeClr val="tx1"/>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2597" name="Straight Arrow Connector 7"/>
          <p:cNvCxnSpPr>
            <a:cxnSpLocks noChangeShapeType="1"/>
          </p:cNvCxnSpPr>
          <p:nvPr/>
        </p:nvCxnSpPr>
        <p:spPr bwMode="auto">
          <a:xfrm flipH="1">
            <a:off x="3381375" y="1892300"/>
            <a:ext cx="239713" cy="29527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2598" name="TextBox 10"/>
          <p:cNvSpPr txBox="1">
            <a:spLocks noChangeArrowheads="1"/>
          </p:cNvSpPr>
          <p:nvPr/>
        </p:nvSpPr>
        <p:spPr bwMode="auto">
          <a:xfrm>
            <a:off x="3602038" y="1720850"/>
            <a:ext cx="1287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Head Loss</a:t>
            </a:r>
          </a:p>
        </p:txBody>
      </p:sp>
      <p:cxnSp>
        <p:nvCxnSpPr>
          <p:cNvPr id="22599" name="Straight Arrow Connector 13"/>
          <p:cNvCxnSpPr>
            <a:cxnSpLocks noChangeShapeType="1"/>
          </p:cNvCxnSpPr>
          <p:nvPr/>
        </p:nvCxnSpPr>
        <p:spPr bwMode="auto">
          <a:xfrm>
            <a:off x="2292350" y="2000250"/>
            <a:ext cx="103188" cy="9842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2600" name="Straight Arrow Connector 77"/>
          <p:cNvCxnSpPr>
            <a:cxnSpLocks noChangeShapeType="1"/>
          </p:cNvCxnSpPr>
          <p:nvPr/>
        </p:nvCxnSpPr>
        <p:spPr bwMode="auto">
          <a:xfrm>
            <a:off x="1863725" y="2322513"/>
            <a:ext cx="103188" cy="9842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2601" name="Straight Arrow Connector 78"/>
          <p:cNvCxnSpPr>
            <a:cxnSpLocks noChangeShapeType="1"/>
          </p:cNvCxnSpPr>
          <p:nvPr/>
        </p:nvCxnSpPr>
        <p:spPr bwMode="auto">
          <a:xfrm>
            <a:off x="1495425" y="2771775"/>
            <a:ext cx="104775" cy="8572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p:cNvSpPr>
            <a:spLocks noChangeShapeType="1"/>
          </p:cNvSpPr>
          <p:nvPr/>
        </p:nvSpPr>
        <p:spPr bwMode="auto">
          <a:xfrm flipV="1">
            <a:off x="1524000" y="1466850"/>
            <a:ext cx="5334000" cy="2514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5" name="Line 3"/>
          <p:cNvSpPr>
            <a:spLocks noChangeShapeType="1"/>
          </p:cNvSpPr>
          <p:nvPr/>
        </p:nvSpPr>
        <p:spPr bwMode="auto">
          <a:xfrm flipV="1">
            <a:off x="1219200" y="2228850"/>
            <a:ext cx="5638800" cy="2647950"/>
          </a:xfrm>
          <a:prstGeom prst="line">
            <a:avLst/>
          </a:prstGeom>
          <a:noFill/>
          <a:ln w="12700">
            <a:solidFill>
              <a:srgbClr val="0000FF"/>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3556" name="Line 4"/>
          <p:cNvSpPr>
            <a:spLocks noChangeShapeType="1"/>
          </p:cNvSpPr>
          <p:nvPr/>
        </p:nvSpPr>
        <p:spPr bwMode="auto">
          <a:xfrm flipV="1">
            <a:off x="742950" y="3638550"/>
            <a:ext cx="6115050" cy="28956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7" name="Line 5"/>
          <p:cNvSpPr>
            <a:spLocks noChangeShapeType="1"/>
          </p:cNvSpPr>
          <p:nvPr/>
        </p:nvSpPr>
        <p:spPr bwMode="auto">
          <a:xfrm>
            <a:off x="4572000" y="2533650"/>
            <a:ext cx="0" cy="21907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8" name="Line 6"/>
          <p:cNvSpPr>
            <a:spLocks noChangeShapeType="1"/>
          </p:cNvSpPr>
          <p:nvPr/>
        </p:nvSpPr>
        <p:spPr bwMode="auto">
          <a:xfrm>
            <a:off x="6057900" y="1847850"/>
            <a:ext cx="0" cy="21907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9" name="Line 7"/>
          <p:cNvSpPr>
            <a:spLocks noChangeShapeType="1"/>
          </p:cNvSpPr>
          <p:nvPr/>
        </p:nvSpPr>
        <p:spPr bwMode="auto">
          <a:xfrm flipV="1">
            <a:off x="2324100" y="4629150"/>
            <a:ext cx="381000" cy="171450"/>
          </a:xfrm>
          <a:prstGeom prst="line">
            <a:avLst/>
          </a:prstGeom>
          <a:noFill/>
          <a:ln w="12700">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3560" name="Line 8"/>
          <p:cNvSpPr>
            <a:spLocks noChangeShapeType="1"/>
          </p:cNvSpPr>
          <p:nvPr/>
        </p:nvSpPr>
        <p:spPr bwMode="auto">
          <a:xfrm flipV="1">
            <a:off x="1524000" y="4152900"/>
            <a:ext cx="2190750" cy="1028700"/>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1" name="Line 9"/>
          <p:cNvSpPr>
            <a:spLocks noChangeShapeType="1"/>
          </p:cNvSpPr>
          <p:nvPr/>
        </p:nvSpPr>
        <p:spPr bwMode="auto">
          <a:xfrm flipV="1">
            <a:off x="2590800" y="4965700"/>
            <a:ext cx="381000" cy="171450"/>
          </a:xfrm>
          <a:prstGeom prst="line">
            <a:avLst/>
          </a:prstGeom>
          <a:noFill/>
          <a:ln w="12700">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3562" name="Line 10"/>
          <p:cNvSpPr>
            <a:spLocks noChangeShapeType="1"/>
          </p:cNvSpPr>
          <p:nvPr/>
        </p:nvSpPr>
        <p:spPr bwMode="auto">
          <a:xfrm flipV="1">
            <a:off x="1695450" y="4591050"/>
            <a:ext cx="2076450" cy="962025"/>
          </a:xfrm>
          <a:prstGeom prst="line">
            <a:avLst/>
          </a:prstGeom>
          <a:noFill/>
          <a:ln w="127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3" name="Line 11"/>
          <p:cNvSpPr>
            <a:spLocks noChangeShapeType="1"/>
          </p:cNvSpPr>
          <p:nvPr/>
        </p:nvSpPr>
        <p:spPr bwMode="auto">
          <a:xfrm flipH="1" flipV="1">
            <a:off x="1524000" y="4721225"/>
            <a:ext cx="742950" cy="16097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4" name="Line 12"/>
          <p:cNvSpPr>
            <a:spLocks noChangeShapeType="1"/>
          </p:cNvSpPr>
          <p:nvPr/>
        </p:nvSpPr>
        <p:spPr bwMode="auto">
          <a:xfrm flipH="1" flipV="1">
            <a:off x="2041525" y="4498975"/>
            <a:ext cx="771525" cy="16478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5" name="Line 13"/>
          <p:cNvSpPr>
            <a:spLocks noChangeShapeType="1"/>
          </p:cNvSpPr>
          <p:nvPr/>
        </p:nvSpPr>
        <p:spPr bwMode="auto">
          <a:xfrm flipH="1" flipV="1">
            <a:off x="2562225" y="4244975"/>
            <a:ext cx="790575" cy="1724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6" name="Line 14"/>
          <p:cNvSpPr>
            <a:spLocks noChangeShapeType="1"/>
          </p:cNvSpPr>
          <p:nvPr/>
        </p:nvSpPr>
        <p:spPr bwMode="auto">
          <a:xfrm>
            <a:off x="4343400" y="2543175"/>
            <a:ext cx="0" cy="21336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7" name="Line 15"/>
          <p:cNvSpPr>
            <a:spLocks noChangeShapeType="1"/>
          </p:cNvSpPr>
          <p:nvPr/>
        </p:nvSpPr>
        <p:spPr bwMode="auto">
          <a:xfrm flipH="1">
            <a:off x="4200525" y="2543175"/>
            <a:ext cx="381000"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68" name="Line 16"/>
          <p:cNvSpPr>
            <a:spLocks noChangeShapeType="1"/>
          </p:cNvSpPr>
          <p:nvPr/>
        </p:nvSpPr>
        <p:spPr bwMode="auto">
          <a:xfrm flipH="1">
            <a:off x="4267200" y="4686300"/>
            <a:ext cx="561975"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69" name="Line 17"/>
          <p:cNvSpPr>
            <a:spLocks noChangeShapeType="1"/>
          </p:cNvSpPr>
          <p:nvPr/>
        </p:nvSpPr>
        <p:spPr bwMode="auto">
          <a:xfrm>
            <a:off x="4572000" y="3305175"/>
            <a:ext cx="361950"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70" name="Line 18"/>
          <p:cNvSpPr>
            <a:spLocks noChangeShapeType="1"/>
          </p:cNvSpPr>
          <p:nvPr/>
        </p:nvSpPr>
        <p:spPr bwMode="auto">
          <a:xfrm>
            <a:off x="4791075" y="3305175"/>
            <a:ext cx="0" cy="13716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useBgFill="1">
        <p:nvSpPr>
          <p:cNvPr id="23571" name="Rectangle 19"/>
          <p:cNvSpPr>
            <a:spLocks noChangeArrowheads="1"/>
          </p:cNvSpPr>
          <p:nvPr/>
        </p:nvSpPr>
        <p:spPr bwMode="auto">
          <a:xfrm>
            <a:off x="4162425" y="3562350"/>
            <a:ext cx="361950" cy="363538"/>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chemeClr val="tx2"/>
                </a:solidFill>
              </a:rPr>
              <a:t>d</a:t>
            </a:r>
          </a:p>
        </p:txBody>
      </p:sp>
      <p:sp useBgFill="1">
        <p:nvSpPr>
          <p:cNvPr id="23572" name="Rectangle 20"/>
          <p:cNvSpPr>
            <a:spLocks noChangeArrowheads="1"/>
          </p:cNvSpPr>
          <p:nvPr/>
        </p:nvSpPr>
        <p:spPr bwMode="auto">
          <a:xfrm>
            <a:off x="4610100" y="3667125"/>
            <a:ext cx="523875" cy="363538"/>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chemeClr val="tx2"/>
                </a:solidFill>
              </a:rPr>
              <a:t>d</a:t>
            </a:r>
            <a:r>
              <a:rPr lang="en-US" altLang="en-US" baseline="-25000">
                <a:solidFill>
                  <a:schemeClr val="tx2"/>
                </a:solidFill>
              </a:rPr>
              <a:t>w</a:t>
            </a:r>
          </a:p>
        </p:txBody>
      </p:sp>
      <p:sp>
        <p:nvSpPr>
          <p:cNvPr id="23573" name="Line 21"/>
          <p:cNvSpPr>
            <a:spLocks noChangeShapeType="1"/>
          </p:cNvSpPr>
          <p:nvPr/>
        </p:nvSpPr>
        <p:spPr bwMode="auto">
          <a:xfrm flipV="1">
            <a:off x="4572000" y="1076325"/>
            <a:ext cx="0" cy="146685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74" name="Line 22"/>
          <p:cNvSpPr>
            <a:spLocks noChangeShapeType="1"/>
          </p:cNvSpPr>
          <p:nvPr/>
        </p:nvSpPr>
        <p:spPr bwMode="auto">
          <a:xfrm flipV="1">
            <a:off x="6067425" y="1057275"/>
            <a:ext cx="0" cy="771525"/>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75" name="Line 23"/>
          <p:cNvSpPr>
            <a:spLocks noChangeShapeType="1"/>
          </p:cNvSpPr>
          <p:nvPr/>
        </p:nvSpPr>
        <p:spPr bwMode="auto">
          <a:xfrm>
            <a:off x="4572000" y="1247775"/>
            <a:ext cx="1495425"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useBgFill="1">
        <p:nvSpPr>
          <p:cNvPr id="23576" name="Rectangle 24"/>
          <p:cNvSpPr>
            <a:spLocks noChangeArrowheads="1"/>
          </p:cNvSpPr>
          <p:nvPr/>
        </p:nvSpPr>
        <p:spPr bwMode="auto">
          <a:xfrm>
            <a:off x="5124450" y="1076325"/>
            <a:ext cx="314325" cy="363538"/>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chemeClr val="tx2"/>
                </a:solidFill>
              </a:rPr>
              <a:t>b</a:t>
            </a:r>
          </a:p>
        </p:txBody>
      </p:sp>
      <p:sp>
        <p:nvSpPr>
          <p:cNvPr id="23577" name="Line 25"/>
          <p:cNvSpPr>
            <a:spLocks noChangeShapeType="1"/>
          </p:cNvSpPr>
          <p:nvPr/>
        </p:nvSpPr>
        <p:spPr bwMode="auto">
          <a:xfrm>
            <a:off x="5391150" y="2552700"/>
            <a:ext cx="0" cy="73342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8" name="Rectangle 26"/>
          <p:cNvSpPr>
            <a:spLocks noChangeArrowheads="1"/>
          </p:cNvSpPr>
          <p:nvPr/>
        </p:nvSpPr>
        <p:spPr bwMode="auto">
          <a:xfrm>
            <a:off x="5448300" y="2895600"/>
            <a:ext cx="4476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latin typeface="Times New Roman" panose="02020603050405020304" pitchFamily="18" charset="0"/>
              </a:rPr>
              <a:t>W</a:t>
            </a:r>
          </a:p>
        </p:txBody>
      </p:sp>
      <p:sp>
        <p:nvSpPr>
          <p:cNvPr id="23579" name="Line 27"/>
          <p:cNvSpPr>
            <a:spLocks noChangeShapeType="1"/>
          </p:cNvSpPr>
          <p:nvPr/>
        </p:nvSpPr>
        <p:spPr bwMode="auto">
          <a:xfrm flipV="1">
            <a:off x="5086350" y="4305300"/>
            <a:ext cx="828675" cy="39052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0" name="Rectangle 28"/>
          <p:cNvSpPr>
            <a:spLocks noChangeArrowheads="1"/>
          </p:cNvSpPr>
          <p:nvPr/>
        </p:nvSpPr>
        <p:spPr bwMode="auto">
          <a:xfrm>
            <a:off x="6010275" y="4133850"/>
            <a:ext cx="6667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latin typeface="Times New Roman" panose="02020603050405020304" pitchFamily="18" charset="0"/>
              </a:rPr>
              <a:t>T</a:t>
            </a:r>
          </a:p>
        </p:txBody>
      </p:sp>
      <p:sp>
        <p:nvSpPr>
          <p:cNvPr id="23581" name="Line 29"/>
          <p:cNvSpPr>
            <a:spLocks noChangeShapeType="1"/>
          </p:cNvSpPr>
          <p:nvPr/>
        </p:nvSpPr>
        <p:spPr bwMode="auto">
          <a:xfrm flipH="1" flipV="1">
            <a:off x="5448300" y="4645025"/>
            <a:ext cx="333375" cy="72707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2" name="Line 30"/>
          <p:cNvSpPr>
            <a:spLocks noChangeShapeType="1"/>
          </p:cNvSpPr>
          <p:nvPr/>
        </p:nvSpPr>
        <p:spPr bwMode="auto">
          <a:xfrm flipH="1" flipV="1">
            <a:off x="5857875" y="5473700"/>
            <a:ext cx="333375" cy="727075"/>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3" name="Rectangle 31"/>
          <p:cNvSpPr>
            <a:spLocks noChangeArrowheads="1"/>
          </p:cNvSpPr>
          <p:nvPr/>
        </p:nvSpPr>
        <p:spPr bwMode="auto">
          <a:xfrm>
            <a:off x="5667375" y="4733925"/>
            <a:ext cx="6667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latin typeface="Times New Roman" panose="02020603050405020304" pitchFamily="18" charset="0"/>
              </a:rPr>
              <a:t>N’</a:t>
            </a:r>
          </a:p>
        </p:txBody>
      </p:sp>
      <p:sp>
        <p:nvSpPr>
          <p:cNvPr id="23584" name="Rectangle 32"/>
          <p:cNvSpPr>
            <a:spLocks noChangeArrowheads="1"/>
          </p:cNvSpPr>
          <p:nvPr/>
        </p:nvSpPr>
        <p:spPr bwMode="auto">
          <a:xfrm>
            <a:off x="6086475" y="5591175"/>
            <a:ext cx="6667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latin typeface="Times New Roman" panose="02020603050405020304" pitchFamily="18" charset="0"/>
              </a:rPr>
              <a:t>U</a:t>
            </a:r>
          </a:p>
        </p:txBody>
      </p:sp>
      <p:sp>
        <p:nvSpPr>
          <p:cNvPr id="23585" name="Line 33"/>
          <p:cNvSpPr>
            <a:spLocks noChangeShapeType="1"/>
          </p:cNvSpPr>
          <p:nvPr/>
        </p:nvSpPr>
        <p:spPr bwMode="auto">
          <a:xfrm flipH="1">
            <a:off x="6610350" y="2162175"/>
            <a:ext cx="9525" cy="20002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6" name="Line 34"/>
          <p:cNvSpPr>
            <a:spLocks noChangeShapeType="1"/>
          </p:cNvSpPr>
          <p:nvPr/>
        </p:nvSpPr>
        <p:spPr bwMode="auto">
          <a:xfrm>
            <a:off x="6534150" y="2428875"/>
            <a:ext cx="152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7" name="Line 35"/>
          <p:cNvSpPr>
            <a:spLocks noChangeShapeType="1"/>
          </p:cNvSpPr>
          <p:nvPr/>
        </p:nvSpPr>
        <p:spPr bwMode="auto">
          <a:xfrm>
            <a:off x="6591300" y="2466975"/>
            <a:ext cx="381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8" name="Line 36"/>
          <p:cNvSpPr>
            <a:spLocks noChangeShapeType="1"/>
          </p:cNvSpPr>
          <p:nvPr/>
        </p:nvSpPr>
        <p:spPr bwMode="auto">
          <a:xfrm flipV="1">
            <a:off x="4543425" y="1762125"/>
            <a:ext cx="1485900" cy="6858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89" name="Rectangle 37"/>
          <p:cNvSpPr>
            <a:spLocks noChangeArrowheads="1"/>
          </p:cNvSpPr>
          <p:nvPr/>
        </p:nvSpPr>
        <p:spPr bwMode="auto">
          <a:xfrm rot="-1380000">
            <a:off x="4827588" y="1746250"/>
            <a:ext cx="990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chemeClr val="tx2"/>
                </a:solidFill>
              </a:rPr>
              <a:t>b/cos </a:t>
            </a:r>
            <a:r>
              <a:rPr lang="en-US" altLang="en-US">
                <a:solidFill>
                  <a:schemeClr val="tx2"/>
                </a:solidFill>
                <a:latin typeface="Symbol" panose="05050102010706020507" pitchFamily="18" charset="2"/>
              </a:rPr>
              <a:t>a</a:t>
            </a:r>
          </a:p>
        </p:txBody>
      </p:sp>
      <p:sp>
        <p:nvSpPr>
          <p:cNvPr id="23590" name="Line 38"/>
          <p:cNvSpPr>
            <a:spLocks noChangeShapeType="1"/>
          </p:cNvSpPr>
          <p:nvPr/>
        </p:nvSpPr>
        <p:spPr bwMode="auto">
          <a:xfrm flipH="1" flipV="1">
            <a:off x="1238250" y="4873625"/>
            <a:ext cx="514350" cy="11557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91" name="Line 39"/>
          <p:cNvSpPr>
            <a:spLocks noChangeShapeType="1"/>
          </p:cNvSpPr>
          <p:nvPr/>
        </p:nvSpPr>
        <p:spPr bwMode="auto">
          <a:xfrm>
            <a:off x="742950" y="6553200"/>
            <a:ext cx="1181100"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3592" name="Rectangle 42"/>
          <p:cNvSpPr>
            <a:spLocks noChangeArrowheads="1"/>
          </p:cNvSpPr>
          <p:nvPr/>
        </p:nvSpPr>
        <p:spPr bwMode="auto">
          <a:xfrm>
            <a:off x="1114425" y="6191250"/>
            <a:ext cx="6572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latin typeface="Symbol" panose="05050102010706020507" pitchFamily="18" charset="2"/>
              </a:rPr>
              <a:t>a</a:t>
            </a:r>
          </a:p>
        </p:txBody>
      </p:sp>
      <p:sp>
        <p:nvSpPr>
          <p:cNvPr id="23593" name="Arc 43"/>
          <p:cNvSpPr>
            <a:spLocks/>
          </p:cNvSpPr>
          <p:nvPr/>
        </p:nvSpPr>
        <p:spPr bwMode="auto">
          <a:xfrm>
            <a:off x="1371600" y="6238875"/>
            <a:ext cx="257175" cy="314325"/>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23594" name="Rectangle 44"/>
          <p:cNvSpPr>
            <a:spLocks noChangeArrowheads="1"/>
          </p:cNvSpPr>
          <p:nvPr/>
        </p:nvSpPr>
        <p:spPr bwMode="auto">
          <a:xfrm>
            <a:off x="666750" y="5257800"/>
            <a:ext cx="1038225" cy="363538"/>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chemeClr val="tx2"/>
                </a:solidFill>
              </a:rPr>
              <a:t>d</a:t>
            </a:r>
            <a:r>
              <a:rPr lang="en-US" altLang="en-US" baseline="-25000">
                <a:solidFill>
                  <a:schemeClr val="tx2"/>
                </a:solidFill>
              </a:rPr>
              <a:t>w</a:t>
            </a:r>
            <a:r>
              <a:rPr lang="en-US" altLang="en-US">
                <a:solidFill>
                  <a:schemeClr val="tx2"/>
                </a:solidFill>
              </a:rPr>
              <a:t>cos </a:t>
            </a:r>
            <a:r>
              <a:rPr lang="en-US" altLang="en-US">
                <a:solidFill>
                  <a:schemeClr val="tx2"/>
                </a:solidFill>
                <a:latin typeface="Symbol" panose="05050102010706020507" pitchFamily="18" charset="2"/>
              </a:rPr>
              <a:t>a</a:t>
            </a:r>
          </a:p>
        </p:txBody>
      </p:sp>
      <p:sp>
        <p:nvSpPr>
          <p:cNvPr id="23595" name="Line 46"/>
          <p:cNvSpPr>
            <a:spLocks noChangeShapeType="1"/>
          </p:cNvSpPr>
          <p:nvPr/>
        </p:nvSpPr>
        <p:spPr bwMode="auto">
          <a:xfrm flipV="1">
            <a:off x="3086100" y="3790950"/>
            <a:ext cx="0" cy="1590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6" name="Line 47"/>
          <p:cNvSpPr>
            <a:spLocks noChangeShapeType="1"/>
          </p:cNvSpPr>
          <p:nvPr/>
        </p:nvSpPr>
        <p:spPr bwMode="auto">
          <a:xfrm flipV="1">
            <a:off x="3143250" y="3781425"/>
            <a:ext cx="0" cy="1590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7" name="Rectangle 49"/>
          <p:cNvSpPr>
            <a:spLocks noChangeArrowheads="1"/>
          </p:cNvSpPr>
          <p:nvPr/>
        </p:nvSpPr>
        <p:spPr bwMode="auto">
          <a:xfrm>
            <a:off x="6829425" y="1095375"/>
            <a:ext cx="1905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rPr>
              <a:t>Soil Surface</a:t>
            </a:r>
          </a:p>
        </p:txBody>
      </p:sp>
      <p:sp>
        <p:nvSpPr>
          <p:cNvPr id="23598" name="Rectangle 50"/>
          <p:cNvSpPr>
            <a:spLocks noChangeArrowheads="1"/>
          </p:cNvSpPr>
          <p:nvPr/>
        </p:nvSpPr>
        <p:spPr bwMode="auto">
          <a:xfrm>
            <a:off x="6905625" y="1943100"/>
            <a:ext cx="21907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rPr>
              <a:t>Water Table</a:t>
            </a:r>
          </a:p>
        </p:txBody>
      </p:sp>
      <p:sp>
        <p:nvSpPr>
          <p:cNvPr id="23599" name="Rectangle 51"/>
          <p:cNvSpPr>
            <a:spLocks noChangeArrowheads="1"/>
          </p:cNvSpPr>
          <p:nvPr/>
        </p:nvSpPr>
        <p:spPr bwMode="auto">
          <a:xfrm>
            <a:off x="7000875" y="3228975"/>
            <a:ext cx="200977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chemeClr val="tx2"/>
                </a:solidFill>
              </a:rPr>
              <a:t>Assumed failure surface</a:t>
            </a:r>
          </a:p>
        </p:txBody>
      </p:sp>
      <p:sp>
        <p:nvSpPr>
          <p:cNvPr id="23600" name="Rectangle 52"/>
          <p:cNvSpPr>
            <a:spLocks noChangeArrowheads="1"/>
          </p:cNvSpPr>
          <p:nvPr/>
        </p:nvSpPr>
        <p:spPr bwMode="auto">
          <a:xfrm>
            <a:off x="215900" y="220663"/>
            <a:ext cx="82613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solidFill>
                  <a:schemeClr val="tx2"/>
                </a:solidFill>
              </a:rPr>
              <a:t>For the infinite slope shown below, what is the pore water pressure at point A ?</a:t>
            </a:r>
          </a:p>
        </p:txBody>
      </p:sp>
      <p:sp>
        <p:nvSpPr>
          <p:cNvPr id="23601" name="Text Box 54"/>
          <p:cNvSpPr txBox="1">
            <a:spLocks noChangeArrowheads="1"/>
          </p:cNvSpPr>
          <p:nvPr/>
        </p:nvSpPr>
        <p:spPr bwMode="auto">
          <a:xfrm>
            <a:off x="2998788" y="5513388"/>
            <a:ext cx="346075" cy="376237"/>
          </a:xfrm>
          <a:prstGeom prst="rect">
            <a:avLst/>
          </a:prstGeom>
          <a:solidFill>
            <a:srgbClr val="0000FF"/>
          </a:solidFill>
          <a:ln w="9525">
            <a:solidFill>
              <a:srgbClr val="0000FF"/>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A</a:t>
            </a:r>
          </a:p>
        </p:txBody>
      </p:sp>
      <p:sp>
        <p:nvSpPr>
          <p:cNvPr id="23602" name="Oval 55"/>
          <p:cNvSpPr>
            <a:spLocks noChangeArrowheads="1"/>
          </p:cNvSpPr>
          <p:nvPr/>
        </p:nvSpPr>
        <p:spPr bwMode="auto">
          <a:xfrm>
            <a:off x="2998788" y="5294313"/>
            <a:ext cx="219075" cy="21907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cxnSp>
        <p:nvCxnSpPr>
          <p:cNvPr id="23603" name="Straight Connector 2"/>
          <p:cNvCxnSpPr>
            <a:cxnSpLocks noChangeShapeType="1"/>
          </p:cNvCxnSpPr>
          <p:nvPr/>
        </p:nvCxnSpPr>
        <p:spPr bwMode="auto">
          <a:xfrm>
            <a:off x="2562225" y="4244975"/>
            <a:ext cx="1323975"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3604" name="Rectangle 3"/>
          <p:cNvSpPr>
            <a:spLocks noChangeArrowheads="1"/>
          </p:cNvSpPr>
          <p:nvPr/>
        </p:nvSpPr>
        <p:spPr bwMode="auto">
          <a:xfrm>
            <a:off x="3086100" y="4244975"/>
            <a:ext cx="52388" cy="115570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3605" name="Rectangle 42"/>
          <p:cNvSpPr>
            <a:spLocks noChangeArrowheads="1"/>
          </p:cNvSpPr>
          <p:nvPr/>
        </p:nvSpPr>
        <p:spPr bwMode="auto">
          <a:xfrm>
            <a:off x="2889250" y="4922838"/>
            <a:ext cx="65722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000">
                <a:solidFill>
                  <a:schemeClr val="tx2"/>
                </a:solidFill>
                <a:latin typeface="Symbol" panose="05050102010706020507" pitchFamily="18" charset="2"/>
              </a:rPr>
              <a:t>a</a:t>
            </a:r>
          </a:p>
        </p:txBody>
      </p:sp>
      <p:sp>
        <p:nvSpPr>
          <p:cNvPr id="5" name="Arc 4"/>
          <p:cNvSpPr/>
          <p:nvPr/>
        </p:nvSpPr>
        <p:spPr bwMode="auto">
          <a:xfrm rot="16895939">
            <a:off x="3007519" y="5130007"/>
            <a:ext cx="160337" cy="184150"/>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latin typeface="Arial" charset="0"/>
            </a:endParaRPr>
          </a:p>
        </p:txBody>
      </p:sp>
      <p:sp>
        <p:nvSpPr>
          <p:cNvPr id="23607" name="Line 18"/>
          <p:cNvSpPr>
            <a:spLocks noChangeShapeType="1"/>
          </p:cNvSpPr>
          <p:nvPr/>
        </p:nvSpPr>
        <p:spPr bwMode="auto">
          <a:xfrm>
            <a:off x="3771900" y="4244975"/>
            <a:ext cx="0" cy="117475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23608" name="Straight Connector 56"/>
          <p:cNvCxnSpPr>
            <a:cxnSpLocks noChangeShapeType="1"/>
          </p:cNvCxnSpPr>
          <p:nvPr/>
        </p:nvCxnSpPr>
        <p:spPr bwMode="auto">
          <a:xfrm>
            <a:off x="3019425" y="5403850"/>
            <a:ext cx="1323975"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useBgFill="1">
        <p:nvSpPr>
          <p:cNvPr id="23609" name="Rectangle 19"/>
          <p:cNvSpPr>
            <a:spLocks noChangeArrowheads="1"/>
          </p:cNvSpPr>
          <p:nvPr/>
        </p:nvSpPr>
        <p:spPr bwMode="auto">
          <a:xfrm>
            <a:off x="3584575" y="4684713"/>
            <a:ext cx="361950" cy="274637"/>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200" b="1">
                <a:solidFill>
                  <a:srgbClr val="0000FF"/>
                </a:solidFill>
              </a:rPr>
              <a:t>Z</a:t>
            </a:r>
          </a:p>
        </p:txBody>
      </p:sp>
      <p:sp>
        <p:nvSpPr>
          <p:cNvPr id="23610" name="TextBox 5"/>
          <p:cNvSpPr txBox="1">
            <a:spLocks noChangeArrowheads="1"/>
          </p:cNvSpPr>
          <p:nvPr/>
        </p:nvSpPr>
        <p:spPr bwMode="auto">
          <a:xfrm>
            <a:off x="666750" y="939800"/>
            <a:ext cx="2200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Z = d</a:t>
            </a:r>
            <a:r>
              <a:rPr lang="en-US" altLang="en-US" baseline="-25000"/>
              <a:t>w</a:t>
            </a:r>
            <a:r>
              <a:rPr lang="en-US" altLang="en-US"/>
              <a:t> cos</a:t>
            </a:r>
            <a:r>
              <a:rPr lang="en-US" altLang="en-US" baseline="30000"/>
              <a:t> </a:t>
            </a:r>
            <a:r>
              <a:rPr lang="en-US" altLang="en-US">
                <a:latin typeface="Symbol" panose="05050102010706020507" pitchFamily="18" charset="2"/>
              </a:rPr>
              <a:t>a (</a:t>
            </a:r>
            <a:r>
              <a:rPr lang="en-US" altLang="en-US"/>
              <a:t>cos</a:t>
            </a:r>
            <a:r>
              <a:rPr lang="en-US" altLang="en-US" baseline="30000"/>
              <a:t> </a:t>
            </a:r>
            <a:r>
              <a:rPr lang="en-US" altLang="en-US">
                <a:latin typeface="Symbol" panose="05050102010706020507" pitchFamily="18" charset="2"/>
              </a:rPr>
              <a:t>a)</a:t>
            </a:r>
          </a:p>
        </p:txBody>
      </p:sp>
      <p:sp>
        <p:nvSpPr>
          <p:cNvPr id="23611" name="Line 47"/>
          <p:cNvSpPr>
            <a:spLocks noChangeShapeType="1"/>
          </p:cNvSpPr>
          <p:nvPr/>
        </p:nvSpPr>
        <p:spPr bwMode="auto">
          <a:xfrm flipV="1">
            <a:off x="2109788" y="4268788"/>
            <a:ext cx="0" cy="1590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2" name="Rectangle 3"/>
          <p:cNvSpPr>
            <a:spLocks noChangeArrowheads="1"/>
          </p:cNvSpPr>
          <p:nvPr/>
        </p:nvSpPr>
        <p:spPr bwMode="auto">
          <a:xfrm>
            <a:off x="2052638" y="4732338"/>
            <a:ext cx="52387" cy="115570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cxnSp>
        <p:nvCxnSpPr>
          <p:cNvPr id="23613" name="Straight Connector 2"/>
          <p:cNvCxnSpPr>
            <a:cxnSpLocks noChangeShapeType="1"/>
          </p:cNvCxnSpPr>
          <p:nvPr/>
        </p:nvCxnSpPr>
        <p:spPr bwMode="auto">
          <a:xfrm>
            <a:off x="1543050" y="4732338"/>
            <a:ext cx="1323975"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3614" name="Line 46"/>
          <p:cNvSpPr>
            <a:spLocks noChangeShapeType="1"/>
          </p:cNvSpPr>
          <p:nvPr/>
        </p:nvSpPr>
        <p:spPr bwMode="auto">
          <a:xfrm flipV="1">
            <a:off x="2055813" y="4283075"/>
            <a:ext cx="0" cy="1590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5" name="Text Box 54"/>
          <p:cNvSpPr txBox="1">
            <a:spLocks noChangeArrowheads="1"/>
          </p:cNvSpPr>
          <p:nvPr/>
        </p:nvSpPr>
        <p:spPr bwMode="auto">
          <a:xfrm>
            <a:off x="2159000" y="5915025"/>
            <a:ext cx="346075" cy="376238"/>
          </a:xfrm>
          <a:prstGeom prst="rect">
            <a:avLst/>
          </a:prstGeom>
          <a:solidFill>
            <a:srgbClr val="0000FF"/>
          </a:solidFill>
          <a:ln w="9525">
            <a:solidFill>
              <a:srgbClr val="0000FF"/>
            </a:solidFill>
            <a:miter lim="800000"/>
            <a:headEnd/>
            <a:tailEnd/>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B</a:t>
            </a:r>
          </a:p>
        </p:txBody>
      </p:sp>
      <p:sp>
        <p:nvSpPr>
          <p:cNvPr id="23616" name="Line 18"/>
          <p:cNvSpPr>
            <a:spLocks noChangeShapeType="1"/>
          </p:cNvSpPr>
          <p:nvPr/>
        </p:nvSpPr>
        <p:spPr bwMode="auto">
          <a:xfrm>
            <a:off x="2601913" y="4727575"/>
            <a:ext cx="0" cy="117475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useBgFill="1">
        <p:nvSpPr>
          <p:cNvPr id="23617" name="Rectangle 19"/>
          <p:cNvSpPr>
            <a:spLocks noChangeArrowheads="1"/>
          </p:cNvSpPr>
          <p:nvPr/>
        </p:nvSpPr>
        <p:spPr bwMode="auto">
          <a:xfrm>
            <a:off x="2470150" y="5160963"/>
            <a:ext cx="254000" cy="274637"/>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200" b="1">
                <a:solidFill>
                  <a:srgbClr val="0000FF"/>
                </a:solidFill>
              </a:rPr>
              <a:t>Z</a:t>
            </a:r>
          </a:p>
        </p:txBody>
      </p:sp>
      <p:cxnSp>
        <p:nvCxnSpPr>
          <p:cNvPr id="23618" name="Straight Connector 56"/>
          <p:cNvCxnSpPr>
            <a:cxnSpLocks noChangeShapeType="1"/>
          </p:cNvCxnSpPr>
          <p:nvPr/>
        </p:nvCxnSpPr>
        <p:spPr bwMode="auto">
          <a:xfrm flipV="1">
            <a:off x="1924050" y="5884863"/>
            <a:ext cx="942975" cy="3175"/>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3619" name="TextBox 83"/>
          <p:cNvSpPr txBox="1">
            <a:spLocks noChangeArrowheads="1"/>
          </p:cNvSpPr>
          <p:nvPr/>
        </p:nvSpPr>
        <p:spPr bwMode="auto">
          <a:xfrm>
            <a:off x="130175" y="2794000"/>
            <a:ext cx="2336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solidFill>
                  <a:srgbClr val="C00000"/>
                </a:solidFill>
                <a:cs typeface="Arial" panose="020B0604020202020204" pitchFamily="34" charset="0"/>
              </a:rPr>
              <a:t>Pore Water Pressure (u) = </a:t>
            </a:r>
            <a:r>
              <a:rPr lang="en-US" altLang="en-US" sz="1000">
                <a:solidFill>
                  <a:srgbClr val="C00000"/>
                </a:solidFill>
                <a:latin typeface="Symbol" panose="05050102010706020507" pitchFamily="18" charset="2"/>
                <a:cs typeface="Arial" panose="020B0604020202020204" pitchFamily="34" charset="0"/>
              </a:rPr>
              <a:t>g</a:t>
            </a:r>
            <a:r>
              <a:rPr lang="en-US" altLang="en-US" sz="900" baseline="-25000">
                <a:solidFill>
                  <a:srgbClr val="C00000"/>
                </a:solidFill>
                <a:cs typeface="Arial" panose="020B0604020202020204" pitchFamily="34" charset="0"/>
              </a:rPr>
              <a:t>water </a:t>
            </a:r>
            <a:r>
              <a:rPr lang="en-US" altLang="en-US" sz="900">
                <a:solidFill>
                  <a:srgbClr val="C00000"/>
                </a:solidFill>
                <a:cs typeface="Arial" panose="020B0604020202020204" pitchFamily="34" charset="0"/>
              </a:rPr>
              <a:t>* </a:t>
            </a:r>
            <a:r>
              <a:rPr lang="en-US" altLang="en-US" sz="1000">
                <a:solidFill>
                  <a:srgbClr val="C00000"/>
                </a:solidFill>
                <a:latin typeface="Symbol" panose="05050102010706020507" pitchFamily="18" charset="2"/>
                <a:cs typeface="Arial" panose="020B0604020202020204" pitchFamily="34" charset="0"/>
              </a:rPr>
              <a:t>g</a:t>
            </a:r>
            <a:r>
              <a:rPr lang="en-US" altLang="en-US" sz="1000">
                <a:solidFill>
                  <a:srgbClr val="C00000"/>
                </a:solidFill>
                <a:cs typeface="Arial" panose="020B0604020202020204" pitchFamily="34" charset="0"/>
              </a:rPr>
              <a:t> </a:t>
            </a:r>
            <a:r>
              <a:rPr lang="en-US" altLang="en-US" sz="1400">
                <a:solidFill>
                  <a:srgbClr val="0000FF"/>
                </a:solidFill>
                <a:cs typeface="Arial" panose="020B0604020202020204" pitchFamily="34" charset="0"/>
              </a:rPr>
              <a:t>z</a:t>
            </a:r>
          </a:p>
        </p:txBody>
      </p:sp>
      <p:sp>
        <p:nvSpPr>
          <p:cNvPr id="23620" name="Freeform 6"/>
          <p:cNvSpPr>
            <a:spLocks/>
          </p:cNvSpPr>
          <p:nvPr/>
        </p:nvSpPr>
        <p:spPr bwMode="auto">
          <a:xfrm>
            <a:off x="2278063" y="2916238"/>
            <a:ext cx="1641475" cy="1876425"/>
          </a:xfrm>
          <a:custGeom>
            <a:avLst/>
            <a:gdLst>
              <a:gd name="T0" fmla="*/ 0 w 1641126"/>
              <a:gd name="T1" fmla="*/ 5734 h 1877417"/>
              <a:gd name="T2" fmla="*/ 1502421 w 1641126"/>
              <a:gd name="T3" fmla="*/ 1870485 h 1877417"/>
              <a:gd name="T4" fmla="*/ 0 60000 65536"/>
              <a:gd name="T5" fmla="*/ 0 60000 65536"/>
            </a:gdLst>
            <a:ahLst/>
            <a:cxnLst>
              <a:cxn ang="T4">
                <a:pos x="T0" y="T1"/>
              </a:cxn>
              <a:cxn ang="T5">
                <a:pos x="T2" y="T3"/>
              </a:cxn>
            </a:cxnLst>
            <a:rect l="0" t="0" r="r" b="b"/>
            <a:pathLst>
              <a:path w="1641126" h="1877417">
                <a:moveTo>
                  <a:pt x="0" y="5755"/>
                </a:moveTo>
                <a:cubicBezTo>
                  <a:pt x="1178719" y="-106164"/>
                  <a:pt x="1978818" y="1446412"/>
                  <a:pt x="1500188" y="1877417"/>
                </a:cubicBezTo>
              </a:path>
            </a:pathLst>
          </a:custGeom>
          <a:noFill/>
          <a:ln w="9525" cap="flat" cmpd="sng" algn="ctr">
            <a:solidFill>
              <a:srgbClr val="FF0000"/>
            </a:solidFill>
            <a:prstDash val="lgDash"/>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3621" name="Straight Arrow Connector 8"/>
          <p:cNvCxnSpPr>
            <a:cxnSpLocks noChangeShapeType="1"/>
          </p:cNvCxnSpPr>
          <p:nvPr/>
        </p:nvCxnSpPr>
        <p:spPr bwMode="auto">
          <a:xfrm flipH="1">
            <a:off x="2232025" y="2651125"/>
            <a:ext cx="200025" cy="241300"/>
          </a:xfrm>
          <a:prstGeom prst="straightConnector1">
            <a:avLst/>
          </a:prstGeom>
          <a:noFill/>
          <a:ln w="9525" algn="ctr">
            <a:solidFill>
              <a:srgbClr val="FF0000"/>
            </a:solidFill>
            <a:round/>
            <a:headEnd/>
            <a:tailEnd type="triangle" w="med" len="med"/>
          </a:ln>
          <a:extLst>
            <a:ext uri="{909E8E84-426E-40DD-AFC4-6F175D3DCCD1}">
              <a14:hiddenFill xmlns:a14="http://schemas.microsoft.com/office/drawing/2010/main">
                <a:noFill/>
              </a14:hiddenFill>
            </a:ext>
          </a:extLst>
        </p:spPr>
      </p:cxnSp>
      <p:sp>
        <p:nvSpPr>
          <p:cNvPr id="23622" name="TextBox 9"/>
          <p:cNvSpPr txBox="1">
            <a:spLocks noChangeArrowheads="1"/>
          </p:cNvSpPr>
          <p:nvPr/>
        </p:nvSpPr>
        <p:spPr bwMode="auto">
          <a:xfrm>
            <a:off x="1657350" y="2427288"/>
            <a:ext cx="1477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FF"/>
                </a:solidFill>
              </a:rPr>
              <a:t>Z = Pressure Head</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reeform 2"/>
          <p:cNvSpPr>
            <a:spLocks noChangeArrowheads="1"/>
          </p:cNvSpPr>
          <p:nvPr/>
        </p:nvSpPr>
        <p:spPr bwMode="auto">
          <a:xfrm>
            <a:off x="942975" y="1527175"/>
            <a:ext cx="6542088" cy="1025525"/>
          </a:xfrm>
          <a:custGeom>
            <a:avLst/>
            <a:gdLst>
              <a:gd name="T0" fmla="*/ 2147483646 w 4121"/>
              <a:gd name="T1" fmla="*/ 2147483646 h 646"/>
              <a:gd name="T2" fmla="*/ 2147483646 w 4121"/>
              <a:gd name="T3" fmla="*/ 2147483646 h 646"/>
              <a:gd name="T4" fmla="*/ 2147483646 w 4121"/>
              <a:gd name="T5" fmla="*/ 2147483646 h 646"/>
              <a:gd name="T6" fmla="*/ 2147483646 w 4121"/>
              <a:gd name="T7" fmla="*/ 2147483646 h 646"/>
              <a:gd name="T8" fmla="*/ 2147483646 w 4121"/>
              <a:gd name="T9" fmla="*/ 2147483646 h 646"/>
              <a:gd name="T10" fmla="*/ 2147483646 w 4121"/>
              <a:gd name="T11" fmla="*/ 2147483646 h 646"/>
              <a:gd name="T12" fmla="*/ 2147483646 w 4121"/>
              <a:gd name="T13" fmla="*/ 2147483646 h 646"/>
              <a:gd name="T14" fmla="*/ 2147483646 w 4121"/>
              <a:gd name="T15" fmla="*/ 2147483646 h 646"/>
              <a:gd name="T16" fmla="*/ 2147483646 w 4121"/>
              <a:gd name="T17" fmla="*/ 2147483646 h 646"/>
              <a:gd name="T18" fmla="*/ 2147483646 w 4121"/>
              <a:gd name="T19" fmla="*/ 2147483646 h 646"/>
              <a:gd name="T20" fmla="*/ 2147483646 w 4121"/>
              <a:gd name="T21" fmla="*/ 2147483646 h 646"/>
              <a:gd name="T22" fmla="*/ 2147483646 w 4121"/>
              <a:gd name="T23" fmla="*/ 2147483646 h 646"/>
              <a:gd name="T24" fmla="*/ 2147483646 w 4121"/>
              <a:gd name="T25" fmla="*/ 2147483646 h 646"/>
              <a:gd name="T26" fmla="*/ 2147483646 w 4121"/>
              <a:gd name="T27" fmla="*/ 0 h 646"/>
              <a:gd name="T28" fmla="*/ 2147483646 w 4121"/>
              <a:gd name="T29" fmla="*/ 2147483646 h 646"/>
              <a:gd name="T30" fmla="*/ 2147483646 w 4121"/>
              <a:gd name="T31" fmla="*/ 2147483646 h 646"/>
              <a:gd name="T32" fmla="*/ 2147483646 w 4121"/>
              <a:gd name="T33" fmla="*/ 2147483646 h 646"/>
              <a:gd name="T34" fmla="*/ 2147483646 w 4121"/>
              <a:gd name="T35" fmla="*/ 2147483646 h 646"/>
              <a:gd name="T36" fmla="*/ 2147483646 w 4121"/>
              <a:gd name="T37" fmla="*/ 2147483646 h 646"/>
              <a:gd name="T38" fmla="*/ 2147483646 w 4121"/>
              <a:gd name="T39" fmla="*/ 2147483646 h 646"/>
              <a:gd name="T40" fmla="*/ 2147483646 w 4121"/>
              <a:gd name="T41" fmla="*/ 2147483646 h 646"/>
              <a:gd name="T42" fmla="*/ 2147483646 w 4121"/>
              <a:gd name="T43" fmla="*/ 2147483646 h 646"/>
              <a:gd name="T44" fmla="*/ 2147483646 w 4121"/>
              <a:gd name="T45" fmla="*/ 2147483646 h 646"/>
              <a:gd name="T46" fmla="*/ 2147483646 w 4121"/>
              <a:gd name="T47" fmla="*/ 2147483646 h 646"/>
              <a:gd name="T48" fmla="*/ 2147483646 w 4121"/>
              <a:gd name="T49" fmla="*/ 2147483646 h 646"/>
              <a:gd name="T50" fmla="*/ 2147483646 w 4121"/>
              <a:gd name="T51" fmla="*/ 2147483646 h 646"/>
              <a:gd name="T52" fmla="*/ 2147483646 w 4121"/>
              <a:gd name="T53" fmla="*/ 2147483646 h 646"/>
              <a:gd name="T54" fmla="*/ 2147483646 w 4121"/>
              <a:gd name="T55" fmla="*/ 2147483646 h 646"/>
              <a:gd name="T56" fmla="*/ 2147483646 w 4121"/>
              <a:gd name="T57" fmla="*/ 2147483646 h 646"/>
              <a:gd name="T58" fmla="*/ 2147483646 w 4121"/>
              <a:gd name="T59" fmla="*/ 2147483646 h 646"/>
              <a:gd name="T60" fmla="*/ 2147483646 w 4121"/>
              <a:gd name="T61" fmla="*/ 2147483646 h 646"/>
              <a:gd name="T62" fmla="*/ 2147483646 w 4121"/>
              <a:gd name="T63" fmla="*/ 2147483646 h 646"/>
              <a:gd name="T64" fmla="*/ 2147483646 w 4121"/>
              <a:gd name="T65" fmla="*/ 2147483646 h 646"/>
              <a:gd name="T66" fmla="*/ 2147483646 w 4121"/>
              <a:gd name="T67" fmla="*/ 2147483646 h 646"/>
              <a:gd name="T68" fmla="*/ 2147483646 w 4121"/>
              <a:gd name="T69" fmla="*/ 2147483646 h 646"/>
              <a:gd name="T70" fmla="*/ 2147483646 w 4121"/>
              <a:gd name="T71" fmla="*/ 2147483646 h 646"/>
              <a:gd name="T72" fmla="*/ 2147483646 w 4121"/>
              <a:gd name="T73" fmla="*/ 2147483646 h 646"/>
              <a:gd name="T74" fmla="*/ 2147483646 w 4121"/>
              <a:gd name="T75" fmla="*/ 2147483646 h 646"/>
              <a:gd name="T76" fmla="*/ 2147483646 w 4121"/>
              <a:gd name="T77" fmla="*/ 2147483646 h 646"/>
              <a:gd name="T78" fmla="*/ 2147483646 w 4121"/>
              <a:gd name="T79" fmla="*/ 2147483646 h 646"/>
              <a:gd name="T80" fmla="*/ 2147483646 w 4121"/>
              <a:gd name="T81" fmla="*/ 2147483646 h 646"/>
              <a:gd name="T82" fmla="*/ 2147483646 w 4121"/>
              <a:gd name="T83" fmla="*/ 2147483646 h 646"/>
              <a:gd name="T84" fmla="*/ 2147483646 w 4121"/>
              <a:gd name="T85" fmla="*/ 2147483646 h 646"/>
              <a:gd name="T86" fmla="*/ 2147483646 w 4121"/>
              <a:gd name="T87" fmla="*/ 2147483646 h 646"/>
              <a:gd name="T88" fmla="*/ 2147483646 w 4121"/>
              <a:gd name="T89" fmla="*/ 2147483646 h 646"/>
              <a:gd name="T90" fmla="*/ 2147483646 w 4121"/>
              <a:gd name="T91" fmla="*/ 2147483646 h 646"/>
              <a:gd name="T92" fmla="*/ 2147483646 w 4121"/>
              <a:gd name="T93" fmla="*/ 2147483646 h 646"/>
              <a:gd name="T94" fmla="*/ 2147483646 w 4121"/>
              <a:gd name="T95" fmla="*/ 2147483646 h 646"/>
              <a:gd name="T96" fmla="*/ 2147483646 w 4121"/>
              <a:gd name="T97" fmla="*/ 2147483646 h 646"/>
              <a:gd name="T98" fmla="*/ 2147483646 w 4121"/>
              <a:gd name="T99" fmla="*/ 2147483646 h 646"/>
              <a:gd name="T100" fmla="*/ 2147483646 w 4121"/>
              <a:gd name="T101" fmla="*/ 2147483646 h 646"/>
              <a:gd name="T102" fmla="*/ 2147483646 w 4121"/>
              <a:gd name="T103" fmla="*/ 2147483646 h 646"/>
              <a:gd name="T104" fmla="*/ 2147483646 w 4121"/>
              <a:gd name="T105" fmla="*/ 2147483646 h 646"/>
              <a:gd name="T106" fmla="*/ 2147483646 w 4121"/>
              <a:gd name="T107" fmla="*/ 2147483646 h 646"/>
              <a:gd name="T108" fmla="*/ 0 w 4121"/>
              <a:gd name="T109" fmla="*/ 2147483646 h 6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21"/>
              <a:gd name="T166" fmla="*/ 0 h 646"/>
              <a:gd name="T167" fmla="*/ 4121 w 4121"/>
              <a:gd name="T168" fmla="*/ 646 h 6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21" h="646">
                <a:moveTo>
                  <a:pt x="0" y="162"/>
                </a:moveTo>
                <a:lnTo>
                  <a:pt x="0" y="155"/>
                </a:lnTo>
                <a:lnTo>
                  <a:pt x="1" y="148"/>
                </a:lnTo>
                <a:lnTo>
                  <a:pt x="2" y="142"/>
                </a:lnTo>
                <a:lnTo>
                  <a:pt x="3" y="135"/>
                </a:lnTo>
                <a:lnTo>
                  <a:pt x="4" y="129"/>
                </a:lnTo>
                <a:lnTo>
                  <a:pt x="5" y="123"/>
                </a:lnTo>
                <a:lnTo>
                  <a:pt x="7" y="117"/>
                </a:lnTo>
                <a:lnTo>
                  <a:pt x="9" y="111"/>
                </a:lnTo>
                <a:lnTo>
                  <a:pt x="12" y="105"/>
                </a:lnTo>
                <a:lnTo>
                  <a:pt x="14" y="99"/>
                </a:lnTo>
                <a:lnTo>
                  <a:pt x="17" y="93"/>
                </a:lnTo>
                <a:lnTo>
                  <a:pt x="20" y="88"/>
                </a:lnTo>
                <a:lnTo>
                  <a:pt x="24" y="82"/>
                </a:lnTo>
                <a:lnTo>
                  <a:pt x="27" y="77"/>
                </a:lnTo>
                <a:lnTo>
                  <a:pt x="31" y="71"/>
                </a:lnTo>
                <a:lnTo>
                  <a:pt x="35" y="66"/>
                </a:lnTo>
                <a:lnTo>
                  <a:pt x="39" y="61"/>
                </a:lnTo>
                <a:lnTo>
                  <a:pt x="44" y="57"/>
                </a:lnTo>
                <a:lnTo>
                  <a:pt x="48" y="52"/>
                </a:lnTo>
                <a:lnTo>
                  <a:pt x="53" y="48"/>
                </a:lnTo>
                <a:lnTo>
                  <a:pt x="58" y="43"/>
                </a:lnTo>
                <a:lnTo>
                  <a:pt x="63" y="39"/>
                </a:lnTo>
                <a:lnTo>
                  <a:pt x="68" y="35"/>
                </a:lnTo>
                <a:lnTo>
                  <a:pt x="74" y="31"/>
                </a:lnTo>
                <a:lnTo>
                  <a:pt x="80" y="28"/>
                </a:lnTo>
                <a:lnTo>
                  <a:pt x="85" y="25"/>
                </a:lnTo>
                <a:lnTo>
                  <a:pt x="91" y="21"/>
                </a:lnTo>
                <a:lnTo>
                  <a:pt x="97" y="18"/>
                </a:lnTo>
                <a:lnTo>
                  <a:pt x="104" y="16"/>
                </a:lnTo>
                <a:lnTo>
                  <a:pt x="110" y="13"/>
                </a:lnTo>
                <a:lnTo>
                  <a:pt x="117" y="11"/>
                </a:lnTo>
                <a:lnTo>
                  <a:pt x="123" y="9"/>
                </a:lnTo>
                <a:lnTo>
                  <a:pt x="130" y="7"/>
                </a:lnTo>
                <a:lnTo>
                  <a:pt x="137" y="5"/>
                </a:lnTo>
                <a:lnTo>
                  <a:pt x="144" y="4"/>
                </a:lnTo>
                <a:lnTo>
                  <a:pt x="151" y="2"/>
                </a:lnTo>
                <a:lnTo>
                  <a:pt x="158" y="2"/>
                </a:lnTo>
                <a:lnTo>
                  <a:pt x="165" y="1"/>
                </a:lnTo>
                <a:lnTo>
                  <a:pt x="173" y="1"/>
                </a:lnTo>
                <a:lnTo>
                  <a:pt x="180" y="0"/>
                </a:lnTo>
                <a:lnTo>
                  <a:pt x="3941" y="0"/>
                </a:lnTo>
                <a:lnTo>
                  <a:pt x="3948" y="1"/>
                </a:lnTo>
                <a:lnTo>
                  <a:pt x="3955" y="1"/>
                </a:lnTo>
                <a:lnTo>
                  <a:pt x="3963" y="2"/>
                </a:lnTo>
                <a:lnTo>
                  <a:pt x="3970" y="2"/>
                </a:lnTo>
                <a:lnTo>
                  <a:pt x="3977" y="4"/>
                </a:lnTo>
                <a:lnTo>
                  <a:pt x="3984" y="5"/>
                </a:lnTo>
                <a:lnTo>
                  <a:pt x="3991" y="7"/>
                </a:lnTo>
                <a:lnTo>
                  <a:pt x="3997" y="9"/>
                </a:lnTo>
                <a:lnTo>
                  <a:pt x="4004" y="11"/>
                </a:lnTo>
                <a:lnTo>
                  <a:pt x="4011" y="13"/>
                </a:lnTo>
                <a:lnTo>
                  <a:pt x="4017" y="16"/>
                </a:lnTo>
                <a:lnTo>
                  <a:pt x="4023" y="18"/>
                </a:lnTo>
                <a:lnTo>
                  <a:pt x="4029" y="21"/>
                </a:lnTo>
                <a:lnTo>
                  <a:pt x="4035" y="25"/>
                </a:lnTo>
                <a:lnTo>
                  <a:pt x="4041" y="28"/>
                </a:lnTo>
                <a:lnTo>
                  <a:pt x="4047" y="31"/>
                </a:lnTo>
                <a:lnTo>
                  <a:pt x="4052" y="35"/>
                </a:lnTo>
                <a:lnTo>
                  <a:pt x="4058" y="39"/>
                </a:lnTo>
                <a:lnTo>
                  <a:pt x="4063" y="43"/>
                </a:lnTo>
                <a:lnTo>
                  <a:pt x="4068" y="48"/>
                </a:lnTo>
                <a:lnTo>
                  <a:pt x="4073" y="52"/>
                </a:lnTo>
                <a:lnTo>
                  <a:pt x="4077" y="57"/>
                </a:lnTo>
                <a:lnTo>
                  <a:pt x="4082" y="61"/>
                </a:lnTo>
                <a:lnTo>
                  <a:pt x="4086" y="66"/>
                </a:lnTo>
                <a:lnTo>
                  <a:pt x="4090" y="71"/>
                </a:lnTo>
                <a:lnTo>
                  <a:pt x="4094" y="77"/>
                </a:lnTo>
                <a:lnTo>
                  <a:pt x="4097" y="82"/>
                </a:lnTo>
                <a:lnTo>
                  <a:pt x="4100" y="88"/>
                </a:lnTo>
                <a:lnTo>
                  <a:pt x="4104" y="93"/>
                </a:lnTo>
                <a:lnTo>
                  <a:pt x="4106" y="99"/>
                </a:lnTo>
                <a:lnTo>
                  <a:pt x="4109" y="105"/>
                </a:lnTo>
                <a:lnTo>
                  <a:pt x="4111" y="111"/>
                </a:lnTo>
                <a:lnTo>
                  <a:pt x="4113" y="117"/>
                </a:lnTo>
                <a:lnTo>
                  <a:pt x="4115" y="123"/>
                </a:lnTo>
                <a:lnTo>
                  <a:pt x="4117" y="129"/>
                </a:lnTo>
                <a:lnTo>
                  <a:pt x="4118" y="135"/>
                </a:lnTo>
                <a:lnTo>
                  <a:pt x="4119" y="142"/>
                </a:lnTo>
                <a:lnTo>
                  <a:pt x="4120" y="148"/>
                </a:lnTo>
                <a:lnTo>
                  <a:pt x="4120" y="155"/>
                </a:lnTo>
                <a:lnTo>
                  <a:pt x="4121" y="162"/>
                </a:lnTo>
                <a:lnTo>
                  <a:pt x="4121" y="485"/>
                </a:lnTo>
                <a:lnTo>
                  <a:pt x="4120" y="492"/>
                </a:lnTo>
                <a:lnTo>
                  <a:pt x="4120" y="498"/>
                </a:lnTo>
                <a:lnTo>
                  <a:pt x="4119" y="505"/>
                </a:lnTo>
                <a:lnTo>
                  <a:pt x="4118" y="511"/>
                </a:lnTo>
                <a:lnTo>
                  <a:pt x="4117" y="518"/>
                </a:lnTo>
                <a:lnTo>
                  <a:pt x="4115" y="524"/>
                </a:lnTo>
                <a:lnTo>
                  <a:pt x="4113" y="530"/>
                </a:lnTo>
                <a:lnTo>
                  <a:pt x="4111" y="536"/>
                </a:lnTo>
                <a:lnTo>
                  <a:pt x="4109" y="542"/>
                </a:lnTo>
                <a:lnTo>
                  <a:pt x="4106" y="548"/>
                </a:lnTo>
                <a:lnTo>
                  <a:pt x="4104" y="554"/>
                </a:lnTo>
                <a:lnTo>
                  <a:pt x="4100" y="559"/>
                </a:lnTo>
                <a:lnTo>
                  <a:pt x="4097" y="565"/>
                </a:lnTo>
                <a:lnTo>
                  <a:pt x="4094" y="570"/>
                </a:lnTo>
                <a:lnTo>
                  <a:pt x="4090" y="575"/>
                </a:lnTo>
                <a:lnTo>
                  <a:pt x="4086" y="580"/>
                </a:lnTo>
                <a:lnTo>
                  <a:pt x="4082" y="585"/>
                </a:lnTo>
                <a:lnTo>
                  <a:pt x="4077" y="590"/>
                </a:lnTo>
                <a:lnTo>
                  <a:pt x="4073" y="595"/>
                </a:lnTo>
                <a:lnTo>
                  <a:pt x="4068" y="599"/>
                </a:lnTo>
                <a:lnTo>
                  <a:pt x="4063" y="604"/>
                </a:lnTo>
                <a:lnTo>
                  <a:pt x="4058" y="608"/>
                </a:lnTo>
                <a:lnTo>
                  <a:pt x="4052" y="612"/>
                </a:lnTo>
                <a:lnTo>
                  <a:pt x="4047" y="615"/>
                </a:lnTo>
                <a:lnTo>
                  <a:pt x="4041" y="619"/>
                </a:lnTo>
                <a:lnTo>
                  <a:pt x="4035" y="622"/>
                </a:lnTo>
                <a:lnTo>
                  <a:pt x="4029" y="625"/>
                </a:lnTo>
                <a:lnTo>
                  <a:pt x="4023" y="628"/>
                </a:lnTo>
                <a:lnTo>
                  <a:pt x="4017" y="631"/>
                </a:lnTo>
                <a:lnTo>
                  <a:pt x="4011" y="634"/>
                </a:lnTo>
                <a:lnTo>
                  <a:pt x="4004" y="636"/>
                </a:lnTo>
                <a:lnTo>
                  <a:pt x="3997" y="638"/>
                </a:lnTo>
                <a:lnTo>
                  <a:pt x="3991" y="640"/>
                </a:lnTo>
                <a:lnTo>
                  <a:pt x="3984" y="642"/>
                </a:lnTo>
                <a:lnTo>
                  <a:pt x="3977" y="643"/>
                </a:lnTo>
                <a:lnTo>
                  <a:pt x="3970" y="644"/>
                </a:lnTo>
                <a:lnTo>
                  <a:pt x="3963" y="645"/>
                </a:lnTo>
                <a:lnTo>
                  <a:pt x="3955" y="646"/>
                </a:lnTo>
                <a:lnTo>
                  <a:pt x="3948" y="646"/>
                </a:lnTo>
                <a:lnTo>
                  <a:pt x="3941" y="646"/>
                </a:lnTo>
                <a:lnTo>
                  <a:pt x="180" y="646"/>
                </a:lnTo>
                <a:lnTo>
                  <a:pt x="173" y="646"/>
                </a:lnTo>
                <a:lnTo>
                  <a:pt x="165" y="646"/>
                </a:lnTo>
                <a:lnTo>
                  <a:pt x="158" y="645"/>
                </a:lnTo>
                <a:lnTo>
                  <a:pt x="151" y="644"/>
                </a:lnTo>
                <a:lnTo>
                  <a:pt x="144" y="643"/>
                </a:lnTo>
                <a:lnTo>
                  <a:pt x="137" y="642"/>
                </a:lnTo>
                <a:lnTo>
                  <a:pt x="130" y="640"/>
                </a:lnTo>
                <a:lnTo>
                  <a:pt x="123" y="638"/>
                </a:lnTo>
                <a:lnTo>
                  <a:pt x="117" y="636"/>
                </a:lnTo>
                <a:lnTo>
                  <a:pt x="110" y="634"/>
                </a:lnTo>
                <a:lnTo>
                  <a:pt x="104" y="631"/>
                </a:lnTo>
                <a:lnTo>
                  <a:pt x="97" y="628"/>
                </a:lnTo>
                <a:lnTo>
                  <a:pt x="91" y="625"/>
                </a:lnTo>
                <a:lnTo>
                  <a:pt x="85" y="622"/>
                </a:lnTo>
                <a:lnTo>
                  <a:pt x="80" y="619"/>
                </a:lnTo>
                <a:lnTo>
                  <a:pt x="74" y="615"/>
                </a:lnTo>
                <a:lnTo>
                  <a:pt x="68" y="612"/>
                </a:lnTo>
                <a:lnTo>
                  <a:pt x="63" y="608"/>
                </a:lnTo>
                <a:lnTo>
                  <a:pt x="58" y="604"/>
                </a:lnTo>
                <a:lnTo>
                  <a:pt x="53" y="599"/>
                </a:lnTo>
                <a:lnTo>
                  <a:pt x="48" y="595"/>
                </a:lnTo>
                <a:lnTo>
                  <a:pt x="44" y="590"/>
                </a:lnTo>
                <a:lnTo>
                  <a:pt x="39" y="585"/>
                </a:lnTo>
                <a:lnTo>
                  <a:pt x="35" y="580"/>
                </a:lnTo>
                <a:lnTo>
                  <a:pt x="31" y="575"/>
                </a:lnTo>
                <a:lnTo>
                  <a:pt x="27" y="570"/>
                </a:lnTo>
                <a:lnTo>
                  <a:pt x="24" y="565"/>
                </a:lnTo>
                <a:lnTo>
                  <a:pt x="20" y="559"/>
                </a:lnTo>
                <a:lnTo>
                  <a:pt x="17" y="554"/>
                </a:lnTo>
                <a:lnTo>
                  <a:pt x="14" y="548"/>
                </a:lnTo>
                <a:lnTo>
                  <a:pt x="12" y="542"/>
                </a:lnTo>
                <a:lnTo>
                  <a:pt x="9" y="536"/>
                </a:lnTo>
                <a:lnTo>
                  <a:pt x="7" y="530"/>
                </a:lnTo>
                <a:lnTo>
                  <a:pt x="5" y="524"/>
                </a:lnTo>
                <a:lnTo>
                  <a:pt x="4" y="518"/>
                </a:lnTo>
                <a:lnTo>
                  <a:pt x="3" y="511"/>
                </a:lnTo>
                <a:lnTo>
                  <a:pt x="2" y="505"/>
                </a:lnTo>
                <a:lnTo>
                  <a:pt x="1" y="498"/>
                </a:lnTo>
                <a:lnTo>
                  <a:pt x="0" y="492"/>
                </a:lnTo>
                <a:lnTo>
                  <a:pt x="0" y="485"/>
                </a:lnTo>
                <a:lnTo>
                  <a:pt x="0" y="162"/>
                </a:lnTo>
                <a:close/>
              </a:path>
            </a:pathLst>
          </a:custGeom>
          <a:solidFill>
            <a:srgbClr val="FFFF00"/>
          </a:solidFill>
          <a:ln w="0">
            <a:solidFill>
              <a:srgbClr val="000000"/>
            </a:solidFill>
            <a:prstDash val="solid"/>
            <a:round/>
            <a:headEnd/>
            <a:tailEnd/>
          </a:ln>
        </p:spPr>
        <p:txBody>
          <a:bodyPr/>
          <a:lstStyle/>
          <a:p>
            <a:endParaRPr lang="en-US"/>
          </a:p>
        </p:txBody>
      </p:sp>
      <p:sp>
        <p:nvSpPr>
          <p:cNvPr id="24579" name="Freeform 3"/>
          <p:cNvSpPr>
            <a:spLocks noChangeArrowheads="1"/>
          </p:cNvSpPr>
          <p:nvPr/>
        </p:nvSpPr>
        <p:spPr bwMode="auto">
          <a:xfrm>
            <a:off x="3605213" y="2887663"/>
            <a:ext cx="4475162" cy="2789237"/>
          </a:xfrm>
          <a:custGeom>
            <a:avLst/>
            <a:gdLst>
              <a:gd name="T0" fmla="*/ 2147483646 w 2819"/>
              <a:gd name="T1" fmla="*/ 0 h 1757"/>
              <a:gd name="T2" fmla="*/ 2147483646 w 2819"/>
              <a:gd name="T3" fmla="*/ 2147483646 h 1757"/>
              <a:gd name="T4" fmla="*/ 0 w 2819"/>
              <a:gd name="T5" fmla="*/ 2147483646 h 1757"/>
              <a:gd name="T6" fmla="*/ 2147483646 w 2819"/>
              <a:gd name="T7" fmla="*/ 2147483646 h 1757"/>
              <a:gd name="T8" fmla="*/ 2147483646 w 2819"/>
              <a:gd name="T9" fmla="*/ 2147483646 h 1757"/>
              <a:gd name="T10" fmla="*/ 2147483646 w 2819"/>
              <a:gd name="T11" fmla="*/ 2147483646 h 1757"/>
              <a:gd name="T12" fmla="*/ 2147483646 w 2819"/>
              <a:gd name="T13" fmla="*/ 2147483646 h 1757"/>
              <a:gd name="T14" fmla="*/ 2147483646 w 2819"/>
              <a:gd name="T15" fmla="*/ 2147483646 h 1757"/>
              <a:gd name="T16" fmla="*/ 2147483646 w 2819"/>
              <a:gd name="T17" fmla="*/ 0 h 17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19"/>
              <a:gd name="T28" fmla="*/ 0 h 1757"/>
              <a:gd name="T29" fmla="*/ 2819 w 2819"/>
              <a:gd name="T30" fmla="*/ 1757 h 17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19" h="1757">
                <a:moveTo>
                  <a:pt x="2612" y="0"/>
                </a:moveTo>
                <a:lnTo>
                  <a:pt x="163" y="1128"/>
                </a:lnTo>
                <a:lnTo>
                  <a:pt x="0" y="1213"/>
                </a:lnTo>
                <a:lnTo>
                  <a:pt x="223" y="1463"/>
                </a:lnTo>
                <a:lnTo>
                  <a:pt x="645" y="1757"/>
                </a:lnTo>
                <a:lnTo>
                  <a:pt x="1551" y="1443"/>
                </a:lnTo>
                <a:lnTo>
                  <a:pt x="2819" y="913"/>
                </a:lnTo>
                <a:lnTo>
                  <a:pt x="2574" y="375"/>
                </a:lnTo>
                <a:lnTo>
                  <a:pt x="2612" y="0"/>
                </a:lnTo>
                <a:close/>
              </a:path>
            </a:pathLst>
          </a:custGeom>
          <a:gradFill rotWithShape="0">
            <a:gsLst>
              <a:gs pos="0">
                <a:srgbClr val="FFFFFF"/>
              </a:gs>
              <a:gs pos="100000">
                <a:srgbClr val="70FFFF"/>
              </a:gs>
            </a:gsLst>
            <a:lin ang="84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0" name="Freeform 4"/>
          <p:cNvSpPr>
            <a:spLocks noChangeArrowheads="1"/>
          </p:cNvSpPr>
          <p:nvPr/>
        </p:nvSpPr>
        <p:spPr bwMode="auto">
          <a:xfrm>
            <a:off x="4235450" y="3600450"/>
            <a:ext cx="4225925" cy="2444750"/>
          </a:xfrm>
          <a:custGeom>
            <a:avLst/>
            <a:gdLst>
              <a:gd name="T0" fmla="*/ 2147483646 w 2662"/>
              <a:gd name="T1" fmla="*/ 0 h 1540"/>
              <a:gd name="T2" fmla="*/ 0 w 2662"/>
              <a:gd name="T3" fmla="*/ 2147483646 h 1540"/>
              <a:gd name="T4" fmla="*/ 2147483646 w 2662"/>
              <a:gd name="T5" fmla="*/ 2147483646 h 1540"/>
              <a:gd name="T6" fmla="*/ 2147483646 w 2662"/>
              <a:gd name="T7" fmla="*/ 2147483646 h 1540"/>
              <a:gd name="T8" fmla="*/ 2147483646 w 2662"/>
              <a:gd name="T9" fmla="*/ 0 h 1540"/>
              <a:gd name="T10" fmla="*/ 0 60000 65536"/>
              <a:gd name="T11" fmla="*/ 0 60000 65536"/>
              <a:gd name="T12" fmla="*/ 0 60000 65536"/>
              <a:gd name="T13" fmla="*/ 0 60000 65536"/>
              <a:gd name="T14" fmla="*/ 0 60000 65536"/>
              <a:gd name="T15" fmla="*/ 0 w 2662"/>
              <a:gd name="T16" fmla="*/ 0 h 1540"/>
              <a:gd name="T17" fmla="*/ 2662 w 2662"/>
              <a:gd name="T18" fmla="*/ 1540 h 1540"/>
            </a:gdLst>
            <a:ahLst/>
            <a:cxnLst>
              <a:cxn ang="T10">
                <a:pos x="T0" y="T1"/>
              </a:cxn>
              <a:cxn ang="T11">
                <a:pos x="T2" y="T3"/>
              </a:cxn>
              <a:cxn ang="T12">
                <a:pos x="T4" y="T5"/>
              </a:cxn>
              <a:cxn ang="T13">
                <a:pos x="T6" y="T7"/>
              </a:cxn>
              <a:cxn ang="T14">
                <a:pos x="T8" y="T9"/>
              </a:cxn>
            </a:cxnLst>
            <a:rect l="T15" t="T16" r="T17" b="T18"/>
            <a:pathLst>
              <a:path w="2662" h="1540">
                <a:moveTo>
                  <a:pt x="2479" y="0"/>
                </a:moveTo>
                <a:lnTo>
                  <a:pt x="0" y="1080"/>
                </a:lnTo>
                <a:lnTo>
                  <a:pt x="391" y="1540"/>
                </a:lnTo>
                <a:lnTo>
                  <a:pt x="2662" y="795"/>
                </a:lnTo>
                <a:lnTo>
                  <a:pt x="2479" y="0"/>
                </a:lnTo>
                <a:close/>
              </a:path>
            </a:pathLst>
          </a:custGeom>
          <a:gradFill rotWithShape="0">
            <a:gsLst>
              <a:gs pos="0">
                <a:srgbClr val="FFCC00"/>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81" name="Freeform 5"/>
          <p:cNvSpPr>
            <a:spLocks noChangeArrowheads="1"/>
          </p:cNvSpPr>
          <p:nvPr/>
        </p:nvSpPr>
        <p:spPr bwMode="auto">
          <a:xfrm>
            <a:off x="4140200" y="3654425"/>
            <a:ext cx="3860800" cy="1711325"/>
          </a:xfrm>
          <a:custGeom>
            <a:avLst/>
            <a:gdLst>
              <a:gd name="T0" fmla="*/ 2147483646 w 2432"/>
              <a:gd name="T1" fmla="*/ 0 h 1078"/>
              <a:gd name="T2" fmla="*/ 0 w 2432"/>
              <a:gd name="T3" fmla="*/ 2147483646 h 1078"/>
              <a:gd name="T4" fmla="*/ 0 60000 65536"/>
              <a:gd name="T5" fmla="*/ 0 60000 65536"/>
              <a:gd name="T6" fmla="*/ 0 w 2432"/>
              <a:gd name="T7" fmla="*/ 0 h 1078"/>
              <a:gd name="T8" fmla="*/ 2432 w 2432"/>
              <a:gd name="T9" fmla="*/ 1078 h 1078"/>
            </a:gdLst>
            <a:ahLst/>
            <a:cxnLst>
              <a:cxn ang="T4">
                <a:pos x="T0" y="T1"/>
              </a:cxn>
              <a:cxn ang="T5">
                <a:pos x="T2" y="T3"/>
              </a:cxn>
            </a:cxnLst>
            <a:rect l="T6" t="T7" r="T8" b="T9"/>
            <a:pathLst>
              <a:path w="2432" h="1078">
                <a:moveTo>
                  <a:pt x="2432" y="0"/>
                </a:moveTo>
                <a:lnTo>
                  <a:pt x="0" y="1078"/>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2" name="Freeform 6"/>
          <p:cNvSpPr>
            <a:spLocks noChangeArrowheads="1"/>
          </p:cNvSpPr>
          <p:nvPr/>
        </p:nvSpPr>
        <p:spPr bwMode="auto">
          <a:xfrm>
            <a:off x="5295900" y="3478213"/>
            <a:ext cx="804863" cy="1381125"/>
          </a:xfrm>
          <a:custGeom>
            <a:avLst/>
            <a:gdLst>
              <a:gd name="T0" fmla="*/ 0 w 507"/>
              <a:gd name="T1" fmla="*/ 2147483646 h 870"/>
              <a:gd name="T2" fmla="*/ 2147483646 w 507"/>
              <a:gd name="T3" fmla="*/ 0 h 870"/>
              <a:gd name="T4" fmla="*/ 2147483646 w 507"/>
              <a:gd name="T5" fmla="*/ 2147483646 h 870"/>
              <a:gd name="T6" fmla="*/ 0 w 507"/>
              <a:gd name="T7" fmla="*/ 2147483646 h 870"/>
              <a:gd name="T8" fmla="*/ 0 w 507"/>
              <a:gd name="T9" fmla="*/ 2147483646 h 870"/>
              <a:gd name="T10" fmla="*/ 0 60000 65536"/>
              <a:gd name="T11" fmla="*/ 0 60000 65536"/>
              <a:gd name="T12" fmla="*/ 0 60000 65536"/>
              <a:gd name="T13" fmla="*/ 0 60000 65536"/>
              <a:gd name="T14" fmla="*/ 0 60000 65536"/>
              <a:gd name="T15" fmla="*/ 0 w 507"/>
              <a:gd name="T16" fmla="*/ 0 h 870"/>
              <a:gd name="T17" fmla="*/ 507 w 507"/>
              <a:gd name="T18" fmla="*/ 870 h 870"/>
            </a:gdLst>
            <a:ahLst/>
            <a:cxnLst>
              <a:cxn ang="T10">
                <a:pos x="T0" y="T1"/>
              </a:cxn>
              <a:cxn ang="T11">
                <a:pos x="T2" y="T3"/>
              </a:cxn>
              <a:cxn ang="T12">
                <a:pos x="T4" y="T5"/>
              </a:cxn>
              <a:cxn ang="T13">
                <a:pos x="T6" y="T7"/>
              </a:cxn>
              <a:cxn ang="T14">
                <a:pos x="T8" y="T9"/>
              </a:cxn>
            </a:cxnLst>
            <a:rect l="T15" t="T16" r="T17" b="T18"/>
            <a:pathLst>
              <a:path w="507" h="870">
                <a:moveTo>
                  <a:pt x="0" y="229"/>
                </a:moveTo>
                <a:lnTo>
                  <a:pt x="507" y="0"/>
                </a:lnTo>
                <a:lnTo>
                  <a:pt x="507" y="641"/>
                </a:lnTo>
                <a:lnTo>
                  <a:pt x="0" y="870"/>
                </a:lnTo>
                <a:lnTo>
                  <a:pt x="0" y="229"/>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3" name="Freeform 7"/>
          <p:cNvSpPr>
            <a:spLocks/>
          </p:cNvSpPr>
          <p:nvPr/>
        </p:nvSpPr>
        <p:spPr bwMode="auto">
          <a:xfrm>
            <a:off x="5681663" y="4148138"/>
            <a:ext cx="0" cy="541337"/>
          </a:xfrm>
          <a:custGeom>
            <a:avLst/>
            <a:gdLst>
              <a:gd name="T0" fmla="*/ 0 h 341"/>
              <a:gd name="T1" fmla="*/ 2147483646 h 341"/>
              <a:gd name="T2" fmla="*/ 0 60000 65536"/>
              <a:gd name="T3" fmla="*/ 0 60000 65536"/>
              <a:gd name="T4" fmla="*/ 0 h 341"/>
              <a:gd name="T5" fmla="*/ 341 h 341"/>
            </a:gdLst>
            <a:ahLst/>
            <a:cxnLst>
              <a:cxn ang="T2">
                <a:pos x="0" y="T0"/>
              </a:cxn>
              <a:cxn ang="T3">
                <a:pos x="0" y="T1"/>
              </a:cxn>
            </a:cxnLst>
            <a:rect l="0" t="T4" r="0" b="T5"/>
            <a:pathLst>
              <a:path h="341">
                <a:moveTo>
                  <a:pt x="0" y="0"/>
                </a:moveTo>
                <a:lnTo>
                  <a:pt x="0" y="341"/>
                </a:lnTo>
              </a:path>
            </a:pathLst>
          </a:custGeom>
          <a:noFill/>
          <a:ln w="9149">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4" name="Freeform 8"/>
          <p:cNvSpPr>
            <a:spLocks/>
          </p:cNvSpPr>
          <p:nvPr/>
        </p:nvSpPr>
        <p:spPr bwMode="auto">
          <a:xfrm>
            <a:off x="5341938" y="4141788"/>
            <a:ext cx="339725" cy="168275"/>
          </a:xfrm>
          <a:custGeom>
            <a:avLst/>
            <a:gdLst>
              <a:gd name="T0" fmla="*/ 2147483646 w 214"/>
              <a:gd name="T1" fmla="*/ 0 h 106"/>
              <a:gd name="T2" fmla="*/ 0 w 214"/>
              <a:gd name="T3" fmla="*/ 2147483646 h 106"/>
              <a:gd name="T4" fmla="*/ 0 60000 65536"/>
              <a:gd name="T5" fmla="*/ 0 60000 65536"/>
              <a:gd name="T6" fmla="*/ 0 w 214"/>
              <a:gd name="T7" fmla="*/ 0 h 106"/>
              <a:gd name="T8" fmla="*/ 214 w 214"/>
              <a:gd name="T9" fmla="*/ 106 h 106"/>
            </a:gdLst>
            <a:ahLst/>
            <a:cxnLst>
              <a:cxn ang="T4">
                <a:pos x="T0" y="T1"/>
              </a:cxn>
              <a:cxn ang="T5">
                <a:pos x="T2" y="T3"/>
              </a:cxn>
            </a:cxnLst>
            <a:rect l="T6" t="T7" r="T8" b="T9"/>
            <a:pathLst>
              <a:path w="214" h="106">
                <a:moveTo>
                  <a:pt x="214" y="0"/>
                </a:moveTo>
                <a:lnTo>
                  <a:pt x="0" y="106"/>
                </a:lnTo>
              </a:path>
            </a:pathLst>
          </a:custGeom>
          <a:noFill/>
          <a:ln w="9981">
            <a:solidFill>
              <a:srgbClr val="FF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5" name="Freeform 9"/>
          <p:cNvSpPr>
            <a:spLocks noChangeArrowheads="1"/>
          </p:cNvSpPr>
          <p:nvPr/>
        </p:nvSpPr>
        <p:spPr bwMode="auto">
          <a:xfrm>
            <a:off x="5273675" y="4718050"/>
            <a:ext cx="368300" cy="174625"/>
          </a:xfrm>
          <a:custGeom>
            <a:avLst/>
            <a:gdLst>
              <a:gd name="T0" fmla="*/ 0 w 232"/>
              <a:gd name="T1" fmla="*/ 2147483646 h 110"/>
              <a:gd name="T2" fmla="*/ 2147483646 w 232"/>
              <a:gd name="T3" fmla="*/ 0 h 110"/>
              <a:gd name="T4" fmla="*/ 0 60000 65536"/>
              <a:gd name="T5" fmla="*/ 0 60000 65536"/>
              <a:gd name="T6" fmla="*/ 0 w 232"/>
              <a:gd name="T7" fmla="*/ 0 h 110"/>
              <a:gd name="T8" fmla="*/ 232 w 232"/>
              <a:gd name="T9" fmla="*/ 110 h 110"/>
            </a:gdLst>
            <a:ahLst/>
            <a:cxnLst>
              <a:cxn ang="T4">
                <a:pos x="T0" y="T1"/>
              </a:cxn>
              <a:cxn ang="T5">
                <a:pos x="T2" y="T3"/>
              </a:cxn>
            </a:cxnLst>
            <a:rect l="T6" t="T7" r="T8" b="T9"/>
            <a:pathLst>
              <a:path w="232" h="110">
                <a:moveTo>
                  <a:pt x="0" y="110"/>
                </a:moveTo>
                <a:lnTo>
                  <a:pt x="232"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6" name="Freeform 10"/>
          <p:cNvSpPr>
            <a:spLocks noChangeArrowheads="1"/>
          </p:cNvSpPr>
          <p:nvPr/>
        </p:nvSpPr>
        <p:spPr bwMode="auto">
          <a:xfrm>
            <a:off x="5516563" y="4721225"/>
            <a:ext cx="122237" cy="95250"/>
          </a:xfrm>
          <a:custGeom>
            <a:avLst/>
            <a:gdLst>
              <a:gd name="T0" fmla="*/ 2147483646 w 77"/>
              <a:gd name="T1" fmla="*/ 0 h 60"/>
              <a:gd name="T2" fmla="*/ 0 w 77"/>
              <a:gd name="T3" fmla="*/ 2147483646 h 60"/>
              <a:gd name="T4" fmla="*/ 2147483646 w 77"/>
              <a:gd name="T5" fmla="*/ 2147483646 h 60"/>
              <a:gd name="T6" fmla="*/ 2147483646 w 77"/>
              <a:gd name="T7" fmla="*/ 0 h 60"/>
              <a:gd name="T8" fmla="*/ 0 60000 65536"/>
              <a:gd name="T9" fmla="*/ 0 60000 65536"/>
              <a:gd name="T10" fmla="*/ 0 60000 65536"/>
              <a:gd name="T11" fmla="*/ 0 60000 65536"/>
              <a:gd name="T12" fmla="*/ 0 w 77"/>
              <a:gd name="T13" fmla="*/ 0 h 60"/>
              <a:gd name="T14" fmla="*/ 77 w 77"/>
              <a:gd name="T15" fmla="*/ 60 h 60"/>
            </a:gdLst>
            <a:ahLst/>
            <a:cxnLst>
              <a:cxn ang="T8">
                <a:pos x="T0" y="T1"/>
              </a:cxn>
              <a:cxn ang="T9">
                <a:pos x="T2" y="T3"/>
              </a:cxn>
              <a:cxn ang="T10">
                <a:pos x="T4" y="T5"/>
              </a:cxn>
              <a:cxn ang="T11">
                <a:pos x="T6" y="T7"/>
              </a:cxn>
            </a:cxnLst>
            <a:rect l="T12" t="T13" r="T14" b="T15"/>
            <a:pathLst>
              <a:path w="77" h="60">
                <a:moveTo>
                  <a:pt x="77" y="0"/>
                </a:moveTo>
                <a:lnTo>
                  <a:pt x="0" y="60"/>
                </a:lnTo>
                <a:lnTo>
                  <a:pt x="9" y="30"/>
                </a:lnTo>
                <a:lnTo>
                  <a:pt x="77" y="0"/>
                </a:lnTo>
                <a:close/>
              </a:path>
            </a:pathLst>
          </a:custGeom>
          <a:solidFill>
            <a:srgbClr val="000000"/>
          </a:solidFill>
          <a:ln w="9981">
            <a:solidFill>
              <a:srgbClr val="000000"/>
            </a:solidFill>
            <a:prstDash val="solid"/>
            <a:round/>
            <a:headEnd/>
            <a:tailEnd/>
          </a:ln>
        </p:spPr>
        <p:txBody>
          <a:bodyPr/>
          <a:lstStyle/>
          <a:p>
            <a:endParaRPr lang="en-US"/>
          </a:p>
        </p:txBody>
      </p:sp>
      <p:sp>
        <p:nvSpPr>
          <p:cNvPr id="24587" name="Freeform 11"/>
          <p:cNvSpPr>
            <a:spLocks noChangeArrowheads="1"/>
          </p:cNvSpPr>
          <p:nvPr/>
        </p:nvSpPr>
        <p:spPr bwMode="auto">
          <a:xfrm>
            <a:off x="5681663" y="4692650"/>
            <a:ext cx="228600" cy="407988"/>
          </a:xfrm>
          <a:custGeom>
            <a:avLst/>
            <a:gdLst>
              <a:gd name="T0" fmla="*/ 0 w 144"/>
              <a:gd name="T1" fmla="*/ 0 h 257"/>
              <a:gd name="T2" fmla="*/ 2147483646 w 144"/>
              <a:gd name="T3" fmla="*/ 2147483646 h 257"/>
              <a:gd name="T4" fmla="*/ 0 60000 65536"/>
              <a:gd name="T5" fmla="*/ 0 60000 65536"/>
              <a:gd name="T6" fmla="*/ 0 w 144"/>
              <a:gd name="T7" fmla="*/ 0 h 257"/>
              <a:gd name="T8" fmla="*/ 144 w 144"/>
              <a:gd name="T9" fmla="*/ 257 h 257"/>
            </a:gdLst>
            <a:ahLst/>
            <a:cxnLst>
              <a:cxn ang="T4">
                <a:pos x="T0" y="T1"/>
              </a:cxn>
              <a:cxn ang="T5">
                <a:pos x="T2" y="T3"/>
              </a:cxn>
            </a:cxnLst>
            <a:rect l="T6" t="T7" r="T8" b="T9"/>
            <a:pathLst>
              <a:path w="144" h="257">
                <a:moveTo>
                  <a:pt x="0" y="0"/>
                </a:moveTo>
                <a:lnTo>
                  <a:pt x="144" y="257"/>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8" name="Freeform 12"/>
          <p:cNvSpPr>
            <a:spLocks noChangeArrowheads="1"/>
          </p:cNvSpPr>
          <p:nvPr/>
        </p:nvSpPr>
        <p:spPr bwMode="auto">
          <a:xfrm>
            <a:off x="5684838" y="4692650"/>
            <a:ext cx="171450" cy="314325"/>
          </a:xfrm>
          <a:custGeom>
            <a:avLst/>
            <a:gdLst>
              <a:gd name="T0" fmla="*/ 0 w 108"/>
              <a:gd name="T1" fmla="*/ 0 h 198"/>
              <a:gd name="T2" fmla="*/ 2147483646 w 108"/>
              <a:gd name="T3" fmla="*/ 2147483646 h 198"/>
              <a:gd name="T4" fmla="*/ 0 60000 65536"/>
              <a:gd name="T5" fmla="*/ 0 60000 65536"/>
              <a:gd name="T6" fmla="*/ 0 w 108"/>
              <a:gd name="T7" fmla="*/ 0 h 198"/>
              <a:gd name="T8" fmla="*/ 108 w 108"/>
              <a:gd name="T9" fmla="*/ 198 h 198"/>
            </a:gdLst>
            <a:ahLst/>
            <a:cxnLst>
              <a:cxn ang="T4">
                <a:pos x="T0" y="T1"/>
              </a:cxn>
              <a:cxn ang="T5">
                <a:pos x="T2" y="T3"/>
              </a:cxn>
            </a:cxnLst>
            <a:rect l="T6" t="T7" r="T8" b="T9"/>
            <a:pathLst>
              <a:path w="108" h="198">
                <a:moveTo>
                  <a:pt x="0" y="0"/>
                </a:moveTo>
                <a:lnTo>
                  <a:pt x="108" y="198"/>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9" name="Freeform 13"/>
          <p:cNvSpPr>
            <a:spLocks noChangeArrowheads="1"/>
          </p:cNvSpPr>
          <p:nvPr/>
        </p:nvSpPr>
        <p:spPr bwMode="auto">
          <a:xfrm>
            <a:off x="6607175" y="3073400"/>
            <a:ext cx="182563" cy="144463"/>
          </a:xfrm>
          <a:custGeom>
            <a:avLst/>
            <a:gdLst>
              <a:gd name="T0" fmla="*/ 0 w 115"/>
              <a:gd name="T1" fmla="*/ 0 h 91"/>
              <a:gd name="T2" fmla="*/ 2147483646 w 115"/>
              <a:gd name="T3" fmla="*/ 0 h 91"/>
              <a:gd name="T4" fmla="*/ 2147483646 w 115"/>
              <a:gd name="T5" fmla="*/ 2147483646 h 91"/>
              <a:gd name="T6" fmla="*/ 0 w 115"/>
              <a:gd name="T7" fmla="*/ 0 h 91"/>
              <a:gd name="T8" fmla="*/ 0 60000 65536"/>
              <a:gd name="T9" fmla="*/ 0 60000 65536"/>
              <a:gd name="T10" fmla="*/ 0 60000 65536"/>
              <a:gd name="T11" fmla="*/ 0 60000 65536"/>
              <a:gd name="T12" fmla="*/ 0 w 115"/>
              <a:gd name="T13" fmla="*/ 0 h 91"/>
              <a:gd name="T14" fmla="*/ 115 w 115"/>
              <a:gd name="T15" fmla="*/ 91 h 91"/>
            </a:gdLst>
            <a:ahLst/>
            <a:cxnLst>
              <a:cxn ang="T8">
                <a:pos x="T0" y="T1"/>
              </a:cxn>
              <a:cxn ang="T9">
                <a:pos x="T2" y="T3"/>
              </a:cxn>
              <a:cxn ang="T10">
                <a:pos x="T4" y="T5"/>
              </a:cxn>
              <a:cxn ang="T11">
                <a:pos x="T6" y="T7"/>
              </a:cxn>
            </a:cxnLst>
            <a:rect l="T12" t="T13" r="T14" b="T15"/>
            <a:pathLst>
              <a:path w="115" h="91">
                <a:moveTo>
                  <a:pt x="0" y="0"/>
                </a:moveTo>
                <a:lnTo>
                  <a:pt x="115" y="0"/>
                </a:lnTo>
                <a:lnTo>
                  <a:pt x="57" y="91"/>
                </a:lnTo>
                <a:lnTo>
                  <a:pt x="0" y="0"/>
                </a:lnTo>
                <a:close/>
              </a:path>
            </a:pathLst>
          </a:custGeom>
          <a:solidFill>
            <a:srgbClr val="000000"/>
          </a:solidFill>
          <a:ln w="9981">
            <a:solidFill>
              <a:srgbClr val="000000"/>
            </a:solidFill>
            <a:prstDash val="solid"/>
            <a:round/>
            <a:headEnd/>
            <a:tailEnd/>
          </a:ln>
        </p:spPr>
        <p:txBody>
          <a:bodyPr/>
          <a:lstStyle/>
          <a:p>
            <a:endParaRPr lang="en-US"/>
          </a:p>
        </p:txBody>
      </p:sp>
      <p:sp>
        <p:nvSpPr>
          <p:cNvPr id="24590" name="Rectangle 14"/>
          <p:cNvSpPr>
            <a:spLocks noChangeArrowheads="1"/>
          </p:cNvSpPr>
          <p:nvPr/>
        </p:nvSpPr>
        <p:spPr bwMode="auto">
          <a:xfrm>
            <a:off x="6448425" y="2770188"/>
            <a:ext cx="1320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i="1">
                <a:solidFill>
                  <a:srgbClr val="000000"/>
                </a:solidFill>
              </a:rPr>
              <a:t>G.S.</a:t>
            </a:r>
          </a:p>
        </p:txBody>
      </p:sp>
      <p:sp>
        <p:nvSpPr>
          <p:cNvPr id="24591" name="Text Box 15"/>
          <p:cNvSpPr txBox="1">
            <a:spLocks noChangeArrowheads="1"/>
          </p:cNvSpPr>
          <p:nvPr/>
        </p:nvSpPr>
        <p:spPr bwMode="auto">
          <a:xfrm>
            <a:off x="6816725" y="4411663"/>
            <a:ext cx="14827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100">
                <a:solidFill>
                  <a:srgbClr val="FF0000"/>
                </a:solidFill>
              </a:rPr>
              <a:t>Failure</a:t>
            </a:r>
          </a:p>
          <a:p>
            <a:pPr algn="ctr"/>
            <a:r>
              <a:rPr lang="en-US" altLang="en-US" sz="1100">
                <a:solidFill>
                  <a:srgbClr val="FF0000"/>
                </a:solidFill>
              </a:rPr>
              <a:t>Surface</a:t>
            </a:r>
          </a:p>
        </p:txBody>
      </p:sp>
      <p:sp>
        <p:nvSpPr>
          <p:cNvPr id="24592" name="Freeform 16"/>
          <p:cNvSpPr>
            <a:spLocks/>
          </p:cNvSpPr>
          <p:nvPr/>
        </p:nvSpPr>
        <p:spPr bwMode="auto">
          <a:xfrm>
            <a:off x="4408488" y="4237038"/>
            <a:ext cx="0" cy="1022350"/>
          </a:xfrm>
          <a:custGeom>
            <a:avLst/>
            <a:gdLst>
              <a:gd name="T0" fmla="*/ 0 h 644"/>
              <a:gd name="T1" fmla="*/ 2147483646 h 644"/>
              <a:gd name="T2" fmla="*/ 0 60000 65536"/>
              <a:gd name="T3" fmla="*/ 0 60000 65536"/>
              <a:gd name="T4" fmla="*/ 0 h 644"/>
              <a:gd name="T5" fmla="*/ 644 h 644"/>
            </a:gdLst>
            <a:ahLst/>
            <a:cxnLst>
              <a:cxn ang="T2">
                <a:pos x="0" y="T0"/>
              </a:cxn>
              <a:cxn ang="T3">
                <a:pos x="0" y="T1"/>
              </a:cxn>
            </a:cxnLst>
            <a:rect l="0" t="T4" r="0" b="T5"/>
            <a:pathLst>
              <a:path h="644">
                <a:moveTo>
                  <a:pt x="0" y="0"/>
                </a:moveTo>
                <a:lnTo>
                  <a:pt x="0" y="644"/>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3" name="Rectangle 17"/>
          <p:cNvSpPr>
            <a:spLocks noChangeArrowheads="1"/>
          </p:cNvSpPr>
          <p:nvPr/>
        </p:nvSpPr>
        <p:spPr bwMode="auto">
          <a:xfrm>
            <a:off x="4117975" y="4484688"/>
            <a:ext cx="3889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i="1">
                <a:solidFill>
                  <a:srgbClr val="000000"/>
                </a:solidFill>
              </a:rPr>
              <a:t>H</a:t>
            </a:r>
          </a:p>
        </p:txBody>
      </p:sp>
      <p:sp>
        <p:nvSpPr>
          <p:cNvPr id="24594" name="Freeform 18"/>
          <p:cNvSpPr>
            <a:spLocks noChangeArrowheads="1"/>
          </p:cNvSpPr>
          <p:nvPr/>
        </p:nvSpPr>
        <p:spPr bwMode="auto">
          <a:xfrm>
            <a:off x="7037388" y="4084638"/>
            <a:ext cx="693737" cy="0"/>
          </a:xfrm>
          <a:custGeom>
            <a:avLst/>
            <a:gdLst>
              <a:gd name="T0" fmla="*/ 0 w 437"/>
              <a:gd name="T1" fmla="*/ 2147483646 w 437"/>
              <a:gd name="T2" fmla="*/ 0 60000 65536"/>
              <a:gd name="T3" fmla="*/ 0 60000 65536"/>
              <a:gd name="T4" fmla="*/ 0 w 437"/>
              <a:gd name="T5" fmla="*/ 437 w 437"/>
            </a:gdLst>
            <a:ahLst/>
            <a:cxnLst>
              <a:cxn ang="T2">
                <a:pos x="T0" y="0"/>
              </a:cxn>
              <a:cxn ang="T3">
                <a:pos x="T1" y="0"/>
              </a:cxn>
            </a:cxnLst>
            <a:rect l="T4" t="0" r="T5" b="0"/>
            <a:pathLst>
              <a:path w="437">
                <a:moveTo>
                  <a:pt x="0" y="0"/>
                </a:moveTo>
                <a:lnTo>
                  <a:pt x="437"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5" name="Freeform 19"/>
          <p:cNvSpPr>
            <a:spLocks noChangeArrowheads="1"/>
          </p:cNvSpPr>
          <p:nvPr/>
        </p:nvSpPr>
        <p:spPr bwMode="auto">
          <a:xfrm>
            <a:off x="7431088" y="3914775"/>
            <a:ext cx="98425" cy="184150"/>
          </a:xfrm>
          <a:custGeom>
            <a:avLst/>
            <a:gdLst>
              <a:gd name="T0" fmla="*/ 0 w 62"/>
              <a:gd name="T1" fmla="*/ 0 h 116"/>
              <a:gd name="T2" fmla="*/ 2147483646 w 62"/>
              <a:gd name="T3" fmla="*/ 2147483646 h 116"/>
              <a:gd name="T4" fmla="*/ 2147483646 w 62"/>
              <a:gd name="T5" fmla="*/ 2147483646 h 116"/>
              <a:gd name="T6" fmla="*/ 2147483646 w 62"/>
              <a:gd name="T7" fmla="*/ 2147483646 h 116"/>
              <a:gd name="T8" fmla="*/ 2147483646 w 62"/>
              <a:gd name="T9" fmla="*/ 2147483646 h 116"/>
              <a:gd name="T10" fmla="*/ 2147483646 w 62"/>
              <a:gd name="T11" fmla="*/ 2147483646 h 116"/>
              <a:gd name="T12" fmla="*/ 2147483646 w 62"/>
              <a:gd name="T13" fmla="*/ 2147483646 h 116"/>
              <a:gd name="T14" fmla="*/ 2147483646 w 62"/>
              <a:gd name="T15" fmla="*/ 2147483646 h 116"/>
              <a:gd name="T16" fmla="*/ 2147483646 w 62"/>
              <a:gd name="T17" fmla="*/ 2147483646 h 116"/>
              <a:gd name="T18" fmla="*/ 2147483646 w 62"/>
              <a:gd name="T19" fmla="*/ 2147483646 h 116"/>
              <a:gd name="T20" fmla="*/ 2147483646 w 62"/>
              <a:gd name="T21" fmla="*/ 2147483646 h 116"/>
              <a:gd name="T22" fmla="*/ 2147483646 w 62"/>
              <a:gd name="T23" fmla="*/ 2147483646 h 116"/>
              <a:gd name="T24" fmla="*/ 2147483646 w 62"/>
              <a:gd name="T25" fmla="*/ 2147483646 h 116"/>
              <a:gd name="T26" fmla="*/ 2147483646 w 62"/>
              <a:gd name="T27" fmla="*/ 2147483646 h 116"/>
              <a:gd name="T28" fmla="*/ 2147483646 w 62"/>
              <a:gd name="T29" fmla="*/ 2147483646 h 116"/>
              <a:gd name="T30" fmla="*/ 2147483646 w 62"/>
              <a:gd name="T31" fmla="*/ 2147483646 h 116"/>
              <a:gd name="T32" fmla="*/ 2147483646 w 62"/>
              <a:gd name="T33" fmla="*/ 2147483646 h 116"/>
              <a:gd name="T34" fmla="*/ 2147483646 w 62"/>
              <a:gd name="T35" fmla="*/ 2147483646 h 116"/>
              <a:gd name="T36" fmla="*/ 2147483646 w 62"/>
              <a:gd name="T37" fmla="*/ 2147483646 h 116"/>
              <a:gd name="T38" fmla="*/ 2147483646 w 62"/>
              <a:gd name="T39" fmla="*/ 2147483646 h 116"/>
              <a:gd name="T40" fmla="*/ 2147483646 w 62"/>
              <a:gd name="T41" fmla="*/ 2147483646 h 116"/>
              <a:gd name="T42" fmla="*/ 2147483646 w 62"/>
              <a:gd name="T43" fmla="*/ 2147483646 h 116"/>
              <a:gd name="T44" fmla="*/ 2147483646 w 62"/>
              <a:gd name="T45" fmla="*/ 2147483646 h 116"/>
              <a:gd name="T46" fmla="*/ 2147483646 w 62"/>
              <a:gd name="T47" fmla="*/ 2147483646 h 116"/>
              <a:gd name="T48" fmla="*/ 2147483646 w 62"/>
              <a:gd name="T49" fmla="*/ 2147483646 h 116"/>
              <a:gd name="T50" fmla="*/ 2147483646 w 62"/>
              <a:gd name="T51" fmla="*/ 2147483646 h 1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
              <a:gd name="T79" fmla="*/ 0 h 116"/>
              <a:gd name="T80" fmla="*/ 62 w 62"/>
              <a:gd name="T81" fmla="*/ 116 h 1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 h="116">
                <a:moveTo>
                  <a:pt x="0" y="0"/>
                </a:moveTo>
                <a:lnTo>
                  <a:pt x="10" y="4"/>
                </a:lnTo>
                <a:lnTo>
                  <a:pt x="19" y="8"/>
                </a:lnTo>
                <a:lnTo>
                  <a:pt x="27" y="12"/>
                </a:lnTo>
                <a:lnTo>
                  <a:pt x="34" y="17"/>
                </a:lnTo>
                <a:lnTo>
                  <a:pt x="40" y="21"/>
                </a:lnTo>
                <a:lnTo>
                  <a:pt x="45" y="26"/>
                </a:lnTo>
                <a:lnTo>
                  <a:pt x="50" y="31"/>
                </a:lnTo>
                <a:lnTo>
                  <a:pt x="53" y="36"/>
                </a:lnTo>
                <a:lnTo>
                  <a:pt x="56" y="41"/>
                </a:lnTo>
                <a:lnTo>
                  <a:pt x="59" y="45"/>
                </a:lnTo>
                <a:lnTo>
                  <a:pt x="60" y="51"/>
                </a:lnTo>
                <a:lnTo>
                  <a:pt x="61" y="56"/>
                </a:lnTo>
                <a:lnTo>
                  <a:pt x="62" y="61"/>
                </a:lnTo>
                <a:lnTo>
                  <a:pt x="62" y="66"/>
                </a:lnTo>
                <a:lnTo>
                  <a:pt x="61" y="71"/>
                </a:lnTo>
                <a:lnTo>
                  <a:pt x="60" y="76"/>
                </a:lnTo>
                <a:lnTo>
                  <a:pt x="59" y="81"/>
                </a:lnTo>
                <a:lnTo>
                  <a:pt x="57" y="85"/>
                </a:lnTo>
                <a:lnTo>
                  <a:pt x="55" y="90"/>
                </a:lnTo>
                <a:lnTo>
                  <a:pt x="52" y="95"/>
                </a:lnTo>
                <a:lnTo>
                  <a:pt x="49" y="99"/>
                </a:lnTo>
                <a:lnTo>
                  <a:pt x="46" y="104"/>
                </a:lnTo>
                <a:lnTo>
                  <a:pt x="43" y="108"/>
                </a:lnTo>
                <a:lnTo>
                  <a:pt x="40" y="112"/>
                </a:lnTo>
                <a:lnTo>
                  <a:pt x="36" y="116"/>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6" name="Rectangle 20"/>
          <p:cNvSpPr>
            <a:spLocks noChangeArrowheads="1"/>
          </p:cNvSpPr>
          <p:nvPr/>
        </p:nvSpPr>
        <p:spPr bwMode="auto">
          <a:xfrm>
            <a:off x="7599363" y="3859213"/>
            <a:ext cx="212725"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i="1">
                <a:solidFill>
                  <a:srgbClr val="000000"/>
                </a:solidFill>
              </a:rPr>
              <a:t>β</a:t>
            </a:r>
          </a:p>
        </p:txBody>
      </p:sp>
      <p:sp>
        <p:nvSpPr>
          <p:cNvPr id="24597" name="Text Box 21"/>
          <p:cNvSpPr txBox="1">
            <a:spLocks noChangeArrowheads="1"/>
          </p:cNvSpPr>
          <p:nvPr/>
        </p:nvSpPr>
        <p:spPr bwMode="auto">
          <a:xfrm rot="-1380000">
            <a:off x="4270375" y="4181475"/>
            <a:ext cx="18192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dirty="0">
                <a:solidFill>
                  <a:srgbClr val="FF0000"/>
                </a:solidFill>
              </a:rPr>
              <a:t>Driving Force, F</a:t>
            </a:r>
            <a:r>
              <a:rPr lang="en-US" altLang="en-US" sz="900" baseline="-25000" dirty="0">
                <a:solidFill>
                  <a:srgbClr val="FF0000"/>
                </a:solidFill>
              </a:rPr>
              <a:t>D</a:t>
            </a:r>
            <a:r>
              <a:rPr lang="en-US" altLang="en-US" sz="900" dirty="0">
                <a:solidFill>
                  <a:srgbClr val="FF0000"/>
                </a:solidFill>
              </a:rPr>
              <a:t> = W sin β</a:t>
            </a:r>
          </a:p>
        </p:txBody>
      </p:sp>
      <p:sp>
        <p:nvSpPr>
          <p:cNvPr id="24598" name="Text Box 22"/>
          <p:cNvSpPr txBox="1">
            <a:spLocks noChangeArrowheads="1"/>
          </p:cNvSpPr>
          <p:nvPr/>
        </p:nvSpPr>
        <p:spPr bwMode="auto">
          <a:xfrm rot="-1440000">
            <a:off x="5810250" y="3994150"/>
            <a:ext cx="154781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FF"/>
                </a:solidFill>
              </a:rPr>
              <a:t>Normal Component, F</a:t>
            </a:r>
            <a:r>
              <a:rPr lang="en-US" altLang="en-US" sz="800" baseline="-25000">
                <a:solidFill>
                  <a:srgbClr val="0000FF"/>
                </a:solidFill>
              </a:rPr>
              <a:t>V</a:t>
            </a:r>
            <a:r>
              <a:rPr lang="en-US" altLang="en-US" sz="800">
                <a:solidFill>
                  <a:srgbClr val="0000FF"/>
                </a:solidFill>
              </a:rPr>
              <a:t> = W cos β</a:t>
            </a:r>
          </a:p>
        </p:txBody>
      </p:sp>
      <p:sp>
        <p:nvSpPr>
          <p:cNvPr id="24599" name="Rectangle 23"/>
          <p:cNvSpPr>
            <a:spLocks noChangeArrowheads="1"/>
          </p:cNvSpPr>
          <p:nvPr/>
        </p:nvSpPr>
        <p:spPr bwMode="auto">
          <a:xfrm>
            <a:off x="4968875" y="4584700"/>
            <a:ext cx="1473200"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800000"/>
                </a:solidFill>
              </a:rPr>
              <a:t>Weight = W</a:t>
            </a:r>
          </a:p>
        </p:txBody>
      </p:sp>
      <p:sp>
        <p:nvSpPr>
          <p:cNvPr id="24600" name="Freeform 24"/>
          <p:cNvSpPr>
            <a:spLocks noChangeArrowheads="1"/>
          </p:cNvSpPr>
          <p:nvPr/>
        </p:nvSpPr>
        <p:spPr bwMode="auto">
          <a:xfrm>
            <a:off x="5681663" y="4316413"/>
            <a:ext cx="103187" cy="33337"/>
          </a:xfrm>
          <a:custGeom>
            <a:avLst/>
            <a:gdLst>
              <a:gd name="T0" fmla="*/ 0 w 65"/>
              <a:gd name="T1" fmla="*/ 2147483646 h 21"/>
              <a:gd name="T2" fmla="*/ 2147483646 w 65"/>
              <a:gd name="T3" fmla="*/ 2147483646 h 21"/>
              <a:gd name="T4" fmla="*/ 2147483646 w 65"/>
              <a:gd name="T5" fmla="*/ 2147483646 h 21"/>
              <a:gd name="T6" fmla="*/ 2147483646 w 65"/>
              <a:gd name="T7" fmla="*/ 2147483646 h 21"/>
              <a:gd name="T8" fmla="*/ 2147483646 w 65"/>
              <a:gd name="T9" fmla="*/ 2147483646 h 21"/>
              <a:gd name="T10" fmla="*/ 2147483646 w 65"/>
              <a:gd name="T11" fmla="*/ 2147483646 h 21"/>
              <a:gd name="T12" fmla="*/ 2147483646 w 65"/>
              <a:gd name="T13" fmla="*/ 2147483646 h 21"/>
              <a:gd name="T14" fmla="*/ 2147483646 w 65"/>
              <a:gd name="T15" fmla="*/ 2147483646 h 21"/>
              <a:gd name="T16" fmla="*/ 2147483646 w 65"/>
              <a:gd name="T17" fmla="*/ 2147483646 h 21"/>
              <a:gd name="T18" fmla="*/ 2147483646 w 65"/>
              <a:gd name="T19" fmla="*/ 2147483646 h 21"/>
              <a:gd name="T20" fmla="*/ 2147483646 w 65"/>
              <a:gd name="T21" fmla="*/ 2147483646 h 21"/>
              <a:gd name="T22" fmla="*/ 2147483646 w 65"/>
              <a:gd name="T23" fmla="*/ 2147483646 h 21"/>
              <a:gd name="T24" fmla="*/ 2147483646 w 65"/>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21"/>
              <a:gd name="T41" fmla="*/ 65 w 65"/>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21">
                <a:moveTo>
                  <a:pt x="0" y="3"/>
                </a:moveTo>
                <a:lnTo>
                  <a:pt x="8" y="10"/>
                </a:lnTo>
                <a:lnTo>
                  <a:pt x="16" y="16"/>
                </a:lnTo>
                <a:lnTo>
                  <a:pt x="23" y="19"/>
                </a:lnTo>
                <a:lnTo>
                  <a:pt x="30" y="21"/>
                </a:lnTo>
                <a:lnTo>
                  <a:pt x="36" y="21"/>
                </a:lnTo>
                <a:lnTo>
                  <a:pt x="41" y="20"/>
                </a:lnTo>
                <a:lnTo>
                  <a:pt x="47" y="18"/>
                </a:lnTo>
                <a:lnTo>
                  <a:pt x="51" y="15"/>
                </a:lnTo>
                <a:lnTo>
                  <a:pt x="55" y="11"/>
                </a:lnTo>
                <a:lnTo>
                  <a:pt x="59" y="7"/>
                </a:lnTo>
                <a:lnTo>
                  <a:pt x="62" y="3"/>
                </a:lnTo>
                <a:lnTo>
                  <a:pt x="65"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1" name="Rectangle 25"/>
          <p:cNvSpPr>
            <a:spLocks noChangeArrowheads="1"/>
          </p:cNvSpPr>
          <p:nvPr/>
        </p:nvSpPr>
        <p:spPr bwMode="auto">
          <a:xfrm>
            <a:off x="5718175" y="4384675"/>
            <a:ext cx="88900"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600" i="1">
                <a:solidFill>
                  <a:srgbClr val="000000"/>
                </a:solidFill>
              </a:rPr>
              <a:t>β</a:t>
            </a:r>
          </a:p>
        </p:txBody>
      </p:sp>
      <p:sp>
        <p:nvSpPr>
          <p:cNvPr id="24602" name="Freeform 26"/>
          <p:cNvSpPr>
            <a:spLocks noChangeArrowheads="1"/>
          </p:cNvSpPr>
          <p:nvPr/>
        </p:nvSpPr>
        <p:spPr bwMode="auto">
          <a:xfrm>
            <a:off x="5562600" y="3960813"/>
            <a:ext cx="393700" cy="611187"/>
          </a:xfrm>
          <a:custGeom>
            <a:avLst/>
            <a:gdLst>
              <a:gd name="T0" fmla="*/ 0 w 248"/>
              <a:gd name="T1" fmla="*/ 0 h 385"/>
              <a:gd name="T2" fmla="*/ 2147483646 w 248"/>
              <a:gd name="T3" fmla="*/ 2147483646 h 385"/>
              <a:gd name="T4" fmla="*/ 0 60000 65536"/>
              <a:gd name="T5" fmla="*/ 0 60000 65536"/>
              <a:gd name="T6" fmla="*/ 0 w 248"/>
              <a:gd name="T7" fmla="*/ 0 h 385"/>
              <a:gd name="T8" fmla="*/ 248 w 248"/>
              <a:gd name="T9" fmla="*/ 385 h 385"/>
            </a:gdLst>
            <a:ahLst/>
            <a:cxnLst>
              <a:cxn ang="T4">
                <a:pos x="T0" y="T1"/>
              </a:cxn>
              <a:cxn ang="T5">
                <a:pos x="T2" y="T3"/>
              </a:cxn>
            </a:cxnLst>
            <a:rect l="T6" t="T7" r="T8" b="T9"/>
            <a:pathLst>
              <a:path w="248" h="385">
                <a:moveTo>
                  <a:pt x="0" y="0"/>
                </a:moveTo>
                <a:lnTo>
                  <a:pt x="248" y="385"/>
                </a:lnTo>
              </a:path>
            </a:pathLst>
          </a:custGeom>
          <a:noFill/>
          <a:ln w="9981">
            <a:solidFill>
              <a:srgbClr val="80808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3" name="Freeform 27"/>
          <p:cNvSpPr>
            <a:spLocks/>
          </p:cNvSpPr>
          <p:nvPr/>
        </p:nvSpPr>
        <p:spPr bwMode="auto">
          <a:xfrm>
            <a:off x="5681663" y="4148138"/>
            <a:ext cx="238125" cy="369887"/>
          </a:xfrm>
          <a:custGeom>
            <a:avLst/>
            <a:gdLst>
              <a:gd name="T0" fmla="*/ 0 w 150"/>
              <a:gd name="T1" fmla="*/ 0 h 233"/>
              <a:gd name="T2" fmla="*/ 2147483646 w 150"/>
              <a:gd name="T3" fmla="*/ 2147483646 h 233"/>
              <a:gd name="T4" fmla="*/ 0 60000 65536"/>
              <a:gd name="T5" fmla="*/ 0 60000 65536"/>
              <a:gd name="T6" fmla="*/ 0 w 150"/>
              <a:gd name="T7" fmla="*/ 0 h 233"/>
              <a:gd name="T8" fmla="*/ 150 w 150"/>
              <a:gd name="T9" fmla="*/ 233 h 233"/>
            </a:gdLst>
            <a:ahLst/>
            <a:cxnLst>
              <a:cxn ang="T4">
                <a:pos x="T0" y="T1"/>
              </a:cxn>
              <a:cxn ang="T5">
                <a:pos x="T2" y="T3"/>
              </a:cxn>
            </a:cxnLst>
            <a:rect l="T6" t="T7" r="T8" b="T9"/>
            <a:pathLst>
              <a:path w="150" h="233">
                <a:moveTo>
                  <a:pt x="0" y="0"/>
                </a:moveTo>
                <a:lnTo>
                  <a:pt x="150" y="233"/>
                </a:lnTo>
              </a:path>
            </a:pathLst>
          </a:custGeom>
          <a:noFill/>
          <a:ln w="9981">
            <a:solidFill>
              <a:srgbClr val="0000FF"/>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4" name="Rectangle 28"/>
          <p:cNvSpPr>
            <a:spLocks noChangeArrowheads="1"/>
          </p:cNvSpPr>
          <p:nvPr/>
        </p:nvSpPr>
        <p:spPr bwMode="auto">
          <a:xfrm rot="-1486537">
            <a:off x="4679950" y="4914900"/>
            <a:ext cx="949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i="1" dirty="0">
                <a:solidFill>
                  <a:srgbClr val="000000"/>
                </a:solidFill>
                <a:latin typeface="Symbol" panose="05050102010706020507" pitchFamily="18" charset="2"/>
              </a:rPr>
              <a:t>t</a:t>
            </a:r>
            <a:r>
              <a:rPr lang="en-US" altLang="en-US" sz="1300" i="1" dirty="0">
                <a:solidFill>
                  <a:srgbClr val="000000"/>
                </a:solidFill>
              </a:rPr>
              <a:t> </a:t>
            </a:r>
            <a:r>
              <a:rPr lang="en-US" altLang="en-US" sz="1000" i="1" dirty="0">
                <a:solidFill>
                  <a:srgbClr val="000000"/>
                </a:solidFill>
              </a:rPr>
              <a:t>= C + N tanϕ</a:t>
            </a:r>
          </a:p>
        </p:txBody>
      </p:sp>
      <p:sp>
        <p:nvSpPr>
          <p:cNvPr id="24605" name="Rectangle 29"/>
          <p:cNvSpPr>
            <a:spLocks noChangeArrowheads="1"/>
          </p:cNvSpPr>
          <p:nvPr/>
        </p:nvSpPr>
        <p:spPr bwMode="auto">
          <a:xfrm rot="3656514">
            <a:off x="5485606" y="5214144"/>
            <a:ext cx="13160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a:solidFill>
                  <a:srgbClr val="000000"/>
                </a:solidFill>
              </a:rPr>
              <a:t>N = Fv = W cos β</a:t>
            </a:r>
          </a:p>
        </p:txBody>
      </p:sp>
      <p:sp>
        <p:nvSpPr>
          <p:cNvPr id="24606" name="Freeform 30"/>
          <p:cNvSpPr>
            <a:spLocks/>
          </p:cNvSpPr>
          <p:nvPr/>
        </p:nvSpPr>
        <p:spPr bwMode="auto">
          <a:xfrm>
            <a:off x="6705600" y="4240213"/>
            <a:ext cx="571500" cy="246062"/>
          </a:xfrm>
          <a:custGeom>
            <a:avLst/>
            <a:gdLst>
              <a:gd name="T0" fmla="*/ 2147483646 w 360"/>
              <a:gd name="T1" fmla="*/ 2147483646 h 155"/>
              <a:gd name="T2" fmla="*/ 0 w 360"/>
              <a:gd name="T3" fmla="*/ 0 h 155"/>
              <a:gd name="T4" fmla="*/ 0 60000 65536"/>
              <a:gd name="T5" fmla="*/ 0 60000 65536"/>
              <a:gd name="T6" fmla="*/ 0 w 360"/>
              <a:gd name="T7" fmla="*/ 0 h 155"/>
              <a:gd name="T8" fmla="*/ 360 w 360"/>
              <a:gd name="T9" fmla="*/ 155 h 155"/>
            </a:gdLst>
            <a:ahLst/>
            <a:cxnLst>
              <a:cxn ang="T4">
                <a:pos x="T0" y="T1"/>
              </a:cxn>
              <a:cxn ang="T5">
                <a:pos x="T2" y="T3"/>
              </a:cxn>
            </a:cxnLst>
            <a:rect l="T6" t="T7" r="T8" b="T9"/>
            <a:pathLst>
              <a:path w="360" h="155">
                <a:moveTo>
                  <a:pt x="360" y="155"/>
                </a:moveTo>
                <a:lnTo>
                  <a:pt x="0" y="0"/>
                </a:lnTo>
              </a:path>
            </a:pathLst>
          </a:custGeom>
          <a:noFill/>
          <a:ln w="9981">
            <a:solidFill>
              <a:srgbClr val="80808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7" name="Freeform 31"/>
          <p:cNvSpPr>
            <a:spLocks noChangeArrowheads="1"/>
          </p:cNvSpPr>
          <p:nvPr/>
        </p:nvSpPr>
        <p:spPr bwMode="auto">
          <a:xfrm>
            <a:off x="3698875" y="2838450"/>
            <a:ext cx="3860800" cy="1711325"/>
          </a:xfrm>
          <a:custGeom>
            <a:avLst/>
            <a:gdLst>
              <a:gd name="T0" fmla="*/ 0 w 2432"/>
              <a:gd name="T1" fmla="*/ 2147483646 h 1078"/>
              <a:gd name="T2" fmla="*/ 2147483646 w 2432"/>
              <a:gd name="T3" fmla="*/ 0 h 1078"/>
              <a:gd name="T4" fmla="*/ 0 60000 65536"/>
              <a:gd name="T5" fmla="*/ 0 60000 65536"/>
              <a:gd name="T6" fmla="*/ 0 w 2432"/>
              <a:gd name="T7" fmla="*/ 0 h 1078"/>
              <a:gd name="T8" fmla="*/ 2432 w 2432"/>
              <a:gd name="T9" fmla="*/ 1078 h 1078"/>
            </a:gdLst>
            <a:ahLst/>
            <a:cxnLst>
              <a:cxn ang="T4">
                <a:pos x="T0" y="T1"/>
              </a:cxn>
              <a:cxn ang="T5">
                <a:pos x="T2" y="T3"/>
              </a:cxn>
            </a:cxnLst>
            <a:rect l="T6" t="T7" r="T8" b="T9"/>
            <a:pathLst>
              <a:path w="2432" h="1078">
                <a:moveTo>
                  <a:pt x="0" y="1078"/>
                </a:moveTo>
                <a:lnTo>
                  <a:pt x="2432" y="0"/>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8" name="Freeform 32"/>
          <p:cNvSpPr>
            <a:spLocks/>
          </p:cNvSpPr>
          <p:nvPr/>
        </p:nvSpPr>
        <p:spPr bwMode="auto">
          <a:xfrm>
            <a:off x="5283200" y="3284538"/>
            <a:ext cx="806450" cy="0"/>
          </a:xfrm>
          <a:custGeom>
            <a:avLst/>
            <a:gdLst>
              <a:gd name="T0" fmla="*/ 0 w 508"/>
              <a:gd name="T1" fmla="*/ 2147483646 w 508"/>
              <a:gd name="T2" fmla="*/ 0 60000 65536"/>
              <a:gd name="T3" fmla="*/ 0 60000 65536"/>
              <a:gd name="T4" fmla="*/ 0 w 508"/>
              <a:gd name="T5" fmla="*/ 508 w 508"/>
            </a:gdLst>
            <a:ahLst/>
            <a:cxnLst>
              <a:cxn ang="T2">
                <a:pos x="T0" y="0"/>
              </a:cxn>
              <a:cxn ang="T3">
                <a:pos x="T1" y="0"/>
              </a:cxn>
            </a:cxnLst>
            <a:rect l="T4" t="0" r="T5" b="0"/>
            <a:pathLst>
              <a:path w="508">
                <a:moveTo>
                  <a:pt x="0" y="0"/>
                </a:moveTo>
                <a:lnTo>
                  <a:pt x="508" y="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9" name="Freeform 33"/>
          <p:cNvSpPr>
            <a:spLocks noChangeArrowheads="1"/>
          </p:cNvSpPr>
          <p:nvPr/>
        </p:nvSpPr>
        <p:spPr bwMode="auto">
          <a:xfrm>
            <a:off x="5283200" y="3162300"/>
            <a:ext cx="0" cy="582613"/>
          </a:xfrm>
          <a:custGeom>
            <a:avLst/>
            <a:gdLst>
              <a:gd name="T0" fmla="*/ 2147483646 h 367"/>
              <a:gd name="T1" fmla="*/ 0 h 367"/>
              <a:gd name="T2" fmla="*/ 0 60000 65536"/>
              <a:gd name="T3" fmla="*/ 0 60000 65536"/>
              <a:gd name="T4" fmla="*/ 0 h 367"/>
              <a:gd name="T5" fmla="*/ 367 h 367"/>
            </a:gdLst>
            <a:ahLst/>
            <a:cxnLst>
              <a:cxn ang="T2">
                <a:pos x="0" y="T0"/>
              </a:cxn>
              <a:cxn ang="T3">
                <a:pos x="0" y="T1"/>
              </a:cxn>
            </a:cxnLst>
            <a:rect l="0" t="T4" r="0" b="T5"/>
            <a:pathLst>
              <a:path h="367">
                <a:moveTo>
                  <a:pt x="0" y="367"/>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0" name="Freeform 34"/>
          <p:cNvSpPr>
            <a:spLocks noChangeArrowheads="1"/>
          </p:cNvSpPr>
          <p:nvPr/>
        </p:nvSpPr>
        <p:spPr bwMode="auto">
          <a:xfrm>
            <a:off x="6089650" y="3157538"/>
            <a:ext cx="0" cy="268287"/>
          </a:xfrm>
          <a:custGeom>
            <a:avLst/>
            <a:gdLst>
              <a:gd name="T0" fmla="*/ 2147483646 h 169"/>
              <a:gd name="T1" fmla="*/ 0 h 169"/>
              <a:gd name="T2" fmla="*/ 0 60000 65536"/>
              <a:gd name="T3" fmla="*/ 0 60000 65536"/>
              <a:gd name="T4" fmla="*/ 0 h 169"/>
              <a:gd name="T5" fmla="*/ 169 h 169"/>
            </a:gdLst>
            <a:ahLst/>
            <a:cxnLst>
              <a:cxn ang="T2">
                <a:pos x="0" y="T0"/>
              </a:cxn>
              <a:cxn ang="T3">
                <a:pos x="0" y="T1"/>
              </a:cxn>
            </a:cxnLst>
            <a:rect l="0" t="T4" r="0" b="T5"/>
            <a:pathLst>
              <a:path h="169">
                <a:moveTo>
                  <a:pt x="0" y="169"/>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1" name="Freeform 35"/>
          <p:cNvSpPr>
            <a:spLocks/>
          </p:cNvSpPr>
          <p:nvPr/>
        </p:nvSpPr>
        <p:spPr bwMode="auto">
          <a:xfrm>
            <a:off x="5283200" y="3392488"/>
            <a:ext cx="806450" cy="352425"/>
          </a:xfrm>
          <a:custGeom>
            <a:avLst/>
            <a:gdLst>
              <a:gd name="T0" fmla="*/ 2147483646 w 508"/>
              <a:gd name="T1" fmla="*/ 0 h 222"/>
              <a:gd name="T2" fmla="*/ 0 w 508"/>
              <a:gd name="T3" fmla="*/ 2147483646 h 222"/>
              <a:gd name="T4" fmla="*/ 0 60000 65536"/>
              <a:gd name="T5" fmla="*/ 0 60000 65536"/>
              <a:gd name="T6" fmla="*/ 0 w 508"/>
              <a:gd name="T7" fmla="*/ 0 h 222"/>
              <a:gd name="T8" fmla="*/ 508 w 508"/>
              <a:gd name="T9" fmla="*/ 222 h 222"/>
            </a:gdLst>
            <a:ahLst/>
            <a:cxnLst>
              <a:cxn ang="T4">
                <a:pos x="T0" y="T1"/>
              </a:cxn>
              <a:cxn ang="T5">
                <a:pos x="T2" y="T3"/>
              </a:cxn>
            </a:cxnLst>
            <a:rect l="T6" t="T7" r="T8" b="T9"/>
            <a:pathLst>
              <a:path w="508" h="222">
                <a:moveTo>
                  <a:pt x="508" y="0"/>
                </a:moveTo>
                <a:lnTo>
                  <a:pt x="0" y="222"/>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2" name="Rectangle 36"/>
          <p:cNvSpPr>
            <a:spLocks noChangeArrowheads="1"/>
          </p:cNvSpPr>
          <p:nvPr/>
        </p:nvSpPr>
        <p:spPr bwMode="auto">
          <a:xfrm rot="1320000">
            <a:off x="5710238" y="3302000"/>
            <a:ext cx="93662"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i="1">
                <a:solidFill>
                  <a:srgbClr val="000000"/>
                </a:solidFill>
              </a:rPr>
              <a:t>1 </a:t>
            </a:r>
          </a:p>
        </p:txBody>
      </p:sp>
      <p:sp>
        <p:nvSpPr>
          <p:cNvPr id="24613" name="Rectangle 37"/>
          <p:cNvSpPr>
            <a:spLocks noChangeArrowheads="1"/>
          </p:cNvSpPr>
          <p:nvPr/>
        </p:nvSpPr>
        <p:spPr bwMode="auto">
          <a:xfrm>
            <a:off x="5326063" y="3127375"/>
            <a:ext cx="1058862"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i="1">
                <a:solidFill>
                  <a:srgbClr val="000000"/>
                </a:solidFill>
              </a:rPr>
              <a:t>b = 1 cosβ</a:t>
            </a:r>
          </a:p>
        </p:txBody>
      </p:sp>
      <p:sp>
        <p:nvSpPr>
          <p:cNvPr id="24614" name="Rectangle 38"/>
          <p:cNvSpPr>
            <a:spLocks noChangeArrowheads="1"/>
          </p:cNvSpPr>
          <p:nvPr/>
        </p:nvSpPr>
        <p:spPr bwMode="auto">
          <a:xfrm>
            <a:off x="554037" y="409575"/>
            <a:ext cx="51424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u="sng" dirty="0">
                <a:solidFill>
                  <a:srgbClr val="6000C0"/>
                </a:solidFill>
              </a:rPr>
              <a:t>D- Infinite Slope in c - ϕ soil</a:t>
            </a:r>
            <a:r>
              <a:rPr lang="en-US" altLang="en-US" sz="2000" dirty="0">
                <a:solidFill>
                  <a:srgbClr val="FFFFFF"/>
                </a:solidFill>
              </a:rPr>
              <a:t> </a:t>
            </a:r>
            <a:r>
              <a:rPr lang="en-US" altLang="en-US" sz="2000" i="1" dirty="0">
                <a:solidFill>
                  <a:srgbClr val="000000"/>
                </a:solidFill>
              </a:rPr>
              <a:t>(with seepage)</a:t>
            </a:r>
          </a:p>
        </p:txBody>
      </p:sp>
      <p:sp>
        <p:nvSpPr>
          <p:cNvPr id="24615" name="Freeform 39"/>
          <p:cNvSpPr>
            <a:spLocks noChangeArrowheads="1"/>
          </p:cNvSpPr>
          <p:nvPr/>
        </p:nvSpPr>
        <p:spPr bwMode="auto">
          <a:xfrm>
            <a:off x="6519863" y="2041525"/>
            <a:ext cx="468312" cy="0"/>
          </a:xfrm>
          <a:custGeom>
            <a:avLst/>
            <a:gdLst>
              <a:gd name="T0" fmla="*/ 0 w 295"/>
              <a:gd name="T1" fmla="*/ 2147483646 w 295"/>
              <a:gd name="T2" fmla="*/ 0 60000 65536"/>
              <a:gd name="T3" fmla="*/ 0 60000 65536"/>
              <a:gd name="T4" fmla="*/ 0 w 295"/>
              <a:gd name="T5" fmla="*/ 295 w 295"/>
            </a:gdLst>
            <a:ahLst/>
            <a:cxnLst>
              <a:cxn ang="T2">
                <a:pos x="T0" y="0"/>
              </a:cxn>
              <a:cxn ang="T3">
                <a:pos x="T1" y="0"/>
              </a:cxn>
            </a:cxnLst>
            <a:rect l="T4" t="0" r="T5" b="0"/>
            <a:pathLst>
              <a:path w="295">
                <a:moveTo>
                  <a:pt x="0" y="0"/>
                </a:moveTo>
                <a:lnTo>
                  <a:pt x="295"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16" name="Rectangle 40"/>
          <p:cNvSpPr>
            <a:spLocks noChangeArrowheads="1"/>
          </p:cNvSpPr>
          <p:nvPr/>
        </p:nvSpPr>
        <p:spPr bwMode="auto">
          <a:xfrm>
            <a:off x="6491288" y="1771650"/>
            <a:ext cx="400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a:solidFill>
                  <a:srgbClr val="FF0000"/>
                </a:solidFill>
              </a:rPr>
              <a:t>tanϕ</a:t>
            </a:r>
          </a:p>
        </p:txBody>
      </p:sp>
      <p:sp>
        <p:nvSpPr>
          <p:cNvPr id="24617" name="Text Box 41"/>
          <p:cNvSpPr txBox="1">
            <a:spLocks noChangeArrowheads="1"/>
          </p:cNvSpPr>
          <p:nvPr/>
        </p:nvSpPr>
        <p:spPr bwMode="auto">
          <a:xfrm>
            <a:off x="6511925" y="2119313"/>
            <a:ext cx="5159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FF0000"/>
                </a:solidFill>
              </a:rPr>
              <a:t>tanβ</a:t>
            </a:r>
          </a:p>
        </p:txBody>
      </p:sp>
      <p:sp>
        <p:nvSpPr>
          <p:cNvPr id="24618" name="Rectangle 42"/>
          <p:cNvSpPr>
            <a:spLocks noChangeArrowheads="1"/>
          </p:cNvSpPr>
          <p:nvPr/>
        </p:nvSpPr>
        <p:spPr bwMode="auto">
          <a:xfrm>
            <a:off x="1122363" y="1952625"/>
            <a:ext cx="1303337"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FF0000"/>
                </a:solidFill>
              </a:rPr>
              <a:t>FS = </a:t>
            </a:r>
          </a:p>
        </p:txBody>
      </p:sp>
      <p:sp>
        <p:nvSpPr>
          <p:cNvPr id="24619" name="Rectangle 43"/>
          <p:cNvSpPr>
            <a:spLocks noChangeArrowheads="1"/>
          </p:cNvSpPr>
          <p:nvPr/>
        </p:nvSpPr>
        <p:spPr bwMode="auto">
          <a:xfrm>
            <a:off x="2760663" y="1744663"/>
            <a:ext cx="35242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FF0000"/>
                </a:solidFill>
              </a:rPr>
              <a:t>c</a:t>
            </a:r>
          </a:p>
        </p:txBody>
      </p:sp>
      <p:sp>
        <p:nvSpPr>
          <p:cNvPr id="24620" name="Freeform 44"/>
          <p:cNvSpPr>
            <a:spLocks noChangeArrowheads="1"/>
          </p:cNvSpPr>
          <p:nvPr/>
        </p:nvSpPr>
        <p:spPr bwMode="auto">
          <a:xfrm>
            <a:off x="4592638" y="2030413"/>
            <a:ext cx="1630362" cy="0"/>
          </a:xfrm>
          <a:custGeom>
            <a:avLst/>
            <a:gdLst>
              <a:gd name="T0" fmla="*/ 0 w 1027"/>
              <a:gd name="T1" fmla="*/ 2147483646 w 1027"/>
              <a:gd name="T2" fmla="*/ 0 60000 65536"/>
              <a:gd name="T3" fmla="*/ 0 60000 65536"/>
              <a:gd name="T4" fmla="*/ 0 w 1027"/>
              <a:gd name="T5" fmla="*/ 1027 w 1027"/>
            </a:gdLst>
            <a:ahLst/>
            <a:cxnLst>
              <a:cxn ang="T2">
                <a:pos x="T0" y="0"/>
              </a:cxn>
              <a:cxn ang="T3">
                <a:pos x="T1" y="0"/>
              </a:cxn>
            </a:cxnLst>
            <a:rect l="T4" t="0" r="T5" b="0"/>
            <a:pathLst>
              <a:path w="1027">
                <a:moveTo>
                  <a:pt x="0" y="0"/>
                </a:moveTo>
                <a:lnTo>
                  <a:pt x="1027"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1" name="Rectangle 45"/>
          <p:cNvSpPr>
            <a:spLocks noChangeArrowheads="1"/>
          </p:cNvSpPr>
          <p:nvPr/>
        </p:nvSpPr>
        <p:spPr bwMode="auto">
          <a:xfrm>
            <a:off x="1774825" y="2089150"/>
            <a:ext cx="1889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FF0000"/>
                </a:solidFill>
                <a:latin typeface="Symbol" panose="05050102010706020507" pitchFamily="18" charset="2"/>
              </a:rPr>
              <a:t>g</a:t>
            </a:r>
            <a:r>
              <a:rPr lang="en-US" altLang="en-US" sz="2100" baseline="-25000">
                <a:solidFill>
                  <a:srgbClr val="FF0000"/>
                </a:solidFill>
              </a:rPr>
              <a:t>soil</a:t>
            </a:r>
            <a:r>
              <a:rPr lang="en-US" altLang="en-US" sz="2100">
                <a:solidFill>
                  <a:srgbClr val="FF0000"/>
                </a:solidFill>
              </a:rPr>
              <a:t> H cosβ sinβ</a:t>
            </a:r>
          </a:p>
        </p:txBody>
      </p:sp>
      <p:sp>
        <p:nvSpPr>
          <p:cNvPr id="24622" name="Freeform 46"/>
          <p:cNvSpPr>
            <a:spLocks noChangeArrowheads="1"/>
          </p:cNvSpPr>
          <p:nvPr/>
        </p:nvSpPr>
        <p:spPr bwMode="auto">
          <a:xfrm>
            <a:off x="1757363" y="2039938"/>
            <a:ext cx="2119312" cy="0"/>
          </a:xfrm>
          <a:custGeom>
            <a:avLst/>
            <a:gdLst>
              <a:gd name="T0" fmla="*/ 0 w 1335"/>
              <a:gd name="T1" fmla="*/ 2147483646 w 1335"/>
              <a:gd name="T2" fmla="*/ 0 60000 65536"/>
              <a:gd name="T3" fmla="*/ 0 60000 65536"/>
              <a:gd name="T4" fmla="*/ 0 w 1335"/>
              <a:gd name="T5" fmla="*/ 1335 w 1335"/>
            </a:gdLst>
            <a:ahLst/>
            <a:cxnLst>
              <a:cxn ang="T2">
                <a:pos x="T0" y="0"/>
              </a:cxn>
              <a:cxn ang="T3">
                <a:pos x="T1" y="0"/>
              </a:cxn>
            </a:cxnLst>
            <a:rect l="T4" t="0" r="T5" b="0"/>
            <a:pathLst>
              <a:path w="1335">
                <a:moveTo>
                  <a:pt x="0" y="0"/>
                </a:moveTo>
                <a:lnTo>
                  <a:pt x="1335" y="0"/>
                </a:lnTo>
              </a:path>
            </a:pathLst>
          </a:custGeom>
          <a:noFill/>
          <a:ln w="998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23" name="Rectangle 47"/>
          <p:cNvSpPr>
            <a:spLocks noChangeArrowheads="1"/>
          </p:cNvSpPr>
          <p:nvPr/>
        </p:nvSpPr>
        <p:spPr bwMode="auto">
          <a:xfrm>
            <a:off x="4610100" y="2106613"/>
            <a:ext cx="1414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FF0000"/>
                </a:solidFill>
                <a:latin typeface="Symbol" panose="05050102010706020507" pitchFamily="18" charset="2"/>
              </a:rPr>
              <a:t>g</a:t>
            </a:r>
            <a:r>
              <a:rPr lang="en-US" altLang="en-US" sz="2100" baseline="-25000">
                <a:solidFill>
                  <a:srgbClr val="FF0000"/>
                </a:solidFill>
              </a:rPr>
              <a:t>soil</a:t>
            </a:r>
            <a:r>
              <a:rPr lang="en-US" altLang="en-US" sz="2100">
                <a:solidFill>
                  <a:srgbClr val="FF0000"/>
                </a:solidFill>
              </a:rPr>
              <a:t> H cos</a:t>
            </a:r>
            <a:r>
              <a:rPr lang="en-US" altLang="en-US" sz="2100" baseline="30000">
                <a:solidFill>
                  <a:srgbClr val="FF0000"/>
                </a:solidFill>
              </a:rPr>
              <a:t>2</a:t>
            </a:r>
            <a:r>
              <a:rPr lang="en-US" altLang="en-US" sz="2100">
                <a:solidFill>
                  <a:srgbClr val="FF0000"/>
                </a:solidFill>
              </a:rPr>
              <a:t>β</a:t>
            </a:r>
          </a:p>
        </p:txBody>
      </p:sp>
      <p:sp>
        <p:nvSpPr>
          <p:cNvPr id="24624" name="Rectangle 48"/>
          <p:cNvSpPr>
            <a:spLocks noChangeArrowheads="1"/>
          </p:cNvSpPr>
          <p:nvPr/>
        </p:nvSpPr>
        <p:spPr bwMode="auto">
          <a:xfrm>
            <a:off x="4105275" y="1900238"/>
            <a:ext cx="9794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FF0000"/>
                </a:solidFill>
              </a:rPr>
              <a:t>(1-</a:t>
            </a:r>
          </a:p>
        </p:txBody>
      </p:sp>
      <p:sp>
        <p:nvSpPr>
          <p:cNvPr id="24625" name="Rectangle 49"/>
          <p:cNvSpPr>
            <a:spLocks noChangeArrowheads="1"/>
          </p:cNvSpPr>
          <p:nvPr/>
        </p:nvSpPr>
        <p:spPr bwMode="auto">
          <a:xfrm>
            <a:off x="5207000" y="1744663"/>
            <a:ext cx="3683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FF0000"/>
                </a:solidFill>
              </a:rPr>
              <a:t>u</a:t>
            </a:r>
          </a:p>
        </p:txBody>
      </p:sp>
      <p:sp>
        <p:nvSpPr>
          <p:cNvPr id="24626" name="Rectangle 50"/>
          <p:cNvSpPr>
            <a:spLocks noChangeArrowheads="1"/>
          </p:cNvSpPr>
          <p:nvPr/>
        </p:nvSpPr>
        <p:spPr bwMode="auto">
          <a:xfrm>
            <a:off x="6273800" y="1890713"/>
            <a:ext cx="3048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a:solidFill>
                  <a:srgbClr val="FF0000"/>
                </a:solidFill>
              </a:rPr>
              <a:t>)</a:t>
            </a:r>
          </a:p>
        </p:txBody>
      </p:sp>
      <p:sp>
        <p:nvSpPr>
          <p:cNvPr id="24627" name="Text Box 51"/>
          <p:cNvSpPr txBox="1">
            <a:spLocks noChangeArrowheads="1"/>
          </p:cNvSpPr>
          <p:nvPr/>
        </p:nvSpPr>
        <p:spPr bwMode="auto">
          <a:xfrm>
            <a:off x="1023938" y="2820988"/>
            <a:ext cx="3319462"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u="sng">
                <a:solidFill>
                  <a:srgbClr val="000000"/>
                </a:solidFill>
              </a:rPr>
              <a:t>If no seepage</a:t>
            </a:r>
            <a:r>
              <a:rPr lang="en-US" altLang="en-US" sz="1600">
                <a:solidFill>
                  <a:srgbClr val="000000"/>
                </a:solidFill>
              </a:rPr>
              <a:t>:</a:t>
            </a:r>
          </a:p>
          <a:p>
            <a:r>
              <a:rPr lang="en-US" altLang="en-US" sz="1600">
                <a:solidFill>
                  <a:srgbClr val="000000"/>
                </a:solidFill>
              </a:rPr>
              <a:t>u = 0</a:t>
            </a:r>
          </a:p>
          <a:p>
            <a:endParaRPr lang="en-US" altLang="en-US" sz="1600">
              <a:solidFill>
                <a:srgbClr val="000000"/>
              </a:solidFill>
            </a:endParaRPr>
          </a:p>
          <a:p>
            <a:r>
              <a:rPr lang="en-US" altLang="en-US" sz="1600" i="1" u="sng">
                <a:solidFill>
                  <a:srgbClr val="000000"/>
                </a:solidFill>
              </a:rPr>
              <a:t>If Submerged Slope</a:t>
            </a:r>
            <a:r>
              <a:rPr lang="en-US" altLang="en-US" sz="1600">
                <a:solidFill>
                  <a:srgbClr val="000000"/>
                </a:solidFill>
              </a:rPr>
              <a:t>:</a:t>
            </a:r>
          </a:p>
          <a:p>
            <a:r>
              <a:rPr lang="en-US" altLang="en-US" sz="1600">
                <a:solidFill>
                  <a:srgbClr val="000000"/>
                </a:solidFill>
              </a:rPr>
              <a:t>u = 0    </a:t>
            </a:r>
            <a:r>
              <a:rPr lang="en-US" altLang="en-US" sz="1600">
                <a:solidFill>
                  <a:srgbClr val="FF0000"/>
                </a:solidFill>
                <a:latin typeface="Symbol" panose="05050102010706020507" pitchFamily="18" charset="2"/>
              </a:rPr>
              <a:t>g</a:t>
            </a:r>
            <a:r>
              <a:rPr lang="en-US" altLang="en-US" sz="1600">
                <a:solidFill>
                  <a:srgbClr val="000000"/>
                </a:solidFill>
              </a:rPr>
              <a:t> = </a:t>
            </a:r>
            <a:r>
              <a:rPr lang="en-US" altLang="en-US" sz="1600">
                <a:solidFill>
                  <a:srgbClr val="FF0000"/>
                </a:solidFill>
                <a:latin typeface="Symbol" panose="05050102010706020507" pitchFamily="18" charset="2"/>
              </a:rPr>
              <a:t>g</a:t>
            </a:r>
            <a:r>
              <a:rPr lang="en-US" altLang="en-US" sz="1600">
                <a:solidFill>
                  <a:srgbClr val="000000"/>
                </a:solidFill>
              </a:rPr>
              <a:t>’</a:t>
            </a:r>
          </a:p>
          <a:p>
            <a:endParaRPr lang="en-US" altLang="en-US" sz="1600">
              <a:solidFill>
                <a:srgbClr val="000000"/>
              </a:solidFill>
            </a:endParaRPr>
          </a:p>
          <a:p>
            <a:endParaRPr lang="en-US" altLang="en-US" sz="1600">
              <a:solidFill>
                <a:srgbClr val="000000"/>
              </a:solidFill>
            </a:endParaRPr>
          </a:p>
        </p:txBody>
      </p:sp>
      <p:sp>
        <p:nvSpPr>
          <p:cNvPr id="24628" name="Rectangle 52"/>
          <p:cNvSpPr>
            <a:spLocks noChangeArrowheads="1"/>
          </p:cNvSpPr>
          <p:nvPr/>
        </p:nvSpPr>
        <p:spPr bwMode="auto">
          <a:xfrm>
            <a:off x="6996113" y="6086475"/>
            <a:ext cx="3001962" cy="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600" i="1">
                <a:solidFill>
                  <a:srgbClr val="000000"/>
                </a:solidFill>
              </a:rPr>
              <a:t>By Kamal Tawfiq, Ph.D., P.E.</a:t>
            </a:r>
          </a:p>
        </p:txBody>
      </p:sp>
      <p:sp>
        <p:nvSpPr>
          <p:cNvPr id="24629" name="TextBox 53"/>
          <p:cNvSpPr txBox="1">
            <a:spLocks noChangeArrowheads="1"/>
          </p:cNvSpPr>
          <p:nvPr/>
        </p:nvSpPr>
        <p:spPr bwMode="auto">
          <a:xfrm>
            <a:off x="3840163" y="1855788"/>
            <a:ext cx="319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reeform 3"/>
          <p:cNvSpPr>
            <a:spLocks noChangeArrowheads="1"/>
          </p:cNvSpPr>
          <p:nvPr/>
        </p:nvSpPr>
        <p:spPr bwMode="auto">
          <a:xfrm>
            <a:off x="255588" y="3365500"/>
            <a:ext cx="5397500" cy="781050"/>
          </a:xfrm>
          <a:custGeom>
            <a:avLst/>
            <a:gdLst>
              <a:gd name="T0" fmla="*/ 0 w 2140"/>
              <a:gd name="T1" fmla="*/ 2147483646 h 382"/>
              <a:gd name="T2" fmla="*/ 2147483646 w 2140"/>
              <a:gd name="T3" fmla="*/ 2147483646 h 382"/>
              <a:gd name="T4" fmla="*/ 2147483646 w 2140"/>
              <a:gd name="T5" fmla="*/ 2147483646 h 382"/>
              <a:gd name="T6" fmla="*/ 2147483646 w 2140"/>
              <a:gd name="T7" fmla="*/ 2147483646 h 382"/>
              <a:gd name="T8" fmla="*/ 2147483646 w 2140"/>
              <a:gd name="T9" fmla="*/ 2147483646 h 382"/>
              <a:gd name="T10" fmla="*/ 2147483646 w 2140"/>
              <a:gd name="T11" fmla="*/ 2147483646 h 382"/>
              <a:gd name="T12" fmla="*/ 2147483646 w 2140"/>
              <a:gd name="T13" fmla="*/ 2147483646 h 382"/>
              <a:gd name="T14" fmla="*/ 2147483646 w 2140"/>
              <a:gd name="T15" fmla="*/ 2147483646 h 382"/>
              <a:gd name="T16" fmla="*/ 2147483646 w 2140"/>
              <a:gd name="T17" fmla="*/ 2147483646 h 382"/>
              <a:gd name="T18" fmla="*/ 2147483646 w 2140"/>
              <a:gd name="T19" fmla="*/ 2147483646 h 382"/>
              <a:gd name="T20" fmla="*/ 2147483646 w 2140"/>
              <a:gd name="T21" fmla="*/ 0 h 382"/>
              <a:gd name="T22" fmla="*/ 2147483646 w 2140"/>
              <a:gd name="T23" fmla="*/ 0 h 382"/>
              <a:gd name="T24" fmla="*/ 2147483646 w 2140"/>
              <a:gd name="T25" fmla="*/ 2147483646 h 382"/>
              <a:gd name="T26" fmla="*/ 2147483646 w 2140"/>
              <a:gd name="T27" fmla="*/ 2147483646 h 382"/>
              <a:gd name="T28" fmla="*/ 2147483646 w 2140"/>
              <a:gd name="T29" fmla="*/ 2147483646 h 382"/>
              <a:gd name="T30" fmla="*/ 2147483646 w 2140"/>
              <a:gd name="T31" fmla="*/ 2147483646 h 382"/>
              <a:gd name="T32" fmla="*/ 2147483646 w 2140"/>
              <a:gd name="T33" fmla="*/ 2147483646 h 382"/>
              <a:gd name="T34" fmla="*/ 2147483646 w 2140"/>
              <a:gd name="T35" fmla="*/ 2147483646 h 382"/>
              <a:gd name="T36" fmla="*/ 2147483646 w 2140"/>
              <a:gd name="T37" fmla="*/ 2147483646 h 382"/>
              <a:gd name="T38" fmla="*/ 2147483646 w 2140"/>
              <a:gd name="T39" fmla="*/ 2147483646 h 382"/>
              <a:gd name="T40" fmla="*/ 2147483646 w 2140"/>
              <a:gd name="T41" fmla="*/ 2147483646 h 382"/>
              <a:gd name="T42" fmla="*/ 2147483646 w 2140"/>
              <a:gd name="T43" fmla="*/ 2147483646 h 382"/>
              <a:gd name="T44" fmla="*/ 2147483646 w 2140"/>
              <a:gd name="T45" fmla="*/ 2147483646 h 382"/>
              <a:gd name="T46" fmla="*/ 2147483646 w 2140"/>
              <a:gd name="T47" fmla="*/ 2147483646 h 382"/>
              <a:gd name="T48" fmla="*/ 2147483646 w 2140"/>
              <a:gd name="T49" fmla="*/ 2147483646 h 382"/>
              <a:gd name="T50" fmla="*/ 2147483646 w 2140"/>
              <a:gd name="T51" fmla="*/ 2147483646 h 382"/>
              <a:gd name="T52" fmla="*/ 2147483646 w 2140"/>
              <a:gd name="T53" fmla="*/ 2147483646 h 382"/>
              <a:gd name="T54" fmla="*/ 2147483646 w 2140"/>
              <a:gd name="T55" fmla="*/ 2147483646 h 382"/>
              <a:gd name="T56" fmla="*/ 2147483646 w 2140"/>
              <a:gd name="T57" fmla="*/ 2147483646 h 382"/>
              <a:gd name="T58" fmla="*/ 2147483646 w 2140"/>
              <a:gd name="T59" fmla="*/ 2147483646 h 382"/>
              <a:gd name="T60" fmla="*/ 2147483646 w 2140"/>
              <a:gd name="T61" fmla="*/ 2147483646 h 382"/>
              <a:gd name="T62" fmla="*/ 2147483646 w 2140"/>
              <a:gd name="T63" fmla="*/ 2147483646 h 382"/>
              <a:gd name="T64" fmla="*/ 2147483646 w 2140"/>
              <a:gd name="T65" fmla="*/ 2147483646 h 382"/>
              <a:gd name="T66" fmla="*/ 2147483646 w 2140"/>
              <a:gd name="T67" fmla="*/ 2147483646 h 382"/>
              <a:gd name="T68" fmla="*/ 2147483646 w 2140"/>
              <a:gd name="T69" fmla="*/ 2147483646 h 382"/>
              <a:gd name="T70" fmla="*/ 2147483646 w 2140"/>
              <a:gd name="T71" fmla="*/ 2147483646 h 382"/>
              <a:gd name="T72" fmla="*/ 2147483646 w 2140"/>
              <a:gd name="T73" fmla="*/ 2147483646 h 382"/>
              <a:gd name="T74" fmla="*/ 2147483646 w 2140"/>
              <a:gd name="T75" fmla="*/ 2147483646 h 382"/>
              <a:gd name="T76" fmla="*/ 2147483646 w 2140"/>
              <a:gd name="T77" fmla="*/ 2147483646 h 382"/>
              <a:gd name="T78" fmla="*/ 2147483646 w 2140"/>
              <a:gd name="T79" fmla="*/ 2147483646 h 382"/>
              <a:gd name="T80" fmla="*/ 2147483646 w 2140"/>
              <a:gd name="T81" fmla="*/ 2147483646 h 382"/>
              <a:gd name="T82" fmla="*/ 2147483646 w 2140"/>
              <a:gd name="T83" fmla="*/ 2147483646 h 382"/>
              <a:gd name="T84" fmla="*/ 2147483646 w 2140"/>
              <a:gd name="T85" fmla="*/ 2147483646 h 382"/>
              <a:gd name="T86" fmla="*/ 0 w 2140"/>
              <a:gd name="T87" fmla="*/ 2147483646 h 382"/>
              <a:gd name="T88" fmla="*/ 0 w 2140"/>
              <a:gd name="T89" fmla="*/ 2147483646 h 3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40"/>
              <a:gd name="T136" fmla="*/ 0 h 382"/>
              <a:gd name="T137" fmla="*/ 2140 w 2140"/>
              <a:gd name="T138" fmla="*/ 382 h 3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40" h="382">
                <a:moveTo>
                  <a:pt x="0" y="95"/>
                </a:moveTo>
                <a:lnTo>
                  <a:pt x="0" y="88"/>
                </a:lnTo>
                <a:lnTo>
                  <a:pt x="1" y="80"/>
                </a:lnTo>
                <a:lnTo>
                  <a:pt x="3" y="73"/>
                </a:lnTo>
                <a:lnTo>
                  <a:pt x="5" y="66"/>
                </a:lnTo>
                <a:lnTo>
                  <a:pt x="7" y="60"/>
                </a:lnTo>
                <a:lnTo>
                  <a:pt x="10" y="53"/>
                </a:lnTo>
                <a:lnTo>
                  <a:pt x="13" y="47"/>
                </a:lnTo>
                <a:lnTo>
                  <a:pt x="17" y="41"/>
                </a:lnTo>
                <a:lnTo>
                  <a:pt x="21" y="36"/>
                </a:lnTo>
                <a:lnTo>
                  <a:pt x="25" y="30"/>
                </a:lnTo>
                <a:lnTo>
                  <a:pt x="30" y="25"/>
                </a:lnTo>
                <a:lnTo>
                  <a:pt x="35" y="21"/>
                </a:lnTo>
                <a:lnTo>
                  <a:pt x="41" y="17"/>
                </a:lnTo>
                <a:lnTo>
                  <a:pt x="47" y="13"/>
                </a:lnTo>
                <a:lnTo>
                  <a:pt x="53" y="10"/>
                </a:lnTo>
                <a:lnTo>
                  <a:pt x="59" y="7"/>
                </a:lnTo>
                <a:lnTo>
                  <a:pt x="66" y="4"/>
                </a:lnTo>
                <a:lnTo>
                  <a:pt x="73" y="2"/>
                </a:lnTo>
                <a:lnTo>
                  <a:pt x="80" y="1"/>
                </a:lnTo>
                <a:lnTo>
                  <a:pt x="87" y="0"/>
                </a:lnTo>
                <a:lnTo>
                  <a:pt x="94" y="0"/>
                </a:lnTo>
                <a:lnTo>
                  <a:pt x="2045" y="0"/>
                </a:lnTo>
                <a:lnTo>
                  <a:pt x="2053" y="0"/>
                </a:lnTo>
                <a:lnTo>
                  <a:pt x="2060" y="1"/>
                </a:lnTo>
                <a:lnTo>
                  <a:pt x="2067" y="2"/>
                </a:lnTo>
                <a:lnTo>
                  <a:pt x="2074" y="4"/>
                </a:lnTo>
                <a:lnTo>
                  <a:pt x="2080" y="7"/>
                </a:lnTo>
                <a:lnTo>
                  <a:pt x="2087" y="10"/>
                </a:lnTo>
                <a:lnTo>
                  <a:pt x="2093" y="13"/>
                </a:lnTo>
                <a:lnTo>
                  <a:pt x="2099" y="17"/>
                </a:lnTo>
                <a:lnTo>
                  <a:pt x="2104" y="21"/>
                </a:lnTo>
                <a:lnTo>
                  <a:pt x="2109" y="25"/>
                </a:lnTo>
                <a:lnTo>
                  <a:pt x="2114" y="30"/>
                </a:lnTo>
                <a:lnTo>
                  <a:pt x="2119" y="36"/>
                </a:lnTo>
                <a:lnTo>
                  <a:pt x="2123" y="41"/>
                </a:lnTo>
                <a:lnTo>
                  <a:pt x="2127" y="47"/>
                </a:lnTo>
                <a:lnTo>
                  <a:pt x="2130" y="53"/>
                </a:lnTo>
                <a:lnTo>
                  <a:pt x="2133" y="60"/>
                </a:lnTo>
                <a:lnTo>
                  <a:pt x="2135" y="66"/>
                </a:lnTo>
                <a:lnTo>
                  <a:pt x="2137" y="73"/>
                </a:lnTo>
                <a:lnTo>
                  <a:pt x="2138" y="80"/>
                </a:lnTo>
                <a:lnTo>
                  <a:pt x="2139" y="88"/>
                </a:lnTo>
                <a:lnTo>
                  <a:pt x="2140" y="95"/>
                </a:lnTo>
                <a:lnTo>
                  <a:pt x="2140" y="287"/>
                </a:lnTo>
                <a:lnTo>
                  <a:pt x="2139" y="294"/>
                </a:lnTo>
                <a:lnTo>
                  <a:pt x="2138" y="301"/>
                </a:lnTo>
                <a:lnTo>
                  <a:pt x="2137" y="308"/>
                </a:lnTo>
                <a:lnTo>
                  <a:pt x="2135" y="315"/>
                </a:lnTo>
                <a:lnTo>
                  <a:pt x="2133" y="322"/>
                </a:lnTo>
                <a:lnTo>
                  <a:pt x="2130" y="328"/>
                </a:lnTo>
                <a:lnTo>
                  <a:pt x="2127" y="335"/>
                </a:lnTo>
                <a:lnTo>
                  <a:pt x="2123" y="340"/>
                </a:lnTo>
                <a:lnTo>
                  <a:pt x="2119" y="346"/>
                </a:lnTo>
                <a:lnTo>
                  <a:pt x="2114" y="351"/>
                </a:lnTo>
                <a:lnTo>
                  <a:pt x="2109" y="356"/>
                </a:lnTo>
                <a:lnTo>
                  <a:pt x="2104" y="361"/>
                </a:lnTo>
                <a:lnTo>
                  <a:pt x="2099" y="365"/>
                </a:lnTo>
                <a:lnTo>
                  <a:pt x="2093" y="369"/>
                </a:lnTo>
                <a:lnTo>
                  <a:pt x="2087" y="372"/>
                </a:lnTo>
                <a:lnTo>
                  <a:pt x="2080" y="375"/>
                </a:lnTo>
                <a:lnTo>
                  <a:pt x="2074" y="377"/>
                </a:lnTo>
                <a:lnTo>
                  <a:pt x="2067" y="379"/>
                </a:lnTo>
                <a:lnTo>
                  <a:pt x="2060" y="380"/>
                </a:lnTo>
                <a:lnTo>
                  <a:pt x="2053" y="381"/>
                </a:lnTo>
                <a:lnTo>
                  <a:pt x="2045" y="382"/>
                </a:lnTo>
                <a:lnTo>
                  <a:pt x="94" y="382"/>
                </a:lnTo>
                <a:lnTo>
                  <a:pt x="87" y="381"/>
                </a:lnTo>
                <a:lnTo>
                  <a:pt x="80" y="380"/>
                </a:lnTo>
                <a:lnTo>
                  <a:pt x="73" y="379"/>
                </a:lnTo>
                <a:lnTo>
                  <a:pt x="66" y="377"/>
                </a:lnTo>
                <a:lnTo>
                  <a:pt x="59" y="375"/>
                </a:lnTo>
                <a:lnTo>
                  <a:pt x="53" y="372"/>
                </a:lnTo>
                <a:lnTo>
                  <a:pt x="47" y="369"/>
                </a:lnTo>
                <a:lnTo>
                  <a:pt x="41" y="365"/>
                </a:lnTo>
                <a:lnTo>
                  <a:pt x="35" y="361"/>
                </a:lnTo>
                <a:lnTo>
                  <a:pt x="30" y="356"/>
                </a:lnTo>
                <a:lnTo>
                  <a:pt x="25" y="351"/>
                </a:lnTo>
                <a:lnTo>
                  <a:pt x="21" y="346"/>
                </a:lnTo>
                <a:lnTo>
                  <a:pt x="17" y="340"/>
                </a:lnTo>
                <a:lnTo>
                  <a:pt x="13" y="335"/>
                </a:lnTo>
                <a:lnTo>
                  <a:pt x="10" y="328"/>
                </a:lnTo>
                <a:lnTo>
                  <a:pt x="7" y="322"/>
                </a:lnTo>
                <a:lnTo>
                  <a:pt x="5" y="315"/>
                </a:lnTo>
                <a:lnTo>
                  <a:pt x="3" y="308"/>
                </a:lnTo>
                <a:lnTo>
                  <a:pt x="1" y="301"/>
                </a:lnTo>
                <a:lnTo>
                  <a:pt x="0" y="294"/>
                </a:lnTo>
                <a:lnTo>
                  <a:pt x="0" y="287"/>
                </a:lnTo>
                <a:lnTo>
                  <a:pt x="0" y="95"/>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27" name="Rectangle 25"/>
          <p:cNvSpPr>
            <a:spLocks noChangeArrowheads="1"/>
          </p:cNvSpPr>
          <p:nvPr/>
        </p:nvSpPr>
        <p:spPr bwMode="auto">
          <a:xfrm>
            <a:off x="239713" y="2917825"/>
            <a:ext cx="3087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u="sng">
                <a:solidFill>
                  <a:srgbClr val="6000C0"/>
                </a:solidFill>
              </a:rPr>
              <a:t>Stability Number Ns</a:t>
            </a:r>
          </a:p>
        </p:txBody>
      </p:sp>
      <p:sp>
        <p:nvSpPr>
          <p:cNvPr id="26628" name="Freeform 26"/>
          <p:cNvSpPr>
            <a:spLocks noChangeArrowheads="1"/>
          </p:cNvSpPr>
          <p:nvPr/>
        </p:nvSpPr>
        <p:spPr bwMode="auto">
          <a:xfrm>
            <a:off x="4557713" y="1023938"/>
            <a:ext cx="377825" cy="0"/>
          </a:xfrm>
          <a:custGeom>
            <a:avLst/>
            <a:gdLst>
              <a:gd name="T0" fmla="*/ 0 w 238"/>
              <a:gd name="T1" fmla="*/ 2147483646 w 238"/>
              <a:gd name="T2" fmla="*/ 0 60000 65536"/>
              <a:gd name="T3" fmla="*/ 0 60000 65536"/>
              <a:gd name="T4" fmla="*/ 0 w 238"/>
              <a:gd name="T5" fmla="*/ 238 w 238"/>
            </a:gdLst>
            <a:ahLst/>
            <a:cxnLst>
              <a:cxn ang="T2">
                <a:pos x="T0" y="0"/>
              </a:cxn>
              <a:cxn ang="T3">
                <a:pos x="T1" y="0"/>
              </a:cxn>
            </a:cxnLst>
            <a:rect l="T4" t="0" r="T5" b="0"/>
            <a:pathLst>
              <a:path w="238">
                <a:moveTo>
                  <a:pt x="0" y="0"/>
                </a:moveTo>
                <a:lnTo>
                  <a:pt x="238"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29" name="Rectangle 27"/>
          <p:cNvSpPr>
            <a:spLocks noChangeArrowheads="1"/>
          </p:cNvSpPr>
          <p:nvPr/>
        </p:nvSpPr>
        <p:spPr bwMode="auto">
          <a:xfrm>
            <a:off x="4533900" y="785813"/>
            <a:ext cx="349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dirty="0">
                <a:solidFill>
                  <a:srgbClr val="000000"/>
                </a:solidFill>
              </a:rPr>
              <a:t>tanϕ</a:t>
            </a:r>
          </a:p>
        </p:txBody>
      </p:sp>
      <p:sp>
        <p:nvSpPr>
          <p:cNvPr id="26630" name="Text Box 28"/>
          <p:cNvSpPr txBox="1">
            <a:spLocks noChangeArrowheads="1"/>
          </p:cNvSpPr>
          <p:nvPr/>
        </p:nvSpPr>
        <p:spPr bwMode="auto">
          <a:xfrm>
            <a:off x="4549775" y="1093788"/>
            <a:ext cx="4191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tanβ</a:t>
            </a:r>
          </a:p>
        </p:txBody>
      </p:sp>
      <p:sp>
        <p:nvSpPr>
          <p:cNvPr id="26631" name="Rectangle 29"/>
          <p:cNvSpPr>
            <a:spLocks noChangeArrowheads="1"/>
          </p:cNvSpPr>
          <p:nvPr/>
        </p:nvSpPr>
        <p:spPr bwMode="auto">
          <a:xfrm>
            <a:off x="184150" y="949325"/>
            <a:ext cx="105568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00"/>
                </a:solidFill>
              </a:rPr>
              <a:t>FS = </a:t>
            </a:r>
          </a:p>
        </p:txBody>
      </p:sp>
      <p:sp>
        <p:nvSpPr>
          <p:cNvPr id="26632" name="Rectangle 30"/>
          <p:cNvSpPr>
            <a:spLocks noChangeArrowheads="1"/>
          </p:cNvSpPr>
          <p:nvPr/>
        </p:nvSpPr>
        <p:spPr bwMode="auto">
          <a:xfrm>
            <a:off x="1511300" y="755650"/>
            <a:ext cx="28416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rPr>
              <a:t>c</a:t>
            </a:r>
          </a:p>
        </p:txBody>
      </p:sp>
      <p:sp>
        <p:nvSpPr>
          <p:cNvPr id="26633" name="Freeform 31"/>
          <p:cNvSpPr>
            <a:spLocks noChangeArrowheads="1"/>
          </p:cNvSpPr>
          <p:nvPr/>
        </p:nvSpPr>
        <p:spPr bwMode="auto">
          <a:xfrm>
            <a:off x="2995613" y="1014413"/>
            <a:ext cx="1320800" cy="0"/>
          </a:xfrm>
          <a:custGeom>
            <a:avLst/>
            <a:gdLst>
              <a:gd name="T0" fmla="*/ 0 w 832"/>
              <a:gd name="T1" fmla="*/ 2147483646 w 832"/>
              <a:gd name="T2" fmla="*/ 0 60000 65536"/>
              <a:gd name="T3" fmla="*/ 0 60000 65536"/>
              <a:gd name="T4" fmla="*/ 0 w 832"/>
              <a:gd name="T5" fmla="*/ 832 w 832"/>
            </a:gdLst>
            <a:ahLst/>
            <a:cxnLst>
              <a:cxn ang="T2">
                <a:pos x="T0" y="0"/>
              </a:cxn>
              <a:cxn ang="T3">
                <a:pos x="T1" y="0"/>
              </a:cxn>
            </a:cxnLst>
            <a:rect l="T4" t="0" r="T5" b="0"/>
            <a:pathLst>
              <a:path w="832">
                <a:moveTo>
                  <a:pt x="0" y="0"/>
                </a:moveTo>
                <a:lnTo>
                  <a:pt x="832"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4" name="Rectangle 32"/>
          <p:cNvSpPr>
            <a:spLocks noChangeArrowheads="1"/>
          </p:cNvSpPr>
          <p:nvPr/>
        </p:nvSpPr>
        <p:spPr bwMode="auto">
          <a:xfrm>
            <a:off x="712788" y="1068388"/>
            <a:ext cx="170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FF0000"/>
                </a:solidFill>
                <a:latin typeface="Symbol" panose="05050102010706020507" pitchFamily="18" charset="2"/>
              </a:rPr>
              <a:t>g</a:t>
            </a:r>
            <a:r>
              <a:rPr lang="en-US" altLang="en-US" sz="1900" baseline="-25000">
                <a:solidFill>
                  <a:srgbClr val="000000"/>
                </a:solidFill>
              </a:rPr>
              <a:t>soil</a:t>
            </a:r>
            <a:r>
              <a:rPr lang="en-US" altLang="en-US" sz="1900">
                <a:solidFill>
                  <a:srgbClr val="000000"/>
                </a:solidFill>
              </a:rPr>
              <a:t> H cosβ sinβ</a:t>
            </a:r>
          </a:p>
        </p:txBody>
      </p:sp>
      <p:sp>
        <p:nvSpPr>
          <p:cNvPr id="26635" name="Freeform 33"/>
          <p:cNvSpPr>
            <a:spLocks noChangeArrowheads="1"/>
          </p:cNvSpPr>
          <p:nvPr/>
        </p:nvSpPr>
        <p:spPr bwMode="auto">
          <a:xfrm>
            <a:off x="700088" y="1022350"/>
            <a:ext cx="1716087" cy="0"/>
          </a:xfrm>
          <a:custGeom>
            <a:avLst/>
            <a:gdLst>
              <a:gd name="T0" fmla="*/ 0 w 1081"/>
              <a:gd name="T1" fmla="*/ 2147483646 w 1081"/>
              <a:gd name="T2" fmla="*/ 0 60000 65536"/>
              <a:gd name="T3" fmla="*/ 0 60000 65536"/>
              <a:gd name="T4" fmla="*/ 0 w 1081"/>
              <a:gd name="T5" fmla="*/ 1081 w 1081"/>
            </a:gdLst>
            <a:ahLst/>
            <a:cxnLst>
              <a:cxn ang="T2">
                <a:pos x="T0" y="0"/>
              </a:cxn>
              <a:cxn ang="T3">
                <a:pos x="T1" y="0"/>
              </a:cxn>
            </a:cxnLst>
            <a:rect l="T4" t="0" r="T5" b="0"/>
            <a:pathLst>
              <a:path w="1081">
                <a:moveTo>
                  <a:pt x="0" y="0"/>
                </a:moveTo>
                <a:lnTo>
                  <a:pt x="1081"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36" name="Rectangle 34"/>
          <p:cNvSpPr>
            <a:spLocks noChangeArrowheads="1"/>
          </p:cNvSpPr>
          <p:nvPr/>
        </p:nvSpPr>
        <p:spPr bwMode="auto">
          <a:xfrm>
            <a:off x="3009900" y="1084263"/>
            <a:ext cx="1271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FF0000"/>
                </a:solidFill>
                <a:latin typeface="Symbol" panose="05050102010706020507" pitchFamily="18" charset="2"/>
              </a:rPr>
              <a:t>g</a:t>
            </a:r>
            <a:r>
              <a:rPr lang="en-US" altLang="en-US" sz="1900" baseline="-25000">
                <a:solidFill>
                  <a:srgbClr val="000000"/>
                </a:solidFill>
              </a:rPr>
              <a:t>soil</a:t>
            </a:r>
            <a:r>
              <a:rPr lang="en-US" altLang="en-US" sz="1900">
                <a:solidFill>
                  <a:srgbClr val="000000"/>
                </a:solidFill>
              </a:rPr>
              <a:t> H cos</a:t>
            </a:r>
            <a:r>
              <a:rPr lang="en-US" altLang="en-US" sz="1900" baseline="30000">
                <a:solidFill>
                  <a:srgbClr val="000000"/>
                </a:solidFill>
              </a:rPr>
              <a:t>2</a:t>
            </a:r>
            <a:r>
              <a:rPr lang="en-US" altLang="en-US" sz="1900">
                <a:solidFill>
                  <a:srgbClr val="000000"/>
                </a:solidFill>
              </a:rPr>
              <a:t>β</a:t>
            </a:r>
          </a:p>
        </p:txBody>
      </p:sp>
      <p:sp>
        <p:nvSpPr>
          <p:cNvPr id="26637" name="Rectangle 35"/>
          <p:cNvSpPr>
            <a:spLocks noChangeArrowheads="1"/>
          </p:cNvSpPr>
          <p:nvPr/>
        </p:nvSpPr>
        <p:spPr bwMode="auto">
          <a:xfrm>
            <a:off x="2600325" y="896938"/>
            <a:ext cx="7905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rPr>
              <a:t>(1-</a:t>
            </a:r>
          </a:p>
        </p:txBody>
      </p:sp>
      <p:sp>
        <p:nvSpPr>
          <p:cNvPr id="26638" name="Rectangle 36"/>
          <p:cNvSpPr>
            <a:spLocks noChangeArrowheads="1"/>
          </p:cNvSpPr>
          <p:nvPr/>
        </p:nvSpPr>
        <p:spPr bwMode="auto">
          <a:xfrm>
            <a:off x="3494088" y="755650"/>
            <a:ext cx="296862"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rPr>
              <a:t>u</a:t>
            </a:r>
          </a:p>
        </p:txBody>
      </p:sp>
      <p:sp>
        <p:nvSpPr>
          <p:cNvPr id="26639" name="Rectangle 37"/>
          <p:cNvSpPr>
            <a:spLocks noChangeArrowheads="1"/>
          </p:cNvSpPr>
          <p:nvPr/>
        </p:nvSpPr>
        <p:spPr bwMode="auto">
          <a:xfrm>
            <a:off x="4357688" y="889000"/>
            <a:ext cx="246062"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rPr>
              <a:t>)</a:t>
            </a:r>
          </a:p>
        </p:txBody>
      </p:sp>
      <p:sp>
        <p:nvSpPr>
          <p:cNvPr id="26640" name="Rectangle 38"/>
          <p:cNvSpPr>
            <a:spLocks noChangeArrowheads="1"/>
          </p:cNvSpPr>
          <p:nvPr/>
        </p:nvSpPr>
        <p:spPr bwMode="auto">
          <a:xfrm>
            <a:off x="4997450" y="873125"/>
            <a:ext cx="833438"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a:solidFill>
                  <a:srgbClr val="000000"/>
                </a:solidFill>
              </a:rPr>
              <a:t>= 1</a:t>
            </a:r>
          </a:p>
        </p:txBody>
      </p:sp>
      <p:sp>
        <p:nvSpPr>
          <p:cNvPr id="24615" name="Rectangle 39"/>
          <p:cNvSpPr>
            <a:spLocks noChangeArrowheads="1"/>
          </p:cNvSpPr>
          <p:nvPr/>
        </p:nvSpPr>
        <p:spPr bwMode="auto">
          <a:xfrm>
            <a:off x="228600" y="220663"/>
            <a:ext cx="3906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000" u="sng" dirty="0" smtClean="0">
                <a:solidFill>
                  <a:srgbClr val="6000C0"/>
                </a:solidFill>
                <a:effectLst>
                  <a:outerShdw blurRad="38100" dist="38100" dir="2700000" algn="tl">
                    <a:srgbClr val="000000">
                      <a:alpha val="43137"/>
                    </a:srgbClr>
                  </a:outerShdw>
                </a:effectLst>
              </a:rPr>
              <a:t>Critical Height H</a:t>
            </a:r>
            <a:r>
              <a:rPr lang="en-US" altLang="en-US" sz="2000" u="sng" baseline="-25000" dirty="0" smtClean="0">
                <a:solidFill>
                  <a:srgbClr val="6000C0"/>
                </a:solidFill>
                <a:effectLst>
                  <a:outerShdw blurRad="38100" dist="38100" dir="2700000" algn="tl">
                    <a:srgbClr val="000000">
                      <a:alpha val="43137"/>
                    </a:srgbClr>
                  </a:outerShdw>
                </a:effectLst>
              </a:rPr>
              <a:t>c</a:t>
            </a:r>
            <a:r>
              <a:rPr lang="en-US" altLang="en-US" sz="2000" dirty="0" smtClean="0">
                <a:solidFill>
                  <a:srgbClr val="6000C0"/>
                </a:solidFill>
                <a:effectLst>
                  <a:outerShdw blurRad="38100" dist="38100" dir="2700000" algn="tl">
                    <a:srgbClr val="000000">
                      <a:alpha val="43137"/>
                    </a:srgbClr>
                  </a:outerShdw>
                </a:effectLst>
              </a:rPr>
              <a:t>       </a:t>
            </a:r>
            <a:r>
              <a:rPr lang="en-US" altLang="en-US" sz="2000" dirty="0" smtClean="0">
                <a:solidFill>
                  <a:srgbClr val="6000C0"/>
                </a:solidFill>
              </a:rPr>
              <a:t>at     FS = 1</a:t>
            </a:r>
          </a:p>
        </p:txBody>
      </p:sp>
      <p:sp>
        <p:nvSpPr>
          <p:cNvPr id="26642" name="Rectangle 40"/>
          <p:cNvSpPr>
            <a:spLocks noChangeArrowheads="1"/>
          </p:cNvSpPr>
          <p:nvPr/>
        </p:nvSpPr>
        <p:spPr bwMode="auto">
          <a:xfrm>
            <a:off x="341313" y="3525838"/>
            <a:ext cx="14097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000000"/>
                </a:solidFill>
              </a:rPr>
              <a:t>Ns =</a:t>
            </a:r>
          </a:p>
        </p:txBody>
      </p:sp>
      <p:sp>
        <p:nvSpPr>
          <p:cNvPr id="26643" name="Rectangle 41"/>
          <p:cNvSpPr>
            <a:spLocks noChangeArrowheads="1"/>
          </p:cNvSpPr>
          <p:nvPr/>
        </p:nvSpPr>
        <p:spPr bwMode="auto">
          <a:xfrm>
            <a:off x="1174750" y="3357563"/>
            <a:ext cx="3460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000000"/>
                </a:solidFill>
              </a:rPr>
              <a:t>c</a:t>
            </a:r>
          </a:p>
        </p:txBody>
      </p:sp>
      <p:sp>
        <p:nvSpPr>
          <p:cNvPr id="26644" name="Freeform 42"/>
          <p:cNvSpPr>
            <a:spLocks noChangeArrowheads="1"/>
          </p:cNvSpPr>
          <p:nvPr/>
        </p:nvSpPr>
        <p:spPr bwMode="auto">
          <a:xfrm>
            <a:off x="1058863" y="3681413"/>
            <a:ext cx="481012" cy="0"/>
          </a:xfrm>
          <a:custGeom>
            <a:avLst/>
            <a:gdLst>
              <a:gd name="T0" fmla="*/ 0 w 303"/>
              <a:gd name="T1" fmla="*/ 2147483646 w 303"/>
              <a:gd name="T2" fmla="*/ 0 60000 65536"/>
              <a:gd name="T3" fmla="*/ 0 60000 65536"/>
              <a:gd name="T4" fmla="*/ 0 w 303"/>
              <a:gd name="T5" fmla="*/ 303 w 303"/>
            </a:gdLst>
            <a:ahLst/>
            <a:cxnLst>
              <a:cxn ang="T2">
                <a:pos x="T0" y="0"/>
              </a:cxn>
              <a:cxn ang="T3">
                <a:pos x="T1" y="0"/>
              </a:cxn>
            </a:cxnLst>
            <a:rect l="T4" t="0" r="T5" b="0"/>
            <a:pathLst>
              <a:path w="303">
                <a:moveTo>
                  <a:pt x="0" y="0"/>
                </a:moveTo>
                <a:lnTo>
                  <a:pt x="303"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5" name="Rectangle 43"/>
          <p:cNvSpPr>
            <a:spLocks noChangeArrowheads="1"/>
          </p:cNvSpPr>
          <p:nvPr/>
        </p:nvSpPr>
        <p:spPr bwMode="auto">
          <a:xfrm>
            <a:off x="1036638" y="3714750"/>
            <a:ext cx="503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FF0000"/>
                </a:solidFill>
                <a:latin typeface="Symbol" panose="05050102010706020507" pitchFamily="18" charset="2"/>
              </a:rPr>
              <a:t>g</a:t>
            </a:r>
            <a:r>
              <a:rPr lang="en-US" altLang="en-US" sz="2400">
                <a:solidFill>
                  <a:srgbClr val="000000"/>
                </a:solidFill>
              </a:rPr>
              <a:t>Hc</a:t>
            </a:r>
          </a:p>
        </p:txBody>
      </p:sp>
      <p:sp>
        <p:nvSpPr>
          <p:cNvPr id="26646" name="Rectangle 44"/>
          <p:cNvSpPr>
            <a:spLocks noChangeArrowheads="1"/>
          </p:cNvSpPr>
          <p:nvPr/>
        </p:nvSpPr>
        <p:spPr bwMode="auto">
          <a:xfrm>
            <a:off x="2095500" y="3506788"/>
            <a:ext cx="481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000000"/>
                </a:solidFill>
              </a:rPr>
              <a:t>r</a:t>
            </a:r>
            <a:r>
              <a:rPr lang="en-US" altLang="en-US" sz="2400" baseline="-25000">
                <a:solidFill>
                  <a:srgbClr val="000000"/>
                </a:solidFill>
              </a:rPr>
              <a:t>u</a:t>
            </a:r>
            <a:r>
              <a:rPr lang="en-US" altLang="en-US" sz="2400">
                <a:solidFill>
                  <a:srgbClr val="000000"/>
                </a:solidFill>
              </a:rPr>
              <a:t> =</a:t>
            </a:r>
          </a:p>
        </p:txBody>
      </p:sp>
      <p:sp>
        <p:nvSpPr>
          <p:cNvPr id="26647" name="Rectangle 45"/>
          <p:cNvSpPr>
            <a:spLocks noChangeArrowheads="1"/>
          </p:cNvSpPr>
          <p:nvPr/>
        </p:nvSpPr>
        <p:spPr bwMode="auto">
          <a:xfrm>
            <a:off x="2762250" y="3328988"/>
            <a:ext cx="361950"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000000"/>
                </a:solidFill>
              </a:rPr>
              <a:t>u</a:t>
            </a:r>
          </a:p>
        </p:txBody>
      </p:sp>
      <p:sp>
        <p:nvSpPr>
          <p:cNvPr id="26648" name="Freeform 46"/>
          <p:cNvSpPr>
            <a:spLocks noChangeArrowheads="1"/>
          </p:cNvSpPr>
          <p:nvPr/>
        </p:nvSpPr>
        <p:spPr bwMode="auto">
          <a:xfrm>
            <a:off x="2644775" y="3651250"/>
            <a:ext cx="479425" cy="0"/>
          </a:xfrm>
          <a:custGeom>
            <a:avLst/>
            <a:gdLst>
              <a:gd name="T0" fmla="*/ 0 w 302"/>
              <a:gd name="T1" fmla="*/ 2147483646 w 302"/>
              <a:gd name="T2" fmla="*/ 0 60000 65536"/>
              <a:gd name="T3" fmla="*/ 0 60000 65536"/>
              <a:gd name="T4" fmla="*/ 0 w 302"/>
              <a:gd name="T5" fmla="*/ 302 w 302"/>
            </a:gdLst>
            <a:ahLst/>
            <a:cxnLst>
              <a:cxn ang="T2">
                <a:pos x="T0" y="0"/>
              </a:cxn>
              <a:cxn ang="T3">
                <a:pos x="T1" y="0"/>
              </a:cxn>
            </a:cxnLst>
            <a:rect l="T4" t="0" r="T5" b="0"/>
            <a:pathLst>
              <a:path w="302">
                <a:moveTo>
                  <a:pt x="0" y="0"/>
                </a:moveTo>
                <a:lnTo>
                  <a:pt x="302"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49" name="Rectangle 47"/>
          <p:cNvSpPr>
            <a:spLocks noChangeArrowheads="1"/>
          </p:cNvSpPr>
          <p:nvPr/>
        </p:nvSpPr>
        <p:spPr bwMode="auto">
          <a:xfrm>
            <a:off x="2624138" y="3686175"/>
            <a:ext cx="349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FF0000"/>
                </a:solidFill>
                <a:latin typeface="Symbol" panose="05050102010706020507" pitchFamily="18" charset="2"/>
              </a:rPr>
              <a:t>g</a:t>
            </a:r>
            <a:r>
              <a:rPr lang="en-US" altLang="en-US" sz="2400">
                <a:solidFill>
                  <a:srgbClr val="000000"/>
                </a:solidFill>
              </a:rPr>
              <a:t>H</a:t>
            </a:r>
          </a:p>
        </p:txBody>
      </p:sp>
      <p:sp>
        <p:nvSpPr>
          <p:cNvPr id="26650" name="Rectangle 48"/>
          <p:cNvSpPr>
            <a:spLocks noChangeArrowheads="1"/>
          </p:cNvSpPr>
          <p:nvPr/>
        </p:nvSpPr>
        <p:spPr bwMode="auto">
          <a:xfrm>
            <a:off x="3159125" y="3530600"/>
            <a:ext cx="2493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solidFill>
                  <a:srgbClr val="000000"/>
                </a:solidFill>
              </a:rPr>
              <a:t>= pore water pressure ratio</a:t>
            </a:r>
          </a:p>
        </p:txBody>
      </p:sp>
      <p:grpSp>
        <p:nvGrpSpPr>
          <p:cNvPr id="26651" name="Group 1"/>
          <p:cNvGrpSpPr>
            <a:grpSpLocks/>
          </p:cNvGrpSpPr>
          <p:nvPr/>
        </p:nvGrpSpPr>
        <p:grpSpPr bwMode="auto">
          <a:xfrm>
            <a:off x="239713" y="4649788"/>
            <a:ext cx="5065712" cy="728662"/>
            <a:chOff x="349242" y="4856946"/>
            <a:chExt cx="5065712" cy="728662"/>
          </a:xfrm>
        </p:grpSpPr>
        <p:sp>
          <p:nvSpPr>
            <p:cNvPr id="26714" name="Rectangle 49"/>
            <p:cNvSpPr>
              <a:spLocks noChangeArrowheads="1"/>
            </p:cNvSpPr>
            <p:nvPr/>
          </p:nvSpPr>
          <p:spPr bwMode="auto">
            <a:xfrm>
              <a:off x="349242" y="5071258"/>
              <a:ext cx="5064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500000"/>
                  </a:solidFill>
                </a:rPr>
                <a:t>H</a:t>
              </a:r>
              <a:r>
                <a:rPr lang="en-US" altLang="en-US" baseline="-25000" dirty="0">
                  <a:solidFill>
                    <a:srgbClr val="500000"/>
                  </a:solidFill>
                </a:rPr>
                <a:t>c</a:t>
              </a:r>
              <a:r>
                <a:rPr lang="en-US" altLang="en-US" dirty="0">
                  <a:solidFill>
                    <a:srgbClr val="500000"/>
                  </a:solidFill>
                </a:rPr>
                <a:t> = </a:t>
              </a:r>
            </a:p>
          </p:txBody>
        </p:sp>
        <p:sp>
          <p:nvSpPr>
            <p:cNvPr id="26715" name="Rectangle 50"/>
            <p:cNvSpPr>
              <a:spLocks noChangeArrowheads="1"/>
            </p:cNvSpPr>
            <p:nvPr/>
          </p:nvSpPr>
          <p:spPr bwMode="auto">
            <a:xfrm>
              <a:off x="3074979" y="4856946"/>
              <a:ext cx="34607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500000"/>
                  </a:solidFill>
                </a:rPr>
                <a:t>c</a:t>
              </a:r>
            </a:p>
          </p:txBody>
        </p:sp>
        <p:sp>
          <p:nvSpPr>
            <p:cNvPr id="26716" name="Rectangle 51"/>
            <p:cNvSpPr>
              <a:spLocks noChangeArrowheads="1"/>
            </p:cNvSpPr>
            <p:nvPr/>
          </p:nvSpPr>
          <p:spPr bwMode="auto">
            <a:xfrm>
              <a:off x="993767" y="5215721"/>
              <a:ext cx="4421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err="1">
                  <a:solidFill>
                    <a:srgbClr val="FF0000"/>
                  </a:solidFill>
                  <a:latin typeface="Symbol" panose="05050102010706020507" pitchFamily="18" charset="2"/>
                </a:rPr>
                <a:t>g</a:t>
              </a:r>
              <a:r>
                <a:rPr lang="en-US" altLang="en-US" sz="2400" baseline="-25000" dirty="0" err="1">
                  <a:solidFill>
                    <a:srgbClr val="500000"/>
                  </a:solidFill>
                </a:rPr>
                <a:t>soil</a:t>
              </a:r>
              <a:r>
                <a:rPr lang="en-US" altLang="en-US" sz="2400" dirty="0">
                  <a:solidFill>
                    <a:srgbClr val="500000"/>
                  </a:solidFill>
                </a:rPr>
                <a:t> [sinβ cosβ - tanϕ (cos</a:t>
              </a:r>
              <a:r>
                <a:rPr lang="en-US" altLang="en-US" sz="2400" baseline="30000" dirty="0">
                  <a:solidFill>
                    <a:srgbClr val="500000"/>
                  </a:solidFill>
                </a:rPr>
                <a:t>2</a:t>
              </a:r>
              <a:r>
                <a:rPr lang="en-US" altLang="en-US" sz="2400" dirty="0">
                  <a:solidFill>
                    <a:srgbClr val="500000"/>
                  </a:solidFill>
                </a:rPr>
                <a:t>β - </a:t>
              </a:r>
              <a:r>
                <a:rPr lang="en-US" altLang="en-US" sz="2400" dirty="0" err="1">
                  <a:solidFill>
                    <a:srgbClr val="500000"/>
                  </a:solidFill>
                </a:rPr>
                <a:t>r</a:t>
              </a:r>
              <a:r>
                <a:rPr lang="en-US" altLang="en-US" sz="2400" baseline="-25000" dirty="0" err="1">
                  <a:solidFill>
                    <a:srgbClr val="500000"/>
                  </a:solidFill>
                </a:rPr>
                <a:t>u</a:t>
              </a:r>
              <a:r>
                <a:rPr lang="en-US" altLang="en-US" sz="2400" dirty="0">
                  <a:solidFill>
                    <a:srgbClr val="500000"/>
                  </a:solidFill>
                </a:rPr>
                <a:t>)]</a:t>
              </a:r>
            </a:p>
          </p:txBody>
        </p:sp>
        <p:sp>
          <p:nvSpPr>
            <p:cNvPr id="26717" name="Freeform 52"/>
            <p:cNvSpPr>
              <a:spLocks noChangeArrowheads="1"/>
            </p:cNvSpPr>
            <p:nvPr/>
          </p:nvSpPr>
          <p:spPr bwMode="auto">
            <a:xfrm>
              <a:off x="976304" y="5172858"/>
              <a:ext cx="4341813" cy="0"/>
            </a:xfrm>
            <a:custGeom>
              <a:avLst/>
              <a:gdLst>
                <a:gd name="T0" fmla="*/ 0 w 2735"/>
                <a:gd name="T1" fmla="*/ 2147483646 w 2735"/>
                <a:gd name="T2" fmla="*/ 0 60000 65536"/>
                <a:gd name="T3" fmla="*/ 0 60000 65536"/>
                <a:gd name="T4" fmla="*/ 0 w 2735"/>
                <a:gd name="T5" fmla="*/ 2735 w 2735"/>
              </a:gdLst>
              <a:ahLst/>
              <a:cxnLst>
                <a:cxn ang="T2">
                  <a:pos x="T0" y="0"/>
                </a:cxn>
                <a:cxn ang="T3">
                  <a:pos x="T1" y="0"/>
                </a:cxn>
              </a:cxnLst>
              <a:rect l="T4" t="0" r="T5" b="0"/>
              <a:pathLst>
                <a:path w="2735">
                  <a:moveTo>
                    <a:pt x="0" y="0"/>
                  </a:moveTo>
                  <a:lnTo>
                    <a:pt x="2735" y="0"/>
                  </a:lnTo>
                </a:path>
              </a:pathLst>
            </a:custGeom>
            <a:noFill/>
            <a:ln w="9981">
              <a:solidFill>
                <a:srgbClr val="5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6652" name="Rectangle 53"/>
          <p:cNvSpPr>
            <a:spLocks noChangeArrowheads="1"/>
          </p:cNvSpPr>
          <p:nvPr/>
        </p:nvSpPr>
        <p:spPr bwMode="auto">
          <a:xfrm>
            <a:off x="314325" y="1816100"/>
            <a:ext cx="506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500000"/>
                </a:solidFill>
              </a:rPr>
              <a:t>H</a:t>
            </a:r>
            <a:r>
              <a:rPr lang="en-US" altLang="en-US" baseline="-25000" dirty="0">
                <a:solidFill>
                  <a:srgbClr val="500000"/>
                </a:solidFill>
              </a:rPr>
              <a:t>c</a:t>
            </a:r>
            <a:r>
              <a:rPr lang="en-US" altLang="en-US" dirty="0">
                <a:solidFill>
                  <a:srgbClr val="500000"/>
                </a:solidFill>
              </a:rPr>
              <a:t> = </a:t>
            </a:r>
          </a:p>
        </p:txBody>
      </p:sp>
      <p:sp>
        <p:nvSpPr>
          <p:cNvPr id="26653" name="Rectangle 54"/>
          <p:cNvSpPr>
            <a:spLocks noChangeArrowheads="1"/>
          </p:cNvSpPr>
          <p:nvPr/>
        </p:nvSpPr>
        <p:spPr bwMode="auto">
          <a:xfrm>
            <a:off x="1311275" y="1593850"/>
            <a:ext cx="347663"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500000"/>
                </a:solidFill>
              </a:rPr>
              <a:t>c</a:t>
            </a:r>
          </a:p>
        </p:txBody>
      </p:sp>
      <p:sp>
        <p:nvSpPr>
          <p:cNvPr id="26654" name="Rectangle 55"/>
          <p:cNvSpPr>
            <a:spLocks noChangeArrowheads="1"/>
          </p:cNvSpPr>
          <p:nvPr/>
        </p:nvSpPr>
        <p:spPr bwMode="auto">
          <a:xfrm>
            <a:off x="957263" y="1962150"/>
            <a:ext cx="3140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err="1">
                <a:solidFill>
                  <a:srgbClr val="FF0000"/>
                </a:solidFill>
                <a:latin typeface="Symbol" panose="05050102010706020507" pitchFamily="18" charset="2"/>
              </a:rPr>
              <a:t>g</a:t>
            </a:r>
            <a:r>
              <a:rPr lang="en-US" altLang="en-US" sz="2400" baseline="-25000" dirty="0" err="1">
                <a:solidFill>
                  <a:srgbClr val="500000"/>
                </a:solidFill>
              </a:rPr>
              <a:t>soil</a:t>
            </a:r>
            <a:r>
              <a:rPr lang="en-US" altLang="en-US" sz="2400" dirty="0">
                <a:solidFill>
                  <a:srgbClr val="500000"/>
                </a:solidFill>
              </a:rPr>
              <a:t>  cos</a:t>
            </a:r>
            <a:r>
              <a:rPr lang="en-US" altLang="en-US" sz="2400" baseline="30000" dirty="0">
                <a:solidFill>
                  <a:srgbClr val="500000"/>
                </a:solidFill>
              </a:rPr>
              <a:t>2</a:t>
            </a:r>
            <a:r>
              <a:rPr lang="en-US" altLang="en-US" sz="2400" dirty="0">
                <a:solidFill>
                  <a:srgbClr val="500000"/>
                </a:solidFill>
              </a:rPr>
              <a:t>β (tanβ - tanϕ)</a:t>
            </a:r>
          </a:p>
        </p:txBody>
      </p:sp>
      <p:sp>
        <p:nvSpPr>
          <p:cNvPr id="26655" name="Freeform 56"/>
          <p:cNvSpPr>
            <a:spLocks noChangeArrowheads="1"/>
          </p:cNvSpPr>
          <p:nvPr/>
        </p:nvSpPr>
        <p:spPr bwMode="auto">
          <a:xfrm>
            <a:off x="941388" y="1919288"/>
            <a:ext cx="3078162" cy="0"/>
          </a:xfrm>
          <a:custGeom>
            <a:avLst/>
            <a:gdLst>
              <a:gd name="T0" fmla="*/ 0 w 1939"/>
              <a:gd name="T1" fmla="*/ 2147483646 w 1939"/>
              <a:gd name="T2" fmla="*/ 0 60000 65536"/>
              <a:gd name="T3" fmla="*/ 0 60000 65536"/>
              <a:gd name="T4" fmla="*/ 0 w 1939"/>
              <a:gd name="T5" fmla="*/ 1939 w 1939"/>
            </a:gdLst>
            <a:ahLst/>
            <a:cxnLst>
              <a:cxn ang="T2">
                <a:pos x="T0" y="0"/>
              </a:cxn>
              <a:cxn ang="T3">
                <a:pos x="T1" y="0"/>
              </a:cxn>
            </a:cxnLst>
            <a:rect l="T4" t="0" r="T5" b="0"/>
            <a:pathLst>
              <a:path w="1939">
                <a:moveTo>
                  <a:pt x="0" y="0"/>
                </a:moveTo>
                <a:lnTo>
                  <a:pt x="1939" y="0"/>
                </a:lnTo>
              </a:path>
            </a:pathLst>
          </a:custGeom>
          <a:noFill/>
          <a:ln w="9981">
            <a:solidFill>
              <a:srgbClr val="5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6" name="Rectangle 57"/>
          <p:cNvSpPr>
            <a:spLocks noChangeArrowheads="1"/>
          </p:cNvSpPr>
          <p:nvPr/>
        </p:nvSpPr>
        <p:spPr bwMode="auto">
          <a:xfrm>
            <a:off x="1595438" y="1593850"/>
            <a:ext cx="1130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solidFill>
                  <a:srgbClr val="500000"/>
                </a:solidFill>
              </a:rPr>
              <a:t>- u  tanϕ</a:t>
            </a:r>
          </a:p>
        </p:txBody>
      </p:sp>
      <p:sp>
        <p:nvSpPr>
          <p:cNvPr id="26657" name="Freeform 58"/>
          <p:cNvSpPr>
            <a:spLocks noChangeArrowheads="1"/>
          </p:cNvSpPr>
          <p:nvPr/>
        </p:nvSpPr>
        <p:spPr bwMode="auto">
          <a:xfrm>
            <a:off x="206375" y="1509713"/>
            <a:ext cx="3929063" cy="1001712"/>
          </a:xfrm>
          <a:custGeom>
            <a:avLst/>
            <a:gdLst>
              <a:gd name="T0" fmla="*/ 2147483646 w 2475"/>
              <a:gd name="T1" fmla="*/ 2147483646 h 631"/>
              <a:gd name="T2" fmla="*/ 2147483646 w 2475"/>
              <a:gd name="T3" fmla="*/ 2147483646 h 631"/>
              <a:gd name="T4" fmla="*/ 2147483646 w 2475"/>
              <a:gd name="T5" fmla="*/ 2147483646 h 631"/>
              <a:gd name="T6" fmla="*/ 2147483646 w 2475"/>
              <a:gd name="T7" fmla="*/ 2147483646 h 631"/>
              <a:gd name="T8" fmla="*/ 2147483646 w 2475"/>
              <a:gd name="T9" fmla="*/ 2147483646 h 631"/>
              <a:gd name="T10" fmla="*/ 2147483646 w 2475"/>
              <a:gd name="T11" fmla="*/ 2147483646 h 631"/>
              <a:gd name="T12" fmla="*/ 2147483646 w 2475"/>
              <a:gd name="T13" fmla="*/ 2147483646 h 631"/>
              <a:gd name="T14" fmla="*/ 2147483646 w 2475"/>
              <a:gd name="T15" fmla="*/ 2147483646 h 631"/>
              <a:gd name="T16" fmla="*/ 2147483646 w 2475"/>
              <a:gd name="T17" fmla="*/ 2147483646 h 631"/>
              <a:gd name="T18" fmla="*/ 2147483646 w 2475"/>
              <a:gd name="T19" fmla="*/ 2147483646 h 631"/>
              <a:gd name="T20" fmla="*/ 2147483646 w 2475"/>
              <a:gd name="T21" fmla="*/ 2147483646 h 631"/>
              <a:gd name="T22" fmla="*/ 2147483646 w 2475"/>
              <a:gd name="T23" fmla="*/ 0 h 631"/>
              <a:gd name="T24" fmla="*/ 2147483646 w 2475"/>
              <a:gd name="T25" fmla="*/ 2147483646 h 631"/>
              <a:gd name="T26" fmla="*/ 2147483646 w 2475"/>
              <a:gd name="T27" fmla="*/ 2147483646 h 631"/>
              <a:gd name="T28" fmla="*/ 2147483646 w 2475"/>
              <a:gd name="T29" fmla="*/ 2147483646 h 631"/>
              <a:gd name="T30" fmla="*/ 2147483646 w 2475"/>
              <a:gd name="T31" fmla="*/ 2147483646 h 631"/>
              <a:gd name="T32" fmla="*/ 2147483646 w 2475"/>
              <a:gd name="T33" fmla="*/ 2147483646 h 631"/>
              <a:gd name="T34" fmla="*/ 2147483646 w 2475"/>
              <a:gd name="T35" fmla="*/ 2147483646 h 631"/>
              <a:gd name="T36" fmla="*/ 2147483646 w 2475"/>
              <a:gd name="T37" fmla="*/ 2147483646 h 631"/>
              <a:gd name="T38" fmla="*/ 2147483646 w 2475"/>
              <a:gd name="T39" fmla="*/ 2147483646 h 631"/>
              <a:gd name="T40" fmla="*/ 2147483646 w 2475"/>
              <a:gd name="T41" fmla="*/ 2147483646 h 631"/>
              <a:gd name="T42" fmla="*/ 2147483646 w 2475"/>
              <a:gd name="T43" fmla="*/ 2147483646 h 631"/>
              <a:gd name="T44" fmla="*/ 2147483646 w 2475"/>
              <a:gd name="T45" fmla="*/ 2147483646 h 631"/>
              <a:gd name="T46" fmla="*/ 2147483646 w 2475"/>
              <a:gd name="T47" fmla="*/ 2147483646 h 631"/>
              <a:gd name="T48" fmla="*/ 2147483646 w 2475"/>
              <a:gd name="T49" fmla="*/ 2147483646 h 631"/>
              <a:gd name="T50" fmla="*/ 2147483646 w 2475"/>
              <a:gd name="T51" fmla="*/ 2147483646 h 631"/>
              <a:gd name="T52" fmla="*/ 2147483646 w 2475"/>
              <a:gd name="T53" fmla="*/ 2147483646 h 631"/>
              <a:gd name="T54" fmla="*/ 2147483646 w 2475"/>
              <a:gd name="T55" fmla="*/ 2147483646 h 631"/>
              <a:gd name="T56" fmla="*/ 2147483646 w 2475"/>
              <a:gd name="T57" fmla="*/ 2147483646 h 631"/>
              <a:gd name="T58" fmla="*/ 2147483646 w 2475"/>
              <a:gd name="T59" fmla="*/ 2147483646 h 631"/>
              <a:gd name="T60" fmla="*/ 2147483646 w 2475"/>
              <a:gd name="T61" fmla="*/ 2147483646 h 631"/>
              <a:gd name="T62" fmla="*/ 2147483646 w 2475"/>
              <a:gd name="T63" fmla="*/ 2147483646 h 631"/>
              <a:gd name="T64" fmla="*/ 2147483646 w 2475"/>
              <a:gd name="T65" fmla="*/ 2147483646 h 631"/>
              <a:gd name="T66" fmla="*/ 2147483646 w 2475"/>
              <a:gd name="T67" fmla="*/ 2147483646 h 631"/>
              <a:gd name="T68" fmla="*/ 2147483646 w 2475"/>
              <a:gd name="T69" fmla="*/ 2147483646 h 631"/>
              <a:gd name="T70" fmla="*/ 2147483646 w 2475"/>
              <a:gd name="T71" fmla="*/ 2147483646 h 631"/>
              <a:gd name="T72" fmla="*/ 2147483646 w 2475"/>
              <a:gd name="T73" fmla="*/ 2147483646 h 631"/>
              <a:gd name="T74" fmla="*/ 2147483646 w 2475"/>
              <a:gd name="T75" fmla="*/ 2147483646 h 631"/>
              <a:gd name="T76" fmla="*/ 2147483646 w 2475"/>
              <a:gd name="T77" fmla="*/ 2147483646 h 631"/>
              <a:gd name="T78" fmla="*/ 2147483646 w 2475"/>
              <a:gd name="T79" fmla="*/ 2147483646 h 631"/>
              <a:gd name="T80" fmla="*/ 2147483646 w 2475"/>
              <a:gd name="T81" fmla="*/ 2147483646 h 631"/>
              <a:gd name="T82" fmla="*/ 2147483646 w 2475"/>
              <a:gd name="T83" fmla="*/ 2147483646 h 631"/>
              <a:gd name="T84" fmla="*/ 2147483646 w 2475"/>
              <a:gd name="T85" fmla="*/ 2147483646 h 631"/>
              <a:gd name="T86" fmla="*/ 2147483646 w 2475"/>
              <a:gd name="T87" fmla="*/ 2147483646 h 631"/>
              <a:gd name="T88" fmla="*/ 2147483646 w 2475"/>
              <a:gd name="T89" fmla="*/ 2147483646 h 631"/>
              <a:gd name="T90" fmla="*/ 2147483646 w 2475"/>
              <a:gd name="T91" fmla="*/ 2147483646 h 631"/>
              <a:gd name="T92" fmla="*/ 2147483646 w 2475"/>
              <a:gd name="T93" fmla="*/ 2147483646 h 631"/>
              <a:gd name="T94" fmla="*/ 0 w 2475"/>
              <a:gd name="T95" fmla="*/ 2147483646 h 6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75"/>
              <a:gd name="T145" fmla="*/ 0 h 631"/>
              <a:gd name="T146" fmla="*/ 2475 w 2475"/>
              <a:gd name="T147" fmla="*/ 631 h 6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75" h="631">
                <a:moveTo>
                  <a:pt x="0" y="158"/>
                </a:moveTo>
                <a:lnTo>
                  <a:pt x="0" y="151"/>
                </a:lnTo>
                <a:lnTo>
                  <a:pt x="1" y="143"/>
                </a:lnTo>
                <a:lnTo>
                  <a:pt x="1" y="136"/>
                </a:lnTo>
                <a:lnTo>
                  <a:pt x="3" y="129"/>
                </a:lnTo>
                <a:lnTo>
                  <a:pt x="4" y="122"/>
                </a:lnTo>
                <a:lnTo>
                  <a:pt x="6" y="115"/>
                </a:lnTo>
                <a:lnTo>
                  <a:pt x="8" y="108"/>
                </a:lnTo>
                <a:lnTo>
                  <a:pt x="10" y="102"/>
                </a:lnTo>
                <a:lnTo>
                  <a:pt x="12" y="95"/>
                </a:lnTo>
                <a:lnTo>
                  <a:pt x="15" y="89"/>
                </a:lnTo>
                <a:lnTo>
                  <a:pt x="18" y="82"/>
                </a:lnTo>
                <a:lnTo>
                  <a:pt x="21" y="76"/>
                </a:lnTo>
                <a:lnTo>
                  <a:pt x="25" y="71"/>
                </a:lnTo>
                <a:lnTo>
                  <a:pt x="28" y="65"/>
                </a:lnTo>
                <a:lnTo>
                  <a:pt x="32" y="59"/>
                </a:lnTo>
                <a:lnTo>
                  <a:pt x="36" y="54"/>
                </a:lnTo>
                <a:lnTo>
                  <a:pt x="41" y="49"/>
                </a:lnTo>
                <a:lnTo>
                  <a:pt x="45" y="44"/>
                </a:lnTo>
                <a:lnTo>
                  <a:pt x="50" y="39"/>
                </a:lnTo>
                <a:lnTo>
                  <a:pt x="55" y="35"/>
                </a:lnTo>
                <a:lnTo>
                  <a:pt x="60" y="31"/>
                </a:lnTo>
                <a:lnTo>
                  <a:pt x="65" y="27"/>
                </a:lnTo>
                <a:lnTo>
                  <a:pt x="71" y="23"/>
                </a:lnTo>
                <a:lnTo>
                  <a:pt x="76" y="19"/>
                </a:lnTo>
                <a:lnTo>
                  <a:pt x="82" y="16"/>
                </a:lnTo>
                <a:lnTo>
                  <a:pt x="88" y="13"/>
                </a:lnTo>
                <a:lnTo>
                  <a:pt x="94" y="11"/>
                </a:lnTo>
                <a:lnTo>
                  <a:pt x="100" y="8"/>
                </a:lnTo>
                <a:lnTo>
                  <a:pt x="106" y="6"/>
                </a:lnTo>
                <a:lnTo>
                  <a:pt x="113" y="4"/>
                </a:lnTo>
                <a:lnTo>
                  <a:pt x="119" y="3"/>
                </a:lnTo>
                <a:lnTo>
                  <a:pt x="126" y="2"/>
                </a:lnTo>
                <a:lnTo>
                  <a:pt x="133" y="1"/>
                </a:lnTo>
                <a:lnTo>
                  <a:pt x="140" y="0"/>
                </a:lnTo>
                <a:lnTo>
                  <a:pt x="146" y="0"/>
                </a:lnTo>
                <a:lnTo>
                  <a:pt x="2329" y="0"/>
                </a:lnTo>
                <a:lnTo>
                  <a:pt x="2336" y="0"/>
                </a:lnTo>
                <a:lnTo>
                  <a:pt x="2343" y="1"/>
                </a:lnTo>
                <a:lnTo>
                  <a:pt x="2349" y="2"/>
                </a:lnTo>
                <a:lnTo>
                  <a:pt x="2356" y="3"/>
                </a:lnTo>
                <a:lnTo>
                  <a:pt x="2363" y="4"/>
                </a:lnTo>
                <a:lnTo>
                  <a:pt x="2369" y="6"/>
                </a:lnTo>
                <a:lnTo>
                  <a:pt x="2375" y="8"/>
                </a:lnTo>
                <a:lnTo>
                  <a:pt x="2381" y="11"/>
                </a:lnTo>
                <a:lnTo>
                  <a:pt x="2388" y="13"/>
                </a:lnTo>
                <a:lnTo>
                  <a:pt x="2393" y="16"/>
                </a:lnTo>
                <a:lnTo>
                  <a:pt x="2399" y="19"/>
                </a:lnTo>
                <a:lnTo>
                  <a:pt x="2405" y="23"/>
                </a:lnTo>
                <a:lnTo>
                  <a:pt x="2410" y="27"/>
                </a:lnTo>
                <a:lnTo>
                  <a:pt x="2415" y="31"/>
                </a:lnTo>
                <a:lnTo>
                  <a:pt x="2421" y="35"/>
                </a:lnTo>
                <a:lnTo>
                  <a:pt x="2426" y="39"/>
                </a:lnTo>
                <a:lnTo>
                  <a:pt x="2430" y="44"/>
                </a:lnTo>
                <a:lnTo>
                  <a:pt x="2435" y="49"/>
                </a:lnTo>
                <a:lnTo>
                  <a:pt x="2439" y="54"/>
                </a:lnTo>
                <a:lnTo>
                  <a:pt x="2443" y="59"/>
                </a:lnTo>
                <a:lnTo>
                  <a:pt x="2447" y="65"/>
                </a:lnTo>
                <a:lnTo>
                  <a:pt x="2451" y="71"/>
                </a:lnTo>
                <a:lnTo>
                  <a:pt x="2454" y="76"/>
                </a:lnTo>
                <a:lnTo>
                  <a:pt x="2458" y="82"/>
                </a:lnTo>
                <a:lnTo>
                  <a:pt x="2461" y="89"/>
                </a:lnTo>
                <a:lnTo>
                  <a:pt x="2463" y="95"/>
                </a:lnTo>
                <a:lnTo>
                  <a:pt x="2466" y="102"/>
                </a:lnTo>
                <a:lnTo>
                  <a:pt x="2468" y="108"/>
                </a:lnTo>
                <a:lnTo>
                  <a:pt x="2470" y="115"/>
                </a:lnTo>
                <a:lnTo>
                  <a:pt x="2472" y="122"/>
                </a:lnTo>
                <a:lnTo>
                  <a:pt x="2473" y="129"/>
                </a:lnTo>
                <a:lnTo>
                  <a:pt x="2474" y="136"/>
                </a:lnTo>
                <a:lnTo>
                  <a:pt x="2475" y="143"/>
                </a:lnTo>
                <a:lnTo>
                  <a:pt x="2475" y="151"/>
                </a:lnTo>
                <a:lnTo>
                  <a:pt x="2475" y="158"/>
                </a:lnTo>
                <a:lnTo>
                  <a:pt x="2475" y="474"/>
                </a:lnTo>
                <a:lnTo>
                  <a:pt x="2475" y="481"/>
                </a:lnTo>
                <a:lnTo>
                  <a:pt x="2475" y="489"/>
                </a:lnTo>
                <a:lnTo>
                  <a:pt x="2474" y="496"/>
                </a:lnTo>
                <a:lnTo>
                  <a:pt x="2473" y="503"/>
                </a:lnTo>
                <a:lnTo>
                  <a:pt x="2472" y="510"/>
                </a:lnTo>
                <a:lnTo>
                  <a:pt x="2470" y="517"/>
                </a:lnTo>
                <a:lnTo>
                  <a:pt x="2468" y="524"/>
                </a:lnTo>
                <a:lnTo>
                  <a:pt x="2466" y="530"/>
                </a:lnTo>
                <a:lnTo>
                  <a:pt x="2463" y="537"/>
                </a:lnTo>
                <a:lnTo>
                  <a:pt x="2461" y="543"/>
                </a:lnTo>
                <a:lnTo>
                  <a:pt x="2458" y="549"/>
                </a:lnTo>
                <a:lnTo>
                  <a:pt x="2454" y="555"/>
                </a:lnTo>
                <a:lnTo>
                  <a:pt x="2451" y="561"/>
                </a:lnTo>
                <a:lnTo>
                  <a:pt x="2447" y="567"/>
                </a:lnTo>
                <a:lnTo>
                  <a:pt x="2443" y="572"/>
                </a:lnTo>
                <a:lnTo>
                  <a:pt x="2439" y="578"/>
                </a:lnTo>
                <a:lnTo>
                  <a:pt x="2435" y="583"/>
                </a:lnTo>
                <a:lnTo>
                  <a:pt x="2430" y="588"/>
                </a:lnTo>
                <a:lnTo>
                  <a:pt x="2426" y="592"/>
                </a:lnTo>
                <a:lnTo>
                  <a:pt x="2421" y="597"/>
                </a:lnTo>
                <a:lnTo>
                  <a:pt x="2415" y="601"/>
                </a:lnTo>
                <a:lnTo>
                  <a:pt x="2410" y="605"/>
                </a:lnTo>
                <a:lnTo>
                  <a:pt x="2405" y="609"/>
                </a:lnTo>
                <a:lnTo>
                  <a:pt x="2399" y="612"/>
                </a:lnTo>
                <a:lnTo>
                  <a:pt x="2393" y="615"/>
                </a:lnTo>
                <a:lnTo>
                  <a:pt x="2388" y="618"/>
                </a:lnTo>
                <a:lnTo>
                  <a:pt x="2381" y="621"/>
                </a:lnTo>
                <a:lnTo>
                  <a:pt x="2375" y="623"/>
                </a:lnTo>
                <a:lnTo>
                  <a:pt x="2369" y="625"/>
                </a:lnTo>
                <a:lnTo>
                  <a:pt x="2363" y="627"/>
                </a:lnTo>
                <a:lnTo>
                  <a:pt x="2356" y="629"/>
                </a:lnTo>
                <a:lnTo>
                  <a:pt x="2349" y="630"/>
                </a:lnTo>
                <a:lnTo>
                  <a:pt x="2343" y="631"/>
                </a:lnTo>
                <a:lnTo>
                  <a:pt x="2336" y="631"/>
                </a:lnTo>
                <a:lnTo>
                  <a:pt x="2329" y="631"/>
                </a:lnTo>
                <a:lnTo>
                  <a:pt x="146" y="631"/>
                </a:lnTo>
                <a:lnTo>
                  <a:pt x="140" y="631"/>
                </a:lnTo>
                <a:lnTo>
                  <a:pt x="133" y="631"/>
                </a:lnTo>
                <a:lnTo>
                  <a:pt x="126" y="630"/>
                </a:lnTo>
                <a:lnTo>
                  <a:pt x="119" y="629"/>
                </a:lnTo>
                <a:lnTo>
                  <a:pt x="113" y="627"/>
                </a:lnTo>
                <a:lnTo>
                  <a:pt x="106" y="625"/>
                </a:lnTo>
                <a:lnTo>
                  <a:pt x="100" y="623"/>
                </a:lnTo>
                <a:lnTo>
                  <a:pt x="94" y="621"/>
                </a:lnTo>
                <a:lnTo>
                  <a:pt x="88" y="618"/>
                </a:lnTo>
                <a:lnTo>
                  <a:pt x="82" y="615"/>
                </a:lnTo>
                <a:lnTo>
                  <a:pt x="76" y="612"/>
                </a:lnTo>
                <a:lnTo>
                  <a:pt x="71" y="609"/>
                </a:lnTo>
                <a:lnTo>
                  <a:pt x="65" y="605"/>
                </a:lnTo>
                <a:lnTo>
                  <a:pt x="60" y="601"/>
                </a:lnTo>
                <a:lnTo>
                  <a:pt x="55" y="597"/>
                </a:lnTo>
                <a:lnTo>
                  <a:pt x="50" y="592"/>
                </a:lnTo>
                <a:lnTo>
                  <a:pt x="45" y="588"/>
                </a:lnTo>
                <a:lnTo>
                  <a:pt x="41" y="583"/>
                </a:lnTo>
                <a:lnTo>
                  <a:pt x="36" y="578"/>
                </a:lnTo>
                <a:lnTo>
                  <a:pt x="32" y="572"/>
                </a:lnTo>
                <a:lnTo>
                  <a:pt x="28" y="567"/>
                </a:lnTo>
                <a:lnTo>
                  <a:pt x="25" y="561"/>
                </a:lnTo>
                <a:lnTo>
                  <a:pt x="21" y="555"/>
                </a:lnTo>
                <a:lnTo>
                  <a:pt x="18" y="549"/>
                </a:lnTo>
                <a:lnTo>
                  <a:pt x="15" y="543"/>
                </a:lnTo>
                <a:lnTo>
                  <a:pt x="12" y="537"/>
                </a:lnTo>
                <a:lnTo>
                  <a:pt x="10" y="530"/>
                </a:lnTo>
                <a:lnTo>
                  <a:pt x="8" y="524"/>
                </a:lnTo>
                <a:lnTo>
                  <a:pt x="6" y="517"/>
                </a:lnTo>
                <a:lnTo>
                  <a:pt x="4" y="510"/>
                </a:lnTo>
                <a:lnTo>
                  <a:pt x="3" y="503"/>
                </a:lnTo>
                <a:lnTo>
                  <a:pt x="1" y="496"/>
                </a:lnTo>
                <a:lnTo>
                  <a:pt x="1" y="489"/>
                </a:lnTo>
                <a:lnTo>
                  <a:pt x="0" y="481"/>
                </a:lnTo>
                <a:lnTo>
                  <a:pt x="0" y="474"/>
                </a:lnTo>
                <a:lnTo>
                  <a:pt x="0" y="158"/>
                </a:lnTo>
                <a:close/>
              </a:path>
            </a:pathLst>
          </a:custGeom>
          <a:noFill/>
          <a:ln w="9981">
            <a:solidFill>
              <a:srgbClr val="5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58" name="Rectangle 59"/>
          <p:cNvSpPr>
            <a:spLocks noChangeArrowheads="1"/>
          </p:cNvSpPr>
          <p:nvPr/>
        </p:nvSpPr>
        <p:spPr bwMode="auto">
          <a:xfrm>
            <a:off x="333375" y="4371975"/>
            <a:ext cx="2595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u="sng">
                <a:solidFill>
                  <a:srgbClr val="000000"/>
                </a:solidFill>
              </a:rPr>
              <a:t>General Equation</a:t>
            </a:r>
            <a:r>
              <a:rPr lang="en-US" altLang="en-US" sz="2000">
                <a:solidFill>
                  <a:srgbClr val="000000"/>
                </a:solidFill>
              </a:rPr>
              <a:t>:</a:t>
            </a:r>
          </a:p>
        </p:txBody>
      </p:sp>
      <p:sp>
        <p:nvSpPr>
          <p:cNvPr id="26659" name="Rectangle 61"/>
          <p:cNvSpPr>
            <a:spLocks noChangeArrowheads="1"/>
          </p:cNvSpPr>
          <p:nvPr/>
        </p:nvSpPr>
        <p:spPr bwMode="auto">
          <a:xfrm>
            <a:off x="7913688" y="6719888"/>
            <a:ext cx="1284287"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i="1">
                <a:solidFill>
                  <a:srgbClr val="000000"/>
                </a:solidFill>
              </a:rPr>
              <a:t>By Kamal Tawfiq, Ph.D., P.E.</a:t>
            </a:r>
          </a:p>
        </p:txBody>
      </p:sp>
      <p:sp>
        <p:nvSpPr>
          <p:cNvPr id="26660" name="TextBox 61"/>
          <p:cNvSpPr txBox="1">
            <a:spLocks noChangeArrowheads="1"/>
          </p:cNvSpPr>
          <p:nvPr/>
        </p:nvSpPr>
        <p:spPr bwMode="auto">
          <a:xfrm>
            <a:off x="2373313" y="831850"/>
            <a:ext cx="3190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a:t>
            </a:r>
          </a:p>
        </p:txBody>
      </p:sp>
      <p:grpSp>
        <p:nvGrpSpPr>
          <p:cNvPr id="26661" name="Group 66"/>
          <p:cNvGrpSpPr>
            <a:grpSpLocks/>
          </p:cNvGrpSpPr>
          <p:nvPr/>
        </p:nvGrpSpPr>
        <p:grpSpPr bwMode="auto">
          <a:xfrm>
            <a:off x="228600" y="5722938"/>
            <a:ext cx="5313363" cy="784225"/>
            <a:chOff x="349242" y="4799954"/>
            <a:chExt cx="5312470" cy="785099"/>
          </a:xfrm>
        </p:grpSpPr>
        <p:sp>
          <p:nvSpPr>
            <p:cNvPr id="26710" name="Rectangle 49"/>
            <p:cNvSpPr>
              <a:spLocks noChangeArrowheads="1"/>
            </p:cNvSpPr>
            <p:nvPr/>
          </p:nvSpPr>
          <p:spPr bwMode="auto">
            <a:xfrm>
              <a:off x="349242" y="5071258"/>
              <a:ext cx="4296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H = </a:t>
              </a:r>
            </a:p>
          </p:txBody>
        </p:sp>
        <p:sp>
          <p:nvSpPr>
            <p:cNvPr id="26711" name="Rectangle 50"/>
            <p:cNvSpPr>
              <a:spLocks noChangeArrowheads="1"/>
            </p:cNvSpPr>
            <p:nvPr/>
          </p:nvSpPr>
          <p:spPr bwMode="auto">
            <a:xfrm>
              <a:off x="3054378" y="4799954"/>
              <a:ext cx="3206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500000"/>
                  </a:solidFill>
                </a:rPr>
                <a:t>c</a:t>
              </a:r>
              <a:r>
                <a:rPr lang="en-US" altLang="en-US" sz="1200" baseline="-25000">
                  <a:solidFill>
                    <a:srgbClr val="500000"/>
                  </a:solidFill>
                </a:rPr>
                <a:t>dev</a:t>
              </a:r>
            </a:p>
          </p:txBody>
        </p:sp>
        <p:sp>
          <p:nvSpPr>
            <p:cNvPr id="26712" name="Rectangle 51"/>
            <p:cNvSpPr>
              <a:spLocks noChangeArrowheads="1"/>
            </p:cNvSpPr>
            <p:nvPr/>
          </p:nvSpPr>
          <p:spPr bwMode="auto">
            <a:xfrm>
              <a:off x="993767" y="5215721"/>
              <a:ext cx="46679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FF0000"/>
                  </a:solidFill>
                  <a:latin typeface="Symbol" panose="05050102010706020507" pitchFamily="18" charset="2"/>
                </a:rPr>
                <a:t>g</a:t>
              </a:r>
              <a:r>
                <a:rPr lang="en-US" altLang="en-US" sz="2400" baseline="-25000">
                  <a:solidFill>
                    <a:srgbClr val="500000"/>
                  </a:solidFill>
                </a:rPr>
                <a:t>soil</a:t>
              </a:r>
              <a:r>
                <a:rPr lang="en-US" altLang="en-US" sz="2400">
                  <a:solidFill>
                    <a:srgbClr val="500000"/>
                  </a:solidFill>
                </a:rPr>
                <a:t> [sinβ cosβ - tanϕ</a:t>
              </a:r>
              <a:r>
                <a:rPr lang="en-US" altLang="en-US" baseline="-25000">
                  <a:solidFill>
                    <a:srgbClr val="500000"/>
                  </a:solidFill>
                </a:rPr>
                <a:t>dev</a:t>
              </a:r>
              <a:r>
                <a:rPr lang="en-US" altLang="en-US" sz="2400">
                  <a:solidFill>
                    <a:srgbClr val="500000"/>
                  </a:solidFill>
                </a:rPr>
                <a:t> (cos</a:t>
              </a:r>
              <a:r>
                <a:rPr lang="en-US" altLang="en-US" sz="2400" baseline="30000">
                  <a:solidFill>
                    <a:srgbClr val="500000"/>
                  </a:solidFill>
                </a:rPr>
                <a:t>2</a:t>
              </a:r>
              <a:r>
                <a:rPr lang="en-US" altLang="en-US" sz="2400">
                  <a:solidFill>
                    <a:srgbClr val="500000"/>
                  </a:solidFill>
                </a:rPr>
                <a:t>β - r</a:t>
              </a:r>
              <a:r>
                <a:rPr lang="en-US" altLang="en-US" sz="2400" baseline="-25000">
                  <a:solidFill>
                    <a:srgbClr val="500000"/>
                  </a:solidFill>
                </a:rPr>
                <a:t>u</a:t>
              </a:r>
              <a:r>
                <a:rPr lang="en-US" altLang="en-US" sz="2400">
                  <a:solidFill>
                    <a:srgbClr val="500000"/>
                  </a:solidFill>
                </a:rPr>
                <a:t>)]</a:t>
              </a:r>
            </a:p>
          </p:txBody>
        </p:sp>
        <p:sp>
          <p:nvSpPr>
            <p:cNvPr id="26713" name="Freeform 52"/>
            <p:cNvSpPr>
              <a:spLocks noChangeArrowheads="1"/>
            </p:cNvSpPr>
            <p:nvPr/>
          </p:nvSpPr>
          <p:spPr bwMode="auto">
            <a:xfrm>
              <a:off x="976304" y="5172858"/>
              <a:ext cx="4341813" cy="0"/>
            </a:xfrm>
            <a:custGeom>
              <a:avLst/>
              <a:gdLst>
                <a:gd name="T0" fmla="*/ 0 w 2735"/>
                <a:gd name="T1" fmla="*/ 2147483646 w 2735"/>
                <a:gd name="T2" fmla="*/ 0 60000 65536"/>
                <a:gd name="T3" fmla="*/ 0 60000 65536"/>
                <a:gd name="T4" fmla="*/ 0 w 2735"/>
                <a:gd name="T5" fmla="*/ 2735 w 2735"/>
              </a:gdLst>
              <a:ahLst/>
              <a:cxnLst>
                <a:cxn ang="T2">
                  <a:pos x="T0" y="0"/>
                </a:cxn>
                <a:cxn ang="T3">
                  <a:pos x="T1" y="0"/>
                </a:cxn>
              </a:cxnLst>
              <a:rect l="T4" t="0" r="T5" b="0"/>
              <a:pathLst>
                <a:path w="2735">
                  <a:moveTo>
                    <a:pt x="0" y="0"/>
                  </a:moveTo>
                  <a:lnTo>
                    <a:pt x="2735" y="0"/>
                  </a:lnTo>
                </a:path>
              </a:pathLst>
            </a:custGeom>
            <a:noFill/>
            <a:ln w="9981">
              <a:solidFill>
                <a:srgbClr val="5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6662" name="TextBox 2"/>
          <p:cNvSpPr txBox="1">
            <a:spLocks noChangeArrowheads="1"/>
          </p:cNvSpPr>
          <p:nvPr/>
        </p:nvSpPr>
        <p:spPr bwMode="auto">
          <a:xfrm>
            <a:off x="157163" y="5484813"/>
            <a:ext cx="441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Or</a:t>
            </a:r>
          </a:p>
        </p:txBody>
      </p:sp>
      <p:grpSp>
        <p:nvGrpSpPr>
          <p:cNvPr id="26663" name="Group 15"/>
          <p:cNvGrpSpPr>
            <a:grpSpLocks/>
          </p:cNvGrpSpPr>
          <p:nvPr/>
        </p:nvGrpSpPr>
        <p:grpSpPr bwMode="auto">
          <a:xfrm>
            <a:off x="6527800" y="3563938"/>
            <a:ext cx="2405063" cy="2630487"/>
            <a:chOff x="6527545" y="3563149"/>
            <a:chExt cx="2405161" cy="2630496"/>
          </a:xfrm>
        </p:grpSpPr>
        <p:sp>
          <p:nvSpPr>
            <p:cNvPr id="26696" name="Rectangle 11"/>
            <p:cNvSpPr>
              <a:spLocks noChangeArrowheads="1"/>
            </p:cNvSpPr>
            <p:nvPr/>
          </p:nvSpPr>
          <p:spPr bwMode="auto">
            <a:xfrm>
              <a:off x="6527545" y="3563149"/>
              <a:ext cx="2405161" cy="2630496"/>
            </a:xfrm>
            <a:prstGeom prst="rect">
              <a:avLst/>
            </a:prstGeom>
            <a:solidFill>
              <a:srgbClr val="FFFF00"/>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26697" name="Rectangle 3"/>
            <p:cNvSpPr>
              <a:spLocks noChangeArrowheads="1"/>
            </p:cNvSpPr>
            <p:nvPr/>
          </p:nvSpPr>
          <p:spPr bwMode="auto">
            <a:xfrm>
              <a:off x="6939434" y="3957726"/>
              <a:ext cx="8547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00FF"/>
                  </a:solidFill>
                </a:rPr>
                <a:t>c</a:t>
              </a:r>
              <a:r>
                <a:rPr lang="en-US" altLang="en-US" sz="2000" baseline="-25000">
                  <a:solidFill>
                    <a:srgbClr val="0000FF"/>
                  </a:solidFill>
                </a:rPr>
                <a:t>dev </a:t>
              </a:r>
              <a:r>
                <a:rPr lang="en-US" altLang="en-US" sz="2000">
                  <a:solidFill>
                    <a:srgbClr val="0000FF"/>
                  </a:solidFill>
                </a:rPr>
                <a:t>= </a:t>
              </a:r>
            </a:p>
          </p:txBody>
        </p:sp>
        <p:cxnSp>
          <p:nvCxnSpPr>
            <p:cNvPr id="26698" name="Straight Connector 5"/>
            <p:cNvCxnSpPr>
              <a:cxnSpLocks noChangeShapeType="1"/>
            </p:cNvCxnSpPr>
            <p:nvPr/>
          </p:nvCxnSpPr>
          <p:spPr bwMode="auto">
            <a:xfrm>
              <a:off x="7699818" y="4157781"/>
              <a:ext cx="82391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6699" name="Rectangle 6"/>
            <p:cNvSpPr>
              <a:spLocks noChangeArrowheads="1"/>
            </p:cNvSpPr>
            <p:nvPr/>
          </p:nvSpPr>
          <p:spPr bwMode="auto">
            <a:xfrm>
              <a:off x="7984291" y="3806178"/>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FF"/>
                  </a:solidFill>
                </a:rPr>
                <a:t>c</a:t>
              </a:r>
            </a:p>
          </p:txBody>
        </p:sp>
        <p:sp>
          <p:nvSpPr>
            <p:cNvPr id="26700" name="Rectangle 7"/>
            <p:cNvSpPr>
              <a:spLocks noChangeArrowheads="1"/>
            </p:cNvSpPr>
            <p:nvPr/>
          </p:nvSpPr>
          <p:spPr bwMode="auto">
            <a:xfrm>
              <a:off x="7877148" y="4122927"/>
              <a:ext cx="556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FF"/>
                  </a:solidFill>
                </a:rPr>
                <a:t>FS</a:t>
              </a:r>
              <a:r>
                <a:rPr lang="en-US" altLang="en-US" baseline="-25000">
                  <a:solidFill>
                    <a:srgbClr val="0000FF"/>
                  </a:solidFill>
                </a:rPr>
                <a:t>c</a:t>
              </a:r>
              <a:endParaRPr lang="en-US" altLang="en-US">
                <a:solidFill>
                  <a:srgbClr val="0000FF"/>
                </a:solidFill>
              </a:endParaRPr>
            </a:p>
          </p:txBody>
        </p:sp>
        <p:sp>
          <p:nvSpPr>
            <p:cNvPr id="26701" name="Rectangle 77"/>
            <p:cNvSpPr>
              <a:spLocks noChangeArrowheads="1"/>
            </p:cNvSpPr>
            <p:nvPr/>
          </p:nvSpPr>
          <p:spPr bwMode="auto">
            <a:xfrm>
              <a:off x="6865493" y="4686622"/>
              <a:ext cx="12153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00FF"/>
                  </a:solidFill>
                </a:rPr>
                <a:t>tan</a:t>
              </a:r>
              <a:r>
                <a:rPr lang="en-US" altLang="en-US" sz="2000">
                  <a:solidFill>
                    <a:srgbClr val="0000FF"/>
                  </a:solidFill>
                  <a:latin typeface="Symbol" panose="05050102010706020507" pitchFamily="18" charset="2"/>
                </a:rPr>
                <a:t>f</a:t>
              </a:r>
              <a:r>
                <a:rPr lang="en-US" altLang="en-US" sz="2000" baseline="-25000">
                  <a:solidFill>
                    <a:srgbClr val="0000FF"/>
                  </a:solidFill>
                </a:rPr>
                <a:t>dev </a:t>
              </a:r>
              <a:r>
                <a:rPr lang="en-US" altLang="en-US" sz="2000">
                  <a:solidFill>
                    <a:srgbClr val="0000FF"/>
                  </a:solidFill>
                </a:rPr>
                <a:t>= </a:t>
              </a:r>
            </a:p>
          </p:txBody>
        </p:sp>
        <p:cxnSp>
          <p:nvCxnSpPr>
            <p:cNvPr id="26702" name="Straight Connector 78"/>
            <p:cNvCxnSpPr>
              <a:cxnSpLocks noChangeShapeType="1"/>
            </p:cNvCxnSpPr>
            <p:nvPr/>
          </p:nvCxnSpPr>
          <p:spPr bwMode="auto">
            <a:xfrm>
              <a:off x="7949026" y="4886677"/>
              <a:ext cx="62910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6703" name="Rectangle 79"/>
            <p:cNvSpPr>
              <a:spLocks noChangeArrowheads="1"/>
            </p:cNvSpPr>
            <p:nvPr/>
          </p:nvSpPr>
          <p:spPr bwMode="auto">
            <a:xfrm>
              <a:off x="7928595" y="4532747"/>
              <a:ext cx="62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FF"/>
                  </a:solidFill>
                </a:rPr>
                <a:t>tan</a:t>
              </a:r>
              <a:r>
                <a:rPr lang="en-US" altLang="en-US">
                  <a:solidFill>
                    <a:srgbClr val="0000FF"/>
                  </a:solidFill>
                  <a:latin typeface="Symbol" panose="05050102010706020507" pitchFamily="18" charset="2"/>
                </a:rPr>
                <a:t>f</a:t>
              </a:r>
            </a:p>
          </p:txBody>
        </p:sp>
        <p:sp>
          <p:nvSpPr>
            <p:cNvPr id="26704" name="Rectangle 80"/>
            <p:cNvSpPr>
              <a:spLocks noChangeArrowheads="1"/>
            </p:cNvSpPr>
            <p:nvPr/>
          </p:nvSpPr>
          <p:spPr bwMode="auto">
            <a:xfrm>
              <a:off x="7984291" y="4825141"/>
              <a:ext cx="55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FF"/>
                  </a:solidFill>
                </a:rPr>
                <a:t>FS</a:t>
              </a:r>
              <a:r>
                <a:rPr lang="en-US" altLang="en-US" baseline="-25000">
                  <a:solidFill>
                    <a:srgbClr val="0000FF"/>
                  </a:solidFill>
                  <a:latin typeface="Symbol" panose="05050102010706020507" pitchFamily="18" charset="2"/>
                </a:rPr>
                <a:t>f</a:t>
              </a:r>
              <a:endParaRPr lang="en-US" altLang="en-US">
                <a:solidFill>
                  <a:srgbClr val="0000FF"/>
                </a:solidFill>
                <a:latin typeface="Symbol" panose="05050102010706020507" pitchFamily="18" charset="2"/>
              </a:endParaRPr>
            </a:p>
          </p:txBody>
        </p:sp>
        <p:sp>
          <p:nvSpPr>
            <p:cNvPr id="26705" name="Rectangle 85"/>
            <p:cNvSpPr>
              <a:spLocks noChangeArrowheads="1"/>
            </p:cNvSpPr>
            <p:nvPr/>
          </p:nvSpPr>
          <p:spPr bwMode="auto">
            <a:xfrm>
              <a:off x="6589219" y="5427325"/>
              <a:ext cx="22813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00FF"/>
                  </a:solidFill>
                  <a:latin typeface="Symbol" panose="05050102010706020507" pitchFamily="18" charset="2"/>
                </a:rPr>
                <a:t>f</a:t>
              </a:r>
              <a:r>
                <a:rPr lang="en-US" altLang="en-US" sz="2000" baseline="-25000">
                  <a:solidFill>
                    <a:srgbClr val="0000FF"/>
                  </a:solidFill>
                </a:rPr>
                <a:t>dev </a:t>
              </a:r>
              <a:r>
                <a:rPr lang="en-US" altLang="en-US" sz="2000">
                  <a:solidFill>
                    <a:srgbClr val="0000FF"/>
                  </a:solidFill>
                </a:rPr>
                <a:t>= tan</a:t>
              </a:r>
              <a:r>
                <a:rPr lang="en-US" altLang="en-US" sz="1600" baseline="30000">
                  <a:solidFill>
                    <a:srgbClr val="0000FF"/>
                  </a:solidFill>
                </a:rPr>
                <a:t>-1</a:t>
              </a:r>
              <a:r>
                <a:rPr lang="en-US" altLang="en-US" sz="2000">
                  <a:solidFill>
                    <a:srgbClr val="0000FF"/>
                  </a:solidFill>
                </a:rPr>
                <a:t> (          )</a:t>
              </a:r>
            </a:p>
          </p:txBody>
        </p:sp>
        <p:grpSp>
          <p:nvGrpSpPr>
            <p:cNvPr id="26706" name="Group 12"/>
            <p:cNvGrpSpPr>
              <a:grpSpLocks/>
            </p:cNvGrpSpPr>
            <p:nvPr/>
          </p:nvGrpSpPr>
          <p:grpSpPr bwMode="auto">
            <a:xfrm>
              <a:off x="7945214" y="5273450"/>
              <a:ext cx="649538" cy="661726"/>
              <a:chOff x="7643746" y="5493306"/>
              <a:chExt cx="649538" cy="661726"/>
            </a:xfrm>
          </p:grpSpPr>
          <p:cxnSp>
            <p:nvCxnSpPr>
              <p:cNvPr id="26707" name="Straight Connector 86"/>
              <p:cNvCxnSpPr>
                <a:cxnSpLocks noChangeShapeType="1"/>
              </p:cNvCxnSpPr>
              <p:nvPr/>
            </p:nvCxnSpPr>
            <p:spPr bwMode="auto">
              <a:xfrm>
                <a:off x="7664177" y="5847236"/>
                <a:ext cx="629107"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6708" name="Rectangle 87"/>
              <p:cNvSpPr>
                <a:spLocks noChangeArrowheads="1"/>
              </p:cNvSpPr>
              <p:nvPr/>
            </p:nvSpPr>
            <p:spPr bwMode="auto">
              <a:xfrm>
                <a:off x="7643746" y="5493306"/>
                <a:ext cx="6254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FF"/>
                    </a:solidFill>
                  </a:rPr>
                  <a:t>tan</a:t>
                </a:r>
                <a:r>
                  <a:rPr lang="en-US" altLang="en-US">
                    <a:solidFill>
                      <a:srgbClr val="0000FF"/>
                    </a:solidFill>
                    <a:latin typeface="Symbol" panose="05050102010706020507" pitchFamily="18" charset="2"/>
                  </a:rPr>
                  <a:t>f</a:t>
                </a:r>
              </a:p>
            </p:txBody>
          </p:sp>
          <p:sp>
            <p:nvSpPr>
              <p:cNvPr id="26709" name="Rectangle 88"/>
              <p:cNvSpPr>
                <a:spLocks noChangeArrowheads="1"/>
              </p:cNvSpPr>
              <p:nvPr/>
            </p:nvSpPr>
            <p:spPr bwMode="auto">
              <a:xfrm>
                <a:off x="7699442" y="5785700"/>
                <a:ext cx="5597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FF"/>
                    </a:solidFill>
                  </a:rPr>
                  <a:t>FS</a:t>
                </a:r>
                <a:r>
                  <a:rPr lang="en-US" altLang="en-US" baseline="-25000">
                    <a:solidFill>
                      <a:srgbClr val="0000FF"/>
                    </a:solidFill>
                    <a:latin typeface="Symbol" panose="05050102010706020507" pitchFamily="18" charset="2"/>
                  </a:rPr>
                  <a:t>f</a:t>
                </a:r>
                <a:endParaRPr lang="en-US" altLang="en-US">
                  <a:solidFill>
                    <a:srgbClr val="0000FF"/>
                  </a:solidFill>
                  <a:latin typeface="Symbol" panose="05050102010706020507" pitchFamily="18" charset="2"/>
                </a:endParaRPr>
              </a:p>
            </p:txBody>
          </p:sp>
        </p:grpSp>
      </p:grpSp>
      <p:sp>
        <p:nvSpPr>
          <p:cNvPr id="26664" name="Rectangle 13"/>
          <p:cNvSpPr>
            <a:spLocks noChangeArrowheads="1"/>
          </p:cNvSpPr>
          <p:nvPr/>
        </p:nvSpPr>
        <p:spPr bwMode="auto">
          <a:xfrm>
            <a:off x="6573308" y="209550"/>
            <a:ext cx="15295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dirty="0" smtClean="0">
                <a:solidFill>
                  <a:srgbClr val="000000"/>
                </a:solidFill>
              </a:rPr>
              <a:t>(</a:t>
            </a:r>
            <a:r>
              <a:rPr lang="en-US" altLang="en-US" sz="1600" i="1" dirty="0">
                <a:solidFill>
                  <a:srgbClr val="000000"/>
                </a:solidFill>
              </a:rPr>
              <a:t>with seepage)</a:t>
            </a:r>
          </a:p>
        </p:txBody>
      </p:sp>
      <p:grpSp>
        <p:nvGrpSpPr>
          <p:cNvPr id="26665" name="Group 16"/>
          <p:cNvGrpSpPr>
            <a:grpSpLocks/>
          </p:cNvGrpSpPr>
          <p:nvPr/>
        </p:nvGrpSpPr>
        <p:grpSpPr bwMode="auto">
          <a:xfrm>
            <a:off x="5680075" y="428625"/>
            <a:ext cx="3368675" cy="2714625"/>
            <a:chOff x="5680071" y="428618"/>
            <a:chExt cx="3367982" cy="2715035"/>
          </a:xfrm>
        </p:grpSpPr>
        <p:sp>
          <p:nvSpPr>
            <p:cNvPr id="26667" name="Freeform 4"/>
            <p:cNvSpPr>
              <a:spLocks noChangeArrowheads="1"/>
            </p:cNvSpPr>
            <p:nvPr/>
          </p:nvSpPr>
          <p:spPr bwMode="auto">
            <a:xfrm>
              <a:off x="5942009" y="1139818"/>
              <a:ext cx="2832100" cy="1811338"/>
            </a:xfrm>
            <a:custGeom>
              <a:avLst/>
              <a:gdLst>
                <a:gd name="T0" fmla="*/ 2147483646 w 1784"/>
                <a:gd name="T1" fmla="*/ 0 h 1141"/>
                <a:gd name="T2" fmla="*/ 0 w 1784"/>
                <a:gd name="T3" fmla="*/ 2147483646 h 1141"/>
                <a:gd name="T4" fmla="*/ 2147483646 w 1784"/>
                <a:gd name="T5" fmla="*/ 2147483646 h 1141"/>
                <a:gd name="T6" fmla="*/ 2147483646 w 1784"/>
                <a:gd name="T7" fmla="*/ 2147483646 h 1141"/>
                <a:gd name="T8" fmla="*/ 2147483646 w 1784"/>
                <a:gd name="T9" fmla="*/ 0 h 1141"/>
                <a:gd name="T10" fmla="*/ 0 60000 65536"/>
                <a:gd name="T11" fmla="*/ 0 60000 65536"/>
                <a:gd name="T12" fmla="*/ 0 60000 65536"/>
                <a:gd name="T13" fmla="*/ 0 60000 65536"/>
                <a:gd name="T14" fmla="*/ 0 60000 65536"/>
                <a:gd name="T15" fmla="*/ 0 w 1784"/>
                <a:gd name="T16" fmla="*/ 0 h 1141"/>
                <a:gd name="T17" fmla="*/ 1784 w 1784"/>
                <a:gd name="T18" fmla="*/ 1141 h 1141"/>
              </a:gdLst>
              <a:ahLst/>
              <a:cxnLst>
                <a:cxn ang="T10">
                  <a:pos x="T0" y="T1"/>
                </a:cxn>
                <a:cxn ang="T11">
                  <a:pos x="T2" y="T3"/>
                </a:cxn>
                <a:cxn ang="T12">
                  <a:pos x="T4" y="T5"/>
                </a:cxn>
                <a:cxn ang="T13">
                  <a:pos x="T6" y="T7"/>
                </a:cxn>
                <a:cxn ang="T14">
                  <a:pos x="T8" y="T9"/>
                </a:cxn>
              </a:cxnLst>
              <a:rect l="T15" t="T16" r="T17" b="T18"/>
              <a:pathLst>
                <a:path w="1784" h="1141">
                  <a:moveTo>
                    <a:pt x="1784" y="0"/>
                  </a:moveTo>
                  <a:lnTo>
                    <a:pt x="0" y="856"/>
                  </a:lnTo>
                  <a:lnTo>
                    <a:pt x="115" y="1141"/>
                  </a:lnTo>
                  <a:lnTo>
                    <a:pt x="1572" y="538"/>
                  </a:lnTo>
                  <a:lnTo>
                    <a:pt x="1784" y="0"/>
                  </a:lnTo>
                  <a:close/>
                </a:path>
              </a:pathLst>
            </a:custGeom>
            <a:gradFill rotWithShape="0">
              <a:gsLst>
                <a:gs pos="0">
                  <a:srgbClr val="FFCC00"/>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68" name="Freeform 5"/>
            <p:cNvSpPr>
              <a:spLocks noChangeArrowheads="1"/>
            </p:cNvSpPr>
            <p:nvPr/>
          </p:nvSpPr>
          <p:spPr bwMode="auto">
            <a:xfrm>
              <a:off x="6000746" y="1090606"/>
              <a:ext cx="2794000" cy="1385887"/>
            </a:xfrm>
            <a:custGeom>
              <a:avLst/>
              <a:gdLst>
                <a:gd name="T0" fmla="*/ 2147483646 w 1760"/>
                <a:gd name="T1" fmla="*/ 0 h 873"/>
                <a:gd name="T2" fmla="*/ 0 w 1760"/>
                <a:gd name="T3" fmla="*/ 2147483646 h 873"/>
                <a:gd name="T4" fmla="*/ 0 60000 65536"/>
                <a:gd name="T5" fmla="*/ 0 60000 65536"/>
                <a:gd name="T6" fmla="*/ 0 w 1760"/>
                <a:gd name="T7" fmla="*/ 0 h 873"/>
                <a:gd name="T8" fmla="*/ 1760 w 1760"/>
                <a:gd name="T9" fmla="*/ 873 h 873"/>
              </a:gdLst>
              <a:ahLst/>
              <a:cxnLst>
                <a:cxn ang="T4">
                  <a:pos x="T0" y="T1"/>
                </a:cxn>
                <a:cxn ang="T5">
                  <a:pos x="T2" y="T3"/>
                </a:cxn>
              </a:cxnLst>
              <a:rect l="T6" t="T7" r="T8" b="T9"/>
              <a:pathLst>
                <a:path w="1760" h="873">
                  <a:moveTo>
                    <a:pt x="1760" y="0"/>
                  </a:moveTo>
                  <a:lnTo>
                    <a:pt x="0" y="873"/>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69" name="Freeform 6"/>
            <p:cNvSpPr>
              <a:spLocks noChangeArrowheads="1"/>
            </p:cNvSpPr>
            <p:nvPr/>
          </p:nvSpPr>
          <p:spPr bwMode="auto">
            <a:xfrm>
              <a:off x="6837359" y="946143"/>
              <a:ext cx="581025" cy="1117600"/>
            </a:xfrm>
            <a:custGeom>
              <a:avLst/>
              <a:gdLst>
                <a:gd name="T0" fmla="*/ 0 w 366"/>
                <a:gd name="T1" fmla="*/ 2147483646 h 704"/>
                <a:gd name="T2" fmla="*/ 2147483646 w 366"/>
                <a:gd name="T3" fmla="*/ 0 h 704"/>
                <a:gd name="T4" fmla="*/ 2147483646 w 366"/>
                <a:gd name="T5" fmla="*/ 2147483646 h 704"/>
                <a:gd name="T6" fmla="*/ 0 w 366"/>
                <a:gd name="T7" fmla="*/ 2147483646 h 704"/>
                <a:gd name="T8" fmla="*/ 0 w 366"/>
                <a:gd name="T9" fmla="*/ 2147483646 h 704"/>
                <a:gd name="T10" fmla="*/ 0 60000 65536"/>
                <a:gd name="T11" fmla="*/ 0 60000 65536"/>
                <a:gd name="T12" fmla="*/ 0 60000 65536"/>
                <a:gd name="T13" fmla="*/ 0 60000 65536"/>
                <a:gd name="T14" fmla="*/ 0 60000 65536"/>
                <a:gd name="T15" fmla="*/ 0 w 366"/>
                <a:gd name="T16" fmla="*/ 0 h 704"/>
                <a:gd name="T17" fmla="*/ 366 w 366"/>
                <a:gd name="T18" fmla="*/ 704 h 704"/>
              </a:gdLst>
              <a:ahLst/>
              <a:cxnLst>
                <a:cxn ang="T10">
                  <a:pos x="T0" y="T1"/>
                </a:cxn>
                <a:cxn ang="T11">
                  <a:pos x="T2" y="T3"/>
                </a:cxn>
                <a:cxn ang="T12">
                  <a:pos x="T4" y="T5"/>
                </a:cxn>
                <a:cxn ang="T13">
                  <a:pos x="T6" y="T7"/>
                </a:cxn>
                <a:cxn ang="T14">
                  <a:pos x="T8" y="T9"/>
                </a:cxn>
              </a:cxnLst>
              <a:rect l="T15" t="T16" r="T17" b="T18"/>
              <a:pathLst>
                <a:path w="366" h="704">
                  <a:moveTo>
                    <a:pt x="0" y="185"/>
                  </a:moveTo>
                  <a:lnTo>
                    <a:pt x="366" y="0"/>
                  </a:lnTo>
                  <a:lnTo>
                    <a:pt x="366" y="519"/>
                  </a:lnTo>
                  <a:lnTo>
                    <a:pt x="0" y="704"/>
                  </a:lnTo>
                  <a:lnTo>
                    <a:pt x="0" y="185"/>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0" name="Freeform 7"/>
            <p:cNvSpPr>
              <a:spLocks/>
            </p:cNvSpPr>
            <p:nvPr/>
          </p:nvSpPr>
          <p:spPr bwMode="auto">
            <a:xfrm>
              <a:off x="7116759" y="1489068"/>
              <a:ext cx="0" cy="438150"/>
            </a:xfrm>
            <a:custGeom>
              <a:avLst/>
              <a:gdLst>
                <a:gd name="T0" fmla="*/ 0 h 276"/>
                <a:gd name="T1" fmla="*/ 2147483646 h 276"/>
                <a:gd name="T2" fmla="*/ 0 60000 65536"/>
                <a:gd name="T3" fmla="*/ 0 60000 65536"/>
                <a:gd name="T4" fmla="*/ 0 h 276"/>
                <a:gd name="T5" fmla="*/ 276 h 276"/>
              </a:gdLst>
              <a:ahLst/>
              <a:cxnLst>
                <a:cxn ang="T2">
                  <a:pos x="0" y="T0"/>
                </a:cxn>
                <a:cxn ang="T3">
                  <a:pos x="0" y="T1"/>
                </a:cxn>
              </a:cxnLst>
              <a:rect l="0" t="T4" r="0" b="T5"/>
              <a:pathLst>
                <a:path h="276">
                  <a:moveTo>
                    <a:pt x="0" y="0"/>
                  </a:moveTo>
                  <a:lnTo>
                    <a:pt x="0" y="276"/>
                  </a:lnTo>
                </a:path>
              </a:pathLst>
            </a:custGeom>
            <a:noFill/>
            <a:ln w="9149">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1" name="Freeform 8"/>
            <p:cNvSpPr>
              <a:spLocks/>
            </p:cNvSpPr>
            <p:nvPr/>
          </p:nvSpPr>
          <p:spPr bwMode="auto">
            <a:xfrm>
              <a:off x="6869109" y="1484306"/>
              <a:ext cx="246062" cy="136525"/>
            </a:xfrm>
            <a:custGeom>
              <a:avLst/>
              <a:gdLst>
                <a:gd name="T0" fmla="*/ 2147483646 w 155"/>
                <a:gd name="T1" fmla="*/ 0 h 86"/>
                <a:gd name="T2" fmla="*/ 0 w 155"/>
                <a:gd name="T3" fmla="*/ 2147483646 h 86"/>
                <a:gd name="T4" fmla="*/ 0 60000 65536"/>
                <a:gd name="T5" fmla="*/ 0 60000 65536"/>
                <a:gd name="T6" fmla="*/ 0 w 155"/>
                <a:gd name="T7" fmla="*/ 0 h 86"/>
                <a:gd name="T8" fmla="*/ 155 w 155"/>
                <a:gd name="T9" fmla="*/ 86 h 86"/>
              </a:gdLst>
              <a:ahLst/>
              <a:cxnLst>
                <a:cxn ang="T4">
                  <a:pos x="T0" y="T1"/>
                </a:cxn>
                <a:cxn ang="T5">
                  <a:pos x="T2" y="T3"/>
                </a:cxn>
              </a:cxnLst>
              <a:rect l="T6" t="T7" r="T8" b="T9"/>
              <a:pathLst>
                <a:path w="155" h="86">
                  <a:moveTo>
                    <a:pt x="155" y="0"/>
                  </a:moveTo>
                  <a:lnTo>
                    <a:pt x="0" y="86"/>
                  </a:lnTo>
                </a:path>
              </a:pathLst>
            </a:custGeom>
            <a:noFill/>
            <a:ln w="9981">
              <a:solidFill>
                <a:srgbClr val="FF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2" name="Freeform 9"/>
            <p:cNvSpPr>
              <a:spLocks noChangeArrowheads="1"/>
            </p:cNvSpPr>
            <p:nvPr/>
          </p:nvSpPr>
          <p:spPr bwMode="auto">
            <a:xfrm>
              <a:off x="6819896" y="1949443"/>
              <a:ext cx="268288" cy="141288"/>
            </a:xfrm>
            <a:custGeom>
              <a:avLst/>
              <a:gdLst>
                <a:gd name="T0" fmla="*/ 0 w 169"/>
                <a:gd name="T1" fmla="*/ 2147483646 h 89"/>
                <a:gd name="T2" fmla="*/ 2147483646 w 169"/>
                <a:gd name="T3" fmla="*/ 0 h 89"/>
                <a:gd name="T4" fmla="*/ 0 60000 65536"/>
                <a:gd name="T5" fmla="*/ 0 60000 65536"/>
                <a:gd name="T6" fmla="*/ 0 w 169"/>
                <a:gd name="T7" fmla="*/ 0 h 89"/>
                <a:gd name="T8" fmla="*/ 169 w 169"/>
                <a:gd name="T9" fmla="*/ 89 h 89"/>
              </a:gdLst>
              <a:ahLst/>
              <a:cxnLst>
                <a:cxn ang="T4">
                  <a:pos x="T0" y="T1"/>
                </a:cxn>
                <a:cxn ang="T5">
                  <a:pos x="T2" y="T3"/>
                </a:cxn>
              </a:cxnLst>
              <a:rect l="T6" t="T7" r="T8" b="T9"/>
              <a:pathLst>
                <a:path w="169" h="89">
                  <a:moveTo>
                    <a:pt x="0" y="89"/>
                  </a:moveTo>
                  <a:lnTo>
                    <a:pt x="169"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3" name="Freeform 10"/>
            <p:cNvSpPr>
              <a:spLocks noChangeArrowheads="1"/>
            </p:cNvSpPr>
            <p:nvPr/>
          </p:nvSpPr>
          <p:spPr bwMode="auto">
            <a:xfrm>
              <a:off x="6996109" y="1952618"/>
              <a:ext cx="88900" cy="76200"/>
            </a:xfrm>
            <a:custGeom>
              <a:avLst/>
              <a:gdLst>
                <a:gd name="T0" fmla="*/ 2147483646 w 56"/>
                <a:gd name="T1" fmla="*/ 0 h 48"/>
                <a:gd name="T2" fmla="*/ 0 w 56"/>
                <a:gd name="T3" fmla="*/ 2147483646 h 48"/>
                <a:gd name="T4" fmla="*/ 2147483646 w 56"/>
                <a:gd name="T5" fmla="*/ 2147483646 h 48"/>
                <a:gd name="T6" fmla="*/ 2147483646 w 56"/>
                <a:gd name="T7" fmla="*/ 0 h 48"/>
                <a:gd name="T8" fmla="*/ 0 60000 65536"/>
                <a:gd name="T9" fmla="*/ 0 60000 65536"/>
                <a:gd name="T10" fmla="*/ 0 60000 65536"/>
                <a:gd name="T11" fmla="*/ 0 60000 65536"/>
                <a:gd name="T12" fmla="*/ 0 w 56"/>
                <a:gd name="T13" fmla="*/ 0 h 48"/>
                <a:gd name="T14" fmla="*/ 56 w 56"/>
                <a:gd name="T15" fmla="*/ 48 h 48"/>
              </a:gdLst>
              <a:ahLst/>
              <a:cxnLst>
                <a:cxn ang="T8">
                  <a:pos x="T0" y="T1"/>
                </a:cxn>
                <a:cxn ang="T9">
                  <a:pos x="T2" y="T3"/>
                </a:cxn>
                <a:cxn ang="T10">
                  <a:pos x="T4" y="T5"/>
                </a:cxn>
                <a:cxn ang="T11">
                  <a:pos x="T6" y="T7"/>
                </a:cxn>
              </a:cxnLst>
              <a:rect l="T12" t="T13" r="T14" b="T15"/>
              <a:pathLst>
                <a:path w="56" h="48">
                  <a:moveTo>
                    <a:pt x="56" y="0"/>
                  </a:moveTo>
                  <a:lnTo>
                    <a:pt x="0" y="48"/>
                  </a:lnTo>
                  <a:lnTo>
                    <a:pt x="7" y="24"/>
                  </a:lnTo>
                  <a:lnTo>
                    <a:pt x="56" y="0"/>
                  </a:lnTo>
                  <a:close/>
                </a:path>
              </a:pathLst>
            </a:custGeom>
            <a:solidFill>
              <a:srgbClr val="000000"/>
            </a:solidFill>
            <a:ln w="9981">
              <a:solidFill>
                <a:srgbClr val="000000"/>
              </a:solidFill>
              <a:prstDash val="solid"/>
              <a:round/>
              <a:headEnd/>
              <a:tailEnd/>
            </a:ln>
          </p:spPr>
          <p:txBody>
            <a:bodyPr/>
            <a:lstStyle/>
            <a:p>
              <a:endParaRPr lang="en-US"/>
            </a:p>
          </p:txBody>
        </p:sp>
        <p:sp>
          <p:nvSpPr>
            <p:cNvPr id="26674" name="Freeform 11"/>
            <p:cNvSpPr>
              <a:spLocks noChangeArrowheads="1"/>
            </p:cNvSpPr>
            <p:nvPr/>
          </p:nvSpPr>
          <p:spPr bwMode="auto">
            <a:xfrm>
              <a:off x="7115171" y="1928806"/>
              <a:ext cx="165100" cy="330200"/>
            </a:xfrm>
            <a:custGeom>
              <a:avLst/>
              <a:gdLst>
                <a:gd name="T0" fmla="*/ 0 w 104"/>
                <a:gd name="T1" fmla="*/ 0 h 208"/>
                <a:gd name="T2" fmla="*/ 2147483646 w 104"/>
                <a:gd name="T3" fmla="*/ 2147483646 h 208"/>
                <a:gd name="T4" fmla="*/ 0 60000 65536"/>
                <a:gd name="T5" fmla="*/ 0 60000 65536"/>
                <a:gd name="T6" fmla="*/ 0 w 104"/>
                <a:gd name="T7" fmla="*/ 0 h 208"/>
                <a:gd name="T8" fmla="*/ 104 w 104"/>
                <a:gd name="T9" fmla="*/ 208 h 208"/>
              </a:gdLst>
              <a:ahLst/>
              <a:cxnLst>
                <a:cxn ang="T4">
                  <a:pos x="T0" y="T1"/>
                </a:cxn>
                <a:cxn ang="T5">
                  <a:pos x="T2" y="T3"/>
                </a:cxn>
              </a:cxnLst>
              <a:rect l="T6" t="T7" r="T8" b="T9"/>
              <a:pathLst>
                <a:path w="104" h="208">
                  <a:moveTo>
                    <a:pt x="0" y="0"/>
                  </a:moveTo>
                  <a:lnTo>
                    <a:pt x="104" y="208"/>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5" name="Freeform 12"/>
            <p:cNvSpPr>
              <a:spLocks noChangeArrowheads="1"/>
            </p:cNvSpPr>
            <p:nvPr/>
          </p:nvSpPr>
          <p:spPr bwMode="auto">
            <a:xfrm>
              <a:off x="7118346" y="1928806"/>
              <a:ext cx="123825" cy="254000"/>
            </a:xfrm>
            <a:custGeom>
              <a:avLst/>
              <a:gdLst>
                <a:gd name="T0" fmla="*/ 0 w 78"/>
                <a:gd name="T1" fmla="*/ 0 h 160"/>
                <a:gd name="T2" fmla="*/ 2147483646 w 78"/>
                <a:gd name="T3" fmla="*/ 2147483646 h 160"/>
                <a:gd name="T4" fmla="*/ 0 60000 65536"/>
                <a:gd name="T5" fmla="*/ 0 60000 65536"/>
                <a:gd name="T6" fmla="*/ 0 w 78"/>
                <a:gd name="T7" fmla="*/ 0 h 160"/>
                <a:gd name="T8" fmla="*/ 78 w 78"/>
                <a:gd name="T9" fmla="*/ 160 h 160"/>
              </a:gdLst>
              <a:ahLst/>
              <a:cxnLst>
                <a:cxn ang="T4">
                  <a:pos x="T0" y="T1"/>
                </a:cxn>
                <a:cxn ang="T5">
                  <a:pos x="T2" y="T3"/>
                </a:cxn>
              </a:cxnLst>
              <a:rect l="T6" t="T7" r="T8" b="T9"/>
              <a:pathLst>
                <a:path w="78" h="160">
                  <a:moveTo>
                    <a:pt x="0" y="0"/>
                  </a:moveTo>
                  <a:lnTo>
                    <a:pt x="78" y="16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6" name="Freeform 13"/>
            <p:cNvSpPr>
              <a:spLocks/>
            </p:cNvSpPr>
            <p:nvPr/>
          </p:nvSpPr>
          <p:spPr bwMode="auto">
            <a:xfrm>
              <a:off x="7985915" y="672300"/>
              <a:ext cx="0" cy="825500"/>
            </a:xfrm>
            <a:custGeom>
              <a:avLst/>
              <a:gdLst>
                <a:gd name="T0" fmla="*/ 0 h 520"/>
                <a:gd name="T1" fmla="*/ 2147483646 h 520"/>
                <a:gd name="T2" fmla="*/ 0 60000 65536"/>
                <a:gd name="T3" fmla="*/ 0 60000 65536"/>
                <a:gd name="T4" fmla="*/ 0 h 520"/>
                <a:gd name="T5" fmla="*/ 520 h 520"/>
              </a:gdLst>
              <a:ahLst/>
              <a:cxnLst>
                <a:cxn ang="T2">
                  <a:pos x="0" y="T0"/>
                </a:cxn>
                <a:cxn ang="T3">
                  <a:pos x="0" y="T1"/>
                </a:cxn>
              </a:cxnLst>
              <a:rect l="0" t="T4" r="0" b="T5"/>
              <a:pathLst>
                <a:path h="520">
                  <a:moveTo>
                    <a:pt x="0" y="0"/>
                  </a:moveTo>
                  <a:lnTo>
                    <a:pt x="0" y="52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7" name="Rectangle 14"/>
            <p:cNvSpPr>
              <a:spLocks noChangeArrowheads="1"/>
            </p:cNvSpPr>
            <p:nvPr/>
          </p:nvSpPr>
          <p:spPr bwMode="auto">
            <a:xfrm>
              <a:off x="8099421" y="881056"/>
              <a:ext cx="28098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i="1">
                  <a:solidFill>
                    <a:srgbClr val="000000"/>
                  </a:solidFill>
                </a:rPr>
                <a:t>H</a:t>
              </a:r>
            </a:p>
          </p:txBody>
        </p:sp>
        <p:sp>
          <p:nvSpPr>
            <p:cNvPr id="26678" name="Freeform 15"/>
            <p:cNvSpPr>
              <a:spLocks noChangeArrowheads="1"/>
            </p:cNvSpPr>
            <p:nvPr/>
          </p:nvSpPr>
          <p:spPr bwMode="auto">
            <a:xfrm>
              <a:off x="8097834" y="1438268"/>
              <a:ext cx="501650" cy="0"/>
            </a:xfrm>
            <a:custGeom>
              <a:avLst/>
              <a:gdLst>
                <a:gd name="T0" fmla="*/ 0 w 316"/>
                <a:gd name="T1" fmla="*/ 2147483646 w 316"/>
                <a:gd name="T2" fmla="*/ 0 60000 65536"/>
                <a:gd name="T3" fmla="*/ 0 60000 65536"/>
                <a:gd name="T4" fmla="*/ 0 w 316"/>
                <a:gd name="T5" fmla="*/ 316 w 316"/>
              </a:gdLst>
              <a:ahLst/>
              <a:cxnLst>
                <a:cxn ang="T2">
                  <a:pos x="T0" y="0"/>
                </a:cxn>
                <a:cxn ang="T3">
                  <a:pos x="T1" y="0"/>
                </a:cxn>
              </a:cxnLst>
              <a:rect l="T4" t="0" r="T5" b="0"/>
              <a:pathLst>
                <a:path w="316">
                  <a:moveTo>
                    <a:pt x="0" y="0"/>
                  </a:moveTo>
                  <a:lnTo>
                    <a:pt x="316"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79" name="Freeform 16"/>
            <p:cNvSpPr>
              <a:spLocks noChangeArrowheads="1"/>
            </p:cNvSpPr>
            <p:nvPr/>
          </p:nvSpPr>
          <p:spPr bwMode="auto">
            <a:xfrm>
              <a:off x="8381996" y="1300156"/>
              <a:ext cx="71438" cy="149225"/>
            </a:xfrm>
            <a:custGeom>
              <a:avLst/>
              <a:gdLst>
                <a:gd name="T0" fmla="*/ 0 w 45"/>
                <a:gd name="T1" fmla="*/ 0 h 94"/>
                <a:gd name="T2" fmla="*/ 2147483646 w 45"/>
                <a:gd name="T3" fmla="*/ 2147483646 h 94"/>
                <a:gd name="T4" fmla="*/ 2147483646 w 45"/>
                <a:gd name="T5" fmla="*/ 2147483646 h 94"/>
                <a:gd name="T6" fmla="*/ 2147483646 w 45"/>
                <a:gd name="T7" fmla="*/ 2147483646 h 94"/>
                <a:gd name="T8" fmla="*/ 2147483646 w 45"/>
                <a:gd name="T9" fmla="*/ 2147483646 h 94"/>
                <a:gd name="T10" fmla="*/ 2147483646 w 45"/>
                <a:gd name="T11" fmla="*/ 2147483646 h 94"/>
                <a:gd name="T12" fmla="*/ 2147483646 w 45"/>
                <a:gd name="T13" fmla="*/ 2147483646 h 94"/>
                <a:gd name="T14" fmla="*/ 2147483646 w 45"/>
                <a:gd name="T15" fmla="*/ 2147483646 h 94"/>
                <a:gd name="T16" fmla="*/ 2147483646 w 45"/>
                <a:gd name="T17" fmla="*/ 2147483646 h 94"/>
                <a:gd name="T18" fmla="*/ 2147483646 w 45"/>
                <a:gd name="T19" fmla="*/ 2147483646 h 94"/>
                <a:gd name="T20" fmla="*/ 2147483646 w 45"/>
                <a:gd name="T21" fmla="*/ 2147483646 h 94"/>
                <a:gd name="T22" fmla="*/ 2147483646 w 45"/>
                <a:gd name="T23" fmla="*/ 2147483646 h 94"/>
                <a:gd name="T24" fmla="*/ 2147483646 w 45"/>
                <a:gd name="T25" fmla="*/ 2147483646 h 94"/>
                <a:gd name="T26" fmla="*/ 2147483646 w 45"/>
                <a:gd name="T27" fmla="*/ 2147483646 h 94"/>
                <a:gd name="T28" fmla="*/ 2147483646 w 45"/>
                <a:gd name="T29" fmla="*/ 2147483646 h 94"/>
                <a:gd name="T30" fmla="*/ 2147483646 w 45"/>
                <a:gd name="T31" fmla="*/ 2147483646 h 94"/>
                <a:gd name="T32" fmla="*/ 2147483646 w 45"/>
                <a:gd name="T33" fmla="*/ 2147483646 h 94"/>
                <a:gd name="T34" fmla="*/ 2147483646 w 45"/>
                <a:gd name="T35" fmla="*/ 2147483646 h 94"/>
                <a:gd name="T36" fmla="*/ 2147483646 w 45"/>
                <a:gd name="T37" fmla="*/ 2147483646 h 94"/>
                <a:gd name="T38" fmla="*/ 2147483646 w 45"/>
                <a:gd name="T39" fmla="*/ 2147483646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
                <a:gd name="T61" fmla="*/ 0 h 94"/>
                <a:gd name="T62" fmla="*/ 45 w 45"/>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 h="94">
                  <a:moveTo>
                    <a:pt x="0" y="0"/>
                  </a:moveTo>
                  <a:lnTo>
                    <a:pt x="9" y="4"/>
                  </a:lnTo>
                  <a:lnTo>
                    <a:pt x="17" y="8"/>
                  </a:lnTo>
                  <a:lnTo>
                    <a:pt x="24" y="13"/>
                  </a:lnTo>
                  <a:lnTo>
                    <a:pt x="30" y="18"/>
                  </a:lnTo>
                  <a:lnTo>
                    <a:pt x="35" y="23"/>
                  </a:lnTo>
                  <a:lnTo>
                    <a:pt x="38" y="28"/>
                  </a:lnTo>
                  <a:lnTo>
                    <a:pt x="41" y="34"/>
                  </a:lnTo>
                  <a:lnTo>
                    <a:pt x="43" y="39"/>
                  </a:lnTo>
                  <a:lnTo>
                    <a:pt x="44" y="44"/>
                  </a:lnTo>
                  <a:lnTo>
                    <a:pt x="45" y="50"/>
                  </a:lnTo>
                  <a:lnTo>
                    <a:pt x="45" y="55"/>
                  </a:lnTo>
                  <a:lnTo>
                    <a:pt x="44" y="60"/>
                  </a:lnTo>
                  <a:lnTo>
                    <a:pt x="42" y="66"/>
                  </a:lnTo>
                  <a:lnTo>
                    <a:pt x="41" y="71"/>
                  </a:lnTo>
                  <a:lnTo>
                    <a:pt x="38" y="76"/>
                  </a:lnTo>
                  <a:lnTo>
                    <a:pt x="36" y="81"/>
                  </a:lnTo>
                  <a:lnTo>
                    <a:pt x="33" y="85"/>
                  </a:lnTo>
                  <a:lnTo>
                    <a:pt x="30" y="90"/>
                  </a:lnTo>
                  <a:lnTo>
                    <a:pt x="26" y="94"/>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0" name="Rectangle 17"/>
            <p:cNvSpPr>
              <a:spLocks noChangeArrowheads="1"/>
            </p:cNvSpPr>
            <p:nvPr/>
          </p:nvSpPr>
          <p:spPr bwMode="auto">
            <a:xfrm>
              <a:off x="8502646" y="1257293"/>
              <a:ext cx="155575"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i="1">
                  <a:solidFill>
                    <a:srgbClr val="000000"/>
                  </a:solidFill>
                </a:rPr>
                <a:t>β</a:t>
              </a:r>
            </a:p>
          </p:txBody>
        </p:sp>
        <p:sp>
          <p:nvSpPr>
            <p:cNvPr id="26681" name="Rectangle 18"/>
            <p:cNvSpPr>
              <a:spLocks noChangeArrowheads="1"/>
            </p:cNvSpPr>
            <p:nvPr/>
          </p:nvSpPr>
          <p:spPr bwMode="auto">
            <a:xfrm>
              <a:off x="6600821" y="1836731"/>
              <a:ext cx="1049338"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a:solidFill>
                    <a:srgbClr val="800000"/>
                  </a:solidFill>
                </a:rPr>
                <a:t>Weight = W</a:t>
              </a:r>
            </a:p>
          </p:txBody>
        </p:sp>
        <p:sp>
          <p:nvSpPr>
            <p:cNvPr id="26682" name="Freeform 19"/>
            <p:cNvSpPr>
              <a:spLocks noChangeArrowheads="1"/>
            </p:cNvSpPr>
            <p:nvPr/>
          </p:nvSpPr>
          <p:spPr bwMode="auto">
            <a:xfrm>
              <a:off x="7115171" y="1624006"/>
              <a:ext cx="76200" cy="26987"/>
            </a:xfrm>
            <a:custGeom>
              <a:avLst/>
              <a:gdLst>
                <a:gd name="T0" fmla="*/ 0 w 48"/>
                <a:gd name="T1" fmla="*/ 2147483646 h 17"/>
                <a:gd name="T2" fmla="*/ 2147483646 w 48"/>
                <a:gd name="T3" fmla="*/ 2147483646 h 17"/>
                <a:gd name="T4" fmla="*/ 2147483646 w 48"/>
                <a:gd name="T5" fmla="*/ 2147483646 h 17"/>
                <a:gd name="T6" fmla="*/ 2147483646 w 48"/>
                <a:gd name="T7" fmla="*/ 2147483646 h 17"/>
                <a:gd name="T8" fmla="*/ 2147483646 w 48"/>
                <a:gd name="T9" fmla="*/ 2147483646 h 17"/>
                <a:gd name="T10" fmla="*/ 2147483646 w 48"/>
                <a:gd name="T11" fmla="*/ 2147483646 h 17"/>
                <a:gd name="T12" fmla="*/ 2147483646 w 48"/>
                <a:gd name="T13" fmla="*/ 2147483646 h 17"/>
                <a:gd name="T14" fmla="*/ 2147483646 w 48"/>
                <a:gd name="T15" fmla="*/ 2147483646 h 17"/>
                <a:gd name="T16" fmla="*/ 2147483646 w 48"/>
                <a:gd name="T17" fmla="*/ 2147483646 h 17"/>
                <a:gd name="T18" fmla="*/ 2147483646 w 4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17"/>
                <a:gd name="T32" fmla="*/ 48 w 4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17">
                  <a:moveTo>
                    <a:pt x="0" y="3"/>
                  </a:moveTo>
                  <a:lnTo>
                    <a:pt x="8" y="11"/>
                  </a:lnTo>
                  <a:lnTo>
                    <a:pt x="15" y="15"/>
                  </a:lnTo>
                  <a:lnTo>
                    <a:pt x="22" y="17"/>
                  </a:lnTo>
                  <a:lnTo>
                    <a:pt x="28" y="17"/>
                  </a:lnTo>
                  <a:lnTo>
                    <a:pt x="33" y="15"/>
                  </a:lnTo>
                  <a:lnTo>
                    <a:pt x="38" y="12"/>
                  </a:lnTo>
                  <a:lnTo>
                    <a:pt x="42" y="8"/>
                  </a:lnTo>
                  <a:lnTo>
                    <a:pt x="45" y="4"/>
                  </a:lnTo>
                  <a:lnTo>
                    <a:pt x="48"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3" name="Rectangle 20"/>
            <p:cNvSpPr>
              <a:spLocks noChangeArrowheads="1"/>
            </p:cNvSpPr>
            <p:nvPr/>
          </p:nvSpPr>
          <p:spPr bwMode="auto">
            <a:xfrm>
              <a:off x="7143745" y="1679567"/>
              <a:ext cx="9842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i="1">
                  <a:solidFill>
                    <a:srgbClr val="000000"/>
                  </a:solidFill>
                </a:rPr>
                <a:t>β</a:t>
              </a:r>
            </a:p>
          </p:txBody>
        </p:sp>
        <p:sp>
          <p:nvSpPr>
            <p:cNvPr id="26684" name="Freeform 21"/>
            <p:cNvSpPr>
              <a:spLocks noChangeArrowheads="1"/>
            </p:cNvSpPr>
            <p:nvPr/>
          </p:nvSpPr>
          <p:spPr bwMode="auto">
            <a:xfrm>
              <a:off x="7029446" y="1336668"/>
              <a:ext cx="285750" cy="495300"/>
            </a:xfrm>
            <a:custGeom>
              <a:avLst/>
              <a:gdLst>
                <a:gd name="T0" fmla="*/ 0 w 180"/>
                <a:gd name="T1" fmla="*/ 0 h 312"/>
                <a:gd name="T2" fmla="*/ 2147483646 w 180"/>
                <a:gd name="T3" fmla="*/ 2147483646 h 312"/>
                <a:gd name="T4" fmla="*/ 0 60000 65536"/>
                <a:gd name="T5" fmla="*/ 0 60000 65536"/>
                <a:gd name="T6" fmla="*/ 0 w 180"/>
                <a:gd name="T7" fmla="*/ 0 h 312"/>
                <a:gd name="T8" fmla="*/ 180 w 180"/>
                <a:gd name="T9" fmla="*/ 312 h 312"/>
              </a:gdLst>
              <a:ahLst/>
              <a:cxnLst>
                <a:cxn ang="T4">
                  <a:pos x="T0" y="T1"/>
                </a:cxn>
                <a:cxn ang="T5">
                  <a:pos x="T2" y="T3"/>
                </a:cxn>
              </a:cxnLst>
              <a:rect l="T6" t="T7" r="T8" b="T9"/>
              <a:pathLst>
                <a:path w="180" h="312">
                  <a:moveTo>
                    <a:pt x="0" y="0"/>
                  </a:moveTo>
                  <a:lnTo>
                    <a:pt x="180" y="312"/>
                  </a:lnTo>
                </a:path>
              </a:pathLst>
            </a:custGeom>
            <a:noFill/>
            <a:ln w="9981">
              <a:solidFill>
                <a:srgbClr val="80808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5" name="Freeform 22"/>
            <p:cNvSpPr>
              <a:spLocks/>
            </p:cNvSpPr>
            <p:nvPr/>
          </p:nvSpPr>
          <p:spPr bwMode="auto">
            <a:xfrm>
              <a:off x="7115171" y="1489068"/>
              <a:ext cx="173038" cy="298450"/>
            </a:xfrm>
            <a:custGeom>
              <a:avLst/>
              <a:gdLst>
                <a:gd name="T0" fmla="*/ 0 w 109"/>
                <a:gd name="T1" fmla="*/ 0 h 188"/>
                <a:gd name="T2" fmla="*/ 2147483646 w 109"/>
                <a:gd name="T3" fmla="*/ 2147483646 h 188"/>
                <a:gd name="T4" fmla="*/ 0 60000 65536"/>
                <a:gd name="T5" fmla="*/ 0 60000 65536"/>
                <a:gd name="T6" fmla="*/ 0 w 109"/>
                <a:gd name="T7" fmla="*/ 0 h 188"/>
                <a:gd name="T8" fmla="*/ 109 w 109"/>
                <a:gd name="T9" fmla="*/ 188 h 188"/>
              </a:gdLst>
              <a:ahLst/>
              <a:cxnLst>
                <a:cxn ang="T4">
                  <a:pos x="T0" y="T1"/>
                </a:cxn>
                <a:cxn ang="T5">
                  <a:pos x="T2" y="T3"/>
                </a:cxn>
              </a:cxnLst>
              <a:rect l="T6" t="T7" r="T8" b="T9"/>
              <a:pathLst>
                <a:path w="109" h="188">
                  <a:moveTo>
                    <a:pt x="0" y="0"/>
                  </a:moveTo>
                  <a:lnTo>
                    <a:pt x="109" y="188"/>
                  </a:lnTo>
                </a:path>
              </a:pathLst>
            </a:custGeom>
            <a:noFill/>
            <a:ln w="9981">
              <a:solidFill>
                <a:srgbClr val="0000FF"/>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6" name="Rectangle 23"/>
            <p:cNvSpPr>
              <a:spLocks noChangeArrowheads="1"/>
            </p:cNvSpPr>
            <p:nvPr/>
          </p:nvSpPr>
          <p:spPr bwMode="auto">
            <a:xfrm rot="3923661">
              <a:off x="7048039" y="2626922"/>
              <a:ext cx="893762"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a:solidFill>
                    <a:srgbClr val="000000"/>
                  </a:solidFill>
                </a:rPr>
                <a:t>N = Fv = W cos β</a:t>
              </a:r>
            </a:p>
          </p:txBody>
        </p:sp>
        <p:sp>
          <p:nvSpPr>
            <p:cNvPr id="26687" name="Freeform 24"/>
            <p:cNvSpPr>
              <a:spLocks noChangeArrowheads="1"/>
            </p:cNvSpPr>
            <p:nvPr/>
          </p:nvSpPr>
          <p:spPr bwMode="auto">
            <a:xfrm>
              <a:off x="5680071" y="428618"/>
              <a:ext cx="2794000" cy="1387475"/>
            </a:xfrm>
            <a:custGeom>
              <a:avLst/>
              <a:gdLst>
                <a:gd name="T0" fmla="*/ 0 w 1760"/>
                <a:gd name="T1" fmla="*/ 2147483646 h 874"/>
                <a:gd name="T2" fmla="*/ 2147483646 w 1760"/>
                <a:gd name="T3" fmla="*/ 0 h 874"/>
                <a:gd name="T4" fmla="*/ 0 60000 65536"/>
                <a:gd name="T5" fmla="*/ 0 60000 65536"/>
                <a:gd name="T6" fmla="*/ 0 w 1760"/>
                <a:gd name="T7" fmla="*/ 0 h 874"/>
                <a:gd name="T8" fmla="*/ 1760 w 1760"/>
                <a:gd name="T9" fmla="*/ 874 h 874"/>
              </a:gdLst>
              <a:ahLst/>
              <a:cxnLst>
                <a:cxn ang="T4">
                  <a:pos x="T0" y="T1"/>
                </a:cxn>
                <a:cxn ang="T5">
                  <a:pos x="T2" y="T3"/>
                </a:cxn>
              </a:cxnLst>
              <a:rect l="T6" t="T7" r="T8" b="T9"/>
              <a:pathLst>
                <a:path w="1760" h="874">
                  <a:moveTo>
                    <a:pt x="0" y="874"/>
                  </a:moveTo>
                  <a:lnTo>
                    <a:pt x="1760" y="0"/>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688" name="Rectangle 18"/>
            <p:cNvSpPr>
              <a:spLocks noChangeArrowheads="1"/>
            </p:cNvSpPr>
            <p:nvPr/>
          </p:nvSpPr>
          <p:spPr bwMode="auto">
            <a:xfrm>
              <a:off x="6598170" y="1575136"/>
              <a:ext cx="274114"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dirty="0">
                  <a:solidFill>
                    <a:srgbClr val="FF0000"/>
                  </a:solidFill>
                </a:rPr>
                <a:t>W sin</a:t>
              </a:r>
              <a:r>
                <a:rPr lang="en-US" altLang="en-US" sz="700" dirty="0">
                  <a:solidFill>
                    <a:srgbClr val="FF0000"/>
                  </a:solidFill>
                  <a:latin typeface="Symbol" panose="05050102010706020507" pitchFamily="18" charset="2"/>
                </a:rPr>
                <a:t>b</a:t>
              </a:r>
            </a:p>
          </p:txBody>
        </p:sp>
        <p:sp>
          <p:nvSpPr>
            <p:cNvPr id="26689" name="Rectangle 18"/>
            <p:cNvSpPr>
              <a:spLocks noChangeArrowheads="1"/>
            </p:cNvSpPr>
            <p:nvPr/>
          </p:nvSpPr>
          <p:spPr bwMode="auto">
            <a:xfrm>
              <a:off x="7320482" y="1801092"/>
              <a:ext cx="29976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a:solidFill>
                    <a:srgbClr val="216EDF"/>
                  </a:solidFill>
                </a:rPr>
                <a:t>W cos</a:t>
              </a:r>
              <a:r>
                <a:rPr lang="en-US" altLang="en-US" sz="700">
                  <a:solidFill>
                    <a:srgbClr val="216EDF"/>
                  </a:solidFill>
                  <a:latin typeface="Symbol" panose="05050102010706020507" pitchFamily="18" charset="2"/>
                </a:rPr>
                <a:t>b</a:t>
              </a:r>
            </a:p>
          </p:txBody>
        </p:sp>
        <p:sp>
          <p:nvSpPr>
            <p:cNvPr id="26690" name="Rectangle 28"/>
            <p:cNvSpPr>
              <a:spLocks noChangeArrowheads="1"/>
            </p:cNvSpPr>
            <p:nvPr/>
          </p:nvSpPr>
          <p:spPr bwMode="auto">
            <a:xfrm rot="-1486537">
              <a:off x="6248654" y="2102640"/>
              <a:ext cx="949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i="1" dirty="0">
                  <a:solidFill>
                    <a:srgbClr val="000000"/>
                  </a:solidFill>
                  <a:latin typeface="Symbol" panose="05050102010706020507" pitchFamily="18" charset="2"/>
                </a:rPr>
                <a:t>t</a:t>
              </a:r>
              <a:r>
                <a:rPr lang="en-US" altLang="en-US" sz="1300" i="1" dirty="0">
                  <a:solidFill>
                    <a:srgbClr val="000000"/>
                  </a:solidFill>
                </a:rPr>
                <a:t> </a:t>
              </a:r>
              <a:r>
                <a:rPr lang="en-US" altLang="en-US" sz="1000" i="1" dirty="0">
                  <a:solidFill>
                    <a:srgbClr val="000000"/>
                  </a:solidFill>
                </a:rPr>
                <a:t>= C + N tanϕ</a:t>
              </a:r>
            </a:p>
          </p:txBody>
        </p:sp>
        <p:sp>
          <p:nvSpPr>
            <p:cNvPr id="92" name="Line 8"/>
            <p:cNvSpPr>
              <a:spLocks noChangeShapeType="1"/>
            </p:cNvSpPr>
            <p:nvPr/>
          </p:nvSpPr>
          <p:spPr bwMode="auto">
            <a:xfrm flipV="1">
              <a:off x="7675148" y="666779"/>
              <a:ext cx="899927" cy="446155"/>
            </a:xfrm>
            <a:prstGeom prst="line">
              <a:avLst/>
            </a:prstGeom>
            <a:noFill/>
            <a:ln w="3175">
              <a:solidFill>
                <a:schemeClr val="bg1">
                  <a:lumMod val="85000"/>
                </a:schemeClr>
              </a:solidFill>
              <a:round/>
              <a:headEnd type="arrow" w="med" len="med"/>
              <a:tailEnd type="none" w="med" len="med"/>
            </a:ln>
            <a:extLst>
              <a:ext uri="{909E8E84-426E-40DD-AFC4-6F175D3DCCD1}">
                <a14:hiddenFill xmlns:a14="http://schemas.microsoft.com/office/drawing/2010/main">
                  <a:noFill/>
                </a14:hiddenFill>
              </a:ext>
            </a:extLst>
          </p:spPr>
          <p:txBody>
            <a:bodyPr/>
            <a:lstStyle/>
            <a:p>
              <a:pPr>
                <a:defRPr/>
              </a:pPr>
              <a:endParaRPr lang="en-US" dirty="0"/>
            </a:p>
          </p:txBody>
        </p:sp>
        <p:sp>
          <p:nvSpPr>
            <p:cNvPr id="93" name="Line 10"/>
            <p:cNvSpPr>
              <a:spLocks noChangeShapeType="1"/>
            </p:cNvSpPr>
            <p:nvPr/>
          </p:nvSpPr>
          <p:spPr bwMode="auto">
            <a:xfrm flipV="1">
              <a:off x="7773553" y="960511"/>
              <a:ext cx="933258" cy="452505"/>
            </a:xfrm>
            <a:prstGeom prst="line">
              <a:avLst/>
            </a:prstGeom>
            <a:noFill/>
            <a:ln w="3175">
              <a:solidFill>
                <a:schemeClr val="bg1">
                  <a:lumMod val="85000"/>
                </a:schemeClr>
              </a:solidFill>
              <a:round/>
              <a:headEnd type="arrow" w="med" len="med"/>
              <a:tailEnd type="none" w="med" len="med"/>
            </a:ln>
            <a:extLst>
              <a:ext uri="{909E8E84-426E-40DD-AFC4-6F175D3DCCD1}">
                <a14:hiddenFill xmlns:a14="http://schemas.microsoft.com/office/drawing/2010/main">
                  <a:noFill/>
                </a14:hiddenFill>
              </a:ext>
            </a:extLst>
          </p:spPr>
          <p:txBody>
            <a:bodyPr/>
            <a:lstStyle/>
            <a:p>
              <a:pPr>
                <a:defRPr/>
              </a:pPr>
              <a:endParaRPr lang="en-US" dirty="0"/>
            </a:p>
          </p:txBody>
        </p:sp>
        <p:sp>
          <p:nvSpPr>
            <p:cNvPr id="94" name="Line 10"/>
            <p:cNvSpPr>
              <a:spLocks noChangeShapeType="1"/>
            </p:cNvSpPr>
            <p:nvPr/>
          </p:nvSpPr>
          <p:spPr bwMode="auto">
            <a:xfrm flipV="1">
              <a:off x="7629120" y="512769"/>
              <a:ext cx="934846" cy="452505"/>
            </a:xfrm>
            <a:prstGeom prst="line">
              <a:avLst/>
            </a:prstGeom>
            <a:noFill/>
            <a:ln w="3175">
              <a:solidFill>
                <a:schemeClr val="bg1">
                  <a:lumMod val="85000"/>
                </a:schemeClr>
              </a:solidFill>
              <a:round/>
              <a:headEnd type="arrow" w="med" len="med"/>
              <a:tailEnd type="none" w="med" len="med"/>
            </a:ln>
            <a:extLst>
              <a:ext uri="{909E8E84-426E-40DD-AFC4-6F175D3DCCD1}">
                <a14:hiddenFill xmlns:a14="http://schemas.microsoft.com/office/drawing/2010/main">
                  <a:noFill/>
                </a14:hiddenFill>
              </a:ext>
            </a:extLst>
          </p:spPr>
          <p:txBody>
            <a:bodyPr/>
            <a:lstStyle/>
            <a:p>
              <a:pPr>
                <a:defRPr/>
              </a:pPr>
              <a:endParaRPr lang="en-US" dirty="0"/>
            </a:p>
          </p:txBody>
        </p:sp>
        <p:sp>
          <p:nvSpPr>
            <p:cNvPr id="95" name="Line 10"/>
            <p:cNvSpPr>
              <a:spLocks noChangeShapeType="1"/>
            </p:cNvSpPr>
            <p:nvPr/>
          </p:nvSpPr>
          <p:spPr bwMode="auto">
            <a:xfrm flipV="1">
              <a:off x="7730699" y="800149"/>
              <a:ext cx="879294" cy="481086"/>
            </a:xfrm>
            <a:prstGeom prst="line">
              <a:avLst/>
            </a:prstGeom>
            <a:noFill/>
            <a:ln w="3175">
              <a:solidFill>
                <a:schemeClr val="bg1">
                  <a:lumMod val="85000"/>
                </a:schemeClr>
              </a:solidFill>
              <a:round/>
              <a:headEnd type="arrow" w="med" len="med"/>
              <a:tailEnd type="none" w="med" len="med"/>
            </a:ln>
            <a:extLst>
              <a:ext uri="{909E8E84-426E-40DD-AFC4-6F175D3DCCD1}">
                <a14:hiddenFill xmlns:a14="http://schemas.microsoft.com/office/drawing/2010/main">
                  <a:noFill/>
                </a14:hiddenFill>
              </a:ext>
            </a:extLst>
          </p:spPr>
          <p:txBody>
            <a:bodyPr/>
            <a:lstStyle/>
            <a:p>
              <a:pPr>
                <a:defRPr/>
              </a:pPr>
              <a:endParaRPr lang="en-US" dirty="0"/>
            </a:p>
          </p:txBody>
        </p:sp>
        <p:sp>
          <p:nvSpPr>
            <p:cNvPr id="15" name="Rectangle 14"/>
            <p:cNvSpPr/>
            <p:nvPr/>
          </p:nvSpPr>
          <p:spPr>
            <a:xfrm>
              <a:off x="8321128" y="557225"/>
              <a:ext cx="726925" cy="261977"/>
            </a:xfrm>
            <a:prstGeom prst="rect">
              <a:avLst/>
            </a:prstGeom>
          </p:spPr>
          <p:txBody>
            <a:bodyPr wrap="none">
              <a:spAutoFit/>
            </a:bodyPr>
            <a:lstStyle/>
            <a:p>
              <a:pPr>
                <a:defRPr/>
              </a:pPr>
              <a:r>
                <a:rPr lang="en-US" altLang="en-US" sz="1100" i="1" dirty="0">
                  <a:solidFill>
                    <a:schemeClr val="bg1">
                      <a:lumMod val="75000"/>
                    </a:schemeClr>
                  </a:solidFill>
                </a:rPr>
                <a:t>seepage</a:t>
              </a:r>
              <a:endParaRPr lang="en-US" sz="1100" dirty="0">
                <a:solidFill>
                  <a:schemeClr val="bg1">
                    <a:lumMod val="75000"/>
                  </a:schemeClr>
                </a:solidFill>
              </a:endParaRPr>
            </a:p>
          </p:txBody>
        </p:sp>
      </p:grpSp>
      <p:sp>
        <p:nvSpPr>
          <p:cNvPr id="26666" name="Freeform 3"/>
          <p:cNvSpPr>
            <a:spLocks noChangeArrowheads="1"/>
          </p:cNvSpPr>
          <p:nvPr/>
        </p:nvSpPr>
        <p:spPr bwMode="auto">
          <a:xfrm>
            <a:off x="100013" y="4716463"/>
            <a:ext cx="5580062" cy="1878012"/>
          </a:xfrm>
          <a:custGeom>
            <a:avLst/>
            <a:gdLst>
              <a:gd name="T0" fmla="*/ 0 w 2140"/>
              <a:gd name="T1" fmla="*/ 2147483646 h 382"/>
              <a:gd name="T2" fmla="*/ 2147483646 w 2140"/>
              <a:gd name="T3" fmla="*/ 2147483646 h 382"/>
              <a:gd name="T4" fmla="*/ 2147483646 w 2140"/>
              <a:gd name="T5" fmla="*/ 2147483646 h 382"/>
              <a:gd name="T6" fmla="*/ 2147483646 w 2140"/>
              <a:gd name="T7" fmla="*/ 2147483646 h 382"/>
              <a:gd name="T8" fmla="*/ 2147483646 w 2140"/>
              <a:gd name="T9" fmla="*/ 2147483646 h 382"/>
              <a:gd name="T10" fmla="*/ 2147483646 w 2140"/>
              <a:gd name="T11" fmla="*/ 2147483646 h 382"/>
              <a:gd name="T12" fmla="*/ 2147483646 w 2140"/>
              <a:gd name="T13" fmla="*/ 2147483646 h 382"/>
              <a:gd name="T14" fmla="*/ 2147483646 w 2140"/>
              <a:gd name="T15" fmla="*/ 2147483646 h 382"/>
              <a:gd name="T16" fmla="*/ 2147483646 w 2140"/>
              <a:gd name="T17" fmla="*/ 2147483646 h 382"/>
              <a:gd name="T18" fmla="*/ 2147483646 w 2140"/>
              <a:gd name="T19" fmla="*/ 2147483646 h 382"/>
              <a:gd name="T20" fmla="*/ 2147483646 w 2140"/>
              <a:gd name="T21" fmla="*/ 0 h 382"/>
              <a:gd name="T22" fmla="*/ 2147483646 w 2140"/>
              <a:gd name="T23" fmla="*/ 0 h 382"/>
              <a:gd name="T24" fmla="*/ 2147483646 w 2140"/>
              <a:gd name="T25" fmla="*/ 2147483646 h 382"/>
              <a:gd name="T26" fmla="*/ 2147483646 w 2140"/>
              <a:gd name="T27" fmla="*/ 2147483646 h 382"/>
              <a:gd name="T28" fmla="*/ 2147483646 w 2140"/>
              <a:gd name="T29" fmla="*/ 2147483646 h 382"/>
              <a:gd name="T30" fmla="*/ 2147483646 w 2140"/>
              <a:gd name="T31" fmla="*/ 2147483646 h 382"/>
              <a:gd name="T32" fmla="*/ 2147483646 w 2140"/>
              <a:gd name="T33" fmla="*/ 2147483646 h 382"/>
              <a:gd name="T34" fmla="*/ 2147483646 w 2140"/>
              <a:gd name="T35" fmla="*/ 2147483646 h 382"/>
              <a:gd name="T36" fmla="*/ 2147483646 w 2140"/>
              <a:gd name="T37" fmla="*/ 2147483646 h 382"/>
              <a:gd name="T38" fmla="*/ 2147483646 w 2140"/>
              <a:gd name="T39" fmla="*/ 2147483646 h 382"/>
              <a:gd name="T40" fmla="*/ 2147483646 w 2140"/>
              <a:gd name="T41" fmla="*/ 2147483646 h 382"/>
              <a:gd name="T42" fmla="*/ 2147483646 w 2140"/>
              <a:gd name="T43" fmla="*/ 2147483646 h 382"/>
              <a:gd name="T44" fmla="*/ 2147483646 w 2140"/>
              <a:gd name="T45" fmla="*/ 2147483646 h 382"/>
              <a:gd name="T46" fmla="*/ 2147483646 w 2140"/>
              <a:gd name="T47" fmla="*/ 2147483646 h 382"/>
              <a:gd name="T48" fmla="*/ 2147483646 w 2140"/>
              <a:gd name="T49" fmla="*/ 2147483646 h 382"/>
              <a:gd name="T50" fmla="*/ 2147483646 w 2140"/>
              <a:gd name="T51" fmla="*/ 2147483646 h 382"/>
              <a:gd name="T52" fmla="*/ 2147483646 w 2140"/>
              <a:gd name="T53" fmla="*/ 2147483646 h 382"/>
              <a:gd name="T54" fmla="*/ 2147483646 w 2140"/>
              <a:gd name="T55" fmla="*/ 2147483646 h 382"/>
              <a:gd name="T56" fmla="*/ 2147483646 w 2140"/>
              <a:gd name="T57" fmla="*/ 2147483646 h 382"/>
              <a:gd name="T58" fmla="*/ 2147483646 w 2140"/>
              <a:gd name="T59" fmla="*/ 2147483646 h 382"/>
              <a:gd name="T60" fmla="*/ 2147483646 w 2140"/>
              <a:gd name="T61" fmla="*/ 2147483646 h 382"/>
              <a:gd name="T62" fmla="*/ 2147483646 w 2140"/>
              <a:gd name="T63" fmla="*/ 2147483646 h 382"/>
              <a:gd name="T64" fmla="*/ 2147483646 w 2140"/>
              <a:gd name="T65" fmla="*/ 2147483646 h 382"/>
              <a:gd name="T66" fmla="*/ 2147483646 w 2140"/>
              <a:gd name="T67" fmla="*/ 2147483646 h 382"/>
              <a:gd name="T68" fmla="*/ 2147483646 w 2140"/>
              <a:gd name="T69" fmla="*/ 2147483646 h 382"/>
              <a:gd name="T70" fmla="*/ 2147483646 w 2140"/>
              <a:gd name="T71" fmla="*/ 2147483646 h 382"/>
              <a:gd name="T72" fmla="*/ 2147483646 w 2140"/>
              <a:gd name="T73" fmla="*/ 2147483646 h 382"/>
              <a:gd name="T74" fmla="*/ 2147483646 w 2140"/>
              <a:gd name="T75" fmla="*/ 2147483646 h 382"/>
              <a:gd name="T76" fmla="*/ 2147483646 w 2140"/>
              <a:gd name="T77" fmla="*/ 2147483646 h 382"/>
              <a:gd name="T78" fmla="*/ 2147483646 w 2140"/>
              <a:gd name="T79" fmla="*/ 2147483646 h 382"/>
              <a:gd name="T80" fmla="*/ 2147483646 w 2140"/>
              <a:gd name="T81" fmla="*/ 2147483646 h 382"/>
              <a:gd name="T82" fmla="*/ 2147483646 w 2140"/>
              <a:gd name="T83" fmla="*/ 2147483646 h 382"/>
              <a:gd name="T84" fmla="*/ 2147483646 w 2140"/>
              <a:gd name="T85" fmla="*/ 2147483646 h 382"/>
              <a:gd name="T86" fmla="*/ 0 w 2140"/>
              <a:gd name="T87" fmla="*/ 2147483646 h 382"/>
              <a:gd name="T88" fmla="*/ 0 w 2140"/>
              <a:gd name="T89" fmla="*/ 2147483646 h 3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40"/>
              <a:gd name="T136" fmla="*/ 0 h 382"/>
              <a:gd name="T137" fmla="*/ 2140 w 2140"/>
              <a:gd name="T138" fmla="*/ 382 h 3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40" h="382">
                <a:moveTo>
                  <a:pt x="0" y="95"/>
                </a:moveTo>
                <a:lnTo>
                  <a:pt x="0" y="88"/>
                </a:lnTo>
                <a:lnTo>
                  <a:pt x="1" y="80"/>
                </a:lnTo>
                <a:lnTo>
                  <a:pt x="3" y="73"/>
                </a:lnTo>
                <a:lnTo>
                  <a:pt x="5" y="66"/>
                </a:lnTo>
                <a:lnTo>
                  <a:pt x="7" y="60"/>
                </a:lnTo>
                <a:lnTo>
                  <a:pt x="10" y="53"/>
                </a:lnTo>
                <a:lnTo>
                  <a:pt x="13" y="47"/>
                </a:lnTo>
                <a:lnTo>
                  <a:pt x="17" y="41"/>
                </a:lnTo>
                <a:lnTo>
                  <a:pt x="21" y="36"/>
                </a:lnTo>
                <a:lnTo>
                  <a:pt x="25" y="30"/>
                </a:lnTo>
                <a:lnTo>
                  <a:pt x="30" y="25"/>
                </a:lnTo>
                <a:lnTo>
                  <a:pt x="35" y="21"/>
                </a:lnTo>
                <a:lnTo>
                  <a:pt x="41" y="17"/>
                </a:lnTo>
                <a:lnTo>
                  <a:pt x="47" y="13"/>
                </a:lnTo>
                <a:lnTo>
                  <a:pt x="53" y="10"/>
                </a:lnTo>
                <a:lnTo>
                  <a:pt x="59" y="7"/>
                </a:lnTo>
                <a:lnTo>
                  <a:pt x="66" y="4"/>
                </a:lnTo>
                <a:lnTo>
                  <a:pt x="73" y="2"/>
                </a:lnTo>
                <a:lnTo>
                  <a:pt x="80" y="1"/>
                </a:lnTo>
                <a:lnTo>
                  <a:pt x="87" y="0"/>
                </a:lnTo>
                <a:lnTo>
                  <a:pt x="94" y="0"/>
                </a:lnTo>
                <a:lnTo>
                  <a:pt x="2045" y="0"/>
                </a:lnTo>
                <a:lnTo>
                  <a:pt x="2053" y="0"/>
                </a:lnTo>
                <a:lnTo>
                  <a:pt x="2060" y="1"/>
                </a:lnTo>
                <a:lnTo>
                  <a:pt x="2067" y="2"/>
                </a:lnTo>
                <a:lnTo>
                  <a:pt x="2074" y="4"/>
                </a:lnTo>
                <a:lnTo>
                  <a:pt x="2080" y="7"/>
                </a:lnTo>
                <a:lnTo>
                  <a:pt x="2087" y="10"/>
                </a:lnTo>
                <a:lnTo>
                  <a:pt x="2093" y="13"/>
                </a:lnTo>
                <a:lnTo>
                  <a:pt x="2099" y="17"/>
                </a:lnTo>
                <a:lnTo>
                  <a:pt x="2104" y="21"/>
                </a:lnTo>
                <a:lnTo>
                  <a:pt x="2109" y="25"/>
                </a:lnTo>
                <a:lnTo>
                  <a:pt x="2114" y="30"/>
                </a:lnTo>
                <a:lnTo>
                  <a:pt x="2119" y="36"/>
                </a:lnTo>
                <a:lnTo>
                  <a:pt x="2123" y="41"/>
                </a:lnTo>
                <a:lnTo>
                  <a:pt x="2127" y="47"/>
                </a:lnTo>
                <a:lnTo>
                  <a:pt x="2130" y="53"/>
                </a:lnTo>
                <a:lnTo>
                  <a:pt x="2133" y="60"/>
                </a:lnTo>
                <a:lnTo>
                  <a:pt x="2135" y="66"/>
                </a:lnTo>
                <a:lnTo>
                  <a:pt x="2137" y="73"/>
                </a:lnTo>
                <a:lnTo>
                  <a:pt x="2138" y="80"/>
                </a:lnTo>
                <a:lnTo>
                  <a:pt x="2139" y="88"/>
                </a:lnTo>
                <a:lnTo>
                  <a:pt x="2140" y="95"/>
                </a:lnTo>
                <a:lnTo>
                  <a:pt x="2140" y="287"/>
                </a:lnTo>
                <a:lnTo>
                  <a:pt x="2139" y="294"/>
                </a:lnTo>
                <a:lnTo>
                  <a:pt x="2138" y="301"/>
                </a:lnTo>
                <a:lnTo>
                  <a:pt x="2137" y="308"/>
                </a:lnTo>
                <a:lnTo>
                  <a:pt x="2135" y="315"/>
                </a:lnTo>
                <a:lnTo>
                  <a:pt x="2133" y="322"/>
                </a:lnTo>
                <a:lnTo>
                  <a:pt x="2130" y="328"/>
                </a:lnTo>
                <a:lnTo>
                  <a:pt x="2127" y="335"/>
                </a:lnTo>
                <a:lnTo>
                  <a:pt x="2123" y="340"/>
                </a:lnTo>
                <a:lnTo>
                  <a:pt x="2119" y="346"/>
                </a:lnTo>
                <a:lnTo>
                  <a:pt x="2114" y="351"/>
                </a:lnTo>
                <a:lnTo>
                  <a:pt x="2109" y="356"/>
                </a:lnTo>
                <a:lnTo>
                  <a:pt x="2104" y="361"/>
                </a:lnTo>
                <a:lnTo>
                  <a:pt x="2099" y="365"/>
                </a:lnTo>
                <a:lnTo>
                  <a:pt x="2093" y="369"/>
                </a:lnTo>
                <a:lnTo>
                  <a:pt x="2087" y="372"/>
                </a:lnTo>
                <a:lnTo>
                  <a:pt x="2080" y="375"/>
                </a:lnTo>
                <a:lnTo>
                  <a:pt x="2074" y="377"/>
                </a:lnTo>
                <a:lnTo>
                  <a:pt x="2067" y="379"/>
                </a:lnTo>
                <a:lnTo>
                  <a:pt x="2060" y="380"/>
                </a:lnTo>
                <a:lnTo>
                  <a:pt x="2053" y="381"/>
                </a:lnTo>
                <a:lnTo>
                  <a:pt x="2045" y="382"/>
                </a:lnTo>
                <a:lnTo>
                  <a:pt x="94" y="382"/>
                </a:lnTo>
                <a:lnTo>
                  <a:pt x="87" y="381"/>
                </a:lnTo>
                <a:lnTo>
                  <a:pt x="80" y="380"/>
                </a:lnTo>
                <a:lnTo>
                  <a:pt x="73" y="379"/>
                </a:lnTo>
                <a:lnTo>
                  <a:pt x="66" y="377"/>
                </a:lnTo>
                <a:lnTo>
                  <a:pt x="59" y="375"/>
                </a:lnTo>
                <a:lnTo>
                  <a:pt x="53" y="372"/>
                </a:lnTo>
                <a:lnTo>
                  <a:pt x="47" y="369"/>
                </a:lnTo>
                <a:lnTo>
                  <a:pt x="41" y="365"/>
                </a:lnTo>
                <a:lnTo>
                  <a:pt x="35" y="361"/>
                </a:lnTo>
                <a:lnTo>
                  <a:pt x="30" y="356"/>
                </a:lnTo>
                <a:lnTo>
                  <a:pt x="25" y="351"/>
                </a:lnTo>
                <a:lnTo>
                  <a:pt x="21" y="346"/>
                </a:lnTo>
                <a:lnTo>
                  <a:pt x="17" y="340"/>
                </a:lnTo>
                <a:lnTo>
                  <a:pt x="13" y="335"/>
                </a:lnTo>
                <a:lnTo>
                  <a:pt x="10" y="328"/>
                </a:lnTo>
                <a:lnTo>
                  <a:pt x="7" y="322"/>
                </a:lnTo>
                <a:lnTo>
                  <a:pt x="5" y="315"/>
                </a:lnTo>
                <a:lnTo>
                  <a:pt x="3" y="308"/>
                </a:lnTo>
                <a:lnTo>
                  <a:pt x="1" y="301"/>
                </a:lnTo>
                <a:lnTo>
                  <a:pt x="0" y="294"/>
                </a:lnTo>
                <a:lnTo>
                  <a:pt x="0" y="287"/>
                </a:lnTo>
                <a:lnTo>
                  <a:pt x="0" y="95"/>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reeform 19"/>
          <p:cNvSpPr>
            <a:spLocks noChangeArrowheads="1"/>
          </p:cNvSpPr>
          <p:nvPr/>
        </p:nvSpPr>
        <p:spPr bwMode="auto">
          <a:xfrm>
            <a:off x="488950" y="4378325"/>
            <a:ext cx="2947988" cy="2159000"/>
          </a:xfrm>
          <a:custGeom>
            <a:avLst/>
            <a:gdLst>
              <a:gd name="T0" fmla="*/ 2147483646 w 1857"/>
              <a:gd name="T1" fmla="*/ 2147483646 h 1360"/>
              <a:gd name="T2" fmla="*/ 2147483646 w 1857"/>
              <a:gd name="T3" fmla="*/ 2147483646 h 1360"/>
              <a:gd name="T4" fmla="*/ 2147483646 w 1857"/>
              <a:gd name="T5" fmla="*/ 2147483646 h 1360"/>
              <a:gd name="T6" fmla="*/ 2147483646 w 1857"/>
              <a:gd name="T7" fmla="*/ 2147483646 h 1360"/>
              <a:gd name="T8" fmla="*/ 2147483646 w 1857"/>
              <a:gd name="T9" fmla="*/ 2147483646 h 1360"/>
              <a:gd name="T10" fmla="*/ 2147483646 w 1857"/>
              <a:gd name="T11" fmla="*/ 2147483646 h 1360"/>
              <a:gd name="T12" fmla="*/ 2147483646 w 1857"/>
              <a:gd name="T13" fmla="*/ 2147483646 h 1360"/>
              <a:gd name="T14" fmla="*/ 2147483646 w 1857"/>
              <a:gd name="T15" fmla="*/ 2147483646 h 1360"/>
              <a:gd name="T16" fmla="*/ 2147483646 w 1857"/>
              <a:gd name="T17" fmla="*/ 2147483646 h 1360"/>
              <a:gd name="T18" fmla="*/ 2147483646 w 1857"/>
              <a:gd name="T19" fmla="*/ 2147483646 h 1360"/>
              <a:gd name="T20" fmla="*/ 2147483646 w 1857"/>
              <a:gd name="T21" fmla="*/ 2147483646 h 1360"/>
              <a:gd name="T22" fmla="*/ 2147483646 w 1857"/>
              <a:gd name="T23" fmla="*/ 2147483646 h 1360"/>
              <a:gd name="T24" fmla="*/ 2147483646 w 1857"/>
              <a:gd name="T25" fmla="*/ 2147483646 h 1360"/>
              <a:gd name="T26" fmla="*/ 2147483646 w 1857"/>
              <a:gd name="T27" fmla="*/ 2147483646 h 1360"/>
              <a:gd name="T28" fmla="*/ 2147483646 w 1857"/>
              <a:gd name="T29" fmla="*/ 2147483646 h 1360"/>
              <a:gd name="T30" fmla="*/ 2147483646 w 1857"/>
              <a:gd name="T31" fmla="*/ 2147483646 h 1360"/>
              <a:gd name="T32" fmla="*/ 2147483646 w 1857"/>
              <a:gd name="T33" fmla="*/ 2147483646 h 1360"/>
              <a:gd name="T34" fmla="*/ 2147483646 w 1857"/>
              <a:gd name="T35" fmla="*/ 2147483646 h 1360"/>
              <a:gd name="T36" fmla="*/ 2147483646 w 1857"/>
              <a:gd name="T37" fmla="*/ 2147483646 h 1360"/>
              <a:gd name="T38" fmla="*/ 2147483646 w 1857"/>
              <a:gd name="T39" fmla="*/ 2147483646 h 1360"/>
              <a:gd name="T40" fmla="*/ 2147483646 w 1857"/>
              <a:gd name="T41" fmla="*/ 2147483646 h 1360"/>
              <a:gd name="T42" fmla="*/ 2147483646 w 1857"/>
              <a:gd name="T43" fmla="*/ 2147483646 h 1360"/>
              <a:gd name="T44" fmla="*/ 2147483646 w 1857"/>
              <a:gd name="T45" fmla="*/ 2147483646 h 1360"/>
              <a:gd name="T46" fmla="*/ 2147483646 w 1857"/>
              <a:gd name="T47" fmla="*/ 2147483646 h 1360"/>
              <a:gd name="T48" fmla="*/ 2147483646 w 1857"/>
              <a:gd name="T49" fmla="*/ 2147483646 h 1360"/>
              <a:gd name="T50" fmla="*/ 2147483646 w 1857"/>
              <a:gd name="T51" fmla="*/ 2147483646 h 1360"/>
              <a:gd name="T52" fmla="*/ 2147483646 w 1857"/>
              <a:gd name="T53" fmla="*/ 2147483646 h 1360"/>
              <a:gd name="T54" fmla="*/ 2147483646 w 1857"/>
              <a:gd name="T55" fmla="*/ 2147483646 h 1360"/>
              <a:gd name="T56" fmla="*/ 2147483646 w 1857"/>
              <a:gd name="T57" fmla="*/ 2147483646 h 1360"/>
              <a:gd name="T58" fmla="*/ 2147483646 w 1857"/>
              <a:gd name="T59" fmla="*/ 2147483646 h 1360"/>
              <a:gd name="T60" fmla="*/ 2147483646 w 1857"/>
              <a:gd name="T61" fmla="*/ 2147483646 h 1360"/>
              <a:gd name="T62" fmla="*/ 2147483646 w 1857"/>
              <a:gd name="T63" fmla="*/ 2147483646 h 1360"/>
              <a:gd name="T64" fmla="*/ 2147483646 w 1857"/>
              <a:gd name="T65" fmla="*/ 2147483646 h 1360"/>
              <a:gd name="T66" fmla="*/ 2147483646 w 1857"/>
              <a:gd name="T67" fmla="*/ 2147483646 h 1360"/>
              <a:gd name="T68" fmla="*/ 2147483646 w 1857"/>
              <a:gd name="T69" fmla="*/ 2147483646 h 1360"/>
              <a:gd name="T70" fmla="*/ 2147483646 w 1857"/>
              <a:gd name="T71" fmla="*/ 2147483646 h 1360"/>
              <a:gd name="T72" fmla="*/ 2147483646 w 1857"/>
              <a:gd name="T73" fmla="*/ 2147483646 h 1360"/>
              <a:gd name="T74" fmla="*/ 2147483646 w 1857"/>
              <a:gd name="T75" fmla="*/ 2147483646 h 1360"/>
              <a:gd name="T76" fmla="*/ 2147483646 w 1857"/>
              <a:gd name="T77" fmla="*/ 2147483646 h 1360"/>
              <a:gd name="T78" fmla="*/ 2147483646 w 1857"/>
              <a:gd name="T79" fmla="*/ 2147483646 h 1360"/>
              <a:gd name="T80" fmla="*/ 0 w 1857"/>
              <a:gd name="T81" fmla="*/ 2147483646 h 1360"/>
              <a:gd name="T82" fmla="*/ 2147483646 w 1857"/>
              <a:gd name="T83" fmla="*/ 2147483646 h 1360"/>
              <a:gd name="T84" fmla="*/ 2147483646 w 1857"/>
              <a:gd name="T85" fmla="*/ 2147483646 h 1360"/>
              <a:gd name="T86" fmla="*/ 2147483646 w 1857"/>
              <a:gd name="T87" fmla="*/ 2147483646 h 1360"/>
              <a:gd name="T88" fmla="*/ 2147483646 w 1857"/>
              <a:gd name="T89" fmla="*/ 2147483646 h 1360"/>
              <a:gd name="T90" fmla="*/ 2147483646 w 1857"/>
              <a:gd name="T91" fmla="*/ 2147483646 h 1360"/>
              <a:gd name="T92" fmla="*/ 2147483646 w 1857"/>
              <a:gd name="T93" fmla="*/ 2147483646 h 1360"/>
              <a:gd name="T94" fmla="*/ 2147483646 w 1857"/>
              <a:gd name="T95" fmla="*/ 2147483646 h 1360"/>
              <a:gd name="T96" fmla="*/ 2147483646 w 1857"/>
              <a:gd name="T97" fmla="*/ 2147483646 h 1360"/>
              <a:gd name="T98" fmla="*/ 2147483646 w 1857"/>
              <a:gd name="T99" fmla="*/ 2147483646 h 1360"/>
              <a:gd name="T100" fmla="*/ 2147483646 w 1857"/>
              <a:gd name="T101" fmla="*/ 2147483646 h 1360"/>
              <a:gd name="T102" fmla="*/ 2147483646 w 1857"/>
              <a:gd name="T103" fmla="*/ 2147483646 h 1360"/>
              <a:gd name="T104" fmla="*/ 2147483646 w 1857"/>
              <a:gd name="T105" fmla="*/ 2147483646 h 1360"/>
              <a:gd name="T106" fmla="*/ 2147483646 w 1857"/>
              <a:gd name="T107" fmla="*/ 2147483646 h 1360"/>
              <a:gd name="T108" fmla="*/ 2147483646 w 1857"/>
              <a:gd name="T109" fmla="*/ 0 h 13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57"/>
              <a:gd name="T166" fmla="*/ 0 h 1360"/>
              <a:gd name="T167" fmla="*/ 1857 w 1857"/>
              <a:gd name="T168" fmla="*/ 1360 h 13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57" h="1360">
                <a:moveTo>
                  <a:pt x="1518" y="0"/>
                </a:moveTo>
                <a:lnTo>
                  <a:pt x="1525" y="0"/>
                </a:lnTo>
                <a:lnTo>
                  <a:pt x="1531" y="1"/>
                </a:lnTo>
                <a:lnTo>
                  <a:pt x="1538" y="1"/>
                </a:lnTo>
                <a:lnTo>
                  <a:pt x="1545" y="1"/>
                </a:lnTo>
                <a:lnTo>
                  <a:pt x="1552" y="2"/>
                </a:lnTo>
                <a:lnTo>
                  <a:pt x="1559" y="3"/>
                </a:lnTo>
                <a:lnTo>
                  <a:pt x="1565" y="4"/>
                </a:lnTo>
                <a:lnTo>
                  <a:pt x="1572" y="5"/>
                </a:lnTo>
                <a:lnTo>
                  <a:pt x="1579" y="6"/>
                </a:lnTo>
                <a:lnTo>
                  <a:pt x="1585" y="7"/>
                </a:lnTo>
                <a:lnTo>
                  <a:pt x="1592" y="8"/>
                </a:lnTo>
                <a:lnTo>
                  <a:pt x="1598" y="10"/>
                </a:lnTo>
                <a:lnTo>
                  <a:pt x="1605" y="12"/>
                </a:lnTo>
                <a:lnTo>
                  <a:pt x="1611" y="13"/>
                </a:lnTo>
                <a:lnTo>
                  <a:pt x="1617" y="15"/>
                </a:lnTo>
                <a:lnTo>
                  <a:pt x="1624" y="17"/>
                </a:lnTo>
                <a:lnTo>
                  <a:pt x="1630" y="19"/>
                </a:lnTo>
                <a:lnTo>
                  <a:pt x="1636" y="22"/>
                </a:lnTo>
                <a:lnTo>
                  <a:pt x="1642" y="24"/>
                </a:lnTo>
                <a:lnTo>
                  <a:pt x="1648" y="26"/>
                </a:lnTo>
                <a:lnTo>
                  <a:pt x="1654" y="29"/>
                </a:lnTo>
                <a:lnTo>
                  <a:pt x="1660" y="32"/>
                </a:lnTo>
                <a:lnTo>
                  <a:pt x="1666" y="34"/>
                </a:lnTo>
                <a:lnTo>
                  <a:pt x="1672" y="37"/>
                </a:lnTo>
                <a:lnTo>
                  <a:pt x="1678" y="40"/>
                </a:lnTo>
                <a:lnTo>
                  <a:pt x="1684" y="44"/>
                </a:lnTo>
                <a:lnTo>
                  <a:pt x="1689" y="47"/>
                </a:lnTo>
                <a:lnTo>
                  <a:pt x="1695" y="50"/>
                </a:lnTo>
                <a:lnTo>
                  <a:pt x="1700" y="53"/>
                </a:lnTo>
                <a:lnTo>
                  <a:pt x="1706" y="57"/>
                </a:lnTo>
                <a:lnTo>
                  <a:pt x="1711" y="61"/>
                </a:lnTo>
                <a:lnTo>
                  <a:pt x="1716" y="64"/>
                </a:lnTo>
                <a:lnTo>
                  <a:pt x="1721" y="68"/>
                </a:lnTo>
                <a:lnTo>
                  <a:pt x="1727" y="72"/>
                </a:lnTo>
                <a:lnTo>
                  <a:pt x="1732" y="76"/>
                </a:lnTo>
                <a:lnTo>
                  <a:pt x="1737" y="80"/>
                </a:lnTo>
                <a:lnTo>
                  <a:pt x="1741" y="84"/>
                </a:lnTo>
                <a:lnTo>
                  <a:pt x="1746" y="89"/>
                </a:lnTo>
                <a:lnTo>
                  <a:pt x="1751" y="93"/>
                </a:lnTo>
                <a:lnTo>
                  <a:pt x="1756" y="98"/>
                </a:lnTo>
                <a:lnTo>
                  <a:pt x="1760" y="102"/>
                </a:lnTo>
                <a:lnTo>
                  <a:pt x="1765" y="107"/>
                </a:lnTo>
                <a:lnTo>
                  <a:pt x="1769" y="112"/>
                </a:lnTo>
                <a:lnTo>
                  <a:pt x="1773" y="116"/>
                </a:lnTo>
                <a:lnTo>
                  <a:pt x="1778" y="121"/>
                </a:lnTo>
                <a:lnTo>
                  <a:pt x="1782" y="126"/>
                </a:lnTo>
                <a:lnTo>
                  <a:pt x="1786" y="131"/>
                </a:lnTo>
                <a:lnTo>
                  <a:pt x="1790" y="136"/>
                </a:lnTo>
                <a:lnTo>
                  <a:pt x="1793" y="142"/>
                </a:lnTo>
                <a:lnTo>
                  <a:pt x="1797" y="147"/>
                </a:lnTo>
                <a:lnTo>
                  <a:pt x="1801" y="152"/>
                </a:lnTo>
                <a:lnTo>
                  <a:pt x="1804" y="158"/>
                </a:lnTo>
                <a:lnTo>
                  <a:pt x="1808" y="163"/>
                </a:lnTo>
                <a:lnTo>
                  <a:pt x="1811" y="169"/>
                </a:lnTo>
                <a:lnTo>
                  <a:pt x="1814" y="174"/>
                </a:lnTo>
                <a:lnTo>
                  <a:pt x="1817" y="180"/>
                </a:lnTo>
                <a:lnTo>
                  <a:pt x="1820" y="186"/>
                </a:lnTo>
                <a:lnTo>
                  <a:pt x="1823" y="192"/>
                </a:lnTo>
                <a:lnTo>
                  <a:pt x="1826" y="197"/>
                </a:lnTo>
                <a:lnTo>
                  <a:pt x="1829" y="203"/>
                </a:lnTo>
                <a:lnTo>
                  <a:pt x="1831" y="209"/>
                </a:lnTo>
                <a:lnTo>
                  <a:pt x="1834" y="215"/>
                </a:lnTo>
                <a:lnTo>
                  <a:pt x="1836" y="222"/>
                </a:lnTo>
                <a:lnTo>
                  <a:pt x="1838" y="228"/>
                </a:lnTo>
                <a:lnTo>
                  <a:pt x="1841" y="234"/>
                </a:lnTo>
                <a:lnTo>
                  <a:pt x="1843" y="240"/>
                </a:lnTo>
                <a:lnTo>
                  <a:pt x="1844" y="247"/>
                </a:lnTo>
                <a:lnTo>
                  <a:pt x="1846" y="253"/>
                </a:lnTo>
                <a:lnTo>
                  <a:pt x="1848" y="259"/>
                </a:lnTo>
                <a:lnTo>
                  <a:pt x="1849" y="266"/>
                </a:lnTo>
                <a:lnTo>
                  <a:pt x="1851" y="273"/>
                </a:lnTo>
                <a:lnTo>
                  <a:pt x="1852" y="279"/>
                </a:lnTo>
                <a:lnTo>
                  <a:pt x="1853" y="286"/>
                </a:lnTo>
                <a:lnTo>
                  <a:pt x="1854" y="292"/>
                </a:lnTo>
                <a:lnTo>
                  <a:pt x="1855" y="299"/>
                </a:lnTo>
                <a:lnTo>
                  <a:pt x="1856" y="306"/>
                </a:lnTo>
                <a:lnTo>
                  <a:pt x="1856" y="313"/>
                </a:lnTo>
                <a:lnTo>
                  <a:pt x="1857" y="319"/>
                </a:lnTo>
                <a:lnTo>
                  <a:pt x="1857" y="326"/>
                </a:lnTo>
                <a:lnTo>
                  <a:pt x="1857" y="333"/>
                </a:lnTo>
                <a:lnTo>
                  <a:pt x="1857" y="340"/>
                </a:lnTo>
                <a:lnTo>
                  <a:pt x="1857" y="1020"/>
                </a:lnTo>
                <a:lnTo>
                  <a:pt x="1857" y="1027"/>
                </a:lnTo>
                <a:lnTo>
                  <a:pt x="1857" y="1034"/>
                </a:lnTo>
                <a:lnTo>
                  <a:pt x="1857" y="1041"/>
                </a:lnTo>
                <a:lnTo>
                  <a:pt x="1856" y="1047"/>
                </a:lnTo>
                <a:lnTo>
                  <a:pt x="1856" y="1054"/>
                </a:lnTo>
                <a:lnTo>
                  <a:pt x="1855" y="1061"/>
                </a:lnTo>
                <a:lnTo>
                  <a:pt x="1854" y="1068"/>
                </a:lnTo>
                <a:lnTo>
                  <a:pt x="1853" y="1074"/>
                </a:lnTo>
                <a:lnTo>
                  <a:pt x="1852" y="1081"/>
                </a:lnTo>
                <a:lnTo>
                  <a:pt x="1851" y="1088"/>
                </a:lnTo>
                <a:lnTo>
                  <a:pt x="1849" y="1094"/>
                </a:lnTo>
                <a:lnTo>
                  <a:pt x="1848" y="1101"/>
                </a:lnTo>
                <a:lnTo>
                  <a:pt x="1846" y="1107"/>
                </a:lnTo>
                <a:lnTo>
                  <a:pt x="1844" y="1113"/>
                </a:lnTo>
                <a:lnTo>
                  <a:pt x="1843" y="1120"/>
                </a:lnTo>
                <a:lnTo>
                  <a:pt x="1841" y="1126"/>
                </a:lnTo>
                <a:lnTo>
                  <a:pt x="1838" y="1132"/>
                </a:lnTo>
                <a:lnTo>
                  <a:pt x="1836" y="1138"/>
                </a:lnTo>
                <a:lnTo>
                  <a:pt x="1834" y="1145"/>
                </a:lnTo>
                <a:lnTo>
                  <a:pt x="1831" y="1151"/>
                </a:lnTo>
                <a:lnTo>
                  <a:pt x="1829" y="1157"/>
                </a:lnTo>
                <a:lnTo>
                  <a:pt x="1826" y="1163"/>
                </a:lnTo>
                <a:lnTo>
                  <a:pt x="1823" y="1168"/>
                </a:lnTo>
                <a:lnTo>
                  <a:pt x="1820" y="1174"/>
                </a:lnTo>
                <a:lnTo>
                  <a:pt x="1817" y="1180"/>
                </a:lnTo>
                <a:lnTo>
                  <a:pt x="1814" y="1186"/>
                </a:lnTo>
                <a:lnTo>
                  <a:pt x="1811" y="1191"/>
                </a:lnTo>
                <a:lnTo>
                  <a:pt x="1808" y="1197"/>
                </a:lnTo>
                <a:lnTo>
                  <a:pt x="1804" y="1202"/>
                </a:lnTo>
                <a:lnTo>
                  <a:pt x="1801" y="1208"/>
                </a:lnTo>
                <a:lnTo>
                  <a:pt x="1797" y="1213"/>
                </a:lnTo>
                <a:lnTo>
                  <a:pt x="1793" y="1218"/>
                </a:lnTo>
                <a:lnTo>
                  <a:pt x="1790" y="1224"/>
                </a:lnTo>
                <a:lnTo>
                  <a:pt x="1786" y="1229"/>
                </a:lnTo>
                <a:lnTo>
                  <a:pt x="1782" y="1234"/>
                </a:lnTo>
                <a:lnTo>
                  <a:pt x="1778" y="1239"/>
                </a:lnTo>
                <a:lnTo>
                  <a:pt x="1773" y="1244"/>
                </a:lnTo>
                <a:lnTo>
                  <a:pt x="1769" y="1249"/>
                </a:lnTo>
                <a:lnTo>
                  <a:pt x="1765" y="1253"/>
                </a:lnTo>
                <a:lnTo>
                  <a:pt x="1760" y="1258"/>
                </a:lnTo>
                <a:lnTo>
                  <a:pt x="1756" y="1262"/>
                </a:lnTo>
                <a:lnTo>
                  <a:pt x="1751" y="1267"/>
                </a:lnTo>
                <a:lnTo>
                  <a:pt x="1746" y="1271"/>
                </a:lnTo>
                <a:lnTo>
                  <a:pt x="1741" y="1276"/>
                </a:lnTo>
                <a:lnTo>
                  <a:pt x="1737" y="1280"/>
                </a:lnTo>
                <a:lnTo>
                  <a:pt x="1732" y="1284"/>
                </a:lnTo>
                <a:lnTo>
                  <a:pt x="1727" y="1288"/>
                </a:lnTo>
                <a:lnTo>
                  <a:pt x="1721" y="1292"/>
                </a:lnTo>
                <a:lnTo>
                  <a:pt x="1716" y="1296"/>
                </a:lnTo>
                <a:lnTo>
                  <a:pt x="1711" y="1299"/>
                </a:lnTo>
                <a:lnTo>
                  <a:pt x="1706" y="1303"/>
                </a:lnTo>
                <a:lnTo>
                  <a:pt x="1700" y="1307"/>
                </a:lnTo>
                <a:lnTo>
                  <a:pt x="1695" y="1310"/>
                </a:lnTo>
                <a:lnTo>
                  <a:pt x="1689" y="1313"/>
                </a:lnTo>
                <a:lnTo>
                  <a:pt x="1684" y="1317"/>
                </a:lnTo>
                <a:lnTo>
                  <a:pt x="1678" y="1320"/>
                </a:lnTo>
                <a:lnTo>
                  <a:pt x="1672" y="1323"/>
                </a:lnTo>
                <a:lnTo>
                  <a:pt x="1666" y="1326"/>
                </a:lnTo>
                <a:lnTo>
                  <a:pt x="1660" y="1328"/>
                </a:lnTo>
                <a:lnTo>
                  <a:pt x="1654" y="1331"/>
                </a:lnTo>
                <a:lnTo>
                  <a:pt x="1648" y="1334"/>
                </a:lnTo>
                <a:lnTo>
                  <a:pt x="1642" y="1336"/>
                </a:lnTo>
                <a:lnTo>
                  <a:pt x="1636" y="1338"/>
                </a:lnTo>
                <a:lnTo>
                  <a:pt x="1630" y="1341"/>
                </a:lnTo>
                <a:lnTo>
                  <a:pt x="1624" y="1343"/>
                </a:lnTo>
                <a:lnTo>
                  <a:pt x="1617" y="1345"/>
                </a:lnTo>
                <a:lnTo>
                  <a:pt x="1611" y="1347"/>
                </a:lnTo>
                <a:lnTo>
                  <a:pt x="1605" y="1348"/>
                </a:lnTo>
                <a:lnTo>
                  <a:pt x="1598" y="1350"/>
                </a:lnTo>
                <a:lnTo>
                  <a:pt x="1592" y="1352"/>
                </a:lnTo>
                <a:lnTo>
                  <a:pt x="1585" y="1353"/>
                </a:lnTo>
                <a:lnTo>
                  <a:pt x="1579" y="1354"/>
                </a:lnTo>
                <a:lnTo>
                  <a:pt x="1572" y="1355"/>
                </a:lnTo>
                <a:lnTo>
                  <a:pt x="1565" y="1356"/>
                </a:lnTo>
                <a:lnTo>
                  <a:pt x="1559" y="1357"/>
                </a:lnTo>
                <a:lnTo>
                  <a:pt x="1552" y="1358"/>
                </a:lnTo>
                <a:lnTo>
                  <a:pt x="1545" y="1359"/>
                </a:lnTo>
                <a:lnTo>
                  <a:pt x="1538" y="1359"/>
                </a:lnTo>
                <a:lnTo>
                  <a:pt x="1531" y="1359"/>
                </a:lnTo>
                <a:lnTo>
                  <a:pt x="1525" y="1360"/>
                </a:lnTo>
                <a:lnTo>
                  <a:pt x="1518" y="1360"/>
                </a:lnTo>
                <a:lnTo>
                  <a:pt x="339" y="1360"/>
                </a:lnTo>
                <a:lnTo>
                  <a:pt x="332" y="1360"/>
                </a:lnTo>
                <a:lnTo>
                  <a:pt x="325" y="1359"/>
                </a:lnTo>
                <a:lnTo>
                  <a:pt x="318" y="1359"/>
                </a:lnTo>
                <a:lnTo>
                  <a:pt x="311" y="1359"/>
                </a:lnTo>
                <a:lnTo>
                  <a:pt x="304" y="1358"/>
                </a:lnTo>
                <a:lnTo>
                  <a:pt x="298" y="1357"/>
                </a:lnTo>
                <a:lnTo>
                  <a:pt x="291" y="1356"/>
                </a:lnTo>
                <a:lnTo>
                  <a:pt x="284" y="1355"/>
                </a:lnTo>
                <a:lnTo>
                  <a:pt x="278" y="1354"/>
                </a:lnTo>
                <a:lnTo>
                  <a:pt x="271" y="1353"/>
                </a:lnTo>
                <a:lnTo>
                  <a:pt x="265" y="1352"/>
                </a:lnTo>
                <a:lnTo>
                  <a:pt x="258" y="1350"/>
                </a:lnTo>
                <a:lnTo>
                  <a:pt x="252" y="1348"/>
                </a:lnTo>
                <a:lnTo>
                  <a:pt x="245" y="1347"/>
                </a:lnTo>
                <a:lnTo>
                  <a:pt x="239" y="1345"/>
                </a:lnTo>
                <a:lnTo>
                  <a:pt x="233" y="1343"/>
                </a:lnTo>
                <a:lnTo>
                  <a:pt x="226" y="1341"/>
                </a:lnTo>
                <a:lnTo>
                  <a:pt x="220" y="1338"/>
                </a:lnTo>
                <a:lnTo>
                  <a:pt x="214" y="1336"/>
                </a:lnTo>
                <a:lnTo>
                  <a:pt x="208" y="1334"/>
                </a:lnTo>
                <a:lnTo>
                  <a:pt x="202" y="1331"/>
                </a:lnTo>
                <a:lnTo>
                  <a:pt x="196" y="1328"/>
                </a:lnTo>
                <a:lnTo>
                  <a:pt x="190" y="1326"/>
                </a:lnTo>
                <a:lnTo>
                  <a:pt x="184" y="1323"/>
                </a:lnTo>
                <a:lnTo>
                  <a:pt x="179" y="1320"/>
                </a:lnTo>
                <a:lnTo>
                  <a:pt x="173" y="1317"/>
                </a:lnTo>
                <a:lnTo>
                  <a:pt x="167" y="1313"/>
                </a:lnTo>
                <a:lnTo>
                  <a:pt x="162" y="1310"/>
                </a:lnTo>
                <a:lnTo>
                  <a:pt x="156" y="1307"/>
                </a:lnTo>
                <a:lnTo>
                  <a:pt x="152" y="1303"/>
                </a:lnTo>
                <a:lnTo>
                  <a:pt x="146" y="1299"/>
                </a:lnTo>
                <a:lnTo>
                  <a:pt x="141" y="1296"/>
                </a:lnTo>
                <a:lnTo>
                  <a:pt x="136" y="1292"/>
                </a:lnTo>
                <a:lnTo>
                  <a:pt x="131" y="1288"/>
                </a:lnTo>
                <a:lnTo>
                  <a:pt x="126" y="1284"/>
                </a:lnTo>
                <a:lnTo>
                  <a:pt x="121" y="1280"/>
                </a:lnTo>
                <a:lnTo>
                  <a:pt x="116" y="1276"/>
                </a:lnTo>
                <a:lnTo>
                  <a:pt x="111" y="1271"/>
                </a:lnTo>
                <a:lnTo>
                  <a:pt x="106" y="1267"/>
                </a:lnTo>
                <a:lnTo>
                  <a:pt x="102" y="1262"/>
                </a:lnTo>
                <a:lnTo>
                  <a:pt x="97" y="1258"/>
                </a:lnTo>
                <a:lnTo>
                  <a:pt x="93" y="1253"/>
                </a:lnTo>
                <a:lnTo>
                  <a:pt x="88" y="1249"/>
                </a:lnTo>
                <a:lnTo>
                  <a:pt x="84" y="1244"/>
                </a:lnTo>
                <a:lnTo>
                  <a:pt x="80" y="1239"/>
                </a:lnTo>
                <a:lnTo>
                  <a:pt x="76" y="1234"/>
                </a:lnTo>
                <a:lnTo>
                  <a:pt x="72" y="1229"/>
                </a:lnTo>
                <a:lnTo>
                  <a:pt x="68" y="1224"/>
                </a:lnTo>
                <a:lnTo>
                  <a:pt x="64" y="1218"/>
                </a:lnTo>
                <a:lnTo>
                  <a:pt x="60" y="1213"/>
                </a:lnTo>
                <a:lnTo>
                  <a:pt x="57" y="1208"/>
                </a:lnTo>
                <a:lnTo>
                  <a:pt x="53" y="1202"/>
                </a:lnTo>
                <a:lnTo>
                  <a:pt x="50" y="1197"/>
                </a:lnTo>
                <a:lnTo>
                  <a:pt x="46" y="1191"/>
                </a:lnTo>
                <a:lnTo>
                  <a:pt x="43" y="1186"/>
                </a:lnTo>
                <a:lnTo>
                  <a:pt x="40" y="1180"/>
                </a:lnTo>
                <a:lnTo>
                  <a:pt x="37" y="1174"/>
                </a:lnTo>
                <a:lnTo>
                  <a:pt x="34" y="1168"/>
                </a:lnTo>
                <a:lnTo>
                  <a:pt x="31" y="1163"/>
                </a:lnTo>
                <a:lnTo>
                  <a:pt x="29" y="1157"/>
                </a:lnTo>
                <a:lnTo>
                  <a:pt x="26" y="1151"/>
                </a:lnTo>
                <a:lnTo>
                  <a:pt x="24" y="1145"/>
                </a:lnTo>
                <a:lnTo>
                  <a:pt x="21" y="1138"/>
                </a:lnTo>
                <a:lnTo>
                  <a:pt x="19" y="1132"/>
                </a:lnTo>
                <a:lnTo>
                  <a:pt x="17" y="1126"/>
                </a:lnTo>
                <a:lnTo>
                  <a:pt x="15" y="1120"/>
                </a:lnTo>
                <a:lnTo>
                  <a:pt x="13" y="1113"/>
                </a:lnTo>
                <a:lnTo>
                  <a:pt x="11" y="1107"/>
                </a:lnTo>
                <a:lnTo>
                  <a:pt x="10" y="1101"/>
                </a:lnTo>
                <a:lnTo>
                  <a:pt x="8" y="1094"/>
                </a:lnTo>
                <a:lnTo>
                  <a:pt x="7" y="1088"/>
                </a:lnTo>
                <a:lnTo>
                  <a:pt x="5" y="1081"/>
                </a:lnTo>
                <a:lnTo>
                  <a:pt x="4" y="1074"/>
                </a:lnTo>
                <a:lnTo>
                  <a:pt x="3" y="1068"/>
                </a:lnTo>
                <a:lnTo>
                  <a:pt x="2" y="1061"/>
                </a:lnTo>
                <a:lnTo>
                  <a:pt x="2" y="1054"/>
                </a:lnTo>
                <a:lnTo>
                  <a:pt x="1" y="1047"/>
                </a:lnTo>
                <a:lnTo>
                  <a:pt x="1" y="1041"/>
                </a:lnTo>
                <a:lnTo>
                  <a:pt x="0" y="1034"/>
                </a:lnTo>
                <a:lnTo>
                  <a:pt x="0" y="1027"/>
                </a:lnTo>
                <a:lnTo>
                  <a:pt x="0" y="1020"/>
                </a:lnTo>
                <a:lnTo>
                  <a:pt x="0" y="340"/>
                </a:lnTo>
                <a:lnTo>
                  <a:pt x="0" y="333"/>
                </a:lnTo>
                <a:lnTo>
                  <a:pt x="0" y="326"/>
                </a:lnTo>
                <a:lnTo>
                  <a:pt x="1" y="319"/>
                </a:lnTo>
                <a:lnTo>
                  <a:pt x="1" y="313"/>
                </a:lnTo>
                <a:lnTo>
                  <a:pt x="2" y="306"/>
                </a:lnTo>
                <a:lnTo>
                  <a:pt x="2" y="299"/>
                </a:lnTo>
                <a:lnTo>
                  <a:pt x="3" y="292"/>
                </a:lnTo>
                <a:lnTo>
                  <a:pt x="4" y="286"/>
                </a:lnTo>
                <a:lnTo>
                  <a:pt x="5" y="279"/>
                </a:lnTo>
                <a:lnTo>
                  <a:pt x="7" y="273"/>
                </a:lnTo>
                <a:lnTo>
                  <a:pt x="8" y="266"/>
                </a:lnTo>
                <a:lnTo>
                  <a:pt x="10" y="259"/>
                </a:lnTo>
                <a:lnTo>
                  <a:pt x="11" y="253"/>
                </a:lnTo>
                <a:lnTo>
                  <a:pt x="13" y="247"/>
                </a:lnTo>
                <a:lnTo>
                  <a:pt x="15" y="240"/>
                </a:lnTo>
                <a:lnTo>
                  <a:pt x="17" y="234"/>
                </a:lnTo>
                <a:lnTo>
                  <a:pt x="19" y="228"/>
                </a:lnTo>
                <a:lnTo>
                  <a:pt x="21" y="222"/>
                </a:lnTo>
                <a:lnTo>
                  <a:pt x="24" y="215"/>
                </a:lnTo>
                <a:lnTo>
                  <a:pt x="26" y="209"/>
                </a:lnTo>
                <a:lnTo>
                  <a:pt x="29" y="203"/>
                </a:lnTo>
                <a:lnTo>
                  <a:pt x="31" y="197"/>
                </a:lnTo>
                <a:lnTo>
                  <a:pt x="34" y="192"/>
                </a:lnTo>
                <a:lnTo>
                  <a:pt x="37" y="186"/>
                </a:lnTo>
                <a:lnTo>
                  <a:pt x="40" y="180"/>
                </a:lnTo>
                <a:lnTo>
                  <a:pt x="43" y="174"/>
                </a:lnTo>
                <a:lnTo>
                  <a:pt x="46" y="169"/>
                </a:lnTo>
                <a:lnTo>
                  <a:pt x="50" y="163"/>
                </a:lnTo>
                <a:lnTo>
                  <a:pt x="53" y="158"/>
                </a:lnTo>
                <a:lnTo>
                  <a:pt x="57" y="152"/>
                </a:lnTo>
                <a:lnTo>
                  <a:pt x="60" y="147"/>
                </a:lnTo>
                <a:lnTo>
                  <a:pt x="64" y="142"/>
                </a:lnTo>
                <a:lnTo>
                  <a:pt x="68" y="136"/>
                </a:lnTo>
                <a:lnTo>
                  <a:pt x="72" y="131"/>
                </a:lnTo>
                <a:lnTo>
                  <a:pt x="76" y="126"/>
                </a:lnTo>
                <a:lnTo>
                  <a:pt x="80" y="121"/>
                </a:lnTo>
                <a:lnTo>
                  <a:pt x="84" y="116"/>
                </a:lnTo>
                <a:lnTo>
                  <a:pt x="88" y="112"/>
                </a:lnTo>
                <a:lnTo>
                  <a:pt x="93" y="107"/>
                </a:lnTo>
                <a:lnTo>
                  <a:pt x="97" y="102"/>
                </a:lnTo>
                <a:lnTo>
                  <a:pt x="102" y="98"/>
                </a:lnTo>
                <a:lnTo>
                  <a:pt x="106" y="93"/>
                </a:lnTo>
                <a:lnTo>
                  <a:pt x="111" y="89"/>
                </a:lnTo>
                <a:lnTo>
                  <a:pt x="116" y="84"/>
                </a:lnTo>
                <a:lnTo>
                  <a:pt x="121" y="80"/>
                </a:lnTo>
                <a:lnTo>
                  <a:pt x="126" y="76"/>
                </a:lnTo>
                <a:lnTo>
                  <a:pt x="131" y="72"/>
                </a:lnTo>
                <a:lnTo>
                  <a:pt x="136" y="68"/>
                </a:lnTo>
                <a:lnTo>
                  <a:pt x="141" y="64"/>
                </a:lnTo>
                <a:lnTo>
                  <a:pt x="146" y="61"/>
                </a:lnTo>
                <a:lnTo>
                  <a:pt x="152" y="57"/>
                </a:lnTo>
                <a:lnTo>
                  <a:pt x="156" y="53"/>
                </a:lnTo>
                <a:lnTo>
                  <a:pt x="162" y="50"/>
                </a:lnTo>
                <a:lnTo>
                  <a:pt x="167" y="47"/>
                </a:lnTo>
                <a:lnTo>
                  <a:pt x="173" y="44"/>
                </a:lnTo>
                <a:lnTo>
                  <a:pt x="179" y="40"/>
                </a:lnTo>
                <a:lnTo>
                  <a:pt x="184" y="37"/>
                </a:lnTo>
                <a:lnTo>
                  <a:pt x="190" y="34"/>
                </a:lnTo>
                <a:lnTo>
                  <a:pt x="196" y="32"/>
                </a:lnTo>
                <a:lnTo>
                  <a:pt x="202" y="29"/>
                </a:lnTo>
                <a:lnTo>
                  <a:pt x="208" y="26"/>
                </a:lnTo>
                <a:lnTo>
                  <a:pt x="214" y="24"/>
                </a:lnTo>
                <a:lnTo>
                  <a:pt x="220" y="22"/>
                </a:lnTo>
                <a:lnTo>
                  <a:pt x="226" y="19"/>
                </a:lnTo>
                <a:lnTo>
                  <a:pt x="233" y="17"/>
                </a:lnTo>
                <a:lnTo>
                  <a:pt x="239" y="15"/>
                </a:lnTo>
                <a:lnTo>
                  <a:pt x="245" y="13"/>
                </a:lnTo>
                <a:lnTo>
                  <a:pt x="252" y="12"/>
                </a:lnTo>
                <a:lnTo>
                  <a:pt x="258" y="10"/>
                </a:lnTo>
                <a:lnTo>
                  <a:pt x="265" y="8"/>
                </a:lnTo>
                <a:lnTo>
                  <a:pt x="271" y="7"/>
                </a:lnTo>
                <a:lnTo>
                  <a:pt x="278" y="6"/>
                </a:lnTo>
                <a:lnTo>
                  <a:pt x="284" y="5"/>
                </a:lnTo>
                <a:lnTo>
                  <a:pt x="291" y="4"/>
                </a:lnTo>
                <a:lnTo>
                  <a:pt x="298" y="3"/>
                </a:lnTo>
                <a:lnTo>
                  <a:pt x="304" y="2"/>
                </a:lnTo>
                <a:lnTo>
                  <a:pt x="311" y="1"/>
                </a:lnTo>
                <a:lnTo>
                  <a:pt x="318" y="1"/>
                </a:lnTo>
                <a:lnTo>
                  <a:pt x="325" y="1"/>
                </a:lnTo>
                <a:lnTo>
                  <a:pt x="332" y="0"/>
                </a:lnTo>
                <a:lnTo>
                  <a:pt x="339" y="0"/>
                </a:lnTo>
                <a:lnTo>
                  <a:pt x="1518" y="0"/>
                </a:lnTo>
                <a:close/>
              </a:path>
            </a:pathLst>
          </a:custGeom>
          <a:solidFill>
            <a:srgbClr val="FFFF00"/>
          </a:solidFill>
          <a:ln w="0">
            <a:solidFill>
              <a:srgbClr val="000000"/>
            </a:solidFill>
            <a:prstDash val="solid"/>
            <a:round/>
            <a:headEnd/>
            <a:tailEnd/>
          </a:ln>
        </p:spPr>
        <p:txBody>
          <a:bodyPr/>
          <a:lstStyle/>
          <a:p>
            <a:endParaRPr lang="en-US"/>
          </a:p>
        </p:txBody>
      </p:sp>
      <p:sp>
        <p:nvSpPr>
          <p:cNvPr id="28675" name="Freeform 20"/>
          <p:cNvSpPr>
            <a:spLocks noChangeArrowheads="1"/>
          </p:cNvSpPr>
          <p:nvPr/>
        </p:nvSpPr>
        <p:spPr bwMode="auto">
          <a:xfrm>
            <a:off x="160338" y="3376613"/>
            <a:ext cx="4738687" cy="620712"/>
          </a:xfrm>
          <a:custGeom>
            <a:avLst/>
            <a:gdLst>
              <a:gd name="T0" fmla="*/ 2147483646 w 4560"/>
              <a:gd name="T1" fmla="*/ 0 h 704"/>
              <a:gd name="T2" fmla="*/ 2147483646 w 4560"/>
              <a:gd name="T3" fmla="*/ 2147483646 h 704"/>
              <a:gd name="T4" fmla="*/ 2147483646 w 4560"/>
              <a:gd name="T5" fmla="*/ 2147483646 h 704"/>
              <a:gd name="T6" fmla="*/ 2147483646 w 4560"/>
              <a:gd name="T7" fmla="*/ 2147483646 h 704"/>
              <a:gd name="T8" fmla="*/ 2147483646 w 4560"/>
              <a:gd name="T9" fmla="*/ 2147483646 h 704"/>
              <a:gd name="T10" fmla="*/ 2147483646 w 4560"/>
              <a:gd name="T11" fmla="*/ 2147483646 h 704"/>
              <a:gd name="T12" fmla="*/ 2147483646 w 4560"/>
              <a:gd name="T13" fmla="*/ 2147483646 h 704"/>
              <a:gd name="T14" fmla="*/ 2147483646 w 4560"/>
              <a:gd name="T15" fmla="*/ 2147483646 h 704"/>
              <a:gd name="T16" fmla="*/ 2147483646 w 4560"/>
              <a:gd name="T17" fmla="*/ 2147483646 h 704"/>
              <a:gd name="T18" fmla="*/ 2147483646 w 4560"/>
              <a:gd name="T19" fmla="*/ 2147483646 h 704"/>
              <a:gd name="T20" fmla="*/ 2147483646 w 4560"/>
              <a:gd name="T21" fmla="*/ 2147483646 h 704"/>
              <a:gd name="T22" fmla="*/ 2147483646 w 4560"/>
              <a:gd name="T23" fmla="*/ 2147483646 h 704"/>
              <a:gd name="T24" fmla="*/ 2147483646 w 4560"/>
              <a:gd name="T25" fmla="*/ 2147483646 h 704"/>
              <a:gd name="T26" fmla="*/ 2147483646 w 4560"/>
              <a:gd name="T27" fmla="*/ 2147483646 h 704"/>
              <a:gd name="T28" fmla="*/ 2147483646 w 4560"/>
              <a:gd name="T29" fmla="*/ 2147483646 h 704"/>
              <a:gd name="T30" fmla="*/ 2147483646 w 4560"/>
              <a:gd name="T31" fmla="*/ 2147483646 h 704"/>
              <a:gd name="T32" fmla="*/ 2147483646 w 4560"/>
              <a:gd name="T33" fmla="*/ 2147483646 h 704"/>
              <a:gd name="T34" fmla="*/ 2147483646 w 4560"/>
              <a:gd name="T35" fmla="*/ 2147483646 h 704"/>
              <a:gd name="T36" fmla="*/ 2147483646 w 4560"/>
              <a:gd name="T37" fmla="*/ 2147483646 h 704"/>
              <a:gd name="T38" fmla="*/ 2147483646 w 4560"/>
              <a:gd name="T39" fmla="*/ 2147483646 h 704"/>
              <a:gd name="T40" fmla="*/ 2147483646 w 4560"/>
              <a:gd name="T41" fmla="*/ 2147483646 h 704"/>
              <a:gd name="T42" fmla="*/ 2147483646 w 4560"/>
              <a:gd name="T43" fmla="*/ 2147483646 h 704"/>
              <a:gd name="T44" fmla="*/ 2147483646 w 4560"/>
              <a:gd name="T45" fmla="*/ 2147483646 h 704"/>
              <a:gd name="T46" fmla="*/ 2147483646 w 4560"/>
              <a:gd name="T47" fmla="*/ 2147483646 h 704"/>
              <a:gd name="T48" fmla="*/ 2147483646 w 4560"/>
              <a:gd name="T49" fmla="*/ 2147483646 h 704"/>
              <a:gd name="T50" fmla="*/ 2147483646 w 4560"/>
              <a:gd name="T51" fmla="*/ 2147483646 h 704"/>
              <a:gd name="T52" fmla="*/ 2147483646 w 4560"/>
              <a:gd name="T53" fmla="*/ 2147483646 h 704"/>
              <a:gd name="T54" fmla="*/ 2147483646 w 4560"/>
              <a:gd name="T55" fmla="*/ 2147483646 h 704"/>
              <a:gd name="T56" fmla="*/ 2147483646 w 4560"/>
              <a:gd name="T57" fmla="*/ 2147483646 h 704"/>
              <a:gd name="T58" fmla="*/ 2147483646 w 4560"/>
              <a:gd name="T59" fmla="*/ 2147483646 h 704"/>
              <a:gd name="T60" fmla="*/ 2147483646 w 4560"/>
              <a:gd name="T61" fmla="*/ 2147483646 h 704"/>
              <a:gd name="T62" fmla="*/ 2147483646 w 4560"/>
              <a:gd name="T63" fmla="*/ 2147483646 h 704"/>
              <a:gd name="T64" fmla="*/ 2147483646 w 4560"/>
              <a:gd name="T65" fmla="*/ 2147483646 h 704"/>
              <a:gd name="T66" fmla="*/ 2147483646 w 4560"/>
              <a:gd name="T67" fmla="*/ 2147483646 h 704"/>
              <a:gd name="T68" fmla="*/ 2147483646 w 4560"/>
              <a:gd name="T69" fmla="*/ 2147483646 h 704"/>
              <a:gd name="T70" fmla="*/ 2147483646 w 4560"/>
              <a:gd name="T71" fmla="*/ 2147483646 h 704"/>
              <a:gd name="T72" fmla="*/ 2147483646 w 4560"/>
              <a:gd name="T73" fmla="*/ 2147483646 h 704"/>
              <a:gd name="T74" fmla="*/ 2147483646 w 4560"/>
              <a:gd name="T75" fmla="*/ 2147483646 h 704"/>
              <a:gd name="T76" fmla="*/ 2147483646 w 4560"/>
              <a:gd name="T77" fmla="*/ 2147483646 h 704"/>
              <a:gd name="T78" fmla="*/ 2147483646 w 4560"/>
              <a:gd name="T79" fmla="*/ 2147483646 h 704"/>
              <a:gd name="T80" fmla="*/ 2147483646 w 4560"/>
              <a:gd name="T81" fmla="*/ 2147483646 h 704"/>
              <a:gd name="T82" fmla="*/ 0 w 4560"/>
              <a:gd name="T83" fmla="*/ 2147483646 h 704"/>
              <a:gd name="T84" fmla="*/ 2147483646 w 4560"/>
              <a:gd name="T85" fmla="*/ 2147483646 h 704"/>
              <a:gd name="T86" fmla="*/ 2147483646 w 4560"/>
              <a:gd name="T87" fmla="*/ 2147483646 h 704"/>
              <a:gd name="T88" fmla="*/ 2147483646 w 4560"/>
              <a:gd name="T89" fmla="*/ 2147483646 h 704"/>
              <a:gd name="T90" fmla="*/ 2147483646 w 4560"/>
              <a:gd name="T91" fmla="*/ 2147483646 h 704"/>
              <a:gd name="T92" fmla="*/ 2147483646 w 4560"/>
              <a:gd name="T93" fmla="*/ 2147483646 h 704"/>
              <a:gd name="T94" fmla="*/ 2147483646 w 4560"/>
              <a:gd name="T95" fmla="*/ 2147483646 h 704"/>
              <a:gd name="T96" fmla="*/ 2147483646 w 4560"/>
              <a:gd name="T97" fmla="*/ 2147483646 h 704"/>
              <a:gd name="T98" fmla="*/ 2147483646 w 4560"/>
              <a:gd name="T99" fmla="*/ 2147483646 h 704"/>
              <a:gd name="T100" fmla="*/ 2147483646 w 4560"/>
              <a:gd name="T101" fmla="*/ 2147483646 h 704"/>
              <a:gd name="T102" fmla="*/ 2147483646 w 4560"/>
              <a:gd name="T103" fmla="*/ 2147483646 h 704"/>
              <a:gd name="T104" fmla="*/ 2147483646 w 4560"/>
              <a:gd name="T105" fmla="*/ 2147483646 h 704"/>
              <a:gd name="T106" fmla="*/ 2147483646 w 4560"/>
              <a:gd name="T107" fmla="*/ 2147483646 h 704"/>
              <a:gd name="T108" fmla="*/ 2147483646 w 4560"/>
              <a:gd name="T109" fmla="*/ 2147483646 h 704"/>
              <a:gd name="T110" fmla="*/ 2147483646 w 4560"/>
              <a:gd name="T111" fmla="*/ 0 h 7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60"/>
              <a:gd name="T169" fmla="*/ 0 h 704"/>
              <a:gd name="T170" fmla="*/ 4560 w 4560"/>
              <a:gd name="T171" fmla="*/ 704 h 7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60" h="704">
                <a:moveTo>
                  <a:pt x="4384" y="0"/>
                </a:moveTo>
                <a:lnTo>
                  <a:pt x="4391" y="0"/>
                </a:lnTo>
                <a:lnTo>
                  <a:pt x="4398" y="0"/>
                </a:lnTo>
                <a:lnTo>
                  <a:pt x="4405" y="1"/>
                </a:lnTo>
                <a:lnTo>
                  <a:pt x="4412" y="2"/>
                </a:lnTo>
                <a:lnTo>
                  <a:pt x="4419" y="3"/>
                </a:lnTo>
                <a:lnTo>
                  <a:pt x="4426" y="5"/>
                </a:lnTo>
                <a:lnTo>
                  <a:pt x="4432" y="6"/>
                </a:lnTo>
                <a:lnTo>
                  <a:pt x="4439" y="8"/>
                </a:lnTo>
                <a:lnTo>
                  <a:pt x="4445" y="10"/>
                </a:lnTo>
                <a:lnTo>
                  <a:pt x="4451" y="13"/>
                </a:lnTo>
                <a:lnTo>
                  <a:pt x="4457" y="15"/>
                </a:lnTo>
                <a:lnTo>
                  <a:pt x="4463" y="18"/>
                </a:lnTo>
                <a:lnTo>
                  <a:pt x="4469" y="21"/>
                </a:lnTo>
                <a:lnTo>
                  <a:pt x="4475" y="25"/>
                </a:lnTo>
                <a:lnTo>
                  <a:pt x="4481" y="28"/>
                </a:lnTo>
                <a:lnTo>
                  <a:pt x="4486" y="32"/>
                </a:lnTo>
                <a:lnTo>
                  <a:pt x="4491" y="36"/>
                </a:lnTo>
                <a:lnTo>
                  <a:pt x="4496" y="40"/>
                </a:lnTo>
                <a:lnTo>
                  <a:pt x="4501" y="44"/>
                </a:lnTo>
                <a:lnTo>
                  <a:pt x="4506" y="49"/>
                </a:lnTo>
                <a:lnTo>
                  <a:pt x="4511" y="53"/>
                </a:lnTo>
                <a:lnTo>
                  <a:pt x="4515" y="58"/>
                </a:lnTo>
                <a:lnTo>
                  <a:pt x="4520" y="63"/>
                </a:lnTo>
                <a:lnTo>
                  <a:pt x="4524" y="68"/>
                </a:lnTo>
                <a:lnTo>
                  <a:pt x="4528" y="74"/>
                </a:lnTo>
                <a:lnTo>
                  <a:pt x="4531" y="79"/>
                </a:lnTo>
                <a:lnTo>
                  <a:pt x="4535" y="85"/>
                </a:lnTo>
                <a:lnTo>
                  <a:pt x="4538" y="91"/>
                </a:lnTo>
                <a:lnTo>
                  <a:pt x="4541" y="96"/>
                </a:lnTo>
                <a:lnTo>
                  <a:pt x="4544" y="102"/>
                </a:lnTo>
                <a:lnTo>
                  <a:pt x="4547" y="108"/>
                </a:lnTo>
                <a:lnTo>
                  <a:pt x="4549" y="115"/>
                </a:lnTo>
                <a:lnTo>
                  <a:pt x="4552" y="121"/>
                </a:lnTo>
                <a:lnTo>
                  <a:pt x="4554" y="128"/>
                </a:lnTo>
                <a:lnTo>
                  <a:pt x="4555" y="134"/>
                </a:lnTo>
                <a:lnTo>
                  <a:pt x="4557" y="141"/>
                </a:lnTo>
                <a:lnTo>
                  <a:pt x="4558" y="148"/>
                </a:lnTo>
                <a:lnTo>
                  <a:pt x="4559" y="154"/>
                </a:lnTo>
                <a:lnTo>
                  <a:pt x="4560" y="161"/>
                </a:lnTo>
                <a:lnTo>
                  <a:pt x="4560" y="168"/>
                </a:lnTo>
                <a:lnTo>
                  <a:pt x="4560" y="175"/>
                </a:lnTo>
                <a:lnTo>
                  <a:pt x="4560" y="528"/>
                </a:lnTo>
                <a:lnTo>
                  <a:pt x="4560" y="535"/>
                </a:lnTo>
                <a:lnTo>
                  <a:pt x="4560" y="542"/>
                </a:lnTo>
                <a:lnTo>
                  <a:pt x="4559" y="549"/>
                </a:lnTo>
                <a:lnTo>
                  <a:pt x="4558" y="556"/>
                </a:lnTo>
                <a:lnTo>
                  <a:pt x="4557" y="563"/>
                </a:lnTo>
                <a:lnTo>
                  <a:pt x="4555" y="569"/>
                </a:lnTo>
                <a:lnTo>
                  <a:pt x="4554" y="576"/>
                </a:lnTo>
                <a:lnTo>
                  <a:pt x="4552" y="582"/>
                </a:lnTo>
                <a:lnTo>
                  <a:pt x="4549" y="589"/>
                </a:lnTo>
                <a:lnTo>
                  <a:pt x="4547" y="595"/>
                </a:lnTo>
                <a:lnTo>
                  <a:pt x="4544" y="601"/>
                </a:lnTo>
                <a:lnTo>
                  <a:pt x="4541" y="607"/>
                </a:lnTo>
                <a:lnTo>
                  <a:pt x="4538" y="613"/>
                </a:lnTo>
                <a:lnTo>
                  <a:pt x="4535" y="619"/>
                </a:lnTo>
                <a:lnTo>
                  <a:pt x="4531" y="624"/>
                </a:lnTo>
                <a:lnTo>
                  <a:pt x="4528" y="630"/>
                </a:lnTo>
                <a:lnTo>
                  <a:pt x="4524" y="635"/>
                </a:lnTo>
                <a:lnTo>
                  <a:pt x="4520" y="640"/>
                </a:lnTo>
                <a:lnTo>
                  <a:pt x="4515" y="645"/>
                </a:lnTo>
                <a:lnTo>
                  <a:pt x="4511" y="650"/>
                </a:lnTo>
                <a:lnTo>
                  <a:pt x="4506" y="655"/>
                </a:lnTo>
                <a:lnTo>
                  <a:pt x="4501" y="659"/>
                </a:lnTo>
                <a:lnTo>
                  <a:pt x="4496" y="663"/>
                </a:lnTo>
                <a:lnTo>
                  <a:pt x="4491" y="668"/>
                </a:lnTo>
                <a:lnTo>
                  <a:pt x="4486" y="671"/>
                </a:lnTo>
                <a:lnTo>
                  <a:pt x="4481" y="675"/>
                </a:lnTo>
                <a:lnTo>
                  <a:pt x="4475" y="679"/>
                </a:lnTo>
                <a:lnTo>
                  <a:pt x="4469" y="682"/>
                </a:lnTo>
                <a:lnTo>
                  <a:pt x="4463" y="685"/>
                </a:lnTo>
                <a:lnTo>
                  <a:pt x="4457" y="688"/>
                </a:lnTo>
                <a:lnTo>
                  <a:pt x="4451" y="691"/>
                </a:lnTo>
                <a:lnTo>
                  <a:pt x="4445" y="693"/>
                </a:lnTo>
                <a:lnTo>
                  <a:pt x="4439" y="695"/>
                </a:lnTo>
                <a:lnTo>
                  <a:pt x="4432" y="697"/>
                </a:lnTo>
                <a:lnTo>
                  <a:pt x="4426" y="699"/>
                </a:lnTo>
                <a:lnTo>
                  <a:pt x="4419" y="700"/>
                </a:lnTo>
                <a:lnTo>
                  <a:pt x="4412" y="702"/>
                </a:lnTo>
                <a:lnTo>
                  <a:pt x="4405" y="703"/>
                </a:lnTo>
                <a:lnTo>
                  <a:pt x="4398" y="703"/>
                </a:lnTo>
                <a:lnTo>
                  <a:pt x="4391" y="704"/>
                </a:lnTo>
                <a:lnTo>
                  <a:pt x="4384" y="704"/>
                </a:lnTo>
                <a:lnTo>
                  <a:pt x="176" y="704"/>
                </a:lnTo>
                <a:lnTo>
                  <a:pt x="169" y="704"/>
                </a:lnTo>
                <a:lnTo>
                  <a:pt x="162" y="703"/>
                </a:lnTo>
                <a:lnTo>
                  <a:pt x="155" y="703"/>
                </a:lnTo>
                <a:lnTo>
                  <a:pt x="148" y="702"/>
                </a:lnTo>
                <a:lnTo>
                  <a:pt x="141" y="700"/>
                </a:lnTo>
                <a:lnTo>
                  <a:pt x="135" y="699"/>
                </a:lnTo>
                <a:lnTo>
                  <a:pt x="128" y="697"/>
                </a:lnTo>
                <a:lnTo>
                  <a:pt x="122" y="695"/>
                </a:lnTo>
                <a:lnTo>
                  <a:pt x="115" y="693"/>
                </a:lnTo>
                <a:lnTo>
                  <a:pt x="109" y="691"/>
                </a:lnTo>
                <a:lnTo>
                  <a:pt x="103" y="688"/>
                </a:lnTo>
                <a:lnTo>
                  <a:pt x="97" y="685"/>
                </a:lnTo>
                <a:lnTo>
                  <a:pt x="91" y="682"/>
                </a:lnTo>
                <a:lnTo>
                  <a:pt x="85" y="679"/>
                </a:lnTo>
                <a:lnTo>
                  <a:pt x="80" y="675"/>
                </a:lnTo>
                <a:lnTo>
                  <a:pt x="74" y="671"/>
                </a:lnTo>
                <a:lnTo>
                  <a:pt x="69" y="668"/>
                </a:lnTo>
                <a:lnTo>
                  <a:pt x="64" y="663"/>
                </a:lnTo>
                <a:lnTo>
                  <a:pt x="59" y="659"/>
                </a:lnTo>
                <a:lnTo>
                  <a:pt x="54" y="655"/>
                </a:lnTo>
                <a:lnTo>
                  <a:pt x="49" y="650"/>
                </a:lnTo>
                <a:lnTo>
                  <a:pt x="45" y="645"/>
                </a:lnTo>
                <a:lnTo>
                  <a:pt x="41" y="640"/>
                </a:lnTo>
                <a:lnTo>
                  <a:pt x="36" y="635"/>
                </a:lnTo>
                <a:lnTo>
                  <a:pt x="32" y="630"/>
                </a:lnTo>
                <a:lnTo>
                  <a:pt x="29" y="624"/>
                </a:lnTo>
                <a:lnTo>
                  <a:pt x="25" y="619"/>
                </a:lnTo>
                <a:lnTo>
                  <a:pt x="22" y="613"/>
                </a:lnTo>
                <a:lnTo>
                  <a:pt x="19" y="607"/>
                </a:lnTo>
                <a:lnTo>
                  <a:pt x="16" y="601"/>
                </a:lnTo>
                <a:lnTo>
                  <a:pt x="13" y="595"/>
                </a:lnTo>
                <a:lnTo>
                  <a:pt x="11" y="589"/>
                </a:lnTo>
                <a:lnTo>
                  <a:pt x="9" y="582"/>
                </a:lnTo>
                <a:lnTo>
                  <a:pt x="7" y="576"/>
                </a:lnTo>
                <a:lnTo>
                  <a:pt x="5" y="569"/>
                </a:lnTo>
                <a:lnTo>
                  <a:pt x="4" y="563"/>
                </a:lnTo>
                <a:lnTo>
                  <a:pt x="2" y="556"/>
                </a:lnTo>
                <a:lnTo>
                  <a:pt x="1" y="549"/>
                </a:lnTo>
                <a:lnTo>
                  <a:pt x="1" y="542"/>
                </a:lnTo>
                <a:lnTo>
                  <a:pt x="0" y="535"/>
                </a:lnTo>
                <a:lnTo>
                  <a:pt x="0" y="528"/>
                </a:lnTo>
                <a:lnTo>
                  <a:pt x="0" y="175"/>
                </a:lnTo>
                <a:lnTo>
                  <a:pt x="0" y="168"/>
                </a:lnTo>
                <a:lnTo>
                  <a:pt x="1" y="161"/>
                </a:lnTo>
                <a:lnTo>
                  <a:pt x="1" y="154"/>
                </a:lnTo>
                <a:lnTo>
                  <a:pt x="2" y="148"/>
                </a:lnTo>
                <a:lnTo>
                  <a:pt x="4" y="141"/>
                </a:lnTo>
                <a:lnTo>
                  <a:pt x="5" y="134"/>
                </a:lnTo>
                <a:lnTo>
                  <a:pt x="7" y="128"/>
                </a:lnTo>
                <a:lnTo>
                  <a:pt x="9" y="121"/>
                </a:lnTo>
                <a:lnTo>
                  <a:pt x="11" y="115"/>
                </a:lnTo>
                <a:lnTo>
                  <a:pt x="13" y="108"/>
                </a:lnTo>
                <a:lnTo>
                  <a:pt x="16" y="102"/>
                </a:lnTo>
                <a:lnTo>
                  <a:pt x="19" y="96"/>
                </a:lnTo>
                <a:lnTo>
                  <a:pt x="22" y="91"/>
                </a:lnTo>
                <a:lnTo>
                  <a:pt x="25" y="85"/>
                </a:lnTo>
                <a:lnTo>
                  <a:pt x="29" y="79"/>
                </a:lnTo>
                <a:lnTo>
                  <a:pt x="32" y="74"/>
                </a:lnTo>
                <a:lnTo>
                  <a:pt x="36" y="68"/>
                </a:lnTo>
                <a:lnTo>
                  <a:pt x="41" y="63"/>
                </a:lnTo>
                <a:lnTo>
                  <a:pt x="45" y="58"/>
                </a:lnTo>
                <a:lnTo>
                  <a:pt x="49" y="53"/>
                </a:lnTo>
                <a:lnTo>
                  <a:pt x="54" y="49"/>
                </a:lnTo>
                <a:lnTo>
                  <a:pt x="59" y="44"/>
                </a:lnTo>
                <a:lnTo>
                  <a:pt x="64" y="40"/>
                </a:lnTo>
                <a:lnTo>
                  <a:pt x="69" y="36"/>
                </a:lnTo>
                <a:lnTo>
                  <a:pt x="74" y="32"/>
                </a:lnTo>
                <a:lnTo>
                  <a:pt x="80" y="28"/>
                </a:lnTo>
                <a:lnTo>
                  <a:pt x="85" y="25"/>
                </a:lnTo>
                <a:lnTo>
                  <a:pt x="91" y="21"/>
                </a:lnTo>
                <a:lnTo>
                  <a:pt x="97" y="18"/>
                </a:lnTo>
                <a:lnTo>
                  <a:pt x="103" y="15"/>
                </a:lnTo>
                <a:lnTo>
                  <a:pt x="109" y="13"/>
                </a:lnTo>
                <a:lnTo>
                  <a:pt x="115" y="10"/>
                </a:lnTo>
                <a:lnTo>
                  <a:pt x="122" y="8"/>
                </a:lnTo>
                <a:lnTo>
                  <a:pt x="128" y="6"/>
                </a:lnTo>
                <a:lnTo>
                  <a:pt x="135" y="5"/>
                </a:lnTo>
                <a:lnTo>
                  <a:pt x="141" y="3"/>
                </a:lnTo>
                <a:lnTo>
                  <a:pt x="148" y="2"/>
                </a:lnTo>
                <a:lnTo>
                  <a:pt x="155" y="1"/>
                </a:lnTo>
                <a:lnTo>
                  <a:pt x="162" y="0"/>
                </a:lnTo>
                <a:lnTo>
                  <a:pt x="169" y="0"/>
                </a:lnTo>
                <a:lnTo>
                  <a:pt x="176" y="0"/>
                </a:lnTo>
                <a:lnTo>
                  <a:pt x="4384" y="0"/>
                </a:lnTo>
                <a:close/>
              </a:path>
            </a:pathLst>
          </a:custGeom>
          <a:solidFill>
            <a:srgbClr val="FFFF00"/>
          </a:solidFill>
          <a:ln w="0">
            <a:solidFill>
              <a:srgbClr val="000000"/>
            </a:solidFill>
            <a:prstDash val="solid"/>
            <a:round/>
            <a:headEnd/>
            <a:tailEnd/>
          </a:ln>
        </p:spPr>
        <p:txBody>
          <a:bodyPr/>
          <a:lstStyle/>
          <a:p>
            <a:endParaRPr lang="en-US"/>
          </a:p>
        </p:txBody>
      </p:sp>
      <p:sp>
        <p:nvSpPr>
          <p:cNvPr id="28676" name="Rectangle 21"/>
          <p:cNvSpPr>
            <a:spLocks noChangeArrowheads="1"/>
          </p:cNvSpPr>
          <p:nvPr/>
        </p:nvSpPr>
        <p:spPr bwMode="auto">
          <a:xfrm>
            <a:off x="1125538" y="3714750"/>
            <a:ext cx="346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γH </a:t>
            </a:r>
          </a:p>
        </p:txBody>
      </p:sp>
      <p:sp>
        <p:nvSpPr>
          <p:cNvPr id="28677" name="Rectangle 22"/>
          <p:cNvSpPr>
            <a:spLocks noChangeArrowheads="1"/>
          </p:cNvSpPr>
          <p:nvPr/>
        </p:nvSpPr>
        <p:spPr bwMode="auto">
          <a:xfrm>
            <a:off x="1185863" y="3376613"/>
            <a:ext cx="2016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c</a:t>
            </a:r>
            <a:r>
              <a:rPr lang="en-US" altLang="en-US" baseline="-25000">
                <a:solidFill>
                  <a:srgbClr val="500000"/>
                </a:solidFill>
              </a:rPr>
              <a:t>d</a:t>
            </a:r>
          </a:p>
        </p:txBody>
      </p:sp>
      <p:sp>
        <p:nvSpPr>
          <p:cNvPr id="28678" name="Freeform 23"/>
          <p:cNvSpPr>
            <a:spLocks noChangeArrowheads="1"/>
          </p:cNvSpPr>
          <p:nvPr/>
        </p:nvSpPr>
        <p:spPr bwMode="auto">
          <a:xfrm>
            <a:off x="1058863" y="3662363"/>
            <a:ext cx="568325" cy="0"/>
          </a:xfrm>
          <a:custGeom>
            <a:avLst/>
            <a:gdLst>
              <a:gd name="T0" fmla="*/ 0 w 358"/>
              <a:gd name="T1" fmla="*/ 2147483646 w 358"/>
              <a:gd name="T2" fmla="*/ 0 60000 65536"/>
              <a:gd name="T3" fmla="*/ 0 60000 65536"/>
              <a:gd name="T4" fmla="*/ 0 w 358"/>
              <a:gd name="T5" fmla="*/ 358 w 358"/>
            </a:gdLst>
            <a:ahLst/>
            <a:cxnLst>
              <a:cxn ang="T2">
                <a:pos x="T0" y="0"/>
              </a:cxn>
              <a:cxn ang="T3">
                <a:pos x="T1" y="0"/>
              </a:cxn>
            </a:cxnLst>
            <a:rect l="T4" t="0" r="T5" b="0"/>
            <a:pathLst>
              <a:path w="358">
                <a:moveTo>
                  <a:pt x="0" y="0"/>
                </a:moveTo>
                <a:lnTo>
                  <a:pt x="358" y="0"/>
                </a:lnTo>
              </a:path>
            </a:pathLst>
          </a:custGeom>
          <a:noFill/>
          <a:ln w="0">
            <a:solidFill>
              <a:srgbClr val="B0705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9" name="Rectangle 24"/>
          <p:cNvSpPr>
            <a:spLocks noChangeArrowheads="1"/>
          </p:cNvSpPr>
          <p:nvPr/>
        </p:nvSpPr>
        <p:spPr bwMode="auto">
          <a:xfrm>
            <a:off x="1679575" y="3540125"/>
            <a:ext cx="3098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500000"/>
                </a:solidFill>
              </a:rPr>
              <a:t>= sinβ cosβ - tanϕ</a:t>
            </a:r>
            <a:r>
              <a:rPr lang="en-US" altLang="en-US" sz="1400" baseline="-25000" dirty="0">
                <a:solidFill>
                  <a:srgbClr val="500000"/>
                </a:solidFill>
              </a:rPr>
              <a:t>d</a:t>
            </a:r>
            <a:r>
              <a:rPr lang="en-US" altLang="en-US" dirty="0">
                <a:solidFill>
                  <a:srgbClr val="500000"/>
                </a:solidFill>
              </a:rPr>
              <a:t> (cos</a:t>
            </a:r>
            <a:r>
              <a:rPr lang="en-US" altLang="en-US" baseline="30000" dirty="0">
                <a:solidFill>
                  <a:srgbClr val="500000"/>
                </a:solidFill>
              </a:rPr>
              <a:t>2</a:t>
            </a:r>
            <a:r>
              <a:rPr lang="en-US" altLang="en-US" dirty="0">
                <a:solidFill>
                  <a:srgbClr val="500000"/>
                </a:solidFill>
              </a:rPr>
              <a:t>β - </a:t>
            </a:r>
            <a:r>
              <a:rPr lang="en-US" altLang="en-US" dirty="0" err="1">
                <a:solidFill>
                  <a:srgbClr val="500000"/>
                </a:solidFill>
              </a:rPr>
              <a:t>r</a:t>
            </a:r>
            <a:r>
              <a:rPr lang="en-US" altLang="en-US" baseline="-25000" dirty="0" err="1">
                <a:solidFill>
                  <a:srgbClr val="500000"/>
                </a:solidFill>
              </a:rPr>
              <a:t>u</a:t>
            </a:r>
            <a:r>
              <a:rPr lang="en-US" altLang="en-US" dirty="0">
                <a:solidFill>
                  <a:srgbClr val="500000"/>
                </a:solidFill>
              </a:rPr>
              <a:t>)</a:t>
            </a:r>
          </a:p>
        </p:txBody>
      </p:sp>
      <p:sp>
        <p:nvSpPr>
          <p:cNvPr id="28680" name="Rectangle 25"/>
          <p:cNvSpPr>
            <a:spLocks noChangeArrowheads="1"/>
          </p:cNvSpPr>
          <p:nvPr/>
        </p:nvSpPr>
        <p:spPr bwMode="auto">
          <a:xfrm>
            <a:off x="201613" y="3479800"/>
            <a:ext cx="5445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Ns = </a:t>
            </a:r>
          </a:p>
        </p:txBody>
      </p:sp>
      <p:sp>
        <p:nvSpPr>
          <p:cNvPr id="28681" name="Rectangle 26"/>
          <p:cNvSpPr>
            <a:spLocks noChangeArrowheads="1"/>
          </p:cNvSpPr>
          <p:nvPr/>
        </p:nvSpPr>
        <p:spPr bwMode="auto">
          <a:xfrm>
            <a:off x="203200" y="701675"/>
            <a:ext cx="506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500000"/>
                </a:solidFill>
              </a:rPr>
              <a:t>H</a:t>
            </a:r>
            <a:r>
              <a:rPr lang="en-US" altLang="en-US" baseline="-25000" dirty="0">
                <a:solidFill>
                  <a:srgbClr val="500000"/>
                </a:solidFill>
              </a:rPr>
              <a:t>c</a:t>
            </a:r>
            <a:r>
              <a:rPr lang="en-US" altLang="en-US" dirty="0">
                <a:solidFill>
                  <a:srgbClr val="500000"/>
                </a:solidFill>
              </a:rPr>
              <a:t> = </a:t>
            </a:r>
          </a:p>
        </p:txBody>
      </p:sp>
      <p:sp>
        <p:nvSpPr>
          <p:cNvPr id="28682" name="Rectangle 27"/>
          <p:cNvSpPr>
            <a:spLocks noChangeArrowheads="1"/>
          </p:cNvSpPr>
          <p:nvPr/>
        </p:nvSpPr>
        <p:spPr bwMode="auto">
          <a:xfrm>
            <a:off x="2473325" y="511175"/>
            <a:ext cx="114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c</a:t>
            </a:r>
          </a:p>
        </p:txBody>
      </p:sp>
      <p:sp>
        <p:nvSpPr>
          <p:cNvPr id="28683" name="Rectangle 28"/>
          <p:cNvSpPr>
            <a:spLocks noChangeArrowheads="1"/>
          </p:cNvSpPr>
          <p:nvPr/>
        </p:nvSpPr>
        <p:spPr bwMode="auto">
          <a:xfrm>
            <a:off x="1069975" y="892175"/>
            <a:ext cx="62626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err="1">
                <a:solidFill>
                  <a:srgbClr val="500000"/>
                </a:solidFill>
              </a:rPr>
              <a:t>γ</a:t>
            </a:r>
            <a:r>
              <a:rPr lang="en-US" altLang="en-US" baseline="-25000" dirty="0" err="1">
                <a:solidFill>
                  <a:srgbClr val="500000"/>
                </a:solidFill>
              </a:rPr>
              <a:t>soil</a:t>
            </a:r>
            <a:r>
              <a:rPr lang="en-US" altLang="en-US" dirty="0">
                <a:solidFill>
                  <a:srgbClr val="500000"/>
                </a:solidFill>
              </a:rPr>
              <a:t> [sinβ cosβ - tanϕ (cos</a:t>
            </a:r>
            <a:r>
              <a:rPr lang="en-US" altLang="en-US" baseline="30000" dirty="0">
                <a:solidFill>
                  <a:srgbClr val="500000"/>
                </a:solidFill>
              </a:rPr>
              <a:t>2</a:t>
            </a:r>
            <a:r>
              <a:rPr lang="en-US" altLang="en-US" dirty="0">
                <a:solidFill>
                  <a:srgbClr val="500000"/>
                </a:solidFill>
              </a:rPr>
              <a:t>β - </a:t>
            </a:r>
            <a:r>
              <a:rPr lang="en-US" altLang="en-US" dirty="0" err="1">
                <a:solidFill>
                  <a:srgbClr val="500000"/>
                </a:solidFill>
              </a:rPr>
              <a:t>r</a:t>
            </a:r>
            <a:r>
              <a:rPr lang="en-US" altLang="en-US" baseline="-25000" dirty="0" err="1">
                <a:solidFill>
                  <a:srgbClr val="500000"/>
                </a:solidFill>
              </a:rPr>
              <a:t>u</a:t>
            </a:r>
            <a:r>
              <a:rPr lang="en-US" altLang="en-US" dirty="0">
                <a:solidFill>
                  <a:srgbClr val="500000"/>
                </a:solidFill>
              </a:rPr>
              <a:t>)]</a:t>
            </a:r>
          </a:p>
        </p:txBody>
      </p:sp>
      <p:sp>
        <p:nvSpPr>
          <p:cNvPr id="28684" name="Freeform 29"/>
          <p:cNvSpPr>
            <a:spLocks noChangeArrowheads="1"/>
          </p:cNvSpPr>
          <p:nvPr/>
        </p:nvSpPr>
        <p:spPr bwMode="auto">
          <a:xfrm flipV="1">
            <a:off x="1046163" y="790575"/>
            <a:ext cx="3409950" cy="46038"/>
          </a:xfrm>
          <a:custGeom>
            <a:avLst/>
            <a:gdLst>
              <a:gd name="T0" fmla="*/ 0 w 3684"/>
              <a:gd name="T1" fmla="*/ 0 h 45719"/>
              <a:gd name="T2" fmla="*/ 2147483646 w 3684"/>
              <a:gd name="T3" fmla="*/ 0 h 45719"/>
              <a:gd name="T4" fmla="*/ 0 60000 65536"/>
              <a:gd name="T5" fmla="*/ 0 60000 65536"/>
              <a:gd name="T6" fmla="*/ 0 w 3684"/>
              <a:gd name="T7" fmla="*/ 0 h 45719"/>
              <a:gd name="T8" fmla="*/ 3684 w 3684"/>
              <a:gd name="T9" fmla="*/ 0 h 45719"/>
            </a:gdLst>
            <a:ahLst/>
            <a:cxnLst>
              <a:cxn ang="T4">
                <a:pos x="T0" y="T1"/>
              </a:cxn>
              <a:cxn ang="T5">
                <a:pos x="T2" y="T3"/>
              </a:cxn>
            </a:cxnLst>
            <a:rect l="T6" t="T7" r="T8" b="T9"/>
            <a:pathLst>
              <a:path w="3684" h="45719">
                <a:moveTo>
                  <a:pt x="0" y="0"/>
                </a:moveTo>
                <a:lnTo>
                  <a:pt x="3684" y="0"/>
                </a:lnTo>
              </a:path>
            </a:pathLst>
          </a:custGeom>
          <a:noFill/>
          <a:ln w="0">
            <a:solidFill>
              <a:srgbClr val="B0705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5" name="Rectangle 30"/>
          <p:cNvSpPr>
            <a:spLocks noChangeArrowheads="1"/>
          </p:cNvSpPr>
          <p:nvPr/>
        </p:nvSpPr>
        <p:spPr bwMode="auto">
          <a:xfrm>
            <a:off x="1117600" y="1936750"/>
            <a:ext cx="4238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γH</a:t>
            </a:r>
            <a:r>
              <a:rPr lang="en-US" altLang="en-US" baseline="-25000">
                <a:solidFill>
                  <a:srgbClr val="500000"/>
                </a:solidFill>
              </a:rPr>
              <a:t>c</a:t>
            </a:r>
            <a:r>
              <a:rPr lang="en-US" altLang="en-US">
                <a:solidFill>
                  <a:srgbClr val="500000"/>
                </a:solidFill>
              </a:rPr>
              <a:t> </a:t>
            </a:r>
          </a:p>
        </p:txBody>
      </p:sp>
      <p:sp>
        <p:nvSpPr>
          <p:cNvPr id="28686" name="Rectangle 31"/>
          <p:cNvSpPr>
            <a:spLocks noChangeArrowheads="1"/>
          </p:cNvSpPr>
          <p:nvPr/>
        </p:nvSpPr>
        <p:spPr bwMode="auto">
          <a:xfrm>
            <a:off x="1223963" y="1595438"/>
            <a:ext cx="1143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c</a:t>
            </a:r>
          </a:p>
        </p:txBody>
      </p:sp>
      <p:sp>
        <p:nvSpPr>
          <p:cNvPr id="28687" name="Freeform 32"/>
          <p:cNvSpPr>
            <a:spLocks noChangeArrowheads="1"/>
          </p:cNvSpPr>
          <p:nvPr/>
        </p:nvSpPr>
        <p:spPr bwMode="auto">
          <a:xfrm>
            <a:off x="1050925" y="1924050"/>
            <a:ext cx="568325" cy="0"/>
          </a:xfrm>
          <a:custGeom>
            <a:avLst/>
            <a:gdLst>
              <a:gd name="T0" fmla="*/ 0 w 358"/>
              <a:gd name="T1" fmla="*/ 2147483646 w 358"/>
              <a:gd name="T2" fmla="*/ 0 60000 65536"/>
              <a:gd name="T3" fmla="*/ 0 60000 65536"/>
              <a:gd name="T4" fmla="*/ 0 w 358"/>
              <a:gd name="T5" fmla="*/ 358 w 358"/>
            </a:gdLst>
            <a:ahLst/>
            <a:cxnLst>
              <a:cxn ang="T2">
                <a:pos x="T0" y="0"/>
              </a:cxn>
              <a:cxn ang="T3">
                <a:pos x="T1" y="0"/>
              </a:cxn>
            </a:cxnLst>
            <a:rect l="T4" t="0" r="T5" b="0"/>
            <a:pathLst>
              <a:path w="358">
                <a:moveTo>
                  <a:pt x="0" y="0"/>
                </a:moveTo>
                <a:lnTo>
                  <a:pt x="358" y="0"/>
                </a:lnTo>
              </a:path>
            </a:pathLst>
          </a:custGeom>
          <a:noFill/>
          <a:ln w="0">
            <a:solidFill>
              <a:srgbClr val="B0705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8" name="Rectangle 33"/>
          <p:cNvSpPr>
            <a:spLocks noChangeArrowheads="1"/>
          </p:cNvSpPr>
          <p:nvPr/>
        </p:nvSpPr>
        <p:spPr bwMode="auto">
          <a:xfrm>
            <a:off x="1773238" y="1731963"/>
            <a:ext cx="31162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500000"/>
                </a:solidFill>
              </a:rPr>
              <a:t>= sinβ cosβ - tanϕ (cos</a:t>
            </a:r>
            <a:r>
              <a:rPr lang="en-US" altLang="en-US" baseline="30000" dirty="0">
                <a:solidFill>
                  <a:srgbClr val="500000"/>
                </a:solidFill>
              </a:rPr>
              <a:t>2</a:t>
            </a:r>
            <a:r>
              <a:rPr lang="en-US" altLang="en-US" dirty="0">
                <a:solidFill>
                  <a:srgbClr val="500000"/>
                </a:solidFill>
              </a:rPr>
              <a:t>β - </a:t>
            </a:r>
            <a:r>
              <a:rPr lang="en-US" altLang="en-US" dirty="0" err="1">
                <a:solidFill>
                  <a:srgbClr val="500000"/>
                </a:solidFill>
              </a:rPr>
              <a:t>r</a:t>
            </a:r>
            <a:r>
              <a:rPr lang="en-US" altLang="en-US" baseline="-25000" dirty="0" err="1">
                <a:solidFill>
                  <a:srgbClr val="500000"/>
                </a:solidFill>
              </a:rPr>
              <a:t>u</a:t>
            </a:r>
            <a:r>
              <a:rPr lang="en-US" altLang="en-US" dirty="0">
                <a:solidFill>
                  <a:srgbClr val="500000"/>
                </a:solidFill>
              </a:rPr>
              <a:t>)</a:t>
            </a:r>
          </a:p>
        </p:txBody>
      </p:sp>
      <p:sp>
        <p:nvSpPr>
          <p:cNvPr id="28689" name="Rectangle 34"/>
          <p:cNvSpPr>
            <a:spLocks noChangeArrowheads="1"/>
          </p:cNvSpPr>
          <p:nvPr/>
        </p:nvSpPr>
        <p:spPr bwMode="auto">
          <a:xfrm>
            <a:off x="192088" y="1741488"/>
            <a:ext cx="5064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N</a:t>
            </a:r>
            <a:r>
              <a:rPr lang="en-US" altLang="en-US" baseline="-25000">
                <a:solidFill>
                  <a:srgbClr val="500000"/>
                </a:solidFill>
              </a:rPr>
              <a:t>s</a:t>
            </a:r>
            <a:r>
              <a:rPr lang="en-US" altLang="en-US">
                <a:solidFill>
                  <a:srgbClr val="500000"/>
                </a:solidFill>
              </a:rPr>
              <a:t> = </a:t>
            </a:r>
          </a:p>
        </p:txBody>
      </p:sp>
      <p:sp>
        <p:nvSpPr>
          <p:cNvPr id="28690" name="Rectangle 35"/>
          <p:cNvSpPr>
            <a:spLocks noChangeArrowheads="1"/>
          </p:cNvSpPr>
          <p:nvPr/>
        </p:nvSpPr>
        <p:spPr bwMode="auto">
          <a:xfrm>
            <a:off x="240241" y="154516"/>
            <a:ext cx="3338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u="sng" dirty="0">
                <a:solidFill>
                  <a:srgbClr val="FF0000"/>
                </a:solidFill>
              </a:rPr>
              <a:t>General Equation</a:t>
            </a:r>
            <a:r>
              <a:rPr lang="en-US" altLang="en-US" dirty="0">
                <a:solidFill>
                  <a:srgbClr val="FF0000"/>
                </a:solidFill>
              </a:rPr>
              <a:t>:</a:t>
            </a:r>
          </a:p>
        </p:txBody>
      </p:sp>
      <p:sp>
        <p:nvSpPr>
          <p:cNvPr id="28691" name="Rectangle 36"/>
          <p:cNvSpPr>
            <a:spLocks noChangeArrowheads="1"/>
          </p:cNvSpPr>
          <p:nvPr/>
        </p:nvSpPr>
        <p:spPr bwMode="auto">
          <a:xfrm>
            <a:off x="874713" y="5703888"/>
            <a:ext cx="12620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dirty="0">
                <a:solidFill>
                  <a:srgbClr val="005000"/>
                </a:solidFill>
              </a:rPr>
              <a:t>tanϕ</a:t>
            </a:r>
            <a:r>
              <a:rPr lang="en-US" altLang="en-US" sz="2000" baseline="-25000" dirty="0">
                <a:solidFill>
                  <a:srgbClr val="005000"/>
                </a:solidFill>
              </a:rPr>
              <a:t>d</a:t>
            </a:r>
            <a:r>
              <a:rPr lang="en-US" altLang="en-US" sz="2000" dirty="0">
                <a:solidFill>
                  <a:srgbClr val="005000"/>
                </a:solidFill>
              </a:rPr>
              <a:t> = </a:t>
            </a:r>
          </a:p>
        </p:txBody>
      </p:sp>
      <p:sp>
        <p:nvSpPr>
          <p:cNvPr id="28692" name="Rectangle 37"/>
          <p:cNvSpPr>
            <a:spLocks noChangeArrowheads="1"/>
          </p:cNvSpPr>
          <p:nvPr/>
        </p:nvSpPr>
        <p:spPr bwMode="auto">
          <a:xfrm>
            <a:off x="1855788" y="5430838"/>
            <a:ext cx="601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solidFill>
                  <a:srgbClr val="005000"/>
                </a:solidFill>
              </a:rPr>
              <a:t>tanϕ</a:t>
            </a:r>
          </a:p>
        </p:txBody>
      </p:sp>
      <p:sp>
        <p:nvSpPr>
          <p:cNvPr id="28693" name="Freeform 38"/>
          <p:cNvSpPr>
            <a:spLocks noChangeArrowheads="1"/>
          </p:cNvSpPr>
          <p:nvPr/>
        </p:nvSpPr>
        <p:spPr bwMode="auto">
          <a:xfrm flipV="1">
            <a:off x="1773238" y="5824538"/>
            <a:ext cx="773112" cy="46037"/>
          </a:xfrm>
          <a:custGeom>
            <a:avLst/>
            <a:gdLst>
              <a:gd name="T0" fmla="*/ 0 w 580"/>
              <a:gd name="T1" fmla="*/ 0 h 45719"/>
              <a:gd name="T2" fmla="*/ 2147483646 w 580"/>
              <a:gd name="T3" fmla="*/ 0 h 45719"/>
              <a:gd name="T4" fmla="*/ 0 60000 65536"/>
              <a:gd name="T5" fmla="*/ 0 60000 65536"/>
              <a:gd name="T6" fmla="*/ 0 w 580"/>
              <a:gd name="T7" fmla="*/ 0 h 45719"/>
              <a:gd name="T8" fmla="*/ 580 w 580"/>
              <a:gd name="T9" fmla="*/ 0 h 45719"/>
            </a:gdLst>
            <a:ahLst/>
            <a:cxnLst>
              <a:cxn ang="T4">
                <a:pos x="T0" y="T1"/>
              </a:cxn>
              <a:cxn ang="T5">
                <a:pos x="T2" y="T3"/>
              </a:cxn>
            </a:cxnLst>
            <a:rect l="T6" t="T7" r="T8" b="T9"/>
            <a:pathLst>
              <a:path w="580" h="45719">
                <a:moveTo>
                  <a:pt x="0" y="0"/>
                </a:moveTo>
                <a:lnTo>
                  <a:pt x="580" y="0"/>
                </a:lnTo>
              </a:path>
            </a:pathLst>
          </a:custGeom>
          <a:noFill/>
          <a:ln w="29942">
            <a:solidFill>
              <a:srgbClr val="005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4" name="Rectangle 39"/>
          <p:cNvSpPr>
            <a:spLocks noChangeArrowheads="1"/>
          </p:cNvSpPr>
          <p:nvPr/>
        </p:nvSpPr>
        <p:spPr bwMode="auto">
          <a:xfrm>
            <a:off x="1939925" y="5945188"/>
            <a:ext cx="500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rgbClr val="005000"/>
                </a:solidFill>
              </a:rPr>
              <a:t>FS</a:t>
            </a:r>
            <a:r>
              <a:rPr lang="en-US" altLang="en-US" sz="2400" baseline="-25000">
                <a:solidFill>
                  <a:srgbClr val="005000"/>
                </a:solidFill>
                <a:latin typeface="Symbol" panose="05050102010706020507" pitchFamily="18" charset="2"/>
              </a:rPr>
              <a:t>f</a:t>
            </a:r>
          </a:p>
        </p:txBody>
      </p:sp>
      <p:sp>
        <p:nvSpPr>
          <p:cNvPr id="28695" name="Text Box 40"/>
          <p:cNvSpPr txBox="1">
            <a:spLocks noChangeArrowheads="1"/>
          </p:cNvSpPr>
          <p:nvPr/>
        </p:nvSpPr>
        <p:spPr bwMode="auto">
          <a:xfrm>
            <a:off x="892175" y="4676775"/>
            <a:ext cx="989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5000"/>
                </a:solidFill>
              </a:rPr>
              <a:t>c</a:t>
            </a:r>
            <a:r>
              <a:rPr lang="en-US" altLang="en-US" sz="2000" baseline="-25000">
                <a:solidFill>
                  <a:srgbClr val="005000"/>
                </a:solidFill>
              </a:rPr>
              <a:t>d</a:t>
            </a:r>
            <a:r>
              <a:rPr lang="en-US" altLang="en-US" sz="2000">
                <a:solidFill>
                  <a:srgbClr val="005000"/>
                </a:solidFill>
              </a:rPr>
              <a:t> = </a:t>
            </a:r>
          </a:p>
        </p:txBody>
      </p:sp>
      <p:sp>
        <p:nvSpPr>
          <p:cNvPr id="28696" name="Freeform 41"/>
          <p:cNvSpPr>
            <a:spLocks noChangeArrowheads="1"/>
          </p:cNvSpPr>
          <p:nvPr/>
        </p:nvSpPr>
        <p:spPr bwMode="auto">
          <a:xfrm>
            <a:off x="2032000" y="4945063"/>
            <a:ext cx="604838" cy="0"/>
          </a:xfrm>
          <a:custGeom>
            <a:avLst/>
            <a:gdLst>
              <a:gd name="T0" fmla="*/ 0 w 381"/>
              <a:gd name="T1" fmla="*/ 2147483646 w 381"/>
              <a:gd name="T2" fmla="*/ 0 60000 65536"/>
              <a:gd name="T3" fmla="*/ 0 60000 65536"/>
              <a:gd name="T4" fmla="*/ 0 w 381"/>
              <a:gd name="T5" fmla="*/ 381 w 381"/>
            </a:gdLst>
            <a:ahLst/>
            <a:cxnLst>
              <a:cxn ang="T2">
                <a:pos x="T0" y="0"/>
              </a:cxn>
              <a:cxn ang="T3">
                <a:pos x="T1" y="0"/>
              </a:cxn>
            </a:cxnLst>
            <a:rect l="T4" t="0" r="T5" b="0"/>
            <a:pathLst>
              <a:path w="381">
                <a:moveTo>
                  <a:pt x="0" y="0"/>
                </a:moveTo>
                <a:lnTo>
                  <a:pt x="381" y="0"/>
                </a:lnTo>
              </a:path>
            </a:pathLst>
          </a:custGeom>
          <a:noFill/>
          <a:ln w="29942">
            <a:solidFill>
              <a:srgbClr val="005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7" name="Rectangle 42"/>
          <p:cNvSpPr>
            <a:spLocks noChangeArrowheads="1"/>
          </p:cNvSpPr>
          <p:nvPr/>
        </p:nvSpPr>
        <p:spPr bwMode="auto">
          <a:xfrm>
            <a:off x="2206625" y="4498975"/>
            <a:ext cx="128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5000"/>
                </a:solidFill>
              </a:rPr>
              <a:t>c</a:t>
            </a:r>
          </a:p>
        </p:txBody>
      </p:sp>
      <p:sp>
        <p:nvSpPr>
          <p:cNvPr id="28698" name="Rectangle 43"/>
          <p:cNvSpPr>
            <a:spLocks noChangeArrowheads="1"/>
          </p:cNvSpPr>
          <p:nvPr/>
        </p:nvSpPr>
        <p:spPr bwMode="auto">
          <a:xfrm>
            <a:off x="2062163" y="4945063"/>
            <a:ext cx="414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5000"/>
                </a:solidFill>
              </a:rPr>
              <a:t>FS</a:t>
            </a:r>
            <a:r>
              <a:rPr lang="en-US" altLang="en-US" sz="2000" baseline="-25000">
                <a:solidFill>
                  <a:srgbClr val="005000"/>
                </a:solidFill>
              </a:rPr>
              <a:t>c</a:t>
            </a:r>
          </a:p>
        </p:txBody>
      </p:sp>
      <p:grpSp>
        <p:nvGrpSpPr>
          <p:cNvPr id="28699" name="Group 49"/>
          <p:cNvGrpSpPr>
            <a:grpSpLocks/>
          </p:cNvGrpSpPr>
          <p:nvPr/>
        </p:nvGrpSpPr>
        <p:grpSpPr bwMode="auto">
          <a:xfrm>
            <a:off x="7046913" y="952500"/>
            <a:ext cx="1911350" cy="1268413"/>
            <a:chOff x="5680071" y="428618"/>
            <a:chExt cx="3799600" cy="2522538"/>
          </a:xfrm>
        </p:grpSpPr>
        <p:sp>
          <p:nvSpPr>
            <p:cNvPr id="28727" name="Freeform 4"/>
            <p:cNvSpPr>
              <a:spLocks noChangeArrowheads="1"/>
            </p:cNvSpPr>
            <p:nvPr/>
          </p:nvSpPr>
          <p:spPr bwMode="auto">
            <a:xfrm>
              <a:off x="5942009" y="1139818"/>
              <a:ext cx="2832100" cy="1811338"/>
            </a:xfrm>
            <a:custGeom>
              <a:avLst/>
              <a:gdLst>
                <a:gd name="T0" fmla="*/ 2147483646 w 1784"/>
                <a:gd name="T1" fmla="*/ 0 h 1141"/>
                <a:gd name="T2" fmla="*/ 0 w 1784"/>
                <a:gd name="T3" fmla="*/ 2147483646 h 1141"/>
                <a:gd name="T4" fmla="*/ 2147483646 w 1784"/>
                <a:gd name="T5" fmla="*/ 2147483646 h 1141"/>
                <a:gd name="T6" fmla="*/ 2147483646 w 1784"/>
                <a:gd name="T7" fmla="*/ 2147483646 h 1141"/>
                <a:gd name="T8" fmla="*/ 2147483646 w 1784"/>
                <a:gd name="T9" fmla="*/ 0 h 1141"/>
                <a:gd name="T10" fmla="*/ 0 60000 65536"/>
                <a:gd name="T11" fmla="*/ 0 60000 65536"/>
                <a:gd name="T12" fmla="*/ 0 60000 65536"/>
                <a:gd name="T13" fmla="*/ 0 60000 65536"/>
                <a:gd name="T14" fmla="*/ 0 60000 65536"/>
                <a:gd name="T15" fmla="*/ 0 w 1784"/>
                <a:gd name="T16" fmla="*/ 0 h 1141"/>
                <a:gd name="T17" fmla="*/ 1784 w 1784"/>
                <a:gd name="T18" fmla="*/ 1141 h 1141"/>
              </a:gdLst>
              <a:ahLst/>
              <a:cxnLst>
                <a:cxn ang="T10">
                  <a:pos x="T0" y="T1"/>
                </a:cxn>
                <a:cxn ang="T11">
                  <a:pos x="T2" y="T3"/>
                </a:cxn>
                <a:cxn ang="T12">
                  <a:pos x="T4" y="T5"/>
                </a:cxn>
                <a:cxn ang="T13">
                  <a:pos x="T6" y="T7"/>
                </a:cxn>
                <a:cxn ang="T14">
                  <a:pos x="T8" y="T9"/>
                </a:cxn>
              </a:cxnLst>
              <a:rect l="T15" t="T16" r="T17" b="T18"/>
              <a:pathLst>
                <a:path w="1784" h="1141">
                  <a:moveTo>
                    <a:pt x="1784" y="0"/>
                  </a:moveTo>
                  <a:lnTo>
                    <a:pt x="0" y="856"/>
                  </a:lnTo>
                  <a:lnTo>
                    <a:pt x="115" y="1141"/>
                  </a:lnTo>
                  <a:lnTo>
                    <a:pt x="1572" y="538"/>
                  </a:lnTo>
                  <a:lnTo>
                    <a:pt x="1784" y="0"/>
                  </a:lnTo>
                  <a:close/>
                </a:path>
              </a:pathLst>
            </a:custGeom>
            <a:gradFill rotWithShape="0">
              <a:gsLst>
                <a:gs pos="0">
                  <a:srgbClr val="FFCC00"/>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28" name="Freeform 5"/>
            <p:cNvSpPr>
              <a:spLocks noChangeArrowheads="1"/>
            </p:cNvSpPr>
            <p:nvPr/>
          </p:nvSpPr>
          <p:spPr bwMode="auto">
            <a:xfrm>
              <a:off x="6000746" y="1090606"/>
              <a:ext cx="2794000" cy="1385887"/>
            </a:xfrm>
            <a:custGeom>
              <a:avLst/>
              <a:gdLst>
                <a:gd name="T0" fmla="*/ 2147483646 w 1760"/>
                <a:gd name="T1" fmla="*/ 0 h 873"/>
                <a:gd name="T2" fmla="*/ 0 w 1760"/>
                <a:gd name="T3" fmla="*/ 2147483646 h 873"/>
                <a:gd name="T4" fmla="*/ 0 60000 65536"/>
                <a:gd name="T5" fmla="*/ 0 60000 65536"/>
                <a:gd name="T6" fmla="*/ 0 w 1760"/>
                <a:gd name="T7" fmla="*/ 0 h 873"/>
                <a:gd name="T8" fmla="*/ 1760 w 1760"/>
                <a:gd name="T9" fmla="*/ 873 h 873"/>
              </a:gdLst>
              <a:ahLst/>
              <a:cxnLst>
                <a:cxn ang="T4">
                  <a:pos x="T0" y="T1"/>
                </a:cxn>
                <a:cxn ang="T5">
                  <a:pos x="T2" y="T3"/>
                </a:cxn>
              </a:cxnLst>
              <a:rect l="T6" t="T7" r="T8" b="T9"/>
              <a:pathLst>
                <a:path w="1760" h="873">
                  <a:moveTo>
                    <a:pt x="1760" y="0"/>
                  </a:moveTo>
                  <a:lnTo>
                    <a:pt x="0" y="873"/>
                  </a:lnTo>
                </a:path>
              </a:pathLst>
            </a:custGeom>
            <a:noFill/>
            <a:ln w="0">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29" name="Freeform 6"/>
            <p:cNvSpPr>
              <a:spLocks noChangeArrowheads="1"/>
            </p:cNvSpPr>
            <p:nvPr/>
          </p:nvSpPr>
          <p:spPr bwMode="auto">
            <a:xfrm>
              <a:off x="6837359" y="946143"/>
              <a:ext cx="581025" cy="1117600"/>
            </a:xfrm>
            <a:custGeom>
              <a:avLst/>
              <a:gdLst>
                <a:gd name="T0" fmla="*/ 0 w 366"/>
                <a:gd name="T1" fmla="*/ 2147483646 h 704"/>
                <a:gd name="T2" fmla="*/ 2147483646 w 366"/>
                <a:gd name="T3" fmla="*/ 0 h 704"/>
                <a:gd name="T4" fmla="*/ 2147483646 w 366"/>
                <a:gd name="T5" fmla="*/ 2147483646 h 704"/>
                <a:gd name="T6" fmla="*/ 0 w 366"/>
                <a:gd name="T7" fmla="*/ 2147483646 h 704"/>
                <a:gd name="T8" fmla="*/ 0 w 366"/>
                <a:gd name="T9" fmla="*/ 2147483646 h 704"/>
                <a:gd name="T10" fmla="*/ 0 60000 65536"/>
                <a:gd name="T11" fmla="*/ 0 60000 65536"/>
                <a:gd name="T12" fmla="*/ 0 60000 65536"/>
                <a:gd name="T13" fmla="*/ 0 60000 65536"/>
                <a:gd name="T14" fmla="*/ 0 60000 65536"/>
                <a:gd name="T15" fmla="*/ 0 w 366"/>
                <a:gd name="T16" fmla="*/ 0 h 704"/>
                <a:gd name="T17" fmla="*/ 366 w 366"/>
                <a:gd name="T18" fmla="*/ 704 h 704"/>
              </a:gdLst>
              <a:ahLst/>
              <a:cxnLst>
                <a:cxn ang="T10">
                  <a:pos x="T0" y="T1"/>
                </a:cxn>
                <a:cxn ang="T11">
                  <a:pos x="T2" y="T3"/>
                </a:cxn>
                <a:cxn ang="T12">
                  <a:pos x="T4" y="T5"/>
                </a:cxn>
                <a:cxn ang="T13">
                  <a:pos x="T6" y="T7"/>
                </a:cxn>
                <a:cxn ang="T14">
                  <a:pos x="T8" y="T9"/>
                </a:cxn>
              </a:cxnLst>
              <a:rect l="T15" t="T16" r="T17" b="T18"/>
              <a:pathLst>
                <a:path w="366" h="704">
                  <a:moveTo>
                    <a:pt x="0" y="185"/>
                  </a:moveTo>
                  <a:lnTo>
                    <a:pt x="366" y="0"/>
                  </a:lnTo>
                  <a:lnTo>
                    <a:pt x="366" y="519"/>
                  </a:lnTo>
                  <a:lnTo>
                    <a:pt x="0" y="704"/>
                  </a:lnTo>
                  <a:lnTo>
                    <a:pt x="0" y="185"/>
                  </a:lnTo>
                  <a:close/>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0" name="Freeform 7"/>
            <p:cNvSpPr>
              <a:spLocks/>
            </p:cNvSpPr>
            <p:nvPr/>
          </p:nvSpPr>
          <p:spPr bwMode="auto">
            <a:xfrm>
              <a:off x="7116759" y="1489068"/>
              <a:ext cx="0" cy="438150"/>
            </a:xfrm>
            <a:custGeom>
              <a:avLst/>
              <a:gdLst>
                <a:gd name="T0" fmla="*/ 0 h 276"/>
                <a:gd name="T1" fmla="*/ 2147483646 h 276"/>
                <a:gd name="T2" fmla="*/ 0 60000 65536"/>
                <a:gd name="T3" fmla="*/ 0 60000 65536"/>
                <a:gd name="T4" fmla="*/ 0 h 276"/>
                <a:gd name="T5" fmla="*/ 276 h 276"/>
              </a:gdLst>
              <a:ahLst/>
              <a:cxnLst>
                <a:cxn ang="T2">
                  <a:pos x="0" y="T0"/>
                </a:cxn>
                <a:cxn ang="T3">
                  <a:pos x="0" y="T1"/>
                </a:cxn>
              </a:cxnLst>
              <a:rect l="0" t="T4" r="0" b="T5"/>
              <a:pathLst>
                <a:path h="276">
                  <a:moveTo>
                    <a:pt x="0" y="0"/>
                  </a:moveTo>
                  <a:lnTo>
                    <a:pt x="0" y="276"/>
                  </a:lnTo>
                </a:path>
              </a:pathLst>
            </a:custGeom>
            <a:noFill/>
            <a:ln w="9149">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1" name="Freeform 9"/>
            <p:cNvSpPr>
              <a:spLocks noChangeArrowheads="1"/>
            </p:cNvSpPr>
            <p:nvPr/>
          </p:nvSpPr>
          <p:spPr bwMode="auto">
            <a:xfrm>
              <a:off x="6819896" y="1949443"/>
              <a:ext cx="268288" cy="141288"/>
            </a:xfrm>
            <a:custGeom>
              <a:avLst/>
              <a:gdLst>
                <a:gd name="T0" fmla="*/ 0 w 169"/>
                <a:gd name="T1" fmla="*/ 2147483646 h 89"/>
                <a:gd name="T2" fmla="*/ 2147483646 w 169"/>
                <a:gd name="T3" fmla="*/ 0 h 89"/>
                <a:gd name="T4" fmla="*/ 0 60000 65536"/>
                <a:gd name="T5" fmla="*/ 0 60000 65536"/>
                <a:gd name="T6" fmla="*/ 0 w 169"/>
                <a:gd name="T7" fmla="*/ 0 h 89"/>
                <a:gd name="T8" fmla="*/ 169 w 169"/>
                <a:gd name="T9" fmla="*/ 89 h 89"/>
              </a:gdLst>
              <a:ahLst/>
              <a:cxnLst>
                <a:cxn ang="T4">
                  <a:pos x="T0" y="T1"/>
                </a:cxn>
                <a:cxn ang="T5">
                  <a:pos x="T2" y="T3"/>
                </a:cxn>
              </a:cxnLst>
              <a:rect l="T6" t="T7" r="T8" b="T9"/>
              <a:pathLst>
                <a:path w="169" h="89">
                  <a:moveTo>
                    <a:pt x="0" y="89"/>
                  </a:moveTo>
                  <a:lnTo>
                    <a:pt x="169"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2" name="Freeform 10"/>
            <p:cNvSpPr>
              <a:spLocks noChangeArrowheads="1"/>
            </p:cNvSpPr>
            <p:nvPr/>
          </p:nvSpPr>
          <p:spPr bwMode="auto">
            <a:xfrm>
              <a:off x="6996109" y="1952618"/>
              <a:ext cx="88900" cy="76200"/>
            </a:xfrm>
            <a:custGeom>
              <a:avLst/>
              <a:gdLst>
                <a:gd name="T0" fmla="*/ 2147483646 w 56"/>
                <a:gd name="T1" fmla="*/ 0 h 48"/>
                <a:gd name="T2" fmla="*/ 0 w 56"/>
                <a:gd name="T3" fmla="*/ 2147483646 h 48"/>
                <a:gd name="T4" fmla="*/ 2147483646 w 56"/>
                <a:gd name="T5" fmla="*/ 2147483646 h 48"/>
                <a:gd name="T6" fmla="*/ 2147483646 w 56"/>
                <a:gd name="T7" fmla="*/ 0 h 48"/>
                <a:gd name="T8" fmla="*/ 0 60000 65536"/>
                <a:gd name="T9" fmla="*/ 0 60000 65536"/>
                <a:gd name="T10" fmla="*/ 0 60000 65536"/>
                <a:gd name="T11" fmla="*/ 0 60000 65536"/>
                <a:gd name="T12" fmla="*/ 0 w 56"/>
                <a:gd name="T13" fmla="*/ 0 h 48"/>
                <a:gd name="T14" fmla="*/ 56 w 56"/>
                <a:gd name="T15" fmla="*/ 48 h 48"/>
              </a:gdLst>
              <a:ahLst/>
              <a:cxnLst>
                <a:cxn ang="T8">
                  <a:pos x="T0" y="T1"/>
                </a:cxn>
                <a:cxn ang="T9">
                  <a:pos x="T2" y="T3"/>
                </a:cxn>
                <a:cxn ang="T10">
                  <a:pos x="T4" y="T5"/>
                </a:cxn>
                <a:cxn ang="T11">
                  <a:pos x="T6" y="T7"/>
                </a:cxn>
              </a:cxnLst>
              <a:rect l="T12" t="T13" r="T14" b="T15"/>
              <a:pathLst>
                <a:path w="56" h="48">
                  <a:moveTo>
                    <a:pt x="56" y="0"/>
                  </a:moveTo>
                  <a:lnTo>
                    <a:pt x="0" y="48"/>
                  </a:lnTo>
                  <a:lnTo>
                    <a:pt x="7" y="24"/>
                  </a:lnTo>
                  <a:lnTo>
                    <a:pt x="56" y="0"/>
                  </a:lnTo>
                  <a:close/>
                </a:path>
              </a:pathLst>
            </a:custGeom>
            <a:solidFill>
              <a:srgbClr val="000000"/>
            </a:solidFill>
            <a:ln w="9981">
              <a:solidFill>
                <a:srgbClr val="000000"/>
              </a:solidFill>
              <a:prstDash val="solid"/>
              <a:round/>
              <a:headEnd/>
              <a:tailEnd/>
            </a:ln>
          </p:spPr>
          <p:txBody>
            <a:bodyPr/>
            <a:lstStyle/>
            <a:p>
              <a:endParaRPr lang="en-US"/>
            </a:p>
          </p:txBody>
        </p:sp>
        <p:sp>
          <p:nvSpPr>
            <p:cNvPr id="28733" name="Freeform 11"/>
            <p:cNvSpPr>
              <a:spLocks noChangeArrowheads="1"/>
            </p:cNvSpPr>
            <p:nvPr/>
          </p:nvSpPr>
          <p:spPr bwMode="auto">
            <a:xfrm>
              <a:off x="7115171" y="1928806"/>
              <a:ext cx="165100" cy="330200"/>
            </a:xfrm>
            <a:custGeom>
              <a:avLst/>
              <a:gdLst>
                <a:gd name="T0" fmla="*/ 0 w 104"/>
                <a:gd name="T1" fmla="*/ 0 h 208"/>
                <a:gd name="T2" fmla="*/ 2147483646 w 104"/>
                <a:gd name="T3" fmla="*/ 2147483646 h 208"/>
                <a:gd name="T4" fmla="*/ 0 60000 65536"/>
                <a:gd name="T5" fmla="*/ 0 60000 65536"/>
                <a:gd name="T6" fmla="*/ 0 w 104"/>
                <a:gd name="T7" fmla="*/ 0 h 208"/>
                <a:gd name="T8" fmla="*/ 104 w 104"/>
                <a:gd name="T9" fmla="*/ 208 h 208"/>
              </a:gdLst>
              <a:ahLst/>
              <a:cxnLst>
                <a:cxn ang="T4">
                  <a:pos x="T0" y="T1"/>
                </a:cxn>
                <a:cxn ang="T5">
                  <a:pos x="T2" y="T3"/>
                </a:cxn>
              </a:cxnLst>
              <a:rect l="T6" t="T7" r="T8" b="T9"/>
              <a:pathLst>
                <a:path w="104" h="208">
                  <a:moveTo>
                    <a:pt x="0" y="0"/>
                  </a:moveTo>
                  <a:lnTo>
                    <a:pt x="104" y="208"/>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4" name="Freeform 12"/>
            <p:cNvSpPr>
              <a:spLocks noChangeArrowheads="1"/>
            </p:cNvSpPr>
            <p:nvPr/>
          </p:nvSpPr>
          <p:spPr bwMode="auto">
            <a:xfrm>
              <a:off x="7118346" y="1928806"/>
              <a:ext cx="123825" cy="254000"/>
            </a:xfrm>
            <a:custGeom>
              <a:avLst/>
              <a:gdLst>
                <a:gd name="T0" fmla="*/ 0 w 78"/>
                <a:gd name="T1" fmla="*/ 0 h 160"/>
                <a:gd name="T2" fmla="*/ 2147483646 w 78"/>
                <a:gd name="T3" fmla="*/ 2147483646 h 160"/>
                <a:gd name="T4" fmla="*/ 0 60000 65536"/>
                <a:gd name="T5" fmla="*/ 0 60000 65536"/>
                <a:gd name="T6" fmla="*/ 0 w 78"/>
                <a:gd name="T7" fmla="*/ 0 h 160"/>
                <a:gd name="T8" fmla="*/ 78 w 78"/>
                <a:gd name="T9" fmla="*/ 160 h 160"/>
              </a:gdLst>
              <a:ahLst/>
              <a:cxnLst>
                <a:cxn ang="T4">
                  <a:pos x="T0" y="T1"/>
                </a:cxn>
                <a:cxn ang="T5">
                  <a:pos x="T2" y="T3"/>
                </a:cxn>
              </a:cxnLst>
              <a:rect l="T6" t="T7" r="T8" b="T9"/>
              <a:pathLst>
                <a:path w="78" h="160">
                  <a:moveTo>
                    <a:pt x="0" y="0"/>
                  </a:moveTo>
                  <a:lnTo>
                    <a:pt x="78" y="16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5" name="Freeform 13"/>
            <p:cNvSpPr>
              <a:spLocks/>
            </p:cNvSpPr>
            <p:nvPr/>
          </p:nvSpPr>
          <p:spPr bwMode="auto">
            <a:xfrm>
              <a:off x="7985915" y="672300"/>
              <a:ext cx="0" cy="825500"/>
            </a:xfrm>
            <a:custGeom>
              <a:avLst/>
              <a:gdLst>
                <a:gd name="T0" fmla="*/ 0 h 520"/>
                <a:gd name="T1" fmla="*/ 2147483646 h 520"/>
                <a:gd name="T2" fmla="*/ 0 60000 65536"/>
                <a:gd name="T3" fmla="*/ 0 60000 65536"/>
                <a:gd name="T4" fmla="*/ 0 h 520"/>
                <a:gd name="T5" fmla="*/ 520 h 520"/>
              </a:gdLst>
              <a:ahLst/>
              <a:cxnLst>
                <a:cxn ang="T2">
                  <a:pos x="0" y="T0"/>
                </a:cxn>
                <a:cxn ang="T3">
                  <a:pos x="0" y="T1"/>
                </a:cxn>
              </a:cxnLst>
              <a:rect l="0" t="T4" r="0" b="T5"/>
              <a:pathLst>
                <a:path h="520">
                  <a:moveTo>
                    <a:pt x="0" y="0"/>
                  </a:moveTo>
                  <a:lnTo>
                    <a:pt x="0" y="52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6" name="Rectangle 14"/>
            <p:cNvSpPr>
              <a:spLocks noChangeArrowheads="1"/>
            </p:cNvSpPr>
            <p:nvPr/>
          </p:nvSpPr>
          <p:spPr bwMode="auto">
            <a:xfrm>
              <a:off x="8099421" y="881056"/>
              <a:ext cx="146675" cy="24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000000"/>
                  </a:solidFill>
                </a:rPr>
                <a:t>H</a:t>
              </a:r>
            </a:p>
          </p:txBody>
        </p:sp>
        <p:sp>
          <p:nvSpPr>
            <p:cNvPr id="28737" name="Freeform 15"/>
            <p:cNvSpPr>
              <a:spLocks noChangeArrowheads="1"/>
            </p:cNvSpPr>
            <p:nvPr/>
          </p:nvSpPr>
          <p:spPr bwMode="auto">
            <a:xfrm>
              <a:off x="8097834" y="1438268"/>
              <a:ext cx="501650" cy="0"/>
            </a:xfrm>
            <a:custGeom>
              <a:avLst/>
              <a:gdLst>
                <a:gd name="T0" fmla="*/ 0 w 316"/>
                <a:gd name="T1" fmla="*/ 2147483646 w 316"/>
                <a:gd name="T2" fmla="*/ 0 60000 65536"/>
                <a:gd name="T3" fmla="*/ 0 60000 65536"/>
                <a:gd name="T4" fmla="*/ 0 w 316"/>
                <a:gd name="T5" fmla="*/ 316 w 316"/>
              </a:gdLst>
              <a:ahLst/>
              <a:cxnLst>
                <a:cxn ang="T2">
                  <a:pos x="T0" y="0"/>
                </a:cxn>
                <a:cxn ang="T3">
                  <a:pos x="T1" y="0"/>
                </a:cxn>
              </a:cxnLst>
              <a:rect l="T4" t="0" r="T5" b="0"/>
              <a:pathLst>
                <a:path w="316">
                  <a:moveTo>
                    <a:pt x="0" y="0"/>
                  </a:moveTo>
                  <a:lnTo>
                    <a:pt x="316"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8" name="Freeform 16"/>
            <p:cNvSpPr>
              <a:spLocks noChangeArrowheads="1"/>
            </p:cNvSpPr>
            <p:nvPr/>
          </p:nvSpPr>
          <p:spPr bwMode="auto">
            <a:xfrm>
              <a:off x="8381996" y="1300156"/>
              <a:ext cx="71438" cy="149225"/>
            </a:xfrm>
            <a:custGeom>
              <a:avLst/>
              <a:gdLst>
                <a:gd name="T0" fmla="*/ 0 w 45"/>
                <a:gd name="T1" fmla="*/ 0 h 94"/>
                <a:gd name="T2" fmla="*/ 2147483646 w 45"/>
                <a:gd name="T3" fmla="*/ 2147483646 h 94"/>
                <a:gd name="T4" fmla="*/ 2147483646 w 45"/>
                <a:gd name="T5" fmla="*/ 2147483646 h 94"/>
                <a:gd name="T6" fmla="*/ 2147483646 w 45"/>
                <a:gd name="T7" fmla="*/ 2147483646 h 94"/>
                <a:gd name="T8" fmla="*/ 2147483646 w 45"/>
                <a:gd name="T9" fmla="*/ 2147483646 h 94"/>
                <a:gd name="T10" fmla="*/ 2147483646 w 45"/>
                <a:gd name="T11" fmla="*/ 2147483646 h 94"/>
                <a:gd name="T12" fmla="*/ 2147483646 w 45"/>
                <a:gd name="T13" fmla="*/ 2147483646 h 94"/>
                <a:gd name="T14" fmla="*/ 2147483646 w 45"/>
                <a:gd name="T15" fmla="*/ 2147483646 h 94"/>
                <a:gd name="T16" fmla="*/ 2147483646 w 45"/>
                <a:gd name="T17" fmla="*/ 2147483646 h 94"/>
                <a:gd name="T18" fmla="*/ 2147483646 w 45"/>
                <a:gd name="T19" fmla="*/ 2147483646 h 94"/>
                <a:gd name="T20" fmla="*/ 2147483646 w 45"/>
                <a:gd name="T21" fmla="*/ 2147483646 h 94"/>
                <a:gd name="T22" fmla="*/ 2147483646 w 45"/>
                <a:gd name="T23" fmla="*/ 2147483646 h 94"/>
                <a:gd name="T24" fmla="*/ 2147483646 w 45"/>
                <a:gd name="T25" fmla="*/ 2147483646 h 94"/>
                <a:gd name="T26" fmla="*/ 2147483646 w 45"/>
                <a:gd name="T27" fmla="*/ 2147483646 h 94"/>
                <a:gd name="T28" fmla="*/ 2147483646 w 45"/>
                <a:gd name="T29" fmla="*/ 2147483646 h 94"/>
                <a:gd name="T30" fmla="*/ 2147483646 w 45"/>
                <a:gd name="T31" fmla="*/ 2147483646 h 94"/>
                <a:gd name="T32" fmla="*/ 2147483646 w 45"/>
                <a:gd name="T33" fmla="*/ 2147483646 h 94"/>
                <a:gd name="T34" fmla="*/ 2147483646 w 45"/>
                <a:gd name="T35" fmla="*/ 2147483646 h 94"/>
                <a:gd name="T36" fmla="*/ 2147483646 w 45"/>
                <a:gd name="T37" fmla="*/ 2147483646 h 94"/>
                <a:gd name="T38" fmla="*/ 2147483646 w 45"/>
                <a:gd name="T39" fmla="*/ 2147483646 h 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
                <a:gd name="T61" fmla="*/ 0 h 94"/>
                <a:gd name="T62" fmla="*/ 45 w 45"/>
                <a:gd name="T63" fmla="*/ 94 h 9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 h="94">
                  <a:moveTo>
                    <a:pt x="0" y="0"/>
                  </a:moveTo>
                  <a:lnTo>
                    <a:pt x="9" y="4"/>
                  </a:lnTo>
                  <a:lnTo>
                    <a:pt x="17" y="8"/>
                  </a:lnTo>
                  <a:lnTo>
                    <a:pt x="24" y="13"/>
                  </a:lnTo>
                  <a:lnTo>
                    <a:pt x="30" y="18"/>
                  </a:lnTo>
                  <a:lnTo>
                    <a:pt x="35" y="23"/>
                  </a:lnTo>
                  <a:lnTo>
                    <a:pt x="38" y="28"/>
                  </a:lnTo>
                  <a:lnTo>
                    <a:pt x="41" y="34"/>
                  </a:lnTo>
                  <a:lnTo>
                    <a:pt x="43" y="39"/>
                  </a:lnTo>
                  <a:lnTo>
                    <a:pt x="44" y="44"/>
                  </a:lnTo>
                  <a:lnTo>
                    <a:pt x="45" y="50"/>
                  </a:lnTo>
                  <a:lnTo>
                    <a:pt x="45" y="55"/>
                  </a:lnTo>
                  <a:lnTo>
                    <a:pt x="44" y="60"/>
                  </a:lnTo>
                  <a:lnTo>
                    <a:pt x="42" y="66"/>
                  </a:lnTo>
                  <a:lnTo>
                    <a:pt x="41" y="71"/>
                  </a:lnTo>
                  <a:lnTo>
                    <a:pt x="38" y="76"/>
                  </a:lnTo>
                  <a:lnTo>
                    <a:pt x="36" y="81"/>
                  </a:lnTo>
                  <a:lnTo>
                    <a:pt x="33" y="85"/>
                  </a:lnTo>
                  <a:lnTo>
                    <a:pt x="30" y="90"/>
                  </a:lnTo>
                  <a:lnTo>
                    <a:pt x="26" y="94"/>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9" name="Rectangle 17"/>
            <p:cNvSpPr>
              <a:spLocks noChangeArrowheads="1"/>
            </p:cNvSpPr>
            <p:nvPr/>
          </p:nvSpPr>
          <p:spPr bwMode="auto">
            <a:xfrm>
              <a:off x="8502645" y="1257293"/>
              <a:ext cx="117980" cy="24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000000"/>
                  </a:solidFill>
                </a:rPr>
                <a:t>β</a:t>
              </a:r>
            </a:p>
          </p:txBody>
        </p:sp>
        <p:sp>
          <p:nvSpPr>
            <p:cNvPr id="28740" name="Freeform 19"/>
            <p:cNvSpPr>
              <a:spLocks noChangeArrowheads="1"/>
            </p:cNvSpPr>
            <p:nvPr/>
          </p:nvSpPr>
          <p:spPr bwMode="auto">
            <a:xfrm>
              <a:off x="7115171" y="1624006"/>
              <a:ext cx="76200" cy="26987"/>
            </a:xfrm>
            <a:custGeom>
              <a:avLst/>
              <a:gdLst>
                <a:gd name="T0" fmla="*/ 0 w 48"/>
                <a:gd name="T1" fmla="*/ 2147483646 h 17"/>
                <a:gd name="T2" fmla="*/ 2147483646 w 48"/>
                <a:gd name="T3" fmla="*/ 2147483646 h 17"/>
                <a:gd name="T4" fmla="*/ 2147483646 w 48"/>
                <a:gd name="T5" fmla="*/ 2147483646 h 17"/>
                <a:gd name="T6" fmla="*/ 2147483646 w 48"/>
                <a:gd name="T7" fmla="*/ 2147483646 h 17"/>
                <a:gd name="T8" fmla="*/ 2147483646 w 48"/>
                <a:gd name="T9" fmla="*/ 2147483646 h 17"/>
                <a:gd name="T10" fmla="*/ 2147483646 w 48"/>
                <a:gd name="T11" fmla="*/ 2147483646 h 17"/>
                <a:gd name="T12" fmla="*/ 2147483646 w 48"/>
                <a:gd name="T13" fmla="*/ 2147483646 h 17"/>
                <a:gd name="T14" fmla="*/ 2147483646 w 48"/>
                <a:gd name="T15" fmla="*/ 2147483646 h 17"/>
                <a:gd name="T16" fmla="*/ 2147483646 w 48"/>
                <a:gd name="T17" fmla="*/ 2147483646 h 17"/>
                <a:gd name="T18" fmla="*/ 2147483646 w 4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
                <a:gd name="T31" fmla="*/ 0 h 17"/>
                <a:gd name="T32" fmla="*/ 48 w 48"/>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 h="17">
                  <a:moveTo>
                    <a:pt x="0" y="3"/>
                  </a:moveTo>
                  <a:lnTo>
                    <a:pt x="8" y="11"/>
                  </a:lnTo>
                  <a:lnTo>
                    <a:pt x="15" y="15"/>
                  </a:lnTo>
                  <a:lnTo>
                    <a:pt x="22" y="17"/>
                  </a:lnTo>
                  <a:lnTo>
                    <a:pt x="28" y="17"/>
                  </a:lnTo>
                  <a:lnTo>
                    <a:pt x="33" y="15"/>
                  </a:lnTo>
                  <a:lnTo>
                    <a:pt x="38" y="12"/>
                  </a:lnTo>
                  <a:lnTo>
                    <a:pt x="42" y="8"/>
                  </a:lnTo>
                  <a:lnTo>
                    <a:pt x="45" y="4"/>
                  </a:lnTo>
                  <a:lnTo>
                    <a:pt x="48"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41" name="Rectangle 20"/>
            <p:cNvSpPr>
              <a:spLocks noChangeArrowheads="1"/>
            </p:cNvSpPr>
            <p:nvPr/>
          </p:nvSpPr>
          <p:spPr bwMode="auto">
            <a:xfrm>
              <a:off x="7143745" y="1679567"/>
              <a:ext cx="98425" cy="24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000000"/>
                  </a:solidFill>
                </a:rPr>
                <a:t>β</a:t>
              </a:r>
            </a:p>
          </p:txBody>
        </p:sp>
        <p:sp>
          <p:nvSpPr>
            <p:cNvPr id="28742" name="Freeform 21"/>
            <p:cNvSpPr>
              <a:spLocks noChangeArrowheads="1"/>
            </p:cNvSpPr>
            <p:nvPr/>
          </p:nvSpPr>
          <p:spPr bwMode="auto">
            <a:xfrm>
              <a:off x="7029446" y="1336668"/>
              <a:ext cx="285750" cy="495300"/>
            </a:xfrm>
            <a:custGeom>
              <a:avLst/>
              <a:gdLst>
                <a:gd name="T0" fmla="*/ 0 w 180"/>
                <a:gd name="T1" fmla="*/ 0 h 312"/>
                <a:gd name="T2" fmla="*/ 2147483646 w 180"/>
                <a:gd name="T3" fmla="*/ 2147483646 h 312"/>
                <a:gd name="T4" fmla="*/ 0 60000 65536"/>
                <a:gd name="T5" fmla="*/ 0 60000 65536"/>
                <a:gd name="T6" fmla="*/ 0 w 180"/>
                <a:gd name="T7" fmla="*/ 0 h 312"/>
                <a:gd name="T8" fmla="*/ 180 w 180"/>
                <a:gd name="T9" fmla="*/ 312 h 312"/>
              </a:gdLst>
              <a:ahLst/>
              <a:cxnLst>
                <a:cxn ang="T4">
                  <a:pos x="T0" y="T1"/>
                </a:cxn>
                <a:cxn ang="T5">
                  <a:pos x="T2" y="T3"/>
                </a:cxn>
              </a:cxnLst>
              <a:rect l="T6" t="T7" r="T8" b="T9"/>
              <a:pathLst>
                <a:path w="180" h="312">
                  <a:moveTo>
                    <a:pt x="0" y="0"/>
                  </a:moveTo>
                  <a:lnTo>
                    <a:pt x="180" y="312"/>
                  </a:lnTo>
                </a:path>
              </a:pathLst>
            </a:custGeom>
            <a:noFill/>
            <a:ln w="9981">
              <a:solidFill>
                <a:srgbClr val="80808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43" name="Freeform 24"/>
            <p:cNvSpPr>
              <a:spLocks noChangeArrowheads="1"/>
            </p:cNvSpPr>
            <p:nvPr/>
          </p:nvSpPr>
          <p:spPr bwMode="auto">
            <a:xfrm>
              <a:off x="5680071" y="428618"/>
              <a:ext cx="2794000" cy="1387475"/>
            </a:xfrm>
            <a:custGeom>
              <a:avLst/>
              <a:gdLst>
                <a:gd name="T0" fmla="*/ 0 w 1760"/>
                <a:gd name="T1" fmla="*/ 2147483646 h 874"/>
                <a:gd name="T2" fmla="*/ 2147483646 w 1760"/>
                <a:gd name="T3" fmla="*/ 0 h 874"/>
                <a:gd name="T4" fmla="*/ 0 60000 65536"/>
                <a:gd name="T5" fmla="*/ 0 60000 65536"/>
                <a:gd name="T6" fmla="*/ 0 w 1760"/>
                <a:gd name="T7" fmla="*/ 0 h 874"/>
                <a:gd name="T8" fmla="*/ 1760 w 1760"/>
                <a:gd name="T9" fmla="*/ 874 h 874"/>
              </a:gdLst>
              <a:ahLst/>
              <a:cxnLst>
                <a:cxn ang="T4">
                  <a:pos x="T0" y="T1"/>
                </a:cxn>
                <a:cxn ang="T5">
                  <a:pos x="T2" y="T3"/>
                </a:cxn>
              </a:cxnLst>
              <a:rect l="T6" t="T7" r="T8" b="T9"/>
              <a:pathLst>
                <a:path w="1760" h="874">
                  <a:moveTo>
                    <a:pt x="0" y="874"/>
                  </a:moveTo>
                  <a:lnTo>
                    <a:pt x="1760" y="0"/>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 name="Line 8"/>
            <p:cNvSpPr>
              <a:spLocks noChangeShapeType="1"/>
            </p:cNvSpPr>
            <p:nvPr/>
          </p:nvSpPr>
          <p:spPr bwMode="auto">
            <a:xfrm flipV="1">
              <a:off x="7674545" y="668559"/>
              <a:ext cx="902563" cy="445155"/>
            </a:xfrm>
            <a:prstGeom prst="line">
              <a:avLst/>
            </a:prstGeom>
            <a:noFill/>
            <a:ln w="3175">
              <a:solidFill>
                <a:schemeClr val="bg1">
                  <a:lumMod val="85000"/>
                </a:schemeClr>
              </a:solidFill>
              <a:round/>
              <a:headEnd type="arrow" w="med" len="med"/>
              <a:tailEnd type="none" w="med" len="med"/>
            </a:ln>
            <a:extLst>
              <a:ext uri="{909E8E84-426E-40DD-AFC4-6F175D3DCCD1}">
                <a14:hiddenFill xmlns:a14="http://schemas.microsoft.com/office/drawing/2010/main">
                  <a:noFill/>
                </a14:hiddenFill>
              </a:ext>
            </a:extLst>
          </p:spPr>
          <p:txBody>
            <a:bodyPr/>
            <a:lstStyle/>
            <a:p>
              <a:pPr>
                <a:defRPr/>
              </a:pPr>
              <a:endParaRPr lang="en-US" sz="800" dirty="0"/>
            </a:p>
          </p:txBody>
        </p:sp>
        <p:sp>
          <p:nvSpPr>
            <p:cNvPr id="76" name="Line 10"/>
            <p:cNvSpPr>
              <a:spLocks noChangeShapeType="1"/>
            </p:cNvSpPr>
            <p:nvPr/>
          </p:nvSpPr>
          <p:spPr bwMode="auto">
            <a:xfrm flipV="1">
              <a:off x="7772375" y="959014"/>
              <a:ext cx="934121" cy="454625"/>
            </a:xfrm>
            <a:prstGeom prst="line">
              <a:avLst/>
            </a:prstGeom>
            <a:noFill/>
            <a:ln w="3175">
              <a:solidFill>
                <a:schemeClr val="bg1">
                  <a:lumMod val="85000"/>
                </a:schemeClr>
              </a:solidFill>
              <a:round/>
              <a:headEnd type="arrow" w="med" len="med"/>
              <a:tailEnd type="none" w="med" len="med"/>
            </a:ln>
            <a:extLst>
              <a:ext uri="{909E8E84-426E-40DD-AFC4-6F175D3DCCD1}">
                <a14:hiddenFill xmlns:a14="http://schemas.microsoft.com/office/drawing/2010/main">
                  <a:noFill/>
                </a14:hiddenFill>
              </a:ext>
            </a:extLst>
          </p:spPr>
          <p:txBody>
            <a:bodyPr/>
            <a:lstStyle/>
            <a:p>
              <a:pPr>
                <a:defRPr/>
              </a:pPr>
              <a:endParaRPr lang="en-US" sz="800" dirty="0"/>
            </a:p>
          </p:txBody>
        </p:sp>
        <p:sp>
          <p:nvSpPr>
            <p:cNvPr id="77" name="Line 10"/>
            <p:cNvSpPr>
              <a:spLocks noChangeShapeType="1"/>
            </p:cNvSpPr>
            <p:nvPr/>
          </p:nvSpPr>
          <p:spPr bwMode="auto">
            <a:xfrm flipV="1">
              <a:off x="7630364" y="510703"/>
              <a:ext cx="934121" cy="454625"/>
            </a:xfrm>
            <a:prstGeom prst="line">
              <a:avLst/>
            </a:prstGeom>
            <a:noFill/>
            <a:ln w="3175">
              <a:solidFill>
                <a:schemeClr val="bg1">
                  <a:lumMod val="85000"/>
                </a:schemeClr>
              </a:solidFill>
              <a:round/>
              <a:headEnd type="arrow" w="med" len="med"/>
              <a:tailEnd type="none" w="med" len="med"/>
            </a:ln>
            <a:extLst>
              <a:ext uri="{909E8E84-426E-40DD-AFC4-6F175D3DCCD1}">
                <a14:hiddenFill xmlns:a14="http://schemas.microsoft.com/office/drawing/2010/main">
                  <a:noFill/>
                </a14:hiddenFill>
              </a:ext>
            </a:extLst>
          </p:spPr>
          <p:txBody>
            <a:bodyPr/>
            <a:lstStyle/>
            <a:p>
              <a:pPr>
                <a:defRPr/>
              </a:pPr>
              <a:endParaRPr lang="en-US" sz="800" dirty="0"/>
            </a:p>
          </p:txBody>
        </p:sp>
        <p:sp>
          <p:nvSpPr>
            <p:cNvPr id="78" name="Line 10"/>
            <p:cNvSpPr>
              <a:spLocks noChangeShapeType="1"/>
            </p:cNvSpPr>
            <p:nvPr/>
          </p:nvSpPr>
          <p:spPr bwMode="auto">
            <a:xfrm flipV="1">
              <a:off x="7731350" y="801158"/>
              <a:ext cx="877316" cy="479882"/>
            </a:xfrm>
            <a:prstGeom prst="line">
              <a:avLst/>
            </a:prstGeom>
            <a:noFill/>
            <a:ln w="3175">
              <a:solidFill>
                <a:schemeClr val="bg1">
                  <a:lumMod val="85000"/>
                </a:schemeClr>
              </a:solidFill>
              <a:round/>
              <a:headEnd type="arrow" w="med" len="med"/>
              <a:tailEnd type="none" w="med" len="med"/>
            </a:ln>
            <a:extLst>
              <a:ext uri="{909E8E84-426E-40DD-AFC4-6F175D3DCCD1}">
                <a14:hiddenFill xmlns:a14="http://schemas.microsoft.com/office/drawing/2010/main">
                  <a:noFill/>
                </a14:hiddenFill>
              </a:ext>
            </a:extLst>
          </p:spPr>
          <p:txBody>
            <a:bodyPr/>
            <a:lstStyle/>
            <a:p>
              <a:pPr>
                <a:defRPr/>
              </a:pPr>
              <a:endParaRPr lang="en-US" sz="800" dirty="0"/>
            </a:p>
          </p:txBody>
        </p:sp>
        <p:sp>
          <p:nvSpPr>
            <p:cNvPr id="79" name="Rectangle 78"/>
            <p:cNvSpPr/>
            <p:nvPr/>
          </p:nvSpPr>
          <p:spPr>
            <a:xfrm>
              <a:off x="8321486" y="558061"/>
              <a:ext cx="1158185" cy="426210"/>
            </a:xfrm>
            <a:prstGeom prst="rect">
              <a:avLst/>
            </a:prstGeom>
          </p:spPr>
          <p:txBody>
            <a:bodyPr wrap="none">
              <a:spAutoFit/>
            </a:bodyPr>
            <a:lstStyle/>
            <a:p>
              <a:pPr>
                <a:defRPr/>
              </a:pPr>
              <a:r>
                <a:rPr lang="en-US" altLang="en-US" sz="800" i="1" dirty="0">
                  <a:solidFill>
                    <a:schemeClr val="bg1">
                      <a:lumMod val="75000"/>
                    </a:schemeClr>
                  </a:solidFill>
                </a:rPr>
                <a:t>seepage</a:t>
              </a:r>
              <a:endParaRPr lang="en-US" sz="800" dirty="0">
                <a:solidFill>
                  <a:schemeClr val="bg1">
                    <a:lumMod val="75000"/>
                  </a:schemeClr>
                </a:solidFill>
              </a:endParaRPr>
            </a:p>
          </p:txBody>
        </p:sp>
      </p:grpSp>
      <p:grpSp>
        <p:nvGrpSpPr>
          <p:cNvPr id="28700" name="Group 1"/>
          <p:cNvGrpSpPr>
            <a:grpSpLocks/>
          </p:cNvGrpSpPr>
          <p:nvPr/>
        </p:nvGrpSpPr>
        <p:grpSpPr bwMode="auto">
          <a:xfrm>
            <a:off x="4506913" y="3724275"/>
            <a:ext cx="4911725" cy="2674938"/>
            <a:chOff x="4506913" y="3724275"/>
            <a:chExt cx="4911725" cy="2674938"/>
          </a:xfrm>
        </p:grpSpPr>
        <p:sp>
          <p:nvSpPr>
            <p:cNvPr id="28706" name="Freeform 2"/>
            <p:cNvSpPr>
              <a:spLocks/>
            </p:cNvSpPr>
            <p:nvPr/>
          </p:nvSpPr>
          <p:spPr bwMode="auto">
            <a:xfrm>
              <a:off x="5499100" y="3724275"/>
              <a:ext cx="3459163" cy="2617788"/>
            </a:xfrm>
            <a:custGeom>
              <a:avLst/>
              <a:gdLst>
                <a:gd name="T0" fmla="*/ 0 w 2179"/>
                <a:gd name="T1" fmla="*/ 0 h 1649"/>
                <a:gd name="T2" fmla="*/ 0 w 2179"/>
                <a:gd name="T3" fmla="*/ 2147483646 h 1649"/>
                <a:gd name="T4" fmla="*/ 2147483646 w 2179"/>
                <a:gd name="T5" fmla="*/ 2147483646 h 1649"/>
                <a:gd name="T6" fmla="*/ 0 60000 65536"/>
                <a:gd name="T7" fmla="*/ 0 60000 65536"/>
                <a:gd name="T8" fmla="*/ 0 60000 65536"/>
                <a:gd name="T9" fmla="*/ 0 w 2179"/>
                <a:gd name="T10" fmla="*/ 0 h 1649"/>
                <a:gd name="T11" fmla="*/ 2179 w 2179"/>
                <a:gd name="T12" fmla="*/ 1649 h 1649"/>
              </a:gdLst>
              <a:ahLst/>
              <a:cxnLst>
                <a:cxn ang="T6">
                  <a:pos x="T0" y="T1"/>
                </a:cxn>
                <a:cxn ang="T7">
                  <a:pos x="T2" y="T3"/>
                </a:cxn>
                <a:cxn ang="T8">
                  <a:pos x="T4" y="T5"/>
                </a:cxn>
              </a:cxnLst>
              <a:rect l="T9" t="T10" r="T11" b="T12"/>
              <a:pathLst>
                <a:path w="2179" h="1649">
                  <a:moveTo>
                    <a:pt x="0" y="0"/>
                  </a:moveTo>
                  <a:lnTo>
                    <a:pt x="0" y="1649"/>
                  </a:lnTo>
                  <a:lnTo>
                    <a:pt x="2179" y="1649"/>
                  </a:lnTo>
                </a:path>
              </a:pathLst>
            </a:custGeom>
            <a:noFill/>
            <a:ln w="0">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7" name="Freeform 3"/>
            <p:cNvSpPr>
              <a:spLocks noChangeArrowheads="1"/>
            </p:cNvSpPr>
            <p:nvPr/>
          </p:nvSpPr>
          <p:spPr bwMode="auto">
            <a:xfrm>
              <a:off x="5684838" y="4356100"/>
              <a:ext cx="712787" cy="1584325"/>
            </a:xfrm>
            <a:custGeom>
              <a:avLst/>
              <a:gdLst>
                <a:gd name="T0" fmla="*/ 0 w 449"/>
                <a:gd name="T1" fmla="*/ 2147483646 h 998"/>
                <a:gd name="T2" fmla="*/ 0 w 449"/>
                <a:gd name="T3" fmla="*/ 2147483646 h 998"/>
                <a:gd name="T4" fmla="*/ 2147483646 w 449"/>
                <a:gd name="T5" fmla="*/ 2147483646 h 998"/>
                <a:gd name="T6" fmla="*/ 2147483646 w 449"/>
                <a:gd name="T7" fmla="*/ 2147483646 h 998"/>
                <a:gd name="T8" fmla="*/ 2147483646 w 449"/>
                <a:gd name="T9" fmla="*/ 2147483646 h 998"/>
                <a:gd name="T10" fmla="*/ 2147483646 w 449"/>
                <a:gd name="T11" fmla="*/ 2147483646 h 998"/>
                <a:gd name="T12" fmla="*/ 2147483646 w 449"/>
                <a:gd name="T13" fmla="*/ 2147483646 h 998"/>
                <a:gd name="T14" fmla="*/ 2147483646 w 449"/>
                <a:gd name="T15" fmla="*/ 2147483646 h 998"/>
                <a:gd name="T16" fmla="*/ 2147483646 w 449"/>
                <a:gd name="T17" fmla="*/ 2147483646 h 998"/>
                <a:gd name="T18" fmla="*/ 2147483646 w 449"/>
                <a:gd name="T19" fmla="*/ 2147483646 h 998"/>
                <a:gd name="T20" fmla="*/ 2147483646 w 449"/>
                <a:gd name="T21" fmla="*/ 2147483646 h 998"/>
                <a:gd name="T22" fmla="*/ 2147483646 w 449"/>
                <a:gd name="T23" fmla="*/ 2147483646 h 998"/>
                <a:gd name="T24" fmla="*/ 2147483646 w 449"/>
                <a:gd name="T25" fmla="*/ 2147483646 h 998"/>
                <a:gd name="T26" fmla="*/ 2147483646 w 449"/>
                <a:gd name="T27" fmla="*/ 2147483646 h 998"/>
                <a:gd name="T28" fmla="*/ 2147483646 w 449"/>
                <a:gd name="T29" fmla="*/ 2147483646 h 998"/>
                <a:gd name="T30" fmla="*/ 2147483646 w 449"/>
                <a:gd name="T31" fmla="*/ 2147483646 h 998"/>
                <a:gd name="T32" fmla="*/ 2147483646 w 449"/>
                <a:gd name="T33" fmla="*/ 2147483646 h 998"/>
                <a:gd name="T34" fmla="*/ 2147483646 w 449"/>
                <a:gd name="T35" fmla="*/ 2147483646 h 998"/>
                <a:gd name="T36" fmla="*/ 2147483646 w 449"/>
                <a:gd name="T37" fmla="*/ 2147483646 h 998"/>
                <a:gd name="T38" fmla="*/ 2147483646 w 449"/>
                <a:gd name="T39" fmla="*/ 2147483646 h 998"/>
                <a:gd name="T40" fmla="*/ 2147483646 w 449"/>
                <a:gd name="T41" fmla="*/ 2147483646 h 998"/>
                <a:gd name="T42" fmla="*/ 2147483646 w 449"/>
                <a:gd name="T43" fmla="*/ 2147483646 h 998"/>
                <a:gd name="T44" fmla="*/ 2147483646 w 449"/>
                <a:gd name="T45" fmla="*/ 2147483646 h 998"/>
                <a:gd name="T46" fmla="*/ 2147483646 w 449"/>
                <a:gd name="T47" fmla="*/ 2147483646 h 998"/>
                <a:gd name="T48" fmla="*/ 2147483646 w 449"/>
                <a:gd name="T49" fmla="*/ 2147483646 h 998"/>
                <a:gd name="T50" fmla="*/ 2147483646 w 449"/>
                <a:gd name="T51" fmla="*/ 2147483646 h 998"/>
                <a:gd name="T52" fmla="*/ 2147483646 w 449"/>
                <a:gd name="T53" fmla="*/ 2147483646 h 998"/>
                <a:gd name="T54" fmla="*/ 2147483646 w 449"/>
                <a:gd name="T55" fmla="*/ 2147483646 h 998"/>
                <a:gd name="T56" fmla="*/ 2147483646 w 449"/>
                <a:gd name="T57" fmla="*/ 2147483646 h 998"/>
                <a:gd name="T58" fmla="*/ 2147483646 w 449"/>
                <a:gd name="T59" fmla="*/ 2147483646 h 998"/>
                <a:gd name="T60" fmla="*/ 2147483646 w 449"/>
                <a:gd name="T61" fmla="*/ 2147483646 h 998"/>
                <a:gd name="T62" fmla="*/ 2147483646 w 449"/>
                <a:gd name="T63" fmla="*/ 2147483646 h 998"/>
                <a:gd name="T64" fmla="*/ 2147483646 w 449"/>
                <a:gd name="T65" fmla="*/ 2147483646 h 998"/>
                <a:gd name="T66" fmla="*/ 2147483646 w 449"/>
                <a:gd name="T67" fmla="*/ 2147483646 h 998"/>
                <a:gd name="T68" fmla="*/ 2147483646 w 449"/>
                <a:gd name="T69" fmla="*/ 2147483646 h 998"/>
                <a:gd name="T70" fmla="*/ 2147483646 w 449"/>
                <a:gd name="T71" fmla="*/ 2147483646 h 998"/>
                <a:gd name="T72" fmla="*/ 2147483646 w 449"/>
                <a:gd name="T73" fmla="*/ 2147483646 h 998"/>
                <a:gd name="T74" fmla="*/ 2147483646 w 449"/>
                <a:gd name="T75" fmla="*/ 2147483646 h 998"/>
                <a:gd name="T76" fmla="*/ 2147483646 w 449"/>
                <a:gd name="T77" fmla="*/ 2147483646 h 998"/>
                <a:gd name="T78" fmla="*/ 2147483646 w 449"/>
                <a:gd name="T79" fmla="*/ 2147483646 h 998"/>
                <a:gd name="T80" fmla="*/ 2147483646 w 449"/>
                <a:gd name="T81" fmla="*/ 2147483646 h 998"/>
                <a:gd name="T82" fmla="*/ 2147483646 w 449"/>
                <a:gd name="T83" fmla="*/ 2147483646 h 998"/>
                <a:gd name="T84" fmla="*/ 2147483646 w 449"/>
                <a:gd name="T85" fmla="*/ 2147483646 h 998"/>
                <a:gd name="T86" fmla="*/ 2147483646 w 449"/>
                <a:gd name="T87" fmla="*/ 2147483646 h 998"/>
                <a:gd name="T88" fmla="*/ 2147483646 w 449"/>
                <a:gd name="T89" fmla="*/ 2147483646 h 998"/>
                <a:gd name="T90" fmla="*/ 2147483646 w 449"/>
                <a:gd name="T91" fmla="*/ 2147483646 h 998"/>
                <a:gd name="T92" fmla="*/ 2147483646 w 449"/>
                <a:gd name="T93" fmla="*/ 2147483646 h 998"/>
                <a:gd name="T94" fmla="*/ 2147483646 w 449"/>
                <a:gd name="T95" fmla="*/ 2147483646 h 998"/>
                <a:gd name="T96" fmla="*/ 2147483646 w 449"/>
                <a:gd name="T97" fmla="*/ 2147483646 h 998"/>
                <a:gd name="T98" fmla="*/ 2147483646 w 449"/>
                <a:gd name="T99" fmla="*/ 2147483646 h 998"/>
                <a:gd name="T100" fmla="*/ 2147483646 w 449"/>
                <a:gd name="T101" fmla="*/ 2147483646 h 998"/>
                <a:gd name="T102" fmla="*/ 2147483646 w 449"/>
                <a:gd name="T103" fmla="*/ 2147483646 h 998"/>
                <a:gd name="T104" fmla="*/ 2147483646 w 449"/>
                <a:gd name="T105" fmla="*/ 2147483646 h 998"/>
                <a:gd name="T106" fmla="*/ 2147483646 w 449"/>
                <a:gd name="T107" fmla="*/ 2147483646 h 998"/>
                <a:gd name="T108" fmla="*/ 2147483646 w 449"/>
                <a:gd name="T109" fmla="*/ 2147483646 h 998"/>
                <a:gd name="T110" fmla="*/ 2147483646 w 449"/>
                <a:gd name="T111" fmla="*/ 2147483646 h 998"/>
                <a:gd name="T112" fmla="*/ 2147483646 w 449"/>
                <a:gd name="T113" fmla="*/ 2147483646 h 998"/>
                <a:gd name="T114" fmla="*/ 2147483646 w 449"/>
                <a:gd name="T115" fmla="*/ 2147483646 h 998"/>
                <a:gd name="T116" fmla="*/ 2147483646 w 449"/>
                <a:gd name="T117" fmla="*/ 2147483646 h 998"/>
                <a:gd name="T118" fmla="*/ 2147483646 w 449"/>
                <a:gd name="T119" fmla="*/ 0 h 998"/>
                <a:gd name="T120" fmla="*/ 2147483646 w 449"/>
                <a:gd name="T121" fmla="*/ 0 h 998"/>
                <a:gd name="T122" fmla="*/ 2147483646 w 449"/>
                <a:gd name="T123" fmla="*/ 0 h 9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9"/>
                <a:gd name="T187" fmla="*/ 0 h 998"/>
                <a:gd name="T188" fmla="*/ 449 w 449"/>
                <a:gd name="T189" fmla="*/ 998 h 9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9" h="998">
                  <a:moveTo>
                    <a:pt x="0" y="998"/>
                  </a:moveTo>
                  <a:lnTo>
                    <a:pt x="0" y="987"/>
                  </a:lnTo>
                  <a:lnTo>
                    <a:pt x="0" y="977"/>
                  </a:lnTo>
                  <a:lnTo>
                    <a:pt x="0" y="966"/>
                  </a:lnTo>
                  <a:lnTo>
                    <a:pt x="0" y="955"/>
                  </a:lnTo>
                  <a:lnTo>
                    <a:pt x="0" y="944"/>
                  </a:lnTo>
                  <a:lnTo>
                    <a:pt x="0" y="933"/>
                  </a:lnTo>
                  <a:lnTo>
                    <a:pt x="0" y="923"/>
                  </a:lnTo>
                  <a:lnTo>
                    <a:pt x="1" y="912"/>
                  </a:lnTo>
                  <a:lnTo>
                    <a:pt x="1" y="902"/>
                  </a:lnTo>
                  <a:lnTo>
                    <a:pt x="1" y="891"/>
                  </a:lnTo>
                  <a:lnTo>
                    <a:pt x="1" y="881"/>
                  </a:lnTo>
                  <a:lnTo>
                    <a:pt x="1" y="871"/>
                  </a:lnTo>
                  <a:lnTo>
                    <a:pt x="2" y="860"/>
                  </a:lnTo>
                  <a:lnTo>
                    <a:pt x="2" y="850"/>
                  </a:lnTo>
                  <a:lnTo>
                    <a:pt x="2" y="840"/>
                  </a:lnTo>
                  <a:lnTo>
                    <a:pt x="3" y="830"/>
                  </a:lnTo>
                  <a:lnTo>
                    <a:pt x="3" y="820"/>
                  </a:lnTo>
                  <a:lnTo>
                    <a:pt x="4" y="810"/>
                  </a:lnTo>
                  <a:lnTo>
                    <a:pt x="4" y="800"/>
                  </a:lnTo>
                  <a:lnTo>
                    <a:pt x="5" y="790"/>
                  </a:lnTo>
                  <a:lnTo>
                    <a:pt x="5" y="780"/>
                  </a:lnTo>
                  <a:lnTo>
                    <a:pt x="6" y="771"/>
                  </a:lnTo>
                  <a:lnTo>
                    <a:pt x="6" y="761"/>
                  </a:lnTo>
                  <a:lnTo>
                    <a:pt x="7" y="751"/>
                  </a:lnTo>
                  <a:lnTo>
                    <a:pt x="7" y="742"/>
                  </a:lnTo>
                  <a:lnTo>
                    <a:pt x="8" y="732"/>
                  </a:lnTo>
                  <a:lnTo>
                    <a:pt x="9" y="723"/>
                  </a:lnTo>
                  <a:lnTo>
                    <a:pt x="9" y="714"/>
                  </a:lnTo>
                  <a:lnTo>
                    <a:pt x="10" y="704"/>
                  </a:lnTo>
                  <a:lnTo>
                    <a:pt x="11" y="695"/>
                  </a:lnTo>
                  <a:lnTo>
                    <a:pt x="12" y="686"/>
                  </a:lnTo>
                  <a:lnTo>
                    <a:pt x="13" y="677"/>
                  </a:lnTo>
                  <a:lnTo>
                    <a:pt x="13" y="668"/>
                  </a:lnTo>
                  <a:lnTo>
                    <a:pt x="14" y="659"/>
                  </a:lnTo>
                  <a:lnTo>
                    <a:pt x="15" y="650"/>
                  </a:lnTo>
                  <a:lnTo>
                    <a:pt x="16" y="641"/>
                  </a:lnTo>
                  <a:lnTo>
                    <a:pt x="17" y="632"/>
                  </a:lnTo>
                  <a:lnTo>
                    <a:pt x="18" y="624"/>
                  </a:lnTo>
                  <a:lnTo>
                    <a:pt x="19" y="615"/>
                  </a:lnTo>
                  <a:lnTo>
                    <a:pt x="20" y="606"/>
                  </a:lnTo>
                  <a:lnTo>
                    <a:pt x="21" y="598"/>
                  </a:lnTo>
                  <a:lnTo>
                    <a:pt x="22" y="589"/>
                  </a:lnTo>
                  <a:lnTo>
                    <a:pt x="23" y="581"/>
                  </a:lnTo>
                  <a:lnTo>
                    <a:pt x="24" y="572"/>
                  </a:lnTo>
                  <a:lnTo>
                    <a:pt x="25" y="564"/>
                  </a:lnTo>
                  <a:lnTo>
                    <a:pt x="27" y="556"/>
                  </a:lnTo>
                  <a:lnTo>
                    <a:pt x="28" y="548"/>
                  </a:lnTo>
                  <a:lnTo>
                    <a:pt x="29" y="539"/>
                  </a:lnTo>
                  <a:lnTo>
                    <a:pt x="30" y="531"/>
                  </a:lnTo>
                  <a:lnTo>
                    <a:pt x="31" y="523"/>
                  </a:lnTo>
                  <a:lnTo>
                    <a:pt x="33" y="515"/>
                  </a:lnTo>
                  <a:lnTo>
                    <a:pt x="34" y="508"/>
                  </a:lnTo>
                  <a:lnTo>
                    <a:pt x="35" y="500"/>
                  </a:lnTo>
                  <a:lnTo>
                    <a:pt x="37" y="492"/>
                  </a:lnTo>
                  <a:lnTo>
                    <a:pt x="38" y="484"/>
                  </a:lnTo>
                  <a:lnTo>
                    <a:pt x="40" y="477"/>
                  </a:lnTo>
                  <a:lnTo>
                    <a:pt x="41" y="469"/>
                  </a:lnTo>
                  <a:lnTo>
                    <a:pt x="43" y="461"/>
                  </a:lnTo>
                  <a:lnTo>
                    <a:pt x="44" y="454"/>
                  </a:lnTo>
                  <a:lnTo>
                    <a:pt x="46" y="447"/>
                  </a:lnTo>
                  <a:lnTo>
                    <a:pt x="47" y="439"/>
                  </a:lnTo>
                  <a:lnTo>
                    <a:pt x="49" y="432"/>
                  </a:lnTo>
                  <a:lnTo>
                    <a:pt x="50" y="425"/>
                  </a:lnTo>
                  <a:lnTo>
                    <a:pt x="52" y="418"/>
                  </a:lnTo>
                  <a:lnTo>
                    <a:pt x="54" y="411"/>
                  </a:lnTo>
                  <a:lnTo>
                    <a:pt x="55" y="403"/>
                  </a:lnTo>
                  <a:lnTo>
                    <a:pt x="57" y="397"/>
                  </a:lnTo>
                  <a:lnTo>
                    <a:pt x="59" y="390"/>
                  </a:lnTo>
                  <a:lnTo>
                    <a:pt x="61" y="383"/>
                  </a:lnTo>
                  <a:lnTo>
                    <a:pt x="62" y="376"/>
                  </a:lnTo>
                  <a:lnTo>
                    <a:pt x="64" y="369"/>
                  </a:lnTo>
                  <a:lnTo>
                    <a:pt x="66" y="363"/>
                  </a:lnTo>
                  <a:lnTo>
                    <a:pt x="68" y="356"/>
                  </a:lnTo>
                  <a:lnTo>
                    <a:pt x="70" y="349"/>
                  </a:lnTo>
                  <a:lnTo>
                    <a:pt x="72" y="343"/>
                  </a:lnTo>
                  <a:lnTo>
                    <a:pt x="74" y="336"/>
                  </a:lnTo>
                  <a:lnTo>
                    <a:pt x="76" y="330"/>
                  </a:lnTo>
                  <a:lnTo>
                    <a:pt x="78" y="324"/>
                  </a:lnTo>
                  <a:lnTo>
                    <a:pt x="80" y="318"/>
                  </a:lnTo>
                  <a:lnTo>
                    <a:pt x="82" y="311"/>
                  </a:lnTo>
                  <a:lnTo>
                    <a:pt x="84" y="305"/>
                  </a:lnTo>
                  <a:lnTo>
                    <a:pt x="86" y="299"/>
                  </a:lnTo>
                  <a:lnTo>
                    <a:pt x="88" y="293"/>
                  </a:lnTo>
                  <a:lnTo>
                    <a:pt x="90" y="287"/>
                  </a:lnTo>
                  <a:lnTo>
                    <a:pt x="93" y="281"/>
                  </a:lnTo>
                  <a:lnTo>
                    <a:pt x="95" y="276"/>
                  </a:lnTo>
                  <a:lnTo>
                    <a:pt x="97" y="270"/>
                  </a:lnTo>
                  <a:lnTo>
                    <a:pt x="99" y="264"/>
                  </a:lnTo>
                  <a:lnTo>
                    <a:pt x="102" y="258"/>
                  </a:lnTo>
                  <a:lnTo>
                    <a:pt x="104" y="253"/>
                  </a:lnTo>
                  <a:lnTo>
                    <a:pt x="106" y="247"/>
                  </a:lnTo>
                  <a:lnTo>
                    <a:pt x="109" y="242"/>
                  </a:lnTo>
                  <a:lnTo>
                    <a:pt x="111" y="237"/>
                  </a:lnTo>
                  <a:lnTo>
                    <a:pt x="113" y="231"/>
                  </a:lnTo>
                  <a:lnTo>
                    <a:pt x="116" y="226"/>
                  </a:lnTo>
                  <a:lnTo>
                    <a:pt x="118" y="221"/>
                  </a:lnTo>
                  <a:lnTo>
                    <a:pt x="121" y="216"/>
                  </a:lnTo>
                  <a:lnTo>
                    <a:pt x="123" y="210"/>
                  </a:lnTo>
                  <a:lnTo>
                    <a:pt x="126" y="205"/>
                  </a:lnTo>
                  <a:lnTo>
                    <a:pt x="129" y="200"/>
                  </a:lnTo>
                  <a:lnTo>
                    <a:pt x="131" y="196"/>
                  </a:lnTo>
                  <a:lnTo>
                    <a:pt x="134" y="191"/>
                  </a:lnTo>
                  <a:lnTo>
                    <a:pt x="136" y="186"/>
                  </a:lnTo>
                  <a:lnTo>
                    <a:pt x="139" y="181"/>
                  </a:lnTo>
                  <a:lnTo>
                    <a:pt x="142" y="177"/>
                  </a:lnTo>
                  <a:lnTo>
                    <a:pt x="145" y="172"/>
                  </a:lnTo>
                  <a:lnTo>
                    <a:pt x="147" y="167"/>
                  </a:lnTo>
                  <a:lnTo>
                    <a:pt x="150" y="163"/>
                  </a:lnTo>
                  <a:lnTo>
                    <a:pt x="153" y="158"/>
                  </a:lnTo>
                  <a:lnTo>
                    <a:pt x="156" y="154"/>
                  </a:lnTo>
                  <a:lnTo>
                    <a:pt x="159" y="150"/>
                  </a:lnTo>
                  <a:lnTo>
                    <a:pt x="162" y="146"/>
                  </a:lnTo>
                  <a:lnTo>
                    <a:pt x="165" y="141"/>
                  </a:lnTo>
                  <a:lnTo>
                    <a:pt x="167" y="137"/>
                  </a:lnTo>
                  <a:lnTo>
                    <a:pt x="170" y="133"/>
                  </a:lnTo>
                  <a:lnTo>
                    <a:pt x="173" y="129"/>
                  </a:lnTo>
                  <a:lnTo>
                    <a:pt x="177" y="125"/>
                  </a:lnTo>
                  <a:lnTo>
                    <a:pt x="180" y="121"/>
                  </a:lnTo>
                  <a:lnTo>
                    <a:pt x="183" y="118"/>
                  </a:lnTo>
                  <a:lnTo>
                    <a:pt x="186" y="114"/>
                  </a:lnTo>
                  <a:lnTo>
                    <a:pt x="189" y="110"/>
                  </a:lnTo>
                  <a:lnTo>
                    <a:pt x="192" y="107"/>
                  </a:lnTo>
                  <a:lnTo>
                    <a:pt x="195" y="103"/>
                  </a:lnTo>
                  <a:lnTo>
                    <a:pt x="198" y="99"/>
                  </a:lnTo>
                  <a:lnTo>
                    <a:pt x="202" y="96"/>
                  </a:lnTo>
                  <a:lnTo>
                    <a:pt x="205" y="93"/>
                  </a:lnTo>
                  <a:lnTo>
                    <a:pt x="208" y="89"/>
                  </a:lnTo>
                  <a:lnTo>
                    <a:pt x="212" y="86"/>
                  </a:lnTo>
                  <a:lnTo>
                    <a:pt x="215" y="83"/>
                  </a:lnTo>
                  <a:lnTo>
                    <a:pt x="218" y="80"/>
                  </a:lnTo>
                  <a:lnTo>
                    <a:pt x="222" y="77"/>
                  </a:lnTo>
                  <a:lnTo>
                    <a:pt x="225" y="74"/>
                  </a:lnTo>
                  <a:lnTo>
                    <a:pt x="229" y="71"/>
                  </a:lnTo>
                  <a:lnTo>
                    <a:pt x="232" y="68"/>
                  </a:lnTo>
                  <a:lnTo>
                    <a:pt x="235" y="65"/>
                  </a:lnTo>
                  <a:lnTo>
                    <a:pt x="239" y="62"/>
                  </a:lnTo>
                  <a:lnTo>
                    <a:pt x="243" y="59"/>
                  </a:lnTo>
                  <a:lnTo>
                    <a:pt x="246" y="57"/>
                  </a:lnTo>
                  <a:lnTo>
                    <a:pt x="250" y="54"/>
                  </a:lnTo>
                  <a:lnTo>
                    <a:pt x="253" y="52"/>
                  </a:lnTo>
                  <a:lnTo>
                    <a:pt x="257" y="49"/>
                  </a:lnTo>
                  <a:lnTo>
                    <a:pt x="261" y="47"/>
                  </a:lnTo>
                  <a:lnTo>
                    <a:pt x="264" y="44"/>
                  </a:lnTo>
                  <a:lnTo>
                    <a:pt x="268" y="42"/>
                  </a:lnTo>
                  <a:lnTo>
                    <a:pt x="272" y="40"/>
                  </a:lnTo>
                  <a:lnTo>
                    <a:pt x="276" y="38"/>
                  </a:lnTo>
                  <a:lnTo>
                    <a:pt x="280" y="36"/>
                  </a:lnTo>
                  <a:lnTo>
                    <a:pt x="283" y="33"/>
                  </a:lnTo>
                  <a:lnTo>
                    <a:pt x="287" y="31"/>
                  </a:lnTo>
                  <a:lnTo>
                    <a:pt x="291" y="30"/>
                  </a:lnTo>
                  <a:lnTo>
                    <a:pt x="295" y="28"/>
                  </a:lnTo>
                  <a:lnTo>
                    <a:pt x="299" y="26"/>
                  </a:lnTo>
                  <a:lnTo>
                    <a:pt x="303" y="24"/>
                  </a:lnTo>
                  <a:lnTo>
                    <a:pt x="307" y="22"/>
                  </a:lnTo>
                  <a:lnTo>
                    <a:pt x="311" y="21"/>
                  </a:lnTo>
                  <a:lnTo>
                    <a:pt x="315" y="19"/>
                  </a:lnTo>
                  <a:lnTo>
                    <a:pt x="319" y="18"/>
                  </a:lnTo>
                  <a:lnTo>
                    <a:pt x="323" y="16"/>
                  </a:lnTo>
                  <a:lnTo>
                    <a:pt x="327" y="15"/>
                  </a:lnTo>
                  <a:lnTo>
                    <a:pt x="331" y="14"/>
                  </a:lnTo>
                  <a:lnTo>
                    <a:pt x="336" y="12"/>
                  </a:lnTo>
                  <a:lnTo>
                    <a:pt x="340" y="11"/>
                  </a:lnTo>
                  <a:lnTo>
                    <a:pt x="344" y="10"/>
                  </a:lnTo>
                  <a:lnTo>
                    <a:pt x="348" y="9"/>
                  </a:lnTo>
                  <a:lnTo>
                    <a:pt x="353" y="8"/>
                  </a:lnTo>
                  <a:lnTo>
                    <a:pt x="357" y="7"/>
                  </a:lnTo>
                  <a:lnTo>
                    <a:pt x="361" y="6"/>
                  </a:lnTo>
                  <a:lnTo>
                    <a:pt x="366" y="5"/>
                  </a:lnTo>
                  <a:lnTo>
                    <a:pt x="370" y="4"/>
                  </a:lnTo>
                  <a:lnTo>
                    <a:pt x="374" y="4"/>
                  </a:lnTo>
                  <a:lnTo>
                    <a:pt x="379" y="3"/>
                  </a:lnTo>
                  <a:lnTo>
                    <a:pt x="383" y="2"/>
                  </a:lnTo>
                  <a:lnTo>
                    <a:pt x="388" y="2"/>
                  </a:lnTo>
                  <a:lnTo>
                    <a:pt x="392" y="1"/>
                  </a:lnTo>
                  <a:lnTo>
                    <a:pt x="397" y="1"/>
                  </a:lnTo>
                  <a:lnTo>
                    <a:pt x="402" y="1"/>
                  </a:lnTo>
                  <a:lnTo>
                    <a:pt x="406" y="0"/>
                  </a:lnTo>
                  <a:lnTo>
                    <a:pt x="411" y="0"/>
                  </a:lnTo>
                  <a:lnTo>
                    <a:pt x="415" y="0"/>
                  </a:lnTo>
                  <a:lnTo>
                    <a:pt x="420" y="0"/>
                  </a:lnTo>
                  <a:lnTo>
                    <a:pt x="425" y="0"/>
                  </a:lnTo>
                  <a:lnTo>
                    <a:pt x="429" y="0"/>
                  </a:lnTo>
                  <a:lnTo>
                    <a:pt x="434" y="0"/>
                  </a:lnTo>
                  <a:lnTo>
                    <a:pt x="439" y="0"/>
                  </a:lnTo>
                  <a:lnTo>
                    <a:pt x="444" y="0"/>
                  </a:lnTo>
                  <a:lnTo>
                    <a:pt x="449"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8" name="Freeform 4"/>
            <p:cNvSpPr>
              <a:spLocks noChangeArrowheads="1"/>
            </p:cNvSpPr>
            <p:nvPr/>
          </p:nvSpPr>
          <p:spPr bwMode="auto">
            <a:xfrm>
              <a:off x="6397625" y="4357688"/>
              <a:ext cx="2151063" cy="1754187"/>
            </a:xfrm>
            <a:custGeom>
              <a:avLst/>
              <a:gdLst>
                <a:gd name="T0" fmla="*/ 2147483646 w 1355"/>
                <a:gd name="T1" fmla="*/ 0 h 1105"/>
                <a:gd name="T2" fmla="*/ 2147483646 w 1355"/>
                <a:gd name="T3" fmla="*/ 2147483646 h 1105"/>
                <a:gd name="T4" fmla="*/ 2147483646 w 1355"/>
                <a:gd name="T5" fmla="*/ 2147483646 h 1105"/>
                <a:gd name="T6" fmla="*/ 2147483646 w 1355"/>
                <a:gd name="T7" fmla="*/ 2147483646 h 1105"/>
                <a:gd name="T8" fmla="*/ 2147483646 w 1355"/>
                <a:gd name="T9" fmla="*/ 2147483646 h 1105"/>
                <a:gd name="T10" fmla="*/ 2147483646 w 1355"/>
                <a:gd name="T11" fmla="*/ 2147483646 h 1105"/>
                <a:gd name="T12" fmla="*/ 2147483646 w 1355"/>
                <a:gd name="T13" fmla="*/ 2147483646 h 1105"/>
                <a:gd name="T14" fmla="*/ 2147483646 w 1355"/>
                <a:gd name="T15" fmla="*/ 2147483646 h 1105"/>
                <a:gd name="T16" fmla="*/ 2147483646 w 1355"/>
                <a:gd name="T17" fmla="*/ 2147483646 h 1105"/>
                <a:gd name="T18" fmla="*/ 2147483646 w 1355"/>
                <a:gd name="T19" fmla="*/ 2147483646 h 1105"/>
                <a:gd name="T20" fmla="*/ 2147483646 w 1355"/>
                <a:gd name="T21" fmla="*/ 2147483646 h 1105"/>
                <a:gd name="T22" fmla="*/ 2147483646 w 1355"/>
                <a:gd name="T23" fmla="*/ 2147483646 h 1105"/>
                <a:gd name="T24" fmla="*/ 2147483646 w 1355"/>
                <a:gd name="T25" fmla="*/ 2147483646 h 1105"/>
                <a:gd name="T26" fmla="*/ 2147483646 w 1355"/>
                <a:gd name="T27" fmla="*/ 2147483646 h 1105"/>
                <a:gd name="T28" fmla="*/ 2147483646 w 1355"/>
                <a:gd name="T29" fmla="*/ 2147483646 h 1105"/>
                <a:gd name="T30" fmla="*/ 2147483646 w 1355"/>
                <a:gd name="T31" fmla="*/ 2147483646 h 1105"/>
                <a:gd name="T32" fmla="*/ 2147483646 w 1355"/>
                <a:gd name="T33" fmla="*/ 2147483646 h 1105"/>
                <a:gd name="T34" fmla="*/ 2147483646 w 1355"/>
                <a:gd name="T35" fmla="*/ 2147483646 h 1105"/>
                <a:gd name="T36" fmla="*/ 2147483646 w 1355"/>
                <a:gd name="T37" fmla="*/ 2147483646 h 1105"/>
                <a:gd name="T38" fmla="*/ 2147483646 w 1355"/>
                <a:gd name="T39" fmla="*/ 2147483646 h 1105"/>
                <a:gd name="T40" fmla="*/ 2147483646 w 1355"/>
                <a:gd name="T41" fmla="*/ 2147483646 h 1105"/>
                <a:gd name="T42" fmla="*/ 2147483646 w 1355"/>
                <a:gd name="T43" fmla="*/ 2147483646 h 1105"/>
                <a:gd name="T44" fmla="*/ 2147483646 w 1355"/>
                <a:gd name="T45" fmla="*/ 2147483646 h 1105"/>
                <a:gd name="T46" fmla="*/ 2147483646 w 1355"/>
                <a:gd name="T47" fmla="*/ 2147483646 h 1105"/>
                <a:gd name="T48" fmla="*/ 2147483646 w 1355"/>
                <a:gd name="T49" fmla="*/ 2147483646 h 1105"/>
                <a:gd name="T50" fmla="*/ 2147483646 w 1355"/>
                <a:gd name="T51" fmla="*/ 2147483646 h 1105"/>
                <a:gd name="T52" fmla="*/ 2147483646 w 1355"/>
                <a:gd name="T53" fmla="*/ 2147483646 h 1105"/>
                <a:gd name="T54" fmla="*/ 2147483646 w 1355"/>
                <a:gd name="T55" fmla="*/ 2147483646 h 1105"/>
                <a:gd name="T56" fmla="*/ 2147483646 w 1355"/>
                <a:gd name="T57" fmla="*/ 2147483646 h 1105"/>
                <a:gd name="T58" fmla="*/ 2147483646 w 1355"/>
                <a:gd name="T59" fmla="*/ 2147483646 h 1105"/>
                <a:gd name="T60" fmla="*/ 2147483646 w 1355"/>
                <a:gd name="T61" fmla="*/ 2147483646 h 1105"/>
                <a:gd name="T62" fmla="*/ 2147483646 w 1355"/>
                <a:gd name="T63" fmla="*/ 2147483646 h 1105"/>
                <a:gd name="T64" fmla="*/ 2147483646 w 1355"/>
                <a:gd name="T65" fmla="*/ 2147483646 h 1105"/>
                <a:gd name="T66" fmla="*/ 2147483646 w 1355"/>
                <a:gd name="T67" fmla="*/ 2147483646 h 1105"/>
                <a:gd name="T68" fmla="*/ 2147483646 w 1355"/>
                <a:gd name="T69" fmla="*/ 2147483646 h 1105"/>
                <a:gd name="T70" fmla="*/ 2147483646 w 1355"/>
                <a:gd name="T71" fmla="*/ 2147483646 h 1105"/>
                <a:gd name="T72" fmla="*/ 2147483646 w 1355"/>
                <a:gd name="T73" fmla="*/ 2147483646 h 1105"/>
                <a:gd name="T74" fmla="*/ 2147483646 w 1355"/>
                <a:gd name="T75" fmla="*/ 2147483646 h 1105"/>
                <a:gd name="T76" fmla="*/ 2147483646 w 1355"/>
                <a:gd name="T77" fmla="*/ 2147483646 h 1105"/>
                <a:gd name="T78" fmla="*/ 2147483646 w 1355"/>
                <a:gd name="T79" fmla="*/ 2147483646 h 1105"/>
                <a:gd name="T80" fmla="*/ 2147483646 w 1355"/>
                <a:gd name="T81" fmla="*/ 2147483646 h 1105"/>
                <a:gd name="T82" fmla="*/ 2147483646 w 1355"/>
                <a:gd name="T83" fmla="*/ 2147483646 h 1105"/>
                <a:gd name="T84" fmla="*/ 2147483646 w 1355"/>
                <a:gd name="T85" fmla="*/ 2147483646 h 1105"/>
                <a:gd name="T86" fmla="*/ 2147483646 w 1355"/>
                <a:gd name="T87" fmla="*/ 2147483646 h 1105"/>
                <a:gd name="T88" fmla="*/ 2147483646 w 1355"/>
                <a:gd name="T89" fmla="*/ 2147483646 h 1105"/>
                <a:gd name="T90" fmla="*/ 2147483646 w 1355"/>
                <a:gd name="T91" fmla="*/ 2147483646 h 1105"/>
                <a:gd name="T92" fmla="*/ 2147483646 w 1355"/>
                <a:gd name="T93" fmla="*/ 2147483646 h 1105"/>
                <a:gd name="T94" fmla="*/ 2147483646 w 1355"/>
                <a:gd name="T95" fmla="*/ 2147483646 h 1105"/>
                <a:gd name="T96" fmla="*/ 2147483646 w 1355"/>
                <a:gd name="T97" fmla="*/ 2147483646 h 1105"/>
                <a:gd name="T98" fmla="*/ 2147483646 w 1355"/>
                <a:gd name="T99" fmla="*/ 2147483646 h 1105"/>
                <a:gd name="T100" fmla="*/ 2147483646 w 1355"/>
                <a:gd name="T101" fmla="*/ 2147483646 h 1105"/>
                <a:gd name="T102" fmla="*/ 2147483646 w 1355"/>
                <a:gd name="T103" fmla="*/ 2147483646 h 1105"/>
                <a:gd name="T104" fmla="*/ 2147483646 w 1355"/>
                <a:gd name="T105" fmla="*/ 2147483646 h 1105"/>
                <a:gd name="T106" fmla="*/ 2147483646 w 1355"/>
                <a:gd name="T107" fmla="*/ 2147483646 h 1105"/>
                <a:gd name="T108" fmla="*/ 2147483646 w 1355"/>
                <a:gd name="T109" fmla="*/ 2147483646 h 1105"/>
                <a:gd name="T110" fmla="*/ 2147483646 w 1355"/>
                <a:gd name="T111" fmla="*/ 2147483646 h 1105"/>
                <a:gd name="T112" fmla="*/ 2147483646 w 1355"/>
                <a:gd name="T113" fmla="*/ 2147483646 h 1105"/>
                <a:gd name="T114" fmla="*/ 2147483646 w 1355"/>
                <a:gd name="T115" fmla="*/ 2147483646 h 1105"/>
                <a:gd name="T116" fmla="*/ 2147483646 w 1355"/>
                <a:gd name="T117" fmla="*/ 2147483646 h 1105"/>
                <a:gd name="T118" fmla="*/ 2147483646 w 1355"/>
                <a:gd name="T119" fmla="*/ 2147483646 h 1105"/>
                <a:gd name="T120" fmla="*/ 2147483646 w 1355"/>
                <a:gd name="T121" fmla="*/ 2147483646 h 1105"/>
                <a:gd name="T122" fmla="*/ 2147483646 w 1355"/>
                <a:gd name="T123" fmla="*/ 2147483646 h 1105"/>
                <a:gd name="T124" fmla="*/ 2147483646 w 1355"/>
                <a:gd name="T125" fmla="*/ 2147483646 h 11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55"/>
                <a:gd name="T190" fmla="*/ 0 h 1105"/>
                <a:gd name="T191" fmla="*/ 1355 w 1355"/>
                <a:gd name="T192" fmla="*/ 1105 h 11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55" h="1105">
                  <a:moveTo>
                    <a:pt x="0" y="0"/>
                  </a:moveTo>
                  <a:lnTo>
                    <a:pt x="3" y="0"/>
                  </a:lnTo>
                  <a:lnTo>
                    <a:pt x="7" y="0"/>
                  </a:lnTo>
                  <a:lnTo>
                    <a:pt x="10" y="0"/>
                  </a:lnTo>
                  <a:lnTo>
                    <a:pt x="14" y="1"/>
                  </a:lnTo>
                  <a:lnTo>
                    <a:pt x="18" y="1"/>
                  </a:lnTo>
                  <a:lnTo>
                    <a:pt x="21" y="1"/>
                  </a:lnTo>
                  <a:lnTo>
                    <a:pt x="25" y="2"/>
                  </a:lnTo>
                  <a:lnTo>
                    <a:pt x="29" y="2"/>
                  </a:lnTo>
                  <a:lnTo>
                    <a:pt x="32" y="3"/>
                  </a:lnTo>
                  <a:lnTo>
                    <a:pt x="36" y="3"/>
                  </a:lnTo>
                  <a:lnTo>
                    <a:pt x="40" y="4"/>
                  </a:lnTo>
                  <a:lnTo>
                    <a:pt x="44" y="4"/>
                  </a:lnTo>
                  <a:lnTo>
                    <a:pt x="47" y="5"/>
                  </a:lnTo>
                  <a:lnTo>
                    <a:pt x="51" y="6"/>
                  </a:lnTo>
                  <a:lnTo>
                    <a:pt x="55" y="6"/>
                  </a:lnTo>
                  <a:lnTo>
                    <a:pt x="59" y="7"/>
                  </a:lnTo>
                  <a:lnTo>
                    <a:pt x="63" y="8"/>
                  </a:lnTo>
                  <a:lnTo>
                    <a:pt x="66" y="9"/>
                  </a:lnTo>
                  <a:lnTo>
                    <a:pt x="70" y="10"/>
                  </a:lnTo>
                  <a:lnTo>
                    <a:pt x="74" y="10"/>
                  </a:lnTo>
                  <a:lnTo>
                    <a:pt x="78" y="11"/>
                  </a:lnTo>
                  <a:lnTo>
                    <a:pt x="82" y="12"/>
                  </a:lnTo>
                  <a:lnTo>
                    <a:pt x="86" y="13"/>
                  </a:lnTo>
                  <a:lnTo>
                    <a:pt x="90" y="14"/>
                  </a:lnTo>
                  <a:lnTo>
                    <a:pt x="94" y="15"/>
                  </a:lnTo>
                  <a:lnTo>
                    <a:pt x="97" y="16"/>
                  </a:lnTo>
                  <a:lnTo>
                    <a:pt x="101" y="17"/>
                  </a:lnTo>
                  <a:lnTo>
                    <a:pt x="105" y="18"/>
                  </a:lnTo>
                  <a:lnTo>
                    <a:pt x="109" y="20"/>
                  </a:lnTo>
                  <a:lnTo>
                    <a:pt x="113" y="21"/>
                  </a:lnTo>
                  <a:lnTo>
                    <a:pt x="117" y="22"/>
                  </a:lnTo>
                  <a:lnTo>
                    <a:pt x="121" y="23"/>
                  </a:lnTo>
                  <a:lnTo>
                    <a:pt x="125" y="25"/>
                  </a:lnTo>
                  <a:lnTo>
                    <a:pt x="130" y="26"/>
                  </a:lnTo>
                  <a:lnTo>
                    <a:pt x="134" y="27"/>
                  </a:lnTo>
                  <a:lnTo>
                    <a:pt x="138" y="29"/>
                  </a:lnTo>
                  <a:lnTo>
                    <a:pt x="142" y="30"/>
                  </a:lnTo>
                  <a:lnTo>
                    <a:pt x="146" y="32"/>
                  </a:lnTo>
                  <a:lnTo>
                    <a:pt x="150" y="33"/>
                  </a:lnTo>
                  <a:lnTo>
                    <a:pt x="154" y="35"/>
                  </a:lnTo>
                  <a:lnTo>
                    <a:pt x="158" y="36"/>
                  </a:lnTo>
                  <a:lnTo>
                    <a:pt x="163" y="38"/>
                  </a:lnTo>
                  <a:lnTo>
                    <a:pt x="167" y="39"/>
                  </a:lnTo>
                  <a:lnTo>
                    <a:pt x="171" y="41"/>
                  </a:lnTo>
                  <a:lnTo>
                    <a:pt x="175" y="43"/>
                  </a:lnTo>
                  <a:lnTo>
                    <a:pt x="179" y="44"/>
                  </a:lnTo>
                  <a:lnTo>
                    <a:pt x="184" y="46"/>
                  </a:lnTo>
                  <a:lnTo>
                    <a:pt x="188" y="48"/>
                  </a:lnTo>
                  <a:lnTo>
                    <a:pt x="192" y="50"/>
                  </a:lnTo>
                  <a:lnTo>
                    <a:pt x="196" y="52"/>
                  </a:lnTo>
                  <a:lnTo>
                    <a:pt x="201" y="53"/>
                  </a:lnTo>
                  <a:lnTo>
                    <a:pt x="205" y="55"/>
                  </a:lnTo>
                  <a:lnTo>
                    <a:pt x="209" y="57"/>
                  </a:lnTo>
                  <a:lnTo>
                    <a:pt x="214" y="59"/>
                  </a:lnTo>
                  <a:lnTo>
                    <a:pt x="218" y="61"/>
                  </a:lnTo>
                  <a:lnTo>
                    <a:pt x="222" y="63"/>
                  </a:lnTo>
                  <a:lnTo>
                    <a:pt x="227" y="65"/>
                  </a:lnTo>
                  <a:lnTo>
                    <a:pt x="231" y="68"/>
                  </a:lnTo>
                  <a:lnTo>
                    <a:pt x="236" y="70"/>
                  </a:lnTo>
                  <a:lnTo>
                    <a:pt x="240" y="72"/>
                  </a:lnTo>
                  <a:lnTo>
                    <a:pt x="244" y="74"/>
                  </a:lnTo>
                  <a:lnTo>
                    <a:pt x="249" y="76"/>
                  </a:lnTo>
                  <a:lnTo>
                    <a:pt x="253" y="79"/>
                  </a:lnTo>
                  <a:lnTo>
                    <a:pt x="258" y="81"/>
                  </a:lnTo>
                  <a:lnTo>
                    <a:pt x="262" y="83"/>
                  </a:lnTo>
                  <a:lnTo>
                    <a:pt x="267" y="86"/>
                  </a:lnTo>
                  <a:lnTo>
                    <a:pt x="271" y="88"/>
                  </a:lnTo>
                  <a:lnTo>
                    <a:pt x="276" y="91"/>
                  </a:lnTo>
                  <a:lnTo>
                    <a:pt x="280" y="93"/>
                  </a:lnTo>
                  <a:lnTo>
                    <a:pt x="285" y="96"/>
                  </a:lnTo>
                  <a:lnTo>
                    <a:pt x="290" y="98"/>
                  </a:lnTo>
                  <a:lnTo>
                    <a:pt x="294" y="101"/>
                  </a:lnTo>
                  <a:lnTo>
                    <a:pt x="299" y="103"/>
                  </a:lnTo>
                  <a:lnTo>
                    <a:pt x="303" y="106"/>
                  </a:lnTo>
                  <a:lnTo>
                    <a:pt x="308" y="109"/>
                  </a:lnTo>
                  <a:lnTo>
                    <a:pt x="313" y="111"/>
                  </a:lnTo>
                  <a:lnTo>
                    <a:pt x="317" y="114"/>
                  </a:lnTo>
                  <a:lnTo>
                    <a:pt x="322" y="117"/>
                  </a:lnTo>
                  <a:lnTo>
                    <a:pt x="327" y="120"/>
                  </a:lnTo>
                  <a:lnTo>
                    <a:pt x="332" y="123"/>
                  </a:lnTo>
                  <a:lnTo>
                    <a:pt x="336" y="125"/>
                  </a:lnTo>
                  <a:lnTo>
                    <a:pt x="341" y="128"/>
                  </a:lnTo>
                  <a:lnTo>
                    <a:pt x="346" y="131"/>
                  </a:lnTo>
                  <a:lnTo>
                    <a:pt x="351" y="134"/>
                  </a:lnTo>
                  <a:lnTo>
                    <a:pt x="355" y="137"/>
                  </a:lnTo>
                  <a:lnTo>
                    <a:pt x="360" y="140"/>
                  </a:lnTo>
                  <a:lnTo>
                    <a:pt x="365" y="143"/>
                  </a:lnTo>
                  <a:lnTo>
                    <a:pt x="370" y="147"/>
                  </a:lnTo>
                  <a:lnTo>
                    <a:pt x="375" y="150"/>
                  </a:lnTo>
                  <a:lnTo>
                    <a:pt x="379" y="153"/>
                  </a:lnTo>
                  <a:lnTo>
                    <a:pt x="384" y="156"/>
                  </a:lnTo>
                  <a:lnTo>
                    <a:pt x="389" y="159"/>
                  </a:lnTo>
                  <a:lnTo>
                    <a:pt x="394" y="163"/>
                  </a:lnTo>
                  <a:lnTo>
                    <a:pt x="399" y="166"/>
                  </a:lnTo>
                  <a:lnTo>
                    <a:pt x="404" y="169"/>
                  </a:lnTo>
                  <a:lnTo>
                    <a:pt x="409" y="173"/>
                  </a:lnTo>
                  <a:lnTo>
                    <a:pt x="414" y="176"/>
                  </a:lnTo>
                  <a:lnTo>
                    <a:pt x="419" y="179"/>
                  </a:lnTo>
                  <a:lnTo>
                    <a:pt x="424" y="183"/>
                  </a:lnTo>
                  <a:lnTo>
                    <a:pt x="429" y="186"/>
                  </a:lnTo>
                  <a:lnTo>
                    <a:pt x="434" y="190"/>
                  </a:lnTo>
                  <a:lnTo>
                    <a:pt x="439" y="194"/>
                  </a:lnTo>
                  <a:lnTo>
                    <a:pt x="444" y="197"/>
                  </a:lnTo>
                  <a:lnTo>
                    <a:pt x="449" y="201"/>
                  </a:lnTo>
                  <a:lnTo>
                    <a:pt x="454" y="204"/>
                  </a:lnTo>
                  <a:lnTo>
                    <a:pt x="459" y="208"/>
                  </a:lnTo>
                  <a:lnTo>
                    <a:pt x="464" y="212"/>
                  </a:lnTo>
                  <a:lnTo>
                    <a:pt x="469" y="216"/>
                  </a:lnTo>
                  <a:lnTo>
                    <a:pt x="474" y="220"/>
                  </a:lnTo>
                  <a:lnTo>
                    <a:pt x="480" y="223"/>
                  </a:lnTo>
                  <a:lnTo>
                    <a:pt x="485" y="227"/>
                  </a:lnTo>
                  <a:lnTo>
                    <a:pt x="490" y="231"/>
                  </a:lnTo>
                  <a:lnTo>
                    <a:pt x="495" y="235"/>
                  </a:lnTo>
                  <a:lnTo>
                    <a:pt x="500" y="239"/>
                  </a:lnTo>
                  <a:lnTo>
                    <a:pt x="506" y="243"/>
                  </a:lnTo>
                  <a:lnTo>
                    <a:pt x="511" y="247"/>
                  </a:lnTo>
                  <a:lnTo>
                    <a:pt x="516" y="251"/>
                  </a:lnTo>
                  <a:lnTo>
                    <a:pt x="521" y="255"/>
                  </a:lnTo>
                  <a:lnTo>
                    <a:pt x="527" y="259"/>
                  </a:lnTo>
                  <a:lnTo>
                    <a:pt x="532" y="264"/>
                  </a:lnTo>
                  <a:lnTo>
                    <a:pt x="537" y="268"/>
                  </a:lnTo>
                  <a:lnTo>
                    <a:pt x="542" y="272"/>
                  </a:lnTo>
                  <a:lnTo>
                    <a:pt x="548" y="276"/>
                  </a:lnTo>
                  <a:lnTo>
                    <a:pt x="553" y="281"/>
                  </a:lnTo>
                  <a:lnTo>
                    <a:pt x="558" y="285"/>
                  </a:lnTo>
                  <a:lnTo>
                    <a:pt x="564" y="289"/>
                  </a:lnTo>
                  <a:lnTo>
                    <a:pt x="569" y="294"/>
                  </a:lnTo>
                  <a:lnTo>
                    <a:pt x="575" y="298"/>
                  </a:lnTo>
                  <a:lnTo>
                    <a:pt x="580" y="303"/>
                  </a:lnTo>
                  <a:lnTo>
                    <a:pt x="585" y="307"/>
                  </a:lnTo>
                  <a:lnTo>
                    <a:pt x="591" y="312"/>
                  </a:lnTo>
                  <a:lnTo>
                    <a:pt x="596" y="316"/>
                  </a:lnTo>
                  <a:lnTo>
                    <a:pt x="602" y="321"/>
                  </a:lnTo>
                  <a:lnTo>
                    <a:pt x="607" y="326"/>
                  </a:lnTo>
                  <a:lnTo>
                    <a:pt x="613" y="330"/>
                  </a:lnTo>
                  <a:lnTo>
                    <a:pt x="618" y="335"/>
                  </a:lnTo>
                  <a:lnTo>
                    <a:pt x="624" y="340"/>
                  </a:lnTo>
                  <a:lnTo>
                    <a:pt x="629" y="344"/>
                  </a:lnTo>
                  <a:lnTo>
                    <a:pt x="635" y="349"/>
                  </a:lnTo>
                  <a:lnTo>
                    <a:pt x="641" y="354"/>
                  </a:lnTo>
                  <a:lnTo>
                    <a:pt x="646" y="359"/>
                  </a:lnTo>
                  <a:lnTo>
                    <a:pt x="652" y="364"/>
                  </a:lnTo>
                  <a:lnTo>
                    <a:pt x="657" y="369"/>
                  </a:lnTo>
                  <a:lnTo>
                    <a:pt x="663" y="374"/>
                  </a:lnTo>
                  <a:lnTo>
                    <a:pt x="669" y="379"/>
                  </a:lnTo>
                  <a:lnTo>
                    <a:pt x="674" y="384"/>
                  </a:lnTo>
                  <a:lnTo>
                    <a:pt x="680" y="389"/>
                  </a:lnTo>
                  <a:lnTo>
                    <a:pt x="686" y="394"/>
                  </a:lnTo>
                  <a:lnTo>
                    <a:pt x="691" y="399"/>
                  </a:lnTo>
                  <a:lnTo>
                    <a:pt x="697" y="404"/>
                  </a:lnTo>
                  <a:lnTo>
                    <a:pt x="703" y="409"/>
                  </a:lnTo>
                  <a:lnTo>
                    <a:pt x="709" y="415"/>
                  </a:lnTo>
                  <a:lnTo>
                    <a:pt x="714" y="420"/>
                  </a:lnTo>
                  <a:lnTo>
                    <a:pt x="720" y="425"/>
                  </a:lnTo>
                  <a:lnTo>
                    <a:pt x="726" y="431"/>
                  </a:lnTo>
                  <a:lnTo>
                    <a:pt x="732" y="436"/>
                  </a:lnTo>
                  <a:lnTo>
                    <a:pt x="737" y="441"/>
                  </a:lnTo>
                  <a:lnTo>
                    <a:pt x="743" y="447"/>
                  </a:lnTo>
                  <a:lnTo>
                    <a:pt x="749" y="452"/>
                  </a:lnTo>
                  <a:lnTo>
                    <a:pt x="755" y="458"/>
                  </a:lnTo>
                  <a:lnTo>
                    <a:pt x="761" y="463"/>
                  </a:lnTo>
                  <a:lnTo>
                    <a:pt x="767" y="469"/>
                  </a:lnTo>
                  <a:lnTo>
                    <a:pt x="773" y="474"/>
                  </a:lnTo>
                  <a:lnTo>
                    <a:pt x="779" y="480"/>
                  </a:lnTo>
                  <a:lnTo>
                    <a:pt x="784" y="486"/>
                  </a:lnTo>
                  <a:lnTo>
                    <a:pt x="790" y="491"/>
                  </a:lnTo>
                  <a:lnTo>
                    <a:pt x="796" y="497"/>
                  </a:lnTo>
                  <a:lnTo>
                    <a:pt x="802" y="503"/>
                  </a:lnTo>
                  <a:lnTo>
                    <a:pt x="808" y="509"/>
                  </a:lnTo>
                  <a:lnTo>
                    <a:pt x="814" y="515"/>
                  </a:lnTo>
                  <a:lnTo>
                    <a:pt x="820" y="520"/>
                  </a:lnTo>
                  <a:lnTo>
                    <a:pt x="826" y="526"/>
                  </a:lnTo>
                  <a:lnTo>
                    <a:pt x="832" y="532"/>
                  </a:lnTo>
                  <a:lnTo>
                    <a:pt x="838" y="538"/>
                  </a:lnTo>
                  <a:lnTo>
                    <a:pt x="845" y="544"/>
                  </a:lnTo>
                  <a:lnTo>
                    <a:pt x="851" y="550"/>
                  </a:lnTo>
                  <a:lnTo>
                    <a:pt x="857" y="556"/>
                  </a:lnTo>
                  <a:lnTo>
                    <a:pt x="863" y="562"/>
                  </a:lnTo>
                  <a:lnTo>
                    <a:pt x="869" y="568"/>
                  </a:lnTo>
                  <a:lnTo>
                    <a:pt x="875" y="575"/>
                  </a:lnTo>
                  <a:lnTo>
                    <a:pt x="881" y="581"/>
                  </a:lnTo>
                  <a:lnTo>
                    <a:pt x="887" y="587"/>
                  </a:lnTo>
                  <a:lnTo>
                    <a:pt x="894" y="593"/>
                  </a:lnTo>
                  <a:lnTo>
                    <a:pt x="900" y="600"/>
                  </a:lnTo>
                  <a:lnTo>
                    <a:pt x="906" y="606"/>
                  </a:lnTo>
                  <a:lnTo>
                    <a:pt x="912" y="612"/>
                  </a:lnTo>
                  <a:lnTo>
                    <a:pt x="919" y="619"/>
                  </a:lnTo>
                  <a:lnTo>
                    <a:pt x="925" y="625"/>
                  </a:lnTo>
                  <a:lnTo>
                    <a:pt x="931" y="632"/>
                  </a:lnTo>
                  <a:lnTo>
                    <a:pt x="937" y="638"/>
                  </a:lnTo>
                  <a:lnTo>
                    <a:pt x="944" y="645"/>
                  </a:lnTo>
                  <a:lnTo>
                    <a:pt x="950" y="651"/>
                  </a:lnTo>
                  <a:lnTo>
                    <a:pt x="956" y="658"/>
                  </a:lnTo>
                  <a:lnTo>
                    <a:pt x="963" y="664"/>
                  </a:lnTo>
                  <a:lnTo>
                    <a:pt x="969" y="671"/>
                  </a:lnTo>
                  <a:lnTo>
                    <a:pt x="975" y="678"/>
                  </a:lnTo>
                  <a:lnTo>
                    <a:pt x="982" y="684"/>
                  </a:lnTo>
                  <a:lnTo>
                    <a:pt x="988" y="691"/>
                  </a:lnTo>
                  <a:lnTo>
                    <a:pt x="995" y="698"/>
                  </a:lnTo>
                  <a:lnTo>
                    <a:pt x="1001" y="705"/>
                  </a:lnTo>
                  <a:lnTo>
                    <a:pt x="1007" y="712"/>
                  </a:lnTo>
                  <a:lnTo>
                    <a:pt x="1014" y="719"/>
                  </a:lnTo>
                  <a:lnTo>
                    <a:pt x="1020" y="726"/>
                  </a:lnTo>
                  <a:lnTo>
                    <a:pt x="1027" y="732"/>
                  </a:lnTo>
                  <a:lnTo>
                    <a:pt x="1033" y="739"/>
                  </a:lnTo>
                  <a:lnTo>
                    <a:pt x="1040" y="747"/>
                  </a:lnTo>
                  <a:lnTo>
                    <a:pt x="1046" y="754"/>
                  </a:lnTo>
                  <a:lnTo>
                    <a:pt x="1053" y="761"/>
                  </a:lnTo>
                  <a:lnTo>
                    <a:pt x="1060" y="768"/>
                  </a:lnTo>
                  <a:lnTo>
                    <a:pt x="1066" y="775"/>
                  </a:lnTo>
                  <a:lnTo>
                    <a:pt x="1073" y="782"/>
                  </a:lnTo>
                  <a:lnTo>
                    <a:pt x="1079" y="789"/>
                  </a:lnTo>
                  <a:lnTo>
                    <a:pt x="1086" y="797"/>
                  </a:lnTo>
                  <a:lnTo>
                    <a:pt x="1093" y="804"/>
                  </a:lnTo>
                  <a:lnTo>
                    <a:pt x="1099" y="811"/>
                  </a:lnTo>
                  <a:lnTo>
                    <a:pt x="1106" y="819"/>
                  </a:lnTo>
                  <a:lnTo>
                    <a:pt x="1113" y="826"/>
                  </a:lnTo>
                  <a:lnTo>
                    <a:pt x="1119" y="833"/>
                  </a:lnTo>
                  <a:lnTo>
                    <a:pt x="1126" y="841"/>
                  </a:lnTo>
                  <a:lnTo>
                    <a:pt x="1133" y="848"/>
                  </a:lnTo>
                  <a:lnTo>
                    <a:pt x="1139" y="856"/>
                  </a:lnTo>
                  <a:lnTo>
                    <a:pt x="1146" y="863"/>
                  </a:lnTo>
                  <a:lnTo>
                    <a:pt x="1153" y="871"/>
                  </a:lnTo>
                  <a:lnTo>
                    <a:pt x="1160" y="879"/>
                  </a:lnTo>
                  <a:lnTo>
                    <a:pt x="1166" y="886"/>
                  </a:lnTo>
                  <a:lnTo>
                    <a:pt x="1173" y="894"/>
                  </a:lnTo>
                  <a:lnTo>
                    <a:pt x="1180" y="902"/>
                  </a:lnTo>
                  <a:lnTo>
                    <a:pt x="1187" y="909"/>
                  </a:lnTo>
                  <a:lnTo>
                    <a:pt x="1194" y="917"/>
                  </a:lnTo>
                  <a:lnTo>
                    <a:pt x="1201" y="925"/>
                  </a:lnTo>
                  <a:lnTo>
                    <a:pt x="1207" y="933"/>
                  </a:lnTo>
                  <a:lnTo>
                    <a:pt x="1214" y="941"/>
                  </a:lnTo>
                  <a:lnTo>
                    <a:pt x="1221" y="949"/>
                  </a:lnTo>
                  <a:lnTo>
                    <a:pt x="1228" y="957"/>
                  </a:lnTo>
                  <a:lnTo>
                    <a:pt x="1235" y="965"/>
                  </a:lnTo>
                  <a:lnTo>
                    <a:pt x="1242" y="973"/>
                  </a:lnTo>
                  <a:lnTo>
                    <a:pt x="1249" y="981"/>
                  </a:lnTo>
                  <a:lnTo>
                    <a:pt x="1256" y="989"/>
                  </a:lnTo>
                  <a:lnTo>
                    <a:pt x="1263" y="997"/>
                  </a:lnTo>
                  <a:lnTo>
                    <a:pt x="1270" y="1005"/>
                  </a:lnTo>
                  <a:lnTo>
                    <a:pt x="1277" y="1013"/>
                  </a:lnTo>
                  <a:lnTo>
                    <a:pt x="1284" y="1021"/>
                  </a:lnTo>
                  <a:lnTo>
                    <a:pt x="1291" y="1030"/>
                  </a:lnTo>
                  <a:lnTo>
                    <a:pt x="1298" y="1038"/>
                  </a:lnTo>
                  <a:lnTo>
                    <a:pt x="1305" y="1046"/>
                  </a:lnTo>
                  <a:lnTo>
                    <a:pt x="1312" y="1055"/>
                  </a:lnTo>
                  <a:lnTo>
                    <a:pt x="1319" y="1063"/>
                  </a:lnTo>
                  <a:lnTo>
                    <a:pt x="1327" y="1071"/>
                  </a:lnTo>
                  <a:lnTo>
                    <a:pt x="1334" y="1080"/>
                  </a:lnTo>
                  <a:lnTo>
                    <a:pt x="1341" y="1088"/>
                  </a:lnTo>
                  <a:lnTo>
                    <a:pt x="1348" y="1097"/>
                  </a:lnTo>
                  <a:lnTo>
                    <a:pt x="1355" y="1105"/>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9" name="Freeform 5"/>
            <p:cNvSpPr>
              <a:spLocks noChangeArrowheads="1"/>
            </p:cNvSpPr>
            <p:nvPr/>
          </p:nvSpPr>
          <p:spPr bwMode="auto">
            <a:xfrm>
              <a:off x="5724525" y="4579938"/>
              <a:ext cx="601663" cy="1336675"/>
            </a:xfrm>
            <a:custGeom>
              <a:avLst/>
              <a:gdLst>
                <a:gd name="T0" fmla="*/ 0 w 379"/>
                <a:gd name="T1" fmla="*/ 2147483646 h 842"/>
                <a:gd name="T2" fmla="*/ 2147483646 w 379"/>
                <a:gd name="T3" fmla="*/ 2147483646 h 842"/>
                <a:gd name="T4" fmla="*/ 2147483646 w 379"/>
                <a:gd name="T5" fmla="*/ 2147483646 h 842"/>
                <a:gd name="T6" fmla="*/ 2147483646 w 379"/>
                <a:gd name="T7" fmla="*/ 2147483646 h 842"/>
                <a:gd name="T8" fmla="*/ 2147483646 w 379"/>
                <a:gd name="T9" fmla="*/ 2147483646 h 842"/>
                <a:gd name="T10" fmla="*/ 2147483646 w 379"/>
                <a:gd name="T11" fmla="*/ 2147483646 h 842"/>
                <a:gd name="T12" fmla="*/ 2147483646 w 379"/>
                <a:gd name="T13" fmla="*/ 2147483646 h 842"/>
                <a:gd name="T14" fmla="*/ 2147483646 w 379"/>
                <a:gd name="T15" fmla="*/ 2147483646 h 842"/>
                <a:gd name="T16" fmla="*/ 2147483646 w 379"/>
                <a:gd name="T17" fmla="*/ 2147483646 h 842"/>
                <a:gd name="T18" fmla="*/ 2147483646 w 379"/>
                <a:gd name="T19" fmla="*/ 2147483646 h 842"/>
                <a:gd name="T20" fmla="*/ 2147483646 w 379"/>
                <a:gd name="T21" fmla="*/ 2147483646 h 842"/>
                <a:gd name="T22" fmla="*/ 2147483646 w 379"/>
                <a:gd name="T23" fmla="*/ 2147483646 h 842"/>
                <a:gd name="T24" fmla="*/ 2147483646 w 379"/>
                <a:gd name="T25" fmla="*/ 2147483646 h 842"/>
                <a:gd name="T26" fmla="*/ 2147483646 w 379"/>
                <a:gd name="T27" fmla="*/ 2147483646 h 842"/>
                <a:gd name="T28" fmla="*/ 2147483646 w 379"/>
                <a:gd name="T29" fmla="*/ 2147483646 h 842"/>
                <a:gd name="T30" fmla="*/ 2147483646 w 379"/>
                <a:gd name="T31" fmla="*/ 2147483646 h 842"/>
                <a:gd name="T32" fmla="*/ 2147483646 w 379"/>
                <a:gd name="T33" fmla="*/ 2147483646 h 842"/>
                <a:gd name="T34" fmla="*/ 2147483646 w 379"/>
                <a:gd name="T35" fmla="*/ 2147483646 h 842"/>
                <a:gd name="T36" fmla="*/ 2147483646 w 379"/>
                <a:gd name="T37" fmla="*/ 2147483646 h 842"/>
                <a:gd name="T38" fmla="*/ 2147483646 w 379"/>
                <a:gd name="T39" fmla="*/ 2147483646 h 842"/>
                <a:gd name="T40" fmla="*/ 2147483646 w 379"/>
                <a:gd name="T41" fmla="*/ 2147483646 h 842"/>
                <a:gd name="T42" fmla="*/ 2147483646 w 379"/>
                <a:gd name="T43" fmla="*/ 2147483646 h 842"/>
                <a:gd name="T44" fmla="*/ 2147483646 w 379"/>
                <a:gd name="T45" fmla="*/ 2147483646 h 842"/>
                <a:gd name="T46" fmla="*/ 2147483646 w 379"/>
                <a:gd name="T47" fmla="*/ 2147483646 h 842"/>
                <a:gd name="T48" fmla="*/ 2147483646 w 379"/>
                <a:gd name="T49" fmla="*/ 2147483646 h 842"/>
                <a:gd name="T50" fmla="*/ 2147483646 w 379"/>
                <a:gd name="T51" fmla="*/ 2147483646 h 842"/>
                <a:gd name="T52" fmla="*/ 2147483646 w 379"/>
                <a:gd name="T53" fmla="*/ 2147483646 h 842"/>
                <a:gd name="T54" fmla="*/ 2147483646 w 379"/>
                <a:gd name="T55" fmla="*/ 2147483646 h 842"/>
                <a:gd name="T56" fmla="*/ 2147483646 w 379"/>
                <a:gd name="T57" fmla="*/ 2147483646 h 842"/>
                <a:gd name="T58" fmla="*/ 2147483646 w 379"/>
                <a:gd name="T59" fmla="*/ 2147483646 h 842"/>
                <a:gd name="T60" fmla="*/ 2147483646 w 379"/>
                <a:gd name="T61" fmla="*/ 2147483646 h 842"/>
                <a:gd name="T62" fmla="*/ 2147483646 w 379"/>
                <a:gd name="T63" fmla="*/ 2147483646 h 842"/>
                <a:gd name="T64" fmla="*/ 2147483646 w 379"/>
                <a:gd name="T65" fmla="*/ 2147483646 h 842"/>
                <a:gd name="T66" fmla="*/ 2147483646 w 379"/>
                <a:gd name="T67" fmla="*/ 2147483646 h 842"/>
                <a:gd name="T68" fmla="*/ 2147483646 w 379"/>
                <a:gd name="T69" fmla="*/ 2147483646 h 842"/>
                <a:gd name="T70" fmla="*/ 2147483646 w 379"/>
                <a:gd name="T71" fmla="*/ 2147483646 h 842"/>
                <a:gd name="T72" fmla="*/ 2147483646 w 379"/>
                <a:gd name="T73" fmla="*/ 2147483646 h 842"/>
                <a:gd name="T74" fmla="*/ 2147483646 w 379"/>
                <a:gd name="T75" fmla="*/ 2147483646 h 842"/>
                <a:gd name="T76" fmla="*/ 2147483646 w 379"/>
                <a:gd name="T77" fmla="*/ 2147483646 h 842"/>
                <a:gd name="T78" fmla="*/ 2147483646 w 379"/>
                <a:gd name="T79" fmla="*/ 2147483646 h 842"/>
                <a:gd name="T80" fmla="*/ 2147483646 w 379"/>
                <a:gd name="T81" fmla="*/ 2147483646 h 842"/>
                <a:gd name="T82" fmla="*/ 2147483646 w 379"/>
                <a:gd name="T83" fmla="*/ 2147483646 h 842"/>
                <a:gd name="T84" fmla="*/ 2147483646 w 379"/>
                <a:gd name="T85" fmla="*/ 2147483646 h 842"/>
                <a:gd name="T86" fmla="*/ 2147483646 w 379"/>
                <a:gd name="T87" fmla="*/ 2147483646 h 842"/>
                <a:gd name="T88" fmla="*/ 2147483646 w 379"/>
                <a:gd name="T89" fmla="*/ 2147483646 h 842"/>
                <a:gd name="T90" fmla="*/ 2147483646 w 379"/>
                <a:gd name="T91" fmla="*/ 2147483646 h 842"/>
                <a:gd name="T92" fmla="*/ 2147483646 w 379"/>
                <a:gd name="T93" fmla="*/ 2147483646 h 842"/>
                <a:gd name="T94" fmla="*/ 2147483646 w 379"/>
                <a:gd name="T95" fmla="*/ 2147483646 h 842"/>
                <a:gd name="T96" fmla="*/ 2147483646 w 379"/>
                <a:gd name="T97" fmla="*/ 2147483646 h 842"/>
                <a:gd name="T98" fmla="*/ 2147483646 w 379"/>
                <a:gd name="T99" fmla="*/ 2147483646 h 842"/>
                <a:gd name="T100" fmla="*/ 2147483646 w 379"/>
                <a:gd name="T101" fmla="*/ 0 h 842"/>
                <a:gd name="T102" fmla="*/ 2147483646 w 379"/>
                <a:gd name="T103" fmla="*/ 0 h 8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79"/>
                <a:gd name="T157" fmla="*/ 0 h 842"/>
                <a:gd name="T158" fmla="*/ 379 w 379"/>
                <a:gd name="T159" fmla="*/ 842 h 84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79" h="842">
                  <a:moveTo>
                    <a:pt x="0" y="842"/>
                  </a:moveTo>
                  <a:lnTo>
                    <a:pt x="0" y="831"/>
                  </a:lnTo>
                  <a:lnTo>
                    <a:pt x="0" y="820"/>
                  </a:lnTo>
                  <a:lnTo>
                    <a:pt x="0" y="809"/>
                  </a:lnTo>
                  <a:lnTo>
                    <a:pt x="0" y="799"/>
                  </a:lnTo>
                  <a:lnTo>
                    <a:pt x="1" y="788"/>
                  </a:lnTo>
                  <a:lnTo>
                    <a:pt x="1" y="777"/>
                  </a:lnTo>
                  <a:lnTo>
                    <a:pt x="1" y="767"/>
                  </a:lnTo>
                  <a:lnTo>
                    <a:pt x="1" y="756"/>
                  </a:lnTo>
                  <a:lnTo>
                    <a:pt x="1" y="746"/>
                  </a:lnTo>
                  <a:lnTo>
                    <a:pt x="2" y="736"/>
                  </a:lnTo>
                  <a:lnTo>
                    <a:pt x="2" y="725"/>
                  </a:lnTo>
                  <a:lnTo>
                    <a:pt x="2" y="715"/>
                  </a:lnTo>
                  <a:lnTo>
                    <a:pt x="3" y="705"/>
                  </a:lnTo>
                  <a:lnTo>
                    <a:pt x="3" y="695"/>
                  </a:lnTo>
                  <a:lnTo>
                    <a:pt x="3" y="685"/>
                  </a:lnTo>
                  <a:lnTo>
                    <a:pt x="4" y="675"/>
                  </a:lnTo>
                  <a:lnTo>
                    <a:pt x="4" y="665"/>
                  </a:lnTo>
                  <a:lnTo>
                    <a:pt x="5" y="655"/>
                  </a:lnTo>
                  <a:lnTo>
                    <a:pt x="5" y="646"/>
                  </a:lnTo>
                  <a:lnTo>
                    <a:pt x="6" y="636"/>
                  </a:lnTo>
                  <a:lnTo>
                    <a:pt x="7" y="627"/>
                  </a:lnTo>
                  <a:lnTo>
                    <a:pt x="7" y="617"/>
                  </a:lnTo>
                  <a:lnTo>
                    <a:pt x="8" y="608"/>
                  </a:lnTo>
                  <a:lnTo>
                    <a:pt x="9" y="598"/>
                  </a:lnTo>
                  <a:lnTo>
                    <a:pt x="9" y="589"/>
                  </a:lnTo>
                  <a:lnTo>
                    <a:pt x="10" y="580"/>
                  </a:lnTo>
                  <a:lnTo>
                    <a:pt x="11" y="571"/>
                  </a:lnTo>
                  <a:lnTo>
                    <a:pt x="12" y="562"/>
                  </a:lnTo>
                  <a:lnTo>
                    <a:pt x="13" y="553"/>
                  </a:lnTo>
                  <a:lnTo>
                    <a:pt x="13" y="544"/>
                  </a:lnTo>
                  <a:lnTo>
                    <a:pt x="14" y="535"/>
                  </a:lnTo>
                  <a:lnTo>
                    <a:pt x="15" y="527"/>
                  </a:lnTo>
                  <a:lnTo>
                    <a:pt x="16" y="518"/>
                  </a:lnTo>
                  <a:lnTo>
                    <a:pt x="17" y="509"/>
                  </a:lnTo>
                  <a:lnTo>
                    <a:pt x="18" y="501"/>
                  </a:lnTo>
                  <a:lnTo>
                    <a:pt x="19" y="492"/>
                  </a:lnTo>
                  <a:lnTo>
                    <a:pt x="21" y="484"/>
                  </a:lnTo>
                  <a:lnTo>
                    <a:pt x="22" y="476"/>
                  </a:lnTo>
                  <a:lnTo>
                    <a:pt x="23" y="467"/>
                  </a:lnTo>
                  <a:lnTo>
                    <a:pt x="24" y="459"/>
                  </a:lnTo>
                  <a:lnTo>
                    <a:pt x="25" y="451"/>
                  </a:lnTo>
                  <a:lnTo>
                    <a:pt x="27" y="443"/>
                  </a:lnTo>
                  <a:lnTo>
                    <a:pt x="28" y="435"/>
                  </a:lnTo>
                  <a:lnTo>
                    <a:pt x="29" y="427"/>
                  </a:lnTo>
                  <a:lnTo>
                    <a:pt x="31" y="419"/>
                  </a:lnTo>
                  <a:lnTo>
                    <a:pt x="32" y="412"/>
                  </a:lnTo>
                  <a:lnTo>
                    <a:pt x="33" y="404"/>
                  </a:lnTo>
                  <a:lnTo>
                    <a:pt x="35" y="396"/>
                  </a:lnTo>
                  <a:lnTo>
                    <a:pt x="36" y="389"/>
                  </a:lnTo>
                  <a:lnTo>
                    <a:pt x="38" y="381"/>
                  </a:lnTo>
                  <a:lnTo>
                    <a:pt x="39" y="374"/>
                  </a:lnTo>
                  <a:lnTo>
                    <a:pt x="41" y="367"/>
                  </a:lnTo>
                  <a:lnTo>
                    <a:pt x="42" y="360"/>
                  </a:lnTo>
                  <a:lnTo>
                    <a:pt x="44" y="352"/>
                  </a:lnTo>
                  <a:lnTo>
                    <a:pt x="46" y="345"/>
                  </a:lnTo>
                  <a:lnTo>
                    <a:pt x="47" y="338"/>
                  </a:lnTo>
                  <a:lnTo>
                    <a:pt x="49" y="331"/>
                  </a:lnTo>
                  <a:lnTo>
                    <a:pt x="51" y="324"/>
                  </a:lnTo>
                  <a:lnTo>
                    <a:pt x="53" y="318"/>
                  </a:lnTo>
                  <a:lnTo>
                    <a:pt x="55" y="311"/>
                  </a:lnTo>
                  <a:lnTo>
                    <a:pt x="56" y="304"/>
                  </a:lnTo>
                  <a:lnTo>
                    <a:pt x="58" y="298"/>
                  </a:lnTo>
                  <a:lnTo>
                    <a:pt x="60" y="291"/>
                  </a:lnTo>
                  <a:lnTo>
                    <a:pt x="62" y="285"/>
                  </a:lnTo>
                  <a:lnTo>
                    <a:pt x="64" y="278"/>
                  </a:lnTo>
                  <a:lnTo>
                    <a:pt x="66" y="272"/>
                  </a:lnTo>
                  <a:lnTo>
                    <a:pt x="68" y="266"/>
                  </a:lnTo>
                  <a:lnTo>
                    <a:pt x="70" y="260"/>
                  </a:lnTo>
                  <a:lnTo>
                    <a:pt x="72" y="254"/>
                  </a:lnTo>
                  <a:lnTo>
                    <a:pt x="74" y="248"/>
                  </a:lnTo>
                  <a:lnTo>
                    <a:pt x="77" y="242"/>
                  </a:lnTo>
                  <a:lnTo>
                    <a:pt x="79" y="236"/>
                  </a:lnTo>
                  <a:lnTo>
                    <a:pt x="81" y="230"/>
                  </a:lnTo>
                  <a:lnTo>
                    <a:pt x="83" y="224"/>
                  </a:lnTo>
                  <a:lnTo>
                    <a:pt x="86" y="219"/>
                  </a:lnTo>
                  <a:lnTo>
                    <a:pt x="88" y="213"/>
                  </a:lnTo>
                  <a:lnTo>
                    <a:pt x="90" y="208"/>
                  </a:lnTo>
                  <a:lnTo>
                    <a:pt x="93" y="202"/>
                  </a:lnTo>
                  <a:lnTo>
                    <a:pt x="95" y="197"/>
                  </a:lnTo>
                  <a:lnTo>
                    <a:pt x="97" y="191"/>
                  </a:lnTo>
                  <a:lnTo>
                    <a:pt x="100" y="186"/>
                  </a:lnTo>
                  <a:lnTo>
                    <a:pt x="102" y="181"/>
                  </a:lnTo>
                  <a:lnTo>
                    <a:pt x="105" y="176"/>
                  </a:lnTo>
                  <a:lnTo>
                    <a:pt x="108" y="171"/>
                  </a:lnTo>
                  <a:lnTo>
                    <a:pt x="110" y="166"/>
                  </a:lnTo>
                  <a:lnTo>
                    <a:pt x="113" y="161"/>
                  </a:lnTo>
                  <a:lnTo>
                    <a:pt x="115" y="156"/>
                  </a:lnTo>
                  <a:lnTo>
                    <a:pt x="118" y="152"/>
                  </a:lnTo>
                  <a:lnTo>
                    <a:pt x="121" y="147"/>
                  </a:lnTo>
                  <a:lnTo>
                    <a:pt x="124" y="143"/>
                  </a:lnTo>
                  <a:lnTo>
                    <a:pt x="126" y="138"/>
                  </a:lnTo>
                  <a:lnTo>
                    <a:pt x="129" y="134"/>
                  </a:lnTo>
                  <a:lnTo>
                    <a:pt x="132" y="129"/>
                  </a:lnTo>
                  <a:lnTo>
                    <a:pt x="135" y="125"/>
                  </a:lnTo>
                  <a:lnTo>
                    <a:pt x="138" y="121"/>
                  </a:lnTo>
                  <a:lnTo>
                    <a:pt x="141" y="117"/>
                  </a:lnTo>
                  <a:lnTo>
                    <a:pt x="144" y="113"/>
                  </a:lnTo>
                  <a:lnTo>
                    <a:pt x="147" y="109"/>
                  </a:lnTo>
                  <a:lnTo>
                    <a:pt x="150" y="105"/>
                  </a:lnTo>
                  <a:lnTo>
                    <a:pt x="153" y="101"/>
                  </a:lnTo>
                  <a:lnTo>
                    <a:pt x="156" y="97"/>
                  </a:lnTo>
                  <a:lnTo>
                    <a:pt x="159" y="93"/>
                  </a:lnTo>
                  <a:lnTo>
                    <a:pt x="162" y="90"/>
                  </a:lnTo>
                  <a:lnTo>
                    <a:pt x="165" y="86"/>
                  </a:lnTo>
                  <a:lnTo>
                    <a:pt x="169" y="83"/>
                  </a:lnTo>
                  <a:lnTo>
                    <a:pt x="172" y="79"/>
                  </a:lnTo>
                  <a:lnTo>
                    <a:pt x="175" y="76"/>
                  </a:lnTo>
                  <a:lnTo>
                    <a:pt x="178" y="73"/>
                  </a:lnTo>
                  <a:lnTo>
                    <a:pt x="182" y="69"/>
                  </a:lnTo>
                  <a:lnTo>
                    <a:pt x="185" y="66"/>
                  </a:lnTo>
                  <a:lnTo>
                    <a:pt x="189" y="63"/>
                  </a:lnTo>
                  <a:lnTo>
                    <a:pt x="192" y="60"/>
                  </a:lnTo>
                  <a:lnTo>
                    <a:pt x="195" y="57"/>
                  </a:lnTo>
                  <a:lnTo>
                    <a:pt x="199" y="55"/>
                  </a:lnTo>
                  <a:lnTo>
                    <a:pt x="202" y="52"/>
                  </a:lnTo>
                  <a:lnTo>
                    <a:pt x="206" y="49"/>
                  </a:lnTo>
                  <a:lnTo>
                    <a:pt x="210" y="47"/>
                  </a:lnTo>
                  <a:lnTo>
                    <a:pt x="213" y="44"/>
                  </a:lnTo>
                  <a:lnTo>
                    <a:pt x="217" y="41"/>
                  </a:lnTo>
                  <a:lnTo>
                    <a:pt x="221" y="39"/>
                  </a:lnTo>
                  <a:lnTo>
                    <a:pt x="224" y="37"/>
                  </a:lnTo>
                  <a:lnTo>
                    <a:pt x="228" y="34"/>
                  </a:lnTo>
                  <a:lnTo>
                    <a:pt x="232" y="32"/>
                  </a:lnTo>
                  <a:lnTo>
                    <a:pt x="236" y="30"/>
                  </a:lnTo>
                  <a:lnTo>
                    <a:pt x="239" y="28"/>
                  </a:lnTo>
                  <a:lnTo>
                    <a:pt x="243" y="26"/>
                  </a:lnTo>
                  <a:lnTo>
                    <a:pt x="247" y="24"/>
                  </a:lnTo>
                  <a:lnTo>
                    <a:pt x="251" y="22"/>
                  </a:lnTo>
                  <a:lnTo>
                    <a:pt x="255" y="21"/>
                  </a:lnTo>
                  <a:lnTo>
                    <a:pt x="259" y="19"/>
                  </a:lnTo>
                  <a:lnTo>
                    <a:pt x="263" y="17"/>
                  </a:lnTo>
                  <a:lnTo>
                    <a:pt x="267" y="16"/>
                  </a:lnTo>
                  <a:lnTo>
                    <a:pt x="271" y="14"/>
                  </a:lnTo>
                  <a:lnTo>
                    <a:pt x="275" y="13"/>
                  </a:lnTo>
                  <a:lnTo>
                    <a:pt x="279" y="12"/>
                  </a:lnTo>
                  <a:lnTo>
                    <a:pt x="284" y="10"/>
                  </a:lnTo>
                  <a:lnTo>
                    <a:pt x="288" y="9"/>
                  </a:lnTo>
                  <a:lnTo>
                    <a:pt x="292" y="8"/>
                  </a:lnTo>
                  <a:lnTo>
                    <a:pt x="296" y="7"/>
                  </a:lnTo>
                  <a:lnTo>
                    <a:pt x="301" y="6"/>
                  </a:lnTo>
                  <a:lnTo>
                    <a:pt x="305" y="5"/>
                  </a:lnTo>
                  <a:lnTo>
                    <a:pt x="309" y="4"/>
                  </a:lnTo>
                  <a:lnTo>
                    <a:pt x="314" y="4"/>
                  </a:lnTo>
                  <a:lnTo>
                    <a:pt x="318" y="3"/>
                  </a:lnTo>
                  <a:lnTo>
                    <a:pt x="323" y="2"/>
                  </a:lnTo>
                  <a:lnTo>
                    <a:pt x="327" y="2"/>
                  </a:lnTo>
                  <a:lnTo>
                    <a:pt x="332" y="1"/>
                  </a:lnTo>
                  <a:lnTo>
                    <a:pt x="336" y="1"/>
                  </a:lnTo>
                  <a:lnTo>
                    <a:pt x="341" y="1"/>
                  </a:lnTo>
                  <a:lnTo>
                    <a:pt x="345" y="0"/>
                  </a:lnTo>
                  <a:lnTo>
                    <a:pt x="350" y="0"/>
                  </a:lnTo>
                  <a:lnTo>
                    <a:pt x="355" y="0"/>
                  </a:lnTo>
                  <a:lnTo>
                    <a:pt x="359" y="0"/>
                  </a:lnTo>
                  <a:lnTo>
                    <a:pt x="364" y="0"/>
                  </a:lnTo>
                  <a:lnTo>
                    <a:pt x="369" y="0"/>
                  </a:lnTo>
                  <a:lnTo>
                    <a:pt x="374" y="0"/>
                  </a:lnTo>
                  <a:lnTo>
                    <a:pt x="379"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0" name="Freeform 6"/>
            <p:cNvSpPr>
              <a:spLocks noChangeArrowheads="1"/>
            </p:cNvSpPr>
            <p:nvPr/>
          </p:nvSpPr>
          <p:spPr bwMode="auto">
            <a:xfrm>
              <a:off x="6326188" y="4581525"/>
              <a:ext cx="1812925" cy="1479550"/>
            </a:xfrm>
            <a:custGeom>
              <a:avLst/>
              <a:gdLst>
                <a:gd name="T0" fmla="*/ 2147483646 w 1142"/>
                <a:gd name="T1" fmla="*/ 0 h 932"/>
                <a:gd name="T2" fmla="*/ 2147483646 w 1142"/>
                <a:gd name="T3" fmla="*/ 2147483646 h 932"/>
                <a:gd name="T4" fmla="*/ 2147483646 w 1142"/>
                <a:gd name="T5" fmla="*/ 2147483646 h 932"/>
                <a:gd name="T6" fmla="*/ 2147483646 w 1142"/>
                <a:gd name="T7" fmla="*/ 2147483646 h 932"/>
                <a:gd name="T8" fmla="*/ 2147483646 w 1142"/>
                <a:gd name="T9" fmla="*/ 2147483646 h 932"/>
                <a:gd name="T10" fmla="*/ 2147483646 w 1142"/>
                <a:gd name="T11" fmla="*/ 2147483646 h 932"/>
                <a:gd name="T12" fmla="*/ 2147483646 w 1142"/>
                <a:gd name="T13" fmla="*/ 2147483646 h 932"/>
                <a:gd name="T14" fmla="*/ 2147483646 w 1142"/>
                <a:gd name="T15" fmla="*/ 2147483646 h 932"/>
                <a:gd name="T16" fmla="*/ 2147483646 w 1142"/>
                <a:gd name="T17" fmla="*/ 2147483646 h 932"/>
                <a:gd name="T18" fmla="*/ 2147483646 w 1142"/>
                <a:gd name="T19" fmla="*/ 2147483646 h 932"/>
                <a:gd name="T20" fmla="*/ 2147483646 w 1142"/>
                <a:gd name="T21" fmla="*/ 2147483646 h 932"/>
                <a:gd name="T22" fmla="*/ 2147483646 w 1142"/>
                <a:gd name="T23" fmla="*/ 2147483646 h 932"/>
                <a:gd name="T24" fmla="*/ 2147483646 w 1142"/>
                <a:gd name="T25" fmla="*/ 2147483646 h 932"/>
                <a:gd name="T26" fmla="*/ 2147483646 w 1142"/>
                <a:gd name="T27" fmla="*/ 2147483646 h 932"/>
                <a:gd name="T28" fmla="*/ 2147483646 w 1142"/>
                <a:gd name="T29" fmla="*/ 2147483646 h 932"/>
                <a:gd name="T30" fmla="*/ 2147483646 w 1142"/>
                <a:gd name="T31" fmla="*/ 2147483646 h 932"/>
                <a:gd name="T32" fmla="*/ 2147483646 w 1142"/>
                <a:gd name="T33" fmla="*/ 2147483646 h 932"/>
                <a:gd name="T34" fmla="*/ 2147483646 w 1142"/>
                <a:gd name="T35" fmla="*/ 2147483646 h 932"/>
                <a:gd name="T36" fmla="*/ 2147483646 w 1142"/>
                <a:gd name="T37" fmla="*/ 2147483646 h 932"/>
                <a:gd name="T38" fmla="*/ 2147483646 w 1142"/>
                <a:gd name="T39" fmla="*/ 2147483646 h 932"/>
                <a:gd name="T40" fmla="*/ 2147483646 w 1142"/>
                <a:gd name="T41" fmla="*/ 2147483646 h 932"/>
                <a:gd name="T42" fmla="*/ 2147483646 w 1142"/>
                <a:gd name="T43" fmla="*/ 2147483646 h 932"/>
                <a:gd name="T44" fmla="*/ 2147483646 w 1142"/>
                <a:gd name="T45" fmla="*/ 2147483646 h 932"/>
                <a:gd name="T46" fmla="*/ 2147483646 w 1142"/>
                <a:gd name="T47" fmla="*/ 2147483646 h 932"/>
                <a:gd name="T48" fmla="*/ 2147483646 w 1142"/>
                <a:gd name="T49" fmla="*/ 2147483646 h 932"/>
                <a:gd name="T50" fmla="*/ 2147483646 w 1142"/>
                <a:gd name="T51" fmla="*/ 2147483646 h 932"/>
                <a:gd name="T52" fmla="*/ 2147483646 w 1142"/>
                <a:gd name="T53" fmla="*/ 2147483646 h 932"/>
                <a:gd name="T54" fmla="*/ 2147483646 w 1142"/>
                <a:gd name="T55" fmla="*/ 2147483646 h 932"/>
                <a:gd name="T56" fmla="*/ 2147483646 w 1142"/>
                <a:gd name="T57" fmla="*/ 2147483646 h 932"/>
                <a:gd name="T58" fmla="*/ 2147483646 w 1142"/>
                <a:gd name="T59" fmla="*/ 2147483646 h 932"/>
                <a:gd name="T60" fmla="*/ 2147483646 w 1142"/>
                <a:gd name="T61" fmla="*/ 2147483646 h 932"/>
                <a:gd name="T62" fmla="*/ 2147483646 w 1142"/>
                <a:gd name="T63" fmla="*/ 2147483646 h 932"/>
                <a:gd name="T64" fmla="*/ 2147483646 w 1142"/>
                <a:gd name="T65" fmla="*/ 2147483646 h 932"/>
                <a:gd name="T66" fmla="*/ 2147483646 w 1142"/>
                <a:gd name="T67" fmla="*/ 2147483646 h 932"/>
                <a:gd name="T68" fmla="*/ 2147483646 w 1142"/>
                <a:gd name="T69" fmla="*/ 2147483646 h 932"/>
                <a:gd name="T70" fmla="*/ 2147483646 w 1142"/>
                <a:gd name="T71" fmla="*/ 2147483646 h 932"/>
                <a:gd name="T72" fmla="*/ 2147483646 w 1142"/>
                <a:gd name="T73" fmla="*/ 2147483646 h 932"/>
                <a:gd name="T74" fmla="*/ 2147483646 w 1142"/>
                <a:gd name="T75" fmla="*/ 2147483646 h 932"/>
                <a:gd name="T76" fmla="*/ 2147483646 w 1142"/>
                <a:gd name="T77" fmla="*/ 2147483646 h 932"/>
                <a:gd name="T78" fmla="*/ 2147483646 w 1142"/>
                <a:gd name="T79" fmla="*/ 2147483646 h 932"/>
                <a:gd name="T80" fmla="*/ 2147483646 w 1142"/>
                <a:gd name="T81" fmla="*/ 2147483646 h 932"/>
                <a:gd name="T82" fmla="*/ 2147483646 w 1142"/>
                <a:gd name="T83" fmla="*/ 2147483646 h 932"/>
                <a:gd name="T84" fmla="*/ 2147483646 w 1142"/>
                <a:gd name="T85" fmla="*/ 2147483646 h 932"/>
                <a:gd name="T86" fmla="*/ 2147483646 w 1142"/>
                <a:gd name="T87" fmla="*/ 2147483646 h 932"/>
                <a:gd name="T88" fmla="*/ 2147483646 w 1142"/>
                <a:gd name="T89" fmla="*/ 2147483646 h 932"/>
                <a:gd name="T90" fmla="*/ 2147483646 w 1142"/>
                <a:gd name="T91" fmla="*/ 2147483646 h 932"/>
                <a:gd name="T92" fmla="*/ 2147483646 w 1142"/>
                <a:gd name="T93" fmla="*/ 2147483646 h 932"/>
                <a:gd name="T94" fmla="*/ 2147483646 w 1142"/>
                <a:gd name="T95" fmla="*/ 2147483646 h 932"/>
                <a:gd name="T96" fmla="*/ 2147483646 w 1142"/>
                <a:gd name="T97" fmla="*/ 2147483646 h 932"/>
                <a:gd name="T98" fmla="*/ 2147483646 w 1142"/>
                <a:gd name="T99" fmla="*/ 2147483646 h 932"/>
                <a:gd name="T100" fmla="*/ 2147483646 w 1142"/>
                <a:gd name="T101" fmla="*/ 2147483646 h 932"/>
                <a:gd name="T102" fmla="*/ 2147483646 w 1142"/>
                <a:gd name="T103" fmla="*/ 2147483646 h 932"/>
                <a:gd name="T104" fmla="*/ 2147483646 w 1142"/>
                <a:gd name="T105" fmla="*/ 2147483646 h 9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42"/>
                <a:gd name="T160" fmla="*/ 0 h 932"/>
                <a:gd name="T161" fmla="*/ 1142 w 1142"/>
                <a:gd name="T162" fmla="*/ 932 h 93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42" h="932">
                  <a:moveTo>
                    <a:pt x="0" y="0"/>
                  </a:moveTo>
                  <a:lnTo>
                    <a:pt x="3" y="0"/>
                  </a:lnTo>
                  <a:lnTo>
                    <a:pt x="7" y="0"/>
                  </a:lnTo>
                  <a:lnTo>
                    <a:pt x="10" y="0"/>
                  </a:lnTo>
                  <a:lnTo>
                    <a:pt x="14" y="1"/>
                  </a:lnTo>
                  <a:lnTo>
                    <a:pt x="18" y="1"/>
                  </a:lnTo>
                  <a:lnTo>
                    <a:pt x="21" y="2"/>
                  </a:lnTo>
                  <a:lnTo>
                    <a:pt x="25" y="2"/>
                  </a:lnTo>
                  <a:lnTo>
                    <a:pt x="29" y="3"/>
                  </a:lnTo>
                  <a:lnTo>
                    <a:pt x="33" y="3"/>
                  </a:lnTo>
                  <a:lnTo>
                    <a:pt x="36" y="4"/>
                  </a:lnTo>
                  <a:lnTo>
                    <a:pt x="40" y="4"/>
                  </a:lnTo>
                  <a:lnTo>
                    <a:pt x="44" y="5"/>
                  </a:lnTo>
                  <a:lnTo>
                    <a:pt x="48" y="6"/>
                  </a:lnTo>
                  <a:lnTo>
                    <a:pt x="51" y="6"/>
                  </a:lnTo>
                  <a:lnTo>
                    <a:pt x="55" y="7"/>
                  </a:lnTo>
                  <a:lnTo>
                    <a:pt x="59" y="8"/>
                  </a:lnTo>
                  <a:lnTo>
                    <a:pt x="63" y="9"/>
                  </a:lnTo>
                  <a:lnTo>
                    <a:pt x="67" y="10"/>
                  </a:lnTo>
                  <a:lnTo>
                    <a:pt x="71" y="11"/>
                  </a:lnTo>
                  <a:lnTo>
                    <a:pt x="75" y="12"/>
                  </a:lnTo>
                  <a:lnTo>
                    <a:pt x="79" y="13"/>
                  </a:lnTo>
                  <a:lnTo>
                    <a:pt x="83" y="14"/>
                  </a:lnTo>
                  <a:lnTo>
                    <a:pt x="87" y="15"/>
                  </a:lnTo>
                  <a:lnTo>
                    <a:pt x="91" y="16"/>
                  </a:lnTo>
                  <a:lnTo>
                    <a:pt x="95" y="17"/>
                  </a:lnTo>
                  <a:lnTo>
                    <a:pt x="99" y="18"/>
                  </a:lnTo>
                  <a:lnTo>
                    <a:pt x="103" y="20"/>
                  </a:lnTo>
                  <a:lnTo>
                    <a:pt x="107" y="21"/>
                  </a:lnTo>
                  <a:lnTo>
                    <a:pt x="111" y="22"/>
                  </a:lnTo>
                  <a:lnTo>
                    <a:pt x="115" y="24"/>
                  </a:lnTo>
                  <a:lnTo>
                    <a:pt x="119" y="25"/>
                  </a:lnTo>
                  <a:lnTo>
                    <a:pt x="123" y="27"/>
                  </a:lnTo>
                  <a:lnTo>
                    <a:pt x="127" y="28"/>
                  </a:lnTo>
                  <a:lnTo>
                    <a:pt x="131" y="30"/>
                  </a:lnTo>
                  <a:lnTo>
                    <a:pt x="135" y="31"/>
                  </a:lnTo>
                  <a:lnTo>
                    <a:pt x="140" y="33"/>
                  </a:lnTo>
                  <a:lnTo>
                    <a:pt x="144" y="34"/>
                  </a:lnTo>
                  <a:lnTo>
                    <a:pt x="148" y="36"/>
                  </a:lnTo>
                  <a:lnTo>
                    <a:pt x="152" y="38"/>
                  </a:lnTo>
                  <a:lnTo>
                    <a:pt x="157" y="40"/>
                  </a:lnTo>
                  <a:lnTo>
                    <a:pt x="161" y="41"/>
                  </a:lnTo>
                  <a:lnTo>
                    <a:pt x="165" y="43"/>
                  </a:lnTo>
                  <a:lnTo>
                    <a:pt x="169" y="45"/>
                  </a:lnTo>
                  <a:lnTo>
                    <a:pt x="174" y="47"/>
                  </a:lnTo>
                  <a:lnTo>
                    <a:pt x="178" y="49"/>
                  </a:lnTo>
                  <a:lnTo>
                    <a:pt x="182" y="51"/>
                  </a:lnTo>
                  <a:lnTo>
                    <a:pt x="187" y="53"/>
                  </a:lnTo>
                  <a:lnTo>
                    <a:pt x="191" y="55"/>
                  </a:lnTo>
                  <a:lnTo>
                    <a:pt x="196" y="57"/>
                  </a:lnTo>
                  <a:lnTo>
                    <a:pt x="200" y="60"/>
                  </a:lnTo>
                  <a:lnTo>
                    <a:pt x="205" y="62"/>
                  </a:lnTo>
                  <a:lnTo>
                    <a:pt x="209" y="64"/>
                  </a:lnTo>
                  <a:lnTo>
                    <a:pt x="213" y="66"/>
                  </a:lnTo>
                  <a:lnTo>
                    <a:pt x="218" y="69"/>
                  </a:lnTo>
                  <a:lnTo>
                    <a:pt x="222" y="71"/>
                  </a:lnTo>
                  <a:lnTo>
                    <a:pt x="227" y="73"/>
                  </a:lnTo>
                  <a:lnTo>
                    <a:pt x="232" y="76"/>
                  </a:lnTo>
                  <a:lnTo>
                    <a:pt x="236" y="78"/>
                  </a:lnTo>
                  <a:lnTo>
                    <a:pt x="241" y="81"/>
                  </a:lnTo>
                  <a:lnTo>
                    <a:pt x="245" y="83"/>
                  </a:lnTo>
                  <a:lnTo>
                    <a:pt x="250" y="86"/>
                  </a:lnTo>
                  <a:lnTo>
                    <a:pt x="255" y="89"/>
                  </a:lnTo>
                  <a:lnTo>
                    <a:pt x="259" y="91"/>
                  </a:lnTo>
                  <a:lnTo>
                    <a:pt x="264" y="94"/>
                  </a:lnTo>
                  <a:lnTo>
                    <a:pt x="269" y="97"/>
                  </a:lnTo>
                  <a:lnTo>
                    <a:pt x="273" y="100"/>
                  </a:lnTo>
                  <a:lnTo>
                    <a:pt x="278" y="102"/>
                  </a:lnTo>
                  <a:lnTo>
                    <a:pt x="283" y="105"/>
                  </a:lnTo>
                  <a:lnTo>
                    <a:pt x="287" y="108"/>
                  </a:lnTo>
                  <a:lnTo>
                    <a:pt x="292" y="111"/>
                  </a:lnTo>
                  <a:lnTo>
                    <a:pt x="297" y="114"/>
                  </a:lnTo>
                  <a:lnTo>
                    <a:pt x="302" y="117"/>
                  </a:lnTo>
                  <a:lnTo>
                    <a:pt x="307" y="120"/>
                  </a:lnTo>
                  <a:lnTo>
                    <a:pt x="311" y="123"/>
                  </a:lnTo>
                  <a:lnTo>
                    <a:pt x="316" y="126"/>
                  </a:lnTo>
                  <a:lnTo>
                    <a:pt x="321" y="130"/>
                  </a:lnTo>
                  <a:lnTo>
                    <a:pt x="326" y="133"/>
                  </a:lnTo>
                  <a:lnTo>
                    <a:pt x="331" y="136"/>
                  </a:lnTo>
                  <a:lnTo>
                    <a:pt x="336" y="139"/>
                  </a:lnTo>
                  <a:lnTo>
                    <a:pt x="341" y="143"/>
                  </a:lnTo>
                  <a:lnTo>
                    <a:pt x="346" y="146"/>
                  </a:lnTo>
                  <a:lnTo>
                    <a:pt x="351" y="150"/>
                  </a:lnTo>
                  <a:lnTo>
                    <a:pt x="356" y="153"/>
                  </a:lnTo>
                  <a:lnTo>
                    <a:pt x="361" y="157"/>
                  </a:lnTo>
                  <a:lnTo>
                    <a:pt x="366" y="160"/>
                  </a:lnTo>
                  <a:lnTo>
                    <a:pt x="371" y="164"/>
                  </a:lnTo>
                  <a:lnTo>
                    <a:pt x="376" y="167"/>
                  </a:lnTo>
                  <a:lnTo>
                    <a:pt x="381" y="171"/>
                  </a:lnTo>
                  <a:lnTo>
                    <a:pt x="386" y="175"/>
                  </a:lnTo>
                  <a:lnTo>
                    <a:pt x="391" y="179"/>
                  </a:lnTo>
                  <a:lnTo>
                    <a:pt x="396" y="182"/>
                  </a:lnTo>
                  <a:lnTo>
                    <a:pt x="401" y="186"/>
                  </a:lnTo>
                  <a:lnTo>
                    <a:pt x="407" y="190"/>
                  </a:lnTo>
                  <a:lnTo>
                    <a:pt x="412" y="194"/>
                  </a:lnTo>
                  <a:lnTo>
                    <a:pt x="417" y="198"/>
                  </a:lnTo>
                  <a:lnTo>
                    <a:pt x="422" y="202"/>
                  </a:lnTo>
                  <a:lnTo>
                    <a:pt x="427" y="206"/>
                  </a:lnTo>
                  <a:lnTo>
                    <a:pt x="433" y="210"/>
                  </a:lnTo>
                  <a:lnTo>
                    <a:pt x="438" y="214"/>
                  </a:lnTo>
                  <a:lnTo>
                    <a:pt x="443" y="218"/>
                  </a:lnTo>
                  <a:lnTo>
                    <a:pt x="448" y="222"/>
                  </a:lnTo>
                  <a:lnTo>
                    <a:pt x="454" y="227"/>
                  </a:lnTo>
                  <a:lnTo>
                    <a:pt x="459" y="231"/>
                  </a:lnTo>
                  <a:lnTo>
                    <a:pt x="464" y="235"/>
                  </a:lnTo>
                  <a:lnTo>
                    <a:pt x="470" y="239"/>
                  </a:lnTo>
                  <a:lnTo>
                    <a:pt x="475" y="244"/>
                  </a:lnTo>
                  <a:lnTo>
                    <a:pt x="481" y="248"/>
                  </a:lnTo>
                  <a:lnTo>
                    <a:pt x="486" y="253"/>
                  </a:lnTo>
                  <a:lnTo>
                    <a:pt x="491" y="257"/>
                  </a:lnTo>
                  <a:lnTo>
                    <a:pt x="497" y="262"/>
                  </a:lnTo>
                  <a:lnTo>
                    <a:pt x="502" y="266"/>
                  </a:lnTo>
                  <a:lnTo>
                    <a:pt x="508" y="271"/>
                  </a:lnTo>
                  <a:lnTo>
                    <a:pt x="513" y="276"/>
                  </a:lnTo>
                  <a:lnTo>
                    <a:pt x="519" y="280"/>
                  </a:lnTo>
                  <a:lnTo>
                    <a:pt x="524" y="285"/>
                  </a:lnTo>
                  <a:lnTo>
                    <a:pt x="530" y="290"/>
                  </a:lnTo>
                  <a:lnTo>
                    <a:pt x="536" y="295"/>
                  </a:lnTo>
                  <a:lnTo>
                    <a:pt x="541" y="299"/>
                  </a:lnTo>
                  <a:lnTo>
                    <a:pt x="547" y="304"/>
                  </a:lnTo>
                  <a:lnTo>
                    <a:pt x="552" y="309"/>
                  </a:lnTo>
                  <a:lnTo>
                    <a:pt x="558" y="314"/>
                  </a:lnTo>
                  <a:lnTo>
                    <a:pt x="564" y="319"/>
                  </a:lnTo>
                  <a:lnTo>
                    <a:pt x="569" y="324"/>
                  </a:lnTo>
                  <a:lnTo>
                    <a:pt x="575" y="329"/>
                  </a:lnTo>
                  <a:lnTo>
                    <a:pt x="581" y="334"/>
                  </a:lnTo>
                  <a:lnTo>
                    <a:pt x="586" y="340"/>
                  </a:lnTo>
                  <a:lnTo>
                    <a:pt x="592" y="345"/>
                  </a:lnTo>
                  <a:lnTo>
                    <a:pt x="598" y="350"/>
                  </a:lnTo>
                  <a:lnTo>
                    <a:pt x="604" y="355"/>
                  </a:lnTo>
                  <a:lnTo>
                    <a:pt x="609" y="361"/>
                  </a:lnTo>
                  <a:lnTo>
                    <a:pt x="615" y="366"/>
                  </a:lnTo>
                  <a:lnTo>
                    <a:pt x="621" y="371"/>
                  </a:lnTo>
                  <a:lnTo>
                    <a:pt x="627" y="377"/>
                  </a:lnTo>
                  <a:lnTo>
                    <a:pt x="633" y="382"/>
                  </a:lnTo>
                  <a:lnTo>
                    <a:pt x="639" y="388"/>
                  </a:lnTo>
                  <a:lnTo>
                    <a:pt x="645" y="393"/>
                  </a:lnTo>
                  <a:lnTo>
                    <a:pt x="650" y="399"/>
                  </a:lnTo>
                  <a:lnTo>
                    <a:pt x="656" y="405"/>
                  </a:lnTo>
                  <a:lnTo>
                    <a:pt x="662" y="410"/>
                  </a:lnTo>
                  <a:lnTo>
                    <a:pt x="668" y="416"/>
                  </a:lnTo>
                  <a:lnTo>
                    <a:pt x="674" y="422"/>
                  </a:lnTo>
                  <a:lnTo>
                    <a:pt x="680" y="428"/>
                  </a:lnTo>
                  <a:lnTo>
                    <a:pt x="686" y="434"/>
                  </a:lnTo>
                  <a:lnTo>
                    <a:pt x="692" y="439"/>
                  </a:lnTo>
                  <a:lnTo>
                    <a:pt x="698" y="445"/>
                  </a:lnTo>
                  <a:lnTo>
                    <a:pt x="704" y="451"/>
                  </a:lnTo>
                  <a:lnTo>
                    <a:pt x="711" y="457"/>
                  </a:lnTo>
                  <a:lnTo>
                    <a:pt x="717" y="463"/>
                  </a:lnTo>
                  <a:lnTo>
                    <a:pt x="723" y="469"/>
                  </a:lnTo>
                  <a:lnTo>
                    <a:pt x="729" y="475"/>
                  </a:lnTo>
                  <a:lnTo>
                    <a:pt x="735" y="482"/>
                  </a:lnTo>
                  <a:lnTo>
                    <a:pt x="741" y="488"/>
                  </a:lnTo>
                  <a:lnTo>
                    <a:pt x="747" y="494"/>
                  </a:lnTo>
                  <a:lnTo>
                    <a:pt x="754" y="500"/>
                  </a:lnTo>
                  <a:lnTo>
                    <a:pt x="760" y="507"/>
                  </a:lnTo>
                  <a:lnTo>
                    <a:pt x="766" y="513"/>
                  </a:lnTo>
                  <a:lnTo>
                    <a:pt x="772" y="519"/>
                  </a:lnTo>
                  <a:lnTo>
                    <a:pt x="779" y="526"/>
                  </a:lnTo>
                  <a:lnTo>
                    <a:pt x="785" y="532"/>
                  </a:lnTo>
                  <a:lnTo>
                    <a:pt x="791" y="539"/>
                  </a:lnTo>
                  <a:lnTo>
                    <a:pt x="797" y="545"/>
                  </a:lnTo>
                  <a:lnTo>
                    <a:pt x="804" y="552"/>
                  </a:lnTo>
                  <a:lnTo>
                    <a:pt x="810" y="559"/>
                  </a:lnTo>
                  <a:lnTo>
                    <a:pt x="817" y="565"/>
                  </a:lnTo>
                  <a:lnTo>
                    <a:pt x="823" y="572"/>
                  </a:lnTo>
                  <a:lnTo>
                    <a:pt x="829" y="579"/>
                  </a:lnTo>
                  <a:lnTo>
                    <a:pt x="836" y="585"/>
                  </a:lnTo>
                  <a:lnTo>
                    <a:pt x="842" y="592"/>
                  </a:lnTo>
                  <a:lnTo>
                    <a:pt x="849" y="599"/>
                  </a:lnTo>
                  <a:lnTo>
                    <a:pt x="855" y="606"/>
                  </a:lnTo>
                  <a:lnTo>
                    <a:pt x="862" y="613"/>
                  </a:lnTo>
                  <a:lnTo>
                    <a:pt x="868" y="620"/>
                  </a:lnTo>
                  <a:lnTo>
                    <a:pt x="875" y="627"/>
                  </a:lnTo>
                  <a:lnTo>
                    <a:pt x="881" y="634"/>
                  </a:lnTo>
                  <a:lnTo>
                    <a:pt x="888" y="641"/>
                  </a:lnTo>
                  <a:lnTo>
                    <a:pt x="894" y="648"/>
                  </a:lnTo>
                  <a:lnTo>
                    <a:pt x="901" y="656"/>
                  </a:lnTo>
                  <a:lnTo>
                    <a:pt x="908" y="663"/>
                  </a:lnTo>
                  <a:lnTo>
                    <a:pt x="914" y="670"/>
                  </a:lnTo>
                  <a:lnTo>
                    <a:pt x="921" y="677"/>
                  </a:lnTo>
                  <a:lnTo>
                    <a:pt x="927" y="685"/>
                  </a:lnTo>
                  <a:lnTo>
                    <a:pt x="934" y="692"/>
                  </a:lnTo>
                  <a:lnTo>
                    <a:pt x="941" y="699"/>
                  </a:lnTo>
                  <a:lnTo>
                    <a:pt x="948" y="707"/>
                  </a:lnTo>
                  <a:lnTo>
                    <a:pt x="954" y="714"/>
                  </a:lnTo>
                  <a:lnTo>
                    <a:pt x="961" y="722"/>
                  </a:lnTo>
                  <a:lnTo>
                    <a:pt x="968" y="730"/>
                  </a:lnTo>
                  <a:lnTo>
                    <a:pt x="975" y="737"/>
                  </a:lnTo>
                  <a:lnTo>
                    <a:pt x="981" y="745"/>
                  </a:lnTo>
                  <a:lnTo>
                    <a:pt x="988" y="753"/>
                  </a:lnTo>
                  <a:lnTo>
                    <a:pt x="995" y="760"/>
                  </a:lnTo>
                  <a:lnTo>
                    <a:pt x="1002" y="768"/>
                  </a:lnTo>
                  <a:lnTo>
                    <a:pt x="1009" y="776"/>
                  </a:lnTo>
                  <a:lnTo>
                    <a:pt x="1016" y="784"/>
                  </a:lnTo>
                  <a:lnTo>
                    <a:pt x="1022" y="792"/>
                  </a:lnTo>
                  <a:lnTo>
                    <a:pt x="1029" y="800"/>
                  </a:lnTo>
                  <a:lnTo>
                    <a:pt x="1036" y="807"/>
                  </a:lnTo>
                  <a:lnTo>
                    <a:pt x="1043" y="815"/>
                  </a:lnTo>
                  <a:lnTo>
                    <a:pt x="1050" y="824"/>
                  </a:lnTo>
                  <a:lnTo>
                    <a:pt x="1057" y="832"/>
                  </a:lnTo>
                  <a:lnTo>
                    <a:pt x="1064" y="840"/>
                  </a:lnTo>
                  <a:lnTo>
                    <a:pt x="1071" y="848"/>
                  </a:lnTo>
                  <a:lnTo>
                    <a:pt x="1078" y="856"/>
                  </a:lnTo>
                  <a:lnTo>
                    <a:pt x="1085" y="864"/>
                  </a:lnTo>
                  <a:lnTo>
                    <a:pt x="1092" y="873"/>
                  </a:lnTo>
                  <a:lnTo>
                    <a:pt x="1100" y="881"/>
                  </a:lnTo>
                  <a:lnTo>
                    <a:pt x="1107" y="889"/>
                  </a:lnTo>
                  <a:lnTo>
                    <a:pt x="1114" y="898"/>
                  </a:lnTo>
                  <a:lnTo>
                    <a:pt x="1121" y="906"/>
                  </a:lnTo>
                  <a:lnTo>
                    <a:pt x="1128" y="915"/>
                  </a:lnTo>
                  <a:lnTo>
                    <a:pt x="1135" y="923"/>
                  </a:lnTo>
                  <a:lnTo>
                    <a:pt x="1142" y="932"/>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1" name="Freeform 7"/>
            <p:cNvSpPr>
              <a:spLocks noChangeArrowheads="1"/>
            </p:cNvSpPr>
            <p:nvPr/>
          </p:nvSpPr>
          <p:spPr bwMode="auto">
            <a:xfrm>
              <a:off x="5816600" y="4754563"/>
              <a:ext cx="534988" cy="1190625"/>
            </a:xfrm>
            <a:custGeom>
              <a:avLst/>
              <a:gdLst>
                <a:gd name="T0" fmla="*/ 0 w 337"/>
                <a:gd name="T1" fmla="*/ 2147483646 h 750"/>
                <a:gd name="T2" fmla="*/ 0 w 337"/>
                <a:gd name="T3" fmla="*/ 2147483646 h 750"/>
                <a:gd name="T4" fmla="*/ 2147483646 w 337"/>
                <a:gd name="T5" fmla="*/ 2147483646 h 750"/>
                <a:gd name="T6" fmla="*/ 2147483646 w 337"/>
                <a:gd name="T7" fmla="*/ 2147483646 h 750"/>
                <a:gd name="T8" fmla="*/ 2147483646 w 337"/>
                <a:gd name="T9" fmla="*/ 2147483646 h 750"/>
                <a:gd name="T10" fmla="*/ 2147483646 w 337"/>
                <a:gd name="T11" fmla="*/ 2147483646 h 750"/>
                <a:gd name="T12" fmla="*/ 2147483646 w 337"/>
                <a:gd name="T13" fmla="*/ 2147483646 h 750"/>
                <a:gd name="T14" fmla="*/ 2147483646 w 337"/>
                <a:gd name="T15" fmla="*/ 2147483646 h 750"/>
                <a:gd name="T16" fmla="*/ 2147483646 w 337"/>
                <a:gd name="T17" fmla="*/ 2147483646 h 750"/>
                <a:gd name="T18" fmla="*/ 2147483646 w 337"/>
                <a:gd name="T19" fmla="*/ 2147483646 h 750"/>
                <a:gd name="T20" fmla="*/ 2147483646 w 337"/>
                <a:gd name="T21" fmla="*/ 2147483646 h 750"/>
                <a:gd name="T22" fmla="*/ 2147483646 w 337"/>
                <a:gd name="T23" fmla="*/ 2147483646 h 750"/>
                <a:gd name="T24" fmla="*/ 2147483646 w 337"/>
                <a:gd name="T25" fmla="*/ 2147483646 h 750"/>
                <a:gd name="T26" fmla="*/ 2147483646 w 337"/>
                <a:gd name="T27" fmla="*/ 2147483646 h 750"/>
                <a:gd name="T28" fmla="*/ 2147483646 w 337"/>
                <a:gd name="T29" fmla="*/ 2147483646 h 750"/>
                <a:gd name="T30" fmla="*/ 2147483646 w 337"/>
                <a:gd name="T31" fmla="*/ 2147483646 h 750"/>
                <a:gd name="T32" fmla="*/ 2147483646 w 337"/>
                <a:gd name="T33" fmla="*/ 2147483646 h 750"/>
                <a:gd name="T34" fmla="*/ 2147483646 w 337"/>
                <a:gd name="T35" fmla="*/ 2147483646 h 750"/>
                <a:gd name="T36" fmla="*/ 2147483646 w 337"/>
                <a:gd name="T37" fmla="*/ 2147483646 h 750"/>
                <a:gd name="T38" fmla="*/ 2147483646 w 337"/>
                <a:gd name="T39" fmla="*/ 2147483646 h 750"/>
                <a:gd name="T40" fmla="*/ 2147483646 w 337"/>
                <a:gd name="T41" fmla="*/ 2147483646 h 750"/>
                <a:gd name="T42" fmla="*/ 2147483646 w 337"/>
                <a:gd name="T43" fmla="*/ 2147483646 h 750"/>
                <a:gd name="T44" fmla="*/ 2147483646 w 337"/>
                <a:gd name="T45" fmla="*/ 2147483646 h 750"/>
                <a:gd name="T46" fmla="*/ 2147483646 w 337"/>
                <a:gd name="T47" fmla="*/ 2147483646 h 750"/>
                <a:gd name="T48" fmla="*/ 2147483646 w 337"/>
                <a:gd name="T49" fmla="*/ 2147483646 h 750"/>
                <a:gd name="T50" fmla="*/ 2147483646 w 337"/>
                <a:gd name="T51" fmla="*/ 2147483646 h 750"/>
                <a:gd name="T52" fmla="*/ 2147483646 w 337"/>
                <a:gd name="T53" fmla="*/ 2147483646 h 750"/>
                <a:gd name="T54" fmla="*/ 2147483646 w 337"/>
                <a:gd name="T55" fmla="*/ 2147483646 h 750"/>
                <a:gd name="T56" fmla="*/ 2147483646 w 337"/>
                <a:gd name="T57" fmla="*/ 2147483646 h 750"/>
                <a:gd name="T58" fmla="*/ 2147483646 w 337"/>
                <a:gd name="T59" fmla="*/ 2147483646 h 750"/>
                <a:gd name="T60" fmla="*/ 2147483646 w 337"/>
                <a:gd name="T61" fmla="*/ 2147483646 h 750"/>
                <a:gd name="T62" fmla="*/ 2147483646 w 337"/>
                <a:gd name="T63" fmla="*/ 2147483646 h 750"/>
                <a:gd name="T64" fmla="*/ 2147483646 w 337"/>
                <a:gd name="T65" fmla="*/ 2147483646 h 750"/>
                <a:gd name="T66" fmla="*/ 2147483646 w 337"/>
                <a:gd name="T67" fmla="*/ 2147483646 h 750"/>
                <a:gd name="T68" fmla="*/ 2147483646 w 337"/>
                <a:gd name="T69" fmla="*/ 2147483646 h 750"/>
                <a:gd name="T70" fmla="*/ 2147483646 w 337"/>
                <a:gd name="T71" fmla="*/ 2147483646 h 750"/>
                <a:gd name="T72" fmla="*/ 2147483646 w 337"/>
                <a:gd name="T73" fmla="*/ 2147483646 h 750"/>
                <a:gd name="T74" fmla="*/ 2147483646 w 337"/>
                <a:gd name="T75" fmla="*/ 2147483646 h 750"/>
                <a:gd name="T76" fmla="*/ 2147483646 w 337"/>
                <a:gd name="T77" fmla="*/ 2147483646 h 750"/>
                <a:gd name="T78" fmla="*/ 2147483646 w 337"/>
                <a:gd name="T79" fmla="*/ 2147483646 h 750"/>
                <a:gd name="T80" fmla="*/ 2147483646 w 337"/>
                <a:gd name="T81" fmla="*/ 2147483646 h 750"/>
                <a:gd name="T82" fmla="*/ 2147483646 w 337"/>
                <a:gd name="T83" fmla="*/ 2147483646 h 750"/>
                <a:gd name="T84" fmla="*/ 2147483646 w 337"/>
                <a:gd name="T85" fmla="*/ 2147483646 h 750"/>
                <a:gd name="T86" fmla="*/ 2147483646 w 337"/>
                <a:gd name="T87" fmla="*/ 0 h 750"/>
                <a:gd name="T88" fmla="*/ 2147483646 w 337"/>
                <a:gd name="T89" fmla="*/ 0 h 750"/>
                <a:gd name="T90" fmla="*/ 2147483646 w 337"/>
                <a:gd name="T91" fmla="*/ 0 h 7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7"/>
                <a:gd name="T139" fmla="*/ 0 h 750"/>
                <a:gd name="T140" fmla="*/ 337 w 337"/>
                <a:gd name="T141" fmla="*/ 750 h 7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7" h="750">
                  <a:moveTo>
                    <a:pt x="0" y="750"/>
                  </a:moveTo>
                  <a:lnTo>
                    <a:pt x="0" y="739"/>
                  </a:lnTo>
                  <a:lnTo>
                    <a:pt x="0" y="728"/>
                  </a:lnTo>
                  <a:lnTo>
                    <a:pt x="0" y="717"/>
                  </a:lnTo>
                  <a:lnTo>
                    <a:pt x="0" y="706"/>
                  </a:lnTo>
                  <a:lnTo>
                    <a:pt x="0" y="695"/>
                  </a:lnTo>
                  <a:lnTo>
                    <a:pt x="0" y="685"/>
                  </a:lnTo>
                  <a:lnTo>
                    <a:pt x="1" y="674"/>
                  </a:lnTo>
                  <a:lnTo>
                    <a:pt x="1" y="664"/>
                  </a:lnTo>
                  <a:lnTo>
                    <a:pt x="1" y="653"/>
                  </a:lnTo>
                  <a:lnTo>
                    <a:pt x="1" y="643"/>
                  </a:lnTo>
                  <a:lnTo>
                    <a:pt x="2" y="633"/>
                  </a:lnTo>
                  <a:lnTo>
                    <a:pt x="2" y="623"/>
                  </a:lnTo>
                  <a:lnTo>
                    <a:pt x="3" y="613"/>
                  </a:lnTo>
                  <a:lnTo>
                    <a:pt x="3" y="603"/>
                  </a:lnTo>
                  <a:lnTo>
                    <a:pt x="4" y="593"/>
                  </a:lnTo>
                  <a:lnTo>
                    <a:pt x="4" y="583"/>
                  </a:lnTo>
                  <a:lnTo>
                    <a:pt x="5" y="573"/>
                  </a:lnTo>
                  <a:lnTo>
                    <a:pt x="5" y="564"/>
                  </a:lnTo>
                  <a:lnTo>
                    <a:pt x="6" y="554"/>
                  </a:lnTo>
                  <a:lnTo>
                    <a:pt x="7" y="545"/>
                  </a:lnTo>
                  <a:lnTo>
                    <a:pt x="7" y="535"/>
                  </a:lnTo>
                  <a:lnTo>
                    <a:pt x="8" y="526"/>
                  </a:lnTo>
                  <a:lnTo>
                    <a:pt x="9" y="517"/>
                  </a:lnTo>
                  <a:lnTo>
                    <a:pt x="10" y="507"/>
                  </a:lnTo>
                  <a:lnTo>
                    <a:pt x="10" y="498"/>
                  </a:lnTo>
                  <a:lnTo>
                    <a:pt x="11" y="489"/>
                  </a:lnTo>
                  <a:lnTo>
                    <a:pt x="12" y="480"/>
                  </a:lnTo>
                  <a:lnTo>
                    <a:pt x="13" y="472"/>
                  </a:lnTo>
                  <a:lnTo>
                    <a:pt x="14" y="463"/>
                  </a:lnTo>
                  <a:lnTo>
                    <a:pt x="15" y="454"/>
                  </a:lnTo>
                  <a:lnTo>
                    <a:pt x="16" y="446"/>
                  </a:lnTo>
                  <a:lnTo>
                    <a:pt x="17" y="437"/>
                  </a:lnTo>
                  <a:lnTo>
                    <a:pt x="18" y="429"/>
                  </a:lnTo>
                  <a:lnTo>
                    <a:pt x="20" y="420"/>
                  </a:lnTo>
                  <a:lnTo>
                    <a:pt x="21" y="412"/>
                  </a:lnTo>
                  <a:lnTo>
                    <a:pt x="22" y="404"/>
                  </a:lnTo>
                  <a:lnTo>
                    <a:pt x="23" y="396"/>
                  </a:lnTo>
                  <a:lnTo>
                    <a:pt x="25" y="388"/>
                  </a:lnTo>
                  <a:lnTo>
                    <a:pt x="26" y="380"/>
                  </a:lnTo>
                  <a:lnTo>
                    <a:pt x="27" y="372"/>
                  </a:lnTo>
                  <a:lnTo>
                    <a:pt x="29" y="364"/>
                  </a:lnTo>
                  <a:lnTo>
                    <a:pt x="30" y="357"/>
                  </a:lnTo>
                  <a:lnTo>
                    <a:pt x="32" y="349"/>
                  </a:lnTo>
                  <a:lnTo>
                    <a:pt x="33" y="341"/>
                  </a:lnTo>
                  <a:lnTo>
                    <a:pt x="35" y="334"/>
                  </a:lnTo>
                  <a:lnTo>
                    <a:pt x="36" y="327"/>
                  </a:lnTo>
                  <a:lnTo>
                    <a:pt x="38" y="319"/>
                  </a:lnTo>
                  <a:lnTo>
                    <a:pt x="40" y="312"/>
                  </a:lnTo>
                  <a:lnTo>
                    <a:pt x="41" y="305"/>
                  </a:lnTo>
                  <a:lnTo>
                    <a:pt x="43" y="298"/>
                  </a:lnTo>
                  <a:lnTo>
                    <a:pt x="45" y="291"/>
                  </a:lnTo>
                  <a:lnTo>
                    <a:pt x="47" y="284"/>
                  </a:lnTo>
                  <a:lnTo>
                    <a:pt x="48" y="277"/>
                  </a:lnTo>
                  <a:lnTo>
                    <a:pt x="50" y="271"/>
                  </a:lnTo>
                  <a:lnTo>
                    <a:pt x="52" y="264"/>
                  </a:lnTo>
                  <a:lnTo>
                    <a:pt x="54" y="258"/>
                  </a:lnTo>
                  <a:lnTo>
                    <a:pt x="56" y="251"/>
                  </a:lnTo>
                  <a:lnTo>
                    <a:pt x="58" y="245"/>
                  </a:lnTo>
                  <a:lnTo>
                    <a:pt x="60" y="238"/>
                  </a:lnTo>
                  <a:lnTo>
                    <a:pt x="62" y="232"/>
                  </a:lnTo>
                  <a:lnTo>
                    <a:pt x="64" y="226"/>
                  </a:lnTo>
                  <a:lnTo>
                    <a:pt x="66" y="220"/>
                  </a:lnTo>
                  <a:lnTo>
                    <a:pt x="69" y="214"/>
                  </a:lnTo>
                  <a:lnTo>
                    <a:pt x="71" y="208"/>
                  </a:lnTo>
                  <a:lnTo>
                    <a:pt x="73" y="202"/>
                  </a:lnTo>
                  <a:lnTo>
                    <a:pt x="75" y="197"/>
                  </a:lnTo>
                  <a:lnTo>
                    <a:pt x="78" y="191"/>
                  </a:lnTo>
                  <a:lnTo>
                    <a:pt x="80" y="186"/>
                  </a:lnTo>
                  <a:lnTo>
                    <a:pt x="82" y="180"/>
                  </a:lnTo>
                  <a:lnTo>
                    <a:pt x="85" y="175"/>
                  </a:lnTo>
                  <a:lnTo>
                    <a:pt x="87" y="169"/>
                  </a:lnTo>
                  <a:lnTo>
                    <a:pt x="90" y="164"/>
                  </a:lnTo>
                  <a:lnTo>
                    <a:pt x="92" y="159"/>
                  </a:lnTo>
                  <a:lnTo>
                    <a:pt x="95" y="154"/>
                  </a:lnTo>
                  <a:lnTo>
                    <a:pt x="98" y="149"/>
                  </a:lnTo>
                  <a:lnTo>
                    <a:pt x="100" y="144"/>
                  </a:lnTo>
                  <a:lnTo>
                    <a:pt x="103" y="139"/>
                  </a:lnTo>
                  <a:lnTo>
                    <a:pt x="106" y="134"/>
                  </a:lnTo>
                  <a:lnTo>
                    <a:pt x="108" y="130"/>
                  </a:lnTo>
                  <a:lnTo>
                    <a:pt x="111" y="125"/>
                  </a:lnTo>
                  <a:lnTo>
                    <a:pt x="114" y="121"/>
                  </a:lnTo>
                  <a:lnTo>
                    <a:pt x="117" y="116"/>
                  </a:lnTo>
                  <a:lnTo>
                    <a:pt x="120" y="112"/>
                  </a:lnTo>
                  <a:lnTo>
                    <a:pt x="123" y="108"/>
                  </a:lnTo>
                  <a:lnTo>
                    <a:pt x="126" y="104"/>
                  </a:lnTo>
                  <a:lnTo>
                    <a:pt x="129" y="100"/>
                  </a:lnTo>
                  <a:lnTo>
                    <a:pt x="132" y="96"/>
                  </a:lnTo>
                  <a:lnTo>
                    <a:pt x="135" y="92"/>
                  </a:lnTo>
                  <a:lnTo>
                    <a:pt x="138" y="88"/>
                  </a:lnTo>
                  <a:lnTo>
                    <a:pt x="141" y="84"/>
                  </a:lnTo>
                  <a:lnTo>
                    <a:pt x="144" y="80"/>
                  </a:lnTo>
                  <a:lnTo>
                    <a:pt x="147" y="77"/>
                  </a:lnTo>
                  <a:lnTo>
                    <a:pt x="150" y="73"/>
                  </a:lnTo>
                  <a:lnTo>
                    <a:pt x="154" y="70"/>
                  </a:lnTo>
                  <a:lnTo>
                    <a:pt x="157" y="66"/>
                  </a:lnTo>
                  <a:lnTo>
                    <a:pt x="160" y="63"/>
                  </a:lnTo>
                  <a:lnTo>
                    <a:pt x="164" y="60"/>
                  </a:lnTo>
                  <a:lnTo>
                    <a:pt x="167" y="57"/>
                  </a:lnTo>
                  <a:lnTo>
                    <a:pt x="171" y="54"/>
                  </a:lnTo>
                  <a:lnTo>
                    <a:pt x="174" y="51"/>
                  </a:lnTo>
                  <a:lnTo>
                    <a:pt x="178" y="48"/>
                  </a:lnTo>
                  <a:lnTo>
                    <a:pt x="181" y="45"/>
                  </a:lnTo>
                  <a:lnTo>
                    <a:pt x="185" y="43"/>
                  </a:lnTo>
                  <a:lnTo>
                    <a:pt x="188" y="40"/>
                  </a:lnTo>
                  <a:lnTo>
                    <a:pt x="192" y="37"/>
                  </a:lnTo>
                  <a:lnTo>
                    <a:pt x="196" y="35"/>
                  </a:lnTo>
                  <a:lnTo>
                    <a:pt x="199" y="33"/>
                  </a:lnTo>
                  <a:lnTo>
                    <a:pt x="203" y="30"/>
                  </a:lnTo>
                  <a:lnTo>
                    <a:pt x="207" y="28"/>
                  </a:lnTo>
                  <a:lnTo>
                    <a:pt x="211" y="26"/>
                  </a:lnTo>
                  <a:lnTo>
                    <a:pt x="215" y="24"/>
                  </a:lnTo>
                  <a:lnTo>
                    <a:pt x="219" y="22"/>
                  </a:lnTo>
                  <a:lnTo>
                    <a:pt x="223" y="20"/>
                  </a:lnTo>
                  <a:lnTo>
                    <a:pt x="227" y="18"/>
                  </a:lnTo>
                  <a:lnTo>
                    <a:pt x="231" y="17"/>
                  </a:lnTo>
                  <a:lnTo>
                    <a:pt x="235" y="15"/>
                  </a:lnTo>
                  <a:lnTo>
                    <a:pt x="239" y="13"/>
                  </a:lnTo>
                  <a:lnTo>
                    <a:pt x="243" y="12"/>
                  </a:lnTo>
                  <a:lnTo>
                    <a:pt x="247" y="11"/>
                  </a:lnTo>
                  <a:lnTo>
                    <a:pt x="251" y="9"/>
                  </a:lnTo>
                  <a:lnTo>
                    <a:pt x="255" y="8"/>
                  </a:lnTo>
                  <a:lnTo>
                    <a:pt x="260" y="7"/>
                  </a:lnTo>
                  <a:lnTo>
                    <a:pt x="264" y="6"/>
                  </a:lnTo>
                  <a:lnTo>
                    <a:pt x="268" y="5"/>
                  </a:lnTo>
                  <a:lnTo>
                    <a:pt x="273" y="4"/>
                  </a:lnTo>
                  <a:lnTo>
                    <a:pt x="277" y="3"/>
                  </a:lnTo>
                  <a:lnTo>
                    <a:pt x="281" y="3"/>
                  </a:lnTo>
                  <a:lnTo>
                    <a:pt x="286" y="2"/>
                  </a:lnTo>
                  <a:lnTo>
                    <a:pt x="290" y="1"/>
                  </a:lnTo>
                  <a:lnTo>
                    <a:pt x="295" y="1"/>
                  </a:lnTo>
                  <a:lnTo>
                    <a:pt x="300" y="0"/>
                  </a:lnTo>
                  <a:lnTo>
                    <a:pt x="304" y="0"/>
                  </a:lnTo>
                  <a:lnTo>
                    <a:pt x="309" y="0"/>
                  </a:lnTo>
                  <a:lnTo>
                    <a:pt x="313" y="0"/>
                  </a:lnTo>
                  <a:lnTo>
                    <a:pt x="318" y="0"/>
                  </a:lnTo>
                  <a:lnTo>
                    <a:pt x="323" y="0"/>
                  </a:lnTo>
                  <a:lnTo>
                    <a:pt x="328" y="0"/>
                  </a:lnTo>
                  <a:lnTo>
                    <a:pt x="332" y="0"/>
                  </a:lnTo>
                  <a:lnTo>
                    <a:pt x="337"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2" name="Freeform 8"/>
            <p:cNvSpPr>
              <a:spLocks noChangeArrowheads="1"/>
            </p:cNvSpPr>
            <p:nvPr/>
          </p:nvSpPr>
          <p:spPr bwMode="auto">
            <a:xfrm>
              <a:off x="6351588" y="4754563"/>
              <a:ext cx="1616075" cy="1319212"/>
            </a:xfrm>
            <a:custGeom>
              <a:avLst/>
              <a:gdLst>
                <a:gd name="T0" fmla="*/ 2147483646 w 1018"/>
                <a:gd name="T1" fmla="*/ 2147483646 h 831"/>
                <a:gd name="T2" fmla="*/ 2147483646 w 1018"/>
                <a:gd name="T3" fmla="*/ 2147483646 h 831"/>
                <a:gd name="T4" fmla="*/ 2147483646 w 1018"/>
                <a:gd name="T5" fmla="*/ 2147483646 h 831"/>
                <a:gd name="T6" fmla="*/ 2147483646 w 1018"/>
                <a:gd name="T7" fmla="*/ 2147483646 h 831"/>
                <a:gd name="T8" fmla="*/ 2147483646 w 1018"/>
                <a:gd name="T9" fmla="*/ 2147483646 h 831"/>
                <a:gd name="T10" fmla="*/ 2147483646 w 1018"/>
                <a:gd name="T11" fmla="*/ 2147483646 h 831"/>
                <a:gd name="T12" fmla="*/ 2147483646 w 1018"/>
                <a:gd name="T13" fmla="*/ 2147483646 h 831"/>
                <a:gd name="T14" fmla="*/ 2147483646 w 1018"/>
                <a:gd name="T15" fmla="*/ 2147483646 h 831"/>
                <a:gd name="T16" fmla="*/ 2147483646 w 1018"/>
                <a:gd name="T17" fmla="*/ 2147483646 h 831"/>
                <a:gd name="T18" fmla="*/ 2147483646 w 1018"/>
                <a:gd name="T19" fmla="*/ 2147483646 h 831"/>
                <a:gd name="T20" fmla="*/ 2147483646 w 1018"/>
                <a:gd name="T21" fmla="*/ 2147483646 h 831"/>
                <a:gd name="T22" fmla="*/ 2147483646 w 1018"/>
                <a:gd name="T23" fmla="*/ 2147483646 h 831"/>
                <a:gd name="T24" fmla="*/ 2147483646 w 1018"/>
                <a:gd name="T25" fmla="*/ 2147483646 h 831"/>
                <a:gd name="T26" fmla="*/ 2147483646 w 1018"/>
                <a:gd name="T27" fmla="*/ 2147483646 h 831"/>
                <a:gd name="T28" fmla="*/ 2147483646 w 1018"/>
                <a:gd name="T29" fmla="*/ 2147483646 h 831"/>
                <a:gd name="T30" fmla="*/ 2147483646 w 1018"/>
                <a:gd name="T31" fmla="*/ 2147483646 h 831"/>
                <a:gd name="T32" fmla="*/ 2147483646 w 1018"/>
                <a:gd name="T33" fmla="*/ 2147483646 h 831"/>
                <a:gd name="T34" fmla="*/ 2147483646 w 1018"/>
                <a:gd name="T35" fmla="*/ 2147483646 h 831"/>
                <a:gd name="T36" fmla="*/ 2147483646 w 1018"/>
                <a:gd name="T37" fmla="*/ 2147483646 h 831"/>
                <a:gd name="T38" fmla="*/ 2147483646 w 1018"/>
                <a:gd name="T39" fmla="*/ 2147483646 h 831"/>
                <a:gd name="T40" fmla="*/ 2147483646 w 1018"/>
                <a:gd name="T41" fmla="*/ 2147483646 h 831"/>
                <a:gd name="T42" fmla="*/ 2147483646 w 1018"/>
                <a:gd name="T43" fmla="*/ 2147483646 h 831"/>
                <a:gd name="T44" fmla="*/ 2147483646 w 1018"/>
                <a:gd name="T45" fmla="*/ 2147483646 h 831"/>
                <a:gd name="T46" fmla="*/ 2147483646 w 1018"/>
                <a:gd name="T47" fmla="*/ 2147483646 h 831"/>
                <a:gd name="T48" fmla="*/ 2147483646 w 1018"/>
                <a:gd name="T49" fmla="*/ 2147483646 h 831"/>
                <a:gd name="T50" fmla="*/ 2147483646 w 1018"/>
                <a:gd name="T51" fmla="*/ 2147483646 h 831"/>
                <a:gd name="T52" fmla="*/ 2147483646 w 1018"/>
                <a:gd name="T53" fmla="*/ 2147483646 h 831"/>
                <a:gd name="T54" fmla="*/ 2147483646 w 1018"/>
                <a:gd name="T55" fmla="*/ 2147483646 h 831"/>
                <a:gd name="T56" fmla="*/ 2147483646 w 1018"/>
                <a:gd name="T57" fmla="*/ 2147483646 h 831"/>
                <a:gd name="T58" fmla="*/ 2147483646 w 1018"/>
                <a:gd name="T59" fmla="*/ 2147483646 h 831"/>
                <a:gd name="T60" fmla="*/ 2147483646 w 1018"/>
                <a:gd name="T61" fmla="*/ 2147483646 h 831"/>
                <a:gd name="T62" fmla="*/ 2147483646 w 1018"/>
                <a:gd name="T63" fmla="*/ 2147483646 h 831"/>
                <a:gd name="T64" fmla="*/ 2147483646 w 1018"/>
                <a:gd name="T65" fmla="*/ 2147483646 h 831"/>
                <a:gd name="T66" fmla="*/ 2147483646 w 1018"/>
                <a:gd name="T67" fmla="*/ 2147483646 h 831"/>
                <a:gd name="T68" fmla="*/ 2147483646 w 1018"/>
                <a:gd name="T69" fmla="*/ 2147483646 h 831"/>
                <a:gd name="T70" fmla="*/ 2147483646 w 1018"/>
                <a:gd name="T71" fmla="*/ 2147483646 h 831"/>
                <a:gd name="T72" fmla="*/ 2147483646 w 1018"/>
                <a:gd name="T73" fmla="*/ 2147483646 h 831"/>
                <a:gd name="T74" fmla="*/ 2147483646 w 1018"/>
                <a:gd name="T75" fmla="*/ 2147483646 h 831"/>
                <a:gd name="T76" fmla="*/ 2147483646 w 1018"/>
                <a:gd name="T77" fmla="*/ 2147483646 h 831"/>
                <a:gd name="T78" fmla="*/ 2147483646 w 1018"/>
                <a:gd name="T79" fmla="*/ 2147483646 h 831"/>
                <a:gd name="T80" fmla="*/ 2147483646 w 1018"/>
                <a:gd name="T81" fmla="*/ 2147483646 h 831"/>
                <a:gd name="T82" fmla="*/ 2147483646 w 1018"/>
                <a:gd name="T83" fmla="*/ 2147483646 h 831"/>
                <a:gd name="T84" fmla="*/ 2147483646 w 1018"/>
                <a:gd name="T85" fmla="*/ 2147483646 h 831"/>
                <a:gd name="T86" fmla="*/ 2147483646 w 1018"/>
                <a:gd name="T87" fmla="*/ 2147483646 h 831"/>
                <a:gd name="T88" fmla="*/ 2147483646 w 1018"/>
                <a:gd name="T89" fmla="*/ 2147483646 h 831"/>
                <a:gd name="T90" fmla="*/ 2147483646 w 1018"/>
                <a:gd name="T91" fmla="*/ 2147483646 h 831"/>
                <a:gd name="T92" fmla="*/ 2147483646 w 1018"/>
                <a:gd name="T93" fmla="*/ 2147483646 h 831"/>
                <a:gd name="T94" fmla="*/ 2147483646 w 1018"/>
                <a:gd name="T95" fmla="*/ 2147483646 h 831"/>
                <a:gd name="T96" fmla="*/ 2147483646 w 1018"/>
                <a:gd name="T97" fmla="*/ 2147483646 h 831"/>
                <a:gd name="T98" fmla="*/ 2147483646 w 1018"/>
                <a:gd name="T99" fmla="*/ 2147483646 h 831"/>
                <a:gd name="T100" fmla="*/ 2147483646 w 1018"/>
                <a:gd name="T101" fmla="*/ 2147483646 h 831"/>
                <a:gd name="T102" fmla="*/ 2147483646 w 1018"/>
                <a:gd name="T103" fmla="*/ 2147483646 h 831"/>
                <a:gd name="T104" fmla="*/ 2147483646 w 1018"/>
                <a:gd name="T105" fmla="*/ 2147483646 h 831"/>
                <a:gd name="T106" fmla="*/ 2147483646 w 1018"/>
                <a:gd name="T107" fmla="*/ 2147483646 h 831"/>
                <a:gd name="T108" fmla="*/ 2147483646 w 1018"/>
                <a:gd name="T109" fmla="*/ 2147483646 h 831"/>
                <a:gd name="T110" fmla="*/ 2147483646 w 1018"/>
                <a:gd name="T111" fmla="*/ 2147483646 h 831"/>
                <a:gd name="T112" fmla="*/ 2147483646 w 1018"/>
                <a:gd name="T113" fmla="*/ 2147483646 h 831"/>
                <a:gd name="T114" fmla="*/ 2147483646 w 1018"/>
                <a:gd name="T115" fmla="*/ 2147483646 h 831"/>
                <a:gd name="T116" fmla="*/ 2147483646 w 1018"/>
                <a:gd name="T117" fmla="*/ 2147483646 h 831"/>
                <a:gd name="T118" fmla="*/ 2147483646 w 1018"/>
                <a:gd name="T119" fmla="*/ 2147483646 h 831"/>
                <a:gd name="T120" fmla="*/ 2147483646 w 1018"/>
                <a:gd name="T121" fmla="*/ 2147483646 h 831"/>
                <a:gd name="T122" fmla="*/ 2147483646 w 1018"/>
                <a:gd name="T123" fmla="*/ 2147483646 h 831"/>
                <a:gd name="T124" fmla="*/ 2147483646 w 1018"/>
                <a:gd name="T125" fmla="*/ 2147483646 h 8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18"/>
                <a:gd name="T190" fmla="*/ 0 h 831"/>
                <a:gd name="T191" fmla="*/ 1018 w 1018"/>
                <a:gd name="T192" fmla="*/ 831 h 83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18" h="831">
                  <a:moveTo>
                    <a:pt x="0" y="0"/>
                  </a:moveTo>
                  <a:lnTo>
                    <a:pt x="4" y="0"/>
                  </a:lnTo>
                  <a:lnTo>
                    <a:pt x="8" y="1"/>
                  </a:lnTo>
                  <a:lnTo>
                    <a:pt x="11" y="1"/>
                  </a:lnTo>
                  <a:lnTo>
                    <a:pt x="15" y="1"/>
                  </a:lnTo>
                  <a:lnTo>
                    <a:pt x="18" y="2"/>
                  </a:lnTo>
                  <a:lnTo>
                    <a:pt x="22" y="2"/>
                  </a:lnTo>
                  <a:lnTo>
                    <a:pt x="26" y="3"/>
                  </a:lnTo>
                  <a:lnTo>
                    <a:pt x="30" y="3"/>
                  </a:lnTo>
                  <a:lnTo>
                    <a:pt x="33" y="4"/>
                  </a:lnTo>
                  <a:lnTo>
                    <a:pt x="37" y="4"/>
                  </a:lnTo>
                  <a:lnTo>
                    <a:pt x="41" y="5"/>
                  </a:lnTo>
                  <a:lnTo>
                    <a:pt x="45" y="6"/>
                  </a:lnTo>
                  <a:lnTo>
                    <a:pt x="49" y="7"/>
                  </a:lnTo>
                  <a:lnTo>
                    <a:pt x="52" y="7"/>
                  </a:lnTo>
                  <a:lnTo>
                    <a:pt x="56" y="8"/>
                  </a:lnTo>
                  <a:lnTo>
                    <a:pt x="60" y="9"/>
                  </a:lnTo>
                  <a:lnTo>
                    <a:pt x="64" y="10"/>
                  </a:lnTo>
                  <a:lnTo>
                    <a:pt x="68" y="11"/>
                  </a:lnTo>
                  <a:lnTo>
                    <a:pt x="72" y="12"/>
                  </a:lnTo>
                  <a:lnTo>
                    <a:pt x="76" y="13"/>
                  </a:lnTo>
                  <a:lnTo>
                    <a:pt x="80" y="14"/>
                  </a:lnTo>
                  <a:lnTo>
                    <a:pt x="84" y="16"/>
                  </a:lnTo>
                  <a:lnTo>
                    <a:pt x="88" y="17"/>
                  </a:lnTo>
                  <a:lnTo>
                    <a:pt x="92" y="18"/>
                  </a:lnTo>
                  <a:lnTo>
                    <a:pt x="96" y="19"/>
                  </a:lnTo>
                  <a:lnTo>
                    <a:pt x="100" y="21"/>
                  </a:lnTo>
                  <a:lnTo>
                    <a:pt x="104" y="22"/>
                  </a:lnTo>
                  <a:lnTo>
                    <a:pt x="108" y="23"/>
                  </a:lnTo>
                  <a:lnTo>
                    <a:pt x="112" y="25"/>
                  </a:lnTo>
                  <a:lnTo>
                    <a:pt x="116" y="26"/>
                  </a:lnTo>
                  <a:lnTo>
                    <a:pt x="120" y="28"/>
                  </a:lnTo>
                  <a:lnTo>
                    <a:pt x="125" y="30"/>
                  </a:lnTo>
                  <a:lnTo>
                    <a:pt x="129" y="31"/>
                  </a:lnTo>
                  <a:lnTo>
                    <a:pt x="133" y="33"/>
                  </a:lnTo>
                  <a:lnTo>
                    <a:pt x="137" y="35"/>
                  </a:lnTo>
                  <a:lnTo>
                    <a:pt x="142" y="36"/>
                  </a:lnTo>
                  <a:lnTo>
                    <a:pt x="146" y="38"/>
                  </a:lnTo>
                  <a:lnTo>
                    <a:pt x="150" y="40"/>
                  </a:lnTo>
                  <a:lnTo>
                    <a:pt x="154" y="42"/>
                  </a:lnTo>
                  <a:lnTo>
                    <a:pt x="159" y="44"/>
                  </a:lnTo>
                  <a:lnTo>
                    <a:pt x="163" y="46"/>
                  </a:lnTo>
                  <a:lnTo>
                    <a:pt x="168" y="48"/>
                  </a:lnTo>
                  <a:lnTo>
                    <a:pt x="172" y="50"/>
                  </a:lnTo>
                  <a:lnTo>
                    <a:pt x="176" y="52"/>
                  </a:lnTo>
                  <a:lnTo>
                    <a:pt x="181" y="55"/>
                  </a:lnTo>
                  <a:lnTo>
                    <a:pt x="185" y="57"/>
                  </a:lnTo>
                  <a:lnTo>
                    <a:pt x="190" y="59"/>
                  </a:lnTo>
                  <a:lnTo>
                    <a:pt x="194" y="61"/>
                  </a:lnTo>
                  <a:lnTo>
                    <a:pt x="199" y="64"/>
                  </a:lnTo>
                  <a:lnTo>
                    <a:pt x="203" y="66"/>
                  </a:lnTo>
                  <a:lnTo>
                    <a:pt x="208" y="69"/>
                  </a:lnTo>
                  <a:lnTo>
                    <a:pt x="212" y="71"/>
                  </a:lnTo>
                  <a:lnTo>
                    <a:pt x="217" y="74"/>
                  </a:lnTo>
                  <a:lnTo>
                    <a:pt x="221" y="76"/>
                  </a:lnTo>
                  <a:lnTo>
                    <a:pt x="226" y="79"/>
                  </a:lnTo>
                  <a:lnTo>
                    <a:pt x="231" y="81"/>
                  </a:lnTo>
                  <a:lnTo>
                    <a:pt x="235" y="84"/>
                  </a:lnTo>
                  <a:lnTo>
                    <a:pt x="240" y="87"/>
                  </a:lnTo>
                  <a:lnTo>
                    <a:pt x="245" y="90"/>
                  </a:lnTo>
                  <a:lnTo>
                    <a:pt x="249" y="93"/>
                  </a:lnTo>
                  <a:lnTo>
                    <a:pt x="254" y="95"/>
                  </a:lnTo>
                  <a:lnTo>
                    <a:pt x="259" y="98"/>
                  </a:lnTo>
                  <a:lnTo>
                    <a:pt x="264" y="101"/>
                  </a:lnTo>
                  <a:lnTo>
                    <a:pt x="269" y="104"/>
                  </a:lnTo>
                  <a:lnTo>
                    <a:pt x="273" y="107"/>
                  </a:lnTo>
                  <a:lnTo>
                    <a:pt x="278" y="111"/>
                  </a:lnTo>
                  <a:lnTo>
                    <a:pt x="283" y="114"/>
                  </a:lnTo>
                  <a:lnTo>
                    <a:pt x="288" y="117"/>
                  </a:lnTo>
                  <a:lnTo>
                    <a:pt x="293" y="120"/>
                  </a:lnTo>
                  <a:lnTo>
                    <a:pt x="298" y="123"/>
                  </a:lnTo>
                  <a:lnTo>
                    <a:pt x="303" y="127"/>
                  </a:lnTo>
                  <a:lnTo>
                    <a:pt x="308" y="130"/>
                  </a:lnTo>
                  <a:lnTo>
                    <a:pt x="313" y="134"/>
                  </a:lnTo>
                  <a:lnTo>
                    <a:pt x="317" y="137"/>
                  </a:lnTo>
                  <a:lnTo>
                    <a:pt x="322" y="141"/>
                  </a:lnTo>
                  <a:lnTo>
                    <a:pt x="328" y="144"/>
                  </a:lnTo>
                  <a:lnTo>
                    <a:pt x="333" y="148"/>
                  </a:lnTo>
                  <a:lnTo>
                    <a:pt x="338" y="151"/>
                  </a:lnTo>
                  <a:lnTo>
                    <a:pt x="343" y="155"/>
                  </a:lnTo>
                  <a:lnTo>
                    <a:pt x="348" y="159"/>
                  </a:lnTo>
                  <a:lnTo>
                    <a:pt x="353" y="163"/>
                  </a:lnTo>
                  <a:lnTo>
                    <a:pt x="358" y="166"/>
                  </a:lnTo>
                  <a:lnTo>
                    <a:pt x="363" y="170"/>
                  </a:lnTo>
                  <a:lnTo>
                    <a:pt x="368" y="174"/>
                  </a:lnTo>
                  <a:lnTo>
                    <a:pt x="374" y="178"/>
                  </a:lnTo>
                  <a:lnTo>
                    <a:pt x="379" y="182"/>
                  </a:lnTo>
                  <a:lnTo>
                    <a:pt x="384" y="186"/>
                  </a:lnTo>
                  <a:lnTo>
                    <a:pt x="389" y="190"/>
                  </a:lnTo>
                  <a:lnTo>
                    <a:pt x="395" y="194"/>
                  </a:lnTo>
                  <a:lnTo>
                    <a:pt x="400" y="199"/>
                  </a:lnTo>
                  <a:lnTo>
                    <a:pt x="405" y="203"/>
                  </a:lnTo>
                  <a:lnTo>
                    <a:pt x="410" y="207"/>
                  </a:lnTo>
                  <a:lnTo>
                    <a:pt x="416" y="211"/>
                  </a:lnTo>
                  <a:lnTo>
                    <a:pt x="421" y="216"/>
                  </a:lnTo>
                  <a:lnTo>
                    <a:pt x="427" y="220"/>
                  </a:lnTo>
                  <a:lnTo>
                    <a:pt x="432" y="225"/>
                  </a:lnTo>
                  <a:lnTo>
                    <a:pt x="437" y="229"/>
                  </a:lnTo>
                  <a:lnTo>
                    <a:pt x="443" y="234"/>
                  </a:lnTo>
                  <a:lnTo>
                    <a:pt x="448" y="238"/>
                  </a:lnTo>
                  <a:lnTo>
                    <a:pt x="454" y="243"/>
                  </a:lnTo>
                  <a:lnTo>
                    <a:pt x="459" y="247"/>
                  </a:lnTo>
                  <a:lnTo>
                    <a:pt x="465" y="252"/>
                  </a:lnTo>
                  <a:lnTo>
                    <a:pt x="470" y="257"/>
                  </a:lnTo>
                  <a:lnTo>
                    <a:pt x="476" y="262"/>
                  </a:lnTo>
                  <a:lnTo>
                    <a:pt x="481" y="267"/>
                  </a:lnTo>
                  <a:lnTo>
                    <a:pt x="487" y="271"/>
                  </a:lnTo>
                  <a:lnTo>
                    <a:pt x="493" y="276"/>
                  </a:lnTo>
                  <a:lnTo>
                    <a:pt x="498" y="281"/>
                  </a:lnTo>
                  <a:lnTo>
                    <a:pt x="504" y="286"/>
                  </a:lnTo>
                  <a:lnTo>
                    <a:pt x="510" y="291"/>
                  </a:lnTo>
                  <a:lnTo>
                    <a:pt x="515" y="296"/>
                  </a:lnTo>
                  <a:lnTo>
                    <a:pt x="521" y="302"/>
                  </a:lnTo>
                  <a:lnTo>
                    <a:pt x="527" y="307"/>
                  </a:lnTo>
                  <a:lnTo>
                    <a:pt x="532" y="312"/>
                  </a:lnTo>
                  <a:lnTo>
                    <a:pt x="538" y="317"/>
                  </a:lnTo>
                  <a:lnTo>
                    <a:pt x="544" y="323"/>
                  </a:lnTo>
                  <a:lnTo>
                    <a:pt x="550" y="328"/>
                  </a:lnTo>
                  <a:lnTo>
                    <a:pt x="556" y="333"/>
                  </a:lnTo>
                  <a:lnTo>
                    <a:pt x="561" y="339"/>
                  </a:lnTo>
                  <a:lnTo>
                    <a:pt x="567" y="344"/>
                  </a:lnTo>
                  <a:lnTo>
                    <a:pt x="573" y="350"/>
                  </a:lnTo>
                  <a:lnTo>
                    <a:pt x="579" y="356"/>
                  </a:lnTo>
                  <a:lnTo>
                    <a:pt x="585" y="361"/>
                  </a:lnTo>
                  <a:lnTo>
                    <a:pt x="591" y="367"/>
                  </a:lnTo>
                  <a:lnTo>
                    <a:pt x="597" y="373"/>
                  </a:lnTo>
                  <a:lnTo>
                    <a:pt x="603" y="378"/>
                  </a:lnTo>
                  <a:lnTo>
                    <a:pt x="609" y="384"/>
                  </a:lnTo>
                  <a:lnTo>
                    <a:pt x="615" y="390"/>
                  </a:lnTo>
                  <a:lnTo>
                    <a:pt x="621" y="396"/>
                  </a:lnTo>
                  <a:lnTo>
                    <a:pt x="627" y="402"/>
                  </a:lnTo>
                  <a:lnTo>
                    <a:pt x="633" y="408"/>
                  </a:lnTo>
                  <a:lnTo>
                    <a:pt x="639" y="414"/>
                  </a:lnTo>
                  <a:lnTo>
                    <a:pt x="645" y="420"/>
                  </a:lnTo>
                  <a:lnTo>
                    <a:pt x="651" y="426"/>
                  </a:lnTo>
                  <a:lnTo>
                    <a:pt x="658" y="432"/>
                  </a:lnTo>
                  <a:lnTo>
                    <a:pt x="664" y="438"/>
                  </a:lnTo>
                  <a:lnTo>
                    <a:pt x="670" y="445"/>
                  </a:lnTo>
                  <a:lnTo>
                    <a:pt x="676" y="451"/>
                  </a:lnTo>
                  <a:lnTo>
                    <a:pt x="682" y="457"/>
                  </a:lnTo>
                  <a:lnTo>
                    <a:pt x="689" y="464"/>
                  </a:lnTo>
                  <a:lnTo>
                    <a:pt x="695" y="470"/>
                  </a:lnTo>
                  <a:lnTo>
                    <a:pt x="701" y="477"/>
                  </a:lnTo>
                  <a:lnTo>
                    <a:pt x="707" y="483"/>
                  </a:lnTo>
                  <a:lnTo>
                    <a:pt x="714" y="490"/>
                  </a:lnTo>
                  <a:lnTo>
                    <a:pt x="720" y="496"/>
                  </a:lnTo>
                  <a:lnTo>
                    <a:pt x="726" y="503"/>
                  </a:lnTo>
                  <a:lnTo>
                    <a:pt x="733" y="510"/>
                  </a:lnTo>
                  <a:lnTo>
                    <a:pt x="739" y="516"/>
                  </a:lnTo>
                  <a:lnTo>
                    <a:pt x="746" y="523"/>
                  </a:lnTo>
                  <a:lnTo>
                    <a:pt x="752" y="530"/>
                  </a:lnTo>
                  <a:lnTo>
                    <a:pt x="758" y="537"/>
                  </a:lnTo>
                  <a:lnTo>
                    <a:pt x="765" y="544"/>
                  </a:lnTo>
                  <a:lnTo>
                    <a:pt x="771" y="551"/>
                  </a:lnTo>
                  <a:lnTo>
                    <a:pt x="778" y="558"/>
                  </a:lnTo>
                  <a:lnTo>
                    <a:pt x="784" y="565"/>
                  </a:lnTo>
                  <a:lnTo>
                    <a:pt x="791" y="572"/>
                  </a:lnTo>
                  <a:lnTo>
                    <a:pt x="798" y="579"/>
                  </a:lnTo>
                  <a:lnTo>
                    <a:pt x="804" y="586"/>
                  </a:lnTo>
                  <a:lnTo>
                    <a:pt x="811" y="594"/>
                  </a:lnTo>
                  <a:lnTo>
                    <a:pt x="817" y="601"/>
                  </a:lnTo>
                  <a:lnTo>
                    <a:pt x="824" y="608"/>
                  </a:lnTo>
                  <a:lnTo>
                    <a:pt x="831" y="615"/>
                  </a:lnTo>
                  <a:lnTo>
                    <a:pt x="837" y="623"/>
                  </a:lnTo>
                  <a:lnTo>
                    <a:pt x="844" y="630"/>
                  </a:lnTo>
                  <a:lnTo>
                    <a:pt x="851" y="638"/>
                  </a:lnTo>
                  <a:lnTo>
                    <a:pt x="858" y="645"/>
                  </a:lnTo>
                  <a:lnTo>
                    <a:pt x="864" y="653"/>
                  </a:lnTo>
                  <a:lnTo>
                    <a:pt x="871" y="661"/>
                  </a:lnTo>
                  <a:lnTo>
                    <a:pt x="878" y="668"/>
                  </a:lnTo>
                  <a:lnTo>
                    <a:pt x="885" y="676"/>
                  </a:lnTo>
                  <a:lnTo>
                    <a:pt x="892" y="684"/>
                  </a:lnTo>
                  <a:lnTo>
                    <a:pt x="898" y="692"/>
                  </a:lnTo>
                  <a:lnTo>
                    <a:pt x="905" y="699"/>
                  </a:lnTo>
                  <a:lnTo>
                    <a:pt x="912" y="707"/>
                  </a:lnTo>
                  <a:lnTo>
                    <a:pt x="919" y="715"/>
                  </a:lnTo>
                  <a:lnTo>
                    <a:pt x="926" y="723"/>
                  </a:lnTo>
                  <a:lnTo>
                    <a:pt x="933" y="731"/>
                  </a:lnTo>
                  <a:lnTo>
                    <a:pt x="940" y="739"/>
                  </a:lnTo>
                  <a:lnTo>
                    <a:pt x="947" y="747"/>
                  </a:lnTo>
                  <a:lnTo>
                    <a:pt x="954" y="756"/>
                  </a:lnTo>
                  <a:lnTo>
                    <a:pt x="961" y="764"/>
                  </a:lnTo>
                  <a:lnTo>
                    <a:pt x="968" y="772"/>
                  </a:lnTo>
                  <a:lnTo>
                    <a:pt x="975" y="780"/>
                  </a:lnTo>
                  <a:lnTo>
                    <a:pt x="982" y="789"/>
                  </a:lnTo>
                  <a:lnTo>
                    <a:pt x="989" y="797"/>
                  </a:lnTo>
                  <a:lnTo>
                    <a:pt x="996" y="805"/>
                  </a:lnTo>
                  <a:lnTo>
                    <a:pt x="1004" y="814"/>
                  </a:lnTo>
                  <a:lnTo>
                    <a:pt x="1011" y="822"/>
                  </a:lnTo>
                  <a:lnTo>
                    <a:pt x="1018" y="83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3" name="Freeform 9"/>
            <p:cNvSpPr>
              <a:spLocks noChangeArrowheads="1"/>
            </p:cNvSpPr>
            <p:nvPr/>
          </p:nvSpPr>
          <p:spPr bwMode="auto">
            <a:xfrm>
              <a:off x="5908675" y="4940300"/>
              <a:ext cx="458788" cy="1022350"/>
            </a:xfrm>
            <a:custGeom>
              <a:avLst/>
              <a:gdLst>
                <a:gd name="T0" fmla="*/ 0 w 289"/>
                <a:gd name="T1" fmla="*/ 2147483646 h 644"/>
                <a:gd name="T2" fmla="*/ 2147483646 w 289"/>
                <a:gd name="T3" fmla="*/ 2147483646 h 644"/>
                <a:gd name="T4" fmla="*/ 2147483646 w 289"/>
                <a:gd name="T5" fmla="*/ 2147483646 h 644"/>
                <a:gd name="T6" fmla="*/ 2147483646 w 289"/>
                <a:gd name="T7" fmla="*/ 2147483646 h 644"/>
                <a:gd name="T8" fmla="*/ 2147483646 w 289"/>
                <a:gd name="T9" fmla="*/ 2147483646 h 644"/>
                <a:gd name="T10" fmla="*/ 2147483646 w 289"/>
                <a:gd name="T11" fmla="*/ 2147483646 h 644"/>
                <a:gd name="T12" fmla="*/ 2147483646 w 289"/>
                <a:gd name="T13" fmla="*/ 2147483646 h 644"/>
                <a:gd name="T14" fmla="*/ 2147483646 w 289"/>
                <a:gd name="T15" fmla="*/ 2147483646 h 644"/>
                <a:gd name="T16" fmla="*/ 2147483646 w 289"/>
                <a:gd name="T17" fmla="*/ 2147483646 h 644"/>
                <a:gd name="T18" fmla="*/ 2147483646 w 289"/>
                <a:gd name="T19" fmla="*/ 2147483646 h 644"/>
                <a:gd name="T20" fmla="*/ 2147483646 w 289"/>
                <a:gd name="T21" fmla="*/ 2147483646 h 644"/>
                <a:gd name="T22" fmla="*/ 2147483646 w 289"/>
                <a:gd name="T23" fmla="*/ 2147483646 h 644"/>
                <a:gd name="T24" fmla="*/ 2147483646 w 289"/>
                <a:gd name="T25" fmla="*/ 2147483646 h 644"/>
                <a:gd name="T26" fmla="*/ 2147483646 w 289"/>
                <a:gd name="T27" fmla="*/ 2147483646 h 644"/>
                <a:gd name="T28" fmla="*/ 2147483646 w 289"/>
                <a:gd name="T29" fmla="*/ 2147483646 h 644"/>
                <a:gd name="T30" fmla="*/ 2147483646 w 289"/>
                <a:gd name="T31" fmla="*/ 2147483646 h 644"/>
                <a:gd name="T32" fmla="*/ 2147483646 w 289"/>
                <a:gd name="T33" fmla="*/ 2147483646 h 644"/>
                <a:gd name="T34" fmla="*/ 2147483646 w 289"/>
                <a:gd name="T35" fmla="*/ 2147483646 h 644"/>
                <a:gd name="T36" fmla="*/ 2147483646 w 289"/>
                <a:gd name="T37" fmla="*/ 2147483646 h 644"/>
                <a:gd name="T38" fmla="*/ 2147483646 w 289"/>
                <a:gd name="T39" fmla="*/ 2147483646 h 644"/>
                <a:gd name="T40" fmla="*/ 2147483646 w 289"/>
                <a:gd name="T41" fmla="*/ 2147483646 h 644"/>
                <a:gd name="T42" fmla="*/ 2147483646 w 289"/>
                <a:gd name="T43" fmla="*/ 2147483646 h 644"/>
                <a:gd name="T44" fmla="*/ 2147483646 w 289"/>
                <a:gd name="T45" fmla="*/ 2147483646 h 644"/>
                <a:gd name="T46" fmla="*/ 2147483646 w 289"/>
                <a:gd name="T47" fmla="*/ 2147483646 h 644"/>
                <a:gd name="T48" fmla="*/ 2147483646 w 289"/>
                <a:gd name="T49" fmla="*/ 2147483646 h 644"/>
                <a:gd name="T50" fmla="*/ 2147483646 w 289"/>
                <a:gd name="T51" fmla="*/ 2147483646 h 644"/>
                <a:gd name="T52" fmla="*/ 2147483646 w 289"/>
                <a:gd name="T53" fmla="*/ 2147483646 h 644"/>
                <a:gd name="T54" fmla="*/ 2147483646 w 289"/>
                <a:gd name="T55" fmla="*/ 2147483646 h 644"/>
                <a:gd name="T56" fmla="*/ 2147483646 w 289"/>
                <a:gd name="T57" fmla="*/ 2147483646 h 644"/>
                <a:gd name="T58" fmla="*/ 2147483646 w 289"/>
                <a:gd name="T59" fmla="*/ 2147483646 h 644"/>
                <a:gd name="T60" fmla="*/ 2147483646 w 289"/>
                <a:gd name="T61" fmla="*/ 2147483646 h 644"/>
                <a:gd name="T62" fmla="*/ 2147483646 w 289"/>
                <a:gd name="T63" fmla="*/ 2147483646 h 644"/>
                <a:gd name="T64" fmla="*/ 2147483646 w 289"/>
                <a:gd name="T65" fmla="*/ 2147483646 h 644"/>
                <a:gd name="T66" fmla="*/ 2147483646 w 289"/>
                <a:gd name="T67" fmla="*/ 2147483646 h 644"/>
                <a:gd name="T68" fmla="*/ 2147483646 w 289"/>
                <a:gd name="T69" fmla="*/ 2147483646 h 644"/>
                <a:gd name="T70" fmla="*/ 2147483646 w 289"/>
                <a:gd name="T71" fmla="*/ 2147483646 h 644"/>
                <a:gd name="T72" fmla="*/ 2147483646 w 289"/>
                <a:gd name="T73" fmla="*/ 2147483646 h 644"/>
                <a:gd name="T74" fmla="*/ 2147483646 w 289"/>
                <a:gd name="T75" fmla="*/ 2147483646 h 644"/>
                <a:gd name="T76" fmla="*/ 2147483646 w 289"/>
                <a:gd name="T77" fmla="*/ 2147483646 h 644"/>
                <a:gd name="T78" fmla="*/ 2147483646 w 289"/>
                <a:gd name="T79" fmla="*/ 2147483646 h 644"/>
                <a:gd name="T80" fmla="*/ 2147483646 w 289"/>
                <a:gd name="T81" fmla="*/ 2147483646 h 644"/>
                <a:gd name="T82" fmla="*/ 2147483646 w 289"/>
                <a:gd name="T83" fmla="*/ 2147483646 h 644"/>
                <a:gd name="T84" fmla="*/ 2147483646 w 289"/>
                <a:gd name="T85" fmla="*/ 2147483646 h 644"/>
                <a:gd name="T86" fmla="*/ 2147483646 w 289"/>
                <a:gd name="T87" fmla="*/ 2147483646 h 644"/>
                <a:gd name="T88" fmla="*/ 2147483646 w 289"/>
                <a:gd name="T89" fmla="*/ 2147483646 h 644"/>
                <a:gd name="T90" fmla="*/ 2147483646 w 289"/>
                <a:gd name="T91" fmla="*/ 2147483646 h 644"/>
                <a:gd name="T92" fmla="*/ 2147483646 w 289"/>
                <a:gd name="T93" fmla="*/ 2147483646 h 644"/>
                <a:gd name="T94" fmla="*/ 2147483646 w 289"/>
                <a:gd name="T95" fmla="*/ 2147483646 h 644"/>
                <a:gd name="T96" fmla="*/ 2147483646 w 289"/>
                <a:gd name="T97" fmla="*/ 2147483646 h 644"/>
                <a:gd name="T98" fmla="*/ 2147483646 w 289"/>
                <a:gd name="T99" fmla="*/ 2147483646 h 644"/>
                <a:gd name="T100" fmla="*/ 2147483646 w 289"/>
                <a:gd name="T101" fmla="*/ 2147483646 h 644"/>
                <a:gd name="T102" fmla="*/ 2147483646 w 289"/>
                <a:gd name="T103" fmla="*/ 2147483646 h 644"/>
                <a:gd name="T104" fmla="*/ 2147483646 w 289"/>
                <a:gd name="T105" fmla="*/ 2147483646 h 644"/>
                <a:gd name="T106" fmla="*/ 2147483646 w 289"/>
                <a:gd name="T107" fmla="*/ 2147483646 h 644"/>
                <a:gd name="T108" fmla="*/ 2147483646 w 289"/>
                <a:gd name="T109" fmla="*/ 2147483646 h 644"/>
                <a:gd name="T110" fmla="*/ 2147483646 w 289"/>
                <a:gd name="T111" fmla="*/ 2147483646 h 644"/>
                <a:gd name="T112" fmla="*/ 2147483646 w 289"/>
                <a:gd name="T113" fmla="*/ 2147483646 h 644"/>
                <a:gd name="T114" fmla="*/ 2147483646 w 289"/>
                <a:gd name="T115" fmla="*/ 0 h 644"/>
                <a:gd name="T116" fmla="*/ 2147483646 w 289"/>
                <a:gd name="T117" fmla="*/ 0 h 644"/>
                <a:gd name="T118" fmla="*/ 2147483646 w 289"/>
                <a:gd name="T119" fmla="*/ 2147483646 h 6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9"/>
                <a:gd name="T181" fmla="*/ 0 h 644"/>
                <a:gd name="T182" fmla="*/ 289 w 289"/>
                <a:gd name="T183" fmla="*/ 644 h 6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9" h="644">
                  <a:moveTo>
                    <a:pt x="0" y="644"/>
                  </a:moveTo>
                  <a:lnTo>
                    <a:pt x="0" y="633"/>
                  </a:lnTo>
                  <a:lnTo>
                    <a:pt x="0" y="622"/>
                  </a:lnTo>
                  <a:lnTo>
                    <a:pt x="1" y="611"/>
                  </a:lnTo>
                  <a:lnTo>
                    <a:pt x="1" y="600"/>
                  </a:lnTo>
                  <a:lnTo>
                    <a:pt x="1" y="590"/>
                  </a:lnTo>
                  <a:lnTo>
                    <a:pt x="1" y="579"/>
                  </a:lnTo>
                  <a:lnTo>
                    <a:pt x="1" y="568"/>
                  </a:lnTo>
                  <a:lnTo>
                    <a:pt x="2" y="558"/>
                  </a:lnTo>
                  <a:lnTo>
                    <a:pt x="2" y="548"/>
                  </a:lnTo>
                  <a:lnTo>
                    <a:pt x="2" y="538"/>
                  </a:lnTo>
                  <a:lnTo>
                    <a:pt x="3" y="528"/>
                  </a:lnTo>
                  <a:lnTo>
                    <a:pt x="3" y="518"/>
                  </a:lnTo>
                  <a:lnTo>
                    <a:pt x="4" y="508"/>
                  </a:lnTo>
                  <a:lnTo>
                    <a:pt x="4" y="498"/>
                  </a:lnTo>
                  <a:lnTo>
                    <a:pt x="5" y="488"/>
                  </a:lnTo>
                  <a:lnTo>
                    <a:pt x="5" y="478"/>
                  </a:lnTo>
                  <a:lnTo>
                    <a:pt x="6" y="469"/>
                  </a:lnTo>
                  <a:lnTo>
                    <a:pt x="7" y="459"/>
                  </a:lnTo>
                  <a:lnTo>
                    <a:pt x="7" y="450"/>
                  </a:lnTo>
                  <a:lnTo>
                    <a:pt x="8" y="441"/>
                  </a:lnTo>
                  <a:lnTo>
                    <a:pt x="9" y="432"/>
                  </a:lnTo>
                  <a:lnTo>
                    <a:pt x="10" y="423"/>
                  </a:lnTo>
                  <a:lnTo>
                    <a:pt x="11" y="414"/>
                  </a:lnTo>
                  <a:lnTo>
                    <a:pt x="12" y="405"/>
                  </a:lnTo>
                  <a:lnTo>
                    <a:pt x="13" y="396"/>
                  </a:lnTo>
                  <a:lnTo>
                    <a:pt x="14" y="388"/>
                  </a:lnTo>
                  <a:lnTo>
                    <a:pt x="15" y="379"/>
                  </a:lnTo>
                  <a:lnTo>
                    <a:pt x="16" y="370"/>
                  </a:lnTo>
                  <a:lnTo>
                    <a:pt x="17" y="362"/>
                  </a:lnTo>
                  <a:lnTo>
                    <a:pt x="18" y="354"/>
                  </a:lnTo>
                  <a:lnTo>
                    <a:pt x="20" y="346"/>
                  </a:lnTo>
                  <a:lnTo>
                    <a:pt x="21" y="338"/>
                  </a:lnTo>
                  <a:lnTo>
                    <a:pt x="22" y="330"/>
                  </a:lnTo>
                  <a:lnTo>
                    <a:pt x="23" y="322"/>
                  </a:lnTo>
                  <a:lnTo>
                    <a:pt x="25" y="314"/>
                  </a:lnTo>
                  <a:lnTo>
                    <a:pt x="26" y="306"/>
                  </a:lnTo>
                  <a:lnTo>
                    <a:pt x="28" y="299"/>
                  </a:lnTo>
                  <a:lnTo>
                    <a:pt x="29" y="291"/>
                  </a:lnTo>
                  <a:lnTo>
                    <a:pt x="31" y="284"/>
                  </a:lnTo>
                  <a:lnTo>
                    <a:pt x="33" y="276"/>
                  </a:lnTo>
                  <a:lnTo>
                    <a:pt x="34" y="269"/>
                  </a:lnTo>
                  <a:lnTo>
                    <a:pt x="36" y="262"/>
                  </a:lnTo>
                  <a:lnTo>
                    <a:pt x="38" y="255"/>
                  </a:lnTo>
                  <a:lnTo>
                    <a:pt x="39" y="248"/>
                  </a:lnTo>
                  <a:lnTo>
                    <a:pt x="41" y="241"/>
                  </a:lnTo>
                  <a:lnTo>
                    <a:pt x="43" y="234"/>
                  </a:lnTo>
                  <a:lnTo>
                    <a:pt x="45" y="228"/>
                  </a:lnTo>
                  <a:lnTo>
                    <a:pt x="47" y="221"/>
                  </a:lnTo>
                  <a:lnTo>
                    <a:pt x="49" y="215"/>
                  </a:lnTo>
                  <a:lnTo>
                    <a:pt x="51" y="208"/>
                  </a:lnTo>
                  <a:lnTo>
                    <a:pt x="53" y="202"/>
                  </a:lnTo>
                  <a:lnTo>
                    <a:pt x="55" y="196"/>
                  </a:lnTo>
                  <a:lnTo>
                    <a:pt x="57" y="190"/>
                  </a:lnTo>
                  <a:lnTo>
                    <a:pt x="59" y="184"/>
                  </a:lnTo>
                  <a:lnTo>
                    <a:pt x="62" y="178"/>
                  </a:lnTo>
                  <a:lnTo>
                    <a:pt x="64" y="172"/>
                  </a:lnTo>
                  <a:lnTo>
                    <a:pt x="66" y="167"/>
                  </a:lnTo>
                  <a:lnTo>
                    <a:pt x="68" y="161"/>
                  </a:lnTo>
                  <a:lnTo>
                    <a:pt x="71" y="155"/>
                  </a:lnTo>
                  <a:lnTo>
                    <a:pt x="73" y="150"/>
                  </a:lnTo>
                  <a:lnTo>
                    <a:pt x="76" y="145"/>
                  </a:lnTo>
                  <a:lnTo>
                    <a:pt x="78" y="140"/>
                  </a:lnTo>
                  <a:lnTo>
                    <a:pt x="81" y="134"/>
                  </a:lnTo>
                  <a:lnTo>
                    <a:pt x="83" y="129"/>
                  </a:lnTo>
                  <a:lnTo>
                    <a:pt x="86" y="124"/>
                  </a:lnTo>
                  <a:lnTo>
                    <a:pt x="89" y="120"/>
                  </a:lnTo>
                  <a:lnTo>
                    <a:pt x="91" y="115"/>
                  </a:lnTo>
                  <a:lnTo>
                    <a:pt x="94" y="110"/>
                  </a:lnTo>
                  <a:lnTo>
                    <a:pt x="97" y="106"/>
                  </a:lnTo>
                  <a:lnTo>
                    <a:pt x="100" y="101"/>
                  </a:lnTo>
                  <a:lnTo>
                    <a:pt x="103" y="97"/>
                  </a:lnTo>
                  <a:lnTo>
                    <a:pt x="106" y="93"/>
                  </a:lnTo>
                  <a:lnTo>
                    <a:pt x="109" y="89"/>
                  </a:lnTo>
                  <a:lnTo>
                    <a:pt x="112" y="84"/>
                  </a:lnTo>
                  <a:lnTo>
                    <a:pt x="115" y="80"/>
                  </a:lnTo>
                  <a:lnTo>
                    <a:pt x="118" y="77"/>
                  </a:lnTo>
                  <a:lnTo>
                    <a:pt x="121" y="73"/>
                  </a:lnTo>
                  <a:lnTo>
                    <a:pt x="124" y="69"/>
                  </a:lnTo>
                  <a:lnTo>
                    <a:pt x="127" y="66"/>
                  </a:lnTo>
                  <a:lnTo>
                    <a:pt x="130" y="62"/>
                  </a:lnTo>
                  <a:lnTo>
                    <a:pt x="134" y="59"/>
                  </a:lnTo>
                  <a:lnTo>
                    <a:pt x="137" y="55"/>
                  </a:lnTo>
                  <a:lnTo>
                    <a:pt x="140" y="52"/>
                  </a:lnTo>
                  <a:lnTo>
                    <a:pt x="144" y="49"/>
                  </a:lnTo>
                  <a:lnTo>
                    <a:pt x="147" y="46"/>
                  </a:lnTo>
                  <a:lnTo>
                    <a:pt x="151" y="43"/>
                  </a:lnTo>
                  <a:lnTo>
                    <a:pt x="154" y="40"/>
                  </a:lnTo>
                  <a:lnTo>
                    <a:pt x="158" y="38"/>
                  </a:lnTo>
                  <a:lnTo>
                    <a:pt x="162" y="35"/>
                  </a:lnTo>
                  <a:lnTo>
                    <a:pt x="165" y="32"/>
                  </a:lnTo>
                  <a:lnTo>
                    <a:pt x="169" y="30"/>
                  </a:lnTo>
                  <a:lnTo>
                    <a:pt x="173" y="28"/>
                  </a:lnTo>
                  <a:lnTo>
                    <a:pt x="177" y="25"/>
                  </a:lnTo>
                  <a:lnTo>
                    <a:pt x="180" y="23"/>
                  </a:lnTo>
                  <a:lnTo>
                    <a:pt x="184" y="21"/>
                  </a:lnTo>
                  <a:lnTo>
                    <a:pt x="188" y="19"/>
                  </a:lnTo>
                  <a:lnTo>
                    <a:pt x="192" y="17"/>
                  </a:lnTo>
                  <a:lnTo>
                    <a:pt x="196" y="16"/>
                  </a:lnTo>
                  <a:lnTo>
                    <a:pt x="200" y="14"/>
                  </a:lnTo>
                  <a:lnTo>
                    <a:pt x="204" y="12"/>
                  </a:lnTo>
                  <a:lnTo>
                    <a:pt x="208" y="11"/>
                  </a:lnTo>
                  <a:lnTo>
                    <a:pt x="212" y="10"/>
                  </a:lnTo>
                  <a:lnTo>
                    <a:pt x="217" y="8"/>
                  </a:lnTo>
                  <a:lnTo>
                    <a:pt x="221" y="7"/>
                  </a:lnTo>
                  <a:lnTo>
                    <a:pt x="225" y="6"/>
                  </a:lnTo>
                  <a:lnTo>
                    <a:pt x="229" y="5"/>
                  </a:lnTo>
                  <a:lnTo>
                    <a:pt x="234" y="4"/>
                  </a:lnTo>
                  <a:lnTo>
                    <a:pt x="238" y="3"/>
                  </a:lnTo>
                  <a:lnTo>
                    <a:pt x="243" y="3"/>
                  </a:lnTo>
                  <a:lnTo>
                    <a:pt x="247" y="2"/>
                  </a:lnTo>
                  <a:lnTo>
                    <a:pt x="252" y="1"/>
                  </a:lnTo>
                  <a:lnTo>
                    <a:pt x="256" y="1"/>
                  </a:lnTo>
                  <a:lnTo>
                    <a:pt x="261" y="1"/>
                  </a:lnTo>
                  <a:lnTo>
                    <a:pt x="266" y="0"/>
                  </a:lnTo>
                  <a:lnTo>
                    <a:pt x="270" y="0"/>
                  </a:lnTo>
                  <a:lnTo>
                    <a:pt x="275" y="0"/>
                  </a:lnTo>
                  <a:lnTo>
                    <a:pt x="280" y="0"/>
                  </a:lnTo>
                  <a:lnTo>
                    <a:pt x="285" y="0"/>
                  </a:lnTo>
                  <a:lnTo>
                    <a:pt x="289" y="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4" name="Freeform 10"/>
            <p:cNvSpPr>
              <a:spLocks noChangeArrowheads="1"/>
            </p:cNvSpPr>
            <p:nvPr/>
          </p:nvSpPr>
          <p:spPr bwMode="auto">
            <a:xfrm>
              <a:off x="6367463" y="4941888"/>
              <a:ext cx="1389062" cy="1131887"/>
            </a:xfrm>
            <a:custGeom>
              <a:avLst/>
              <a:gdLst>
                <a:gd name="T0" fmla="*/ 2147483646 w 875"/>
                <a:gd name="T1" fmla="*/ 0 h 713"/>
                <a:gd name="T2" fmla="*/ 2147483646 w 875"/>
                <a:gd name="T3" fmla="*/ 2147483646 h 713"/>
                <a:gd name="T4" fmla="*/ 2147483646 w 875"/>
                <a:gd name="T5" fmla="*/ 2147483646 h 713"/>
                <a:gd name="T6" fmla="*/ 2147483646 w 875"/>
                <a:gd name="T7" fmla="*/ 2147483646 h 713"/>
                <a:gd name="T8" fmla="*/ 2147483646 w 875"/>
                <a:gd name="T9" fmla="*/ 2147483646 h 713"/>
                <a:gd name="T10" fmla="*/ 2147483646 w 875"/>
                <a:gd name="T11" fmla="*/ 2147483646 h 713"/>
                <a:gd name="T12" fmla="*/ 2147483646 w 875"/>
                <a:gd name="T13" fmla="*/ 2147483646 h 713"/>
                <a:gd name="T14" fmla="*/ 2147483646 w 875"/>
                <a:gd name="T15" fmla="*/ 2147483646 h 713"/>
                <a:gd name="T16" fmla="*/ 2147483646 w 875"/>
                <a:gd name="T17" fmla="*/ 2147483646 h 713"/>
                <a:gd name="T18" fmla="*/ 2147483646 w 875"/>
                <a:gd name="T19" fmla="*/ 2147483646 h 713"/>
                <a:gd name="T20" fmla="*/ 2147483646 w 875"/>
                <a:gd name="T21" fmla="*/ 2147483646 h 713"/>
                <a:gd name="T22" fmla="*/ 2147483646 w 875"/>
                <a:gd name="T23" fmla="*/ 2147483646 h 713"/>
                <a:gd name="T24" fmla="*/ 2147483646 w 875"/>
                <a:gd name="T25" fmla="*/ 2147483646 h 713"/>
                <a:gd name="T26" fmla="*/ 2147483646 w 875"/>
                <a:gd name="T27" fmla="*/ 2147483646 h 713"/>
                <a:gd name="T28" fmla="*/ 2147483646 w 875"/>
                <a:gd name="T29" fmla="*/ 2147483646 h 713"/>
                <a:gd name="T30" fmla="*/ 2147483646 w 875"/>
                <a:gd name="T31" fmla="*/ 2147483646 h 713"/>
                <a:gd name="T32" fmla="*/ 2147483646 w 875"/>
                <a:gd name="T33" fmla="*/ 2147483646 h 713"/>
                <a:gd name="T34" fmla="*/ 2147483646 w 875"/>
                <a:gd name="T35" fmla="*/ 2147483646 h 713"/>
                <a:gd name="T36" fmla="*/ 2147483646 w 875"/>
                <a:gd name="T37" fmla="*/ 2147483646 h 713"/>
                <a:gd name="T38" fmla="*/ 2147483646 w 875"/>
                <a:gd name="T39" fmla="*/ 2147483646 h 713"/>
                <a:gd name="T40" fmla="*/ 2147483646 w 875"/>
                <a:gd name="T41" fmla="*/ 2147483646 h 713"/>
                <a:gd name="T42" fmla="*/ 2147483646 w 875"/>
                <a:gd name="T43" fmla="*/ 2147483646 h 713"/>
                <a:gd name="T44" fmla="*/ 2147483646 w 875"/>
                <a:gd name="T45" fmla="*/ 2147483646 h 713"/>
                <a:gd name="T46" fmla="*/ 2147483646 w 875"/>
                <a:gd name="T47" fmla="*/ 2147483646 h 713"/>
                <a:gd name="T48" fmla="*/ 2147483646 w 875"/>
                <a:gd name="T49" fmla="*/ 2147483646 h 713"/>
                <a:gd name="T50" fmla="*/ 2147483646 w 875"/>
                <a:gd name="T51" fmla="*/ 2147483646 h 713"/>
                <a:gd name="T52" fmla="*/ 2147483646 w 875"/>
                <a:gd name="T53" fmla="*/ 2147483646 h 713"/>
                <a:gd name="T54" fmla="*/ 2147483646 w 875"/>
                <a:gd name="T55" fmla="*/ 2147483646 h 713"/>
                <a:gd name="T56" fmla="*/ 2147483646 w 875"/>
                <a:gd name="T57" fmla="*/ 2147483646 h 713"/>
                <a:gd name="T58" fmla="*/ 2147483646 w 875"/>
                <a:gd name="T59" fmla="*/ 2147483646 h 713"/>
                <a:gd name="T60" fmla="*/ 2147483646 w 875"/>
                <a:gd name="T61" fmla="*/ 2147483646 h 713"/>
                <a:gd name="T62" fmla="*/ 2147483646 w 875"/>
                <a:gd name="T63" fmla="*/ 2147483646 h 713"/>
                <a:gd name="T64" fmla="*/ 2147483646 w 875"/>
                <a:gd name="T65" fmla="*/ 2147483646 h 713"/>
                <a:gd name="T66" fmla="*/ 2147483646 w 875"/>
                <a:gd name="T67" fmla="*/ 2147483646 h 713"/>
                <a:gd name="T68" fmla="*/ 2147483646 w 875"/>
                <a:gd name="T69" fmla="*/ 2147483646 h 713"/>
                <a:gd name="T70" fmla="*/ 2147483646 w 875"/>
                <a:gd name="T71" fmla="*/ 2147483646 h 713"/>
                <a:gd name="T72" fmla="*/ 2147483646 w 875"/>
                <a:gd name="T73" fmla="*/ 2147483646 h 713"/>
                <a:gd name="T74" fmla="*/ 2147483646 w 875"/>
                <a:gd name="T75" fmla="*/ 2147483646 h 713"/>
                <a:gd name="T76" fmla="*/ 2147483646 w 875"/>
                <a:gd name="T77" fmla="*/ 2147483646 h 713"/>
                <a:gd name="T78" fmla="*/ 2147483646 w 875"/>
                <a:gd name="T79" fmla="*/ 2147483646 h 713"/>
                <a:gd name="T80" fmla="*/ 2147483646 w 875"/>
                <a:gd name="T81" fmla="*/ 2147483646 h 713"/>
                <a:gd name="T82" fmla="*/ 2147483646 w 875"/>
                <a:gd name="T83" fmla="*/ 2147483646 h 713"/>
                <a:gd name="T84" fmla="*/ 2147483646 w 875"/>
                <a:gd name="T85" fmla="*/ 2147483646 h 713"/>
                <a:gd name="T86" fmla="*/ 2147483646 w 875"/>
                <a:gd name="T87" fmla="*/ 2147483646 h 713"/>
                <a:gd name="T88" fmla="*/ 2147483646 w 875"/>
                <a:gd name="T89" fmla="*/ 2147483646 h 713"/>
                <a:gd name="T90" fmla="*/ 2147483646 w 875"/>
                <a:gd name="T91" fmla="*/ 2147483646 h 713"/>
                <a:gd name="T92" fmla="*/ 2147483646 w 875"/>
                <a:gd name="T93" fmla="*/ 2147483646 h 713"/>
                <a:gd name="T94" fmla="*/ 2147483646 w 875"/>
                <a:gd name="T95" fmla="*/ 2147483646 h 713"/>
                <a:gd name="T96" fmla="*/ 2147483646 w 875"/>
                <a:gd name="T97" fmla="*/ 2147483646 h 713"/>
                <a:gd name="T98" fmla="*/ 2147483646 w 875"/>
                <a:gd name="T99" fmla="*/ 2147483646 h 713"/>
                <a:gd name="T100" fmla="*/ 2147483646 w 875"/>
                <a:gd name="T101" fmla="*/ 2147483646 h 713"/>
                <a:gd name="T102" fmla="*/ 2147483646 w 875"/>
                <a:gd name="T103" fmla="*/ 2147483646 h 713"/>
                <a:gd name="T104" fmla="*/ 2147483646 w 875"/>
                <a:gd name="T105" fmla="*/ 2147483646 h 713"/>
                <a:gd name="T106" fmla="*/ 2147483646 w 875"/>
                <a:gd name="T107" fmla="*/ 2147483646 h 7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5"/>
                <a:gd name="T163" fmla="*/ 0 h 713"/>
                <a:gd name="T164" fmla="*/ 875 w 875"/>
                <a:gd name="T165" fmla="*/ 713 h 71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5" h="713">
                  <a:moveTo>
                    <a:pt x="0" y="0"/>
                  </a:moveTo>
                  <a:lnTo>
                    <a:pt x="4" y="0"/>
                  </a:lnTo>
                  <a:lnTo>
                    <a:pt x="8" y="0"/>
                  </a:lnTo>
                  <a:lnTo>
                    <a:pt x="11" y="1"/>
                  </a:lnTo>
                  <a:lnTo>
                    <a:pt x="15" y="1"/>
                  </a:lnTo>
                  <a:lnTo>
                    <a:pt x="19" y="1"/>
                  </a:lnTo>
                  <a:lnTo>
                    <a:pt x="22" y="2"/>
                  </a:lnTo>
                  <a:lnTo>
                    <a:pt x="26" y="2"/>
                  </a:lnTo>
                  <a:lnTo>
                    <a:pt x="30" y="3"/>
                  </a:lnTo>
                  <a:lnTo>
                    <a:pt x="34" y="4"/>
                  </a:lnTo>
                  <a:lnTo>
                    <a:pt x="37" y="4"/>
                  </a:lnTo>
                  <a:lnTo>
                    <a:pt x="41" y="5"/>
                  </a:lnTo>
                  <a:lnTo>
                    <a:pt x="45" y="6"/>
                  </a:lnTo>
                  <a:lnTo>
                    <a:pt x="49" y="7"/>
                  </a:lnTo>
                  <a:lnTo>
                    <a:pt x="53" y="8"/>
                  </a:lnTo>
                  <a:lnTo>
                    <a:pt x="57" y="9"/>
                  </a:lnTo>
                  <a:lnTo>
                    <a:pt x="61" y="10"/>
                  </a:lnTo>
                  <a:lnTo>
                    <a:pt x="65" y="11"/>
                  </a:lnTo>
                  <a:lnTo>
                    <a:pt x="69" y="12"/>
                  </a:lnTo>
                  <a:lnTo>
                    <a:pt x="73" y="13"/>
                  </a:lnTo>
                  <a:lnTo>
                    <a:pt x="77" y="14"/>
                  </a:lnTo>
                  <a:lnTo>
                    <a:pt x="81" y="16"/>
                  </a:lnTo>
                  <a:lnTo>
                    <a:pt x="85" y="17"/>
                  </a:lnTo>
                  <a:lnTo>
                    <a:pt x="89" y="18"/>
                  </a:lnTo>
                  <a:lnTo>
                    <a:pt x="93" y="20"/>
                  </a:lnTo>
                  <a:lnTo>
                    <a:pt x="97" y="21"/>
                  </a:lnTo>
                  <a:lnTo>
                    <a:pt x="101" y="23"/>
                  </a:lnTo>
                  <a:lnTo>
                    <a:pt x="106" y="24"/>
                  </a:lnTo>
                  <a:lnTo>
                    <a:pt x="110" y="26"/>
                  </a:lnTo>
                  <a:lnTo>
                    <a:pt x="114" y="28"/>
                  </a:lnTo>
                  <a:lnTo>
                    <a:pt x="118" y="29"/>
                  </a:lnTo>
                  <a:lnTo>
                    <a:pt x="122" y="31"/>
                  </a:lnTo>
                  <a:lnTo>
                    <a:pt x="127" y="33"/>
                  </a:lnTo>
                  <a:lnTo>
                    <a:pt x="131" y="35"/>
                  </a:lnTo>
                  <a:lnTo>
                    <a:pt x="135" y="37"/>
                  </a:lnTo>
                  <a:lnTo>
                    <a:pt x="140" y="39"/>
                  </a:lnTo>
                  <a:lnTo>
                    <a:pt x="144" y="41"/>
                  </a:lnTo>
                  <a:lnTo>
                    <a:pt x="149" y="43"/>
                  </a:lnTo>
                  <a:lnTo>
                    <a:pt x="153" y="45"/>
                  </a:lnTo>
                  <a:lnTo>
                    <a:pt x="157" y="47"/>
                  </a:lnTo>
                  <a:lnTo>
                    <a:pt x="162" y="50"/>
                  </a:lnTo>
                  <a:lnTo>
                    <a:pt x="166" y="52"/>
                  </a:lnTo>
                  <a:lnTo>
                    <a:pt x="171" y="54"/>
                  </a:lnTo>
                  <a:lnTo>
                    <a:pt x="175" y="57"/>
                  </a:lnTo>
                  <a:lnTo>
                    <a:pt x="180" y="59"/>
                  </a:lnTo>
                  <a:lnTo>
                    <a:pt x="185" y="62"/>
                  </a:lnTo>
                  <a:lnTo>
                    <a:pt x="189" y="64"/>
                  </a:lnTo>
                  <a:lnTo>
                    <a:pt x="194" y="67"/>
                  </a:lnTo>
                  <a:lnTo>
                    <a:pt x="198" y="69"/>
                  </a:lnTo>
                  <a:lnTo>
                    <a:pt x="203" y="72"/>
                  </a:lnTo>
                  <a:lnTo>
                    <a:pt x="208" y="75"/>
                  </a:lnTo>
                  <a:lnTo>
                    <a:pt x="213" y="78"/>
                  </a:lnTo>
                  <a:lnTo>
                    <a:pt x="217" y="81"/>
                  </a:lnTo>
                  <a:lnTo>
                    <a:pt x="222" y="84"/>
                  </a:lnTo>
                  <a:lnTo>
                    <a:pt x="227" y="87"/>
                  </a:lnTo>
                  <a:lnTo>
                    <a:pt x="232" y="90"/>
                  </a:lnTo>
                  <a:lnTo>
                    <a:pt x="236" y="93"/>
                  </a:lnTo>
                  <a:lnTo>
                    <a:pt x="241" y="96"/>
                  </a:lnTo>
                  <a:lnTo>
                    <a:pt x="246" y="99"/>
                  </a:lnTo>
                  <a:lnTo>
                    <a:pt x="251" y="102"/>
                  </a:lnTo>
                  <a:lnTo>
                    <a:pt x="256" y="106"/>
                  </a:lnTo>
                  <a:lnTo>
                    <a:pt x="261" y="109"/>
                  </a:lnTo>
                  <a:lnTo>
                    <a:pt x="266" y="112"/>
                  </a:lnTo>
                  <a:lnTo>
                    <a:pt x="271" y="116"/>
                  </a:lnTo>
                  <a:lnTo>
                    <a:pt x="276" y="119"/>
                  </a:lnTo>
                  <a:lnTo>
                    <a:pt x="281" y="123"/>
                  </a:lnTo>
                  <a:lnTo>
                    <a:pt x="286" y="126"/>
                  </a:lnTo>
                  <a:lnTo>
                    <a:pt x="291" y="130"/>
                  </a:lnTo>
                  <a:lnTo>
                    <a:pt x="296" y="134"/>
                  </a:lnTo>
                  <a:lnTo>
                    <a:pt x="301" y="137"/>
                  </a:lnTo>
                  <a:lnTo>
                    <a:pt x="306" y="141"/>
                  </a:lnTo>
                  <a:lnTo>
                    <a:pt x="312" y="145"/>
                  </a:lnTo>
                  <a:lnTo>
                    <a:pt x="317" y="149"/>
                  </a:lnTo>
                  <a:lnTo>
                    <a:pt x="322" y="153"/>
                  </a:lnTo>
                  <a:lnTo>
                    <a:pt x="327" y="157"/>
                  </a:lnTo>
                  <a:lnTo>
                    <a:pt x="332" y="161"/>
                  </a:lnTo>
                  <a:lnTo>
                    <a:pt x="338" y="165"/>
                  </a:lnTo>
                  <a:lnTo>
                    <a:pt x="343" y="169"/>
                  </a:lnTo>
                  <a:lnTo>
                    <a:pt x="348" y="174"/>
                  </a:lnTo>
                  <a:lnTo>
                    <a:pt x="354" y="178"/>
                  </a:lnTo>
                  <a:lnTo>
                    <a:pt x="359" y="182"/>
                  </a:lnTo>
                  <a:lnTo>
                    <a:pt x="364" y="187"/>
                  </a:lnTo>
                  <a:lnTo>
                    <a:pt x="370" y="191"/>
                  </a:lnTo>
                  <a:lnTo>
                    <a:pt x="375" y="195"/>
                  </a:lnTo>
                  <a:lnTo>
                    <a:pt x="381" y="200"/>
                  </a:lnTo>
                  <a:lnTo>
                    <a:pt x="386" y="205"/>
                  </a:lnTo>
                  <a:lnTo>
                    <a:pt x="392" y="209"/>
                  </a:lnTo>
                  <a:lnTo>
                    <a:pt x="397" y="214"/>
                  </a:lnTo>
                  <a:lnTo>
                    <a:pt x="403" y="219"/>
                  </a:lnTo>
                  <a:lnTo>
                    <a:pt x="408" y="223"/>
                  </a:lnTo>
                  <a:lnTo>
                    <a:pt x="414" y="228"/>
                  </a:lnTo>
                  <a:lnTo>
                    <a:pt x="420" y="233"/>
                  </a:lnTo>
                  <a:lnTo>
                    <a:pt x="425" y="238"/>
                  </a:lnTo>
                  <a:lnTo>
                    <a:pt x="431" y="243"/>
                  </a:lnTo>
                  <a:lnTo>
                    <a:pt x="436" y="248"/>
                  </a:lnTo>
                  <a:lnTo>
                    <a:pt x="442" y="253"/>
                  </a:lnTo>
                  <a:lnTo>
                    <a:pt x="448" y="258"/>
                  </a:lnTo>
                  <a:lnTo>
                    <a:pt x="454" y="264"/>
                  </a:lnTo>
                  <a:lnTo>
                    <a:pt x="459" y="269"/>
                  </a:lnTo>
                  <a:lnTo>
                    <a:pt x="465" y="274"/>
                  </a:lnTo>
                  <a:lnTo>
                    <a:pt x="471" y="279"/>
                  </a:lnTo>
                  <a:lnTo>
                    <a:pt x="477" y="285"/>
                  </a:lnTo>
                  <a:lnTo>
                    <a:pt x="483" y="290"/>
                  </a:lnTo>
                  <a:lnTo>
                    <a:pt x="489" y="296"/>
                  </a:lnTo>
                  <a:lnTo>
                    <a:pt x="494" y="301"/>
                  </a:lnTo>
                  <a:lnTo>
                    <a:pt x="500" y="307"/>
                  </a:lnTo>
                  <a:lnTo>
                    <a:pt x="506" y="313"/>
                  </a:lnTo>
                  <a:lnTo>
                    <a:pt x="512" y="318"/>
                  </a:lnTo>
                  <a:lnTo>
                    <a:pt x="518" y="324"/>
                  </a:lnTo>
                  <a:lnTo>
                    <a:pt x="524" y="330"/>
                  </a:lnTo>
                  <a:lnTo>
                    <a:pt x="530" y="336"/>
                  </a:lnTo>
                  <a:lnTo>
                    <a:pt x="536" y="342"/>
                  </a:lnTo>
                  <a:lnTo>
                    <a:pt x="543" y="348"/>
                  </a:lnTo>
                  <a:lnTo>
                    <a:pt x="549" y="354"/>
                  </a:lnTo>
                  <a:lnTo>
                    <a:pt x="555" y="360"/>
                  </a:lnTo>
                  <a:lnTo>
                    <a:pt x="561" y="366"/>
                  </a:lnTo>
                  <a:lnTo>
                    <a:pt x="567" y="372"/>
                  </a:lnTo>
                  <a:lnTo>
                    <a:pt x="573" y="378"/>
                  </a:lnTo>
                  <a:lnTo>
                    <a:pt x="579" y="385"/>
                  </a:lnTo>
                  <a:lnTo>
                    <a:pt x="586" y="391"/>
                  </a:lnTo>
                  <a:lnTo>
                    <a:pt x="592" y="397"/>
                  </a:lnTo>
                  <a:lnTo>
                    <a:pt x="598" y="404"/>
                  </a:lnTo>
                  <a:lnTo>
                    <a:pt x="605" y="410"/>
                  </a:lnTo>
                  <a:lnTo>
                    <a:pt x="611" y="417"/>
                  </a:lnTo>
                  <a:lnTo>
                    <a:pt x="617" y="424"/>
                  </a:lnTo>
                  <a:lnTo>
                    <a:pt x="624" y="430"/>
                  </a:lnTo>
                  <a:lnTo>
                    <a:pt x="630" y="437"/>
                  </a:lnTo>
                  <a:lnTo>
                    <a:pt x="636" y="444"/>
                  </a:lnTo>
                  <a:lnTo>
                    <a:pt x="643" y="450"/>
                  </a:lnTo>
                  <a:lnTo>
                    <a:pt x="649" y="457"/>
                  </a:lnTo>
                  <a:lnTo>
                    <a:pt x="656" y="464"/>
                  </a:lnTo>
                  <a:lnTo>
                    <a:pt x="662" y="471"/>
                  </a:lnTo>
                  <a:lnTo>
                    <a:pt x="669" y="478"/>
                  </a:lnTo>
                  <a:lnTo>
                    <a:pt x="675" y="485"/>
                  </a:lnTo>
                  <a:lnTo>
                    <a:pt x="682" y="492"/>
                  </a:lnTo>
                  <a:lnTo>
                    <a:pt x="688" y="500"/>
                  </a:lnTo>
                  <a:lnTo>
                    <a:pt x="695" y="507"/>
                  </a:lnTo>
                  <a:lnTo>
                    <a:pt x="702" y="514"/>
                  </a:lnTo>
                  <a:lnTo>
                    <a:pt x="708" y="521"/>
                  </a:lnTo>
                  <a:lnTo>
                    <a:pt x="715" y="529"/>
                  </a:lnTo>
                  <a:lnTo>
                    <a:pt x="722" y="536"/>
                  </a:lnTo>
                  <a:lnTo>
                    <a:pt x="729" y="544"/>
                  </a:lnTo>
                  <a:lnTo>
                    <a:pt x="735" y="551"/>
                  </a:lnTo>
                  <a:lnTo>
                    <a:pt x="742" y="559"/>
                  </a:lnTo>
                  <a:lnTo>
                    <a:pt x="749" y="566"/>
                  </a:lnTo>
                  <a:lnTo>
                    <a:pt x="756" y="574"/>
                  </a:lnTo>
                  <a:lnTo>
                    <a:pt x="763" y="582"/>
                  </a:lnTo>
                  <a:lnTo>
                    <a:pt x="769" y="590"/>
                  </a:lnTo>
                  <a:lnTo>
                    <a:pt x="776" y="597"/>
                  </a:lnTo>
                  <a:lnTo>
                    <a:pt x="783" y="605"/>
                  </a:lnTo>
                  <a:lnTo>
                    <a:pt x="790" y="613"/>
                  </a:lnTo>
                  <a:lnTo>
                    <a:pt x="797" y="621"/>
                  </a:lnTo>
                  <a:lnTo>
                    <a:pt x="804" y="629"/>
                  </a:lnTo>
                  <a:lnTo>
                    <a:pt x="811" y="637"/>
                  </a:lnTo>
                  <a:lnTo>
                    <a:pt x="818" y="645"/>
                  </a:lnTo>
                  <a:lnTo>
                    <a:pt x="825" y="654"/>
                  </a:lnTo>
                  <a:lnTo>
                    <a:pt x="832" y="662"/>
                  </a:lnTo>
                  <a:lnTo>
                    <a:pt x="839" y="670"/>
                  </a:lnTo>
                  <a:lnTo>
                    <a:pt x="846" y="679"/>
                  </a:lnTo>
                  <a:lnTo>
                    <a:pt x="853" y="687"/>
                  </a:lnTo>
                  <a:lnTo>
                    <a:pt x="861" y="695"/>
                  </a:lnTo>
                  <a:lnTo>
                    <a:pt x="868" y="704"/>
                  </a:lnTo>
                  <a:lnTo>
                    <a:pt x="875" y="713"/>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5" name="Freeform 11"/>
            <p:cNvSpPr>
              <a:spLocks/>
            </p:cNvSpPr>
            <p:nvPr/>
          </p:nvSpPr>
          <p:spPr bwMode="auto">
            <a:xfrm>
              <a:off x="5499100" y="4752975"/>
              <a:ext cx="858838" cy="1597025"/>
            </a:xfrm>
            <a:custGeom>
              <a:avLst/>
              <a:gdLst>
                <a:gd name="T0" fmla="*/ 2147483646 w 541"/>
                <a:gd name="T1" fmla="*/ 2147483646 h 1006"/>
                <a:gd name="T2" fmla="*/ 2147483646 w 541"/>
                <a:gd name="T3" fmla="*/ 0 h 1006"/>
                <a:gd name="T4" fmla="*/ 0 w 541"/>
                <a:gd name="T5" fmla="*/ 0 h 1006"/>
                <a:gd name="T6" fmla="*/ 0 60000 65536"/>
                <a:gd name="T7" fmla="*/ 0 60000 65536"/>
                <a:gd name="T8" fmla="*/ 0 60000 65536"/>
                <a:gd name="T9" fmla="*/ 0 w 541"/>
                <a:gd name="T10" fmla="*/ 0 h 1006"/>
                <a:gd name="T11" fmla="*/ 541 w 541"/>
                <a:gd name="T12" fmla="*/ 1006 h 1006"/>
              </a:gdLst>
              <a:ahLst/>
              <a:cxnLst>
                <a:cxn ang="T6">
                  <a:pos x="T0" y="T1"/>
                </a:cxn>
                <a:cxn ang="T7">
                  <a:pos x="T2" y="T3"/>
                </a:cxn>
                <a:cxn ang="T8">
                  <a:pos x="T4" y="T5"/>
                </a:cxn>
              </a:cxnLst>
              <a:rect l="T9" t="T10" r="T11" b="T12"/>
              <a:pathLst>
                <a:path w="541" h="1006">
                  <a:moveTo>
                    <a:pt x="541" y="1006"/>
                  </a:moveTo>
                  <a:lnTo>
                    <a:pt x="541" y="0"/>
                  </a:lnTo>
                  <a:lnTo>
                    <a:pt x="0" y="0"/>
                  </a:lnTo>
                </a:path>
              </a:pathLst>
            </a:custGeom>
            <a:noFill/>
            <a:ln w="0">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6" name="Freeform 14"/>
            <p:cNvSpPr>
              <a:spLocks noChangeArrowheads="1"/>
            </p:cNvSpPr>
            <p:nvPr/>
          </p:nvSpPr>
          <p:spPr bwMode="auto">
            <a:xfrm>
              <a:off x="6937375" y="4383088"/>
              <a:ext cx="1849438" cy="1862137"/>
            </a:xfrm>
            <a:custGeom>
              <a:avLst/>
              <a:gdLst>
                <a:gd name="T0" fmla="*/ 0 w 1165"/>
                <a:gd name="T1" fmla="*/ 0 h 1173"/>
                <a:gd name="T2" fmla="*/ 2147483646 w 1165"/>
                <a:gd name="T3" fmla="*/ 2147483646 h 1173"/>
                <a:gd name="T4" fmla="*/ 2147483646 w 1165"/>
                <a:gd name="T5" fmla="*/ 2147483646 h 1173"/>
                <a:gd name="T6" fmla="*/ 2147483646 w 1165"/>
                <a:gd name="T7" fmla="*/ 2147483646 h 1173"/>
                <a:gd name="T8" fmla="*/ 0 w 1165"/>
                <a:gd name="T9" fmla="*/ 0 h 1173"/>
                <a:gd name="T10" fmla="*/ 0 60000 65536"/>
                <a:gd name="T11" fmla="*/ 0 60000 65536"/>
                <a:gd name="T12" fmla="*/ 0 60000 65536"/>
                <a:gd name="T13" fmla="*/ 0 60000 65536"/>
                <a:gd name="T14" fmla="*/ 0 60000 65536"/>
                <a:gd name="T15" fmla="*/ 0 w 1165"/>
                <a:gd name="T16" fmla="*/ 0 h 1173"/>
                <a:gd name="T17" fmla="*/ 1165 w 1165"/>
                <a:gd name="T18" fmla="*/ 1173 h 1173"/>
              </a:gdLst>
              <a:ahLst/>
              <a:cxnLst>
                <a:cxn ang="T10">
                  <a:pos x="T0" y="T1"/>
                </a:cxn>
                <a:cxn ang="T11">
                  <a:pos x="T2" y="T3"/>
                </a:cxn>
                <a:cxn ang="T12">
                  <a:pos x="T4" y="T5"/>
                </a:cxn>
                <a:cxn ang="T13">
                  <a:pos x="T6" y="T7"/>
                </a:cxn>
                <a:cxn ang="T14">
                  <a:pos x="T8" y="T9"/>
                </a:cxn>
              </a:cxnLst>
              <a:rect l="T15" t="T16" r="T17" b="T18"/>
              <a:pathLst>
                <a:path w="1165" h="1173">
                  <a:moveTo>
                    <a:pt x="0" y="0"/>
                  </a:moveTo>
                  <a:lnTo>
                    <a:pt x="1165" y="92"/>
                  </a:lnTo>
                  <a:lnTo>
                    <a:pt x="1165" y="1173"/>
                  </a:lnTo>
                  <a:lnTo>
                    <a:pt x="317" y="1040"/>
                  </a:lnTo>
                  <a:lnTo>
                    <a:pt x="0" y="0"/>
                  </a:lnTo>
                  <a:close/>
                </a:path>
              </a:pathLst>
            </a:custGeom>
            <a:gradFill rotWithShape="0">
              <a:gsLst>
                <a:gs pos="0">
                  <a:srgbClr val="FFFFFF"/>
                </a:gs>
                <a:gs pos="100000">
                  <a:srgbClr val="FFFFFF"/>
                </a:gs>
              </a:gsLst>
              <a:lin ang="84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17" name="Rectangle 15"/>
            <p:cNvSpPr>
              <a:spLocks noChangeArrowheads="1"/>
            </p:cNvSpPr>
            <p:nvPr/>
          </p:nvSpPr>
          <p:spPr bwMode="auto">
            <a:xfrm>
              <a:off x="7334250" y="5545138"/>
              <a:ext cx="20843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i="1">
                  <a:solidFill>
                    <a:srgbClr val="6000C0"/>
                  </a:solidFill>
                </a:rPr>
                <a:t>ϕ</a:t>
              </a:r>
              <a:r>
                <a:rPr lang="en-US" altLang="en-US" sz="2000">
                  <a:solidFill>
                    <a:srgbClr val="6000C0"/>
                  </a:solidFill>
                </a:rPr>
                <a:t> = 45</a:t>
              </a:r>
              <a:r>
                <a:rPr lang="en-US" altLang="en-US" sz="2000" baseline="30000">
                  <a:solidFill>
                    <a:srgbClr val="6000C0"/>
                  </a:solidFill>
                </a:rPr>
                <a:t>o</a:t>
              </a:r>
            </a:p>
          </p:txBody>
        </p:sp>
        <p:sp>
          <p:nvSpPr>
            <p:cNvPr id="28718" name="Rectangle 16"/>
            <p:cNvSpPr>
              <a:spLocks noChangeArrowheads="1"/>
            </p:cNvSpPr>
            <p:nvPr/>
          </p:nvSpPr>
          <p:spPr bwMode="auto">
            <a:xfrm>
              <a:off x="7267575" y="5124450"/>
              <a:ext cx="20843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i="1">
                  <a:solidFill>
                    <a:srgbClr val="6000C0"/>
                  </a:solidFill>
                </a:rPr>
                <a:t>ϕ</a:t>
              </a:r>
              <a:r>
                <a:rPr lang="en-US" altLang="en-US" sz="2000">
                  <a:solidFill>
                    <a:srgbClr val="6000C0"/>
                  </a:solidFill>
                </a:rPr>
                <a:t> = 35</a:t>
              </a:r>
              <a:r>
                <a:rPr lang="en-US" altLang="en-US" sz="2000" baseline="30000">
                  <a:solidFill>
                    <a:srgbClr val="6000C0"/>
                  </a:solidFill>
                </a:rPr>
                <a:t>o</a:t>
              </a:r>
            </a:p>
          </p:txBody>
        </p:sp>
        <p:sp>
          <p:nvSpPr>
            <p:cNvPr id="28719" name="Rectangle 17"/>
            <p:cNvSpPr>
              <a:spLocks noChangeArrowheads="1"/>
            </p:cNvSpPr>
            <p:nvPr/>
          </p:nvSpPr>
          <p:spPr bwMode="auto">
            <a:xfrm>
              <a:off x="7175500" y="4832350"/>
              <a:ext cx="2082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i="1">
                  <a:solidFill>
                    <a:srgbClr val="6000C0"/>
                  </a:solidFill>
                </a:rPr>
                <a:t>ϕ</a:t>
              </a:r>
              <a:r>
                <a:rPr lang="en-US" altLang="en-US" sz="2000">
                  <a:solidFill>
                    <a:srgbClr val="6000C0"/>
                  </a:solidFill>
                </a:rPr>
                <a:t> = 25</a:t>
              </a:r>
              <a:r>
                <a:rPr lang="en-US" altLang="en-US" sz="2000" baseline="30000">
                  <a:solidFill>
                    <a:srgbClr val="6000C0"/>
                  </a:solidFill>
                </a:rPr>
                <a:t>o</a:t>
              </a:r>
            </a:p>
          </p:txBody>
        </p:sp>
        <p:sp>
          <p:nvSpPr>
            <p:cNvPr id="28720" name="Rectangle 18"/>
            <p:cNvSpPr>
              <a:spLocks noChangeArrowheads="1"/>
            </p:cNvSpPr>
            <p:nvPr/>
          </p:nvSpPr>
          <p:spPr bwMode="auto">
            <a:xfrm>
              <a:off x="7043738" y="4449763"/>
              <a:ext cx="20828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i="1">
                  <a:solidFill>
                    <a:srgbClr val="6000C0"/>
                  </a:solidFill>
                </a:rPr>
                <a:t>ϕ</a:t>
              </a:r>
              <a:r>
                <a:rPr lang="en-US" altLang="en-US" sz="2000">
                  <a:solidFill>
                    <a:srgbClr val="6000C0"/>
                  </a:solidFill>
                </a:rPr>
                <a:t> = 15</a:t>
              </a:r>
              <a:r>
                <a:rPr lang="en-US" altLang="en-US" sz="2000" baseline="30000">
                  <a:solidFill>
                    <a:srgbClr val="6000C0"/>
                  </a:solidFill>
                </a:rPr>
                <a:t>o</a:t>
              </a:r>
            </a:p>
          </p:txBody>
        </p:sp>
        <p:grpSp>
          <p:nvGrpSpPr>
            <p:cNvPr id="28721" name="Group 4"/>
            <p:cNvGrpSpPr>
              <a:grpSpLocks/>
            </p:cNvGrpSpPr>
            <p:nvPr/>
          </p:nvGrpSpPr>
          <p:grpSpPr bwMode="auto">
            <a:xfrm>
              <a:off x="4506913" y="4675188"/>
              <a:ext cx="955675" cy="665162"/>
              <a:chOff x="4506759" y="4675500"/>
              <a:chExt cx="956325" cy="665203"/>
            </a:xfrm>
          </p:grpSpPr>
          <p:sp>
            <p:nvSpPr>
              <p:cNvPr id="18444" name="Rectangle 12"/>
              <p:cNvSpPr>
                <a:spLocks noChangeArrowheads="1"/>
              </p:cNvSpPr>
              <p:nvPr/>
            </p:nvSpPr>
            <p:spPr bwMode="auto">
              <a:xfrm>
                <a:off x="4506759" y="4885063"/>
                <a:ext cx="443213" cy="27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dirty="0" smtClean="0">
                    <a:solidFill>
                      <a:schemeClr val="accent2">
                        <a:lumMod val="60000"/>
                        <a:lumOff val="40000"/>
                      </a:schemeClr>
                    </a:solidFill>
                  </a:rPr>
                  <a:t>N</a:t>
                </a:r>
                <a:r>
                  <a:rPr lang="en-US" altLang="en-US" i="1" baseline="-25000" dirty="0" smtClean="0">
                    <a:solidFill>
                      <a:schemeClr val="accent2">
                        <a:lumMod val="60000"/>
                        <a:lumOff val="40000"/>
                      </a:schemeClr>
                    </a:solidFill>
                  </a:rPr>
                  <a:t>s</a:t>
                </a:r>
                <a:r>
                  <a:rPr lang="en-US" altLang="en-US" i="1" dirty="0" smtClean="0">
                    <a:solidFill>
                      <a:schemeClr val="accent2">
                        <a:lumMod val="60000"/>
                        <a:lumOff val="40000"/>
                      </a:schemeClr>
                    </a:solidFill>
                  </a:rPr>
                  <a:t> =</a:t>
                </a:r>
                <a:endParaRPr lang="en-US" altLang="en-US" i="1" baseline="-25000" dirty="0" smtClean="0">
                  <a:solidFill>
                    <a:schemeClr val="accent2">
                      <a:lumMod val="60000"/>
                      <a:lumOff val="40000"/>
                    </a:schemeClr>
                  </a:solidFill>
                </a:endParaRPr>
              </a:p>
            </p:txBody>
          </p:sp>
          <p:cxnSp>
            <p:nvCxnSpPr>
              <p:cNvPr id="28724" name="Straight Connector 2"/>
              <p:cNvCxnSpPr>
                <a:cxnSpLocks noChangeShapeType="1"/>
              </p:cNvCxnSpPr>
              <p:nvPr/>
            </p:nvCxnSpPr>
            <p:spPr bwMode="auto">
              <a:xfrm>
                <a:off x="5001986" y="5044832"/>
                <a:ext cx="46109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 name="TextBox 3"/>
              <p:cNvSpPr txBox="1"/>
              <p:nvPr/>
            </p:nvSpPr>
            <p:spPr>
              <a:xfrm>
                <a:off x="5075471" y="4675500"/>
                <a:ext cx="300241" cy="369910"/>
              </a:xfrm>
              <a:prstGeom prst="rect">
                <a:avLst/>
              </a:prstGeom>
              <a:noFill/>
            </p:spPr>
            <p:txBody>
              <a:bodyPr wrap="none">
                <a:spAutoFit/>
              </a:bodyPr>
              <a:lstStyle/>
              <a:p>
                <a:pPr>
                  <a:defRPr/>
                </a:pPr>
                <a:r>
                  <a:rPr lang="en-US" dirty="0">
                    <a:solidFill>
                      <a:schemeClr val="accent2">
                        <a:lumMod val="60000"/>
                        <a:lumOff val="40000"/>
                      </a:schemeClr>
                    </a:solidFill>
                  </a:rPr>
                  <a:t>c</a:t>
                </a:r>
              </a:p>
            </p:txBody>
          </p:sp>
          <p:sp>
            <p:nvSpPr>
              <p:cNvPr id="49" name="TextBox 48"/>
              <p:cNvSpPr txBox="1"/>
              <p:nvPr/>
            </p:nvSpPr>
            <p:spPr>
              <a:xfrm>
                <a:off x="5002396" y="5032709"/>
                <a:ext cx="446390" cy="307994"/>
              </a:xfrm>
              <a:prstGeom prst="rect">
                <a:avLst/>
              </a:prstGeom>
              <a:noFill/>
            </p:spPr>
            <p:txBody>
              <a:bodyPr wrap="none">
                <a:spAutoFit/>
              </a:bodyPr>
              <a:lstStyle/>
              <a:p>
                <a:pPr>
                  <a:defRPr/>
                </a:pPr>
                <a:r>
                  <a:rPr lang="en-US" sz="1400" dirty="0">
                    <a:solidFill>
                      <a:schemeClr val="accent2">
                        <a:lumMod val="60000"/>
                        <a:lumOff val="40000"/>
                      </a:schemeClr>
                    </a:solidFill>
                    <a:latin typeface="Symbol" panose="05050102010706020507" pitchFamily="18" charset="2"/>
                  </a:rPr>
                  <a:t>g</a:t>
                </a:r>
                <a:r>
                  <a:rPr lang="en-US" sz="1400" dirty="0">
                    <a:solidFill>
                      <a:schemeClr val="accent2">
                        <a:lumMod val="60000"/>
                        <a:lumOff val="40000"/>
                      </a:schemeClr>
                    </a:solidFill>
                  </a:rPr>
                  <a:t>H</a:t>
                </a:r>
                <a:r>
                  <a:rPr lang="en-US" sz="1400" baseline="-25000" dirty="0">
                    <a:solidFill>
                      <a:schemeClr val="accent2">
                        <a:lumMod val="60000"/>
                        <a:lumOff val="40000"/>
                      </a:schemeClr>
                    </a:solidFill>
                  </a:rPr>
                  <a:t>c</a:t>
                </a:r>
              </a:p>
            </p:txBody>
          </p:sp>
        </p:grpSp>
        <p:sp>
          <p:nvSpPr>
            <p:cNvPr id="28722" name="Rectangle 17"/>
            <p:cNvSpPr>
              <a:spLocks noChangeArrowheads="1"/>
            </p:cNvSpPr>
            <p:nvPr/>
          </p:nvSpPr>
          <p:spPr bwMode="auto">
            <a:xfrm>
              <a:off x="9032875" y="6183313"/>
              <a:ext cx="103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solidFill>
                    <a:srgbClr val="000000"/>
                  </a:solidFill>
                </a:rPr>
                <a:t>β</a:t>
              </a:r>
            </a:p>
          </p:txBody>
        </p:sp>
      </p:grpSp>
      <p:sp>
        <p:nvSpPr>
          <p:cNvPr id="28701" name="Rectangle 30"/>
          <p:cNvSpPr>
            <a:spLocks noChangeArrowheads="1"/>
          </p:cNvSpPr>
          <p:nvPr/>
        </p:nvSpPr>
        <p:spPr bwMode="auto">
          <a:xfrm>
            <a:off x="1109663" y="2605088"/>
            <a:ext cx="346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γH </a:t>
            </a:r>
          </a:p>
        </p:txBody>
      </p:sp>
      <p:sp>
        <p:nvSpPr>
          <p:cNvPr id="28702" name="Rectangle 31"/>
          <p:cNvSpPr>
            <a:spLocks noChangeArrowheads="1"/>
          </p:cNvSpPr>
          <p:nvPr/>
        </p:nvSpPr>
        <p:spPr bwMode="auto">
          <a:xfrm>
            <a:off x="1216025" y="2311400"/>
            <a:ext cx="182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c</a:t>
            </a:r>
            <a:r>
              <a:rPr lang="en-US" altLang="en-US" sz="1400" baseline="-25000">
                <a:solidFill>
                  <a:srgbClr val="500000"/>
                </a:solidFill>
              </a:rPr>
              <a:t>d</a:t>
            </a:r>
          </a:p>
        </p:txBody>
      </p:sp>
      <p:sp>
        <p:nvSpPr>
          <p:cNvPr id="28703" name="Freeform 32"/>
          <p:cNvSpPr>
            <a:spLocks noChangeArrowheads="1"/>
          </p:cNvSpPr>
          <p:nvPr/>
        </p:nvSpPr>
        <p:spPr bwMode="auto">
          <a:xfrm>
            <a:off x="1042988" y="2592388"/>
            <a:ext cx="568325" cy="0"/>
          </a:xfrm>
          <a:custGeom>
            <a:avLst/>
            <a:gdLst>
              <a:gd name="T0" fmla="*/ 0 w 358"/>
              <a:gd name="T1" fmla="*/ 2147483646 w 358"/>
              <a:gd name="T2" fmla="*/ 0 60000 65536"/>
              <a:gd name="T3" fmla="*/ 0 60000 65536"/>
              <a:gd name="T4" fmla="*/ 0 w 358"/>
              <a:gd name="T5" fmla="*/ 358 w 358"/>
            </a:gdLst>
            <a:ahLst/>
            <a:cxnLst>
              <a:cxn ang="T2">
                <a:pos x="T0" y="0"/>
              </a:cxn>
              <a:cxn ang="T3">
                <a:pos x="T1" y="0"/>
              </a:cxn>
            </a:cxnLst>
            <a:rect l="T4" t="0" r="T5" b="0"/>
            <a:pathLst>
              <a:path w="358">
                <a:moveTo>
                  <a:pt x="0" y="0"/>
                </a:moveTo>
                <a:lnTo>
                  <a:pt x="358" y="0"/>
                </a:lnTo>
              </a:path>
            </a:pathLst>
          </a:custGeom>
          <a:noFill/>
          <a:ln w="0">
            <a:solidFill>
              <a:srgbClr val="B0705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4" name="Rectangle 33"/>
          <p:cNvSpPr>
            <a:spLocks noChangeArrowheads="1"/>
          </p:cNvSpPr>
          <p:nvPr/>
        </p:nvSpPr>
        <p:spPr bwMode="auto">
          <a:xfrm>
            <a:off x="1765300" y="2400300"/>
            <a:ext cx="31162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500000"/>
                </a:solidFill>
              </a:rPr>
              <a:t>= sinβ cosβ - tanϕ</a:t>
            </a:r>
            <a:r>
              <a:rPr lang="en-US" altLang="en-US" baseline="-25000" dirty="0">
                <a:solidFill>
                  <a:srgbClr val="500000"/>
                </a:solidFill>
              </a:rPr>
              <a:t>d</a:t>
            </a:r>
            <a:r>
              <a:rPr lang="en-US" altLang="en-US" dirty="0">
                <a:solidFill>
                  <a:srgbClr val="500000"/>
                </a:solidFill>
              </a:rPr>
              <a:t> (cos</a:t>
            </a:r>
            <a:r>
              <a:rPr lang="en-US" altLang="en-US" baseline="30000" dirty="0">
                <a:solidFill>
                  <a:srgbClr val="500000"/>
                </a:solidFill>
              </a:rPr>
              <a:t>2</a:t>
            </a:r>
            <a:r>
              <a:rPr lang="en-US" altLang="en-US" dirty="0">
                <a:solidFill>
                  <a:srgbClr val="500000"/>
                </a:solidFill>
              </a:rPr>
              <a:t>β - </a:t>
            </a:r>
            <a:r>
              <a:rPr lang="en-US" altLang="en-US" dirty="0" err="1">
                <a:solidFill>
                  <a:srgbClr val="500000"/>
                </a:solidFill>
              </a:rPr>
              <a:t>r</a:t>
            </a:r>
            <a:r>
              <a:rPr lang="en-US" altLang="en-US" baseline="-25000" dirty="0" err="1">
                <a:solidFill>
                  <a:srgbClr val="500000"/>
                </a:solidFill>
              </a:rPr>
              <a:t>u</a:t>
            </a:r>
            <a:r>
              <a:rPr lang="en-US" altLang="en-US" dirty="0">
                <a:solidFill>
                  <a:srgbClr val="500000"/>
                </a:solidFill>
              </a:rPr>
              <a:t>)</a:t>
            </a:r>
          </a:p>
        </p:txBody>
      </p:sp>
      <p:sp>
        <p:nvSpPr>
          <p:cNvPr id="28705" name="Rectangle 34"/>
          <p:cNvSpPr>
            <a:spLocks noChangeArrowheads="1"/>
          </p:cNvSpPr>
          <p:nvPr/>
        </p:nvSpPr>
        <p:spPr bwMode="auto">
          <a:xfrm>
            <a:off x="184150" y="2409825"/>
            <a:ext cx="5064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500000"/>
                </a:solidFill>
              </a:rPr>
              <a:t>N</a:t>
            </a:r>
            <a:r>
              <a:rPr lang="en-US" altLang="en-US" baseline="-25000">
                <a:solidFill>
                  <a:srgbClr val="500000"/>
                </a:solidFill>
              </a:rPr>
              <a:t>s</a:t>
            </a:r>
            <a:r>
              <a:rPr lang="en-US" altLang="en-US">
                <a:solidFill>
                  <a:srgbClr val="500000"/>
                </a:solidFill>
              </a:rPr>
              <a:t> = </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TextBox 27"/>
              <p:cNvSpPr txBox="1"/>
              <p:nvPr/>
            </p:nvSpPr>
            <p:spPr>
              <a:xfrm>
                <a:off x="203200" y="1549400"/>
                <a:ext cx="3182346" cy="16021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𝑑</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𝐻</m:t>
                          </m:r>
                        </m:num>
                        <m:den>
                          <m:r>
                            <a:rPr lang="en-US" b="0" i="1" smtClean="0">
                              <a:latin typeface="Cambria Math" panose="02040503050406030204" pitchFamily="18" charset="0"/>
                            </a:rPr>
                            <m:t>4</m:t>
                          </m:r>
                        </m:den>
                      </m:f>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1 −</m:t>
                              </m:r>
                              <m:r>
                                <a:rPr lang="en-US" b="0" i="1" smtClean="0">
                                  <a:latin typeface="Cambria Math" panose="02040503050406030204" pitchFamily="18" charset="0"/>
                                </a:rPr>
                                <m:t>𝑐𝑜𝑠</m:t>
                              </m:r>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𝑑</m:t>
                                      </m:r>
                                    </m:sub>
                                  </m:sSub>
                                </m:e>
                              </m:d>
                            </m:num>
                            <m:den>
                              <m:r>
                                <a:rPr lang="en-US" b="0" i="1" smtClean="0">
                                  <a:latin typeface="Cambria Math" panose="02040503050406030204" pitchFamily="18" charset="0"/>
                                </a:rPr>
                                <m:t>𝑆𝑖𝑛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𝑐𝑜𝑠</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𝑑</m:t>
                                  </m:r>
                                </m:sub>
                              </m:sSub>
                            </m:den>
                          </m:f>
                        </m:e>
                      </m:d>
                    </m:oMath>
                  </m:oMathPara>
                </a14:m>
                <a:endParaRPr lang="en-US" dirty="0" smtClean="0"/>
              </a:p>
              <a:p>
                <a:endParaRPr lang="en-US" dirty="0" smtClean="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𝑐𝑟</m:t>
                          </m:r>
                        </m:sub>
                      </m:sSub>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𝑐</m:t>
                          </m:r>
                        </m:num>
                        <m:den>
                          <m:r>
                            <a:rPr lang="en-US" i="1" smtClean="0">
                              <a:latin typeface="Cambria Math" panose="02040503050406030204" pitchFamily="18" charset="0"/>
                              <a:ea typeface="Cambria Math" panose="02040503050406030204" pitchFamily="18" charset="0"/>
                            </a:rPr>
                            <m:t>𝛾</m:t>
                          </m:r>
                        </m:den>
                      </m:f>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𝑠𝑖𝑛</m:t>
                              </m:r>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m:t>
                                  </m:r>
                                </m:e>
                              </m:func>
                            </m:num>
                            <m:den>
                              <m:r>
                                <a:rPr lang="en-US" b="0" i="1" smtClean="0">
                                  <a:latin typeface="Cambria Math" panose="02040503050406030204" pitchFamily="18" charset="0"/>
                                </a:rPr>
                                <m:t>1−</m:t>
                              </m:r>
                              <m:r>
                                <a:rPr lang="en-US" b="0" i="1" smtClean="0">
                                  <a:latin typeface="Cambria Math" panose="02040503050406030204" pitchFamily="18" charset="0"/>
                                </a:rPr>
                                <m:t>𝑐𝑜𝑠</m:t>
                              </m:r>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 −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𝑑</m:t>
                                      </m:r>
                                    </m:sub>
                                  </m:sSub>
                                </m:e>
                              </m:d>
                            </m:den>
                          </m:f>
                        </m:e>
                      </m:d>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203200" y="1549400"/>
                <a:ext cx="3182346" cy="1602105"/>
              </a:xfrm>
              <a:prstGeom prst="rect">
                <a:avLst/>
              </a:prstGeom>
              <a:blipFill>
                <a:blip r:embed="rId5"/>
                <a:stretch>
                  <a:fillRect/>
                </a:stretch>
              </a:blipFill>
            </p:spPr>
            <p:txBody>
              <a:bodyPr/>
              <a:lstStyle/>
              <a:p>
                <a:r>
                  <a:rPr lang="en-US">
                    <a:noFill/>
                  </a:rPr>
                  <a:t> </a:t>
                </a:r>
              </a:p>
            </p:txBody>
          </p:sp>
        </mc:Fallback>
      </mc:AlternateContent>
      <p:sp>
        <p:nvSpPr>
          <p:cNvPr id="31" name="TextBox 30"/>
          <p:cNvSpPr txBox="1"/>
          <p:nvPr/>
        </p:nvSpPr>
        <p:spPr>
          <a:xfrm>
            <a:off x="380999" y="372534"/>
            <a:ext cx="2403222" cy="923330"/>
          </a:xfrm>
          <a:prstGeom prst="rect">
            <a:avLst/>
          </a:prstGeom>
          <a:noFill/>
        </p:spPr>
        <p:txBody>
          <a:bodyPr wrap="none" rtlCol="0">
            <a:spAutoFit/>
          </a:bodyPr>
          <a:lstStyle/>
          <a:p>
            <a:r>
              <a:rPr lang="en-US" b="1" u="sng" dirty="0" smtClean="0"/>
              <a:t>Planar Slope Failure</a:t>
            </a:r>
          </a:p>
          <a:p>
            <a:endParaRPr lang="en-US" dirty="0" smtClean="0"/>
          </a:p>
          <a:p>
            <a:r>
              <a:rPr lang="en-US" dirty="0" smtClean="0"/>
              <a:t>Finite Slope   </a:t>
            </a:r>
            <a:endParaRPr lang="en-US" dirty="0"/>
          </a:p>
        </p:txBody>
      </p:sp>
      <p:grpSp>
        <p:nvGrpSpPr>
          <p:cNvPr id="35" name="Group 34"/>
          <p:cNvGrpSpPr/>
          <p:nvPr/>
        </p:nvGrpSpPr>
        <p:grpSpPr>
          <a:xfrm>
            <a:off x="3818467" y="1276774"/>
            <a:ext cx="5130800" cy="2138596"/>
            <a:chOff x="3691467" y="2250440"/>
            <a:chExt cx="5130800" cy="2138596"/>
          </a:xfrm>
        </p:grpSpPr>
        <p:sp>
          <p:nvSpPr>
            <p:cNvPr id="2" name="Isosceles Triangle 1"/>
            <p:cNvSpPr/>
            <p:nvPr/>
          </p:nvSpPr>
          <p:spPr bwMode="auto">
            <a:xfrm>
              <a:off x="4715933" y="2480732"/>
              <a:ext cx="3412067" cy="1888067"/>
            </a:xfrm>
            <a:custGeom>
              <a:avLst/>
              <a:gdLst>
                <a:gd name="connsiteX0" fmla="*/ 0 w 3843867"/>
                <a:gd name="connsiteY0" fmla="*/ 1896533 h 1896533"/>
                <a:gd name="connsiteX1" fmla="*/ 0 w 3843867"/>
                <a:gd name="connsiteY1" fmla="*/ 0 h 1896533"/>
                <a:gd name="connsiteX2" fmla="*/ 3843867 w 3843867"/>
                <a:gd name="connsiteY2" fmla="*/ 1896533 h 1896533"/>
                <a:gd name="connsiteX3" fmla="*/ 0 w 3843867"/>
                <a:gd name="connsiteY3" fmla="*/ 1896533 h 1896533"/>
                <a:gd name="connsiteX0" fmla="*/ 0 w 3843867"/>
                <a:gd name="connsiteY0" fmla="*/ 1888066 h 1888066"/>
                <a:gd name="connsiteX1" fmla="*/ 1854200 w 3843867"/>
                <a:gd name="connsiteY1" fmla="*/ 0 h 1888066"/>
                <a:gd name="connsiteX2" fmla="*/ 3843867 w 3843867"/>
                <a:gd name="connsiteY2" fmla="*/ 1888066 h 1888066"/>
                <a:gd name="connsiteX3" fmla="*/ 0 w 3843867"/>
                <a:gd name="connsiteY3" fmla="*/ 1888066 h 1888066"/>
                <a:gd name="connsiteX0" fmla="*/ 0 w 3412067"/>
                <a:gd name="connsiteY0" fmla="*/ 1888067 h 1888067"/>
                <a:gd name="connsiteX1" fmla="*/ 1854200 w 3412067"/>
                <a:gd name="connsiteY1" fmla="*/ 1 h 1888067"/>
                <a:gd name="connsiteX2" fmla="*/ 3412067 w 3412067"/>
                <a:gd name="connsiteY2" fmla="*/ 0 h 1888067"/>
                <a:gd name="connsiteX3" fmla="*/ 0 w 3412067"/>
                <a:gd name="connsiteY3" fmla="*/ 1888067 h 1888067"/>
              </a:gdLst>
              <a:ahLst/>
              <a:cxnLst>
                <a:cxn ang="0">
                  <a:pos x="connsiteX0" y="connsiteY0"/>
                </a:cxn>
                <a:cxn ang="0">
                  <a:pos x="connsiteX1" y="connsiteY1"/>
                </a:cxn>
                <a:cxn ang="0">
                  <a:pos x="connsiteX2" y="connsiteY2"/>
                </a:cxn>
                <a:cxn ang="0">
                  <a:pos x="connsiteX3" y="connsiteY3"/>
                </a:cxn>
              </a:cxnLst>
              <a:rect l="l" t="t" r="r" b="b"/>
              <a:pathLst>
                <a:path w="3412067" h="1888067">
                  <a:moveTo>
                    <a:pt x="0" y="1888067"/>
                  </a:moveTo>
                  <a:lnTo>
                    <a:pt x="1854200" y="1"/>
                  </a:lnTo>
                  <a:lnTo>
                    <a:pt x="3412067" y="0"/>
                  </a:lnTo>
                  <a:lnTo>
                    <a:pt x="0" y="1888067"/>
                  </a:lnTo>
                  <a:close/>
                </a:path>
              </a:pathLst>
            </a:cu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4" name="Straight Connector 3"/>
            <p:cNvCxnSpPr/>
            <p:nvPr/>
          </p:nvCxnSpPr>
          <p:spPr bwMode="auto">
            <a:xfrm>
              <a:off x="3691467" y="2472267"/>
              <a:ext cx="5130800" cy="84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3826934" y="4370493"/>
              <a:ext cx="22436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Arrow Connector 5"/>
            <p:cNvCxnSpPr/>
            <p:nvPr/>
          </p:nvCxnSpPr>
          <p:spPr bwMode="auto">
            <a:xfrm flipH="1">
              <a:off x="4123267" y="2473960"/>
              <a:ext cx="6773" cy="1894840"/>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grpSp>
          <p:nvGrpSpPr>
            <p:cNvPr id="17" name="Group 16"/>
            <p:cNvGrpSpPr/>
            <p:nvPr/>
          </p:nvGrpSpPr>
          <p:grpSpPr>
            <a:xfrm>
              <a:off x="6254496" y="2807208"/>
              <a:ext cx="621792" cy="512064"/>
              <a:chOff x="5596128" y="1161288"/>
              <a:chExt cx="621792" cy="512064"/>
            </a:xfrm>
          </p:grpSpPr>
          <p:cxnSp>
            <p:nvCxnSpPr>
              <p:cNvPr id="9" name="Straight Arrow Connector 8"/>
              <p:cNvCxnSpPr/>
              <p:nvPr/>
            </p:nvCxnSpPr>
            <p:spPr bwMode="auto">
              <a:xfrm>
                <a:off x="5925312" y="1161288"/>
                <a:ext cx="0" cy="51206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a:off x="5925312" y="1161288"/>
                <a:ext cx="292608" cy="36576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 name="Straight Arrow Connector 12"/>
              <p:cNvCxnSpPr/>
              <p:nvPr/>
            </p:nvCxnSpPr>
            <p:spPr bwMode="auto">
              <a:xfrm flipH="1">
                <a:off x="5596128" y="1161288"/>
                <a:ext cx="329184" cy="2560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18" name="TextBox 17"/>
            <p:cNvSpPr txBox="1"/>
            <p:nvPr/>
          </p:nvSpPr>
          <p:spPr>
            <a:xfrm rot="19297175">
              <a:off x="5505603" y="3171925"/>
              <a:ext cx="912429" cy="261610"/>
            </a:xfrm>
            <a:prstGeom prst="rect">
              <a:avLst/>
            </a:prstGeom>
            <a:noFill/>
          </p:spPr>
          <p:txBody>
            <a:bodyPr wrap="none" rtlCol="0">
              <a:spAutoFit/>
            </a:bodyPr>
            <a:lstStyle/>
            <a:p>
              <a:r>
                <a:rPr lang="en-US" sz="1100" dirty="0" smtClean="0"/>
                <a:t>F</a:t>
              </a:r>
              <a:r>
                <a:rPr lang="en-US" sz="1100" baseline="-25000" dirty="0" smtClean="0"/>
                <a:t>d</a:t>
              </a:r>
              <a:r>
                <a:rPr lang="en-US" sz="1100" dirty="0" smtClean="0"/>
                <a:t> = W.sin</a:t>
              </a:r>
              <a:r>
                <a:rPr lang="en-US" sz="1100" dirty="0" smtClean="0">
                  <a:latin typeface="Symbol" panose="05050102010706020507" pitchFamily="18" charset="2"/>
                </a:rPr>
                <a:t>b</a:t>
              </a:r>
              <a:endParaRPr lang="en-US" sz="1100" dirty="0">
                <a:latin typeface="Symbol" panose="05050102010706020507" pitchFamily="18" charset="2"/>
              </a:endParaRPr>
            </a:p>
          </p:txBody>
        </p:sp>
        <p:sp>
          <p:nvSpPr>
            <p:cNvPr id="29" name="TextBox 28"/>
            <p:cNvSpPr txBox="1"/>
            <p:nvPr/>
          </p:nvSpPr>
          <p:spPr>
            <a:xfrm>
              <a:off x="6803136" y="3172968"/>
              <a:ext cx="914033" cy="261610"/>
            </a:xfrm>
            <a:prstGeom prst="rect">
              <a:avLst/>
            </a:prstGeom>
            <a:noFill/>
          </p:spPr>
          <p:txBody>
            <a:bodyPr wrap="none" rtlCol="0">
              <a:spAutoFit/>
            </a:bodyPr>
            <a:lstStyle/>
            <a:p>
              <a:r>
                <a:rPr lang="en-US" sz="1100" dirty="0" smtClean="0"/>
                <a:t>N = W.cos</a:t>
              </a:r>
              <a:r>
                <a:rPr lang="en-US" sz="1100" dirty="0" smtClean="0">
                  <a:latin typeface="Symbol" panose="05050102010706020507" pitchFamily="18" charset="2"/>
                </a:rPr>
                <a:t>b</a:t>
              </a:r>
              <a:endParaRPr lang="en-US" sz="1100" dirty="0">
                <a:latin typeface="Symbol" panose="05050102010706020507" pitchFamily="18" charset="2"/>
              </a:endParaRPr>
            </a:p>
          </p:txBody>
        </p:sp>
        <p:sp>
          <p:nvSpPr>
            <p:cNvPr id="30" name="TextBox 29"/>
            <p:cNvSpPr txBox="1"/>
            <p:nvPr/>
          </p:nvSpPr>
          <p:spPr>
            <a:xfrm>
              <a:off x="6437376" y="3319272"/>
              <a:ext cx="354584" cy="307777"/>
            </a:xfrm>
            <a:prstGeom prst="rect">
              <a:avLst/>
            </a:prstGeom>
            <a:noFill/>
          </p:spPr>
          <p:txBody>
            <a:bodyPr wrap="none" rtlCol="0">
              <a:spAutoFit/>
            </a:bodyPr>
            <a:lstStyle/>
            <a:p>
              <a:r>
                <a:rPr lang="en-US" sz="1400" b="1" dirty="0" smtClean="0"/>
                <a:t>W</a:t>
              </a:r>
              <a:endParaRPr lang="en-US" sz="1400" b="1" dirty="0">
                <a:latin typeface="Symbol" panose="05050102010706020507" pitchFamily="18" charset="2"/>
              </a:endParaRPr>
            </a:p>
          </p:txBody>
        </p:sp>
        <p:sp>
          <p:nvSpPr>
            <p:cNvPr id="19" name="Freeform 18"/>
            <p:cNvSpPr/>
            <p:nvPr/>
          </p:nvSpPr>
          <p:spPr bwMode="auto">
            <a:xfrm>
              <a:off x="5120640" y="4141470"/>
              <a:ext cx="90579" cy="217170"/>
            </a:xfrm>
            <a:custGeom>
              <a:avLst/>
              <a:gdLst>
                <a:gd name="connsiteX0" fmla="*/ 0 w 90579"/>
                <a:gd name="connsiteY0" fmla="*/ 0 h 217170"/>
                <a:gd name="connsiteX1" fmla="*/ 85725 w 90579"/>
                <a:gd name="connsiteY1" fmla="*/ 81915 h 217170"/>
                <a:gd name="connsiteX2" fmla="*/ 72390 w 90579"/>
                <a:gd name="connsiteY2" fmla="*/ 217170 h 217170"/>
              </a:gdLst>
              <a:ahLst/>
              <a:cxnLst>
                <a:cxn ang="0">
                  <a:pos x="connsiteX0" y="connsiteY0"/>
                </a:cxn>
                <a:cxn ang="0">
                  <a:pos x="connsiteX1" y="connsiteY1"/>
                </a:cxn>
                <a:cxn ang="0">
                  <a:pos x="connsiteX2" y="connsiteY2"/>
                </a:cxn>
              </a:cxnLst>
              <a:rect l="l" t="t" r="r" b="b"/>
              <a:pathLst>
                <a:path w="90579" h="217170">
                  <a:moveTo>
                    <a:pt x="0" y="0"/>
                  </a:moveTo>
                  <a:cubicBezTo>
                    <a:pt x="36830" y="22860"/>
                    <a:pt x="73660" y="45720"/>
                    <a:pt x="85725" y="81915"/>
                  </a:cubicBezTo>
                  <a:cubicBezTo>
                    <a:pt x="97790" y="118110"/>
                    <a:pt x="85090" y="167640"/>
                    <a:pt x="72390" y="217170"/>
                  </a:cubicBezTo>
                </a:path>
              </a:pathLst>
            </a:custGeom>
            <a:noFill/>
            <a:ln w="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 name="Freeform 31"/>
            <p:cNvSpPr/>
            <p:nvPr/>
          </p:nvSpPr>
          <p:spPr bwMode="auto">
            <a:xfrm>
              <a:off x="5218938" y="3856481"/>
              <a:ext cx="206502" cy="511683"/>
            </a:xfrm>
            <a:custGeom>
              <a:avLst/>
              <a:gdLst>
                <a:gd name="connsiteX0" fmla="*/ 0 w 90579"/>
                <a:gd name="connsiteY0" fmla="*/ 0 h 217170"/>
                <a:gd name="connsiteX1" fmla="*/ 85725 w 90579"/>
                <a:gd name="connsiteY1" fmla="*/ 81915 h 217170"/>
                <a:gd name="connsiteX2" fmla="*/ 72390 w 90579"/>
                <a:gd name="connsiteY2" fmla="*/ 217170 h 217170"/>
              </a:gdLst>
              <a:ahLst/>
              <a:cxnLst>
                <a:cxn ang="0">
                  <a:pos x="connsiteX0" y="connsiteY0"/>
                </a:cxn>
                <a:cxn ang="0">
                  <a:pos x="connsiteX1" y="connsiteY1"/>
                </a:cxn>
                <a:cxn ang="0">
                  <a:pos x="connsiteX2" y="connsiteY2"/>
                </a:cxn>
              </a:cxnLst>
              <a:rect l="l" t="t" r="r" b="b"/>
              <a:pathLst>
                <a:path w="90579" h="217170">
                  <a:moveTo>
                    <a:pt x="0" y="0"/>
                  </a:moveTo>
                  <a:cubicBezTo>
                    <a:pt x="36830" y="22860"/>
                    <a:pt x="73660" y="45720"/>
                    <a:pt x="85725" y="81915"/>
                  </a:cubicBezTo>
                  <a:cubicBezTo>
                    <a:pt x="97790" y="118110"/>
                    <a:pt x="85090" y="167640"/>
                    <a:pt x="72390" y="217170"/>
                  </a:cubicBezTo>
                </a:path>
              </a:pathLst>
            </a:custGeom>
            <a:noFill/>
            <a:ln w="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TextBox 19"/>
            <p:cNvSpPr txBox="1"/>
            <p:nvPr/>
          </p:nvSpPr>
          <p:spPr>
            <a:xfrm>
              <a:off x="5354955" y="3983355"/>
              <a:ext cx="237566" cy="215444"/>
            </a:xfrm>
            <a:prstGeom prst="rect">
              <a:avLst/>
            </a:prstGeom>
            <a:noFill/>
          </p:spPr>
          <p:txBody>
            <a:bodyPr wrap="none" rtlCol="0">
              <a:spAutoFit/>
            </a:bodyPr>
            <a:lstStyle/>
            <a:p>
              <a:r>
                <a:rPr lang="en-US" sz="800" dirty="0" smtClean="0">
                  <a:latin typeface="Symbol" panose="05050102010706020507" pitchFamily="18" charset="2"/>
                </a:rPr>
                <a:t>q</a:t>
              </a:r>
              <a:endParaRPr lang="en-US" sz="800" dirty="0">
                <a:latin typeface="Symbol" panose="05050102010706020507" pitchFamily="18" charset="2"/>
              </a:endParaRPr>
            </a:p>
          </p:txBody>
        </p:sp>
        <p:sp>
          <p:nvSpPr>
            <p:cNvPr id="34" name="TextBox 33"/>
            <p:cNvSpPr txBox="1"/>
            <p:nvPr/>
          </p:nvSpPr>
          <p:spPr>
            <a:xfrm>
              <a:off x="5143500" y="4118610"/>
              <a:ext cx="240772" cy="215444"/>
            </a:xfrm>
            <a:prstGeom prst="rect">
              <a:avLst/>
            </a:prstGeom>
            <a:noFill/>
          </p:spPr>
          <p:txBody>
            <a:bodyPr wrap="none" rtlCol="0">
              <a:spAutoFit/>
            </a:bodyPr>
            <a:lstStyle/>
            <a:p>
              <a:r>
                <a:rPr lang="en-US" sz="800" dirty="0" smtClean="0">
                  <a:latin typeface="Symbol" panose="05050102010706020507" pitchFamily="18" charset="2"/>
                </a:rPr>
                <a:t>b</a:t>
              </a:r>
              <a:endParaRPr lang="en-US" sz="800" dirty="0">
                <a:latin typeface="Symbol" panose="05050102010706020507" pitchFamily="18" charset="2"/>
              </a:endParaRPr>
            </a:p>
          </p:txBody>
        </p:sp>
        <p:sp>
          <p:nvSpPr>
            <p:cNvPr id="21" name="TextBox 20"/>
            <p:cNvSpPr txBox="1"/>
            <p:nvPr/>
          </p:nvSpPr>
          <p:spPr>
            <a:xfrm>
              <a:off x="4546600" y="4135120"/>
              <a:ext cx="274434"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A</a:t>
              </a:r>
              <a:endParaRPr lang="en-US" sz="1050" dirty="0">
                <a:effectLst>
                  <a:outerShdw blurRad="38100" dist="38100" dir="2700000" algn="tl">
                    <a:srgbClr val="000000">
                      <a:alpha val="43137"/>
                    </a:srgbClr>
                  </a:outerShdw>
                </a:effectLst>
              </a:endParaRPr>
            </a:p>
          </p:txBody>
        </p:sp>
        <p:sp>
          <p:nvSpPr>
            <p:cNvPr id="23" name="TextBox 22"/>
            <p:cNvSpPr txBox="1"/>
            <p:nvPr/>
          </p:nvSpPr>
          <p:spPr>
            <a:xfrm>
              <a:off x="3952240" y="3296920"/>
              <a:ext cx="351378" cy="369332"/>
            </a:xfrm>
            <a:prstGeom prst="rect">
              <a:avLst/>
            </a:prstGeom>
            <a:solidFill>
              <a:schemeClr val="bg1"/>
            </a:solidFill>
          </p:spPr>
          <p:txBody>
            <a:bodyPr wrap="none" rtlCol="0">
              <a:spAutoFit/>
            </a:bodyPr>
            <a:lstStyle/>
            <a:p>
              <a:r>
                <a:rPr lang="en-US" dirty="0" smtClean="0"/>
                <a:t>H</a:t>
              </a:r>
              <a:endParaRPr lang="en-US" dirty="0"/>
            </a:p>
          </p:txBody>
        </p:sp>
        <p:cxnSp>
          <p:nvCxnSpPr>
            <p:cNvPr id="25" name="Straight Arrow Connector 24"/>
            <p:cNvCxnSpPr/>
            <p:nvPr/>
          </p:nvCxnSpPr>
          <p:spPr bwMode="auto">
            <a:xfrm flipV="1">
              <a:off x="6075680" y="3307080"/>
              <a:ext cx="619760" cy="340360"/>
            </a:xfrm>
            <a:prstGeom prst="straightConnector1">
              <a:avLst/>
            </a:prstGeom>
            <a:solidFill>
              <a:schemeClr val="accent1"/>
            </a:solidFill>
            <a:ln w="15875" cap="flat" cmpd="sng" algn="ctr">
              <a:solidFill>
                <a:srgbClr val="FF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27" name="TextBox 26"/>
                <p:cNvSpPr txBox="1"/>
                <p:nvPr/>
              </p:nvSpPr>
              <p:spPr>
                <a:xfrm rot="19955234">
                  <a:off x="5430520" y="3632200"/>
                  <a:ext cx="1151021"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𝑐</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𝑁</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𝑡𝑎𝑛</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m:oMathPara>
                  </a14:m>
                  <a:endParaRPr lang="en-US" sz="1100" i="1" dirty="0">
                    <a:solidFill>
                      <a:srgbClr val="FF0000"/>
                    </a:solidFill>
                    <a:effectLst>
                      <a:outerShdw blurRad="38100" dist="38100" dir="2700000" algn="tl">
                        <a:srgbClr val="000000">
                          <a:alpha val="43137"/>
                        </a:srgbClr>
                      </a:outerShdw>
                    </a:effectLst>
                  </a:endParaRPr>
                </a:p>
              </p:txBody>
            </p:sp>
          </mc:Choice>
          <mc:Fallback xmlns="">
            <p:sp>
              <p:nvSpPr>
                <p:cNvPr id="27" name="TextBox 26"/>
                <p:cNvSpPr txBox="1">
                  <a:spLocks noRot="1" noChangeAspect="1" noMove="1" noResize="1" noEditPoints="1" noAdjustHandles="1" noChangeArrowheads="1" noChangeShapeType="1" noTextEdit="1"/>
                </p:cNvSpPr>
                <p:nvPr/>
              </p:nvSpPr>
              <p:spPr>
                <a:xfrm rot="19955234">
                  <a:off x="5430520" y="3632200"/>
                  <a:ext cx="1151021" cy="261610"/>
                </a:xfrm>
                <a:prstGeom prst="rect">
                  <a:avLst/>
                </a:prstGeom>
                <a:blipFill>
                  <a:blip r:embed="rId6"/>
                  <a:stretch>
                    <a:fillRect/>
                  </a:stretch>
                </a:blipFill>
              </p:spPr>
              <p:txBody>
                <a:bodyPr/>
                <a:lstStyle/>
                <a:p>
                  <a:r>
                    <a:rPr lang="en-US">
                      <a:noFill/>
                    </a:rPr>
                    <a:t> </a:t>
                  </a:r>
                </a:p>
              </p:txBody>
            </p:sp>
          </mc:Fallback>
        </mc:AlternateContent>
        <p:sp>
          <p:nvSpPr>
            <p:cNvPr id="42" name="TextBox 41"/>
            <p:cNvSpPr txBox="1"/>
            <p:nvPr/>
          </p:nvSpPr>
          <p:spPr>
            <a:xfrm>
              <a:off x="7995920" y="2265680"/>
              <a:ext cx="274434"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B</a:t>
              </a:r>
              <a:endParaRPr lang="en-US" sz="1050" dirty="0">
                <a:effectLst>
                  <a:outerShdw blurRad="38100" dist="38100" dir="2700000" algn="tl">
                    <a:srgbClr val="000000">
                      <a:alpha val="43137"/>
                    </a:srgbClr>
                  </a:outerShdw>
                </a:effectLst>
              </a:endParaRPr>
            </a:p>
          </p:txBody>
        </p:sp>
        <p:sp>
          <p:nvSpPr>
            <p:cNvPr id="43" name="TextBox 42"/>
            <p:cNvSpPr txBox="1"/>
            <p:nvPr/>
          </p:nvSpPr>
          <p:spPr>
            <a:xfrm>
              <a:off x="6431280" y="2250440"/>
              <a:ext cx="282450"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C</a:t>
              </a:r>
              <a:endParaRPr lang="en-US" sz="1050"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3" name="TextBox 32"/>
                <p:cNvSpPr txBox="1"/>
                <p:nvPr/>
              </p:nvSpPr>
              <p:spPr>
                <a:xfrm>
                  <a:off x="8085667" y="2878666"/>
                  <a:ext cx="72635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 </m:t>
                        </m:r>
                      </m:oMath>
                    </m:oMathPara>
                  </a14:m>
                  <a:endParaRPr lang="en-US"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m:oMathPara>
                  </a14:m>
                  <a:endParaRPr lang="en-US" dirty="0" smtClean="0">
                    <a:ea typeface="Cambria Math" panose="02040503050406030204" pitchFamily="18" charset="0"/>
                  </a:endParaRPr>
                </a:p>
                <a:p>
                  <a:r>
                    <a:rPr lang="en-US" dirty="0" smtClean="0"/>
                    <a:t>c =</a:t>
                  </a:r>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8085667" y="2878666"/>
                  <a:ext cx="726353" cy="923330"/>
                </a:xfrm>
                <a:prstGeom prst="rect">
                  <a:avLst/>
                </a:prstGeom>
                <a:blipFill>
                  <a:blip r:embed="rId7"/>
                  <a:stretch>
                    <a:fillRect l="-6723" b="-9272"/>
                  </a:stretch>
                </a:blipFill>
              </p:spPr>
              <p:txBody>
                <a:bodyPr/>
                <a:lstStyle/>
                <a:p>
                  <a:r>
                    <a:rPr lang="en-US">
                      <a:noFill/>
                    </a:rPr>
                    <a:t> </a:t>
                  </a:r>
                </a:p>
              </p:txBody>
            </p:sp>
          </mc:Fallback>
        </mc:AlternateContent>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Box 3"/>
          <p:cNvSpPr txBox="1">
            <a:spLocks noChangeArrowheads="1"/>
          </p:cNvSpPr>
          <p:nvPr/>
        </p:nvSpPr>
        <p:spPr bwMode="auto">
          <a:xfrm>
            <a:off x="328613" y="393700"/>
            <a:ext cx="1878012"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u="sng"/>
              <a:t>Example</a:t>
            </a:r>
            <a:r>
              <a:rPr lang="en-US" altLang="en-US"/>
              <a:t>:</a:t>
            </a:r>
          </a:p>
          <a:p>
            <a:endParaRPr lang="en-US" altLang="en-US"/>
          </a:p>
          <a:p>
            <a:r>
              <a:rPr lang="en-US" altLang="en-US" u="sng"/>
              <a:t>Given</a:t>
            </a:r>
            <a:r>
              <a:rPr lang="en-US" altLang="en-US"/>
              <a:t>: </a:t>
            </a:r>
          </a:p>
          <a:p>
            <a:endParaRPr lang="en-US" altLang="en-US"/>
          </a:p>
          <a:p>
            <a:r>
              <a:rPr lang="en-US" altLang="en-US">
                <a:latin typeface="Symbol" panose="05050102010706020507" pitchFamily="18" charset="2"/>
              </a:rPr>
              <a:t>b</a:t>
            </a:r>
            <a:r>
              <a:rPr lang="en-US" altLang="en-US"/>
              <a:t>= 30</a:t>
            </a:r>
            <a:r>
              <a:rPr lang="en-US" altLang="en-US" baseline="30000"/>
              <a:t>o</a:t>
            </a:r>
          </a:p>
          <a:p>
            <a:endParaRPr lang="en-US" altLang="en-US" baseline="30000"/>
          </a:p>
          <a:p>
            <a:r>
              <a:rPr lang="en-US" altLang="en-US"/>
              <a:t>H = 10 ft</a:t>
            </a:r>
          </a:p>
          <a:p>
            <a:endParaRPr lang="en-US" altLang="en-US"/>
          </a:p>
          <a:p>
            <a:pPr>
              <a:buFont typeface="Symbol" panose="05050102010706020507" pitchFamily="18" charset="2"/>
              <a:buChar char="f"/>
            </a:pPr>
            <a:r>
              <a:rPr lang="en-US" altLang="en-US"/>
              <a:t>= 32</a:t>
            </a:r>
            <a:r>
              <a:rPr lang="en-US" altLang="en-US" baseline="30000"/>
              <a:t>o</a:t>
            </a:r>
          </a:p>
          <a:p>
            <a:pPr>
              <a:buFont typeface="Symbol" panose="05050102010706020507" pitchFamily="18" charset="2"/>
              <a:buChar char="f"/>
            </a:pPr>
            <a:endParaRPr lang="en-US" altLang="en-US"/>
          </a:p>
          <a:p>
            <a:r>
              <a:rPr lang="en-US" altLang="en-US"/>
              <a:t>c = 180 psf </a:t>
            </a:r>
          </a:p>
          <a:p>
            <a:endParaRPr lang="en-US" altLang="en-US"/>
          </a:p>
          <a:p>
            <a:r>
              <a:rPr lang="en-US" altLang="en-US" u="sng"/>
              <a:t>Find</a:t>
            </a:r>
            <a:r>
              <a:rPr lang="en-US" altLang="en-US"/>
              <a:t>:</a:t>
            </a:r>
          </a:p>
          <a:p>
            <a:endParaRPr lang="en-US" altLang="en-US"/>
          </a:p>
          <a:p>
            <a:r>
              <a:rPr lang="en-US" altLang="en-US"/>
              <a:t>F.S. of the Slope</a:t>
            </a:r>
          </a:p>
        </p:txBody>
      </p:sp>
      <p:sp>
        <p:nvSpPr>
          <p:cNvPr id="2" name="Isosceles Triangle 1"/>
          <p:cNvSpPr/>
          <p:nvPr/>
        </p:nvSpPr>
        <p:spPr bwMode="auto">
          <a:xfrm>
            <a:off x="4487333" y="719666"/>
            <a:ext cx="3412067" cy="1888067"/>
          </a:xfrm>
          <a:custGeom>
            <a:avLst/>
            <a:gdLst>
              <a:gd name="connsiteX0" fmla="*/ 0 w 3843867"/>
              <a:gd name="connsiteY0" fmla="*/ 1896533 h 1896533"/>
              <a:gd name="connsiteX1" fmla="*/ 0 w 3843867"/>
              <a:gd name="connsiteY1" fmla="*/ 0 h 1896533"/>
              <a:gd name="connsiteX2" fmla="*/ 3843867 w 3843867"/>
              <a:gd name="connsiteY2" fmla="*/ 1896533 h 1896533"/>
              <a:gd name="connsiteX3" fmla="*/ 0 w 3843867"/>
              <a:gd name="connsiteY3" fmla="*/ 1896533 h 1896533"/>
              <a:gd name="connsiteX0" fmla="*/ 0 w 3843867"/>
              <a:gd name="connsiteY0" fmla="*/ 1888066 h 1888066"/>
              <a:gd name="connsiteX1" fmla="*/ 1854200 w 3843867"/>
              <a:gd name="connsiteY1" fmla="*/ 0 h 1888066"/>
              <a:gd name="connsiteX2" fmla="*/ 3843867 w 3843867"/>
              <a:gd name="connsiteY2" fmla="*/ 1888066 h 1888066"/>
              <a:gd name="connsiteX3" fmla="*/ 0 w 3843867"/>
              <a:gd name="connsiteY3" fmla="*/ 1888066 h 1888066"/>
              <a:gd name="connsiteX0" fmla="*/ 0 w 3412067"/>
              <a:gd name="connsiteY0" fmla="*/ 1888067 h 1888067"/>
              <a:gd name="connsiteX1" fmla="*/ 1854200 w 3412067"/>
              <a:gd name="connsiteY1" fmla="*/ 1 h 1888067"/>
              <a:gd name="connsiteX2" fmla="*/ 3412067 w 3412067"/>
              <a:gd name="connsiteY2" fmla="*/ 0 h 1888067"/>
              <a:gd name="connsiteX3" fmla="*/ 0 w 3412067"/>
              <a:gd name="connsiteY3" fmla="*/ 1888067 h 1888067"/>
            </a:gdLst>
            <a:ahLst/>
            <a:cxnLst>
              <a:cxn ang="0">
                <a:pos x="connsiteX0" y="connsiteY0"/>
              </a:cxn>
              <a:cxn ang="0">
                <a:pos x="connsiteX1" y="connsiteY1"/>
              </a:cxn>
              <a:cxn ang="0">
                <a:pos x="connsiteX2" y="connsiteY2"/>
              </a:cxn>
              <a:cxn ang="0">
                <a:pos x="connsiteX3" y="connsiteY3"/>
              </a:cxn>
            </a:cxnLst>
            <a:rect l="l" t="t" r="r" b="b"/>
            <a:pathLst>
              <a:path w="3412067" h="1888067">
                <a:moveTo>
                  <a:pt x="0" y="1888067"/>
                </a:moveTo>
                <a:lnTo>
                  <a:pt x="1854200" y="1"/>
                </a:lnTo>
                <a:lnTo>
                  <a:pt x="3412067" y="0"/>
                </a:lnTo>
                <a:lnTo>
                  <a:pt x="0" y="1888067"/>
                </a:lnTo>
                <a:close/>
              </a:path>
            </a:pathLst>
          </a:cu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4" name="Straight Connector 3"/>
          <p:cNvCxnSpPr/>
          <p:nvPr/>
        </p:nvCxnSpPr>
        <p:spPr bwMode="auto">
          <a:xfrm>
            <a:off x="3462867" y="711201"/>
            <a:ext cx="5130800" cy="84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3598334" y="2609427"/>
            <a:ext cx="224366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Arrow Connector 5"/>
          <p:cNvCxnSpPr/>
          <p:nvPr/>
        </p:nvCxnSpPr>
        <p:spPr bwMode="auto">
          <a:xfrm flipH="1">
            <a:off x="3894667" y="712894"/>
            <a:ext cx="6773" cy="1894840"/>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grpSp>
        <p:nvGrpSpPr>
          <p:cNvPr id="17" name="Group 16"/>
          <p:cNvGrpSpPr/>
          <p:nvPr/>
        </p:nvGrpSpPr>
        <p:grpSpPr>
          <a:xfrm>
            <a:off x="6025896" y="1046142"/>
            <a:ext cx="621792" cy="512064"/>
            <a:chOff x="5596128" y="1161288"/>
            <a:chExt cx="621792" cy="512064"/>
          </a:xfrm>
        </p:grpSpPr>
        <p:cxnSp>
          <p:nvCxnSpPr>
            <p:cNvPr id="9" name="Straight Arrow Connector 8"/>
            <p:cNvCxnSpPr/>
            <p:nvPr/>
          </p:nvCxnSpPr>
          <p:spPr bwMode="auto">
            <a:xfrm>
              <a:off x="5925312" y="1161288"/>
              <a:ext cx="0" cy="51206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a:off x="5925312" y="1161288"/>
              <a:ext cx="292608" cy="36576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 name="Straight Arrow Connector 12"/>
            <p:cNvCxnSpPr/>
            <p:nvPr/>
          </p:nvCxnSpPr>
          <p:spPr bwMode="auto">
            <a:xfrm flipH="1">
              <a:off x="5596128" y="1161288"/>
              <a:ext cx="329184" cy="2560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
        <p:nvSpPr>
          <p:cNvPr id="18" name="TextBox 17"/>
          <p:cNvSpPr txBox="1"/>
          <p:nvPr/>
        </p:nvSpPr>
        <p:spPr>
          <a:xfrm rot="19297175">
            <a:off x="5277003" y="1410859"/>
            <a:ext cx="912429" cy="261610"/>
          </a:xfrm>
          <a:prstGeom prst="rect">
            <a:avLst/>
          </a:prstGeom>
          <a:noFill/>
        </p:spPr>
        <p:txBody>
          <a:bodyPr wrap="none" rtlCol="0">
            <a:spAutoFit/>
          </a:bodyPr>
          <a:lstStyle/>
          <a:p>
            <a:r>
              <a:rPr lang="en-US" sz="1100" dirty="0" smtClean="0"/>
              <a:t>F</a:t>
            </a:r>
            <a:r>
              <a:rPr lang="en-US" sz="1100" baseline="-25000" dirty="0" smtClean="0"/>
              <a:t>d</a:t>
            </a:r>
            <a:r>
              <a:rPr lang="en-US" sz="1100" dirty="0" smtClean="0"/>
              <a:t> = W.sin</a:t>
            </a:r>
            <a:r>
              <a:rPr lang="en-US" sz="1100" dirty="0" smtClean="0">
                <a:latin typeface="Symbol" panose="05050102010706020507" pitchFamily="18" charset="2"/>
              </a:rPr>
              <a:t>b</a:t>
            </a:r>
            <a:endParaRPr lang="en-US" sz="1100" dirty="0">
              <a:latin typeface="Symbol" panose="05050102010706020507" pitchFamily="18" charset="2"/>
            </a:endParaRPr>
          </a:p>
        </p:txBody>
      </p:sp>
      <p:sp>
        <p:nvSpPr>
          <p:cNvPr id="29" name="TextBox 28"/>
          <p:cNvSpPr txBox="1"/>
          <p:nvPr/>
        </p:nvSpPr>
        <p:spPr>
          <a:xfrm>
            <a:off x="6574536" y="1411902"/>
            <a:ext cx="914033" cy="261610"/>
          </a:xfrm>
          <a:prstGeom prst="rect">
            <a:avLst/>
          </a:prstGeom>
          <a:noFill/>
        </p:spPr>
        <p:txBody>
          <a:bodyPr wrap="none" rtlCol="0">
            <a:spAutoFit/>
          </a:bodyPr>
          <a:lstStyle/>
          <a:p>
            <a:r>
              <a:rPr lang="en-US" sz="1100" dirty="0" smtClean="0"/>
              <a:t>N = W.cos</a:t>
            </a:r>
            <a:r>
              <a:rPr lang="en-US" sz="1100" dirty="0" smtClean="0">
                <a:latin typeface="Symbol" panose="05050102010706020507" pitchFamily="18" charset="2"/>
              </a:rPr>
              <a:t>b</a:t>
            </a:r>
            <a:endParaRPr lang="en-US" sz="1100" dirty="0">
              <a:latin typeface="Symbol" panose="05050102010706020507" pitchFamily="18" charset="2"/>
            </a:endParaRPr>
          </a:p>
        </p:txBody>
      </p:sp>
      <p:sp>
        <p:nvSpPr>
          <p:cNvPr id="30" name="TextBox 29"/>
          <p:cNvSpPr txBox="1"/>
          <p:nvPr/>
        </p:nvSpPr>
        <p:spPr>
          <a:xfrm>
            <a:off x="6208776" y="1558206"/>
            <a:ext cx="354584" cy="307777"/>
          </a:xfrm>
          <a:prstGeom prst="rect">
            <a:avLst/>
          </a:prstGeom>
          <a:noFill/>
        </p:spPr>
        <p:txBody>
          <a:bodyPr wrap="none" rtlCol="0">
            <a:spAutoFit/>
          </a:bodyPr>
          <a:lstStyle/>
          <a:p>
            <a:r>
              <a:rPr lang="en-US" sz="1400" b="1" dirty="0" smtClean="0"/>
              <a:t>W</a:t>
            </a:r>
            <a:endParaRPr lang="en-US" sz="1400" b="1" dirty="0">
              <a:latin typeface="Symbol" panose="05050102010706020507" pitchFamily="18" charset="2"/>
            </a:endParaRPr>
          </a:p>
        </p:txBody>
      </p:sp>
      <p:sp>
        <p:nvSpPr>
          <p:cNvPr id="19" name="Freeform 18"/>
          <p:cNvSpPr/>
          <p:nvPr/>
        </p:nvSpPr>
        <p:spPr bwMode="auto">
          <a:xfrm>
            <a:off x="4892040" y="2380404"/>
            <a:ext cx="90579" cy="217170"/>
          </a:xfrm>
          <a:custGeom>
            <a:avLst/>
            <a:gdLst>
              <a:gd name="connsiteX0" fmla="*/ 0 w 90579"/>
              <a:gd name="connsiteY0" fmla="*/ 0 h 217170"/>
              <a:gd name="connsiteX1" fmla="*/ 85725 w 90579"/>
              <a:gd name="connsiteY1" fmla="*/ 81915 h 217170"/>
              <a:gd name="connsiteX2" fmla="*/ 72390 w 90579"/>
              <a:gd name="connsiteY2" fmla="*/ 217170 h 217170"/>
            </a:gdLst>
            <a:ahLst/>
            <a:cxnLst>
              <a:cxn ang="0">
                <a:pos x="connsiteX0" y="connsiteY0"/>
              </a:cxn>
              <a:cxn ang="0">
                <a:pos x="connsiteX1" y="connsiteY1"/>
              </a:cxn>
              <a:cxn ang="0">
                <a:pos x="connsiteX2" y="connsiteY2"/>
              </a:cxn>
            </a:cxnLst>
            <a:rect l="l" t="t" r="r" b="b"/>
            <a:pathLst>
              <a:path w="90579" h="217170">
                <a:moveTo>
                  <a:pt x="0" y="0"/>
                </a:moveTo>
                <a:cubicBezTo>
                  <a:pt x="36830" y="22860"/>
                  <a:pt x="73660" y="45720"/>
                  <a:pt x="85725" y="81915"/>
                </a:cubicBezTo>
                <a:cubicBezTo>
                  <a:pt x="97790" y="118110"/>
                  <a:pt x="85090" y="167640"/>
                  <a:pt x="72390" y="217170"/>
                </a:cubicBezTo>
              </a:path>
            </a:pathLst>
          </a:custGeom>
          <a:noFill/>
          <a:ln w="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2" name="Freeform 31"/>
          <p:cNvSpPr/>
          <p:nvPr/>
        </p:nvSpPr>
        <p:spPr bwMode="auto">
          <a:xfrm>
            <a:off x="4990338" y="2095415"/>
            <a:ext cx="206502" cy="511683"/>
          </a:xfrm>
          <a:custGeom>
            <a:avLst/>
            <a:gdLst>
              <a:gd name="connsiteX0" fmla="*/ 0 w 90579"/>
              <a:gd name="connsiteY0" fmla="*/ 0 h 217170"/>
              <a:gd name="connsiteX1" fmla="*/ 85725 w 90579"/>
              <a:gd name="connsiteY1" fmla="*/ 81915 h 217170"/>
              <a:gd name="connsiteX2" fmla="*/ 72390 w 90579"/>
              <a:gd name="connsiteY2" fmla="*/ 217170 h 217170"/>
            </a:gdLst>
            <a:ahLst/>
            <a:cxnLst>
              <a:cxn ang="0">
                <a:pos x="connsiteX0" y="connsiteY0"/>
              </a:cxn>
              <a:cxn ang="0">
                <a:pos x="connsiteX1" y="connsiteY1"/>
              </a:cxn>
              <a:cxn ang="0">
                <a:pos x="connsiteX2" y="connsiteY2"/>
              </a:cxn>
            </a:cxnLst>
            <a:rect l="l" t="t" r="r" b="b"/>
            <a:pathLst>
              <a:path w="90579" h="217170">
                <a:moveTo>
                  <a:pt x="0" y="0"/>
                </a:moveTo>
                <a:cubicBezTo>
                  <a:pt x="36830" y="22860"/>
                  <a:pt x="73660" y="45720"/>
                  <a:pt x="85725" y="81915"/>
                </a:cubicBezTo>
                <a:cubicBezTo>
                  <a:pt x="97790" y="118110"/>
                  <a:pt x="85090" y="167640"/>
                  <a:pt x="72390" y="217170"/>
                </a:cubicBezTo>
              </a:path>
            </a:pathLst>
          </a:custGeom>
          <a:noFill/>
          <a:ln w="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0" name="TextBox 19"/>
          <p:cNvSpPr txBox="1"/>
          <p:nvPr/>
        </p:nvSpPr>
        <p:spPr>
          <a:xfrm>
            <a:off x="5126355" y="2222289"/>
            <a:ext cx="237566" cy="215444"/>
          </a:xfrm>
          <a:prstGeom prst="rect">
            <a:avLst/>
          </a:prstGeom>
          <a:noFill/>
        </p:spPr>
        <p:txBody>
          <a:bodyPr wrap="none" rtlCol="0">
            <a:spAutoFit/>
          </a:bodyPr>
          <a:lstStyle/>
          <a:p>
            <a:r>
              <a:rPr lang="en-US" sz="800" dirty="0" smtClean="0">
                <a:latin typeface="Symbol" panose="05050102010706020507" pitchFamily="18" charset="2"/>
              </a:rPr>
              <a:t>q</a:t>
            </a:r>
            <a:endParaRPr lang="en-US" sz="800" dirty="0">
              <a:latin typeface="Symbol" panose="05050102010706020507" pitchFamily="18" charset="2"/>
            </a:endParaRPr>
          </a:p>
        </p:txBody>
      </p:sp>
      <p:sp>
        <p:nvSpPr>
          <p:cNvPr id="34" name="TextBox 33"/>
          <p:cNvSpPr txBox="1"/>
          <p:nvPr/>
        </p:nvSpPr>
        <p:spPr>
          <a:xfrm>
            <a:off x="4914900" y="2357544"/>
            <a:ext cx="240772" cy="215444"/>
          </a:xfrm>
          <a:prstGeom prst="rect">
            <a:avLst/>
          </a:prstGeom>
          <a:noFill/>
        </p:spPr>
        <p:txBody>
          <a:bodyPr wrap="none" rtlCol="0">
            <a:spAutoFit/>
          </a:bodyPr>
          <a:lstStyle/>
          <a:p>
            <a:r>
              <a:rPr lang="en-US" sz="800" dirty="0" smtClean="0">
                <a:latin typeface="Symbol" panose="05050102010706020507" pitchFamily="18" charset="2"/>
              </a:rPr>
              <a:t>b</a:t>
            </a:r>
            <a:endParaRPr lang="en-US" sz="800" dirty="0">
              <a:latin typeface="Symbol" panose="05050102010706020507" pitchFamily="18" charset="2"/>
            </a:endParaRPr>
          </a:p>
        </p:txBody>
      </p:sp>
      <p:sp>
        <p:nvSpPr>
          <p:cNvPr id="21" name="TextBox 20"/>
          <p:cNvSpPr txBox="1"/>
          <p:nvPr/>
        </p:nvSpPr>
        <p:spPr>
          <a:xfrm>
            <a:off x="4318000" y="2374054"/>
            <a:ext cx="274434"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A</a:t>
            </a:r>
            <a:endParaRPr lang="en-US" sz="1050" dirty="0">
              <a:effectLst>
                <a:outerShdw blurRad="38100" dist="38100" dir="2700000" algn="tl">
                  <a:srgbClr val="000000">
                    <a:alpha val="43137"/>
                  </a:srgbClr>
                </a:outerShdw>
              </a:effectLst>
            </a:endParaRPr>
          </a:p>
        </p:txBody>
      </p:sp>
      <p:sp>
        <p:nvSpPr>
          <p:cNvPr id="23" name="TextBox 22"/>
          <p:cNvSpPr txBox="1"/>
          <p:nvPr/>
        </p:nvSpPr>
        <p:spPr>
          <a:xfrm>
            <a:off x="3723640" y="1535854"/>
            <a:ext cx="351378" cy="369332"/>
          </a:xfrm>
          <a:prstGeom prst="rect">
            <a:avLst/>
          </a:prstGeom>
          <a:solidFill>
            <a:schemeClr val="bg1"/>
          </a:solidFill>
        </p:spPr>
        <p:txBody>
          <a:bodyPr wrap="none" rtlCol="0">
            <a:spAutoFit/>
          </a:bodyPr>
          <a:lstStyle/>
          <a:p>
            <a:r>
              <a:rPr lang="en-US" dirty="0" smtClean="0"/>
              <a:t>H</a:t>
            </a:r>
            <a:endParaRPr lang="en-US" dirty="0"/>
          </a:p>
        </p:txBody>
      </p:sp>
      <p:cxnSp>
        <p:nvCxnSpPr>
          <p:cNvPr id="25" name="Straight Arrow Connector 24"/>
          <p:cNvCxnSpPr/>
          <p:nvPr/>
        </p:nvCxnSpPr>
        <p:spPr bwMode="auto">
          <a:xfrm flipV="1">
            <a:off x="5847080" y="1546014"/>
            <a:ext cx="619760" cy="340360"/>
          </a:xfrm>
          <a:prstGeom prst="straightConnector1">
            <a:avLst/>
          </a:prstGeom>
          <a:solidFill>
            <a:schemeClr val="accent1"/>
          </a:solidFill>
          <a:ln w="15875" cap="flat" cmpd="sng" algn="ctr">
            <a:solidFill>
              <a:srgbClr val="FF0000"/>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27" name="TextBox 26"/>
              <p:cNvSpPr txBox="1"/>
              <p:nvPr/>
            </p:nvSpPr>
            <p:spPr>
              <a:xfrm rot="19955234">
                <a:off x="5201920" y="1871134"/>
                <a:ext cx="1151021"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𝜏</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𝑐</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𝑁</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𝑡𝑎𝑛</m:t>
                      </m:r>
                      <m:r>
                        <a:rPr lang="en-US" sz="1100" b="0" i="1"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m:oMathPara>
                </a14:m>
                <a:endParaRPr lang="en-US" sz="1100" i="1" dirty="0">
                  <a:solidFill>
                    <a:srgbClr val="FF0000"/>
                  </a:solidFill>
                  <a:effectLst>
                    <a:outerShdw blurRad="38100" dist="38100" dir="2700000" algn="tl">
                      <a:srgbClr val="000000">
                        <a:alpha val="43137"/>
                      </a:srgbClr>
                    </a:outerShdw>
                  </a:effectLst>
                </a:endParaRPr>
              </a:p>
            </p:txBody>
          </p:sp>
        </mc:Choice>
        <mc:Fallback xmlns="">
          <p:sp>
            <p:nvSpPr>
              <p:cNvPr id="27" name="TextBox 26"/>
              <p:cNvSpPr txBox="1">
                <a:spLocks noRot="1" noChangeAspect="1" noMove="1" noResize="1" noEditPoints="1" noAdjustHandles="1" noChangeArrowheads="1" noChangeShapeType="1" noTextEdit="1"/>
              </p:cNvSpPr>
              <p:nvPr/>
            </p:nvSpPr>
            <p:spPr>
              <a:xfrm rot="19955234">
                <a:off x="5201920" y="1871134"/>
                <a:ext cx="1151021" cy="261610"/>
              </a:xfrm>
              <a:prstGeom prst="rect">
                <a:avLst/>
              </a:prstGeom>
              <a:blipFill>
                <a:blip r:embed="rId2"/>
                <a:stretch>
                  <a:fillRect/>
                </a:stretch>
              </a:blipFill>
            </p:spPr>
            <p:txBody>
              <a:bodyPr/>
              <a:lstStyle/>
              <a:p>
                <a:r>
                  <a:rPr lang="en-US">
                    <a:noFill/>
                  </a:rPr>
                  <a:t> </a:t>
                </a:r>
              </a:p>
            </p:txBody>
          </p:sp>
        </mc:Fallback>
      </mc:AlternateContent>
      <p:sp>
        <p:nvSpPr>
          <p:cNvPr id="42" name="TextBox 41"/>
          <p:cNvSpPr txBox="1"/>
          <p:nvPr/>
        </p:nvSpPr>
        <p:spPr>
          <a:xfrm>
            <a:off x="7767320" y="504614"/>
            <a:ext cx="274434"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B</a:t>
            </a:r>
            <a:endParaRPr lang="en-US" sz="1050" dirty="0">
              <a:effectLst>
                <a:outerShdw blurRad="38100" dist="38100" dir="2700000" algn="tl">
                  <a:srgbClr val="000000">
                    <a:alpha val="43137"/>
                  </a:srgbClr>
                </a:outerShdw>
              </a:effectLst>
            </a:endParaRPr>
          </a:p>
        </p:txBody>
      </p:sp>
      <p:sp>
        <p:nvSpPr>
          <p:cNvPr id="43" name="TextBox 42"/>
          <p:cNvSpPr txBox="1"/>
          <p:nvPr/>
        </p:nvSpPr>
        <p:spPr>
          <a:xfrm>
            <a:off x="6202680" y="489374"/>
            <a:ext cx="282450" cy="253916"/>
          </a:xfrm>
          <a:prstGeom prst="rect">
            <a:avLst/>
          </a:prstGeom>
          <a:noFill/>
        </p:spPr>
        <p:txBody>
          <a:bodyPr wrap="none" rtlCol="0">
            <a:spAutoFit/>
          </a:bodyPr>
          <a:lstStyle/>
          <a:p>
            <a:r>
              <a:rPr lang="en-US" sz="1050" dirty="0" smtClean="0">
                <a:effectLst>
                  <a:outerShdw blurRad="38100" dist="38100" dir="2700000" algn="tl">
                    <a:srgbClr val="000000">
                      <a:alpha val="43137"/>
                    </a:srgbClr>
                  </a:outerShdw>
                </a:effectLst>
              </a:rPr>
              <a:t>C</a:t>
            </a:r>
            <a:endParaRPr lang="en-US" sz="1050"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8" name="TextBox 27"/>
              <p:cNvSpPr txBox="1"/>
              <p:nvPr/>
            </p:nvSpPr>
            <p:spPr>
              <a:xfrm>
                <a:off x="4724401" y="3496733"/>
                <a:ext cx="3182346" cy="16021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𝑑</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𝐻</m:t>
                          </m:r>
                        </m:num>
                        <m:den>
                          <m:r>
                            <a:rPr lang="en-US" b="0" i="1" smtClean="0">
                              <a:latin typeface="Cambria Math" panose="02040503050406030204" pitchFamily="18" charset="0"/>
                            </a:rPr>
                            <m:t>4</m:t>
                          </m:r>
                        </m:den>
                      </m:f>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1 −</m:t>
                              </m:r>
                              <m:r>
                                <a:rPr lang="en-US" b="0" i="1" smtClean="0">
                                  <a:latin typeface="Cambria Math" panose="02040503050406030204" pitchFamily="18" charset="0"/>
                                </a:rPr>
                                <m:t>𝑐𝑜𝑠</m:t>
                              </m:r>
                              <m:d>
                                <m:dPr>
                                  <m:ctrlPr>
                                    <a:rPr lang="en-US" b="0"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𝑑</m:t>
                                      </m:r>
                                    </m:sub>
                                  </m:sSub>
                                </m:e>
                              </m:d>
                            </m:num>
                            <m:den>
                              <m:r>
                                <a:rPr lang="en-US" b="0" i="1" smtClean="0">
                                  <a:latin typeface="Cambria Math" panose="02040503050406030204" pitchFamily="18" charset="0"/>
                                </a:rPr>
                                <m:t>𝑆𝑖𝑛</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𝑐𝑜𝑠</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𝑑</m:t>
                                  </m:r>
                                </m:sub>
                              </m:sSub>
                            </m:den>
                          </m:f>
                        </m:e>
                      </m:d>
                    </m:oMath>
                  </m:oMathPara>
                </a14:m>
                <a:endParaRPr lang="en-US" dirty="0" smtClean="0"/>
              </a:p>
              <a:p>
                <a:endParaRPr lang="en-US" dirty="0" smtClean="0"/>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𝑐𝑟</m:t>
                          </m:r>
                        </m:sub>
                      </m:sSub>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𝑐</m:t>
                          </m:r>
                        </m:num>
                        <m:den>
                          <m:r>
                            <a:rPr lang="en-US" i="1" smtClean="0">
                              <a:latin typeface="Cambria Math" panose="02040503050406030204" pitchFamily="18" charset="0"/>
                              <a:ea typeface="Cambria Math" panose="02040503050406030204" pitchFamily="18" charset="0"/>
                            </a:rPr>
                            <m:t>𝛾</m:t>
                          </m:r>
                        </m:den>
                      </m:f>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𝑠𝑖𝑛</m:t>
                              </m:r>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m:t>
                                  </m:r>
                                </m:e>
                              </m:func>
                            </m:num>
                            <m:den>
                              <m:r>
                                <a:rPr lang="en-US" b="0" i="1" smtClean="0">
                                  <a:latin typeface="Cambria Math" panose="02040503050406030204" pitchFamily="18" charset="0"/>
                                </a:rPr>
                                <m:t>1−</m:t>
                              </m:r>
                              <m:r>
                                <a:rPr lang="en-US" b="0" i="1" smtClean="0">
                                  <a:latin typeface="Cambria Math" panose="02040503050406030204" pitchFamily="18" charset="0"/>
                                </a:rPr>
                                <m:t>𝑐𝑜𝑠</m:t>
                              </m:r>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 −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𝑑</m:t>
                                      </m:r>
                                    </m:sub>
                                  </m:sSub>
                                </m:e>
                              </m:d>
                            </m:den>
                          </m:f>
                        </m:e>
                      </m:d>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4724401" y="3496733"/>
                <a:ext cx="3182346" cy="16021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7857067" y="1117600"/>
                <a:ext cx="726353" cy="9233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 </m:t>
                      </m:r>
                    </m:oMath>
                  </m:oMathPara>
                </a14:m>
                <a:endParaRPr lang="en-US" dirty="0" smtClean="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oMath>
                  </m:oMathPara>
                </a14:m>
                <a:endParaRPr lang="en-US" dirty="0" smtClean="0">
                  <a:ea typeface="Cambria Math" panose="02040503050406030204" pitchFamily="18" charset="0"/>
                </a:endParaRPr>
              </a:p>
              <a:p>
                <a:r>
                  <a:rPr lang="en-US" dirty="0" smtClean="0"/>
                  <a:t>c =</a:t>
                </a:r>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7857067" y="1117600"/>
                <a:ext cx="726353" cy="923330"/>
              </a:xfrm>
              <a:prstGeom prst="rect">
                <a:avLst/>
              </a:prstGeom>
              <a:blipFill>
                <a:blip r:embed="rId4"/>
                <a:stretch>
                  <a:fillRect l="-7563" b="-9211"/>
                </a:stretch>
              </a:blipFill>
            </p:spPr>
            <p:txBody>
              <a:bodyPr/>
              <a:lstStyle/>
              <a:p>
                <a:r>
                  <a:rPr lang="en-US">
                    <a:noFill/>
                  </a:rPr>
                  <a:t> </a:t>
                </a:r>
              </a:p>
            </p:txBody>
          </p:sp>
        </mc:Fallback>
      </mc:AlternateContent>
    </p:spTree>
    <p:extLst>
      <p:ext uri="{BB962C8B-B14F-4D97-AF65-F5344CB8AC3E}">
        <p14:creationId xmlns:p14="http://schemas.microsoft.com/office/powerpoint/2010/main" val="1364314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317500" y="937684"/>
            <a:ext cx="8483600" cy="300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pPr>
            <a:r>
              <a:rPr lang="en-US" altLang="en-US" sz="1600" b="1" dirty="0"/>
              <a:t>Slope stability analysis</a:t>
            </a:r>
            <a:r>
              <a:rPr lang="en-US" altLang="en-US" sz="1600" dirty="0"/>
              <a:t> is performed to assess the safe design of a human-made or natural slopes (e.g. embankments, road cuts, open-pit mining, excavations, landfills etc.) and the equilibrium conditions.</a:t>
            </a:r>
          </a:p>
          <a:p>
            <a:pPr>
              <a:lnSpc>
                <a:spcPct val="150000"/>
              </a:lnSpc>
            </a:pPr>
            <a:endParaRPr lang="en-US" altLang="en-US" sz="1600" dirty="0"/>
          </a:p>
          <a:p>
            <a:pPr>
              <a:lnSpc>
                <a:spcPct val="150000"/>
              </a:lnSpc>
            </a:pPr>
            <a:r>
              <a:rPr lang="en-US" altLang="en-US" sz="1600" dirty="0"/>
              <a:t>The main objectives of slope stability analysis are finding endangered areas, investigation of potential failure mechanisms, determination of the slope sensitivity to different triggering mechanisms, designing of optimal slopes with regard to safety, reliability and economics, designing possible remedial measures, e.g. barriers and stabilization.</a:t>
            </a:r>
          </a:p>
        </p:txBody>
      </p:sp>
      <p:sp>
        <p:nvSpPr>
          <p:cNvPr id="6147" name="Rectangle 2"/>
          <p:cNvSpPr>
            <a:spLocks noChangeArrowheads="1"/>
          </p:cNvSpPr>
          <p:nvPr/>
        </p:nvSpPr>
        <p:spPr bwMode="auto">
          <a:xfrm>
            <a:off x="2371196" y="218017"/>
            <a:ext cx="45193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u="sng" dirty="0">
                <a:effectLst>
                  <a:outerShdw blurRad="38100" dist="38100" dir="2700000" algn="tl">
                    <a:srgbClr val="000000">
                      <a:alpha val="43137"/>
                    </a:srgbClr>
                  </a:outerShdw>
                </a:effectLst>
              </a:rPr>
              <a:t>Slope Stability Analysis and Design</a:t>
            </a:r>
          </a:p>
        </p:txBody>
      </p:sp>
      <p:pic>
        <p:nvPicPr>
          <p:cNvPr id="6148" name="Picture 4" descr="http://www.nmdirtbags.com/images/coast_highw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366" y="4253442"/>
            <a:ext cx="28733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http://archives.thestar.com.my/archives/2011/6/12/nation/n_22sl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566" y="4282017"/>
            <a:ext cx="25400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descr="http://www.sinaiconstruction.net/LA-foundation-retrofit-blog/wp-content/uploads/2012/01/foundation-in-slop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0979" y="4282017"/>
            <a:ext cx="28194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0850" y="722313"/>
            <a:ext cx="8091488"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2900" b="1" u="sng" dirty="0">
                <a:solidFill>
                  <a:srgbClr val="800000"/>
                </a:solidFill>
              </a:rPr>
              <a:t>FACTORS AFFECTING SLOPE STABILITY</a:t>
            </a:r>
            <a:endParaRPr lang="en-US" altLang="en-US" sz="2900" dirty="0">
              <a:solidFill>
                <a:srgbClr val="800000"/>
              </a:solidFill>
            </a:endParaRPr>
          </a:p>
          <a:p>
            <a:pPr>
              <a:lnSpc>
                <a:spcPct val="150000"/>
              </a:lnSpc>
              <a:spcBef>
                <a:spcPts val="600"/>
              </a:spcBef>
              <a:spcAft>
                <a:spcPts val="600"/>
              </a:spcAft>
            </a:pPr>
            <a:endParaRPr lang="en-US" altLang="en-US" dirty="0">
              <a:solidFill>
                <a:srgbClr val="005000"/>
              </a:solidFill>
            </a:endParaRPr>
          </a:p>
          <a:p>
            <a:pPr>
              <a:lnSpc>
                <a:spcPct val="150000"/>
              </a:lnSpc>
              <a:spcBef>
                <a:spcPts val="600"/>
              </a:spcBef>
              <a:spcAft>
                <a:spcPts val="600"/>
              </a:spcAft>
            </a:pPr>
            <a:r>
              <a:rPr lang="en-US" altLang="en-US" dirty="0">
                <a:solidFill>
                  <a:srgbClr val="005000"/>
                </a:solidFill>
              </a:rPr>
              <a:t>1- Soil Type</a:t>
            </a:r>
            <a:endParaRPr lang="en-US" altLang="en-US" dirty="0">
              <a:solidFill>
                <a:srgbClr val="800000"/>
              </a:solidFill>
            </a:endParaRPr>
          </a:p>
          <a:p>
            <a:pPr>
              <a:lnSpc>
                <a:spcPct val="150000"/>
              </a:lnSpc>
              <a:spcBef>
                <a:spcPts val="600"/>
              </a:spcBef>
              <a:spcAft>
                <a:spcPts val="600"/>
              </a:spcAft>
            </a:pPr>
            <a:r>
              <a:rPr lang="en-US" altLang="en-US" dirty="0">
                <a:solidFill>
                  <a:srgbClr val="0000FF"/>
                </a:solidFill>
              </a:rPr>
              <a:t>2- Geometry of the cross section (Height, slope angle, etc.)</a:t>
            </a:r>
            <a:endParaRPr lang="en-US" altLang="en-US" dirty="0">
              <a:solidFill>
                <a:srgbClr val="800000"/>
              </a:solidFill>
            </a:endParaRPr>
          </a:p>
          <a:p>
            <a:pPr>
              <a:lnSpc>
                <a:spcPct val="150000"/>
              </a:lnSpc>
              <a:spcBef>
                <a:spcPts val="600"/>
              </a:spcBef>
              <a:spcAft>
                <a:spcPts val="600"/>
              </a:spcAft>
            </a:pPr>
            <a:r>
              <a:rPr lang="en-US" altLang="en-US" dirty="0">
                <a:solidFill>
                  <a:srgbClr val="FF0000"/>
                </a:solidFill>
              </a:rPr>
              <a:t>3- Moisture Content</a:t>
            </a:r>
            <a:endParaRPr lang="en-US" altLang="en-US" dirty="0">
              <a:solidFill>
                <a:srgbClr val="800000"/>
              </a:solidFill>
            </a:endParaRPr>
          </a:p>
          <a:p>
            <a:pPr>
              <a:lnSpc>
                <a:spcPct val="150000"/>
              </a:lnSpc>
              <a:spcBef>
                <a:spcPts val="600"/>
              </a:spcBef>
              <a:spcAft>
                <a:spcPts val="600"/>
              </a:spcAft>
            </a:pPr>
            <a:r>
              <a:rPr lang="en-US" altLang="en-US" dirty="0">
                <a:solidFill>
                  <a:srgbClr val="6000C0"/>
                </a:solidFill>
              </a:rPr>
              <a:t>4- Pore water pressure</a:t>
            </a:r>
            <a:endParaRPr lang="en-US" altLang="en-US" dirty="0">
              <a:solidFill>
                <a:srgbClr val="800000"/>
              </a:solidFill>
            </a:endParaRPr>
          </a:p>
          <a:p>
            <a:pPr>
              <a:lnSpc>
                <a:spcPct val="150000"/>
              </a:lnSpc>
              <a:spcBef>
                <a:spcPts val="600"/>
              </a:spcBef>
              <a:spcAft>
                <a:spcPts val="600"/>
              </a:spcAft>
            </a:pPr>
            <a:r>
              <a:rPr lang="en-US" altLang="en-US" dirty="0">
                <a:solidFill>
                  <a:srgbClr val="800000"/>
                </a:solidFill>
              </a:rPr>
              <a:t>5- Additional loads</a:t>
            </a:r>
          </a:p>
          <a:p>
            <a:pPr>
              <a:lnSpc>
                <a:spcPct val="150000"/>
              </a:lnSpc>
              <a:spcBef>
                <a:spcPts val="600"/>
              </a:spcBef>
              <a:spcAft>
                <a:spcPts val="600"/>
              </a:spcAft>
            </a:pPr>
            <a:r>
              <a:rPr lang="en-US" altLang="en-US" dirty="0">
                <a:solidFill>
                  <a:srgbClr val="FF6000"/>
                </a:solidFill>
              </a:rPr>
              <a:t>6- Shear Strength reduction</a:t>
            </a:r>
            <a:endParaRPr lang="en-US" altLang="en-US" dirty="0">
              <a:solidFill>
                <a:srgbClr val="800000"/>
              </a:solidFill>
            </a:endParaRPr>
          </a:p>
          <a:p>
            <a:pPr>
              <a:lnSpc>
                <a:spcPct val="150000"/>
              </a:lnSpc>
              <a:spcBef>
                <a:spcPts val="600"/>
              </a:spcBef>
              <a:spcAft>
                <a:spcPts val="600"/>
              </a:spcAft>
            </a:pPr>
            <a:r>
              <a:rPr lang="en-US" altLang="en-US" dirty="0">
                <a:solidFill>
                  <a:srgbClr val="B07050"/>
                </a:solidFill>
              </a:rPr>
              <a:t>7- Vibrations and Earthquake</a:t>
            </a:r>
          </a:p>
        </p:txBody>
      </p:sp>
      <p:sp>
        <p:nvSpPr>
          <p:cNvPr id="7171" name="Rectangle 3"/>
          <p:cNvSpPr>
            <a:spLocks noChangeArrowheads="1"/>
          </p:cNvSpPr>
          <p:nvPr/>
        </p:nvSpPr>
        <p:spPr bwMode="auto">
          <a:xfrm>
            <a:off x="7469188" y="6656388"/>
            <a:ext cx="3305175"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i="1">
                <a:solidFill>
                  <a:srgbClr val="000000"/>
                </a:solidFill>
              </a:rPr>
              <a:t>By Kamal Tawfiq, Ph.D., P.E.</a:t>
            </a:r>
          </a:p>
        </p:txBody>
      </p:sp>
      <p:pic>
        <p:nvPicPr>
          <p:cNvPr id="7172" name="Picture 5" descr="Landslide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2763" y="3203575"/>
            <a:ext cx="32385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rotWithShape="1">
          <a:blip r:embed="rId2"/>
          <a:srcRect r="49680" b="39084"/>
          <a:stretch/>
        </p:blipFill>
        <p:spPr>
          <a:xfrm>
            <a:off x="2827866" y="3808413"/>
            <a:ext cx="1413933" cy="992188"/>
          </a:xfrm>
          <a:prstGeom prst="rect">
            <a:avLst/>
          </a:prstGeom>
        </p:spPr>
      </p:pic>
      <p:pic>
        <p:nvPicPr>
          <p:cNvPr id="77" name="Picture 76"/>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9828" t="17592" r="51235" b="47480"/>
          <a:stretch/>
        </p:blipFill>
        <p:spPr>
          <a:xfrm>
            <a:off x="5904034" y="3682163"/>
            <a:ext cx="1021699" cy="924916"/>
          </a:xfrm>
          <a:prstGeom prst="rect">
            <a:avLst/>
          </a:prstGeom>
        </p:spPr>
      </p:pic>
      <p:pic>
        <p:nvPicPr>
          <p:cNvPr id="78" name="Picture 77"/>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58590" t="17592" r="15191" b="51852"/>
          <a:stretch/>
        </p:blipFill>
        <p:spPr>
          <a:xfrm>
            <a:off x="4686950" y="3709952"/>
            <a:ext cx="1002649" cy="876376"/>
          </a:xfrm>
          <a:prstGeom prst="rect">
            <a:avLst/>
          </a:prstGeom>
        </p:spPr>
      </p:pic>
      <p:sp>
        <p:nvSpPr>
          <p:cNvPr id="9219" name="TextBox 2"/>
          <p:cNvSpPr txBox="1">
            <a:spLocks noChangeArrowheads="1"/>
          </p:cNvSpPr>
          <p:nvPr/>
        </p:nvSpPr>
        <p:spPr bwMode="auto">
          <a:xfrm>
            <a:off x="320358" y="211985"/>
            <a:ext cx="3961662"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u="sng" dirty="0"/>
              <a:t>To Analyze and Design </a:t>
            </a:r>
            <a:r>
              <a:rPr lang="en-US" altLang="en-US" sz="2000" b="1" u="sng" dirty="0" smtClean="0"/>
              <a:t>Slopes:</a:t>
            </a:r>
            <a:endParaRPr lang="en-US" altLang="en-US" sz="2000" b="1" u="sng" dirty="0"/>
          </a:p>
        </p:txBody>
      </p:sp>
      <p:sp>
        <p:nvSpPr>
          <p:cNvPr id="2" name="TextBox 1"/>
          <p:cNvSpPr txBox="1"/>
          <p:nvPr/>
        </p:nvSpPr>
        <p:spPr>
          <a:xfrm>
            <a:off x="301074" y="864568"/>
            <a:ext cx="5183150" cy="1569660"/>
          </a:xfrm>
          <a:prstGeom prst="rect">
            <a:avLst/>
          </a:prstGeom>
          <a:noFill/>
        </p:spPr>
        <p:txBody>
          <a:bodyPr wrap="none" rtlCol="0">
            <a:spAutoFit/>
          </a:bodyPr>
          <a:lstStyle/>
          <a:p>
            <a:r>
              <a:rPr lang="en-US" dirty="0" smtClean="0"/>
              <a:t>1- </a:t>
            </a:r>
            <a:r>
              <a:rPr lang="en-US" u="sng" dirty="0" smtClean="0"/>
              <a:t>Planar Failures</a:t>
            </a:r>
            <a:r>
              <a:rPr lang="en-US" dirty="0" smtClean="0"/>
              <a:t>      </a:t>
            </a:r>
            <a:r>
              <a:rPr lang="en-US" sz="1400" dirty="0" smtClean="0"/>
              <a:t>(Determinate Problems)</a:t>
            </a:r>
          </a:p>
          <a:p>
            <a:pPr>
              <a:tabLst>
                <a:tab pos="744538" algn="l"/>
              </a:tabLst>
            </a:pPr>
            <a:r>
              <a:rPr lang="en-US" dirty="0"/>
              <a:t>	</a:t>
            </a:r>
            <a:endParaRPr lang="en-US" dirty="0" smtClean="0"/>
          </a:p>
          <a:p>
            <a:pPr marL="744538" indent="-168275">
              <a:buFont typeface="Arial" panose="020B0604020202020204" pitchFamily="34" charset="0"/>
              <a:buChar char="•"/>
              <a:tabLst>
                <a:tab pos="744538" algn="l"/>
              </a:tabLst>
            </a:pPr>
            <a:r>
              <a:rPr lang="en-US" sz="1400" dirty="0" smtClean="0"/>
              <a:t>Infinite Failures      Small depth, Long failure surface</a:t>
            </a:r>
          </a:p>
          <a:p>
            <a:pPr marL="744538" indent="-168275">
              <a:buFont typeface="Arial" panose="020B0604020202020204" pitchFamily="34" charset="0"/>
              <a:buChar char="•"/>
              <a:tabLst>
                <a:tab pos="744538" algn="l"/>
              </a:tabLst>
            </a:pPr>
            <a:endParaRPr lang="en-US" sz="1400" dirty="0" smtClean="0"/>
          </a:p>
          <a:p>
            <a:pPr marL="744538" indent="-168275">
              <a:buFont typeface="Arial" panose="020B0604020202020204" pitchFamily="34" charset="0"/>
              <a:buChar char="•"/>
              <a:tabLst>
                <a:tab pos="744538" algn="l"/>
              </a:tabLst>
            </a:pPr>
            <a:r>
              <a:rPr lang="en-US" sz="1400" dirty="0" smtClean="0"/>
              <a:t>Finite Slope Failures    Simple wedge</a:t>
            </a:r>
          </a:p>
          <a:p>
            <a:endParaRPr lang="en-US" dirty="0"/>
          </a:p>
        </p:txBody>
      </p:sp>
      <p:grpSp>
        <p:nvGrpSpPr>
          <p:cNvPr id="70" name="Group 69"/>
          <p:cNvGrpSpPr/>
          <p:nvPr/>
        </p:nvGrpSpPr>
        <p:grpSpPr>
          <a:xfrm>
            <a:off x="6796363" y="244855"/>
            <a:ext cx="1975104" cy="1642872"/>
            <a:chOff x="6254496" y="905256"/>
            <a:chExt cx="1975104" cy="1642872"/>
          </a:xfrm>
        </p:grpSpPr>
        <p:grpSp>
          <p:nvGrpSpPr>
            <p:cNvPr id="11" name="Group 10"/>
            <p:cNvGrpSpPr/>
            <p:nvPr/>
          </p:nvGrpSpPr>
          <p:grpSpPr>
            <a:xfrm>
              <a:off x="6254496" y="905256"/>
              <a:ext cx="1975104" cy="802741"/>
              <a:chOff x="6108192" y="4692338"/>
              <a:chExt cx="1975104" cy="802741"/>
            </a:xfrm>
          </p:grpSpPr>
          <p:cxnSp>
            <p:nvCxnSpPr>
              <p:cNvPr id="4" name="Straight Connector 3"/>
              <p:cNvCxnSpPr/>
              <p:nvPr/>
            </p:nvCxnSpPr>
            <p:spPr bwMode="auto">
              <a:xfrm flipH="1">
                <a:off x="6750682" y="4692338"/>
                <a:ext cx="1332614" cy="701748"/>
              </a:xfrm>
              <a:prstGeom prst="line">
                <a:avLst/>
              </a:prstGeom>
              <a:solidFill>
                <a:schemeClr val="accent1"/>
              </a:solidFill>
              <a:ln w="0"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flipH="1">
                <a:off x="6108192" y="5393236"/>
                <a:ext cx="642490" cy="0"/>
              </a:xfrm>
              <a:prstGeom prst="line">
                <a:avLst/>
              </a:prstGeom>
              <a:solidFill>
                <a:schemeClr val="accent1"/>
              </a:solidFill>
              <a:ln w="0" cap="flat" cmpd="sng" algn="ctr">
                <a:solidFill>
                  <a:schemeClr val="tx1"/>
                </a:solidFill>
                <a:prstDash val="solid"/>
                <a:round/>
                <a:headEnd type="none" w="med" len="med"/>
                <a:tailEnd type="none" w="med" len="med"/>
              </a:ln>
              <a:effectLst/>
            </p:spPr>
          </p:cxnSp>
          <p:sp>
            <p:nvSpPr>
              <p:cNvPr id="8" name="Regular Pentagon 7"/>
              <p:cNvSpPr/>
              <p:nvPr/>
            </p:nvSpPr>
            <p:spPr bwMode="auto">
              <a:xfrm>
                <a:off x="6494931" y="4702521"/>
                <a:ext cx="1573618" cy="792558"/>
              </a:xfrm>
              <a:custGeom>
                <a:avLst/>
                <a:gdLst>
                  <a:gd name="connsiteX0" fmla="*/ 1 w 1389888"/>
                  <a:gd name="connsiteY0" fmla="*/ 475006 h 1243584"/>
                  <a:gd name="connsiteX1" fmla="*/ 694944 w 1389888"/>
                  <a:gd name="connsiteY1" fmla="*/ 0 h 1243584"/>
                  <a:gd name="connsiteX2" fmla="*/ 1389887 w 1389888"/>
                  <a:gd name="connsiteY2" fmla="*/ 475006 h 1243584"/>
                  <a:gd name="connsiteX3" fmla="*/ 1124442 w 1389888"/>
                  <a:gd name="connsiteY3" fmla="*/ 1243581 h 1243584"/>
                  <a:gd name="connsiteX4" fmla="*/ 265446 w 1389888"/>
                  <a:gd name="connsiteY4" fmla="*/ 1243581 h 1243584"/>
                  <a:gd name="connsiteX5" fmla="*/ 1 w 1389888"/>
                  <a:gd name="connsiteY5" fmla="*/ 475006 h 1243584"/>
                  <a:gd name="connsiteX0" fmla="*/ 0 w 1633406"/>
                  <a:gd name="connsiteY0" fmla="*/ 535163 h 1303738"/>
                  <a:gd name="connsiteX1" fmla="*/ 1633406 w 1633406"/>
                  <a:gd name="connsiteY1" fmla="*/ 0 h 1303738"/>
                  <a:gd name="connsiteX2" fmla="*/ 1389886 w 1633406"/>
                  <a:gd name="connsiteY2" fmla="*/ 535163 h 1303738"/>
                  <a:gd name="connsiteX3" fmla="*/ 1124441 w 1633406"/>
                  <a:gd name="connsiteY3" fmla="*/ 1303738 h 1303738"/>
                  <a:gd name="connsiteX4" fmla="*/ 265445 w 1633406"/>
                  <a:gd name="connsiteY4" fmla="*/ 1303738 h 1303738"/>
                  <a:gd name="connsiteX5" fmla="*/ 0 w 1633406"/>
                  <a:gd name="connsiteY5" fmla="*/ 535163 h 1303738"/>
                  <a:gd name="connsiteX0" fmla="*/ 0 w 1489028"/>
                  <a:gd name="connsiteY0" fmla="*/ 799858 h 1303738"/>
                  <a:gd name="connsiteX1" fmla="*/ 1489028 w 1489028"/>
                  <a:gd name="connsiteY1" fmla="*/ 0 h 1303738"/>
                  <a:gd name="connsiteX2" fmla="*/ 1245508 w 1489028"/>
                  <a:gd name="connsiteY2" fmla="*/ 535163 h 1303738"/>
                  <a:gd name="connsiteX3" fmla="*/ 980063 w 1489028"/>
                  <a:gd name="connsiteY3" fmla="*/ 1303738 h 1303738"/>
                  <a:gd name="connsiteX4" fmla="*/ 121067 w 1489028"/>
                  <a:gd name="connsiteY4" fmla="*/ 1303738 h 1303738"/>
                  <a:gd name="connsiteX5" fmla="*/ 0 w 1489028"/>
                  <a:gd name="connsiteY5" fmla="*/ 799858 h 1303738"/>
                  <a:gd name="connsiteX0" fmla="*/ 324101 w 1813129"/>
                  <a:gd name="connsiteY0" fmla="*/ 799858 h 1303738"/>
                  <a:gd name="connsiteX1" fmla="*/ 1813129 w 1813129"/>
                  <a:gd name="connsiteY1" fmla="*/ 0 h 1303738"/>
                  <a:gd name="connsiteX2" fmla="*/ 1569609 w 1813129"/>
                  <a:gd name="connsiteY2" fmla="*/ 535163 h 1303738"/>
                  <a:gd name="connsiteX3" fmla="*/ 1304164 w 1813129"/>
                  <a:gd name="connsiteY3" fmla="*/ 1303738 h 1303738"/>
                  <a:gd name="connsiteX4" fmla="*/ 0 w 1813129"/>
                  <a:gd name="connsiteY4" fmla="*/ 810443 h 1303738"/>
                  <a:gd name="connsiteX5" fmla="*/ 324101 w 1813129"/>
                  <a:gd name="connsiteY5" fmla="*/ 799858 h 1303738"/>
                  <a:gd name="connsiteX0" fmla="*/ 324101 w 1813129"/>
                  <a:gd name="connsiteY0" fmla="*/ 799858 h 966854"/>
                  <a:gd name="connsiteX1" fmla="*/ 1813129 w 1813129"/>
                  <a:gd name="connsiteY1" fmla="*/ 0 h 966854"/>
                  <a:gd name="connsiteX2" fmla="*/ 1569609 w 1813129"/>
                  <a:gd name="connsiteY2" fmla="*/ 535163 h 966854"/>
                  <a:gd name="connsiteX3" fmla="*/ 329606 w 1813129"/>
                  <a:gd name="connsiteY3" fmla="*/ 966854 h 966854"/>
                  <a:gd name="connsiteX4" fmla="*/ 0 w 1813129"/>
                  <a:gd name="connsiteY4" fmla="*/ 810443 h 966854"/>
                  <a:gd name="connsiteX5" fmla="*/ 324101 w 1813129"/>
                  <a:gd name="connsiteY5" fmla="*/ 799858 h 966854"/>
                  <a:gd name="connsiteX0" fmla="*/ 324101 w 1813129"/>
                  <a:gd name="connsiteY0" fmla="*/ 799858 h 966854"/>
                  <a:gd name="connsiteX1" fmla="*/ 1813129 w 1813129"/>
                  <a:gd name="connsiteY1" fmla="*/ 0 h 966854"/>
                  <a:gd name="connsiteX2" fmla="*/ 1545546 w 1813129"/>
                  <a:gd name="connsiteY2" fmla="*/ 282499 h 966854"/>
                  <a:gd name="connsiteX3" fmla="*/ 329606 w 1813129"/>
                  <a:gd name="connsiteY3" fmla="*/ 966854 h 966854"/>
                  <a:gd name="connsiteX4" fmla="*/ 0 w 1813129"/>
                  <a:gd name="connsiteY4" fmla="*/ 810443 h 966854"/>
                  <a:gd name="connsiteX5" fmla="*/ 324101 w 1813129"/>
                  <a:gd name="connsiteY5" fmla="*/ 799858 h 966854"/>
                  <a:gd name="connsiteX0" fmla="*/ 324101 w 1813129"/>
                  <a:gd name="connsiteY0" fmla="*/ 799858 h 966854"/>
                  <a:gd name="connsiteX1" fmla="*/ 1813129 w 1813129"/>
                  <a:gd name="connsiteY1" fmla="*/ 0 h 966854"/>
                  <a:gd name="connsiteX2" fmla="*/ 1545546 w 1813129"/>
                  <a:gd name="connsiteY2" fmla="*/ 282499 h 966854"/>
                  <a:gd name="connsiteX3" fmla="*/ 305543 w 1813129"/>
                  <a:gd name="connsiteY3" fmla="*/ 966854 h 966854"/>
                  <a:gd name="connsiteX4" fmla="*/ 0 w 1813129"/>
                  <a:gd name="connsiteY4" fmla="*/ 810443 h 966854"/>
                  <a:gd name="connsiteX5" fmla="*/ 324101 w 1813129"/>
                  <a:gd name="connsiteY5" fmla="*/ 799858 h 966854"/>
                  <a:gd name="connsiteX0" fmla="*/ 324101 w 1957507"/>
                  <a:gd name="connsiteY0" fmla="*/ 896111 h 1063107"/>
                  <a:gd name="connsiteX1" fmla="*/ 1957507 w 1957507"/>
                  <a:gd name="connsiteY1" fmla="*/ 0 h 1063107"/>
                  <a:gd name="connsiteX2" fmla="*/ 1545546 w 1957507"/>
                  <a:gd name="connsiteY2" fmla="*/ 378752 h 1063107"/>
                  <a:gd name="connsiteX3" fmla="*/ 305543 w 1957507"/>
                  <a:gd name="connsiteY3" fmla="*/ 1063107 h 1063107"/>
                  <a:gd name="connsiteX4" fmla="*/ 0 w 1957507"/>
                  <a:gd name="connsiteY4" fmla="*/ 906696 h 1063107"/>
                  <a:gd name="connsiteX5" fmla="*/ 324101 w 1957507"/>
                  <a:gd name="connsiteY5" fmla="*/ 896111 h 1063107"/>
                  <a:gd name="connsiteX0" fmla="*/ 324101 w 1976557"/>
                  <a:gd name="connsiteY0" fmla="*/ 873251 h 1040247"/>
                  <a:gd name="connsiteX1" fmla="*/ 1976557 w 1976557"/>
                  <a:gd name="connsiteY1" fmla="*/ 0 h 1040247"/>
                  <a:gd name="connsiteX2" fmla="*/ 1545546 w 1976557"/>
                  <a:gd name="connsiteY2" fmla="*/ 355892 h 1040247"/>
                  <a:gd name="connsiteX3" fmla="*/ 305543 w 1976557"/>
                  <a:gd name="connsiteY3" fmla="*/ 1040247 h 1040247"/>
                  <a:gd name="connsiteX4" fmla="*/ 0 w 1976557"/>
                  <a:gd name="connsiteY4" fmla="*/ 883836 h 1040247"/>
                  <a:gd name="connsiteX5" fmla="*/ 324101 w 1976557"/>
                  <a:gd name="connsiteY5" fmla="*/ 873251 h 1040247"/>
                  <a:gd name="connsiteX0" fmla="*/ 318386 w 1970842"/>
                  <a:gd name="connsiteY0" fmla="*/ 873251 h 1040247"/>
                  <a:gd name="connsiteX1" fmla="*/ 1970842 w 1970842"/>
                  <a:gd name="connsiteY1" fmla="*/ 0 h 1040247"/>
                  <a:gd name="connsiteX2" fmla="*/ 1539831 w 1970842"/>
                  <a:gd name="connsiteY2" fmla="*/ 355892 h 1040247"/>
                  <a:gd name="connsiteX3" fmla="*/ 299828 w 1970842"/>
                  <a:gd name="connsiteY3" fmla="*/ 1040247 h 1040247"/>
                  <a:gd name="connsiteX4" fmla="*/ 0 w 1970842"/>
                  <a:gd name="connsiteY4" fmla="*/ 866691 h 1040247"/>
                  <a:gd name="connsiteX5" fmla="*/ 318386 w 1970842"/>
                  <a:gd name="connsiteY5" fmla="*/ 873251 h 1040247"/>
                  <a:gd name="connsiteX0" fmla="*/ 316481 w 1970842"/>
                  <a:gd name="connsiteY0" fmla="*/ 867536 h 1040247"/>
                  <a:gd name="connsiteX1" fmla="*/ 1970842 w 1970842"/>
                  <a:gd name="connsiteY1" fmla="*/ 0 h 1040247"/>
                  <a:gd name="connsiteX2" fmla="*/ 1539831 w 1970842"/>
                  <a:gd name="connsiteY2" fmla="*/ 355892 h 1040247"/>
                  <a:gd name="connsiteX3" fmla="*/ 299828 w 1970842"/>
                  <a:gd name="connsiteY3" fmla="*/ 1040247 h 1040247"/>
                  <a:gd name="connsiteX4" fmla="*/ 0 w 1970842"/>
                  <a:gd name="connsiteY4" fmla="*/ 866691 h 1040247"/>
                  <a:gd name="connsiteX5" fmla="*/ 316481 w 1970842"/>
                  <a:gd name="connsiteY5" fmla="*/ 867536 h 1040247"/>
                  <a:gd name="connsiteX0" fmla="*/ 316481 w 1970842"/>
                  <a:gd name="connsiteY0" fmla="*/ 867536 h 990717"/>
                  <a:gd name="connsiteX1" fmla="*/ 1970842 w 1970842"/>
                  <a:gd name="connsiteY1" fmla="*/ 0 h 990717"/>
                  <a:gd name="connsiteX2" fmla="*/ 1539831 w 1970842"/>
                  <a:gd name="connsiteY2" fmla="*/ 355892 h 990717"/>
                  <a:gd name="connsiteX3" fmla="*/ 318878 w 1970842"/>
                  <a:gd name="connsiteY3" fmla="*/ 990717 h 990717"/>
                  <a:gd name="connsiteX4" fmla="*/ 0 w 1970842"/>
                  <a:gd name="connsiteY4" fmla="*/ 866691 h 990717"/>
                  <a:gd name="connsiteX5" fmla="*/ 316481 w 1970842"/>
                  <a:gd name="connsiteY5" fmla="*/ 867536 h 990717"/>
                  <a:gd name="connsiteX0" fmla="*/ 316481 w 1970842"/>
                  <a:gd name="connsiteY0" fmla="*/ 867536 h 992622"/>
                  <a:gd name="connsiteX1" fmla="*/ 1970842 w 1970842"/>
                  <a:gd name="connsiteY1" fmla="*/ 0 h 992622"/>
                  <a:gd name="connsiteX2" fmla="*/ 1539831 w 1970842"/>
                  <a:gd name="connsiteY2" fmla="*/ 355892 h 992622"/>
                  <a:gd name="connsiteX3" fmla="*/ 315068 w 1970842"/>
                  <a:gd name="connsiteY3" fmla="*/ 992622 h 992622"/>
                  <a:gd name="connsiteX4" fmla="*/ 0 w 1970842"/>
                  <a:gd name="connsiteY4" fmla="*/ 866691 h 992622"/>
                  <a:gd name="connsiteX5" fmla="*/ 316481 w 1970842"/>
                  <a:gd name="connsiteY5" fmla="*/ 867536 h 99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0842" h="992622">
                    <a:moveTo>
                      <a:pt x="316481" y="867536"/>
                    </a:moveTo>
                    <a:lnTo>
                      <a:pt x="1970842" y="0"/>
                    </a:lnTo>
                    <a:lnTo>
                      <a:pt x="1539831" y="355892"/>
                    </a:lnTo>
                    <a:lnTo>
                      <a:pt x="315068" y="992622"/>
                    </a:lnTo>
                    <a:lnTo>
                      <a:pt x="0" y="866691"/>
                    </a:lnTo>
                    <a:lnTo>
                      <a:pt x="316481" y="867536"/>
                    </a:lnTo>
                    <a:close/>
                  </a:path>
                </a:pathLst>
              </a:custGeom>
              <a:noFill/>
              <a:ln w="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7276356" y="5070774"/>
                <a:ext cx="87612" cy="149975"/>
              </a:xfrm>
              <a:custGeom>
                <a:avLst/>
                <a:gdLst>
                  <a:gd name="connsiteX0" fmla="*/ 0 w 109728"/>
                  <a:gd name="connsiteY0" fmla="*/ 0 h 109728"/>
                  <a:gd name="connsiteX1" fmla="*/ 109728 w 109728"/>
                  <a:gd name="connsiteY1" fmla="*/ 0 h 109728"/>
                  <a:gd name="connsiteX2" fmla="*/ 109728 w 109728"/>
                  <a:gd name="connsiteY2" fmla="*/ 109728 h 109728"/>
                  <a:gd name="connsiteX3" fmla="*/ 0 w 109728"/>
                  <a:gd name="connsiteY3" fmla="*/ 109728 h 109728"/>
                  <a:gd name="connsiteX4" fmla="*/ 0 w 109728"/>
                  <a:gd name="connsiteY4" fmla="*/ 0 h 109728"/>
                  <a:gd name="connsiteX0" fmla="*/ 0 w 111633"/>
                  <a:gd name="connsiteY0" fmla="*/ 38100 h 147828"/>
                  <a:gd name="connsiteX1" fmla="*/ 111633 w 111633"/>
                  <a:gd name="connsiteY1" fmla="*/ 0 h 147828"/>
                  <a:gd name="connsiteX2" fmla="*/ 109728 w 111633"/>
                  <a:gd name="connsiteY2" fmla="*/ 147828 h 147828"/>
                  <a:gd name="connsiteX3" fmla="*/ 0 w 111633"/>
                  <a:gd name="connsiteY3" fmla="*/ 147828 h 147828"/>
                  <a:gd name="connsiteX4" fmla="*/ 0 w 111633"/>
                  <a:gd name="connsiteY4" fmla="*/ 38100 h 147828"/>
                  <a:gd name="connsiteX0" fmla="*/ 0 w 111633"/>
                  <a:gd name="connsiteY0" fmla="*/ 38100 h 147828"/>
                  <a:gd name="connsiteX1" fmla="*/ 111633 w 111633"/>
                  <a:gd name="connsiteY1" fmla="*/ 0 h 147828"/>
                  <a:gd name="connsiteX2" fmla="*/ 109728 w 111633"/>
                  <a:gd name="connsiteY2" fmla="*/ 132588 h 147828"/>
                  <a:gd name="connsiteX3" fmla="*/ 0 w 111633"/>
                  <a:gd name="connsiteY3" fmla="*/ 147828 h 147828"/>
                  <a:gd name="connsiteX4" fmla="*/ 0 w 111633"/>
                  <a:gd name="connsiteY4" fmla="*/ 38100 h 147828"/>
                  <a:gd name="connsiteX0" fmla="*/ 0 w 111633"/>
                  <a:gd name="connsiteY0" fmla="*/ 51435 h 147828"/>
                  <a:gd name="connsiteX1" fmla="*/ 111633 w 111633"/>
                  <a:gd name="connsiteY1" fmla="*/ 0 h 147828"/>
                  <a:gd name="connsiteX2" fmla="*/ 109728 w 111633"/>
                  <a:gd name="connsiteY2" fmla="*/ 132588 h 147828"/>
                  <a:gd name="connsiteX3" fmla="*/ 0 w 111633"/>
                  <a:gd name="connsiteY3" fmla="*/ 147828 h 147828"/>
                  <a:gd name="connsiteX4" fmla="*/ 0 w 111633"/>
                  <a:gd name="connsiteY4" fmla="*/ 51435 h 147828"/>
                  <a:gd name="connsiteX0" fmla="*/ 0 w 111633"/>
                  <a:gd name="connsiteY0" fmla="*/ 51435 h 187833"/>
                  <a:gd name="connsiteX1" fmla="*/ 111633 w 111633"/>
                  <a:gd name="connsiteY1" fmla="*/ 0 h 187833"/>
                  <a:gd name="connsiteX2" fmla="*/ 109728 w 111633"/>
                  <a:gd name="connsiteY2" fmla="*/ 132588 h 187833"/>
                  <a:gd name="connsiteX3" fmla="*/ 0 w 111633"/>
                  <a:gd name="connsiteY3" fmla="*/ 187833 h 187833"/>
                  <a:gd name="connsiteX4" fmla="*/ 0 w 111633"/>
                  <a:gd name="connsiteY4" fmla="*/ 51435 h 187833"/>
                  <a:gd name="connsiteX0" fmla="*/ 1905 w 111633"/>
                  <a:gd name="connsiteY0" fmla="*/ 55245 h 187833"/>
                  <a:gd name="connsiteX1" fmla="*/ 111633 w 111633"/>
                  <a:gd name="connsiteY1" fmla="*/ 0 h 187833"/>
                  <a:gd name="connsiteX2" fmla="*/ 109728 w 111633"/>
                  <a:gd name="connsiteY2" fmla="*/ 132588 h 187833"/>
                  <a:gd name="connsiteX3" fmla="*/ 0 w 111633"/>
                  <a:gd name="connsiteY3" fmla="*/ 187833 h 187833"/>
                  <a:gd name="connsiteX4" fmla="*/ 1905 w 111633"/>
                  <a:gd name="connsiteY4" fmla="*/ 55245 h 18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33" h="187833">
                    <a:moveTo>
                      <a:pt x="1905" y="55245"/>
                    </a:moveTo>
                    <a:lnTo>
                      <a:pt x="111633" y="0"/>
                    </a:lnTo>
                    <a:lnTo>
                      <a:pt x="109728" y="132588"/>
                    </a:lnTo>
                    <a:lnTo>
                      <a:pt x="0" y="187833"/>
                    </a:lnTo>
                    <a:lnTo>
                      <a:pt x="1905" y="55245"/>
                    </a:lnTo>
                    <a:close/>
                  </a:path>
                </a:pathLst>
              </a:custGeom>
              <a:solidFill>
                <a:schemeClr val="accent1"/>
              </a:solidFill>
              <a:ln w="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cxnSp>
          <p:nvCxnSpPr>
            <p:cNvPr id="13" name="Straight Arrow Connector 12"/>
            <p:cNvCxnSpPr/>
            <p:nvPr/>
          </p:nvCxnSpPr>
          <p:spPr bwMode="auto">
            <a:xfrm>
              <a:off x="7315200" y="1124712"/>
              <a:ext cx="0" cy="2560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Straight Arrow Connector 20"/>
            <p:cNvCxnSpPr/>
            <p:nvPr/>
          </p:nvCxnSpPr>
          <p:spPr bwMode="auto">
            <a:xfrm>
              <a:off x="7315200" y="1490472"/>
              <a:ext cx="0" cy="256032"/>
            </a:xfrm>
            <a:prstGeom prst="straightConnector1">
              <a:avLst/>
            </a:prstGeom>
            <a:solidFill>
              <a:schemeClr val="accent1"/>
            </a:solidFill>
            <a:ln w="9525" cap="flat" cmpd="sng" algn="ctr">
              <a:solidFill>
                <a:schemeClr val="tx1"/>
              </a:solidFill>
              <a:prstDash val="solid"/>
              <a:round/>
              <a:headEnd type="triangle" w="med" len="med"/>
              <a:tailEnd type="none"/>
            </a:ln>
            <a:effectLst/>
          </p:spPr>
        </p:cxnSp>
        <p:sp>
          <p:nvSpPr>
            <p:cNvPr id="19" name="TextBox 18"/>
            <p:cNvSpPr txBox="1"/>
            <p:nvPr/>
          </p:nvSpPr>
          <p:spPr>
            <a:xfrm>
              <a:off x="6839712" y="1051560"/>
              <a:ext cx="524503" cy="246221"/>
            </a:xfrm>
            <a:prstGeom prst="rect">
              <a:avLst/>
            </a:prstGeom>
            <a:noFill/>
          </p:spPr>
          <p:txBody>
            <a:bodyPr wrap="none" rtlCol="0">
              <a:spAutoFit/>
            </a:bodyPr>
            <a:lstStyle/>
            <a:p>
              <a:r>
                <a:rPr lang="en-US" sz="1000" dirty="0" smtClean="0"/>
                <a:t>Depth</a:t>
              </a:r>
              <a:endParaRPr lang="en-US" sz="1000" dirty="0"/>
            </a:p>
          </p:txBody>
        </p:sp>
        <p:grpSp>
          <p:nvGrpSpPr>
            <p:cNvPr id="35" name="Group 34"/>
            <p:cNvGrpSpPr/>
            <p:nvPr/>
          </p:nvGrpSpPr>
          <p:grpSpPr>
            <a:xfrm>
              <a:off x="6967728" y="1530096"/>
              <a:ext cx="1225296" cy="1018032"/>
              <a:chOff x="6949440" y="1499616"/>
              <a:chExt cx="1225296" cy="1018032"/>
            </a:xfrm>
          </p:grpSpPr>
          <p:cxnSp>
            <p:nvCxnSpPr>
              <p:cNvPr id="24" name="Straight Connector 23"/>
              <p:cNvCxnSpPr/>
              <p:nvPr/>
            </p:nvCxnSpPr>
            <p:spPr bwMode="auto">
              <a:xfrm flipH="1">
                <a:off x="6949440" y="1499616"/>
                <a:ext cx="1213104" cy="627888"/>
              </a:xfrm>
              <a:prstGeom prst="line">
                <a:avLst/>
              </a:prstGeom>
              <a:solidFill>
                <a:schemeClr val="accent1"/>
              </a:solidFill>
              <a:ln w="0" cap="flat" cmpd="sng" algn="ctr">
                <a:solidFill>
                  <a:schemeClr val="tx1"/>
                </a:solidFill>
                <a:prstDash val="solid"/>
                <a:round/>
                <a:headEnd type="none" w="med" len="med"/>
                <a:tailEnd type="none" w="med" len="med"/>
              </a:ln>
              <a:effectLst/>
            </p:spPr>
          </p:cxnSp>
          <p:sp>
            <p:nvSpPr>
              <p:cNvPr id="27" name="Rectangle 8"/>
              <p:cNvSpPr/>
              <p:nvPr/>
            </p:nvSpPr>
            <p:spPr bwMode="auto">
              <a:xfrm>
                <a:off x="7417877" y="1787919"/>
                <a:ext cx="187411" cy="320811"/>
              </a:xfrm>
              <a:custGeom>
                <a:avLst/>
                <a:gdLst>
                  <a:gd name="connsiteX0" fmla="*/ 0 w 109728"/>
                  <a:gd name="connsiteY0" fmla="*/ 0 h 109728"/>
                  <a:gd name="connsiteX1" fmla="*/ 109728 w 109728"/>
                  <a:gd name="connsiteY1" fmla="*/ 0 h 109728"/>
                  <a:gd name="connsiteX2" fmla="*/ 109728 w 109728"/>
                  <a:gd name="connsiteY2" fmla="*/ 109728 h 109728"/>
                  <a:gd name="connsiteX3" fmla="*/ 0 w 109728"/>
                  <a:gd name="connsiteY3" fmla="*/ 109728 h 109728"/>
                  <a:gd name="connsiteX4" fmla="*/ 0 w 109728"/>
                  <a:gd name="connsiteY4" fmla="*/ 0 h 109728"/>
                  <a:gd name="connsiteX0" fmla="*/ 0 w 111633"/>
                  <a:gd name="connsiteY0" fmla="*/ 38100 h 147828"/>
                  <a:gd name="connsiteX1" fmla="*/ 111633 w 111633"/>
                  <a:gd name="connsiteY1" fmla="*/ 0 h 147828"/>
                  <a:gd name="connsiteX2" fmla="*/ 109728 w 111633"/>
                  <a:gd name="connsiteY2" fmla="*/ 147828 h 147828"/>
                  <a:gd name="connsiteX3" fmla="*/ 0 w 111633"/>
                  <a:gd name="connsiteY3" fmla="*/ 147828 h 147828"/>
                  <a:gd name="connsiteX4" fmla="*/ 0 w 111633"/>
                  <a:gd name="connsiteY4" fmla="*/ 38100 h 147828"/>
                  <a:gd name="connsiteX0" fmla="*/ 0 w 111633"/>
                  <a:gd name="connsiteY0" fmla="*/ 38100 h 147828"/>
                  <a:gd name="connsiteX1" fmla="*/ 111633 w 111633"/>
                  <a:gd name="connsiteY1" fmla="*/ 0 h 147828"/>
                  <a:gd name="connsiteX2" fmla="*/ 109728 w 111633"/>
                  <a:gd name="connsiteY2" fmla="*/ 132588 h 147828"/>
                  <a:gd name="connsiteX3" fmla="*/ 0 w 111633"/>
                  <a:gd name="connsiteY3" fmla="*/ 147828 h 147828"/>
                  <a:gd name="connsiteX4" fmla="*/ 0 w 111633"/>
                  <a:gd name="connsiteY4" fmla="*/ 38100 h 147828"/>
                  <a:gd name="connsiteX0" fmla="*/ 0 w 111633"/>
                  <a:gd name="connsiteY0" fmla="*/ 51435 h 147828"/>
                  <a:gd name="connsiteX1" fmla="*/ 111633 w 111633"/>
                  <a:gd name="connsiteY1" fmla="*/ 0 h 147828"/>
                  <a:gd name="connsiteX2" fmla="*/ 109728 w 111633"/>
                  <a:gd name="connsiteY2" fmla="*/ 132588 h 147828"/>
                  <a:gd name="connsiteX3" fmla="*/ 0 w 111633"/>
                  <a:gd name="connsiteY3" fmla="*/ 147828 h 147828"/>
                  <a:gd name="connsiteX4" fmla="*/ 0 w 111633"/>
                  <a:gd name="connsiteY4" fmla="*/ 51435 h 147828"/>
                  <a:gd name="connsiteX0" fmla="*/ 0 w 111633"/>
                  <a:gd name="connsiteY0" fmla="*/ 51435 h 187833"/>
                  <a:gd name="connsiteX1" fmla="*/ 111633 w 111633"/>
                  <a:gd name="connsiteY1" fmla="*/ 0 h 187833"/>
                  <a:gd name="connsiteX2" fmla="*/ 109728 w 111633"/>
                  <a:gd name="connsiteY2" fmla="*/ 132588 h 187833"/>
                  <a:gd name="connsiteX3" fmla="*/ 0 w 111633"/>
                  <a:gd name="connsiteY3" fmla="*/ 187833 h 187833"/>
                  <a:gd name="connsiteX4" fmla="*/ 0 w 111633"/>
                  <a:gd name="connsiteY4" fmla="*/ 51435 h 187833"/>
                  <a:gd name="connsiteX0" fmla="*/ 1905 w 111633"/>
                  <a:gd name="connsiteY0" fmla="*/ 55245 h 187833"/>
                  <a:gd name="connsiteX1" fmla="*/ 111633 w 111633"/>
                  <a:gd name="connsiteY1" fmla="*/ 0 h 187833"/>
                  <a:gd name="connsiteX2" fmla="*/ 109728 w 111633"/>
                  <a:gd name="connsiteY2" fmla="*/ 132588 h 187833"/>
                  <a:gd name="connsiteX3" fmla="*/ 0 w 111633"/>
                  <a:gd name="connsiteY3" fmla="*/ 187833 h 187833"/>
                  <a:gd name="connsiteX4" fmla="*/ 1905 w 111633"/>
                  <a:gd name="connsiteY4" fmla="*/ 55245 h 18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33" h="187833">
                    <a:moveTo>
                      <a:pt x="1905" y="55245"/>
                    </a:moveTo>
                    <a:lnTo>
                      <a:pt x="111633" y="0"/>
                    </a:lnTo>
                    <a:lnTo>
                      <a:pt x="109728" y="132588"/>
                    </a:lnTo>
                    <a:lnTo>
                      <a:pt x="0" y="187833"/>
                    </a:lnTo>
                    <a:lnTo>
                      <a:pt x="1905" y="55245"/>
                    </a:lnTo>
                    <a:close/>
                  </a:path>
                </a:pathLst>
              </a:custGeom>
              <a:solidFill>
                <a:schemeClr val="accent1"/>
              </a:solidFill>
              <a:ln w="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30" name="Straight Connector 29"/>
              <p:cNvCxnSpPr/>
              <p:nvPr/>
            </p:nvCxnSpPr>
            <p:spPr bwMode="auto">
              <a:xfrm flipH="1">
                <a:off x="6967728" y="1725168"/>
                <a:ext cx="1207008" cy="615696"/>
              </a:xfrm>
              <a:prstGeom prst="line">
                <a:avLst/>
              </a:prstGeom>
              <a:solidFill>
                <a:schemeClr val="accent1"/>
              </a:solidFill>
              <a:ln w="0" cap="flat" cmpd="sng" algn="ctr">
                <a:solidFill>
                  <a:schemeClr val="tx1"/>
                </a:solidFill>
                <a:prstDash val="solid"/>
                <a:round/>
                <a:headEnd type="none" w="med" len="med"/>
                <a:tailEnd type="none" w="med" len="med"/>
              </a:ln>
              <a:effectLst/>
            </p:spPr>
          </p:cxnSp>
          <p:sp>
            <p:nvSpPr>
              <p:cNvPr id="33" name="Rectangle 32"/>
              <p:cNvSpPr/>
              <p:nvPr/>
            </p:nvSpPr>
            <p:spPr bwMode="auto">
              <a:xfrm>
                <a:off x="6992112" y="1743456"/>
                <a:ext cx="1176528" cy="774192"/>
              </a:xfrm>
              <a:custGeom>
                <a:avLst/>
                <a:gdLst>
                  <a:gd name="connsiteX0" fmla="*/ 0 w 1066800"/>
                  <a:gd name="connsiteY0" fmla="*/ 0 h 719328"/>
                  <a:gd name="connsiteX1" fmla="*/ 1066800 w 1066800"/>
                  <a:gd name="connsiteY1" fmla="*/ 0 h 719328"/>
                  <a:gd name="connsiteX2" fmla="*/ 1066800 w 1066800"/>
                  <a:gd name="connsiteY2" fmla="*/ 719328 h 719328"/>
                  <a:gd name="connsiteX3" fmla="*/ 0 w 1066800"/>
                  <a:gd name="connsiteY3" fmla="*/ 719328 h 719328"/>
                  <a:gd name="connsiteX4" fmla="*/ 0 w 1066800"/>
                  <a:gd name="connsiteY4" fmla="*/ 0 h 719328"/>
                  <a:gd name="connsiteX0" fmla="*/ 0 w 1176528"/>
                  <a:gd name="connsiteY0" fmla="*/ 591312 h 719328"/>
                  <a:gd name="connsiteX1" fmla="*/ 1176528 w 1176528"/>
                  <a:gd name="connsiteY1" fmla="*/ 0 h 719328"/>
                  <a:gd name="connsiteX2" fmla="*/ 1176528 w 1176528"/>
                  <a:gd name="connsiteY2" fmla="*/ 719328 h 719328"/>
                  <a:gd name="connsiteX3" fmla="*/ 109728 w 1176528"/>
                  <a:gd name="connsiteY3" fmla="*/ 719328 h 719328"/>
                  <a:gd name="connsiteX4" fmla="*/ 0 w 1176528"/>
                  <a:gd name="connsiteY4" fmla="*/ 591312 h 719328"/>
                  <a:gd name="connsiteX0" fmla="*/ 0 w 1176528"/>
                  <a:gd name="connsiteY0" fmla="*/ 591312 h 774192"/>
                  <a:gd name="connsiteX1" fmla="*/ 1176528 w 1176528"/>
                  <a:gd name="connsiteY1" fmla="*/ 0 h 774192"/>
                  <a:gd name="connsiteX2" fmla="*/ 1176528 w 1176528"/>
                  <a:gd name="connsiteY2" fmla="*/ 719328 h 774192"/>
                  <a:gd name="connsiteX3" fmla="*/ 60960 w 1176528"/>
                  <a:gd name="connsiteY3" fmla="*/ 774192 h 774192"/>
                  <a:gd name="connsiteX4" fmla="*/ 0 w 1176528"/>
                  <a:gd name="connsiteY4" fmla="*/ 591312 h 774192"/>
                  <a:gd name="connsiteX0" fmla="*/ 0 w 1176528"/>
                  <a:gd name="connsiteY0" fmla="*/ 591312 h 774192"/>
                  <a:gd name="connsiteX1" fmla="*/ 1176528 w 1176528"/>
                  <a:gd name="connsiteY1" fmla="*/ 0 h 774192"/>
                  <a:gd name="connsiteX2" fmla="*/ 1127760 w 1176528"/>
                  <a:gd name="connsiteY2" fmla="*/ 298704 h 774192"/>
                  <a:gd name="connsiteX3" fmla="*/ 60960 w 1176528"/>
                  <a:gd name="connsiteY3" fmla="*/ 774192 h 774192"/>
                  <a:gd name="connsiteX4" fmla="*/ 0 w 1176528"/>
                  <a:gd name="connsiteY4" fmla="*/ 591312 h 774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528" h="774192">
                    <a:moveTo>
                      <a:pt x="0" y="591312"/>
                    </a:moveTo>
                    <a:lnTo>
                      <a:pt x="1176528" y="0"/>
                    </a:lnTo>
                    <a:lnTo>
                      <a:pt x="1127760" y="298704"/>
                    </a:lnTo>
                    <a:lnTo>
                      <a:pt x="60960" y="774192"/>
                    </a:lnTo>
                    <a:lnTo>
                      <a:pt x="0" y="591312"/>
                    </a:lnTo>
                    <a:close/>
                  </a:path>
                </a:pathLst>
              </a:custGeom>
              <a:gradFill>
                <a:gsLst>
                  <a:gs pos="78000">
                    <a:schemeClr val="bg1"/>
                  </a:gs>
                  <a:gs pos="0">
                    <a:srgbClr val="FFC000"/>
                  </a:gs>
                </a:gsLst>
                <a:lin ang="36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34" name="Freeform 33"/>
            <p:cNvSpPr/>
            <p:nvPr/>
          </p:nvSpPr>
          <p:spPr bwMode="auto">
            <a:xfrm>
              <a:off x="7479792" y="1022383"/>
              <a:ext cx="316387" cy="910049"/>
            </a:xfrm>
            <a:custGeom>
              <a:avLst/>
              <a:gdLst>
                <a:gd name="connsiteX0" fmla="*/ 0 w 214651"/>
                <a:gd name="connsiteY0" fmla="*/ 470883 h 1050003"/>
                <a:gd name="connsiteX1" fmla="*/ 213360 w 214651"/>
                <a:gd name="connsiteY1" fmla="*/ 19779 h 1050003"/>
                <a:gd name="connsiteX2" fmla="*/ 73152 w 214651"/>
                <a:gd name="connsiteY2" fmla="*/ 1050003 h 1050003"/>
                <a:gd name="connsiteX0" fmla="*/ 0 w 73152"/>
                <a:gd name="connsiteY0" fmla="*/ 0 h 579120"/>
                <a:gd name="connsiteX1" fmla="*/ 73152 w 73152"/>
                <a:gd name="connsiteY1" fmla="*/ 579120 h 579120"/>
                <a:gd name="connsiteX0" fmla="*/ 0 w 193583"/>
                <a:gd name="connsiteY0" fmla="*/ 289845 h 868965"/>
                <a:gd name="connsiteX1" fmla="*/ 73152 w 193583"/>
                <a:gd name="connsiteY1" fmla="*/ 868965 h 868965"/>
                <a:gd name="connsiteX0" fmla="*/ 0 w 316387"/>
                <a:gd name="connsiteY0" fmla="*/ 330929 h 910049"/>
                <a:gd name="connsiteX1" fmla="*/ 73152 w 316387"/>
                <a:gd name="connsiteY1" fmla="*/ 910049 h 910049"/>
              </a:gdLst>
              <a:ahLst/>
              <a:cxnLst>
                <a:cxn ang="0">
                  <a:pos x="connsiteX0" y="connsiteY0"/>
                </a:cxn>
                <a:cxn ang="0">
                  <a:pos x="connsiteX1" y="connsiteY1"/>
                </a:cxn>
              </a:cxnLst>
              <a:rect l="l" t="t" r="r" b="b"/>
              <a:pathLst>
                <a:path w="316387" h="910049">
                  <a:moveTo>
                    <a:pt x="0" y="330929"/>
                  </a:moveTo>
                  <a:cubicBezTo>
                    <a:pt x="402336" y="-506255"/>
                    <a:pt x="414528" y="454881"/>
                    <a:pt x="73152" y="910049"/>
                  </a:cubicBezTo>
                </a:path>
              </a:pathLst>
            </a:custGeom>
            <a:noFill/>
            <a:ln w="0" cap="flat" cmpd="sng" algn="ctr">
              <a:solidFill>
                <a:schemeClr val="tx1"/>
              </a:solidFill>
              <a:prstDash val="solid"/>
              <a:round/>
              <a:headEnd type="none" w="med" len="med"/>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56" name="Straight Connector 55"/>
            <p:cNvCxnSpPr/>
            <p:nvPr/>
          </p:nvCxnSpPr>
          <p:spPr bwMode="auto">
            <a:xfrm>
              <a:off x="6986016" y="2368296"/>
              <a:ext cx="438912" cy="0"/>
            </a:xfrm>
            <a:prstGeom prst="line">
              <a:avLst/>
            </a:prstGeom>
            <a:solidFill>
              <a:schemeClr val="accent1"/>
            </a:solidFill>
            <a:ln w="0" cap="flat" cmpd="sng" algn="ctr">
              <a:solidFill>
                <a:schemeClr val="tx1"/>
              </a:solidFill>
              <a:prstDash val="solid"/>
              <a:round/>
              <a:headEnd type="none" w="med" len="med"/>
              <a:tailEnd type="none" w="med" len="med"/>
            </a:ln>
            <a:effectLst/>
          </p:spPr>
        </p:cxnSp>
        <p:sp>
          <p:nvSpPr>
            <p:cNvPr id="62" name="TextBox 61"/>
            <p:cNvSpPr txBox="1"/>
            <p:nvPr/>
          </p:nvSpPr>
          <p:spPr>
            <a:xfrm>
              <a:off x="7278624" y="2148840"/>
              <a:ext cx="258404" cy="253916"/>
            </a:xfrm>
            <a:prstGeom prst="rect">
              <a:avLst/>
            </a:prstGeom>
            <a:noFill/>
          </p:spPr>
          <p:txBody>
            <a:bodyPr wrap="none" rtlCol="0">
              <a:spAutoFit/>
            </a:bodyPr>
            <a:lstStyle/>
            <a:p>
              <a:r>
                <a:rPr lang="en-US" sz="1050" dirty="0" smtClean="0">
                  <a:latin typeface="Symbol" panose="05050102010706020507" pitchFamily="18" charset="2"/>
                </a:rPr>
                <a:t>b</a:t>
              </a:r>
              <a:endParaRPr lang="en-US" sz="1050" dirty="0">
                <a:latin typeface="Symbol" panose="05050102010706020507" pitchFamily="18" charset="2"/>
              </a:endParaRPr>
            </a:p>
          </p:txBody>
        </p:sp>
        <p:sp>
          <p:nvSpPr>
            <p:cNvPr id="63" name="Freeform 62"/>
            <p:cNvSpPr/>
            <p:nvPr/>
          </p:nvSpPr>
          <p:spPr bwMode="auto">
            <a:xfrm>
              <a:off x="7278624" y="2221992"/>
              <a:ext cx="45719" cy="146304"/>
            </a:xfrm>
            <a:custGeom>
              <a:avLst/>
              <a:gdLst>
                <a:gd name="connsiteX0" fmla="*/ 0 w 64041"/>
                <a:gd name="connsiteY0" fmla="*/ 0 h 172720"/>
                <a:gd name="connsiteX1" fmla="*/ 58420 w 64041"/>
                <a:gd name="connsiteY1" fmla="*/ 66040 h 172720"/>
                <a:gd name="connsiteX2" fmla="*/ 58420 w 64041"/>
                <a:gd name="connsiteY2" fmla="*/ 172720 h 172720"/>
              </a:gdLst>
              <a:ahLst/>
              <a:cxnLst>
                <a:cxn ang="0">
                  <a:pos x="connsiteX0" y="connsiteY0"/>
                </a:cxn>
                <a:cxn ang="0">
                  <a:pos x="connsiteX1" y="connsiteY1"/>
                </a:cxn>
                <a:cxn ang="0">
                  <a:pos x="connsiteX2" y="connsiteY2"/>
                </a:cxn>
              </a:cxnLst>
              <a:rect l="l" t="t" r="r" b="b"/>
              <a:pathLst>
                <a:path w="64041" h="172720">
                  <a:moveTo>
                    <a:pt x="0" y="0"/>
                  </a:moveTo>
                  <a:cubicBezTo>
                    <a:pt x="24341" y="18626"/>
                    <a:pt x="48683" y="37253"/>
                    <a:pt x="58420" y="66040"/>
                  </a:cubicBezTo>
                  <a:cubicBezTo>
                    <a:pt x="68157" y="94827"/>
                    <a:pt x="63288" y="133773"/>
                    <a:pt x="58420" y="172720"/>
                  </a:cubicBezTo>
                </a:path>
              </a:pathLst>
            </a:custGeom>
            <a:noFill/>
            <a:ln w="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61" name="Straight Arrow Connector 60"/>
            <p:cNvCxnSpPr/>
            <p:nvPr/>
          </p:nvCxnSpPr>
          <p:spPr bwMode="auto">
            <a:xfrm>
              <a:off x="7168896" y="2065528"/>
              <a:ext cx="0" cy="219456"/>
            </a:xfrm>
            <a:prstGeom prst="straightConnector1">
              <a:avLst/>
            </a:prstGeom>
            <a:solidFill>
              <a:schemeClr val="accent1"/>
            </a:solidFill>
            <a:ln w="0" cap="flat" cmpd="sng" algn="ctr">
              <a:solidFill>
                <a:schemeClr val="tx1"/>
              </a:solidFill>
              <a:prstDash val="solid"/>
              <a:round/>
              <a:headEnd type="triangle" w="sm" len="sm"/>
              <a:tailEnd type="triangle" w="sm" len="sm"/>
            </a:ln>
            <a:effectLst/>
          </p:spPr>
        </p:cxnSp>
        <p:sp>
          <p:nvSpPr>
            <p:cNvPr id="66" name="TextBox 65"/>
            <p:cNvSpPr txBox="1"/>
            <p:nvPr/>
          </p:nvSpPr>
          <p:spPr>
            <a:xfrm>
              <a:off x="6976364" y="2069084"/>
              <a:ext cx="248786" cy="200055"/>
            </a:xfrm>
            <a:prstGeom prst="rect">
              <a:avLst/>
            </a:prstGeom>
            <a:noFill/>
          </p:spPr>
          <p:txBody>
            <a:bodyPr wrap="none" rtlCol="0">
              <a:spAutoFit/>
            </a:bodyPr>
            <a:lstStyle/>
            <a:p>
              <a:r>
                <a:rPr lang="en-US" sz="700" dirty="0" smtClean="0"/>
                <a:t>H</a:t>
              </a:r>
              <a:endParaRPr lang="en-US" sz="700" dirty="0"/>
            </a:p>
          </p:txBody>
        </p:sp>
      </p:grpSp>
      <p:sp>
        <p:nvSpPr>
          <p:cNvPr id="64" name="TextBox 63"/>
          <p:cNvSpPr txBox="1"/>
          <p:nvPr/>
        </p:nvSpPr>
        <p:spPr>
          <a:xfrm>
            <a:off x="301074" y="3466448"/>
            <a:ext cx="5602816" cy="954107"/>
          </a:xfrm>
          <a:prstGeom prst="rect">
            <a:avLst/>
          </a:prstGeom>
          <a:noFill/>
        </p:spPr>
        <p:txBody>
          <a:bodyPr wrap="none" rtlCol="0">
            <a:spAutoFit/>
          </a:bodyPr>
          <a:lstStyle/>
          <a:p>
            <a:r>
              <a:rPr lang="en-US" dirty="0" smtClean="0"/>
              <a:t>2- </a:t>
            </a:r>
            <a:r>
              <a:rPr lang="en-US" u="sng" dirty="0" smtClean="0"/>
              <a:t>Circular Failures</a:t>
            </a:r>
            <a:r>
              <a:rPr lang="en-US" dirty="0" smtClean="0"/>
              <a:t>    </a:t>
            </a:r>
            <a:r>
              <a:rPr lang="en-US" sz="1400" dirty="0" smtClean="0"/>
              <a:t>(Determinate &amp; Indeterminate Problems)</a:t>
            </a:r>
          </a:p>
          <a:p>
            <a:pPr marL="744538" indent="60325">
              <a:buFont typeface="Arial" panose="020B0604020202020204" pitchFamily="34" charset="0"/>
              <a:buChar char="•"/>
            </a:pPr>
            <a:r>
              <a:rPr lang="en-US" sz="1400" dirty="0" smtClean="0"/>
              <a:t>	</a:t>
            </a:r>
            <a:r>
              <a:rPr lang="en-US" sz="1200" i="1" dirty="0" smtClean="0"/>
              <a:t>Above Toe</a:t>
            </a:r>
          </a:p>
          <a:p>
            <a:pPr marL="744538" indent="60325">
              <a:buFont typeface="Arial" panose="020B0604020202020204" pitchFamily="34" charset="0"/>
              <a:buChar char="•"/>
            </a:pPr>
            <a:r>
              <a:rPr lang="en-US" sz="1200" i="1" dirty="0" smtClean="0"/>
              <a:t>	Through Toe</a:t>
            </a:r>
          </a:p>
          <a:p>
            <a:pPr marL="744538" indent="60325">
              <a:buFont typeface="Arial" panose="020B0604020202020204" pitchFamily="34" charset="0"/>
              <a:buChar char="•"/>
            </a:pPr>
            <a:r>
              <a:rPr lang="en-US" sz="1200" i="1" dirty="0"/>
              <a:t>	</a:t>
            </a:r>
            <a:r>
              <a:rPr lang="en-US" sz="1200" i="1" dirty="0" smtClean="0"/>
              <a:t>Deep seated </a:t>
            </a:r>
            <a:endParaRPr lang="en-US" sz="1200" i="1" dirty="0"/>
          </a:p>
        </p:txBody>
      </p:sp>
      <p:sp>
        <p:nvSpPr>
          <p:cNvPr id="68" name="TextBox 67"/>
          <p:cNvSpPr txBox="1"/>
          <p:nvPr/>
        </p:nvSpPr>
        <p:spPr>
          <a:xfrm>
            <a:off x="301074" y="5072510"/>
            <a:ext cx="4231287" cy="369332"/>
          </a:xfrm>
          <a:prstGeom prst="rect">
            <a:avLst/>
          </a:prstGeom>
          <a:noFill/>
        </p:spPr>
        <p:txBody>
          <a:bodyPr wrap="none" rtlCol="0">
            <a:spAutoFit/>
          </a:bodyPr>
          <a:lstStyle/>
          <a:p>
            <a:r>
              <a:rPr lang="en-US" dirty="0" smtClean="0"/>
              <a:t>3- </a:t>
            </a:r>
            <a:r>
              <a:rPr lang="en-US" u="sng" dirty="0" smtClean="0"/>
              <a:t>Wedge Failures</a:t>
            </a:r>
            <a:r>
              <a:rPr lang="en-US" dirty="0" smtClean="0"/>
              <a:t>      </a:t>
            </a:r>
            <a:r>
              <a:rPr lang="en-US" sz="1400" dirty="0" smtClean="0"/>
              <a:t>Multiple Planer Failure</a:t>
            </a:r>
            <a:endParaRPr lang="en-US" sz="1400" dirty="0"/>
          </a:p>
        </p:txBody>
      </p:sp>
      <p:pic>
        <p:nvPicPr>
          <p:cNvPr id="65" name="Picture 64"/>
          <p:cNvPicPr>
            <a:picLocks noChangeAspect="1"/>
          </p:cNvPicPr>
          <p:nvPr/>
        </p:nvPicPr>
        <p:blipFill>
          <a:blip r:embed="rId5"/>
          <a:stretch>
            <a:fillRect/>
          </a:stretch>
        </p:blipFill>
        <p:spPr>
          <a:xfrm>
            <a:off x="4950639" y="1801865"/>
            <a:ext cx="1630240" cy="931566"/>
          </a:xfrm>
          <a:prstGeom prst="rect">
            <a:avLst/>
          </a:prstGeom>
        </p:spPr>
      </p:pic>
      <p:pic>
        <p:nvPicPr>
          <p:cNvPr id="71" name="Picture 70"/>
          <p:cNvPicPr>
            <a:picLocks noChangeAspect="1"/>
          </p:cNvPicPr>
          <p:nvPr/>
        </p:nvPicPr>
        <p:blipFill rotWithShape="1">
          <a:blip r:embed="rId6"/>
          <a:srcRect l="45645" t="42794" b="10799"/>
          <a:stretch/>
        </p:blipFill>
        <p:spPr>
          <a:xfrm>
            <a:off x="5613727" y="4775200"/>
            <a:ext cx="1765536" cy="812800"/>
          </a:xfrm>
          <a:prstGeom prst="rect">
            <a:avLst/>
          </a:prstGeom>
        </p:spPr>
      </p:pic>
      <p:sp>
        <p:nvSpPr>
          <p:cNvPr id="73" name="TextBox 72"/>
          <p:cNvSpPr txBox="1"/>
          <p:nvPr/>
        </p:nvSpPr>
        <p:spPr>
          <a:xfrm>
            <a:off x="301074" y="6213231"/>
            <a:ext cx="5242141" cy="369332"/>
          </a:xfrm>
          <a:prstGeom prst="rect">
            <a:avLst/>
          </a:prstGeom>
          <a:noFill/>
        </p:spPr>
        <p:txBody>
          <a:bodyPr wrap="none" rtlCol="0">
            <a:spAutoFit/>
          </a:bodyPr>
          <a:lstStyle/>
          <a:p>
            <a:r>
              <a:rPr lang="en-US" dirty="0" smtClean="0"/>
              <a:t>4- </a:t>
            </a:r>
            <a:r>
              <a:rPr lang="en-US" u="sng" dirty="0" smtClean="0"/>
              <a:t>Complex Failures</a:t>
            </a:r>
            <a:r>
              <a:rPr lang="en-US" dirty="0" smtClean="0"/>
              <a:t>      </a:t>
            </a:r>
            <a:r>
              <a:rPr lang="en-US" sz="1400" dirty="0" smtClean="0"/>
              <a:t>Combination of Planar &amp; Circular</a:t>
            </a:r>
            <a:endParaRPr lang="en-US" sz="1400" dirty="0"/>
          </a:p>
        </p:txBody>
      </p:sp>
      <p:grpSp>
        <p:nvGrpSpPr>
          <p:cNvPr id="72" name="Group 71"/>
          <p:cNvGrpSpPr/>
          <p:nvPr/>
        </p:nvGrpSpPr>
        <p:grpSpPr>
          <a:xfrm>
            <a:off x="6390431" y="2298440"/>
            <a:ext cx="1740206" cy="982380"/>
            <a:chOff x="7220165" y="2162974"/>
            <a:chExt cx="1740206" cy="982380"/>
          </a:xfrm>
        </p:grpSpPr>
        <p:cxnSp>
          <p:nvCxnSpPr>
            <p:cNvPr id="15" name="Straight Connector 14"/>
            <p:cNvCxnSpPr>
              <a:stCxn id="17" idx="1"/>
            </p:cNvCxnSpPr>
            <p:nvPr/>
          </p:nvCxnSpPr>
          <p:spPr bwMode="auto">
            <a:xfrm flipH="1">
              <a:off x="7474995" y="2164508"/>
              <a:ext cx="1218653" cy="976589"/>
            </a:xfrm>
            <a:prstGeom prst="line">
              <a:avLst/>
            </a:prstGeom>
            <a:solidFill>
              <a:schemeClr val="accent1"/>
            </a:solidFill>
            <a:ln w="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flipH="1" flipV="1">
              <a:off x="7220165" y="3139276"/>
              <a:ext cx="957072" cy="998"/>
            </a:xfrm>
            <a:prstGeom prst="line">
              <a:avLst/>
            </a:prstGeom>
            <a:solidFill>
              <a:schemeClr val="accent1"/>
            </a:solidFill>
            <a:ln w="0" cap="flat" cmpd="sng" algn="ctr">
              <a:solidFill>
                <a:schemeClr val="tx1"/>
              </a:solidFill>
              <a:prstDash val="solid"/>
              <a:round/>
              <a:headEnd type="none" w="med" len="med"/>
              <a:tailEnd type="none" w="med" len="med"/>
            </a:ln>
            <a:effectLst/>
          </p:spPr>
        </p:cxnSp>
        <p:sp>
          <p:nvSpPr>
            <p:cNvPr id="17" name="Regular Pentagon 7"/>
            <p:cNvSpPr/>
            <p:nvPr/>
          </p:nvSpPr>
          <p:spPr bwMode="auto">
            <a:xfrm>
              <a:off x="7486482" y="2164508"/>
              <a:ext cx="1207166" cy="965307"/>
            </a:xfrm>
            <a:custGeom>
              <a:avLst/>
              <a:gdLst>
                <a:gd name="connsiteX0" fmla="*/ 1 w 1389888"/>
                <a:gd name="connsiteY0" fmla="*/ 475006 h 1243584"/>
                <a:gd name="connsiteX1" fmla="*/ 694944 w 1389888"/>
                <a:gd name="connsiteY1" fmla="*/ 0 h 1243584"/>
                <a:gd name="connsiteX2" fmla="*/ 1389887 w 1389888"/>
                <a:gd name="connsiteY2" fmla="*/ 475006 h 1243584"/>
                <a:gd name="connsiteX3" fmla="*/ 1124442 w 1389888"/>
                <a:gd name="connsiteY3" fmla="*/ 1243581 h 1243584"/>
                <a:gd name="connsiteX4" fmla="*/ 265446 w 1389888"/>
                <a:gd name="connsiteY4" fmla="*/ 1243581 h 1243584"/>
                <a:gd name="connsiteX5" fmla="*/ 1 w 1389888"/>
                <a:gd name="connsiteY5" fmla="*/ 475006 h 1243584"/>
                <a:gd name="connsiteX0" fmla="*/ 0 w 1633406"/>
                <a:gd name="connsiteY0" fmla="*/ 535163 h 1303738"/>
                <a:gd name="connsiteX1" fmla="*/ 1633406 w 1633406"/>
                <a:gd name="connsiteY1" fmla="*/ 0 h 1303738"/>
                <a:gd name="connsiteX2" fmla="*/ 1389886 w 1633406"/>
                <a:gd name="connsiteY2" fmla="*/ 535163 h 1303738"/>
                <a:gd name="connsiteX3" fmla="*/ 1124441 w 1633406"/>
                <a:gd name="connsiteY3" fmla="*/ 1303738 h 1303738"/>
                <a:gd name="connsiteX4" fmla="*/ 265445 w 1633406"/>
                <a:gd name="connsiteY4" fmla="*/ 1303738 h 1303738"/>
                <a:gd name="connsiteX5" fmla="*/ 0 w 1633406"/>
                <a:gd name="connsiteY5" fmla="*/ 535163 h 1303738"/>
                <a:gd name="connsiteX0" fmla="*/ 0 w 1489028"/>
                <a:gd name="connsiteY0" fmla="*/ 799858 h 1303738"/>
                <a:gd name="connsiteX1" fmla="*/ 1489028 w 1489028"/>
                <a:gd name="connsiteY1" fmla="*/ 0 h 1303738"/>
                <a:gd name="connsiteX2" fmla="*/ 1245508 w 1489028"/>
                <a:gd name="connsiteY2" fmla="*/ 535163 h 1303738"/>
                <a:gd name="connsiteX3" fmla="*/ 980063 w 1489028"/>
                <a:gd name="connsiteY3" fmla="*/ 1303738 h 1303738"/>
                <a:gd name="connsiteX4" fmla="*/ 121067 w 1489028"/>
                <a:gd name="connsiteY4" fmla="*/ 1303738 h 1303738"/>
                <a:gd name="connsiteX5" fmla="*/ 0 w 1489028"/>
                <a:gd name="connsiteY5" fmla="*/ 799858 h 1303738"/>
                <a:gd name="connsiteX0" fmla="*/ 324101 w 1813129"/>
                <a:gd name="connsiteY0" fmla="*/ 799858 h 1303738"/>
                <a:gd name="connsiteX1" fmla="*/ 1813129 w 1813129"/>
                <a:gd name="connsiteY1" fmla="*/ 0 h 1303738"/>
                <a:gd name="connsiteX2" fmla="*/ 1569609 w 1813129"/>
                <a:gd name="connsiteY2" fmla="*/ 535163 h 1303738"/>
                <a:gd name="connsiteX3" fmla="*/ 1304164 w 1813129"/>
                <a:gd name="connsiteY3" fmla="*/ 1303738 h 1303738"/>
                <a:gd name="connsiteX4" fmla="*/ 0 w 1813129"/>
                <a:gd name="connsiteY4" fmla="*/ 810443 h 1303738"/>
                <a:gd name="connsiteX5" fmla="*/ 324101 w 1813129"/>
                <a:gd name="connsiteY5" fmla="*/ 799858 h 1303738"/>
                <a:gd name="connsiteX0" fmla="*/ 324101 w 1813129"/>
                <a:gd name="connsiteY0" fmla="*/ 799858 h 966854"/>
                <a:gd name="connsiteX1" fmla="*/ 1813129 w 1813129"/>
                <a:gd name="connsiteY1" fmla="*/ 0 h 966854"/>
                <a:gd name="connsiteX2" fmla="*/ 1569609 w 1813129"/>
                <a:gd name="connsiteY2" fmla="*/ 535163 h 966854"/>
                <a:gd name="connsiteX3" fmla="*/ 329606 w 1813129"/>
                <a:gd name="connsiteY3" fmla="*/ 966854 h 966854"/>
                <a:gd name="connsiteX4" fmla="*/ 0 w 1813129"/>
                <a:gd name="connsiteY4" fmla="*/ 810443 h 966854"/>
                <a:gd name="connsiteX5" fmla="*/ 324101 w 1813129"/>
                <a:gd name="connsiteY5" fmla="*/ 799858 h 966854"/>
                <a:gd name="connsiteX0" fmla="*/ 324101 w 1813129"/>
                <a:gd name="connsiteY0" fmla="*/ 799858 h 966854"/>
                <a:gd name="connsiteX1" fmla="*/ 1813129 w 1813129"/>
                <a:gd name="connsiteY1" fmla="*/ 0 h 966854"/>
                <a:gd name="connsiteX2" fmla="*/ 1545546 w 1813129"/>
                <a:gd name="connsiteY2" fmla="*/ 282499 h 966854"/>
                <a:gd name="connsiteX3" fmla="*/ 329606 w 1813129"/>
                <a:gd name="connsiteY3" fmla="*/ 966854 h 966854"/>
                <a:gd name="connsiteX4" fmla="*/ 0 w 1813129"/>
                <a:gd name="connsiteY4" fmla="*/ 810443 h 966854"/>
                <a:gd name="connsiteX5" fmla="*/ 324101 w 1813129"/>
                <a:gd name="connsiteY5" fmla="*/ 799858 h 966854"/>
                <a:gd name="connsiteX0" fmla="*/ 324101 w 1813129"/>
                <a:gd name="connsiteY0" fmla="*/ 799858 h 966854"/>
                <a:gd name="connsiteX1" fmla="*/ 1813129 w 1813129"/>
                <a:gd name="connsiteY1" fmla="*/ 0 h 966854"/>
                <a:gd name="connsiteX2" fmla="*/ 1545546 w 1813129"/>
                <a:gd name="connsiteY2" fmla="*/ 282499 h 966854"/>
                <a:gd name="connsiteX3" fmla="*/ 305543 w 1813129"/>
                <a:gd name="connsiteY3" fmla="*/ 966854 h 966854"/>
                <a:gd name="connsiteX4" fmla="*/ 0 w 1813129"/>
                <a:gd name="connsiteY4" fmla="*/ 810443 h 966854"/>
                <a:gd name="connsiteX5" fmla="*/ 324101 w 1813129"/>
                <a:gd name="connsiteY5" fmla="*/ 799858 h 966854"/>
                <a:gd name="connsiteX0" fmla="*/ 324101 w 1957507"/>
                <a:gd name="connsiteY0" fmla="*/ 896111 h 1063107"/>
                <a:gd name="connsiteX1" fmla="*/ 1957507 w 1957507"/>
                <a:gd name="connsiteY1" fmla="*/ 0 h 1063107"/>
                <a:gd name="connsiteX2" fmla="*/ 1545546 w 1957507"/>
                <a:gd name="connsiteY2" fmla="*/ 378752 h 1063107"/>
                <a:gd name="connsiteX3" fmla="*/ 305543 w 1957507"/>
                <a:gd name="connsiteY3" fmla="*/ 1063107 h 1063107"/>
                <a:gd name="connsiteX4" fmla="*/ 0 w 1957507"/>
                <a:gd name="connsiteY4" fmla="*/ 906696 h 1063107"/>
                <a:gd name="connsiteX5" fmla="*/ 324101 w 1957507"/>
                <a:gd name="connsiteY5" fmla="*/ 896111 h 1063107"/>
                <a:gd name="connsiteX0" fmla="*/ 324101 w 1976557"/>
                <a:gd name="connsiteY0" fmla="*/ 873251 h 1040247"/>
                <a:gd name="connsiteX1" fmla="*/ 1976557 w 1976557"/>
                <a:gd name="connsiteY1" fmla="*/ 0 h 1040247"/>
                <a:gd name="connsiteX2" fmla="*/ 1545546 w 1976557"/>
                <a:gd name="connsiteY2" fmla="*/ 355892 h 1040247"/>
                <a:gd name="connsiteX3" fmla="*/ 305543 w 1976557"/>
                <a:gd name="connsiteY3" fmla="*/ 1040247 h 1040247"/>
                <a:gd name="connsiteX4" fmla="*/ 0 w 1976557"/>
                <a:gd name="connsiteY4" fmla="*/ 883836 h 1040247"/>
                <a:gd name="connsiteX5" fmla="*/ 324101 w 1976557"/>
                <a:gd name="connsiteY5" fmla="*/ 873251 h 1040247"/>
                <a:gd name="connsiteX0" fmla="*/ 318386 w 1970842"/>
                <a:gd name="connsiteY0" fmla="*/ 873251 h 1040247"/>
                <a:gd name="connsiteX1" fmla="*/ 1970842 w 1970842"/>
                <a:gd name="connsiteY1" fmla="*/ 0 h 1040247"/>
                <a:gd name="connsiteX2" fmla="*/ 1539831 w 1970842"/>
                <a:gd name="connsiteY2" fmla="*/ 355892 h 1040247"/>
                <a:gd name="connsiteX3" fmla="*/ 299828 w 1970842"/>
                <a:gd name="connsiteY3" fmla="*/ 1040247 h 1040247"/>
                <a:gd name="connsiteX4" fmla="*/ 0 w 1970842"/>
                <a:gd name="connsiteY4" fmla="*/ 866691 h 1040247"/>
                <a:gd name="connsiteX5" fmla="*/ 318386 w 1970842"/>
                <a:gd name="connsiteY5" fmla="*/ 873251 h 1040247"/>
                <a:gd name="connsiteX0" fmla="*/ 316481 w 1970842"/>
                <a:gd name="connsiteY0" fmla="*/ 867536 h 1040247"/>
                <a:gd name="connsiteX1" fmla="*/ 1970842 w 1970842"/>
                <a:gd name="connsiteY1" fmla="*/ 0 h 1040247"/>
                <a:gd name="connsiteX2" fmla="*/ 1539831 w 1970842"/>
                <a:gd name="connsiteY2" fmla="*/ 355892 h 1040247"/>
                <a:gd name="connsiteX3" fmla="*/ 299828 w 1970842"/>
                <a:gd name="connsiteY3" fmla="*/ 1040247 h 1040247"/>
                <a:gd name="connsiteX4" fmla="*/ 0 w 1970842"/>
                <a:gd name="connsiteY4" fmla="*/ 866691 h 1040247"/>
                <a:gd name="connsiteX5" fmla="*/ 316481 w 1970842"/>
                <a:gd name="connsiteY5" fmla="*/ 867536 h 1040247"/>
                <a:gd name="connsiteX0" fmla="*/ 316481 w 1970842"/>
                <a:gd name="connsiteY0" fmla="*/ 867536 h 990717"/>
                <a:gd name="connsiteX1" fmla="*/ 1970842 w 1970842"/>
                <a:gd name="connsiteY1" fmla="*/ 0 h 990717"/>
                <a:gd name="connsiteX2" fmla="*/ 1539831 w 1970842"/>
                <a:gd name="connsiteY2" fmla="*/ 355892 h 990717"/>
                <a:gd name="connsiteX3" fmla="*/ 318878 w 1970842"/>
                <a:gd name="connsiteY3" fmla="*/ 990717 h 990717"/>
                <a:gd name="connsiteX4" fmla="*/ 0 w 1970842"/>
                <a:gd name="connsiteY4" fmla="*/ 866691 h 990717"/>
                <a:gd name="connsiteX5" fmla="*/ 316481 w 1970842"/>
                <a:gd name="connsiteY5" fmla="*/ 867536 h 990717"/>
                <a:gd name="connsiteX0" fmla="*/ 316481 w 1970842"/>
                <a:gd name="connsiteY0" fmla="*/ 867536 h 992622"/>
                <a:gd name="connsiteX1" fmla="*/ 1970842 w 1970842"/>
                <a:gd name="connsiteY1" fmla="*/ 0 h 992622"/>
                <a:gd name="connsiteX2" fmla="*/ 1539831 w 1970842"/>
                <a:gd name="connsiteY2" fmla="*/ 355892 h 992622"/>
                <a:gd name="connsiteX3" fmla="*/ 315068 w 1970842"/>
                <a:gd name="connsiteY3" fmla="*/ 992622 h 992622"/>
                <a:gd name="connsiteX4" fmla="*/ 0 w 1970842"/>
                <a:gd name="connsiteY4" fmla="*/ 866691 h 992622"/>
                <a:gd name="connsiteX5" fmla="*/ 316481 w 1970842"/>
                <a:gd name="connsiteY5" fmla="*/ 867536 h 992622"/>
                <a:gd name="connsiteX0" fmla="*/ 316481 w 1970842"/>
                <a:gd name="connsiteY0" fmla="*/ 1847734 h 1972820"/>
                <a:gd name="connsiteX1" fmla="*/ 1970842 w 1970842"/>
                <a:gd name="connsiteY1" fmla="*/ 980198 h 1972820"/>
                <a:gd name="connsiteX2" fmla="*/ 1249709 w 1970842"/>
                <a:gd name="connsiteY2" fmla="*/ 0 h 1972820"/>
                <a:gd name="connsiteX3" fmla="*/ 315068 w 1970842"/>
                <a:gd name="connsiteY3" fmla="*/ 1972820 h 1972820"/>
                <a:gd name="connsiteX4" fmla="*/ 0 w 1970842"/>
                <a:gd name="connsiteY4" fmla="*/ 1846889 h 1972820"/>
                <a:gd name="connsiteX5" fmla="*/ 316481 w 1970842"/>
                <a:gd name="connsiteY5" fmla="*/ 1847734 h 1972820"/>
                <a:gd name="connsiteX0" fmla="*/ 316481 w 1970842"/>
                <a:gd name="connsiteY0" fmla="*/ 1847734 h 1847734"/>
                <a:gd name="connsiteX1" fmla="*/ 1970842 w 1970842"/>
                <a:gd name="connsiteY1" fmla="*/ 980198 h 1847734"/>
                <a:gd name="connsiteX2" fmla="*/ 1249709 w 1970842"/>
                <a:gd name="connsiteY2" fmla="*/ 0 h 1847734"/>
                <a:gd name="connsiteX3" fmla="*/ 299799 w 1970842"/>
                <a:gd name="connsiteY3" fmla="*/ 766521 h 1847734"/>
                <a:gd name="connsiteX4" fmla="*/ 0 w 1970842"/>
                <a:gd name="connsiteY4" fmla="*/ 1846889 h 1847734"/>
                <a:gd name="connsiteX5" fmla="*/ 316481 w 1970842"/>
                <a:gd name="connsiteY5" fmla="*/ 1847734 h 1847734"/>
                <a:gd name="connsiteX0" fmla="*/ 316481 w 1993746"/>
                <a:gd name="connsiteY0" fmla="*/ 1847734 h 1847734"/>
                <a:gd name="connsiteX1" fmla="*/ 1993746 w 1993746"/>
                <a:gd name="connsiteY1" fmla="*/ 522110 h 1847734"/>
                <a:gd name="connsiteX2" fmla="*/ 1249709 w 1993746"/>
                <a:gd name="connsiteY2" fmla="*/ 0 h 1847734"/>
                <a:gd name="connsiteX3" fmla="*/ 299799 w 1993746"/>
                <a:gd name="connsiteY3" fmla="*/ 766521 h 1847734"/>
                <a:gd name="connsiteX4" fmla="*/ 0 w 1993746"/>
                <a:gd name="connsiteY4" fmla="*/ 1846889 h 1847734"/>
                <a:gd name="connsiteX5" fmla="*/ 316481 w 1993746"/>
                <a:gd name="connsiteY5" fmla="*/ 1847734 h 1847734"/>
                <a:gd name="connsiteX0" fmla="*/ 316481 w 1993746"/>
                <a:gd name="connsiteY0" fmla="*/ 1325624 h 1325624"/>
                <a:gd name="connsiteX1" fmla="*/ 1993746 w 1993746"/>
                <a:gd name="connsiteY1" fmla="*/ 0 h 1325624"/>
                <a:gd name="connsiteX2" fmla="*/ 1394770 w 1993746"/>
                <a:gd name="connsiteY2" fmla="*/ 12326 h 1325624"/>
                <a:gd name="connsiteX3" fmla="*/ 299799 w 1993746"/>
                <a:gd name="connsiteY3" fmla="*/ 244411 h 1325624"/>
                <a:gd name="connsiteX4" fmla="*/ 0 w 1993746"/>
                <a:gd name="connsiteY4" fmla="*/ 1324779 h 1325624"/>
                <a:gd name="connsiteX5" fmla="*/ 316481 w 1993746"/>
                <a:gd name="connsiteY5" fmla="*/ 1325624 h 1325624"/>
                <a:gd name="connsiteX0" fmla="*/ 16683 w 1693948"/>
                <a:gd name="connsiteY0" fmla="*/ 1325624 h 1325624"/>
                <a:gd name="connsiteX1" fmla="*/ 1693948 w 1693948"/>
                <a:gd name="connsiteY1" fmla="*/ 0 h 1325624"/>
                <a:gd name="connsiteX2" fmla="*/ 1094972 w 1693948"/>
                <a:gd name="connsiteY2" fmla="*/ 12326 h 1325624"/>
                <a:gd name="connsiteX3" fmla="*/ 1 w 1693948"/>
                <a:gd name="connsiteY3" fmla="*/ 244411 h 1325624"/>
                <a:gd name="connsiteX4" fmla="*/ 59037 w 1693948"/>
                <a:gd name="connsiteY4" fmla="*/ 859056 h 1325624"/>
                <a:gd name="connsiteX5" fmla="*/ 16683 w 1693948"/>
                <a:gd name="connsiteY5" fmla="*/ 1325624 h 1325624"/>
                <a:gd name="connsiteX0" fmla="*/ -1 w 1677264"/>
                <a:gd name="connsiteY0" fmla="*/ 1325624 h 1325624"/>
                <a:gd name="connsiteX1" fmla="*/ 1677264 w 1677264"/>
                <a:gd name="connsiteY1" fmla="*/ 0 h 1325624"/>
                <a:gd name="connsiteX2" fmla="*/ 1078288 w 1677264"/>
                <a:gd name="connsiteY2" fmla="*/ 12326 h 1325624"/>
                <a:gd name="connsiteX3" fmla="*/ 42353 w 1677264"/>
                <a:gd name="connsiteY3" fmla="*/ 859056 h 1325624"/>
                <a:gd name="connsiteX4" fmla="*/ -1 w 1677264"/>
                <a:gd name="connsiteY4" fmla="*/ 1325624 h 1325624"/>
                <a:gd name="connsiteX0" fmla="*/ 0 w 1634911"/>
                <a:gd name="connsiteY0" fmla="*/ 859056 h 859056"/>
                <a:gd name="connsiteX1" fmla="*/ 1634911 w 1634911"/>
                <a:gd name="connsiteY1" fmla="*/ 0 h 859056"/>
                <a:gd name="connsiteX2" fmla="*/ 1035935 w 1634911"/>
                <a:gd name="connsiteY2" fmla="*/ 12326 h 859056"/>
                <a:gd name="connsiteX3" fmla="*/ 0 w 1634911"/>
                <a:gd name="connsiteY3" fmla="*/ 859056 h 859056"/>
                <a:gd name="connsiteX0" fmla="*/ 0 w 1634911"/>
                <a:gd name="connsiteY0" fmla="*/ 859056 h 859056"/>
                <a:gd name="connsiteX1" fmla="*/ 1634911 w 1634911"/>
                <a:gd name="connsiteY1" fmla="*/ 0 h 859056"/>
                <a:gd name="connsiteX2" fmla="*/ 759570 w 1634911"/>
                <a:gd name="connsiteY2" fmla="*/ 108274 h 859056"/>
                <a:gd name="connsiteX3" fmla="*/ 0 w 1634911"/>
                <a:gd name="connsiteY3" fmla="*/ 859056 h 859056"/>
                <a:gd name="connsiteX0" fmla="*/ 0 w 1641820"/>
                <a:gd name="connsiteY0" fmla="*/ 868194 h 868194"/>
                <a:gd name="connsiteX1" fmla="*/ 1641820 w 1641820"/>
                <a:gd name="connsiteY1" fmla="*/ 0 h 868194"/>
                <a:gd name="connsiteX2" fmla="*/ 759570 w 1641820"/>
                <a:gd name="connsiteY2" fmla="*/ 117412 h 868194"/>
                <a:gd name="connsiteX3" fmla="*/ 0 w 1641820"/>
                <a:gd name="connsiteY3" fmla="*/ 868194 h 868194"/>
              </a:gdLst>
              <a:ahLst/>
              <a:cxnLst>
                <a:cxn ang="0">
                  <a:pos x="connsiteX0" y="connsiteY0"/>
                </a:cxn>
                <a:cxn ang="0">
                  <a:pos x="connsiteX1" y="connsiteY1"/>
                </a:cxn>
                <a:cxn ang="0">
                  <a:pos x="connsiteX2" y="connsiteY2"/>
                </a:cxn>
                <a:cxn ang="0">
                  <a:pos x="connsiteX3" y="connsiteY3"/>
                </a:cxn>
              </a:cxnLst>
              <a:rect l="l" t="t" r="r" b="b"/>
              <a:pathLst>
                <a:path w="1641820" h="868194">
                  <a:moveTo>
                    <a:pt x="0" y="868194"/>
                  </a:moveTo>
                  <a:lnTo>
                    <a:pt x="1641820" y="0"/>
                  </a:lnTo>
                  <a:lnTo>
                    <a:pt x="759570" y="117412"/>
                  </a:lnTo>
                  <a:lnTo>
                    <a:pt x="0" y="868194"/>
                  </a:lnTo>
                  <a:close/>
                </a:path>
              </a:pathLst>
            </a:custGeom>
            <a:solidFill>
              <a:srgbClr val="FFC000"/>
            </a:solidFill>
            <a:ln w="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38" name="Straight Connector 37"/>
            <p:cNvCxnSpPr/>
            <p:nvPr/>
          </p:nvCxnSpPr>
          <p:spPr bwMode="auto">
            <a:xfrm flipH="1" flipV="1">
              <a:off x="8696533" y="2163898"/>
              <a:ext cx="263838" cy="4244"/>
            </a:xfrm>
            <a:prstGeom prst="line">
              <a:avLst/>
            </a:prstGeom>
            <a:solidFill>
              <a:schemeClr val="accent1"/>
            </a:solidFill>
            <a:ln w="0"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flipH="1">
              <a:off x="7227277" y="2162974"/>
              <a:ext cx="1455227" cy="1432"/>
            </a:xfrm>
            <a:prstGeom prst="line">
              <a:avLst/>
            </a:prstGeom>
            <a:solidFill>
              <a:schemeClr val="accent1"/>
            </a:solidFill>
            <a:ln w="0" cap="flat" cmpd="sng" algn="ctr">
              <a:solidFill>
                <a:schemeClr val="tx1"/>
              </a:solidFill>
              <a:prstDash val="solid"/>
              <a:round/>
              <a:headEnd type="none" w="med" len="med"/>
              <a:tailEnd type="none" w="med" len="med"/>
            </a:ln>
            <a:effectLst/>
          </p:spPr>
        </p:cxnSp>
        <p:cxnSp>
          <p:nvCxnSpPr>
            <p:cNvPr id="47" name="Straight Arrow Connector 46"/>
            <p:cNvCxnSpPr/>
            <p:nvPr/>
          </p:nvCxnSpPr>
          <p:spPr bwMode="auto">
            <a:xfrm flipH="1" flipV="1">
              <a:off x="7372057" y="2164406"/>
              <a:ext cx="508" cy="980948"/>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sp>
          <p:nvSpPr>
            <p:cNvPr id="48" name="TextBox 47"/>
            <p:cNvSpPr txBox="1"/>
            <p:nvPr/>
          </p:nvSpPr>
          <p:spPr>
            <a:xfrm>
              <a:off x="7226261" y="2450410"/>
              <a:ext cx="287258" cy="261610"/>
            </a:xfrm>
            <a:prstGeom prst="rect">
              <a:avLst/>
            </a:prstGeom>
            <a:solidFill>
              <a:schemeClr val="bg1"/>
            </a:solidFill>
          </p:spPr>
          <p:txBody>
            <a:bodyPr wrap="none" rtlCol="0">
              <a:spAutoFit/>
            </a:bodyPr>
            <a:lstStyle/>
            <a:p>
              <a:r>
                <a:rPr lang="en-US" sz="1100" dirty="0" smtClean="0"/>
                <a:t>H</a:t>
              </a:r>
              <a:endParaRPr lang="en-US" sz="1100" dirty="0"/>
            </a:p>
          </p:txBody>
        </p:sp>
        <p:sp>
          <p:nvSpPr>
            <p:cNvPr id="53" name="Freeform 52"/>
            <p:cNvSpPr/>
            <p:nvPr/>
          </p:nvSpPr>
          <p:spPr bwMode="auto">
            <a:xfrm>
              <a:off x="7694637" y="2967046"/>
              <a:ext cx="64041" cy="172720"/>
            </a:xfrm>
            <a:custGeom>
              <a:avLst/>
              <a:gdLst>
                <a:gd name="connsiteX0" fmla="*/ 0 w 64041"/>
                <a:gd name="connsiteY0" fmla="*/ 0 h 172720"/>
                <a:gd name="connsiteX1" fmla="*/ 58420 w 64041"/>
                <a:gd name="connsiteY1" fmla="*/ 66040 h 172720"/>
                <a:gd name="connsiteX2" fmla="*/ 58420 w 64041"/>
                <a:gd name="connsiteY2" fmla="*/ 172720 h 172720"/>
              </a:gdLst>
              <a:ahLst/>
              <a:cxnLst>
                <a:cxn ang="0">
                  <a:pos x="connsiteX0" y="connsiteY0"/>
                </a:cxn>
                <a:cxn ang="0">
                  <a:pos x="connsiteX1" y="connsiteY1"/>
                </a:cxn>
                <a:cxn ang="0">
                  <a:pos x="connsiteX2" y="connsiteY2"/>
                </a:cxn>
              </a:cxnLst>
              <a:rect l="l" t="t" r="r" b="b"/>
              <a:pathLst>
                <a:path w="64041" h="172720">
                  <a:moveTo>
                    <a:pt x="0" y="0"/>
                  </a:moveTo>
                  <a:cubicBezTo>
                    <a:pt x="24341" y="18626"/>
                    <a:pt x="48683" y="37253"/>
                    <a:pt x="58420" y="66040"/>
                  </a:cubicBezTo>
                  <a:cubicBezTo>
                    <a:pt x="68157" y="94827"/>
                    <a:pt x="63288" y="133773"/>
                    <a:pt x="58420" y="172720"/>
                  </a:cubicBezTo>
                </a:path>
              </a:pathLst>
            </a:custGeom>
            <a:noFill/>
            <a:ln w="0" cap="flat" cmpd="sng" algn="ctr">
              <a:solidFill>
                <a:schemeClr val="tx1"/>
              </a:solidFill>
              <a:prstDash val="solid"/>
              <a:round/>
              <a:headEnd type="triangle" w="sm" len="sm"/>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4" name="TextBox 53"/>
            <p:cNvSpPr txBox="1"/>
            <p:nvPr/>
          </p:nvSpPr>
          <p:spPr>
            <a:xfrm>
              <a:off x="7701749" y="2889322"/>
              <a:ext cx="258404" cy="253916"/>
            </a:xfrm>
            <a:prstGeom prst="rect">
              <a:avLst/>
            </a:prstGeom>
            <a:noFill/>
          </p:spPr>
          <p:txBody>
            <a:bodyPr wrap="none" rtlCol="0">
              <a:spAutoFit/>
            </a:bodyPr>
            <a:lstStyle/>
            <a:p>
              <a:r>
                <a:rPr lang="en-US" sz="1050" dirty="0" smtClean="0">
                  <a:latin typeface="Symbol" panose="05050102010706020507" pitchFamily="18" charset="2"/>
                </a:rPr>
                <a:t>b</a:t>
              </a:r>
              <a:endParaRPr lang="en-US" sz="1050" dirty="0">
                <a:latin typeface="Symbol" panose="05050102010706020507" pitchFamily="18" charset="2"/>
              </a:endParaRPr>
            </a:p>
          </p:txBody>
        </p:sp>
      </p:grpSp>
      <p:pic>
        <p:nvPicPr>
          <p:cNvPr id="76" name="Picture 75"/>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57833" t="52893" r="13628" b="15856"/>
          <a:stretch/>
        </p:blipFill>
        <p:spPr>
          <a:xfrm>
            <a:off x="7293057" y="3752361"/>
            <a:ext cx="1038144" cy="852571"/>
          </a:xfrm>
          <a:prstGeom prst="rect">
            <a:avLst/>
          </a:prstGeom>
        </p:spPr>
      </p:pic>
      <p:pic>
        <p:nvPicPr>
          <p:cNvPr id="79" name="Picture 78"/>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a14:imgEffect>
                  </a14:imgLayer>
                </a14:imgProps>
              </a:ext>
            </a:extLst>
          </a:blip>
          <a:srcRect l="2989" t="46951" r="53555" b="10652"/>
          <a:stretch/>
        </p:blipFill>
        <p:spPr>
          <a:xfrm>
            <a:off x="5740401" y="5833972"/>
            <a:ext cx="1769534" cy="930893"/>
          </a:xfrm>
          <a:prstGeom prst="rect">
            <a:avLst/>
          </a:prstGeom>
        </p:spPr>
      </p:pic>
      <p:sp>
        <p:nvSpPr>
          <p:cNvPr id="80" name="Freeform 79"/>
          <p:cNvSpPr/>
          <p:nvPr/>
        </p:nvSpPr>
        <p:spPr bwMode="auto">
          <a:xfrm>
            <a:off x="5811859" y="1853225"/>
            <a:ext cx="1552536" cy="790406"/>
          </a:xfrm>
          <a:custGeom>
            <a:avLst/>
            <a:gdLst>
              <a:gd name="connsiteX0" fmla="*/ 0 w 214651"/>
              <a:gd name="connsiteY0" fmla="*/ 470883 h 1050003"/>
              <a:gd name="connsiteX1" fmla="*/ 213360 w 214651"/>
              <a:gd name="connsiteY1" fmla="*/ 19779 h 1050003"/>
              <a:gd name="connsiteX2" fmla="*/ 73152 w 214651"/>
              <a:gd name="connsiteY2" fmla="*/ 1050003 h 1050003"/>
              <a:gd name="connsiteX0" fmla="*/ 0 w 73152"/>
              <a:gd name="connsiteY0" fmla="*/ 0 h 579120"/>
              <a:gd name="connsiteX1" fmla="*/ 73152 w 73152"/>
              <a:gd name="connsiteY1" fmla="*/ 579120 h 579120"/>
              <a:gd name="connsiteX0" fmla="*/ 0 w 193583"/>
              <a:gd name="connsiteY0" fmla="*/ 289845 h 868965"/>
              <a:gd name="connsiteX1" fmla="*/ 73152 w 193583"/>
              <a:gd name="connsiteY1" fmla="*/ 868965 h 868965"/>
              <a:gd name="connsiteX0" fmla="*/ 0 w 316387"/>
              <a:gd name="connsiteY0" fmla="*/ 330929 h 910049"/>
              <a:gd name="connsiteX1" fmla="*/ 73152 w 316387"/>
              <a:gd name="connsiteY1" fmla="*/ 910049 h 910049"/>
              <a:gd name="connsiteX0" fmla="*/ 0 w 1003665"/>
              <a:gd name="connsiteY0" fmla="*/ 380207 h 739194"/>
              <a:gd name="connsiteX1" fmla="*/ 925590 w 1003665"/>
              <a:gd name="connsiteY1" fmla="*/ 739194 h 739194"/>
              <a:gd name="connsiteX0" fmla="*/ 0 w 1063347"/>
              <a:gd name="connsiteY0" fmla="*/ 363686 h 790406"/>
              <a:gd name="connsiteX1" fmla="*/ 989378 w 1063347"/>
              <a:gd name="connsiteY1" fmla="*/ 790406 h 790406"/>
            </a:gdLst>
            <a:ahLst/>
            <a:cxnLst>
              <a:cxn ang="0">
                <a:pos x="connsiteX0" y="connsiteY0"/>
              </a:cxn>
              <a:cxn ang="0">
                <a:pos x="connsiteX1" y="connsiteY1"/>
              </a:cxn>
            </a:cxnLst>
            <a:rect l="l" t="t" r="r" b="b"/>
            <a:pathLst>
              <a:path w="1063347" h="790406">
                <a:moveTo>
                  <a:pt x="0" y="363686"/>
                </a:moveTo>
                <a:cubicBezTo>
                  <a:pt x="402336" y="-473498"/>
                  <a:pt x="1330754" y="335238"/>
                  <a:pt x="989378" y="790406"/>
                </a:cubicBezTo>
              </a:path>
            </a:pathLst>
          </a:custGeom>
          <a:noFill/>
          <a:ln w="0" cap="flat" cmpd="sng" algn="ctr">
            <a:solidFill>
              <a:schemeClr val="tx1"/>
            </a:solidFill>
            <a:prstDash val="solid"/>
            <a:round/>
            <a:headEnd type="none" w="med" len="med"/>
            <a:tailEnd type="triangl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rot="-749822">
            <a:off x="5035550" y="2278063"/>
            <a:ext cx="1828800" cy="766762"/>
          </a:xfrm>
          <a:prstGeom prst="rect">
            <a:avLst/>
          </a:prstGeom>
          <a:solidFill>
            <a:srgbClr val="FFFF00"/>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1267" name="Right Triangle 3"/>
          <p:cNvSpPr>
            <a:spLocks noChangeArrowheads="1"/>
          </p:cNvSpPr>
          <p:nvPr/>
        </p:nvSpPr>
        <p:spPr bwMode="auto">
          <a:xfrm flipH="1">
            <a:off x="1365250" y="2649538"/>
            <a:ext cx="6437313" cy="1389062"/>
          </a:xfrm>
          <a:prstGeom prst="rtTriangle">
            <a:avLst/>
          </a:prstGeom>
          <a:solidFill>
            <a:schemeClr val="accent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cxnSp>
        <p:nvCxnSpPr>
          <p:cNvPr id="11268" name="Straight Arrow Connector 5"/>
          <p:cNvCxnSpPr>
            <a:cxnSpLocks noChangeShapeType="1"/>
          </p:cNvCxnSpPr>
          <p:nvPr/>
        </p:nvCxnSpPr>
        <p:spPr bwMode="auto">
          <a:xfrm rot="5400000">
            <a:off x="5706269" y="2856706"/>
            <a:ext cx="438150" cy="1588"/>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269" name="Straight Arrow Connector 7"/>
          <p:cNvCxnSpPr>
            <a:cxnSpLocks noChangeShapeType="1"/>
          </p:cNvCxnSpPr>
          <p:nvPr/>
        </p:nvCxnSpPr>
        <p:spPr bwMode="auto">
          <a:xfrm rot="10800000" flipV="1">
            <a:off x="5449888" y="2636838"/>
            <a:ext cx="474662" cy="109537"/>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1270" name="Straight Arrow Connector 9"/>
          <p:cNvCxnSpPr>
            <a:cxnSpLocks noChangeShapeType="1"/>
            <a:endCxn id="11266" idx="2"/>
          </p:cNvCxnSpPr>
          <p:nvPr/>
        </p:nvCxnSpPr>
        <p:spPr bwMode="auto">
          <a:xfrm rot="16200000" flipH="1">
            <a:off x="5778500" y="2782888"/>
            <a:ext cx="400050" cy="107950"/>
          </a:xfrm>
          <a:prstGeom prst="straightConnector1">
            <a:avLst/>
          </a:prstGeom>
          <a:noFill/>
          <a:ln w="9525" algn="ctr">
            <a:solidFill>
              <a:srgbClr val="00B0F0"/>
            </a:solidFill>
            <a:round/>
            <a:headEnd/>
            <a:tailEnd type="arrow" w="med" len="med"/>
          </a:ln>
          <a:extLst>
            <a:ext uri="{909E8E84-426E-40DD-AFC4-6F175D3DCCD1}">
              <a14:hiddenFill xmlns:a14="http://schemas.microsoft.com/office/drawing/2010/main">
                <a:noFill/>
              </a14:hiddenFill>
            </a:ext>
          </a:extLst>
        </p:spPr>
      </p:cxnSp>
      <p:sp>
        <p:nvSpPr>
          <p:cNvPr id="11271" name="TextBox 11"/>
          <p:cNvSpPr txBox="1">
            <a:spLocks noChangeArrowheads="1"/>
          </p:cNvSpPr>
          <p:nvPr/>
        </p:nvSpPr>
        <p:spPr bwMode="auto">
          <a:xfrm>
            <a:off x="5570538" y="2841625"/>
            <a:ext cx="354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t>W</a:t>
            </a:r>
          </a:p>
        </p:txBody>
      </p:sp>
      <p:sp>
        <p:nvSpPr>
          <p:cNvPr id="11272" name="TextBox 12"/>
          <p:cNvSpPr txBox="1">
            <a:spLocks noChangeArrowheads="1"/>
          </p:cNvSpPr>
          <p:nvPr/>
        </p:nvSpPr>
        <p:spPr bwMode="auto">
          <a:xfrm>
            <a:off x="5230813" y="2527300"/>
            <a:ext cx="293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FF0000"/>
                </a:solidFill>
              </a:rPr>
              <a:t>T</a:t>
            </a:r>
          </a:p>
        </p:txBody>
      </p:sp>
      <p:sp>
        <p:nvSpPr>
          <p:cNvPr id="11273" name="TextBox 13"/>
          <p:cNvSpPr txBox="1">
            <a:spLocks noChangeArrowheads="1"/>
          </p:cNvSpPr>
          <p:nvPr/>
        </p:nvSpPr>
        <p:spPr bwMode="auto">
          <a:xfrm>
            <a:off x="5962650" y="2732088"/>
            <a:ext cx="31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B0F0"/>
                </a:solidFill>
              </a:rPr>
              <a:t>N</a:t>
            </a:r>
          </a:p>
        </p:txBody>
      </p:sp>
      <p:grpSp>
        <p:nvGrpSpPr>
          <p:cNvPr id="2" name="Group 19"/>
          <p:cNvGrpSpPr/>
          <p:nvPr/>
        </p:nvGrpSpPr>
        <p:grpSpPr>
          <a:xfrm>
            <a:off x="5299075" y="3108179"/>
            <a:ext cx="476251" cy="105918"/>
            <a:chOff x="5280025" y="2738882"/>
            <a:chExt cx="476251" cy="105918"/>
          </a:xfrm>
          <a:solidFill>
            <a:srgbClr val="00B050"/>
          </a:solidFill>
        </p:grpSpPr>
        <p:cxnSp>
          <p:nvCxnSpPr>
            <p:cNvPr id="16" name="Straight Connector 15"/>
            <p:cNvCxnSpPr/>
            <p:nvPr/>
          </p:nvCxnSpPr>
          <p:spPr bwMode="auto">
            <a:xfrm flipV="1">
              <a:off x="5280025" y="2738882"/>
              <a:ext cx="467995" cy="105918"/>
            </a:xfrm>
            <a:prstGeom prst="line">
              <a:avLst/>
            </a:prstGeom>
            <a:grpFill/>
            <a:ln w="9525" cap="flat" cmpd="sng" algn="ctr">
              <a:solidFill>
                <a:srgbClr val="00B050"/>
              </a:solidFill>
              <a:prstDash val="solid"/>
              <a:round/>
              <a:headEnd type="none" w="med" len="med"/>
              <a:tailEnd type="none" w="med" len="med"/>
            </a:ln>
            <a:effectLst/>
          </p:spPr>
        </p:cxnSp>
        <p:sp>
          <p:nvSpPr>
            <p:cNvPr id="19" name="Right Triangle 18"/>
            <p:cNvSpPr/>
            <p:nvPr/>
          </p:nvSpPr>
          <p:spPr bwMode="auto">
            <a:xfrm rot="20714752" flipV="1">
              <a:off x="5588001" y="2762249"/>
              <a:ext cx="168275" cy="60325"/>
            </a:xfrm>
            <a:prstGeom prst="rtTriangle">
              <a:avLst/>
            </a:prstGeom>
            <a:grpFill/>
            <a:ln w="9525" cap="flat" cmpd="sng" algn="ctr">
              <a:solidFill>
                <a:srgbClr val="00B050"/>
              </a:solidFill>
              <a:prstDash val="solid"/>
              <a:round/>
              <a:headEnd type="none" w="med" len="med"/>
              <a:tailEnd type="none" w="med" len="med"/>
            </a:ln>
            <a:effectLst/>
          </p:spPr>
          <p:txBody>
            <a:bodyPr/>
            <a:lstStyle/>
            <a:p>
              <a:pPr>
                <a:defRPr/>
              </a:pPr>
              <a:endParaRPr lang="en-US" dirty="0">
                <a:latin typeface="Arial" charset="0"/>
              </a:endParaRPr>
            </a:p>
          </p:txBody>
        </p:sp>
      </p:grpSp>
      <p:grpSp>
        <p:nvGrpSpPr>
          <p:cNvPr id="3" name="Group 20"/>
          <p:cNvGrpSpPr/>
          <p:nvPr/>
        </p:nvGrpSpPr>
        <p:grpSpPr>
          <a:xfrm>
            <a:off x="5902325" y="2984354"/>
            <a:ext cx="476251" cy="105918"/>
            <a:chOff x="5280025" y="2738882"/>
            <a:chExt cx="476251" cy="105918"/>
          </a:xfrm>
          <a:solidFill>
            <a:srgbClr val="00B050"/>
          </a:solidFill>
        </p:grpSpPr>
        <p:cxnSp>
          <p:nvCxnSpPr>
            <p:cNvPr id="22" name="Straight Connector 21"/>
            <p:cNvCxnSpPr/>
            <p:nvPr/>
          </p:nvCxnSpPr>
          <p:spPr bwMode="auto">
            <a:xfrm flipV="1">
              <a:off x="5280025" y="2738882"/>
              <a:ext cx="467995" cy="105918"/>
            </a:xfrm>
            <a:prstGeom prst="line">
              <a:avLst/>
            </a:prstGeom>
            <a:grpFill/>
            <a:ln w="9525" cap="flat" cmpd="sng" algn="ctr">
              <a:solidFill>
                <a:srgbClr val="00B050"/>
              </a:solidFill>
              <a:prstDash val="solid"/>
              <a:round/>
              <a:headEnd type="none" w="med" len="med"/>
              <a:tailEnd type="none" w="med" len="med"/>
            </a:ln>
            <a:effectLst/>
          </p:spPr>
        </p:cxnSp>
        <p:sp>
          <p:nvSpPr>
            <p:cNvPr id="23" name="Right Triangle 22"/>
            <p:cNvSpPr/>
            <p:nvPr/>
          </p:nvSpPr>
          <p:spPr bwMode="auto">
            <a:xfrm rot="20714752" flipV="1">
              <a:off x="5588001" y="2762249"/>
              <a:ext cx="168275" cy="60325"/>
            </a:xfrm>
            <a:prstGeom prst="rtTriangle">
              <a:avLst/>
            </a:prstGeom>
            <a:grpFill/>
            <a:ln w="9525" cap="flat" cmpd="sng" algn="ctr">
              <a:solidFill>
                <a:srgbClr val="00B050"/>
              </a:solidFill>
              <a:prstDash val="solid"/>
              <a:round/>
              <a:headEnd type="none" w="med" len="med"/>
              <a:tailEnd type="none" w="med" len="med"/>
            </a:ln>
            <a:effectLst/>
          </p:spPr>
          <p:txBody>
            <a:bodyPr/>
            <a:lstStyle/>
            <a:p>
              <a:pPr>
                <a:defRPr/>
              </a:pPr>
              <a:endParaRPr lang="en-US" dirty="0">
                <a:latin typeface="Arial" charset="0"/>
              </a:endParaRPr>
            </a:p>
          </p:txBody>
        </p:sp>
      </p:grpSp>
      <p:grpSp>
        <p:nvGrpSpPr>
          <p:cNvPr id="4" name="Group 23"/>
          <p:cNvGrpSpPr/>
          <p:nvPr/>
        </p:nvGrpSpPr>
        <p:grpSpPr>
          <a:xfrm>
            <a:off x="6448425" y="2863704"/>
            <a:ext cx="476251" cy="105918"/>
            <a:chOff x="5280025" y="2738882"/>
            <a:chExt cx="476251" cy="105918"/>
          </a:xfrm>
          <a:solidFill>
            <a:srgbClr val="00B050"/>
          </a:solidFill>
        </p:grpSpPr>
        <p:cxnSp>
          <p:nvCxnSpPr>
            <p:cNvPr id="25" name="Straight Connector 24"/>
            <p:cNvCxnSpPr/>
            <p:nvPr/>
          </p:nvCxnSpPr>
          <p:spPr bwMode="auto">
            <a:xfrm flipV="1">
              <a:off x="5280025" y="2738882"/>
              <a:ext cx="467995" cy="105918"/>
            </a:xfrm>
            <a:prstGeom prst="line">
              <a:avLst/>
            </a:prstGeom>
            <a:grpFill/>
            <a:ln w="9525" cap="flat" cmpd="sng" algn="ctr">
              <a:solidFill>
                <a:srgbClr val="00B050"/>
              </a:solidFill>
              <a:prstDash val="solid"/>
              <a:round/>
              <a:headEnd type="none" w="med" len="med"/>
              <a:tailEnd type="none" w="med" len="med"/>
            </a:ln>
            <a:effectLst/>
          </p:spPr>
        </p:cxnSp>
        <p:sp>
          <p:nvSpPr>
            <p:cNvPr id="26" name="Right Triangle 25"/>
            <p:cNvSpPr/>
            <p:nvPr/>
          </p:nvSpPr>
          <p:spPr bwMode="auto">
            <a:xfrm rot="20714752" flipV="1">
              <a:off x="5588001" y="2762249"/>
              <a:ext cx="168275" cy="60325"/>
            </a:xfrm>
            <a:prstGeom prst="rtTriangle">
              <a:avLst/>
            </a:prstGeom>
            <a:grpFill/>
            <a:ln w="9525" cap="flat" cmpd="sng" algn="ctr">
              <a:solidFill>
                <a:srgbClr val="00B050"/>
              </a:solidFill>
              <a:prstDash val="solid"/>
              <a:round/>
              <a:headEnd type="none" w="med" len="med"/>
              <a:tailEnd type="none" w="med" len="med"/>
            </a:ln>
            <a:effectLst/>
          </p:spPr>
          <p:txBody>
            <a:bodyPr/>
            <a:lstStyle/>
            <a:p>
              <a:pPr>
                <a:defRPr/>
              </a:pPr>
              <a:endParaRPr lang="en-US" dirty="0">
                <a:latin typeface="Arial" charset="0"/>
              </a:endParaRPr>
            </a:p>
          </p:txBody>
        </p:sp>
      </p:grpSp>
      <p:sp>
        <p:nvSpPr>
          <p:cNvPr id="27" name="TextBox 26"/>
          <p:cNvSpPr txBox="1"/>
          <p:nvPr/>
        </p:nvSpPr>
        <p:spPr>
          <a:xfrm rot="20922820">
            <a:off x="4894263" y="3119438"/>
            <a:ext cx="2149475" cy="307975"/>
          </a:xfrm>
          <a:prstGeom prst="rect">
            <a:avLst/>
          </a:prstGeom>
          <a:noFill/>
        </p:spPr>
        <p:txBody>
          <a:bodyPr wrap="none">
            <a:spAutoFit/>
          </a:bodyPr>
          <a:lstStyle/>
          <a:p>
            <a:pPr>
              <a:defRPr/>
            </a:pPr>
            <a:r>
              <a:rPr lang="en-US" sz="1400" dirty="0">
                <a:solidFill>
                  <a:srgbClr val="009900"/>
                </a:solidFill>
                <a:latin typeface="Arial" charset="0"/>
              </a:rPr>
              <a:t>Friction =  N tan </a:t>
            </a:r>
            <a:r>
              <a:rPr lang="en-US" sz="1400" dirty="0">
                <a:solidFill>
                  <a:srgbClr val="009900"/>
                </a:solidFill>
                <a:latin typeface="Symbol" pitchFamily="18" charset="2"/>
              </a:rPr>
              <a:t>d</a:t>
            </a:r>
            <a:r>
              <a:rPr lang="en-US" sz="1400" baseline="-25000" dirty="0">
                <a:solidFill>
                  <a:srgbClr val="009900"/>
                </a:solidFill>
                <a:latin typeface="+mn-lt"/>
              </a:rPr>
              <a:t>developed</a:t>
            </a:r>
          </a:p>
        </p:txBody>
      </p:sp>
      <p:sp>
        <p:nvSpPr>
          <p:cNvPr id="11278" name="TextBox 27"/>
          <p:cNvSpPr txBox="1">
            <a:spLocks noChangeArrowheads="1"/>
          </p:cNvSpPr>
          <p:nvPr/>
        </p:nvSpPr>
        <p:spPr bwMode="auto">
          <a:xfrm>
            <a:off x="171450" y="1253596"/>
            <a:ext cx="5745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C00000"/>
                </a:solidFill>
              </a:rPr>
              <a:t>Driving Force = T = W . sin</a:t>
            </a:r>
            <a:r>
              <a:rPr lang="en-US" altLang="en-US" dirty="0">
                <a:solidFill>
                  <a:srgbClr val="C00000"/>
                </a:solidFill>
                <a:latin typeface="Symbol" panose="05050102010706020507" pitchFamily="18" charset="2"/>
              </a:rPr>
              <a:t>b</a:t>
            </a:r>
          </a:p>
        </p:txBody>
      </p:sp>
      <p:sp>
        <p:nvSpPr>
          <p:cNvPr id="11279" name="Rectangle 28"/>
          <p:cNvSpPr>
            <a:spLocks noChangeArrowheads="1"/>
          </p:cNvSpPr>
          <p:nvPr/>
        </p:nvSpPr>
        <p:spPr bwMode="auto">
          <a:xfrm>
            <a:off x="2560638" y="3702050"/>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latin typeface="Symbol" panose="05050102010706020507" pitchFamily="18" charset="2"/>
              </a:rPr>
              <a:t>b</a:t>
            </a:r>
            <a:endParaRPr lang="en-US" altLang="en-US"/>
          </a:p>
        </p:txBody>
      </p:sp>
      <p:sp>
        <p:nvSpPr>
          <p:cNvPr id="31" name="TextBox 30"/>
          <p:cNvSpPr txBox="1"/>
          <p:nvPr/>
        </p:nvSpPr>
        <p:spPr>
          <a:xfrm>
            <a:off x="171450" y="1655233"/>
            <a:ext cx="5908675" cy="368300"/>
          </a:xfrm>
          <a:prstGeom prst="rect">
            <a:avLst/>
          </a:prstGeom>
          <a:noFill/>
        </p:spPr>
        <p:txBody>
          <a:bodyPr>
            <a:spAutoFit/>
          </a:bodyPr>
          <a:lstStyle/>
          <a:p>
            <a:pPr>
              <a:defRPr/>
            </a:pPr>
            <a:r>
              <a:rPr lang="en-US" dirty="0">
                <a:solidFill>
                  <a:srgbClr val="00B050"/>
                </a:solidFill>
                <a:latin typeface="Arial" charset="0"/>
              </a:rPr>
              <a:t>Resisting Force = F = N tan</a:t>
            </a:r>
            <a:r>
              <a:rPr lang="en-US" dirty="0">
                <a:solidFill>
                  <a:srgbClr val="00B050"/>
                </a:solidFill>
                <a:latin typeface="Symbol" pitchFamily="18" charset="2"/>
              </a:rPr>
              <a:t>d = (</a:t>
            </a:r>
            <a:r>
              <a:rPr lang="en-US" dirty="0">
                <a:solidFill>
                  <a:srgbClr val="00B050"/>
                </a:solidFill>
                <a:latin typeface="+mn-lt"/>
              </a:rPr>
              <a:t>W.cos</a:t>
            </a:r>
            <a:r>
              <a:rPr lang="en-US" dirty="0">
                <a:solidFill>
                  <a:srgbClr val="00B050"/>
                </a:solidFill>
                <a:latin typeface="Symbol" pitchFamily="18" charset="2"/>
              </a:rPr>
              <a:t>b) </a:t>
            </a:r>
            <a:r>
              <a:rPr lang="en-US" dirty="0">
                <a:solidFill>
                  <a:srgbClr val="00B050"/>
                </a:solidFill>
                <a:latin typeface="+mn-lt"/>
              </a:rPr>
              <a:t>tan</a:t>
            </a:r>
            <a:r>
              <a:rPr lang="en-US" dirty="0">
                <a:solidFill>
                  <a:srgbClr val="00B050"/>
                </a:solidFill>
                <a:latin typeface="Symbol" pitchFamily="18" charset="2"/>
              </a:rPr>
              <a:t>d</a:t>
            </a:r>
          </a:p>
        </p:txBody>
      </p:sp>
      <p:sp>
        <p:nvSpPr>
          <p:cNvPr id="11281" name="TextBox 31"/>
          <p:cNvSpPr txBox="1">
            <a:spLocks noChangeArrowheads="1"/>
          </p:cNvSpPr>
          <p:nvPr/>
        </p:nvSpPr>
        <p:spPr bwMode="auto">
          <a:xfrm>
            <a:off x="171450" y="2168525"/>
            <a:ext cx="2339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F.S. =  F</a:t>
            </a:r>
            <a:r>
              <a:rPr lang="en-US" altLang="en-US" baseline="-25000"/>
              <a:t>resisting</a:t>
            </a:r>
            <a:r>
              <a:rPr lang="en-US" altLang="en-US"/>
              <a:t>/F</a:t>
            </a:r>
            <a:r>
              <a:rPr lang="en-US" altLang="en-US" baseline="-25000"/>
              <a:t>driving</a:t>
            </a:r>
            <a:r>
              <a:rPr lang="en-US" altLang="en-US"/>
              <a:t> </a:t>
            </a:r>
            <a:endParaRPr lang="en-US" altLang="en-US">
              <a:latin typeface="Symbol" panose="05050102010706020507" pitchFamily="18" charset="2"/>
            </a:endParaRPr>
          </a:p>
        </p:txBody>
      </p:sp>
      <p:sp>
        <p:nvSpPr>
          <p:cNvPr id="11283" name="TextBox 46"/>
          <p:cNvSpPr txBox="1">
            <a:spLocks noChangeArrowheads="1"/>
          </p:cNvSpPr>
          <p:nvPr/>
        </p:nvSpPr>
        <p:spPr bwMode="auto">
          <a:xfrm>
            <a:off x="171450" y="701146"/>
            <a:ext cx="3751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u="sng" dirty="0"/>
              <a:t>The Concept of Developed Friction</a:t>
            </a:r>
          </a:p>
        </p:txBody>
      </p:sp>
      <p:sp>
        <p:nvSpPr>
          <p:cNvPr id="11284" name="TextBox 54"/>
          <p:cNvSpPr txBox="1">
            <a:spLocks noChangeArrowheads="1"/>
          </p:cNvSpPr>
          <p:nvPr/>
        </p:nvSpPr>
        <p:spPr bwMode="auto">
          <a:xfrm>
            <a:off x="6729413" y="1308100"/>
            <a:ext cx="210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Developed Friction</a:t>
            </a:r>
          </a:p>
        </p:txBody>
      </p:sp>
      <p:sp>
        <p:nvSpPr>
          <p:cNvPr id="11285" name="TextBox 55"/>
          <p:cNvSpPr txBox="1">
            <a:spLocks noChangeArrowheads="1"/>
          </p:cNvSpPr>
          <p:nvPr/>
        </p:nvSpPr>
        <p:spPr bwMode="auto">
          <a:xfrm>
            <a:off x="328613" y="5046663"/>
            <a:ext cx="1236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F.S. = 1 = </a:t>
            </a:r>
          </a:p>
        </p:txBody>
      </p:sp>
      <p:cxnSp>
        <p:nvCxnSpPr>
          <p:cNvPr id="11286" name="Straight Connector 57"/>
          <p:cNvCxnSpPr>
            <a:cxnSpLocks noChangeShapeType="1"/>
          </p:cNvCxnSpPr>
          <p:nvPr/>
        </p:nvCxnSpPr>
        <p:spPr bwMode="auto">
          <a:xfrm>
            <a:off x="1446213" y="5230813"/>
            <a:ext cx="168275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11287" name="Rectangle 58"/>
          <p:cNvSpPr>
            <a:spLocks noChangeArrowheads="1"/>
          </p:cNvSpPr>
          <p:nvPr/>
        </p:nvSpPr>
        <p:spPr bwMode="auto">
          <a:xfrm>
            <a:off x="1463675" y="4929188"/>
            <a:ext cx="1665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t>Resisting Force </a:t>
            </a:r>
          </a:p>
        </p:txBody>
      </p:sp>
      <p:sp>
        <p:nvSpPr>
          <p:cNvPr id="11288" name="Rectangle 59"/>
          <p:cNvSpPr>
            <a:spLocks noChangeArrowheads="1"/>
          </p:cNvSpPr>
          <p:nvPr/>
        </p:nvSpPr>
        <p:spPr bwMode="auto">
          <a:xfrm>
            <a:off x="1485900" y="5267325"/>
            <a:ext cx="1460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t>Driving Force </a:t>
            </a:r>
          </a:p>
        </p:txBody>
      </p:sp>
      <p:sp>
        <p:nvSpPr>
          <p:cNvPr id="11289" name="Freeform 61"/>
          <p:cNvSpPr>
            <a:spLocks/>
          </p:cNvSpPr>
          <p:nvPr/>
        </p:nvSpPr>
        <p:spPr bwMode="auto">
          <a:xfrm>
            <a:off x="2305050" y="3830638"/>
            <a:ext cx="88900" cy="209550"/>
          </a:xfrm>
          <a:custGeom>
            <a:avLst/>
            <a:gdLst>
              <a:gd name="T0" fmla="*/ 0 w 89263"/>
              <a:gd name="T1" fmla="*/ 0 h 209006"/>
              <a:gd name="T2" fmla="*/ 72537 w 89263"/>
              <a:gd name="T3" fmla="*/ 109794 h 209006"/>
              <a:gd name="T4" fmla="*/ 60448 w 89263"/>
              <a:gd name="T5" fmla="*/ 219588 h 209006"/>
              <a:gd name="T6" fmla="*/ 0 60000 65536"/>
              <a:gd name="T7" fmla="*/ 0 60000 65536"/>
              <a:gd name="T8" fmla="*/ 0 60000 65536"/>
              <a:gd name="T9" fmla="*/ 0 w 89263"/>
              <a:gd name="T10" fmla="*/ 0 h 209006"/>
              <a:gd name="T11" fmla="*/ 89263 w 89263"/>
              <a:gd name="T12" fmla="*/ 209006 h 209006"/>
            </a:gdLst>
            <a:ahLst/>
            <a:cxnLst>
              <a:cxn ang="T6">
                <a:pos x="T0" y="T1"/>
              </a:cxn>
              <a:cxn ang="T7">
                <a:pos x="T2" y="T3"/>
              </a:cxn>
              <a:cxn ang="T8">
                <a:pos x="T4" y="T5"/>
              </a:cxn>
            </a:cxnLst>
            <a:rect l="T9" t="T10" r="T11" b="T12"/>
            <a:pathLst>
              <a:path w="89263" h="209006">
                <a:moveTo>
                  <a:pt x="0" y="0"/>
                </a:moveTo>
                <a:cubicBezTo>
                  <a:pt x="33745" y="34834"/>
                  <a:pt x="67491" y="69669"/>
                  <a:pt x="78377" y="104503"/>
                </a:cubicBezTo>
                <a:cubicBezTo>
                  <a:pt x="89263" y="139337"/>
                  <a:pt x="77288" y="174171"/>
                  <a:pt x="65314" y="209006"/>
                </a:cubicBezTo>
              </a:path>
            </a:pathLst>
          </a:custGeom>
          <a:noFill/>
          <a:ln w="9525"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5" name="Group 4"/>
          <p:cNvGrpSpPr/>
          <p:nvPr/>
        </p:nvGrpSpPr>
        <p:grpSpPr>
          <a:xfrm>
            <a:off x="171450" y="2798763"/>
            <a:ext cx="3000375" cy="677862"/>
            <a:chOff x="365125" y="2697163"/>
            <a:chExt cx="3000375" cy="677862"/>
          </a:xfrm>
        </p:grpSpPr>
        <p:sp>
          <p:nvSpPr>
            <p:cNvPr id="11290" name="TextBox 63"/>
            <p:cNvSpPr txBox="1">
              <a:spLocks noChangeArrowheads="1"/>
            </p:cNvSpPr>
            <p:nvPr/>
          </p:nvSpPr>
          <p:spPr bwMode="auto">
            <a:xfrm>
              <a:off x="365125" y="2814638"/>
              <a:ext cx="1428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F.S. = 2.5 = </a:t>
              </a:r>
            </a:p>
          </p:txBody>
        </p:sp>
        <p:cxnSp>
          <p:nvCxnSpPr>
            <p:cNvPr id="11291" name="Straight Connector 64"/>
            <p:cNvCxnSpPr>
              <a:cxnSpLocks noChangeShapeType="1"/>
            </p:cNvCxnSpPr>
            <p:nvPr/>
          </p:nvCxnSpPr>
          <p:spPr bwMode="auto">
            <a:xfrm>
              <a:off x="1682750" y="2998788"/>
              <a:ext cx="1682750"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11292" name="Rectangle 65"/>
            <p:cNvSpPr>
              <a:spLocks noChangeArrowheads="1"/>
            </p:cNvSpPr>
            <p:nvPr/>
          </p:nvSpPr>
          <p:spPr bwMode="auto">
            <a:xfrm>
              <a:off x="1662113" y="2697163"/>
              <a:ext cx="1666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t>Resisting Force </a:t>
              </a:r>
            </a:p>
          </p:txBody>
        </p:sp>
        <p:sp>
          <p:nvSpPr>
            <p:cNvPr id="11293" name="Rectangle 66"/>
            <p:cNvSpPr>
              <a:spLocks noChangeArrowheads="1"/>
            </p:cNvSpPr>
            <p:nvPr/>
          </p:nvSpPr>
          <p:spPr bwMode="auto">
            <a:xfrm>
              <a:off x="1720850" y="3035300"/>
              <a:ext cx="1460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t>Driving Force </a:t>
              </a:r>
            </a:p>
          </p:txBody>
        </p:sp>
      </p:grpSp>
      <p:cxnSp>
        <p:nvCxnSpPr>
          <p:cNvPr id="11294" name="Straight Arrow Connector 68"/>
          <p:cNvCxnSpPr>
            <a:cxnSpLocks noChangeShapeType="1"/>
          </p:cNvCxnSpPr>
          <p:nvPr/>
        </p:nvCxnSpPr>
        <p:spPr bwMode="auto">
          <a:xfrm rot="5400000" flipH="1" flipV="1">
            <a:off x="384176" y="5605462"/>
            <a:ext cx="512762" cy="36513"/>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1295" name="TextBox 69"/>
          <p:cNvSpPr txBox="1">
            <a:spLocks noChangeArrowheads="1"/>
          </p:cNvSpPr>
          <p:nvPr/>
        </p:nvSpPr>
        <p:spPr bwMode="auto">
          <a:xfrm>
            <a:off x="476250" y="5843588"/>
            <a:ext cx="2466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FF0000"/>
                </a:solidFill>
              </a:rPr>
              <a:t>On the verge of failure</a:t>
            </a:r>
          </a:p>
        </p:txBody>
      </p:sp>
      <p:sp>
        <p:nvSpPr>
          <p:cNvPr id="11296" name="Freeform 70"/>
          <p:cNvSpPr>
            <a:spLocks/>
          </p:cNvSpPr>
          <p:nvPr/>
        </p:nvSpPr>
        <p:spPr bwMode="auto">
          <a:xfrm>
            <a:off x="6688138" y="1711325"/>
            <a:ext cx="873125" cy="1863725"/>
          </a:xfrm>
          <a:custGeom>
            <a:avLst/>
            <a:gdLst>
              <a:gd name="T0" fmla="*/ 0 w 873034"/>
              <a:gd name="T1" fmla="*/ 1542826 h 1863635"/>
              <a:gd name="T2" fmla="*/ 732964 w 873034"/>
              <a:gd name="T3" fmla="*/ 1608214 h 1863635"/>
              <a:gd name="T4" fmla="*/ 850777 w 873034"/>
              <a:gd name="T5" fmla="*/ 0 h 1863635"/>
              <a:gd name="T6" fmla="*/ 0 60000 65536"/>
              <a:gd name="T7" fmla="*/ 0 60000 65536"/>
              <a:gd name="T8" fmla="*/ 0 60000 65536"/>
              <a:gd name="T9" fmla="*/ 0 w 873034"/>
              <a:gd name="T10" fmla="*/ 0 h 1863635"/>
              <a:gd name="T11" fmla="*/ 873034 w 873034"/>
              <a:gd name="T12" fmla="*/ 1863635 h 1863635"/>
            </a:gdLst>
            <a:ahLst/>
            <a:cxnLst>
              <a:cxn ang="T6">
                <a:pos x="T0" y="T1"/>
              </a:cxn>
              <a:cxn ang="T7">
                <a:pos x="T2" y="T3"/>
              </a:cxn>
              <a:cxn ang="T8">
                <a:pos x="T4" y="T5"/>
              </a:cxn>
            </a:cxnLst>
            <a:rect l="T9" t="T10" r="T11" b="T12"/>
            <a:pathLst>
              <a:path w="873034" h="1863635">
                <a:moveTo>
                  <a:pt x="0" y="1541417"/>
                </a:moveTo>
                <a:cubicBezTo>
                  <a:pt x="295003" y="1702526"/>
                  <a:pt x="590006" y="1863635"/>
                  <a:pt x="731520" y="1606732"/>
                </a:cubicBezTo>
                <a:cubicBezTo>
                  <a:pt x="873034" y="1349829"/>
                  <a:pt x="861060" y="674914"/>
                  <a:pt x="849086" y="0"/>
                </a:cubicBezTo>
              </a:path>
            </a:pathLst>
          </a:custGeom>
          <a:noFill/>
          <a:ln w="9525" cap="flat" cmpd="sng" algn="ctr">
            <a:solidFill>
              <a:srgbClr val="FF0000"/>
            </a:solidFill>
            <a:prstDash val="solid"/>
            <a:round/>
            <a:headEnd type="arrow"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9" name="Rectangle 58"/>
          <p:cNvSpPr/>
          <p:nvPr/>
        </p:nvSpPr>
        <p:spPr>
          <a:xfrm>
            <a:off x="171450" y="204802"/>
            <a:ext cx="2816797" cy="461665"/>
          </a:xfrm>
          <a:prstGeom prst="rect">
            <a:avLst/>
          </a:prstGeom>
        </p:spPr>
        <p:txBody>
          <a:bodyPr wrap="none">
            <a:spAutoFit/>
          </a:bodyPr>
          <a:lstStyle/>
          <a:p>
            <a:r>
              <a:rPr lang="en-US" sz="2400" b="1" u="sng" dirty="0" smtClean="0"/>
              <a:t>1. Planar </a:t>
            </a:r>
            <a:r>
              <a:rPr lang="en-US" sz="2400" b="1" u="sng" dirty="0"/>
              <a:t>Failures</a:t>
            </a:r>
            <a:r>
              <a:rPr lang="en-US" sz="2400" b="1" dirty="0"/>
              <a:t> </a:t>
            </a:r>
          </a:p>
        </p:txBody>
      </p:sp>
      <p:pic>
        <p:nvPicPr>
          <p:cNvPr id="61" name="Picture 35" descr="http://www.pps.k12.or.us/files/curriculum/CreepBlock.jpg"/>
          <p:cNvPicPr>
            <a:picLocks noChangeAspect="1" noChangeArrowheads="1"/>
          </p:cNvPicPr>
          <p:nvPr/>
        </p:nvPicPr>
        <p:blipFill rotWithShape="1">
          <a:blip r:embed="rId2">
            <a:extLst>
              <a:ext uri="{28A0092B-C50C-407E-A947-70E740481C1C}">
                <a14:useLocalDpi xmlns:a14="http://schemas.microsoft.com/office/drawing/2010/main" val="0"/>
              </a:ext>
            </a:extLst>
          </a:blip>
          <a:srcRect b="6251"/>
          <a:stretch/>
        </p:blipFill>
        <p:spPr bwMode="auto">
          <a:xfrm>
            <a:off x="3668713" y="4200525"/>
            <a:ext cx="3262312" cy="229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Parallelogram 4"/>
          <p:cNvSpPr>
            <a:spLocks noChangeArrowheads="1"/>
          </p:cNvSpPr>
          <p:nvPr/>
        </p:nvSpPr>
        <p:spPr bwMode="auto">
          <a:xfrm rot="16579455">
            <a:off x="4467225" y="5130801"/>
            <a:ext cx="236537" cy="220662"/>
          </a:xfrm>
          <a:prstGeom prst="parallelogram">
            <a:avLst>
              <a:gd name="adj" fmla="val 24804"/>
            </a:avLst>
          </a:prstGeom>
          <a:solidFill>
            <a:srgbClr val="FFFF00"/>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64" name="Freeform 8"/>
          <p:cNvSpPr>
            <a:spLocks/>
          </p:cNvSpPr>
          <p:nvPr/>
        </p:nvSpPr>
        <p:spPr bwMode="auto">
          <a:xfrm>
            <a:off x="4295749" y="2537878"/>
            <a:ext cx="785839" cy="2670711"/>
          </a:xfrm>
          <a:custGeom>
            <a:avLst/>
            <a:gdLst>
              <a:gd name="T0" fmla="*/ 0 w 4179094"/>
              <a:gd name="T1" fmla="*/ 3098719 h 3103886"/>
              <a:gd name="T2" fmla="*/ 1784209 w 4179094"/>
              <a:gd name="T3" fmla="*/ 345822 h 3103886"/>
              <a:gd name="T4" fmla="*/ 4191816 w 4179094"/>
              <a:gd name="T5" fmla="*/ 131862 h 3103886"/>
              <a:gd name="T6" fmla="*/ 0 60000 65536"/>
              <a:gd name="T7" fmla="*/ 0 60000 65536"/>
              <a:gd name="T8" fmla="*/ 0 60000 65536"/>
              <a:gd name="connsiteX0" fmla="*/ 0 w 4179094"/>
              <a:gd name="connsiteY0" fmla="*/ 2971800 h 2971800"/>
              <a:gd name="connsiteX1" fmla="*/ 4179094 w 4179094"/>
              <a:gd name="connsiteY1" fmla="*/ 0 h 2971800"/>
              <a:gd name="connsiteX0" fmla="*/ 0 w 4297605"/>
              <a:gd name="connsiteY0" fmla="*/ 2590760 h 2590760"/>
              <a:gd name="connsiteX1" fmla="*/ 4297605 w 4297605"/>
              <a:gd name="connsiteY1" fmla="*/ 0 h 2590760"/>
              <a:gd name="connsiteX0" fmla="*/ 0 w 4297605"/>
              <a:gd name="connsiteY0" fmla="*/ 2802302 h 2802302"/>
              <a:gd name="connsiteX1" fmla="*/ 4297605 w 4297605"/>
              <a:gd name="connsiteY1" fmla="*/ 211542 h 2802302"/>
              <a:gd name="connsiteX0" fmla="*/ 0 w 4331466"/>
              <a:gd name="connsiteY0" fmla="*/ 2722889 h 2722889"/>
              <a:gd name="connsiteX1" fmla="*/ 4331466 w 4331466"/>
              <a:gd name="connsiteY1" fmla="*/ 216805 h 2722889"/>
              <a:gd name="connsiteX0" fmla="*/ 0 w 1233255"/>
              <a:gd name="connsiteY0" fmla="*/ 2985854 h 2985854"/>
              <a:gd name="connsiteX1" fmla="*/ 1233255 w 1233255"/>
              <a:gd name="connsiteY1" fmla="*/ 200341 h 2985854"/>
              <a:gd name="connsiteX0" fmla="*/ 134462 w 1367717"/>
              <a:gd name="connsiteY0" fmla="*/ 2988511 h 2988511"/>
              <a:gd name="connsiteX1" fmla="*/ 1367717 w 1367717"/>
              <a:gd name="connsiteY1" fmla="*/ 202998 h 2988511"/>
              <a:gd name="connsiteX0" fmla="*/ 219703 w 716498"/>
              <a:gd name="connsiteY0" fmla="*/ 2876814 h 2876814"/>
              <a:gd name="connsiteX1" fmla="*/ 716498 w 716498"/>
              <a:gd name="connsiteY1" fmla="*/ 209846 h 2876814"/>
              <a:gd name="connsiteX0" fmla="*/ 288895 w 785690"/>
              <a:gd name="connsiteY0" fmla="*/ 2670988 h 2670988"/>
              <a:gd name="connsiteX1" fmla="*/ 785690 w 785690"/>
              <a:gd name="connsiteY1" fmla="*/ 4020 h 2670988"/>
            </a:gdLst>
            <a:ahLst/>
            <a:cxnLst>
              <a:cxn ang="0">
                <a:pos x="connsiteX0" y="connsiteY0"/>
              </a:cxn>
              <a:cxn ang="0">
                <a:pos x="connsiteX1" y="connsiteY1"/>
              </a:cxn>
            </a:cxnLst>
            <a:rect l="l" t="t" r="r" b="b"/>
            <a:pathLst>
              <a:path w="785690" h="2670988">
                <a:moveTo>
                  <a:pt x="288895" y="2670988"/>
                </a:moveTo>
                <a:cubicBezTo>
                  <a:pt x="-284789" y="1756596"/>
                  <a:pt x="55756" y="-97694"/>
                  <a:pt x="785690" y="4020"/>
                </a:cubicBezTo>
              </a:path>
            </a:pathLst>
          </a:custGeom>
          <a:noFill/>
          <a:ln w="9525" cap="flat" cmpd="sng" algn="ctr">
            <a:solidFill>
              <a:schemeClr val="tx1"/>
            </a:solidFill>
            <a:prstDash val="solid"/>
            <a:round/>
            <a:headEnd type="arrow"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22300" y="539750"/>
            <a:ext cx="31432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b="1" u="sng">
                <a:solidFill>
                  <a:srgbClr val="FF0000"/>
                </a:solidFill>
              </a:rPr>
              <a:t>FACTOR OF SAFETY</a:t>
            </a:r>
          </a:p>
        </p:txBody>
      </p:sp>
      <p:sp>
        <p:nvSpPr>
          <p:cNvPr id="12291" name="Text Box 3"/>
          <p:cNvSpPr txBox="1">
            <a:spLocks noChangeArrowheads="1"/>
          </p:cNvSpPr>
          <p:nvPr/>
        </p:nvSpPr>
        <p:spPr bwMode="auto">
          <a:xfrm>
            <a:off x="596900" y="1104900"/>
            <a:ext cx="6440488"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solidFill>
                  <a:srgbClr val="0000FF"/>
                </a:solidFill>
              </a:rPr>
              <a:t>1- For Shear Strength</a:t>
            </a:r>
            <a:endParaRPr lang="en-US" altLang="en-US" sz="2100" dirty="0">
              <a:solidFill>
                <a:srgbClr val="FFFFFF"/>
              </a:solidFill>
            </a:endParaRPr>
          </a:p>
          <a:p>
            <a:r>
              <a:rPr lang="en-US" altLang="en-US" sz="2100" dirty="0">
                <a:solidFill>
                  <a:srgbClr val="0000FF"/>
                </a:solidFill>
              </a:rPr>
              <a:t>    </a:t>
            </a:r>
            <a:r>
              <a:rPr lang="en-US" altLang="en-US" sz="2100" dirty="0">
                <a:solidFill>
                  <a:srgbClr val="0000FF"/>
                </a:solidFill>
                <a:latin typeface="Symbol" panose="05050102010706020507" pitchFamily="18" charset="2"/>
              </a:rPr>
              <a:t>t</a:t>
            </a:r>
            <a:r>
              <a:rPr lang="en-US" altLang="en-US" sz="2100" baseline="-25000" dirty="0">
                <a:solidFill>
                  <a:srgbClr val="0000FF"/>
                </a:solidFill>
              </a:rPr>
              <a:t>developed</a:t>
            </a:r>
            <a:r>
              <a:rPr lang="en-US" altLang="en-US" sz="2100" dirty="0">
                <a:solidFill>
                  <a:srgbClr val="0000FF"/>
                </a:solidFill>
              </a:rPr>
              <a:t> = </a:t>
            </a:r>
            <a:r>
              <a:rPr lang="en-US" altLang="en-US" sz="2100" dirty="0">
                <a:solidFill>
                  <a:srgbClr val="0000FF"/>
                </a:solidFill>
                <a:latin typeface="Symbol" panose="05050102010706020507" pitchFamily="18" charset="2"/>
              </a:rPr>
              <a:t>t</a:t>
            </a:r>
            <a:r>
              <a:rPr lang="en-US" altLang="en-US" sz="2100" dirty="0">
                <a:solidFill>
                  <a:srgbClr val="0000FF"/>
                </a:solidFill>
              </a:rPr>
              <a:t> / F.S.</a:t>
            </a:r>
            <a:endParaRPr lang="en-US" altLang="en-US" sz="2100" dirty="0">
              <a:solidFill>
                <a:srgbClr val="FFFFFF"/>
              </a:solidFill>
            </a:endParaRPr>
          </a:p>
          <a:p>
            <a:r>
              <a:rPr lang="en-US" altLang="en-US" sz="2100" dirty="0">
                <a:solidFill>
                  <a:srgbClr val="0000FF"/>
                </a:solidFill>
              </a:rPr>
              <a:t>    </a:t>
            </a:r>
            <a:r>
              <a:rPr lang="en-US" altLang="en-US" sz="2100" dirty="0" smtClean="0">
                <a:solidFill>
                  <a:srgbClr val="0000FF"/>
                </a:solidFill>
                <a:latin typeface="Symbol" panose="05050102010706020507" pitchFamily="18" charset="2"/>
              </a:rPr>
              <a:t>t</a:t>
            </a:r>
            <a:r>
              <a:rPr lang="en-US" altLang="en-US" sz="2100" baseline="-25000" dirty="0" smtClean="0">
                <a:solidFill>
                  <a:srgbClr val="0000FF"/>
                </a:solidFill>
              </a:rPr>
              <a:t>developed</a:t>
            </a:r>
            <a:r>
              <a:rPr lang="en-US" altLang="en-US" sz="2100" dirty="0" smtClean="0">
                <a:solidFill>
                  <a:srgbClr val="0000FF"/>
                </a:solidFill>
              </a:rPr>
              <a:t> </a:t>
            </a:r>
            <a:r>
              <a:rPr lang="en-US" altLang="en-US" sz="2100" dirty="0">
                <a:solidFill>
                  <a:srgbClr val="0000FF"/>
                </a:solidFill>
              </a:rPr>
              <a:t>= (c + σ tanϕ) / F.S.</a:t>
            </a:r>
            <a:endParaRPr lang="en-US" altLang="en-US" sz="2100" dirty="0">
              <a:solidFill>
                <a:srgbClr val="FFFFFF"/>
              </a:solidFill>
            </a:endParaRPr>
          </a:p>
          <a:p>
            <a:endParaRPr lang="en-US" altLang="en-US" sz="2100" dirty="0">
              <a:solidFill>
                <a:srgbClr val="FFFFFF"/>
              </a:solidFill>
            </a:endParaRPr>
          </a:p>
          <a:p>
            <a:r>
              <a:rPr lang="en-US" altLang="en-US" sz="2100" dirty="0">
                <a:solidFill>
                  <a:srgbClr val="005000"/>
                </a:solidFill>
              </a:rPr>
              <a:t>2- For Shear Parameters</a:t>
            </a:r>
            <a:endParaRPr lang="en-US" altLang="en-US" sz="2100" dirty="0">
              <a:solidFill>
                <a:srgbClr val="FFFFFF"/>
              </a:solidFill>
            </a:endParaRPr>
          </a:p>
          <a:p>
            <a:endParaRPr lang="en-US" altLang="en-US" sz="2100" dirty="0">
              <a:solidFill>
                <a:srgbClr val="005000"/>
              </a:solidFill>
            </a:endParaRPr>
          </a:p>
          <a:p>
            <a:r>
              <a:rPr lang="en-US" altLang="en-US" sz="2100" dirty="0">
                <a:solidFill>
                  <a:srgbClr val="005000"/>
                </a:solidFill>
              </a:rPr>
              <a:t>	c</a:t>
            </a:r>
            <a:r>
              <a:rPr lang="en-US" altLang="en-US" sz="2100" baseline="-25000" dirty="0">
                <a:solidFill>
                  <a:srgbClr val="005000"/>
                </a:solidFill>
              </a:rPr>
              <a:t>d</a:t>
            </a:r>
            <a:r>
              <a:rPr lang="en-US" altLang="en-US" sz="2100" dirty="0">
                <a:solidFill>
                  <a:srgbClr val="005000"/>
                </a:solidFill>
              </a:rPr>
              <a:t> = c / F.S.</a:t>
            </a:r>
          </a:p>
          <a:p>
            <a:r>
              <a:rPr lang="en-US" altLang="en-US" sz="2100" dirty="0">
                <a:solidFill>
                  <a:srgbClr val="005000"/>
                </a:solidFill>
              </a:rPr>
              <a:t>	tanϕ</a:t>
            </a:r>
            <a:r>
              <a:rPr lang="en-US" altLang="en-US" sz="2100" baseline="-25000" dirty="0">
                <a:solidFill>
                  <a:srgbClr val="005000"/>
                </a:solidFill>
              </a:rPr>
              <a:t>d</a:t>
            </a:r>
            <a:r>
              <a:rPr lang="en-US" altLang="en-US" sz="2100" dirty="0">
                <a:solidFill>
                  <a:srgbClr val="005000"/>
                </a:solidFill>
              </a:rPr>
              <a:t> = tanϕ / F.S.</a:t>
            </a:r>
            <a:endParaRPr lang="en-US" altLang="en-US" sz="2100" dirty="0">
              <a:solidFill>
                <a:srgbClr val="FFFFFF"/>
              </a:solidFill>
            </a:endParaRPr>
          </a:p>
          <a:p>
            <a:endParaRPr lang="en-US" altLang="en-US" sz="2100" dirty="0">
              <a:solidFill>
                <a:srgbClr val="FFFFFF"/>
              </a:solidFill>
            </a:endParaRPr>
          </a:p>
          <a:p>
            <a:endParaRPr lang="en-US" altLang="en-US" sz="2100" dirty="0">
              <a:solidFill>
                <a:srgbClr val="FFFFFF"/>
              </a:solidFill>
            </a:endParaRPr>
          </a:p>
          <a:p>
            <a:r>
              <a:rPr lang="en-US" altLang="en-US" sz="2100" dirty="0">
                <a:solidFill>
                  <a:srgbClr val="500000"/>
                </a:solidFill>
              </a:rPr>
              <a:t>3- For Height of the Slope</a:t>
            </a:r>
            <a:endParaRPr lang="en-US" altLang="en-US" sz="2100" dirty="0">
              <a:solidFill>
                <a:srgbClr val="FFFFFF"/>
              </a:solidFill>
            </a:endParaRPr>
          </a:p>
          <a:p>
            <a:endParaRPr lang="en-US" altLang="en-US" sz="2100" dirty="0">
              <a:solidFill>
                <a:srgbClr val="FFFFFF"/>
              </a:solidFill>
            </a:endParaRPr>
          </a:p>
          <a:p>
            <a:r>
              <a:rPr lang="en-US" altLang="en-US" sz="2100" dirty="0">
                <a:solidFill>
                  <a:srgbClr val="500000"/>
                </a:solidFill>
              </a:rPr>
              <a:t>	H</a:t>
            </a:r>
            <a:r>
              <a:rPr lang="en-US" altLang="en-US" sz="2100" baseline="-25000" dirty="0">
                <a:solidFill>
                  <a:srgbClr val="500000"/>
                </a:solidFill>
              </a:rPr>
              <a:t>design</a:t>
            </a:r>
            <a:r>
              <a:rPr lang="en-US" altLang="en-US" sz="2100" dirty="0">
                <a:solidFill>
                  <a:srgbClr val="500000"/>
                </a:solidFill>
              </a:rPr>
              <a:t> = H</a:t>
            </a:r>
            <a:r>
              <a:rPr lang="en-US" altLang="en-US" sz="2100" baseline="-25000" dirty="0">
                <a:solidFill>
                  <a:srgbClr val="500000"/>
                </a:solidFill>
              </a:rPr>
              <a:t>c</a:t>
            </a:r>
            <a:r>
              <a:rPr lang="en-US" altLang="en-US" sz="2100" dirty="0">
                <a:solidFill>
                  <a:srgbClr val="500000"/>
                </a:solidFill>
              </a:rPr>
              <a:t> / F.S.</a:t>
            </a:r>
          </a:p>
        </p:txBody>
      </p:sp>
      <p:sp>
        <p:nvSpPr>
          <p:cNvPr id="12292" name="Freeform 4"/>
          <p:cNvSpPr>
            <a:spLocks/>
          </p:cNvSpPr>
          <p:nvPr/>
        </p:nvSpPr>
        <p:spPr bwMode="auto">
          <a:xfrm>
            <a:off x="938213" y="2771775"/>
            <a:ext cx="3371850" cy="323850"/>
          </a:xfrm>
          <a:custGeom>
            <a:avLst/>
            <a:gdLst>
              <a:gd name="T0" fmla="*/ 145423 w 3372394"/>
              <a:gd name="T1" fmla="*/ 314213 h 324394"/>
              <a:gd name="T2" fmla="*/ 536102 w 3372394"/>
              <a:gd name="T3" fmla="*/ 10544 h 324394"/>
              <a:gd name="T4" fmla="*/ 3362072 w 3372394"/>
              <a:gd name="T5" fmla="*/ 250947 h 324394"/>
              <a:gd name="T6" fmla="*/ 0 60000 65536"/>
              <a:gd name="T7" fmla="*/ 0 60000 65536"/>
              <a:gd name="T8" fmla="*/ 0 60000 65536"/>
              <a:gd name="T9" fmla="*/ 0 w 3372394"/>
              <a:gd name="T10" fmla="*/ 0 h 324394"/>
              <a:gd name="T11" fmla="*/ 3372394 w 3372394"/>
              <a:gd name="T12" fmla="*/ 324394 h 324394"/>
            </a:gdLst>
            <a:ahLst/>
            <a:cxnLst>
              <a:cxn ang="T6">
                <a:pos x="T0" y="T1"/>
              </a:cxn>
              <a:cxn ang="T7">
                <a:pos x="T2" y="T3"/>
              </a:cxn>
              <a:cxn ang="T8">
                <a:pos x="T4" y="T5"/>
              </a:cxn>
            </a:cxnLst>
            <a:rect l="T9" t="T10" r="T11" b="T12"/>
            <a:pathLst>
              <a:path w="3372394" h="324394">
                <a:moveTo>
                  <a:pt x="145868" y="324394"/>
                </a:moveTo>
                <a:cubicBezTo>
                  <a:pt x="72934" y="173083"/>
                  <a:pt x="0" y="21772"/>
                  <a:pt x="537754" y="10886"/>
                </a:cubicBezTo>
                <a:cubicBezTo>
                  <a:pt x="1075508" y="0"/>
                  <a:pt x="2223951" y="129540"/>
                  <a:pt x="3372394" y="259080"/>
                </a:cubicBezTo>
              </a:path>
            </a:pathLst>
          </a:custGeom>
          <a:noFill/>
          <a:ln w="9525" cap="flat" cmpd="sng" algn="ctr">
            <a:solidFill>
              <a:schemeClr val="tx1"/>
            </a:solidFill>
            <a:prstDash val="solid"/>
            <a:round/>
            <a:headEnd type="arrow"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293" name="TextBox 5"/>
          <p:cNvSpPr txBox="1">
            <a:spLocks noChangeArrowheads="1"/>
          </p:cNvSpPr>
          <p:nvPr/>
        </p:nvSpPr>
        <p:spPr bwMode="auto">
          <a:xfrm>
            <a:off x="3621088" y="3538538"/>
            <a:ext cx="2916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Developed angle of friction</a:t>
            </a:r>
          </a:p>
        </p:txBody>
      </p:sp>
      <p:sp>
        <p:nvSpPr>
          <p:cNvPr id="12294" name="TextBox 6"/>
          <p:cNvSpPr txBox="1">
            <a:spLocks noChangeArrowheads="1"/>
          </p:cNvSpPr>
          <p:nvPr/>
        </p:nvSpPr>
        <p:spPr bwMode="auto">
          <a:xfrm>
            <a:off x="4316413" y="2879725"/>
            <a:ext cx="32607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Developed cohesion  or</a:t>
            </a:r>
          </a:p>
          <a:p>
            <a:r>
              <a:rPr lang="en-US" altLang="en-US" sz="1200"/>
              <a:t>Mobilized  cohesion</a:t>
            </a:r>
          </a:p>
        </p:txBody>
      </p:sp>
      <p:sp>
        <p:nvSpPr>
          <p:cNvPr id="12295" name="Freeform 7"/>
          <p:cNvSpPr>
            <a:spLocks/>
          </p:cNvSpPr>
          <p:nvPr/>
        </p:nvSpPr>
        <p:spPr bwMode="auto">
          <a:xfrm>
            <a:off x="1436688" y="3683000"/>
            <a:ext cx="2220912" cy="319088"/>
          </a:xfrm>
          <a:custGeom>
            <a:avLst/>
            <a:gdLst>
              <a:gd name="T0" fmla="*/ 0 w 2220686"/>
              <a:gd name="T1" fmla="*/ 0 h 317862"/>
              <a:gd name="T2" fmla="*/ 497357 w 2220686"/>
              <a:gd name="T3" fmla="*/ 323243 h 317862"/>
              <a:gd name="T4" fmla="*/ 2224980 w 2220686"/>
              <a:gd name="T5" fmla="*/ 112433 h 317862"/>
              <a:gd name="T6" fmla="*/ 0 60000 65536"/>
              <a:gd name="T7" fmla="*/ 0 60000 65536"/>
              <a:gd name="T8" fmla="*/ 0 60000 65536"/>
              <a:gd name="T9" fmla="*/ 0 w 2220686"/>
              <a:gd name="T10" fmla="*/ 0 h 317862"/>
              <a:gd name="T11" fmla="*/ 2220686 w 2220686"/>
              <a:gd name="T12" fmla="*/ 317862 h 317862"/>
            </a:gdLst>
            <a:ahLst/>
            <a:cxnLst>
              <a:cxn ang="T6">
                <a:pos x="T0" y="T1"/>
              </a:cxn>
              <a:cxn ang="T7">
                <a:pos x="T2" y="T3"/>
              </a:cxn>
              <a:cxn ang="T8">
                <a:pos x="T4" y="T5"/>
              </a:cxn>
            </a:cxnLst>
            <a:rect l="T9" t="T10" r="T11" b="T12"/>
            <a:pathLst>
              <a:path w="2220686" h="317862">
                <a:moveTo>
                  <a:pt x="0" y="0"/>
                </a:moveTo>
                <a:cubicBezTo>
                  <a:pt x="63137" y="141514"/>
                  <a:pt x="126275" y="283028"/>
                  <a:pt x="496389" y="300445"/>
                </a:cubicBezTo>
                <a:cubicBezTo>
                  <a:pt x="866503" y="317862"/>
                  <a:pt x="1543594" y="211182"/>
                  <a:pt x="2220686" y="104503"/>
                </a:cubicBezTo>
              </a:path>
            </a:pathLst>
          </a:custGeom>
          <a:noFill/>
          <a:ln w="9525" cap="flat" cmpd="sng" algn="ctr">
            <a:solidFill>
              <a:schemeClr val="tx1"/>
            </a:solidFill>
            <a:prstDash val="solid"/>
            <a:round/>
            <a:headEnd type="arrow"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2"/>
          <p:cNvSpPr>
            <a:spLocks noChangeArrowheads="1"/>
          </p:cNvSpPr>
          <p:nvPr/>
        </p:nvSpPr>
        <p:spPr bwMode="auto">
          <a:xfrm>
            <a:off x="2905125" y="2262188"/>
            <a:ext cx="6051250" cy="3786187"/>
          </a:xfrm>
          <a:custGeom>
            <a:avLst/>
            <a:gdLst>
              <a:gd name="T0" fmla="*/ 2147483646 w 4093"/>
              <a:gd name="T1" fmla="*/ 0 h 2385"/>
              <a:gd name="T2" fmla="*/ 0 w 4093"/>
              <a:gd name="T3" fmla="*/ 2147483646 h 2385"/>
              <a:gd name="T4" fmla="*/ 2147483646 w 4093"/>
              <a:gd name="T5" fmla="*/ 2147483646 h 2385"/>
              <a:gd name="T6" fmla="*/ 2147483646 w 4093"/>
              <a:gd name="T7" fmla="*/ 2147483646 h 2385"/>
              <a:gd name="T8" fmla="*/ 2147483646 w 4093"/>
              <a:gd name="T9" fmla="*/ 0 h 2385"/>
              <a:gd name="T10" fmla="*/ 0 60000 65536"/>
              <a:gd name="T11" fmla="*/ 0 60000 65536"/>
              <a:gd name="T12" fmla="*/ 0 60000 65536"/>
              <a:gd name="T13" fmla="*/ 0 60000 65536"/>
              <a:gd name="T14" fmla="*/ 0 60000 65536"/>
              <a:gd name="T15" fmla="*/ 0 w 4093"/>
              <a:gd name="T16" fmla="*/ 0 h 2385"/>
              <a:gd name="T17" fmla="*/ 4093 w 4093"/>
              <a:gd name="T18" fmla="*/ 2385 h 2385"/>
              <a:gd name="connsiteX0" fmla="*/ 9313 w 9313"/>
              <a:gd name="connsiteY0" fmla="*/ 0 h 10000"/>
              <a:gd name="connsiteX1" fmla="*/ 0 w 9313"/>
              <a:gd name="connsiteY1" fmla="*/ 7015 h 10000"/>
              <a:gd name="connsiteX2" fmla="*/ 1468 w 9313"/>
              <a:gd name="connsiteY2" fmla="*/ 10000 h 10000"/>
              <a:gd name="connsiteX3" fmla="*/ 9257 w 9313"/>
              <a:gd name="connsiteY3" fmla="*/ 4316 h 10000"/>
              <a:gd name="connsiteX4" fmla="*/ 9313 w 9313"/>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3" h="10000">
                <a:moveTo>
                  <a:pt x="9313" y="0"/>
                </a:moveTo>
                <a:lnTo>
                  <a:pt x="0" y="7015"/>
                </a:lnTo>
                <a:lnTo>
                  <a:pt x="1468" y="10000"/>
                </a:lnTo>
                <a:lnTo>
                  <a:pt x="9257" y="4316"/>
                </a:lnTo>
                <a:cubicBezTo>
                  <a:pt x="9276" y="2877"/>
                  <a:pt x="9294" y="1439"/>
                  <a:pt x="9313" y="0"/>
                </a:cubicBezTo>
                <a:close/>
              </a:path>
            </a:pathLst>
          </a:custGeom>
          <a:gradFill rotWithShape="0">
            <a:gsLst>
              <a:gs pos="0">
                <a:srgbClr val="FFCC00"/>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39" name="Freeform 3"/>
          <p:cNvSpPr>
            <a:spLocks noChangeArrowheads="1"/>
          </p:cNvSpPr>
          <p:nvPr/>
        </p:nvSpPr>
        <p:spPr bwMode="auto">
          <a:xfrm>
            <a:off x="2198688" y="1358900"/>
            <a:ext cx="6615112" cy="3916363"/>
          </a:xfrm>
          <a:custGeom>
            <a:avLst/>
            <a:gdLst>
              <a:gd name="T0" fmla="*/ 0 w 4167"/>
              <a:gd name="T1" fmla="*/ 2147483646 h 2467"/>
              <a:gd name="T2" fmla="*/ 2147483646 w 4167"/>
              <a:gd name="T3" fmla="*/ 0 h 2467"/>
              <a:gd name="T4" fmla="*/ 2147483646 w 4167"/>
              <a:gd name="T5" fmla="*/ 2147483646 h 2467"/>
              <a:gd name="T6" fmla="*/ 2147483646 w 4167"/>
              <a:gd name="T7" fmla="*/ 2147483646 h 2467"/>
              <a:gd name="T8" fmla="*/ 0 w 4167"/>
              <a:gd name="T9" fmla="*/ 2147483646 h 2467"/>
              <a:gd name="T10" fmla="*/ 0 60000 65536"/>
              <a:gd name="T11" fmla="*/ 0 60000 65536"/>
              <a:gd name="T12" fmla="*/ 0 60000 65536"/>
              <a:gd name="T13" fmla="*/ 0 60000 65536"/>
              <a:gd name="T14" fmla="*/ 0 60000 65536"/>
              <a:gd name="T15" fmla="*/ 0 w 4167"/>
              <a:gd name="T16" fmla="*/ 0 h 2467"/>
              <a:gd name="T17" fmla="*/ 4167 w 4167"/>
              <a:gd name="T18" fmla="*/ 2467 h 2467"/>
            </a:gdLst>
            <a:ahLst/>
            <a:cxnLst>
              <a:cxn ang="T10">
                <a:pos x="T0" y="T1"/>
              </a:cxn>
              <a:cxn ang="T11">
                <a:pos x="T2" y="T3"/>
              </a:cxn>
              <a:cxn ang="T12">
                <a:pos x="T4" y="T5"/>
              </a:cxn>
              <a:cxn ang="T13">
                <a:pos x="T6" y="T7"/>
              </a:cxn>
              <a:cxn ang="T14">
                <a:pos x="T8" y="T9"/>
              </a:cxn>
            </a:cxnLst>
            <a:rect l="T15" t="T16" r="T17" b="T18"/>
            <a:pathLst>
              <a:path w="4167" h="2467">
                <a:moveTo>
                  <a:pt x="0" y="1671"/>
                </a:moveTo>
                <a:lnTo>
                  <a:pt x="3738" y="0"/>
                </a:lnTo>
                <a:lnTo>
                  <a:pt x="4167" y="796"/>
                </a:lnTo>
                <a:lnTo>
                  <a:pt x="428" y="2467"/>
                </a:lnTo>
                <a:lnTo>
                  <a:pt x="0" y="1671"/>
                </a:lnTo>
                <a:close/>
              </a:path>
            </a:pathLst>
          </a:custGeom>
          <a:gradFill rotWithShape="0">
            <a:gsLst>
              <a:gs pos="0">
                <a:srgbClr val="FFE0C0"/>
              </a:gs>
              <a:gs pos="100000">
                <a:srgbClr val="FFFFFF"/>
              </a:gs>
            </a:gsLst>
            <a:lin ang="17820000" scaled="1"/>
          </a:gradFill>
          <a:ln w="0">
            <a:solidFill>
              <a:srgbClr val="000000"/>
            </a:solidFill>
            <a:prstDash val="sysDot"/>
            <a:round/>
            <a:headEnd/>
            <a:tailEnd/>
          </a:ln>
        </p:spPr>
        <p:txBody>
          <a:bodyPr/>
          <a:lstStyle/>
          <a:p>
            <a:endParaRPr lang="en-US"/>
          </a:p>
        </p:txBody>
      </p:sp>
      <p:sp>
        <p:nvSpPr>
          <p:cNvPr id="14340" name="Freeform 4"/>
          <p:cNvSpPr>
            <a:spLocks noChangeArrowheads="1"/>
          </p:cNvSpPr>
          <p:nvPr/>
        </p:nvSpPr>
        <p:spPr bwMode="auto">
          <a:xfrm>
            <a:off x="1816100" y="3927475"/>
            <a:ext cx="1358900" cy="1858963"/>
          </a:xfrm>
          <a:custGeom>
            <a:avLst/>
            <a:gdLst>
              <a:gd name="T0" fmla="*/ 0 w 856"/>
              <a:gd name="T1" fmla="*/ 0 h 1171"/>
              <a:gd name="T2" fmla="*/ 2147483646 w 856"/>
              <a:gd name="T3" fmla="*/ 2147483646 h 1171"/>
              <a:gd name="T4" fmla="*/ 2147483646 w 856"/>
              <a:gd name="T5" fmla="*/ 2147483646 h 1171"/>
              <a:gd name="T6" fmla="*/ 2147483646 w 856"/>
              <a:gd name="T7" fmla="*/ 2147483646 h 1171"/>
              <a:gd name="T8" fmla="*/ 2147483646 w 856"/>
              <a:gd name="T9" fmla="*/ 2147483646 h 1171"/>
              <a:gd name="T10" fmla="*/ 0 w 856"/>
              <a:gd name="T11" fmla="*/ 0 h 1171"/>
              <a:gd name="T12" fmla="*/ 0 60000 65536"/>
              <a:gd name="T13" fmla="*/ 0 60000 65536"/>
              <a:gd name="T14" fmla="*/ 0 60000 65536"/>
              <a:gd name="T15" fmla="*/ 0 60000 65536"/>
              <a:gd name="T16" fmla="*/ 0 60000 65536"/>
              <a:gd name="T17" fmla="*/ 0 60000 65536"/>
              <a:gd name="T18" fmla="*/ 0 w 856"/>
              <a:gd name="T19" fmla="*/ 0 h 1171"/>
              <a:gd name="T20" fmla="*/ 856 w 856"/>
              <a:gd name="T21" fmla="*/ 1171 h 1171"/>
            </a:gdLst>
            <a:ahLst/>
            <a:cxnLst>
              <a:cxn ang="T12">
                <a:pos x="T0" y="T1"/>
              </a:cxn>
              <a:cxn ang="T13">
                <a:pos x="T2" y="T3"/>
              </a:cxn>
              <a:cxn ang="T14">
                <a:pos x="T4" y="T5"/>
              </a:cxn>
              <a:cxn ang="T15">
                <a:pos x="T6" y="T7"/>
              </a:cxn>
              <a:cxn ang="T16">
                <a:pos x="T8" y="T9"/>
              </a:cxn>
              <a:cxn ang="T17">
                <a:pos x="T10" y="T11"/>
              </a:cxn>
            </a:cxnLst>
            <a:rect l="T18" t="T19" r="T20" b="T21"/>
            <a:pathLst>
              <a:path w="856" h="1171">
                <a:moveTo>
                  <a:pt x="0" y="0"/>
                </a:moveTo>
                <a:lnTo>
                  <a:pt x="778" y="35"/>
                </a:lnTo>
                <a:lnTo>
                  <a:pt x="856" y="1171"/>
                </a:lnTo>
                <a:lnTo>
                  <a:pt x="506" y="113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1" name="Freeform 5"/>
          <p:cNvSpPr>
            <a:spLocks noChangeArrowheads="1"/>
          </p:cNvSpPr>
          <p:nvPr/>
        </p:nvSpPr>
        <p:spPr bwMode="auto">
          <a:xfrm>
            <a:off x="7869238" y="1000125"/>
            <a:ext cx="1203279" cy="1703473"/>
          </a:xfrm>
          <a:custGeom>
            <a:avLst/>
            <a:gdLst>
              <a:gd name="T0" fmla="*/ 2147483646 w 1206"/>
              <a:gd name="T1" fmla="*/ 2147483646 h 1419"/>
              <a:gd name="T2" fmla="*/ 0 w 1206"/>
              <a:gd name="T3" fmla="*/ 0 h 1419"/>
              <a:gd name="T4" fmla="*/ 2147483646 w 1206"/>
              <a:gd name="T5" fmla="*/ 2147483646 h 1419"/>
              <a:gd name="T6" fmla="*/ 2147483646 w 1206"/>
              <a:gd name="T7" fmla="*/ 2147483646 h 1419"/>
              <a:gd name="T8" fmla="*/ 2147483646 w 1206"/>
              <a:gd name="T9" fmla="*/ 2147483646 h 1419"/>
              <a:gd name="T10" fmla="*/ 2147483646 w 1206"/>
              <a:gd name="T11" fmla="*/ 2147483646 h 1419"/>
              <a:gd name="T12" fmla="*/ 0 60000 65536"/>
              <a:gd name="T13" fmla="*/ 0 60000 65536"/>
              <a:gd name="T14" fmla="*/ 0 60000 65536"/>
              <a:gd name="T15" fmla="*/ 0 60000 65536"/>
              <a:gd name="T16" fmla="*/ 0 60000 65536"/>
              <a:gd name="T17" fmla="*/ 0 60000 65536"/>
              <a:gd name="T18" fmla="*/ 0 w 1206"/>
              <a:gd name="T19" fmla="*/ 0 h 1419"/>
              <a:gd name="T20" fmla="*/ 1206 w 1206"/>
              <a:gd name="T21" fmla="*/ 1419 h 1419"/>
              <a:gd name="connsiteX0" fmla="*/ 6285 w 6285"/>
              <a:gd name="connsiteY0" fmla="*/ 6655 h 6998"/>
              <a:gd name="connsiteX1" fmla="*/ 0 w 6285"/>
              <a:gd name="connsiteY1" fmla="*/ 0 h 6998"/>
              <a:gd name="connsiteX2" fmla="*/ 970 w 6285"/>
              <a:gd name="connsiteY2" fmla="*/ 4750 h 6998"/>
              <a:gd name="connsiteX3" fmla="*/ 4519 w 6285"/>
              <a:gd name="connsiteY3" fmla="*/ 6998 h 6998"/>
              <a:gd name="connsiteX4" fmla="*/ 6285 w 6285"/>
              <a:gd name="connsiteY4" fmla="*/ 6655 h 6998"/>
              <a:gd name="connsiteX0" fmla="*/ 10000 w 10000"/>
              <a:gd name="connsiteY0" fmla="*/ 9510 h 10806"/>
              <a:gd name="connsiteX1" fmla="*/ 0 w 10000"/>
              <a:gd name="connsiteY1" fmla="*/ 0 h 10806"/>
              <a:gd name="connsiteX2" fmla="*/ 1543 w 10000"/>
              <a:gd name="connsiteY2" fmla="*/ 6788 h 10806"/>
              <a:gd name="connsiteX3" fmla="*/ 7120 w 10000"/>
              <a:gd name="connsiteY3" fmla="*/ 10806 h 10806"/>
              <a:gd name="connsiteX4" fmla="*/ 10000 w 10000"/>
              <a:gd name="connsiteY4" fmla="*/ 9510 h 10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806">
                <a:moveTo>
                  <a:pt x="10000" y="9510"/>
                </a:moveTo>
                <a:lnTo>
                  <a:pt x="0" y="0"/>
                </a:lnTo>
                <a:lnTo>
                  <a:pt x="1543" y="6788"/>
                </a:lnTo>
                <a:lnTo>
                  <a:pt x="7120" y="10806"/>
                </a:lnTo>
                <a:lnTo>
                  <a:pt x="10000" y="95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2" name="Freeform 6"/>
          <p:cNvSpPr>
            <a:spLocks noChangeArrowheads="1"/>
          </p:cNvSpPr>
          <p:nvPr/>
        </p:nvSpPr>
        <p:spPr bwMode="auto">
          <a:xfrm>
            <a:off x="4657725" y="2351088"/>
            <a:ext cx="1235075" cy="2139950"/>
          </a:xfrm>
          <a:custGeom>
            <a:avLst/>
            <a:gdLst>
              <a:gd name="T0" fmla="*/ 0 w 778"/>
              <a:gd name="T1" fmla="*/ 2147483646 h 1348"/>
              <a:gd name="T2" fmla="*/ 2147483646 w 778"/>
              <a:gd name="T3" fmla="*/ 0 h 1348"/>
              <a:gd name="T4" fmla="*/ 2147483646 w 778"/>
              <a:gd name="T5" fmla="*/ 2147483646 h 1348"/>
              <a:gd name="T6" fmla="*/ 0 w 778"/>
              <a:gd name="T7" fmla="*/ 2147483646 h 1348"/>
              <a:gd name="T8" fmla="*/ 0 w 778"/>
              <a:gd name="T9" fmla="*/ 2147483646 h 1348"/>
              <a:gd name="T10" fmla="*/ 0 60000 65536"/>
              <a:gd name="T11" fmla="*/ 0 60000 65536"/>
              <a:gd name="T12" fmla="*/ 0 60000 65536"/>
              <a:gd name="T13" fmla="*/ 0 60000 65536"/>
              <a:gd name="T14" fmla="*/ 0 60000 65536"/>
              <a:gd name="T15" fmla="*/ 0 w 778"/>
              <a:gd name="T16" fmla="*/ 0 h 1348"/>
              <a:gd name="T17" fmla="*/ 778 w 778"/>
              <a:gd name="T18" fmla="*/ 1348 h 1348"/>
            </a:gdLst>
            <a:ahLst/>
            <a:cxnLst>
              <a:cxn ang="T10">
                <a:pos x="T0" y="T1"/>
              </a:cxn>
              <a:cxn ang="T11">
                <a:pos x="T2" y="T3"/>
              </a:cxn>
              <a:cxn ang="T12">
                <a:pos x="T4" y="T5"/>
              </a:cxn>
              <a:cxn ang="T13">
                <a:pos x="T6" y="T7"/>
              </a:cxn>
              <a:cxn ang="T14">
                <a:pos x="T8" y="T9"/>
              </a:cxn>
            </a:cxnLst>
            <a:rect l="T15" t="T16" r="T17" b="T18"/>
            <a:pathLst>
              <a:path w="778" h="1348">
                <a:moveTo>
                  <a:pt x="0" y="355"/>
                </a:moveTo>
                <a:lnTo>
                  <a:pt x="778" y="0"/>
                </a:lnTo>
                <a:lnTo>
                  <a:pt x="778" y="993"/>
                </a:lnTo>
                <a:lnTo>
                  <a:pt x="0" y="1348"/>
                </a:lnTo>
                <a:lnTo>
                  <a:pt x="0" y="355"/>
                </a:lnTo>
                <a:close/>
              </a:path>
            </a:pathLst>
          </a:custGeom>
          <a:gradFill rotWithShape="0">
            <a:gsLst>
              <a:gs pos="0">
                <a:srgbClr val="E0B090"/>
              </a:gs>
              <a:gs pos="100000">
                <a:srgbClr val="FFFFFF"/>
              </a:gs>
            </a:gsLst>
            <a:lin ang="5400000" scaled="1"/>
          </a:gradFill>
          <a:ln w="0">
            <a:solidFill>
              <a:srgbClr val="000000"/>
            </a:solidFill>
            <a:prstDash val="solid"/>
            <a:round/>
            <a:headEnd/>
            <a:tailEnd/>
          </a:ln>
        </p:spPr>
        <p:txBody>
          <a:bodyPr/>
          <a:lstStyle/>
          <a:p>
            <a:endParaRPr lang="en-US"/>
          </a:p>
        </p:txBody>
      </p:sp>
      <p:sp>
        <p:nvSpPr>
          <p:cNvPr id="14343" name="Freeform 7"/>
          <p:cNvSpPr>
            <a:spLocks/>
          </p:cNvSpPr>
          <p:nvPr/>
        </p:nvSpPr>
        <p:spPr bwMode="auto">
          <a:xfrm>
            <a:off x="5249863" y="3389313"/>
            <a:ext cx="0" cy="839787"/>
          </a:xfrm>
          <a:custGeom>
            <a:avLst/>
            <a:gdLst>
              <a:gd name="T0" fmla="*/ 0 h 529"/>
              <a:gd name="T1" fmla="*/ 2147483646 h 529"/>
              <a:gd name="T2" fmla="*/ 0 60000 65536"/>
              <a:gd name="T3" fmla="*/ 0 60000 65536"/>
              <a:gd name="T4" fmla="*/ 0 h 529"/>
              <a:gd name="T5" fmla="*/ 529 h 529"/>
            </a:gdLst>
            <a:ahLst/>
            <a:cxnLst>
              <a:cxn ang="T2">
                <a:pos x="0" y="T0"/>
              </a:cxn>
              <a:cxn ang="T3">
                <a:pos x="0" y="T1"/>
              </a:cxn>
            </a:cxnLst>
            <a:rect l="0" t="T4" r="0" b="T5"/>
            <a:pathLst>
              <a:path h="529">
                <a:moveTo>
                  <a:pt x="0" y="0"/>
                </a:moveTo>
                <a:lnTo>
                  <a:pt x="0" y="529"/>
                </a:lnTo>
              </a:path>
            </a:pathLst>
          </a:custGeom>
          <a:noFill/>
          <a:ln w="12476">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4" name="Freeform 8"/>
          <p:cNvSpPr>
            <a:spLocks/>
          </p:cNvSpPr>
          <p:nvPr/>
        </p:nvSpPr>
        <p:spPr bwMode="auto">
          <a:xfrm>
            <a:off x="4724400" y="3379788"/>
            <a:ext cx="523875" cy="261937"/>
          </a:xfrm>
          <a:custGeom>
            <a:avLst/>
            <a:gdLst>
              <a:gd name="T0" fmla="*/ 2147483646 w 330"/>
              <a:gd name="T1" fmla="*/ 0 h 165"/>
              <a:gd name="T2" fmla="*/ 0 w 330"/>
              <a:gd name="T3" fmla="*/ 2147483646 h 165"/>
              <a:gd name="T4" fmla="*/ 0 60000 65536"/>
              <a:gd name="T5" fmla="*/ 0 60000 65536"/>
              <a:gd name="T6" fmla="*/ 0 w 330"/>
              <a:gd name="T7" fmla="*/ 0 h 165"/>
              <a:gd name="T8" fmla="*/ 330 w 330"/>
              <a:gd name="T9" fmla="*/ 165 h 165"/>
            </a:gdLst>
            <a:ahLst/>
            <a:cxnLst>
              <a:cxn ang="T4">
                <a:pos x="T0" y="T1"/>
              </a:cxn>
              <a:cxn ang="T5">
                <a:pos x="T2" y="T3"/>
              </a:cxn>
            </a:cxnLst>
            <a:rect l="T6" t="T7" r="T8" b="T9"/>
            <a:pathLst>
              <a:path w="330" h="165">
                <a:moveTo>
                  <a:pt x="330" y="0"/>
                </a:moveTo>
                <a:lnTo>
                  <a:pt x="0" y="165"/>
                </a:lnTo>
              </a:path>
            </a:pathLst>
          </a:custGeom>
          <a:noFill/>
          <a:ln w="9981">
            <a:solidFill>
              <a:srgbClr val="FF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5" name="Freeform 9"/>
          <p:cNvSpPr>
            <a:spLocks noChangeArrowheads="1"/>
          </p:cNvSpPr>
          <p:nvPr/>
        </p:nvSpPr>
        <p:spPr bwMode="auto">
          <a:xfrm>
            <a:off x="4619625" y="4270375"/>
            <a:ext cx="568325" cy="271463"/>
          </a:xfrm>
          <a:custGeom>
            <a:avLst/>
            <a:gdLst>
              <a:gd name="T0" fmla="*/ 0 w 358"/>
              <a:gd name="T1" fmla="*/ 2147483646 h 171"/>
              <a:gd name="T2" fmla="*/ 2147483646 w 358"/>
              <a:gd name="T3" fmla="*/ 0 h 171"/>
              <a:gd name="T4" fmla="*/ 0 60000 65536"/>
              <a:gd name="T5" fmla="*/ 0 60000 65536"/>
              <a:gd name="T6" fmla="*/ 0 w 358"/>
              <a:gd name="T7" fmla="*/ 0 h 171"/>
              <a:gd name="T8" fmla="*/ 358 w 358"/>
              <a:gd name="T9" fmla="*/ 171 h 171"/>
            </a:gdLst>
            <a:ahLst/>
            <a:cxnLst>
              <a:cxn ang="T4">
                <a:pos x="T0" y="T1"/>
              </a:cxn>
              <a:cxn ang="T5">
                <a:pos x="T2" y="T3"/>
              </a:cxn>
            </a:cxnLst>
            <a:rect l="T6" t="T7" r="T8" b="T9"/>
            <a:pathLst>
              <a:path w="358" h="171">
                <a:moveTo>
                  <a:pt x="0" y="171"/>
                </a:moveTo>
                <a:lnTo>
                  <a:pt x="358" y="0"/>
                </a:lnTo>
              </a:path>
            </a:pathLst>
          </a:custGeom>
          <a:noFill/>
          <a:ln w="9981">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6" name="Freeform 10"/>
          <p:cNvSpPr>
            <a:spLocks noChangeArrowheads="1"/>
          </p:cNvSpPr>
          <p:nvPr/>
        </p:nvSpPr>
        <p:spPr bwMode="auto">
          <a:xfrm>
            <a:off x="4994275" y="4275138"/>
            <a:ext cx="188913" cy="147637"/>
          </a:xfrm>
          <a:custGeom>
            <a:avLst/>
            <a:gdLst>
              <a:gd name="T0" fmla="*/ 2147483646 w 119"/>
              <a:gd name="T1" fmla="*/ 0 h 93"/>
              <a:gd name="T2" fmla="*/ 0 w 119"/>
              <a:gd name="T3" fmla="*/ 2147483646 h 93"/>
              <a:gd name="T4" fmla="*/ 2147483646 w 119"/>
              <a:gd name="T5" fmla="*/ 2147483646 h 93"/>
              <a:gd name="T6" fmla="*/ 2147483646 w 119"/>
              <a:gd name="T7" fmla="*/ 0 h 93"/>
              <a:gd name="T8" fmla="*/ 0 60000 65536"/>
              <a:gd name="T9" fmla="*/ 0 60000 65536"/>
              <a:gd name="T10" fmla="*/ 0 60000 65536"/>
              <a:gd name="T11" fmla="*/ 0 60000 65536"/>
              <a:gd name="T12" fmla="*/ 0 w 119"/>
              <a:gd name="T13" fmla="*/ 0 h 93"/>
              <a:gd name="T14" fmla="*/ 119 w 119"/>
              <a:gd name="T15" fmla="*/ 93 h 93"/>
            </a:gdLst>
            <a:ahLst/>
            <a:cxnLst>
              <a:cxn ang="T8">
                <a:pos x="T0" y="T1"/>
              </a:cxn>
              <a:cxn ang="T9">
                <a:pos x="T2" y="T3"/>
              </a:cxn>
              <a:cxn ang="T10">
                <a:pos x="T4" y="T5"/>
              </a:cxn>
              <a:cxn ang="T11">
                <a:pos x="T6" y="T7"/>
              </a:cxn>
            </a:cxnLst>
            <a:rect l="T12" t="T13" r="T14" b="T15"/>
            <a:pathLst>
              <a:path w="119" h="93">
                <a:moveTo>
                  <a:pt x="119" y="0"/>
                </a:moveTo>
                <a:lnTo>
                  <a:pt x="0" y="93"/>
                </a:lnTo>
                <a:lnTo>
                  <a:pt x="14" y="48"/>
                </a:lnTo>
                <a:lnTo>
                  <a:pt x="119" y="0"/>
                </a:lnTo>
                <a:close/>
              </a:path>
            </a:pathLst>
          </a:custGeom>
          <a:solidFill>
            <a:srgbClr val="009900"/>
          </a:solidFill>
          <a:ln w="9981">
            <a:solidFill>
              <a:srgbClr val="000000"/>
            </a:solidFill>
            <a:prstDash val="solid"/>
            <a:round/>
            <a:headEnd/>
            <a:tailEnd/>
          </a:ln>
        </p:spPr>
        <p:txBody>
          <a:bodyPr/>
          <a:lstStyle/>
          <a:p>
            <a:endParaRPr lang="en-US"/>
          </a:p>
        </p:txBody>
      </p:sp>
      <p:sp>
        <p:nvSpPr>
          <p:cNvPr id="14347" name="Freeform 11"/>
          <p:cNvSpPr>
            <a:spLocks noChangeArrowheads="1"/>
          </p:cNvSpPr>
          <p:nvPr/>
        </p:nvSpPr>
        <p:spPr bwMode="auto">
          <a:xfrm>
            <a:off x="5248275" y="4232275"/>
            <a:ext cx="350838" cy="633413"/>
          </a:xfrm>
          <a:custGeom>
            <a:avLst/>
            <a:gdLst>
              <a:gd name="T0" fmla="*/ 0 w 221"/>
              <a:gd name="T1" fmla="*/ 0 h 399"/>
              <a:gd name="T2" fmla="*/ 2147483646 w 221"/>
              <a:gd name="T3" fmla="*/ 2147483646 h 399"/>
              <a:gd name="T4" fmla="*/ 0 60000 65536"/>
              <a:gd name="T5" fmla="*/ 0 60000 65536"/>
              <a:gd name="T6" fmla="*/ 0 w 221"/>
              <a:gd name="T7" fmla="*/ 0 h 399"/>
              <a:gd name="T8" fmla="*/ 221 w 221"/>
              <a:gd name="T9" fmla="*/ 399 h 399"/>
            </a:gdLst>
            <a:ahLst/>
            <a:cxnLst>
              <a:cxn ang="T4">
                <a:pos x="T0" y="T1"/>
              </a:cxn>
              <a:cxn ang="T5">
                <a:pos x="T2" y="T3"/>
              </a:cxn>
            </a:cxnLst>
            <a:rect l="T6" t="T7" r="T8" b="T9"/>
            <a:pathLst>
              <a:path w="221" h="399">
                <a:moveTo>
                  <a:pt x="0" y="0"/>
                </a:moveTo>
                <a:lnTo>
                  <a:pt x="221" y="399"/>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8" name="Text Box 13"/>
          <p:cNvSpPr txBox="1">
            <a:spLocks noChangeArrowheads="1"/>
          </p:cNvSpPr>
          <p:nvPr/>
        </p:nvSpPr>
        <p:spPr bwMode="auto">
          <a:xfrm>
            <a:off x="6992938" y="3797300"/>
            <a:ext cx="22812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700">
                <a:solidFill>
                  <a:srgbClr val="FF0000"/>
                </a:solidFill>
              </a:rPr>
              <a:t>Failure</a:t>
            </a:r>
          </a:p>
          <a:p>
            <a:pPr algn="ctr"/>
            <a:r>
              <a:rPr lang="en-US" altLang="en-US" sz="1700">
                <a:solidFill>
                  <a:srgbClr val="FF0000"/>
                </a:solidFill>
              </a:rPr>
              <a:t>Surface</a:t>
            </a:r>
          </a:p>
        </p:txBody>
      </p:sp>
      <p:sp>
        <p:nvSpPr>
          <p:cNvPr id="14349" name="Freeform 14"/>
          <p:cNvSpPr>
            <a:spLocks/>
          </p:cNvSpPr>
          <p:nvPr/>
        </p:nvSpPr>
        <p:spPr bwMode="auto">
          <a:xfrm>
            <a:off x="3289300" y="3527425"/>
            <a:ext cx="0" cy="1582738"/>
          </a:xfrm>
          <a:custGeom>
            <a:avLst/>
            <a:gdLst>
              <a:gd name="T0" fmla="*/ 0 h 997"/>
              <a:gd name="T1" fmla="*/ 2147483646 h 997"/>
              <a:gd name="T2" fmla="*/ 0 60000 65536"/>
              <a:gd name="T3" fmla="*/ 0 60000 65536"/>
              <a:gd name="T4" fmla="*/ 0 h 997"/>
              <a:gd name="T5" fmla="*/ 997 h 997"/>
            </a:gdLst>
            <a:ahLst/>
            <a:cxnLst>
              <a:cxn ang="T2">
                <a:pos x="0" y="T0"/>
              </a:cxn>
              <a:cxn ang="T3">
                <a:pos x="0" y="T1"/>
              </a:cxn>
            </a:cxnLst>
            <a:rect l="0" t="T4" r="0" b="T5"/>
            <a:pathLst>
              <a:path h="997">
                <a:moveTo>
                  <a:pt x="0" y="0"/>
                </a:moveTo>
                <a:lnTo>
                  <a:pt x="0" y="997"/>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0" name="Rectangle 15"/>
          <p:cNvSpPr>
            <a:spLocks noChangeArrowheads="1"/>
          </p:cNvSpPr>
          <p:nvPr/>
        </p:nvSpPr>
        <p:spPr bwMode="auto">
          <a:xfrm>
            <a:off x="2844800" y="3910013"/>
            <a:ext cx="2841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100" i="1">
                <a:solidFill>
                  <a:srgbClr val="000000"/>
                </a:solidFill>
              </a:rPr>
              <a:t>H</a:t>
            </a:r>
          </a:p>
        </p:txBody>
      </p:sp>
      <p:sp>
        <p:nvSpPr>
          <p:cNvPr id="14351" name="Freeform 16"/>
          <p:cNvSpPr>
            <a:spLocks noChangeArrowheads="1"/>
          </p:cNvSpPr>
          <p:nvPr/>
        </p:nvSpPr>
        <p:spPr bwMode="auto">
          <a:xfrm>
            <a:off x="7332663" y="3290888"/>
            <a:ext cx="1066800" cy="0"/>
          </a:xfrm>
          <a:custGeom>
            <a:avLst/>
            <a:gdLst>
              <a:gd name="T0" fmla="*/ 0 w 672"/>
              <a:gd name="T1" fmla="*/ 2147483646 w 672"/>
              <a:gd name="T2" fmla="*/ 0 60000 65536"/>
              <a:gd name="T3" fmla="*/ 0 60000 65536"/>
              <a:gd name="T4" fmla="*/ 0 w 672"/>
              <a:gd name="T5" fmla="*/ 672 w 672"/>
            </a:gdLst>
            <a:ahLst/>
            <a:cxnLst>
              <a:cxn ang="T2">
                <a:pos x="T0" y="0"/>
              </a:cxn>
              <a:cxn ang="T3">
                <a:pos x="T1" y="0"/>
              </a:cxn>
            </a:cxnLst>
            <a:rect l="T4" t="0" r="T5" b="0"/>
            <a:pathLst>
              <a:path w="672">
                <a:moveTo>
                  <a:pt x="0" y="0"/>
                </a:moveTo>
                <a:lnTo>
                  <a:pt x="672"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2" name="Freeform 17"/>
          <p:cNvSpPr>
            <a:spLocks noChangeArrowheads="1"/>
          </p:cNvSpPr>
          <p:nvPr/>
        </p:nvSpPr>
        <p:spPr bwMode="auto">
          <a:xfrm>
            <a:off x="7937500" y="3025775"/>
            <a:ext cx="152400" cy="287338"/>
          </a:xfrm>
          <a:custGeom>
            <a:avLst/>
            <a:gdLst>
              <a:gd name="T0" fmla="*/ 0 w 96"/>
              <a:gd name="T1" fmla="*/ 0 h 181"/>
              <a:gd name="T2" fmla="*/ 2147483646 w 96"/>
              <a:gd name="T3" fmla="*/ 2147483646 h 181"/>
              <a:gd name="T4" fmla="*/ 2147483646 w 96"/>
              <a:gd name="T5" fmla="*/ 2147483646 h 181"/>
              <a:gd name="T6" fmla="*/ 2147483646 w 96"/>
              <a:gd name="T7" fmla="*/ 2147483646 h 181"/>
              <a:gd name="T8" fmla="*/ 2147483646 w 96"/>
              <a:gd name="T9" fmla="*/ 2147483646 h 181"/>
              <a:gd name="T10" fmla="*/ 2147483646 w 96"/>
              <a:gd name="T11" fmla="*/ 2147483646 h 181"/>
              <a:gd name="T12" fmla="*/ 2147483646 w 96"/>
              <a:gd name="T13" fmla="*/ 2147483646 h 181"/>
              <a:gd name="T14" fmla="*/ 2147483646 w 96"/>
              <a:gd name="T15" fmla="*/ 2147483646 h 181"/>
              <a:gd name="T16" fmla="*/ 2147483646 w 96"/>
              <a:gd name="T17" fmla="*/ 2147483646 h 181"/>
              <a:gd name="T18" fmla="*/ 2147483646 w 96"/>
              <a:gd name="T19" fmla="*/ 2147483646 h 181"/>
              <a:gd name="T20" fmla="*/ 2147483646 w 96"/>
              <a:gd name="T21" fmla="*/ 2147483646 h 181"/>
              <a:gd name="T22" fmla="*/ 2147483646 w 96"/>
              <a:gd name="T23" fmla="*/ 2147483646 h 181"/>
              <a:gd name="T24" fmla="*/ 2147483646 w 96"/>
              <a:gd name="T25" fmla="*/ 2147483646 h 181"/>
              <a:gd name="T26" fmla="*/ 2147483646 w 96"/>
              <a:gd name="T27" fmla="*/ 2147483646 h 181"/>
              <a:gd name="T28" fmla="*/ 2147483646 w 96"/>
              <a:gd name="T29" fmla="*/ 2147483646 h 181"/>
              <a:gd name="T30" fmla="*/ 2147483646 w 96"/>
              <a:gd name="T31" fmla="*/ 2147483646 h 181"/>
              <a:gd name="T32" fmla="*/ 2147483646 w 96"/>
              <a:gd name="T33" fmla="*/ 2147483646 h 181"/>
              <a:gd name="T34" fmla="*/ 2147483646 w 96"/>
              <a:gd name="T35" fmla="*/ 2147483646 h 181"/>
              <a:gd name="T36" fmla="*/ 2147483646 w 96"/>
              <a:gd name="T37" fmla="*/ 2147483646 h 181"/>
              <a:gd name="T38" fmla="*/ 2147483646 w 96"/>
              <a:gd name="T39" fmla="*/ 2147483646 h 181"/>
              <a:gd name="T40" fmla="*/ 2147483646 w 96"/>
              <a:gd name="T41" fmla="*/ 2147483646 h 181"/>
              <a:gd name="T42" fmla="*/ 2147483646 w 96"/>
              <a:gd name="T43" fmla="*/ 2147483646 h 181"/>
              <a:gd name="T44" fmla="*/ 2147483646 w 96"/>
              <a:gd name="T45" fmla="*/ 2147483646 h 181"/>
              <a:gd name="T46" fmla="*/ 2147483646 w 96"/>
              <a:gd name="T47" fmla="*/ 2147483646 h 181"/>
              <a:gd name="T48" fmla="*/ 2147483646 w 96"/>
              <a:gd name="T49" fmla="*/ 2147483646 h 181"/>
              <a:gd name="T50" fmla="*/ 2147483646 w 96"/>
              <a:gd name="T51" fmla="*/ 2147483646 h 181"/>
              <a:gd name="T52" fmla="*/ 2147483646 w 96"/>
              <a:gd name="T53" fmla="*/ 2147483646 h 181"/>
              <a:gd name="T54" fmla="*/ 2147483646 w 96"/>
              <a:gd name="T55" fmla="*/ 2147483646 h 181"/>
              <a:gd name="T56" fmla="*/ 2147483646 w 96"/>
              <a:gd name="T57" fmla="*/ 2147483646 h 181"/>
              <a:gd name="T58" fmla="*/ 2147483646 w 96"/>
              <a:gd name="T59" fmla="*/ 2147483646 h 181"/>
              <a:gd name="T60" fmla="*/ 2147483646 w 96"/>
              <a:gd name="T61" fmla="*/ 2147483646 h 181"/>
              <a:gd name="T62" fmla="*/ 2147483646 w 96"/>
              <a:gd name="T63" fmla="*/ 2147483646 h 181"/>
              <a:gd name="T64" fmla="*/ 2147483646 w 96"/>
              <a:gd name="T65" fmla="*/ 2147483646 h 181"/>
              <a:gd name="T66" fmla="*/ 2147483646 w 96"/>
              <a:gd name="T67" fmla="*/ 2147483646 h 181"/>
              <a:gd name="T68" fmla="*/ 2147483646 w 96"/>
              <a:gd name="T69" fmla="*/ 2147483646 h 181"/>
              <a:gd name="T70" fmla="*/ 2147483646 w 96"/>
              <a:gd name="T71" fmla="*/ 2147483646 h 181"/>
              <a:gd name="T72" fmla="*/ 2147483646 w 96"/>
              <a:gd name="T73" fmla="*/ 2147483646 h 181"/>
              <a:gd name="T74" fmla="*/ 2147483646 w 96"/>
              <a:gd name="T75" fmla="*/ 2147483646 h 181"/>
              <a:gd name="T76" fmla="*/ 2147483646 w 96"/>
              <a:gd name="T77" fmla="*/ 2147483646 h 181"/>
              <a:gd name="T78" fmla="*/ 2147483646 w 96"/>
              <a:gd name="T79" fmla="*/ 2147483646 h 181"/>
              <a:gd name="T80" fmla="*/ 2147483646 w 96"/>
              <a:gd name="T81" fmla="*/ 2147483646 h 1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6"/>
              <a:gd name="T124" fmla="*/ 0 h 181"/>
              <a:gd name="T125" fmla="*/ 96 w 96"/>
              <a:gd name="T126" fmla="*/ 181 h 1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6" h="181">
                <a:moveTo>
                  <a:pt x="0" y="0"/>
                </a:moveTo>
                <a:lnTo>
                  <a:pt x="10" y="4"/>
                </a:lnTo>
                <a:lnTo>
                  <a:pt x="19" y="8"/>
                </a:lnTo>
                <a:lnTo>
                  <a:pt x="28" y="12"/>
                </a:lnTo>
                <a:lnTo>
                  <a:pt x="36" y="16"/>
                </a:lnTo>
                <a:lnTo>
                  <a:pt x="43" y="20"/>
                </a:lnTo>
                <a:lnTo>
                  <a:pt x="50" y="25"/>
                </a:lnTo>
                <a:lnTo>
                  <a:pt x="56" y="29"/>
                </a:lnTo>
                <a:lnTo>
                  <a:pt x="62" y="33"/>
                </a:lnTo>
                <a:lnTo>
                  <a:pt x="67" y="38"/>
                </a:lnTo>
                <a:lnTo>
                  <a:pt x="72" y="42"/>
                </a:lnTo>
                <a:lnTo>
                  <a:pt x="76" y="47"/>
                </a:lnTo>
                <a:lnTo>
                  <a:pt x="80" y="52"/>
                </a:lnTo>
                <a:lnTo>
                  <a:pt x="83" y="57"/>
                </a:lnTo>
                <a:lnTo>
                  <a:pt x="86" y="61"/>
                </a:lnTo>
                <a:lnTo>
                  <a:pt x="89" y="66"/>
                </a:lnTo>
                <a:lnTo>
                  <a:pt x="91" y="71"/>
                </a:lnTo>
                <a:lnTo>
                  <a:pt x="92" y="76"/>
                </a:lnTo>
                <a:lnTo>
                  <a:pt x="94" y="81"/>
                </a:lnTo>
                <a:lnTo>
                  <a:pt x="95" y="86"/>
                </a:lnTo>
                <a:lnTo>
                  <a:pt x="95" y="90"/>
                </a:lnTo>
                <a:lnTo>
                  <a:pt x="96" y="95"/>
                </a:lnTo>
                <a:lnTo>
                  <a:pt x="96" y="100"/>
                </a:lnTo>
                <a:lnTo>
                  <a:pt x="95" y="105"/>
                </a:lnTo>
                <a:lnTo>
                  <a:pt x="95" y="110"/>
                </a:lnTo>
                <a:lnTo>
                  <a:pt x="94" y="115"/>
                </a:lnTo>
                <a:lnTo>
                  <a:pt x="93" y="120"/>
                </a:lnTo>
                <a:lnTo>
                  <a:pt x="91" y="124"/>
                </a:lnTo>
                <a:lnTo>
                  <a:pt x="89" y="129"/>
                </a:lnTo>
                <a:lnTo>
                  <a:pt x="88" y="134"/>
                </a:lnTo>
                <a:lnTo>
                  <a:pt x="86" y="138"/>
                </a:lnTo>
                <a:lnTo>
                  <a:pt x="83" y="143"/>
                </a:lnTo>
                <a:lnTo>
                  <a:pt x="81" y="148"/>
                </a:lnTo>
                <a:lnTo>
                  <a:pt x="78" y="152"/>
                </a:lnTo>
                <a:lnTo>
                  <a:pt x="75" y="156"/>
                </a:lnTo>
                <a:lnTo>
                  <a:pt x="73" y="161"/>
                </a:lnTo>
                <a:lnTo>
                  <a:pt x="70" y="165"/>
                </a:lnTo>
                <a:lnTo>
                  <a:pt x="66" y="169"/>
                </a:lnTo>
                <a:lnTo>
                  <a:pt x="63" y="173"/>
                </a:lnTo>
                <a:lnTo>
                  <a:pt x="60" y="177"/>
                </a:lnTo>
                <a:lnTo>
                  <a:pt x="57" y="181"/>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3" name="Rectangle 18"/>
          <p:cNvSpPr>
            <a:spLocks noChangeArrowheads="1"/>
          </p:cNvSpPr>
          <p:nvPr/>
        </p:nvSpPr>
        <p:spPr bwMode="auto">
          <a:xfrm>
            <a:off x="8196263" y="2944813"/>
            <a:ext cx="1666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i="1">
                <a:solidFill>
                  <a:srgbClr val="800000"/>
                </a:solidFill>
              </a:rPr>
              <a:t>β</a:t>
            </a:r>
          </a:p>
        </p:txBody>
      </p:sp>
      <p:sp>
        <p:nvSpPr>
          <p:cNvPr id="14354" name="Text Box 19"/>
          <p:cNvSpPr txBox="1">
            <a:spLocks noChangeArrowheads="1"/>
          </p:cNvSpPr>
          <p:nvPr/>
        </p:nvSpPr>
        <p:spPr bwMode="auto">
          <a:xfrm rot="-1380000">
            <a:off x="2719388" y="3708400"/>
            <a:ext cx="25939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1400">
                <a:solidFill>
                  <a:srgbClr val="FF0000"/>
                </a:solidFill>
              </a:rPr>
              <a:t>Driving Force, F</a:t>
            </a:r>
            <a:r>
              <a:rPr lang="en-US" altLang="en-US" sz="1400" baseline="-25000">
                <a:solidFill>
                  <a:srgbClr val="FF0000"/>
                </a:solidFill>
              </a:rPr>
              <a:t>D</a:t>
            </a:r>
            <a:r>
              <a:rPr lang="en-US" altLang="en-US" sz="1400">
                <a:solidFill>
                  <a:srgbClr val="FF0000"/>
                </a:solidFill>
              </a:rPr>
              <a:t> = W sin β</a:t>
            </a:r>
          </a:p>
        </p:txBody>
      </p:sp>
      <p:sp>
        <p:nvSpPr>
          <p:cNvPr id="14355" name="Text Box 20"/>
          <p:cNvSpPr txBox="1">
            <a:spLocks noChangeArrowheads="1"/>
          </p:cNvSpPr>
          <p:nvPr/>
        </p:nvSpPr>
        <p:spPr bwMode="auto">
          <a:xfrm rot="-1440000">
            <a:off x="5500688" y="3167063"/>
            <a:ext cx="3073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solidFill>
                  <a:srgbClr val="0000FF"/>
                </a:solidFill>
              </a:rPr>
              <a:t>Normal Component, F</a:t>
            </a:r>
            <a:r>
              <a:rPr lang="en-US" altLang="en-US" sz="1400" baseline="-25000">
                <a:solidFill>
                  <a:srgbClr val="0000FF"/>
                </a:solidFill>
              </a:rPr>
              <a:t>V</a:t>
            </a:r>
            <a:r>
              <a:rPr lang="en-US" altLang="en-US" sz="1400">
                <a:solidFill>
                  <a:srgbClr val="0000FF"/>
                </a:solidFill>
              </a:rPr>
              <a:t> = W cos β</a:t>
            </a:r>
          </a:p>
        </p:txBody>
      </p:sp>
      <p:sp>
        <p:nvSpPr>
          <p:cNvPr id="14356" name="Rectangle 21"/>
          <p:cNvSpPr>
            <a:spLocks noChangeArrowheads="1"/>
          </p:cNvSpPr>
          <p:nvPr/>
        </p:nvSpPr>
        <p:spPr bwMode="auto">
          <a:xfrm>
            <a:off x="4389438" y="3905250"/>
            <a:ext cx="85883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t>Weight = W</a:t>
            </a:r>
          </a:p>
        </p:txBody>
      </p:sp>
      <p:sp>
        <p:nvSpPr>
          <p:cNvPr id="14357" name="Freeform 22"/>
          <p:cNvSpPr>
            <a:spLocks noChangeArrowheads="1"/>
          </p:cNvSpPr>
          <p:nvPr/>
        </p:nvSpPr>
        <p:spPr bwMode="auto">
          <a:xfrm>
            <a:off x="5248275" y="3649663"/>
            <a:ext cx="160338" cy="52387"/>
          </a:xfrm>
          <a:custGeom>
            <a:avLst/>
            <a:gdLst>
              <a:gd name="T0" fmla="*/ 0 w 101"/>
              <a:gd name="T1" fmla="*/ 2147483646 h 33"/>
              <a:gd name="T2" fmla="*/ 2147483646 w 101"/>
              <a:gd name="T3" fmla="*/ 2147483646 h 33"/>
              <a:gd name="T4" fmla="*/ 2147483646 w 101"/>
              <a:gd name="T5" fmla="*/ 2147483646 h 33"/>
              <a:gd name="T6" fmla="*/ 2147483646 w 101"/>
              <a:gd name="T7" fmla="*/ 2147483646 h 33"/>
              <a:gd name="T8" fmla="*/ 2147483646 w 101"/>
              <a:gd name="T9" fmla="*/ 2147483646 h 33"/>
              <a:gd name="T10" fmla="*/ 2147483646 w 101"/>
              <a:gd name="T11" fmla="*/ 2147483646 h 33"/>
              <a:gd name="T12" fmla="*/ 2147483646 w 101"/>
              <a:gd name="T13" fmla="*/ 2147483646 h 33"/>
              <a:gd name="T14" fmla="*/ 2147483646 w 101"/>
              <a:gd name="T15" fmla="*/ 2147483646 h 33"/>
              <a:gd name="T16" fmla="*/ 2147483646 w 101"/>
              <a:gd name="T17" fmla="*/ 2147483646 h 33"/>
              <a:gd name="T18" fmla="*/ 2147483646 w 101"/>
              <a:gd name="T19" fmla="*/ 2147483646 h 33"/>
              <a:gd name="T20" fmla="*/ 2147483646 w 101"/>
              <a:gd name="T21" fmla="*/ 2147483646 h 33"/>
              <a:gd name="T22" fmla="*/ 2147483646 w 101"/>
              <a:gd name="T23" fmla="*/ 2147483646 h 33"/>
              <a:gd name="T24" fmla="*/ 2147483646 w 101"/>
              <a:gd name="T25" fmla="*/ 2147483646 h 33"/>
              <a:gd name="T26" fmla="*/ 2147483646 w 101"/>
              <a:gd name="T27" fmla="*/ 2147483646 h 33"/>
              <a:gd name="T28" fmla="*/ 2147483646 w 101"/>
              <a:gd name="T29" fmla="*/ 2147483646 h 33"/>
              <a:gd name="T30" fmla="*/ 2147483646 w 101"/>
              <a:gd name="T31" fmla="*/ 2147483646 h 33"/>
              <a:gd name="T32" fmla="*/ 2147483646 w 101"/>
              <a:gd name="T33" fmla="*/ 2147483646 h 33"/>
              <a:gd name="T34" fmla="*/ 2147483646 w 101"/>
              <a:gd name="T35" fmla="*/ 2147483646 h 33"/>
              <a:gd name="T36" fmla="*/ 2147483646 w 101"/>
              <a:gd name="T37" fmla="*/ 2147483646 h 33"/>
              <a:gd name="T38" fmla="*/ 2147483646 w 101"/>
              <a:gd name="T39" fmla="*/ 2147483646 h 33"/>
              <a:gd name="T40" fmla="*/ 2147483646 w 101"/>
              <a:gd name="T41" fmla="*/ 0 h 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33"/>
              <a:gd name="T65" fmla="*/ 101 w 101"/>
              <a:gd name="T66" fmla="*/ 33 h 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33">
                <a:moveTo>
                  <a:pt x="0" y="5"/>
                </a:moveTo>
                <a:lnTo>
                  <a:pt x="8" y="12"/>
                </a:lnTo>
                <a:lnTo>
                  <a:pt x="15" y="19"/>
                </a:lnTo>
                <a:lnTo>
                  <a:pt x="22" y="24"/>
                </a:lnTo>
                <a:lnTo>
                  <a:pt x="29" y="27"/>
                </a:lnTo>
                <a:lnTo>
                  <a:pt x="36" y="30"/>
                </a:lnTo>
                <a:lnTo>
                  <a:pt x="42" y="32"/>
                </a:lnTo>
                <a:lnTo>
                  <a:pt x="48" y="33"/>
                </a:lnTo>
                <a:lnTo>
                  <a:pt x="53" y="33"/>
                </a:lnTo>
                <a:lnTo>
                  <a:pt x="59" y="32"/>
                </a:lnTo>
                <a:lnTo>
                  <a:pt x="64" y="31"/>
                </a:lnTo>
                <a:lnTo>
                  <a:pt x="69" y="29"/>
                </a:lnTo>
                <a:lnTo>
                  <a:pt x="73" y="27"/>
                </a:lnTo>
                <a:lnTo>
                  <a:pt x="78" y="24"/>
                </a:lnTo>
                <a:lnTo>
                  <a:pt x="82" y="21"/>
                </a:lnTo>
                <a:lnTo>
                  <a:pt x="85" y="17"/>
                </a:lnTo>
                <a:lnTo>
                  <a:pt x="89" y="14"/>
                </a:lnTo>
                <a:lnTo>
                  <a:pt x="92" y="10"/>
                </a:lnTo>
                <a:lnTo>
                  <a:pt x="95" y="7"/>
                </a:lnTo>
                <a:lnTo>
                  <a:pt x="98" y="3"/>
                </a:lnTo>
                <a:lnTo>
                  <a:pt x="101"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8" name="Rectangle 23"/>
          <p:cNvSpPr>
            <a:spLocks noChangeArrowheads="1"/>
          </p:cNvSpPr>
          <p:nvPr/>
        </p:nvSpPr>
        <p:spPr bwMode="auto">
          <a:xfrm>
            <a:off x="5305425" y="3757613"/>
            <a:ext cx="650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i="1">
                <a:solidFill>
                  <a:srgbClr val="800000"/>
                </a:solidFill>
              </a:rPr>
              <a:t>β</a:t>
            </a:r>
          </a:p>
        </p:txBody>
      </p:sp>
      <p:sp>
        <p:nvSpPr>
          <p:cNvPr id="14359" name="Freeform 24"/>
          <p:cNvSpPr>
            <a:spLocks noChangeArrowheads="1"/>
          </p:cNvSpPr>
          <p:nvPr/>
        </p:nvSpPr>
        <p:spPr bwMode="auto">
          <a:xfrm>
            <a:off x="5064125" y="3098800"/>
            <a:ext cx="606425" cy="947738"/>
          </a:xfrm>
          <a:custGeom>
            <a:avLst/>
            <a:gdLst>
              <a:gd name="T0" fmla="*/ 0 w 382"/>
              <a:gd name="T1" fmla="*/ 0 h 597"/>
              <a:gd name="T2" fmla="*/ 2147483646 w 382"/>
              <a:gd name="T3" fmla="*/ 2147483646 h 597"/>
              <a:gd name="T4" fmla="*/ 0 60000 65536"/>
              <a:gd name="T5" fmla="*/ 0 60000 65536"/>
              <a:gd name="T6" fmla="*/ 0 w 382"/>
              <a:gd name="T7" fmla="*/ 0 h 597"/>
              <a:gd name="T8" fmla="*/ 382 w 382"/>
              <a:gd name="T9" fmla="*/ 597 h 597"/>
            </a:gdLst>
            <a:ahLst/>
            <a:cxnLst>
              <a:cxn ang="T4">
                <a:pos x="T0" y="T1"/>
              </a:cxn>
              <a:cxn ang="T5">
                <a:pos x="T2" y="T3"/>
              </a:cxn>
            </a:cxnLst>
            <a:rect l="T6" t="T7" r="T8" b="T9"/>
            <a:pathLst>
              <a:path w="382" h="597">
                <a:moveTo>
                  <a:pt x="0" y="0"/>
                </a:moveTo>
                <a:lnTo>
                  <a:pt x="382" y="597"/>
                </a:lnTo>
              </a:path>
            </a:pathLst>
          </a:custGeom>
          <a:noFill/>
          <a:ln w="9981">
            <a:solidFill>
              <a:srgbClr val="80808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0" name="Freeform 25"/>
          <p:cNvSpPr>
            <a:spLocks/>
          </p:cNvSpPr>
          <p:nvPr/>
        </p:nvSpPr>
        <p:spPr bwMode="auto">
          <a:xfrm>
            <a:off x="5248275" y="3389313"/>
            <a:ext cx="365125" cy="574675"/>
          </a:xfrm>
          <a:custGeom>
            <a:avLst/>
            <a:gdLst>
              <a:gd name="T0" fmla="*/ 0 w 230"/>
              <a:gd name="T1" fmla="*/ 0 h 362"/>
              <a:gd name="T2" fmla="*/ 2147483646 w 230"/>
              <a:gd name="T3" fmla="*/ 2147483646 h 362"/>
              <a:gd name="T4" fmla="*/ 0 60000 65536"/>
              <a:gd name="T5" fmla="*/ 0 60000 65536"/>
              <a:gd name="T6" fmla="*/ 0 w 230"/>
              <a:gd name="T7" fmla="*/ 0 h 362"/>
              <a:gd name="T8" fmla="*/ 230 w 230"/>
              <a:gd name="T9" fmla="*/ 362 h 362"/>
            </a:gdLst>
            <a:ahLst/>
            <a:cxnLst>
              <a:cxn ang="T4">
                <a:pos x="T0" y="T1"/>
              </a:cxn>
              <a:cxn ang="T5">
                <a:pos x="T2" y="T3"/>
              </a:cxn>
            </a:cxnLst>
            <a:rect l="T6" t="T7" r="T8" b="T9"/>
            <a:pathLst>
              <a:path w="230" h="362">
                <a:moveTo>
                  <a:pt x="0" y="0"/>
                </a:moveTo>
                <a:lnTo>
                  <a:pt x="230" y="362"/>
                </a:lnTo>
              </a:path>
            </a:pathLst>
          </a:custGeom>
          <a:noFill/>
          <a:ln w="9981">
            <a:solidFill>
              <a:srgbClr val="0000FF"/>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1" name="Rectangle 26"/>
          <p:cNvSpPr>
            <a:spLocks noChangeArrowheads="1"/>
          </p:cNvSpPr>
          <p:nvPr/>
        </p:nvSpPr>
        <p:spPr bwMode="auto">
          <a:xfrm rot="-1428189">
            <a:off x="3714750" y="4672013"/>
            <a:ext cx="965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i="1" dirty="0">
                <a:solidFill>
                  <a:srgbClr val="009900"/>
                </a:solidFill>
              </a:rPr>
              <a:t>τ </a:t>
            </a:r>
            <a:r>
              <a:rPr lang="en-US" altLang="en-US" sz="1600" i="1" dirty="0">
                <a:solidFill>
                  <a:srgbClr val="009900"/>
                </a:solidFill>
              </a:rPr>
              <a:t>= N tanϕ</a:t>
            </a:r>
          </a:p>
        </p:txBody>
      </p:sp>
      <p:sp>
        <p:nvSpPr>
          <p:cNvPr id="14362" name="Rectangle 27"/>
          <p:cNvSpPr>
            <a:spLocks noChangeArrowheads="1"/>
          </p:cNvSpPr>
          <p:nvPr/>
        </p:nvSpPr>
        <p:spPr bwMode="auto">
          <a:xfrm rot="3580562">
            <a:off x="5167312" y="5478463"/>
            <a:ext cx="17700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N = Fv = W cos β</a:t>
            </a:r>
          </a:p>
        </p:txBody>
      </p:sp>
      <p:sp>
        <p:nvSpPr>
          <p:cNvPr id="14363" name="Freeform 28"/>
          <p:cNvSpPr>
            <a:spLocks/>
          </p:cNvSpPr>
          <p:nvPr/>
        </p:nvSpPr>
        <p:spPr bwMode="auto">
          <a:xfrm>
            <a:off x="6823075" y="3529013"/>
            <a:ext cx="877888" cy="381000"/>
          </a:xfrm>
          <a:custGeom>
            <a:avLst/>
            <a:gdLst>
              <a:gd name="T0" fmla="*/ 2147483646 w 553"/>
              <a:gd name="T1" fmla="*/ 2147483646 h 240"/>
              <a:gd name="T2" fmla="*/ 0 w 553"/>
              <a:gd name="T3" fmla="*/ 0 h 240"/>
              <a:gd name="T4" fmla="*/ 0 60000 65536"/>
              <a:gd name="T5" fmla="*/ 0 60000 65536"/>
              <a:gd name="T6" fmla="*/ 0 w 553"/>
              <a:gd name="T7" fmla="*/ 0 h 240"/>
              <a:gd name="T8" fmla="*/ 553 w 553"/>
              <a:gd name="T9" fmla="*/ 240 h 240"/>
            </a:gdLst>
            <a:ahLst/>
            <a:cxnLst>
              <a:cxn ang="T4">
                <a:pos x="T0" y="T1"/>
              </a:cxn>
              <a:cxn ang="T5">
                <a:pos x="T2" y="T3"/>
              </a:cxn>
            </a:cxnLst>
            <a:rect l="T6" t="T7" r="T8" b="T9"/>
            <a:pathLst>
              <a:path w="553" h="240">
                <a:moveTo>
                  <a:pt x="553" y="240"/>
                </a:moveTo>
                <a:lnTo>
                  <a:pt x="0" y="0"/>
                </a:lnTo>
              </a:path>
            </a:pathLst>
          </a:custGeom>
          <a:noFill/>
          <a:ln w="9981">
            <a:solidFill>
              <a:srgbClr val="80808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4" name="Text Box 29"/>
          <p:cNvSpPr txBox="1">
            <a:spLocks noChangeArrowheads="1"/>
          </p:cNvSpPr>
          <p:nvPr/>
        </p:nvSpPr>
        <p:spPr bwMode="auto">
          <a:xfrm>
            <a:off x="393171" y="445030"/>
            <a:ext cx="46958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u="sng" dirty="0">
                <a:solidFill>
                  <a:srgbClr val="000000"/>
                </a:solidFill>
              </a:rPr>
              <a:t>INFINITE SLOPE</a:t>
            </a:r>
            <a:endParaRPr lang="en-US" altLang="en-US" sz="1700" dirty="0">
              <a:solidFill>
                <a:srgbClr val="800000"/>
              </a:solidFill>
            </a:endParaRPr>
          </a:p>
          <a:p>
            <a:endParaRPr lang="en-US" altLang="en-US" sz="1700" dirty="0">
              <a:solidFill>
                <a:srgbClr val="800000"/>
              </a:solidFill>
            </a:endParaRPr>
          </a:p>
          <a:p>
            <a:r>
              <a:rPr lang="en-US" altLang="en-US" sz="1700" dirty="0">
                <a:solidFill>
                  <a:srgbClr val="800000"/>
                </a:solidFill>
              </a:rPr>
              <a:t>I. PLANAR FAILURE or </a:t>
            </a:r>
            <a:r>
              <a:rPr lang="en-US" altLang="en-US" sz="1700" i="1" u="sng" dirty="0">
                <a:solidFill>
                  <a:srgbClr val="800000"/>
                </a:solidFill>
              </a:rPr>
              <a:t>Transitional Failure</a:t>
            </a:r>
          </a:p>
        </p:txBody>
      </p:sp>
      <p:grpSp>
        <p:nvGrpSpPr>
          <p:cNvPr id="2" name="Group 1"/>
          <p:cNvGrpSpPr/>
          <p:nvPr/>
        </p:nvGrpSpPr>
        <p:grpSpPr>
          <a:xfrm>
            <a:off x="5408613" y="571500"/>
            <a:ext cx="2717800" cy="1039813"/>
            <a:chOff x="5408613" y="571500"/>
            <a:chExt cx="2717800" cy="1039813"/>
          </a:xfrm>
        </p:grpSpPr>
        <p:sp>
          <p:nvSpPr>
            <p:cNvPr id="14365" name="Freeform 30"/>
            <p:cNvSpPr>
              <a:spLocks noChangeArrowheads="1"/>
            </p:cNvSpPr>
            <p:nvPr/>
          </p:nvSpPr>
          <p:spPr bwMode="auto">
            <a:xfrm>
              <a:off x="5408613" y="709613"/>
              <a:ext cx="2717800" cy="565150"/>
            </a:xfrm>
            <a:custGeom>
              <a:avLst/>
              <a:gdLst>
                <a:gd name="T0" fmla="*/ 2147483646 w 1712"/>
                <a:gd name="T1" fmla="*/ 0 h 356"/>
                <a:gd name="T2" fmla="*/ 2147483646 w 1712"/>
                <a:gd name="T3" fmla="*/ 2147483646 h 356"/>
                <a:gd name="T4" fmla="*/ 0 w 1712"/>
                <a:gd name="T5" fmla="*/ 2147483646 h 356"/>
                <a:gd name="T6" fmla="*/ 0 60000 65536"/>
                <a:gd name="T7" fmla="*/ 0 60000 65536"/>
                <a:gd name="T8" fmla="*/ 0 60000 65536"/>
                <a:gd name="T9" fmla="*/ 0 w 1712"/>
                <a:gd name="T10" fmla="*/ 0 h 356"/>
                <a:gd name="T11" fmla="*/ 1712 w 1712"/>
                <a:gd name="T12" fmla="*/ 356 h 356"/>
              </a:gdLst>
              <a:ahLst/>
              <a:cxnLst>
                <a:cxn ang="T6">
                  <a:pos x="T0" y="T1"/>
                </a:cxn>
                <a:cxn ang="T7">
                  <a:pos x="T2" y="T3"/>
                </a:cxn>
                <a:cxn ang="T8">
                  <a:pos x="T4" y="T5"/>
                </a:cxn>
              </a:cxnLst>
              <a:rect l="T9" t="T10" r="T11" b="T12"/>
              <a:pathLst>
                <a:path w="1712" h="356">
                  <a:moveTo>
                    <a:pt x="1712" y="0"/>
                  </a:moveTo>
                  <a:lnTo>
                    <a:pt x="418" y="356"/>
                  </a:lnTo>
                  <a:lnTo>
                    <a:pt x="0" y="356"/>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6" name="Freeform 31"/>
            <p:cNvSpPr>
              <a:spLocks noChangeArrowheads="1"/>
            </p:cNvSpPr>
            <p:nvPr/>
          </p:nvSpPr>
          <p:spPr bwMode="auto">
            <a:xfrm>
              <a:off x="5757863" y="858838"/>
              <a:ext cx="1847850" cy="504825"/>
            </a:xfrm>
            <a:custGeom>
              <a:avLst/>
              <a:gdLst>
                <a:gd name="T0" fmla="*/ 2147483646 w 1164"/>
                <a:gd name="T1" fmla="*/ 0 h 318"/>
                <a:gd name="T2" fmla="*/ 2147483646 w 1164"/>
                <a:gd name="T3" fmla="*/ 2147483646 h 318"/>
                <a:gd name="T4" fmla="*/ 2147483646 w 1164"/>
                <a:gd name="T5" fmla="*/ 2147483646 h 318"/>
                <a:gd name="T6" fmla="*/ 2147483646 w 1164"/>
                <a:gd name="T7" fmla="*/ 2147483646 h 318"/>
                <a:gd name="T8" fmla="*/ 0 w 1164"/>
                <a:gd name="T9" fmla="*/ 2147483646 h 318"/>
                <a:gd name="T10" fmla="*/ 2147483646 w 1164"/>
                <a:gd name="T11" fmla="*/ 2147483646 h 318"/>
                <a:gd name="T12" fmla="*/ 2147483646 w 1164"/>
                <a:gd name="T13" fmla="*/ 0 h 318"/>
                <a:gd name="T14" fmla="*/ 0 60000 65536"/>
                <a:gd name="T15" fmla="*/ 0 60000 65536"/>
                <a:gd name="T16" fmla="*/ 0 60000 65536"/>
                <a:gd name="T17" fmla="*/ 0 60000 65536"/>
                <a:gd name="T18" fmla="*/ 0 60000 65536"/>
                <a:gd name="T19" fmla="*/ 0 60000 65536"/>
                <a:gd name="T20" fmla="*/ 0 60000 65536"/>
                <a:gd name="T21" fmla="*/ 0 w 1164"/>
                <a:gd name="T22" fmla="*/ 0 h 318"/>
                <a:gd name="T23" fmla="*/ 1164 w 1164"/>
                <a:gd name="T24" fmla="*/ 318 h 3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64" h="318">
                  <a:moveTo>
                    <a:pt x="1164" y="0"/>
                  </a:moveTo>
                  <a:lnTo>
                    <a:pt x="924" y="112"/>
                  </a:lnTo>
                  <a:lnTo>
                    <a:pt x="383" y="268"/>
                  </a:lnTo>
                  <a:lnTo>
                    <a:pt x="184" y="318"/>
                  </a:lnTo>
                  <a:lnTo>
                    <a:pt x="0" y="262"/>
                  </a:lnTo>
                  <a:lnTo>
                    <a:pt x="212" y="262"/>
                  </a:lnTo>
                  <a:lnTo>
                    <a:pt x="1164" y="0"/>
                  </a:lnTo>
                  <a:close/>
                </a:path>
              </a:pathLst>
            </a:custGeom>
            <a:gradFill rotWithShape="0">
              <a:gsLst>
                <a:gs pos="0">
                  <a:srgbClr val="FFCC00"/>
                </a:gs>
                <a:gs pos="100000">
                  <a:srgbClr val="FFFFFF"/>
                </a:gs>
              </a:gsLst>
              <a:lin ang="5400000" scaled="1"/>
            </a:gradFill>
            <a:ln w="9981">
              <a:solidFill>
                <a:srgbClr val="E0B090"/>
              </a:solidFill>
              <a:prstDash val="solid"/>
              <a:round/>
              <a:headEnd/>
              <a:tailEnd/>
            </a:ln>
          </p:spPr>
          <p:txBody>
            <a:bodyPr/>
            <a:lstStyle/>
            <a:p>
              <a:endParaRPr lang="en-US"/>
            </a:p>
          </p:txBody>
        </p:sp>
        <p:sp>
          <p:nvSpPr>
            <p:cNvPr id="14367" name="Freeform 32"/>
            <p:cNvSpPr>
              <a:spLocks/>
            </p:cNvSpPr>
            <p:nvPr/>
          </p:nvSpPr>
          <p:spPr bwMode="auto">
            <a:xfrm>
              <a:off x="6550025" y="779463"/>
              <a:ext cx="0" cy="357187"/>
            </a:xfrm>
            <a:custGeom>
              <a:avLst/>
              <a:gdLst>
                <a:gd name="T0" fmla="*/ 2147483646 h 225"/>
                <a:gd name="T1" fmla="*/ 0 h 225"/>
                <a:gd name="T2" fmla="*/ 0 60000 65536"/>
                <a:gd name="T3" fmla="*/ 0 60000 65536"/>
                <a:gd name="T4" fmla="*/ 0 h 225"/>
                <a:gd name="T5" fmla="*/ 225 h 225"/>
              </a:gdLst>
              <a:ahLst/>
              <a:cxnLst>
                <a:cxn ang="T2">
                  <a:pos x="0" y="T0"/>
                </a:cxn>
                <a:cxn ang="T3">
                  <a:pos x="0" y="T1"/>
                </a:cxn>
              </a:cxnLst>
              <a:rect l="0" t="T4" r="0" b="T5"/>
              <a:pathLst>
                <a:path h="225">
                  <a:moveTo>
                    <a:pt x="0" y="225"/>
                  </a:moveTo>
                  <a:lnTo>
                    <a:pt x="0" y="0"/>
                  </a:lnTo>
                </a:path>
              </a:pathLst>
            </a:custGeom>
            <a:noFill/>
            <a:ln w="9981">
              <a:solidFill>
                <a:srgbClr val="000000"/>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8" name="Freeform 33"/>
            <p:cNvSpPr>
              <a:spLocks/>
            </p:cNvSpPr>
            <p:nvPr/>
          </p:nvSpPr>
          <p:spPr bwMode="auto">
            <a:xfrm>
              <a:off x="6550025" y="1235075"/>
              <a:ext cx="0" cy="376238"/>
            </a:xfrm>
            <a:custGeom>
              <a:avLst/>
              <a:gdLst>
                <a:gd name="T0" fmla="*/ 0 h 237"/>
                <a:gd name="T1" fmla="*/ 2147483646 h 237"/>
                <a:gd name="T2" fmla="*/ 0 60000 65536"/>
                <a:gd name="T3" fmla="*/ 0 60000 65536"/>
                <a:gd name="T4" fmla="*/ 0 h 237"/>
                <a:gd name="T5" fmla="*/ 237 h 237"/>
              </a:gdLst>
              <a:ahLst/>
              <a:cxnLst>
                <a:cxn ang="T2">
                  <a:pos x="0" y="T0"/>
                </a:cxn>
                <a:cxn ang="T3">
                  <a:pos x="0" y="T1"/>
                </a:cxn>
              </a:cxnLst>
              <a:rect l="0" t="T4" r="0" b="T5"/>
              <a:pathLst>
                <a:path h="237">
                  <a:moveTo>
                    <a:pt x="0" y="0"/>
                  </a:moveTo>
                  <a:lnTo>
                    <a:pt x="0" y="237"/>
                  </a:lnTo>
                </a:path>
              </a:pathLst>
            </a:custGeom>
            <a:noFill/>
            <a:ln w="9981">
              <a:solidFill>
                <a:srgbClr val="000000"/>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69" name="Rectangle 34"/>
            <p:cNvSpPr>
              <a:spLocks noChangeArrowheads="1"/>
            </p:cNvSpPr>
            <p:nvPr/>
          </p:nvSpPr>
          <p:spPr bwMode="auto">
            <a:xfrm>
              <a:off x="6540500" y="571500"/>
              <a:ext cx="1381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i="1">
                  <a:solidFill>
                    <a:srgbClr val="FFFFFF"/>
                  </a:solidFill>
                </a:rPr>
                <a:t>H</a:t>
              </a:r>
            </a:p>
          </p:txBody>
        </p:sp>
        <p:sp>
          <p:nvSpPr>
            <p:cNvPr id="14370" name="Freeform 35"/>
            <p:cNvSpPr>
              <a:spLocks noChangeArrowheads="1"/>
            </p:cNvSpPr>
            <p:nvPr/>
          </p:nvSpPr>
          <p:spPr bwMode="auto">
            <a:xfrm>
              <a:off x="6696075" y="1079500"/>
              <a:ext cx="77788" cy="112713"/>
            </a:xfrm>
            <a:custGeom>
              <a:avLst/>
              <a:gdLst>
                <a:gd name="T0" fmla="*/ 0 w 49"/>
                <a:gd name="T1" fmla="*/ 2147483646 h 71"/>
                <a:gd name="T2" fmla="*/ 0 w 49"/>
                <a:gd name="T3" fmla="*/ 2147483646 h 71"/>
                <a:gd name="T4" fmla="*/ 2147483646 w 49"/>
                <a:gd name="T5" fmla="*/ 2147483646 h 71"/>
                <a:gd name="T6" fmla="*/ 2147483646 w 49"/>
                <a:gd name="T7" fmla="*/ 0 h 71"/>
                <a:gd name="T8" fmla="*/ 0 w 49"/>
                <a:gd name="T9" fmla="*/ 2147483646 h 71"/>
                <a:gd name="T10" fmla="*/ 0 60000 65536"/>
                <a:gd name="T11" fmla="*/ 0 60000 65536"/>
                <a:gd name="T12" fmla="*/ 0 60000 65536"/>
                <a:gd name="T13" fmla="*/ 0 60000 65536"/>
                <a:gd name="T14" fmla="*/ 0 60000 65536"/>
                <a:gd name="T15" fmla="*/ 0 w 49"/>
                <a:gd name="T16" fmla="*/ 0 h 71"/>
                <a:gd name="T17" fmla="*/ 49 w 49"/>
                <a:gd name="T18" fmla="*/ 71 h 71"/>
              </a:gdLst>
              <a:ahLst/>
              <a:cxnLst>
                <a:cxn ang="T10">
                  <a:pos x="T0" y="T1"/>
                </a:cxn>
                <a:cxn ang="T11">
                  <a:pos x="T2" y="T3"/>
                </a:cxn>
                <a:cxn ang="T12">
                  <a:pos x="T4" y="T5"/>
                </a:cxn>
                <a:cxn ang="T13">
                  <a:pos x="T6" y="T7"/>
                </a:cxn>
                <a:cxn ang="T14">
                  <a:pos x="T8" y="T9"/>
                </a:cxn>
              </a:cxnLst>
              <a:rect l="T15" t="T16" r="T17" b="T18"/>
              <a:pathLst>
                <a:path w="49" h="71">
                  <a:moveTo>
                    <a:pt x="0" y="16"/>
                  </a:moveTo>
                  <a:lnTo>
                    <a:pt x="0" y="71"/>
                  </a:lnTo>
                  <a:lnTo>
                    <a:pt x="49" y="57"/>
                  </a:lnTo>
                  <a:lnTo>
                    <a:pt x="49" y="0"/>
                  </a:lnTo>
                  <a:lnTo>
                    <a:pt x="0" y="16"/>
                  </a:lnTo>
                  <a:close/>
                </a:path>
              </a:pathLst>
            </a:custGeom>
            <a:gradFill rotWithShape="0">
              <a:gsLst>
                <a:gs pos="0">
                  <a:srgbClr val="E0B090"/>
                </a:gs>
                <a:gs pos="100000">
                  <a:srgbClr val="FFFFFF"/>
                </a:gs>
              </a:gsLst>
              <a:lin ang="5400000" scaled="1"/>
            </a:gradFill>
            <a:ln w="9981">
              <a:solidFill>
                <a:srgbClr val="000000"/>
              </a:solidFill>
              <a:prstDash val="solid"/>
              <a:round/>
              <a:headEnd/>
              <a:tailEnd/>
            </a:ln>
          </p:spPr>
          <p:txBody>
            <a:bodyPr/>
            <a:lstStyle/>
            <a:p>
              <a:endParaRPr lang="en-US"/>
            </a:p>
          </p:txBody>
        </p:sp>
      </p:grpSp>
      <p:sp>
        <p:nvSpPr>
          <p:cNvPr id="14371" name="Freeform 36"/>
          <p:cNvSpPr>
            <a:spLocks/>
          </p:cNvSpPr>
          <p:nvPr/>
        </p:nvSpPr>
        <p:spPr bwMode="auto">
          <a:xfrm>
            <a:off x="4652963" y="2030413"/>
            <a:ext cx="1239837" cy="0"/>
          </a:xfrm>
          <a:custGeom>
            <a:avLst/>
            <a:gdLst>
              <a:gd name="T0" fmla="*/ 0 w 781"/>
              <a:gd name="T1" fmla="*/ 2147483646 w 781"/>
              <a:gd name="T2" fmla="*/ 0 60000 65536"/>
              <a:gd name="T3" fmla="*/ 0 60000 65536"/>
              <a:gd name="T4" fmla="*/ 0 w 781"/>
              <a:gd name="T5" fmla="*/ 781 w 781"/>
            </a:gdLst>
            <a:ahLst/>
            <a:cxnLst>
              <a:cxn ang="T2">
                <a:pos x="T0" y="0"/>
              </a:cxn>
              <a:cxn ang="T3">
                <a:pos x="T1" y="0"/>
              </a:cxn>
            </a:cxnLst>
            <a:rect l="T4" t="0" r="T5" b="0"/>
            <a:pathLst>
              <a:path w="781">
                <a:moveTo>
                  <a:pt x="0" y="0"/>
                </a:moveTo>
                <a:lnTo>
                  <a:pt x="781" y="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2" name="Freeform 37"/>
          <p:cNvSpPr>
            <a:spLocks noChangeArrowheads="1"/>
          </p:cNvSpPr>
          <p:nvPr/>
        </p:nvSpPr>
        <p:spPr bwMode="auto">
          <a:xfrm>
            <a:off x="4652963" y="1841500"/>
            <a:ext cx="0" cy="903288"/>
          </a:xfrm>
          <a:custGeom>
            <a:avLst/>
            <a:gdLst>
              <a:gd name="T0" fmla="*/ 2147483646 h 569"/>
              <a:gd name="T1" fmla="*/ 0 h 569"/>
              <a:gd name="T2" fmla="*/ 0 60000 65536"/>
              <a:gd name="T3" fmla="*/ 0 60000 65536"/>
              <a:gd name="T4" fmla="*/ 0 h 569"/>
              <a:gd name="T5" fmla="*/ 569 h 569"/>
            </a:gdLst>
            <a:ahLst/>
            <a:cxnLst>
              <a:cxn ang="T2">
                <a:pos x="0" y="T0"/>
              </a:cxn>
              <a:cxn ang="T3">
                <a:pos x="0" y="T1"/>
              </a:cxn>
            </a:cxnLst>
            <a:rect l="0" t="T4" r="0" b="T5"/>
            <a:pathLst>
              <a:path h="569">
                <a:moveTo>
                  <a:pt x="0" y="569"/>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3" name="Freeform 38"/>
          <p:cNvSpPr>
            <a:spLocks noChangeArrowheads="1"/>
          </p:cNvSpPr>
          <p:nvPr/>
        </p:nvSpPr>
        <p:spPr bwMode="auto">
          <a:xfrm>
            <a:off x="5892800" y="1831975"/>
            <a:ext cx="0" cy="417513"/>
          </a:xfrm>
          <a:custGeom>
            <a:avLst/>
            <a:gdLst>
              <a:gd name="T0" fmla="*/ 2147483646 h 263"/>
              <a:gd name="T1" fmla="*/ 0 h 263"/>
              <a:gd name="T2" fmla="*/ 0 60000 65536"/>
              <a:gd name="T3" fmla="*/ 0 60000 65536"/>
              <a:gd name="T4" fmla="*/ 0 h 263"/>
              <a:gd name="T5" fmla="*/ 263 h 263"/>
            </a:gdLst>
            <a:ahLst/>
            <a:cxnLst>
              <a:cxn ang="T2">
                <a:pos x="0" y="T0"/>
              </a:cxn>
              <a:cxn ang="T3">
                <a:pos x="0" y="T1"/>
              </a:cxn>
            </a:cxnLst>
            <a:rect l="0" t="T4" r="0" b="T5"/>
            <a:pathLst>
              <a:path h="263">
                <a:moveTo>
                  <a:pt x="0" y="263"/>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4" name="Freeform 39"/>
          <p:cNvSpPr>
            <a:spLocks/>
          </p:cNvSpPr>
          <p:nvPr/>
        </p:nvSpPr>
        <p:spPr bwMode="auto">
          <a:xfrm>
            <a:off x="4652963" y="2198688"/>
            <a:ext cx="1239837" cy="546100"/>
          </a:xfrm>
          <a:custGeom>
            <a:avLst/>
            <a:gdLst>
              <a:gd name="T0" fmla="*/ 2147483646 w 781"/>
              <a:gd name="T1" fmla="*/ 0 h 344"/>
              <a:gd name="T2" fmla="*/ 0 w 781"/>
              <a:gd name="T3" fmla="*/ 2147483646 h 344"/>
              <a:gd name="T4" fmla="*/ 0 60000 65536"/>
              <a:gd name="T5" fmla="*/ 0 60000 65536"/>
              <a:gd name="T6" fmla="*/ 0 w 781"/>
              <a:gd name="T7" fmla="*/ 0 h 344"/>
              <a:gd name="T8" fmla="*/ 781 w 781"/>
              <a:gd name="T9" fmla="*/ 344 h 344"/>
            </a:gdLst>
            <a:ahLst/>
            <a:cxnLst>
              <a:cxn ang="T4">
                <a:pos x="T0" y="T1"/>
              </a:cxn>
              <a:cxn ang="T5">
                <a:pos x="T2" y="T3"/>
              </a:cxn>
            </a:cxnLst>
            <a:rect l="T6" t="T7" r="T8" b="T9"/>
            <a:pathLst>
              <a:path w="781" h="344">
                <a:moveTo>
                  <a:pt x="781" y="0"/>
                </a:moveTo>
                <a:lnTo>
                  <a:pt x="0" y="344"/>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75" name="Rectangle 40"/>
          <p:cNvSpPr>
            <a:spLocks noChangeArrowheads="1"/>
          </p:cNvSpPr>
          <p:nvPr/>
        </p:nvSpPr>
        <p:spPr bwMode="auto">
          <a:xfrm rot="1320000">
            <a:off x="5345113" y="2063750"/>
            <a:ext cx="158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b="1" i="1">
                <a:solidFill>
                  <a:srgbClr val="800000"/>
                </a:solidFill>
              </a:rPr>
              <a:t>1 </a:t>
            </a:r>
          </a:p>
        </p:txBody>
      </p:sp>
      <p:sp>
        <p:nvSpPr>
          <p:cNvPr id="14376" name="Rectangle 41"/>
          <p:cNvSpPr>
            <a:spLocks noChangeArrowheads="1"/>
          </p:cNvSpPr>
          <p:nvPr/>
        </p:nvSpPr>
        <p:spPr bwMode="auto">
          <a:xfrm>
            <a:off x="4719638" y="1773238"/>
            <a:ext cx="936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b="1" i="1">
                <a:solidFill>
                  <a:srgbClr val="800000"/>
                </a:solidFill>
              </a:rPr>
              <a:t>b = 1 cosβ</a:t>
            </a:r>
          </a:p>
        </p:txBody>
      </p:sp>
      <p:sp>
        <p:nvSpPr>
          <p:cNvPr id="14377" name="Rectangle 42"/>
          <p:cNvSpPr>
            <a:spLocks noChangeArrowheads="1"/>
          </p:cNvSpPr>
          <p:nvPr/>
        </p:nvSpPr>
        <p:spPr bwMode="auto">
          <a:xfrm>
            <a:off x="465138" y="2093913"/>
            <a:ext cx="191452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b="1" u="sng">
                <a:solidFill>
                  <a:srgbClr val="6000C0"/>
                </a:solidFill>
              </a:rPr>
              <a:t>A- Dry Soil</a:t>
            </a:r>
            <a:r>
              <a:rPr lang="en-US" altLang="en-US" sz="1700" b="1">
                <a:solidFill>
                  <a:srgbClr val="6000C0"/>
                </a:solidFill>
              </a:rPr>
              <a:t> (ϕ soil)</a:t>
            </a:r>
          </a:p>
        </p:txBody>
      </p:sp>
      <p:sp>
        <p:nvSpPr>
          <p:cNvPr id="14378" name="Rectangle 43"/>
          <p:cNvSpPr>
            <a:spLocks noChangeArrowheads="1"/>
          </p:cNvSpPr>
          <p:nvPr/>
        </p:nvSpPr>
        <p:spPr bwMode="auto">
          <a:xfrm>
            <a:off x="466725" y="3241675"/>
            <a:ext cx="1744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i="1">
                <a:solidFill>
                  <a:srgbClr val="6000C0"/>
                </a:solidFill>
              </a:rPr>
              <a:t>W = </a:t>
            </a:r>
            <a:r>
              <a:rPr lang="en-US" altLang="en-US" sz="2400">
                <a:solidFill>
                  <a:srgbClr val="000000"/>
                </a:solidFill>
                <a:latin typeface="Symbol" panose="05050102010706020507" pitchFamily="18" charset="2"/>
              </a:rPr>
              <a:t>g</a:t>
            </a:r>
            <a:r>
              <a:rPr lang="en-US" altLang="en-US" sz="2300" i="1">
                <a:solidFill>
                  <a:srgbClr val="6000C0"/>
                </a:solidFill>
              </a:rPr>
              <a:t> H cosβ</a:t>
            </a:r>
          </a:p>
        </p:txBody>
      </p:sp>
      <p:sp>
        <p:nvSpPr>
          <p:cNvPr id="14379" name="Oval 44"/>
          <p:cNvSpPr>
            <a:spLocks noChangeArrowheads="1"/>
          </p:cNvSpPr>
          <p:nvPr/>
        </p:nvSpPr>
        <p:spPr bwMode="auto">
          <a:xfrm>
            <a:off x="1522942" y="3211513"/>
            <a:ext cx="1054100" cy="473075"/>
          </a:xfrm>
          <a:prstGeom prst="ellipse">
            <a:avLst/>
          </a:prstGeom>
          <a:noFill/>
          <a:ln w="9981">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4380" name="Freeform 45"/>
          <p:cNvSpPr>
            <a:spLocks/>
          </p:cNvSpPr>
          <p:nvPr/>
        </p:nvSpPr>
        <p:spPr bwMode="auto">
          <a:xfrm>
            <a:off x="2193925" y="2753255"/>
            <a:ext cx="312738" cy="466725"/>
          </a:xfrm>
          <a:custGeom>
            <a:avLst/>
            <a:gdLst>
              <a:gd name="T0" fmla="*/ 2147483646 w 197"/>
              <a:gd name="T1" fmla="*/ 2147483646 h 294"/>
              <a:gd name="T2" fmla="*/ 2147483646 w 197"/>
              <a:gd name="T3" fmla="*/ 2147483646 h 294"/>
              <a:gd name="T4" fmla="*/ 2147483646 w 197"/>
              <a:gd name="T5" fmla="*/ 2147483646 h 294"/>
              <a:gd name="T6" fmla="*/ 2147483646 w 197"/>
              <a:gd name="T7" fmla="*/ 2147483646 h 294"/>
              <a:gd name="T8" fmla="*/ 2147483646 w 197"/>
              <a:gd name="T9" fmla="*/ 2147483646 h 294"/>
              <a:gd name="T10" fmla="*/ 0 w 197"/>
              <a:gd name="T11" fmla="*/ 2147483646 h 294"/>
              <a:gd name="T12" fmla="*/ 2147483646 w 197"/>
              <a:gd name="T13" fmla="*/ 2147483646 h 294"/>
              <a:gd name="T14" fmla="*/ 2147483646 w 197"/>
              <a:gd name="T15" fmla="*/ 2147483646 h 294"/>
              <a:gd name="T16" fmla="*/ 2147483646 w 197"/>
              <a:gd name="T17" fmla="*/ 2147483646 h 294"/>
              <a:gd name="T18" fmla="*/ 2147483646 w 197"/>
              <a:gd name="T19" fmla="*/ 2147483646 h 294"/>
              <a:gd name="T20" fmla="*/ 2147483646 w 197"/>
              <a:gd name="T21" fmla="*/ 2147483646 h 294"/>
              <a:gd name="T22" fmla="*/ 2147483646 w 197"/>
              <a:gd name="T23" fmla="*/ 2147483646 h 294"/>
              <a:gd name="T24" fmla="*/ 2147483646 w 197"/>
              <a:gd name="T25" fmla="*/ 2147483646 h 294"/>
              <a:gd name="T26" fmla="*/ 2147483646 w 197"/>
              <a:gd name="T27" fmla="*/ 2147483646 h 294"/>
              <a:gd name="T28" fmla="*/ 2147483646 w 197"/>
              <a:gd name="T29" fmla="*/ 2147483646 h 294"/>
              <a:gd name="T30" fmla="*/ 2147483646 w 197"/>
              <a:gd name="T31" fmla="*/ 2147483646 h 294"/>
              <a:gd name="T32" fmla="*/ 2147483646 w 197"/>
              <a:gd name="T33" fmla="*/ 2147483646 h 294"/>
              <a:gd name="T34" fmla="*/ 2147483646 w 197"/>
              <a:gd name="T35" fmla="*/ 2147483646 h 294"/>
              <a:gd name="T36" fmla="*/ 2147483646 w 197"/>
              <a:gd name="T37" fmla="*/ 2147483646 h 294"/>
              <a:gd name="T38" fmla="*/ 2147483646 w 197"/>
              <a:gd name="T39" fmla="*/ 2147483646 h 294"/>
              <a:gd name="T40" fmla="*/ 2147483646 w 197"/>
              <a:gd name="T41" fmla="*/ 2147483646 h 294"/>
              <a:gd name="T42" fmla="*/ 2147483646 w 197"/>
              <a:gd name="T43" fmla="*/ 2147483646 h 294"/>
              <a:gd name="T44" fmla="*/ 2147483646 w 197"/>
              <a:gd name="T45" fmla="*/ 2147483646 h 294"/>
              <a:gd name="T46" fmla="*/ 2147483646 w 197"/>
              <a:gd name="T47" fmla="*/ 2147483646 h 294"/>
              <a:gd name="T48" fmla="*/ 2147483646 w 197"/>
              <a:gd name="T49" fmla="*/ 2147483646 h 294"/>
              <a:gd name="T50" fmla="*/ 2147483646 w 197"/>
              <a:gd name="T51" fmla="*/ 2147483646 h 294"/>
              <a:gd name="T52" fmla="*/ 2147483646 w 197"/>
              <a:gd name="T53" fmla="*/ 2147483646 h 294"/>
              <a:gd name="T54" fmla="*/ 2147483646 w 197"/>
              <a:gd name="T55" fmla="*/ 2147483646 h 294"/>
              <a:gd name="T56" fmla="*/ 2147483646 w 197"/>
              <a:gd name="T57" fmla="*/ 2147483646 h 294"/>
              <a:gd name="T58" fmla="*/ 2147483646 w 197"/>
              <a:gd name="T59" fmla="*/ 2147483646 h 294"/>
              <a:gd name="T60" fmla="*/ 2147483646 w 197"/>
              <a:gd name="T61" fmla="*/ 2147483646 h 294"/>
              <a:gd name="T62" fmla="*/ 2147483646 w 197"/>
              <a:gd name="T63" fmla="*/ 2147483646 h 294"/>
              <a:gd name="T64" fmla="*/ 2147483646 w 197"/>
              <a:gd name="T65" fmla="*/ 0 h 2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
              <a:gd name="T100" fmla="*/ 0 h 294"/>
              <a:gd name="T101" fmla="*/ 197 w 197"/>
              <a:gd name="T102" fmla="*/ 294 h 2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 h="294">
                <a:moveTo>
                  <a:pt x="13" y="294"/>
                </a:moveTo>
                <a:lnTo>
                  <a:pt x="10" y="283"/>
                </a:lnTo>
                <a:lnTo>
                  <a:pt x="9" y="273"/>
                </a:lnTo>
                <a:lnTo>
                  <a:pt x="7" y="263"/>
                </a:lnTo>
                <a:lnTo>
                  <a:pt x="5" y="253"/>
                </a:lnTo>
                <a:lnTo>
                  <a:pt x="4" y="244"/>
                </a:lnTo>
                <a:lnTo>
                  <a:pt x="3" y="235"/>
                </a:lnTo>
                <a:lnTo>
                  <a:pt x="2" y="226"/>
                </a:lnTo>
                <a:lnTo>
                  <a:pt x="1" y="217"/>
                </a:lnTo>
                <a:lnTo>
                  <a:pt x="1" y="209"/>
                </a:lnTo>
                <a:lnTo>
                  <a:pt x="1" y="201"/>
                </a:lnTo>
                <a:lnTo>
                  <a:pt x="0" y="193"/>
                </a:lnTo>
                <a:lnTo>
                  <a:pt x="0" y="185"/>
                </a:lnTo>
                <a:lnTo>
                  <a:pt x="1" y="178"/>
                </a:lnTo>
                <a:lnTo>
                  <a:pt x="1" y="171"/>
                </a:lnTo>
                <a:lnTo>
                  <a:pt x="2" y="164"/>
                </a:lnTo>
                <a:lnTo>
                  <a:pt x="2" y="157"/>
                </a:lnTo>
                <a:lnTo>
                  <a:pt x="3" y="150"/>
                </a:lnTo>
                <a:lnTo>
                  <a:pt x="4" y="144"/>
                </a:lnTo>
                <a:lnTo>
                  <a:pt x="6" y="138"/>
                </a:lnTo>
                <a:lnTo>
                  <a:pt x="7" y="132"/>
                </a:lnTo>
                <a:lnTo>
                  <a:pt x="9" y="126"/>
                </a:lnTo>
                <a:lnTo>
                  <a:pt x="10" y="121"/>
                </a:lnTo>
                <a:lnTo>
                  <a:pt x="12" y="115"/>
                </a:lnTo>
                <a:lnTo>
                  <a:pt x="14" y="110"/>
                </a:lnTo>
                <a:lnTo>
                  <a:pt x="16" y="105"/>
                </a:lnTo>
                <a:lnTo>
                  <a:pt x="19" y="101"/>
                </a:lnTo>
                <a:lnTo>
                  <a:pt x="21" y="96"/>
                </a:lnTo>
                <a:lnTo>
                  <a:pt x="24" y="91"/>
                </a:lnTo>
                <a:lnTo>
                  <a:pt x="26" y="87"/>
                </a:lnTo>
                <a:lnTo>
                  <a:pt x="29" y="83"/>
                </a:lnTo>
                <a:lnTo>
                  <a:pt x="32" y="79"/>
                </a:lnTo>
                <a:lnTo>
                  <a:pt x="35" y="75"/>
                </a:lnTo>
                <a:lnTo>
                  <a:pt x="39" y="71"/>
                </a:lnTo>
                <a:lnTo>
                  <a:pt x="42" y="68"/>
                </a:lnTo>
                <a:lnTo>
                  <a:pt x="46" y="64"/>
                </a:lnTo>
                <a:lnTo>
                  <a:pt x="49" y="61"/>
                </a:lnTo>
                <a:lnTo>
                  <a:pt x="53" y="58"/>
                </a:lnTo>
                <a:lnTo>
                  <a:pt x="57" y="55"/>
                </a:lnTo>
                <a:lnTo>
                  <a:pt x="61" y="52"/>
                </a:lnTo>
                <a:lnTo>
                  <a:pt x="65" y="49"/>
                </a:lnTo>
                <a:lnTo>
                  <a:pt x="69" y="46"/>
                </a:lnTo>
                <a:lnTo>
                  <a:pt x="74" y="44"/>
                </a:lnTo>
                <a:lnTo>
                  <a:pt x="78" y="41"/>
                </a:lnTo>
                <a:lnTo>
                  <a:pt x="83" y="39"/>
                </a:lnTo>
                <a:lnTo>
                  <a:pt x="87" y="36"/>
                </a:lnTo>
                <a:lnTo>
                  <a:pt x="92" y="34"/>
                </a:lnTo>
                <a:lnTo>
                  <a:pt x="97" y="32"/>
                </a:lnTo>
                <a:lnTo>
                  <a:pt x="102" y="30"/>
                </a:lnTo>
                <a:lnTo>
                  <a:pt x="107" y="28"/>
                </a:lnTo>
                <a:lnTo>
                  <a:pt x="112" y="26"/>
                </a:lnTo>
                <a:lnTo>
                  <a:pt x="117" y="24"/>
                </a:lnTo>
                <a:lnTo>
                  <a:pt x="122" y="22"/>
                </a:lnTo>
                <a:lnTo>
                  <a:pt x="128" y="20"/>
                </a:lnTo>
                <a:lnTo>
                  <a:pt x="133" y="18"/>
                </a:lnTo>
                <a:lnTo>
                  <a:pt x="139" y="17"/>
                </a:lnTo>
                <a:lnTo>
                  <a:pt x="144" y="15"/>
                </a:lnTo>
                <a:lnTo>
                  <a:pt x="150" y="13"/>
                </a:lnTo>
                <a:lnTo>
                  <a:pt x="156" y="11"/>
                </a:lnTo>
                <a:lnTo>
                  <a:pt x="161" y="10"/>
                </a:lnTo>
                <a:lnTo>
                  <a:pt x="167" y="8"/>
                </a:lnTo>
                <a:lnTo>
                  <a:pt x="173" y="7"/>
                </a:lnTo>
                <a:lnTo>
                  <a:pt x="179" y="5"/>
                </a:lnTo>
                <a:lnTo>
                  <a:pt x="185" y="3"/>
                </a:lnTo>
                <a:lnTo>
                  <a:pt x="191" y="2"/>
                </a:lnTo>
                <a:lnTo>
                  <a:pt x="197" y="0"/>
                </a:lnTo>
              </a:path>
            </a:pathLst>
          </a:custGeom>
          <a:noFill/>
          <a:ln w="9981">
            <a:solidFill>
              <a:srgbClr val="000000"/>
            </a:solidFill>
            <a:prstDash val="solid"/>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81" name="Rectangle 46"/>
          <p:cNvSpPr>
            <a:spLocks noChangeArrowheads="1"/>
          </p:cNvSpPr>
          <p:nvPr/>
        </p:nvSpPr>
        <p:spPr bwMode="auto">
          <a:xfrm>
            <a:off x="2582333" y="2587625"/>
            <a:ext cx="936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b="1" i="1" dirty="0">
                <a:solidFill>
                  <a:srgbClr val="6000C0"/>
                </a:solidFill>
              </a:rPr>
              <a:t>b = 1 cosβ</a:t>
            </a:r>
          </a:p>
        </p:txBody>
      </p:sp>
      <p:sp>
        <p:nvSpPr>
          <p:cNvPr id="14382" name="Rectangle 47"/>
          <p:cNvSpPr>
            <a:spLocks noChangeArrowheads="1"/>
          </p:cNvSpPr>
          <p:nvPr/>
        </p:nvSpPr>
        <p:spPr bwMode="auto">
          <a:xfrm>
            <a:off x="7342188" y="6354763"/>
            <a:ext cx="1157287"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i="1">
                <a:solidFill>
                  <a:srgbClr val="000000"/>
                </a:solidFill>
              </a:rPr>
              <a:t>By Kamal Tawfiq, Ph.D., P.E.</a:t>
            </a:r>
          </a:p>
        </p:txBody>
      </p:sp>
      <p:cxnSp>
        <p:nvCxnSpPr>
          <p:cNvPr id="14383" name="Straight Arrow Connector 48"/>
          <p:cNvCxnSpPr>
            <a:cxnSpLocks noChangeShapeType="1"/>
          </p:cNvCxnSpPr>
          <p:nvPr/>
        </p:nvCxnSpPr>
        <p:spPr bwMode="auto">
          <a:xfrm rot="16200000" flipV="1">
            <a:off x="5139531" y="4361657"/>
            <a:ext cx="547687" cy="2921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4384" name="TextBox 49"/>
          <p:cNvSpPr txBox="1">
            <a:spLocks noChangeArrowheads="1"/>
          </p:cNvSpPr>
          <p:nvPr/>
        </p:nvSpPr>
        <p:spPr bwMode="auto">
          <a:xfrm rot="-1397397">
            <a:off x="3246438" y="4906963"/>
            <a:ext cx="2005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9900"/>
                </a:solidFill>
              </a:rPr>
              <a:t>Shear Resistance</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reeform 2"/>
          <p:cNvSpPr>
            <a:spLocks noChangeArrowheads="1"/>
          </p:cNvSpPr>
          <p:nvPr/>
        </p:nvSpPr>
        <p:spPr bwMode="auto">
          <a:xfrm>
            <a:off x="1227138" y="3290888"/>
            <a:ext cx="1458912" cy="882650"/>
          </a:xfrm>
          <a:custGeom>
            <a:avLst/>
            <a:gdLst>
              <a:gd name="T0" fmla="*/ 2147483646 w 919"/>
              <a:gd name="T1" fmla="*/ 2147483646 h 556"/>
              <a:gd name="T2" fmla="*/ 2147483646 w 919"/>
              <a:gd name="T3" fmla="*/ 2147483646 h 556"/>
              <a:gd name="T4" fmla="*/ 2147483646 w 919"/>
              <a:gd name="T5" fmla="*/ 2147483646 h 556"/>
              <a:gd name="T6" fmla="*/ 2147483646 w 919"/>
              <a:gd name="T7" fmla="*/ 2147483646 h 556"/>
              <a:gd name="T8" fmla="*/ 2147483646 w 919"/>
              <a:gd name="T9" fmla="*/ 2147483646 h 556"/>
              <a:gd name="T10" fmla="*/ 2147483646 w 919"/>
              <a:gd name="T11" fmla="*/ 2147483646 h 556"/>
              <a:gd name="T12" fmla="*/ 2147483646 w 919"/>
              <a:gd name="T13" fmla="*/ 2147483646 h 556"/>
              <a:gd name="T14" fmla="*/ 2147483646 w 919"/>
              <a:gd name="T15" fmla="*/ 2147483646 h 556"/>
              <a:gd name="T16" fmla="*/ 2147483646 w 919"/>
              <a:gd name="T17" fmla="*/ 2147483646 h 556"/>
              <a:gd name="T18" fmla="*/ 2147483646 w 919"/>
              <a:gd name="T19" fmla="*/ 0 h 556"/>
              <a:gd name="T20" fmla="*/ 2147483646 w 919"/>
              <a:gd name="T21" fmla="*/ 0 h 556"/>
              <a:gd name="T22" fmla="*/ 2147483646 w 919"/>
              <a:gd name="T23" fmla="*/ 2147483646 h 556"/>
              <a:gd name="T24" fmla="*/ 2147483646 w 919"/>
              <a:gd name="T25" fmla="*/ 2147483646 h 556"/>
              <a:gd name="T26" fmla="*/ 2147483646 w 919"/>
              <a:gd name="T27" fmla="*/ 2147483646 h 556"/>
              <a:gd name="T28" fmla="*/ 2147483646 w 919"/>
              <a:gd name="T29" fmla="*/ 2147483646 h 556"/>
              <a:gd name="T30" fmla="*/ 2147483646 w 919"/>
              <a:gd name="T31" fmla="*/ 2147483646 h 556"/>
              <a:gd name="T32" fmla="*/ 2147483646 w 919"/>
              <a:gd name="T33" fmla="*/ 2147483646 h 556"/>
              <a:gd name="T34" fmla="*/ 2147483646 w 919"/>
              <a:gd name="T35" fmla="*/ 2147483646 h 556"/>
              <a:gd name="T36" fmla="*/ 2147483646 w 919"/>
              <a:gd name="T37" fmla="*/ 2147483646 h 556"/>
              <a:gd name="T38" fmla="*/ 2147483646 w 919"/>
              <a:gd name="T39" fmla="*/ 2147483646 h 556"/>
              <a:gd name="T40" fmla="*/ 2147483646 w 919"/>
              <a:gd name="T41" fmla="*/ 2147483646 h 556"/>
              <a:gd name="T42" fmla="*/ 2147483646 w 919"/>
              <a:gd name="T43" fmla="*/ 2147483646 h 556"/>
              <a:gd name="T44" fmla="*/ 2147483646 w 919"/>
              <a:gd name="T45" fmla="*/ 2147483646 h 556"/>
              <a:gd name="T46" fmla="*/ 2147483646 w 919"/>
              <a:gd name="T47" fmla="*/ 2147483646 h 556"/>
              <a:gd name="T48" fmla="*/ 2147483646 w 919"/>
              <a:gd name="T49" fmla="*/ 2147483646 h 556"/>
              <a:gd name="T50" fmla="*/ 2147483646 w 919"/>
              <a:gd name="T51" fmla="*/ 2147483646 h 556"/>
              <a:gd name="T52" fmla="*/ 2147483646 w 919"/>
              <a:gd name="T53" fmla="*/ 2147483646 h 556"/>
              <a:gd name="T54" fmla="*/ 2147483646 w 919"/>
              <a:gd name="T55" fmla="*/ 2147483646 h 556"/>
              <a:gd name="T56" fmla="*/ 2147483646 w 919"/>
              <a:gd name="T57" fmla="*/ 2147483646 h 556"/>
              <a:gd name="T58" fmla="*/ 2147483646 w 919"/>
              <a:gd name="T59" fmla="*/ 2147483646 h 556"/>
              <a:gd name="T60" fmla="*/ 2147483646 w 919"/>
              <a:gd name="T61" fmla="*/ 2147483646 h 556"/>
              <a:gd name="T62" fmla="*/ 2147483646 w 919"/>
              <a:gd name="T63" fmla="*/ 2147483646 h 556"/>
              <a:gd name="T64" fmla="*/ 2147483646 w 919"/>
              <a:gd name="T65" fmla="*/ 2147483646 h 556"/>
              <a:gd name="T66" fmla="*/ 2147483646 w 919"/>
              <a:gd name="T67" fmla="*/ 2147483646 h 556"/>
              <a:gd name="T68" fmla="*/ 2147483646 w 919"/>
              <a:gd name="T69" fmla="*/ 2147483646 h 556"/>
              <a:gd name="T70" fmla="*/ 2147483646 w 919"/>
              <a:gd name="T71" fmla="*/ 2147483646 h 556"/>
              <a:gd name="T72" fmla="*/ 2147483646 w 919"/>
              <a:gd name="T73" fmla="*/ 2147483646 h 556"/>
              <a:gd name="T74" fmla="*/ 2147483646 w 919"/>
              <a:gd name="T75" fmla="*/ 2147483646 h 556"/>
              <a:gd name="T76" fmla="*/ 2147483646 w 919"/>
              <a:gd name="T77" fmla="*/ 2147483646 h 556"/>
              <a:gd name="T78" fmla="*/ 2147483646 w 919"/>
              <a:gd name="T79" fmla="*/ 2147483646 h 556"/>
              <a:gd name="T80" fmla="*/ 2147483646 w 919"/>
              <a:gd name="T81" fmla="*/ 2147483646 h 556"/>
              <a:gd name="T82" fmla="*/ 2147483646 w 919"/>
              <a:gd name="T83" fmla="*/ 2147483646 h 556"/>
              <a:gd name="T84" fmla="*/ 0 w 919"/>
              <a:gd name="T85" fmla="*/ 2147483646 h 5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19"/>
              <a:gd name="T130" fmla="*/ 0 h 556"/>
              <a:gd name="T131" fmla="*/ 919 w 919"/>
              <a:gd name="T132" fmla="*/ 556 h 5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19" h="556">
                <a:moveTo>
                  <a:pt x="0" y="138"/>
                </a:moveTo>
                <a:lnTo>
                  <a:pt x="0" y="131"/>
                </a:lnTo>
                <a:lnTo>
                  <a:pt x="1" y="124"/>
                </a:lnTo>
                <a:lnTo>
                  <a:pt x="2" y="117"/>
                </a:lnTo>
                <a:lnTo>
                  <a:pt x="3" y="110"/>
                </a:lnTo>
                <a:lnTo>
                  <a:pt x="5" y="103"/>
                </a:lnTo>
                <a:lnTo>
                  <a:pt x="7" y="96"/>
                </a:lnTo>
                <a:lnTo>
                  <a:pt x="9" y="89"/>
                </a:lnTo>
                <a:lnTo>
                  <a:pt x="11" y="83"/>
                </a:lnTo>
                <a:lnTo>
                  <a:pt x="14" y="76"/>
                </a:lnTo>
                <a:lnTo>
                  <a:pt x="17" y="70"/>
                </a:lnTo>
                <a:lnTo>
                  <a:pt x="21" y="64"/>
                </a:lnTo>
                <a:lnTo>
                  <a:pt x="25" y="59"/>
                </a:lnTo>
                <a:lnTo>
                  <a:pt x="29" y="53"/>
                </a:lnTo>
                <a:lnTo>
                  <a:pt x="33" y="48"/>
                </a:lnTo>
                <a:lnTo>
                  <a:pt x="37" y="43"/>
                </a:lnTo>
                <a:lnTo>
                  <a:pt x="42" y="38"/>
                </a:lnTo>
                <a:lnTo>
                  <a:pt x="47" y="33"/>
                </a:lnTo>
                <a:lnTo>
                  <a:pt x="52" y="29"/>
                </a:lnTo>
                <a:lnTo>
                  <a:pt x="57" y="25"/>
                </a:lnTo>
                <a:lnTo>
                  <a:pt x="63" y="21"/>
                </a:lnTo>
                <a:lnTo>
                  <a:pt x="69" y="17"/>
                </a:lnTo>
                <a:lnTo>
                  <a:pt x="75" y="14"/>
                </a:lnTo>
                <a:lnTo>
                  <a:pt x="81" y="11"/>
                </a:lnTo>
                <a:lnTo>
                  <a:pt x="87" y="9"/>
                </a:lnTo>
                <a:lnTo>
                  <a:pt x="93" y="6"/>
                </a:lnTo>
                <a:lnTo>
                  <a:pt x="100" y="4"/>
                </a:lnTo>
                <a:lnTo>
                  <a:pt x="107" y="3"/>
                </a:lnTo>
                <a:lnTo>
                  <a:pt x="114" y="1"/>
                </a:lnTo>
                <a:lnTo>
                  <a:pt x="120" y="0"/>
                </a:lnTo>
                <a:lnTo>
                  <a:pt x="128" y="0"/>
                </a:lnTo>
                <a:lnTo>
                  <a:pt x="135" y="0"/>
                </a:lnTo>
                <a:lnTo>
                  <a:pt x="785" y="0"/>
                </a:lnTo>
                <a:lnTo>
                  <a:pt x="792" y="0"/>
                </a:lnTo>
                <a:lnTo>
                  <a:pt x="799" y="0"/>
                </a:lnTo>
                <a:lnTo>
                  <a:pt x="806" y="1"/>
                </a:lnTo>
                <a:lnTo>
                  <a:pt x="812" y="3"/>
                </a:lnTo>
                <a:lnTo>
                  <a:pt x="819" y="4"/>
                </a:lnTo>
                <a:lnTo>
                  <a:pt x="826" y="6"/>
                </a:lnTo>
                <a:lnTo>
                  <a:pt x="832" y="9"/>
                </a:lnTo>
                <a:lnTo>
                  <a:pt x="838" y="11"/>
                </a:lnTo>
                <a:lnTo>
                  <a:pt x="844" y="14"/>
                </a:lnTo>
                <a:lnTo>
                  <a:pt x="850" y="17"/>
                </a:lnTo>
                <a:lnTo>
                  <a:pt x="856" y="21"/>
                </a:lnTo>
                <a:lnTo>
                  <a:pt x="862" y="25"/>
                </a:lnTo>
                <a:lnTo>
                  <a:pt x="867" y="29"/>
                </a:lnTo>
                <a:lnTo>
                  <a:pt x="872" y="33"/>
                </a:lnTo>
                <a:lnTo>
                  <a:pt x="877" y="38"/>
                </a:lnTo>
                <a:lnTo>
                  <a:pt x="882" y="43"/>
                </a:lnTo>
                <a:lnTo>
                  <a:pt x="886" y="48"/>
                </a:lnTo>
                <a:lnTo>
                  <a:pt x="890" y="53"/>
                </a:lnTo>
                <a:lnTo>
                  <a:pt x="894" y="59"/>
                </a:lnTo>
                <a:lnTo>
                  <a:pt x="898" y="64"/>
                </a:lnTo>
                <a:lnTo>
                  <a:pt x="901" y="70"/>
                </a:lnTo>
                <a:lnTo>
                  <a:pt x="904" y="76"/>
                </a:lnTo>
                <a:lnTo>
                  <a:pt x="907" y="83"/>
                </a:lnTo>
                <a:lnTo>
                  <a:pt x="910" y="89"/>
                </a:lnTo>
                <a:lnTo>
                  <a:pt x="912" y="96"/>
                </a:lnTo>
                <a:lnTo>
                  <a:pt x="914" y="103"/>
                </a:lnTo>
                <a:lnTo>
                  <a:pt x="916" y="110"/>
                </a:lnTo>
                <a:lnTo>
                  <a:pt x="917" y="117"/>
                </a:lnTo>
                <a:lnTo>
                  <a:pt x="918" y="124"/>
                </a:lnTo>
                <a:lnTo>
                  <a:pt x="918" y="131"/>
                </a:lnTo>
                <a:lnTo>
                  <a:pt x="919" y="138"/>
                </a:lnTo>
                <a:lnTo>
                  <a:pt x="919" y="417"/>
                </a:lnTo>
                <a:lnTo>
                  <a:pt x="918" y="425"/>
                </a:lnTo>
                <a:lnTo>
                  <a:pt x="918" y="432"/>
                </a:lnTo>
                <a:lnTo>
                  <a:pt x="917" y="439"/>
                </a:lnTo>
                <a:lnTo>
                  <a:pt x="916" y="446"/>
                </a:lnTo>
                <a:lnTo>
                  <a:pt x="914" y="453"/>
                </a:lnTo>
                <a:lnTo>
                  <a:pt x="912" y="460"/>
                </a:lnTo>
                <a:lnTo>
                  <a:pt x="910" y="466"/>
                </a:lnTo>
                <a:lnTo>
                  <a:pt x="907" y="473"/>
                </a:lnTo>
                <a:lnTo>
                  <a:pt x="904" y="479"/>
                </a:lnTo>
                <a:lnTo>
                  <a:pt x="901" y="485"/>
                </a:lnTo>
                <a:lnTo>
                  <a:pt x="898" y="491"/>
                </a:lnTo>
                <a:lnTo>
                  <a:pt x="894" y="497"/>
                </a:lnTo>
                <a:lnTo>
                  <a:pt x="890" y="502"/>
                </a:lnTo>
                <a:lnTo>
                  <a:pt x="886" y="508"/>
                </a:lnTo>
                <a:lnTo>
                  <a:pt x="882" y="513"/>
                </a:lnTo>
                <a:lnTo>
                  <a:pt x="877" y="518"/>
                </a:lnTo>
                <a:lnTo>
                  <a:pt x="872" y="522"/>
                </a:lnTo>
                <a:lnTo>
                  <a:pt x="867" y="527"/>
                </a:lnTo>
                <a:lnTo>
                  <a:pt x="862" y="531"/>
                </a:lnTo>
                <a:lnTo>
                  <a:pt x="856" y="535"/>
                </a:lnTo>
                <a:lnTo>
                  <a:pt x="850" y="538"/>
                </a:lnTo>
                <a:lnTo>
                  <a:pt x="844" y="541"/>
                </a:lnTo>
                <a:lnTo>
                  <a:pt x="838" y="544"/>
                </a:lnTo>
                <a:lnTo>
                  <a:pt x="832" y="547"/>
                </a:lnTo>
                <a:lnTo>
                  <a:pt x="826" y="549"/>
                </a:lnTo>
                <a:lnTo>
                  <a:pt x="819" y="551"/>
                </a:lnTo>
                <a:lnTo>
                  <a:pt x="812" y="553"/>
                </a:lnTo>
                <a:lnTo>
                  <a:pt x="806" y="554"/>
                </a:lnTo>
                <a:lnTo>
                  <a:pt x="799" y="555"/>
                </a:lnTo>
                <a:lnTo>
                  <a:pt x="792" y="556"/>
                </a:lnTo>
                <a:lnTo>
                  <a:pt x="785" y="556"/>
                </a:lnTo>
                <a:lnTo>
                  <a:pt x="135" y="556"/>
                </a:lnTo>
                <a:lnTo>
                  <a:pt x="128" y="556"/>
                </a:lnTo>
                <a:lnTo>
                  <a:pt x="120" y="555"/>
                </a:lnTo>
                <a:lnTo>
                  <a:pt x="114" y="554"/>
                </a:lnTo>
                <a:lnTo>
                  <a:pt x="107" y="553"/>
                </a:lnTo>
                <a:lnTo>
                  <a:pt x="100" y="551"/>
                </a:lnTo>
                <a:lnTo>
                  <a:pt x="93" y="549"/>
                </a:lnTo>
                <a:lnTo>
                  <a:pt x="87" y="547"/>
                </a:lnTo>
                <a:lnTo>
                  <a:pt x="81" y="544"/>
                </a:lnTo>
                <a:lnTo>
                  <a:pt x="75" y="541"/>
                </a:lnTo>
                <a:lnTo>
                  <a:pt x="69" y="538"/>
                </a:lnTo>
                <a:lnTo>
                  <a:pt x="63" y="535"/>
                </a:lnTo>
                <a:lnTo>
                  <a:pt x="57" y="531"/>
                </a:lnTo>
                <a:lnTo>
                  <a:pt x="52" y="527"/>
                </a:lnTo>
                <a:lnTo>
                  <a:pt x="47" y="522"/>
                </a:lnTo>
                <a:lnTo>
                  <a:pt x="42" y="518"/>
                </a:lnTo>
                <a:lnTo>
                  <a:pt x="37" y="513"/>
                </a:lnTo>
                <a:lnTo>
                  <a:pt x="33" y="508"/>
                </a:lnTo>
                <a:lnTo>
                  <a:pt x="29" y="502"/>
                </a:lnTo>
                <a:lnTo>
                  <a:pt x="25" y="497"/>
                </a:lnTo>
                <a:lnTo>
                  <a:pt x="21" y="491"/>
                </a:lnTo>
                <a:lnTo>
                  <a:pt x="17" y="485"/>
                </a:lnTo>
                <a:lnTo>
                  <a:pt x="14" y="479"/>
                </a:lnTo>
                <a:lnTo>
                  <a:pt x="11" y="473"/>
                </a:lnTo>
                <a:lnTo>
                  <a:pt x="9" y="466"/>
                </a:lnTo>
                <a:lnTo>
                  <a:pt x="7" y="460"/>
                </a:lnTo>
                <a:lnTo>
                  <a:pt x="5" y="453"/>
                </a:lnTo>
                <a:lnTo>
                  <a:pt x="3" y="446"/>
                </a:lnTo>
                <a:lnTo>
                  <a:pt x="2" y="439"/>
                </a:lnTo>
                <a:lnTo>
                  <a:pt x="1" y="432"/>
                </a:lnTo>
                <a:lnTo>
                  <a:pt x="0" y="425"/>
                </a:lnTo>
                <a:lnTo>
                  <a:pt x="0" y="417"/>
                </a:lnTo>
                <a:lnTo>
                  <a:pt x="0" y="138"/>
                </a:lnTo>
                <a:close/>
              </a:path>
            </a:pathLst>
          </a:custGeom>
          <a:solidFill>
            <a:srgbClr val="FFFF90"/>
          </a:solidFill>
          <a:ln w="29942">
            <a:solidFill>
              <a:srgbClr val="FF0000"/>
            </a:solidFill>
            <a:prstDash val="solid"/>
            <a:round/>
            <a:headEnd/>
            <a:tailEnd/>
          </a:ln>
        </p:spPr>
        <p:txBody>
          <a:bodyPr/>
          <a:lstStyle/>
          <a:p>
            <a:endParaRPr lang="en-US"/>
          </a:p>
        </p:txBody>
      </p:sp>
      <p:sp>
        <p:nvSpPr>
          <p:cNvPr id="16387" name="Freeform 3"/>
          <p:cNvSpPr>
            <a:spLocks noChangeArrowheads="1"/>
          </p:cNvSpPr>
          <p:nvPr/>
        </p:nvSpPr>
        <p:spPr bwMode="auto">
          <a:xfrm>
            <a:off x="3494088" y="2916238"/>
            <a:ext cx="5559425" cy="3679825"/>
          </a:xfrm>
          <a:custGeom>
            <a:avLst/>
            <a:gdLst>
              <a:gd name="T0" fmla="*/ 2147483646 w 3502"/>
              <a:gd name="T1" fmla="*/ 0 h 2318"/>
              <a:gd name="T2" fmla="*/ 0 w 3502"/>
              <a:gd name="T3" fmla="*/ 2147483646 h 2318"/>
              <a:gd name="T4" fmla="*/ 2147483646 w 3502"/>
              <a:gd name="T5" fmla="*/ 2147483646 h 2318"/>
              <a:gd name="T6" fmla="*/ 2147483646 w 3502"/>
              <a:gd name="T7" fmla="*/ 2147483646 h 2318"/>
              <a:gd name="T8" fmla="*/ 2147483646 w 3502"/>
              <a:gd name="T9" fmla="*/ 0 h 2318"/>
              <a:gd name="T10" fmla="*/ 0 60000 65536"/>
              <a:gd name="T11" fmla="*/ 0 60000 65536"/>
              <a:gd name="T12" fmla="*/ 0 60000 65536"/>
              <a:gd name="T13" fmla="*/ 0 60000 65536"/>
              <a:gd name="T14" fmla="*/ 0 60000 65536"/>
              <a:gd name="T15" fmla="*/ 0 w 3502"/>
              <a:gd name="T16" fmla="*/ 0 h 2318"/>
              <a:gd name="T17" fmla="*/ 3502 w 3502"/>
              <a:gd name="T18" fmla="*/ 2318 h 2318"/>
            </a:gdLst>
            <a:ahLst/>
            <a:cxnLst>
              <a:cxn ang="T10">
                <a:pos x="T0" y="T1"/>
              </a:cxn>
              <a:cxn ang="T11">
                <a:pos x="T2" y="T3"/>
              </a:cxn>
              <a:cxn ang="T12">
                <a:pos x="T4" y="T5"/>
              </a:cxn>
              <a:cxn ang="T13">
                <a:pos x="T6" y="T7"/>
              </a:cxn>
              <a:cxn ang="T14">
                <a:pos x="T8" y="T9"/>
              </a:cxn>
            </a:cxnLst>
            <a:rect l="T15" t="T16" r="T17" b="T18"/>
            <a:pathLst>
              <a:path w="3502" h="2318">
                <a:moveTo>
                  <a:pt x="3261" y="0"/>
                </a:moveTo>
                <a:lnTo>
                  <a:pt x="0" y="1626"/>
                </a:lnTo>
                <a:lnTo>
                  <a:pt x="515" y="2318"/>
                </a:lnTo>
                <a:lnTo>
                  <a:pt x="3502" y="1197"/>
                </a:lnTo>
                <a:lnTo>
                  <a:pt x="3261" y="0"/>
                </a:lnTo>
                <a:close/>
              </a:path>
            </a:pathLst>
          </a:custGeom>
          <a:gradFill rotWithShape="0">
            <a:gsLst>
              <a:gs pos="0">
                <a:srgbClr val="FFCC00"/>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88" name="Freeform 4"/>
          <p:cNvSpPr>
            <a:spLocks noChangeArrowheads="1"/>
          </p:cNvSpPr>
          <p:nvPr/>
        </p:nvSpPr>
        <p:spPr bwMode="auto">
          <a:xfrm>
            <a:off x="2889250" y="2038350"/>
            <a:ext cx="5659438" cy="3806825"/>
          </a:xfrm>
          <a:custGeom>
            <a:avLst/>
            <a:gdLst>
              <a:gd name="T0" fmla="*/ 0 w 3565"/>
              <a:gd name="T1" fmla="*/ 2147483646 h 2398"/>
              <a:gd name="T2" fmla="*/ 2147483646 w 3565"/>
              <a:gd name="T3" fmla="*/ 0 h 2398"/>
              <a:gd name="T4" fmla="*/ 2147483646 w 3565"/>
              <a:gd name="T5" fmla="*/ 2147483646 h 2398"/>
              <a:gd name="T6" fmla="*/ 2147483646 w 3565"/>
              <a:gd name="T7" fmla="*/ 2147483646 h 2398"/>
              <a:gd name="T8" fmla="*/ 0 w 3565"/>
              <a:gd name="T9" fmla="*/ 2147483646 h 2398"/>
              <a:gd name="T10" fmla="*/ 0 60000 65536"/>
              <a:gd name="T11" fmla="*/ 0 60000 65536"/>
              <a:gd name="T12" fmla="*/ 0 60000 65536"/>
              <a:gd name="T13" fmla="*/ 0 60000 65536"/>
              <a:gd name="T14" fmla="*/ 0 60000 65536"/>
              <a:gd name="T15" fmla="*/ 0 w 3565"/>
              <a:gd name="T16" fmla="*/ 0 h 2398"/>
              <a:gd name="T17" fmla="*/ 3565 w 3565"/>
              <a:gd name="T18" fmla="*/ 2398 h 2398"/>
            </a:gdLst>
            <a:ahLst/>
            <a:cxnLst>
              <a:cxn ang="T10">
                <a:pos x="T0" y="T1"/>
              </a:cxn>
              <a:cxn ang="T11">
                <a:pos x="T2" y="T3"/>
              </a:cxn>
              <a:cxn ang="T12">
                <a:pos x="T4" y="T5"/>
              </a:cxn>
              <a:cxn ang="T13">
                <a:pos x="T6" y="T7"/>
              </a:cxn>
              <a:cxn ang="T14">
                <a:pos x="T8" y="T9"/>
              </a:cxn>
            </a:cxnLst>
            <a:rect l="T15" t="T16" r="T17" b="T18"/>
            <a:pathLst>
              <a:path w="3565" h="2398">
                <a:moveTo>
                  <a:pt x="0" y="1624"/>
                </a:moveTo>
                <a:lnTo>
                  <a:pt x="3199" y="0"/>
                </a:lnTo>
                <a:lnTo>
                  <a:pt x="3565" y="774"/>
                </a:lnTo>
                <a:lnTo>
                  <a:pt x="367" y="2398"/>
                </a:lnTo>
                <a:lnTo>
                  <a:pt x="0" y="1624"/>
                </a:lnTo>
                <a:close/>
              </a:path>
            </a:pathLst>
          </a:custGeom>
          <a:gradFill rotWithShape="0">
            <a:gsLst>
              <a:gs pos="0">
                <a:srgbClr val="FFE0C0"/>
              </a:gs>
              <a:gs pos="100000">
                <a:srgbClr val="FFFFFF"/>
              </a:gs>
            </a:gsLst>
            <a:lin ang="17820000" scaled="1"/>
          </a:gradFill>
          <a:ln w="9981">
            <a:solidFill>
              <a:srgbClr val="000000"/>
            </a:solidFill>
            <a:prstDash val="sysDot"/>
            <a:round/>
            <a:headEnd/>
            <a:tailEnd/>
          </a:ln>
        </p:spPr>
        <p:txBody>
          <a:bodyPr/>
          <a:lstStyle/>
          <a:p>
            <a:endParaRPr lang="en-US"/>
          </a:p>
        </p:txBody>
      </p:sp>
      <p:sp>
        <p:nvSpPr>
          <p:cNvPr id="16389" name="Freeform 5"/>
          <p:cNvSpPr>
            <a:spLocks noChangeArrowheads="1"/>
          </p:cNvSpPr>
          <p:nvPr/>
        </p:nvSpPr>
        <p:spPr bwMode="auto">
          <a:xfrm>
            <a:off x="2560638" y="4533900"/>
            <a:ext cx="1163637" cy="1806575"/>
          </a:xfrm>
          <a:custGeom>
            <a:avLst/>
            <a:gdLst>
              <a:gd name="T0" fmla="*/ 0 w 733"/>
              <a:gd name="T1" fmla="*/ 0 h 1138"/>
              <a:gd name="T2" fmla="*/ 2147483646 w 733"/>
              <a:gd name="T3" fmla="*/ 2147483646 h 1138"/>
              <a:gd name="T4" fmla="*/ 2147483646 w 733"/>
              <a:gd name="T5" fmla="*/ 2147483646 h 1138"/>
              <a:gd name="T6" fmla="*/ 2147483646 w 733"/>
              <a:gd name="T7" fmla="*/ 2147483646 h 1138"/>
              <a:gd name="T8" fmla="*/ 2147483646 w 733"/>
              <a:gd name="T9" fmla="*/ 2147483646 h 1138"/>
              <a:gd name="T10" fmla="*/ 0 w 733"/>
              <a:gd name="T11" fmla="*/ 0 h 1138"/>
              <a:gd name="T12" fmla="*/ 0 60000 65536"/>
              <a:gd name="T13" fmla="*/ 0 60000 65536"/>
              <a:gd name="T14" fmla="*/ 0 60000 65536"/>
              <a:gd name="T15" fmla="*/ 0 60000 65536"/>
              <a:gd name="T16" fmla="*/ 0 60000 65536"/>
              <a:gd name="T17" fmla="*/ 0 60000 65536"/>
              <a:gd name="T18" fmla="*/ 0 w 733"/>
              <a:gd name="T19" fmla="*/ 0 h 1138"/>
              <a:gd name="T20" fmla="*/ 733 w 733"/>
              <a:gd name="T21" fmla="*/ 1138 h 1138"/>
            </a:gdLst>
            <a:ahLst/>
            <a:cxnLst>
              <a:cxn ang="T12">
                <a:pos x="T0" y="T1"/>
              </a:cxn>
              <a:cxn ang="T13">
                <a:pos x="T2" y="T3"/>
              </a:cxn>
              <a:cxn ang="T14">
                <a:pos x="T4" y="T5"/>
              </a:cxn>
              <a:cxn ang="T15">
                <a:pos x="T6" y="T7"/>
              </a:cxn>
              <a:cxn ang="T16">
                <a:pos x="T8" y="T9"/>
              </a:cxn>
              <a:cxn ang="T17">
                <a:pos x="T10" y="T11"/>
              </a:cxn>
            </a:cxnLst>
            <a:rect l="T18" t="T19" r="T20" b="T21"/>
            <a:pathLst>
              <a:path w="733" h="1138">
                <a:moveTo>
                  <a:pt x="0" y="0"/>
                </a:moveTo>
                <a:lnTo>
                  <a:pt x="666" y="35"/>
                </a:lnTo>
                <a:lnTo>
                  <a:pt x="733" y="1138"/>
                </a:lnTo>
                <a:lnTo>
                  <a:pt x="433" y="110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0" name="Freeform 6"/>
          <p:cNvSpPr>
            <a:spLocks noChangeArrowheads="1"/>
          </p:cNvSpPr>
          <p:nvPr/>
        </p:nvSpPr>
        <p:spPr bwMode="auto">
          <a:xfrm>
            <a:off x="7740650" y="1690688"/>
            <a:ext cx="1189570" cy="1775995"/>
          </a:xfrm>
          <a:custGeom>
            <a:avLst/>
            <a:gdLst>
              <a:gd name="T0" fmla="*/ 2147483646 w 1032"/>
              <a:gd name="T1" fmla="*/ 2147483646 h 1378"/>
              <a:gd name="T2" fmla="*/ 0 w 1032"/>
              <a:gd name="T3" fmla="*/ 0 h 1378"/>
              <a:gd name="T4" fmla="*/ 2147483646 w 1032"/>
              <a:gd name="T5" fmla="*/ 2147483646 h 1378"/>
              <a:gd name="T6" fmla="*/ 2147483646 w 1032"/>
              <a:gd name="T7" fmla="*/ 2147483646 h 1378"/>
              <a:gd name="T8" fmla="*/ 2147483646 w 1032"/>
              <a:gd name="T9" fmla="*/ 2147483646 h 1378"/>
              <a:gd name="T10" fmla="*/ 2147483646 w 1032"/>
              <a:gd name="T11" fmla="*/ 2147483646 h 1378"/>
              <a:gd name="T12" fmla="*/ 0 60000 65536"/>
              <a:gd name="T13" fmla="*/ 0 60000 65536"/>
              <a:gd name="T14" fmla="*/ 0 60000 65536"/>
              <a:gd name="T15" fmla="*/ 0 60000 65536"/>
              <a:gd name="T16" fmla="*/ 0 60000 65536"/>
              <a:gd name="T17" fmla="*/ 0 60000 65536"/>
              <a:gd name="T18" fmla="*/ 0 w 1032"/>
              <a:gd name="T19" fmla="*/ 0 h 1378"/>
              <a:gd name="T20" fmla="*/ 1032 w 1032"/>
              <a:gd name="T21" fmla="*/ 1378 h 1378"/>
              <a:gd name="connsiteX0" fmla="*/ 7261 w 7261"/>
              <a:gd name="connsiteY0" fmla="*/ 7059 h 7059"/>
              <a:gd name="connsiteX1" fmla="*/ 0 w 7261"/>
              <a:gd name="connsiteY1" fmla="*/ 0 h 7059"/>
              <a:gd name="connsiteX2" fmla="*/ 969 w 7261"/>
              <a:gd name="connsiteY2" fmla="*/ 4746 h 7059"/>
              <a:gd name="connsiteX3" fmla="*/ 4516 w 7261"/>
              <a:gd name="connsiteY3" fmla="*/ 6996 h 7059"/>
              <a:gd name="connsiteX4" fmla="*/ 7261 w 7261"/>
              <a:gd name="connsiteY4" fmla="*/ 7059 h 7059"/>
              <a:gd name="connsiteX0" fmla="*/ 10000 w 10000"/>
              <a:gd name="connsiteY0" fmla="*/ 10000 h 11501"/>
              <a:gd name="connsiteX1" fmla="*/ 0 w 10000"/>
              <a:gd name="connsiteY1" fmla="*/ 0 h 11501"/>
              <a:gd name="connsiteX2" fmla="*/ 1335 w 10000"/>
              <a:gd name="connsiteY2" fmla="*/ 6723 h 11501"/>
              <a:gd name="connsiteX3" fmla="*/ 6789 w 10000"/>
              <a:gd name="connsiteY3" fmla="*/ 11501 h 11501"/>
              <a:gd name="connsiteX4" fmla="*/ 10000 w 10000"/>
              <a:gd name="connsiteY4" fmla="*/ 10000 h 11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501">
                <a:moveTo>
                  <a:pt x="10000" y="10000"/>
                </a:moveTo>
                <a:lnTo>
                  <a:pt x="0" y="0"/>
                </a:lnTo>
                <a:lnTo>
                  <a:pt x="1335" y="6723"/>
                </a:lnTo>
                <a:lnTo>
                  <a:pt x="6789" y="11501"/>
                </a:lnTo>
                <a:lnTo>
                  <a:pt x="10000" y="100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1" name="Freeform 7"/>
          <p:cNvSpPr>
            <a:spLocks noChangeArrowheads="1"/>
          </p:cNvSpPr>
          <p:nvPr/>
        </p:nvSpPr>
        <p:spPr bwMode="auto">
          <a:xfrm>
            <a:off x="4992688" y="3003550"/>
            <a:ext cx="1057275" cy="2079625"/>
          </a:xfrm>
          <a:custGeom>
            <a:avLst/>
            <a:gdLst>
              <a:gd name="T0" fmla="*/ 0 w 666"/>
              <a:gd name="T1" fmla="*/ 2147483646 h 1310"/>
              <a:gd name="T2" fmla="*/ 2147483646 w 666"/>
              <a:gd name="T3" fmla="*/ 0 h 1310"/>
              <a:gd name="T4" fmla="*/ 2147483646 w 666"/>
              <a:gd name="T5" fmla="*/ 2147483646 h 1310"/>
              <a:gd name="T6" fmla="*/ 0 w 666"/>
              <a:gd name="T7" fmla="*/ 2147483646 h 1310"/>
              <a:gd name="T8" fmla="*/ 0 w 666"/>
              <a:gd name="T9" fmla="*/ 2147483646 h 1310"/>
              <a:gd name="T10" fmla="*/ 0 60000 65536"/>
              <a:gd name="T11" fmla="*/ 0 60000 65536"/>
              <a:gd name="T12" fmla="*/ 0 60000 65536"/>
              <a:gd name="T13" fmla="*/ 0 60000 65536"/>
              <a:gd name="T14" fmla="*/ 0 60000 65536"/>
              <a:gd name="T15" fmla="*/ 0 w 666"/>
              <a:gd name="T16" fmla="*/ 0 h 1310"/>
              <a:gd name="T17" fmla="*/ 666 w 666"/>
              <a:gd name="T18" fmla="*/ 1310 h 1310"/>
            </a:gdLst>
            <a:ahLst/>
            <a:cxnLst>
              <a:cxn ang="T10">
                <a:pos x="T0" y="T1"/>
              </a:cxn>
              <a:cxn ang="T11">
                <a:pos x="T2" y="T3"/>
              </a:cxn>
              <a:cxn ang="T12">
                <a:pos x="T4" y="T5"/>
              </a:cxn>
              <a:cxn ang="T13">
                <a:pos x="T6" y="T7"/>
              </a:cxn>
              <a:cxn ang="T14">
                <a:pos x="T8" y="T9"/>
              </a:cxn>
            </a:cxnLst>
            <a:rect l="T15" t="T16" r="T17" b="T18"/>
            <a:pathLst>
              <a:path w="666" h="1310">
                <a:moveTo>
                  <a:pt x="0" y="344"/>
                </a:moveTo>
                <a:lnTo>
                  <a:pt x="666" y="0"/>
                </a:lnTo>
                <a:lnTo>
                  <a:pt x="666" y="965"/>
                </a:lnTo>
                <a:lnTo>
                  <a:pt x="0" y="1310"/>
                </a:lnTo>
                <a:lnTo>
                  <a:pt x="0" y="344"/>
                </a:lnTo>
                <a:close/>
              </a:path>
            </a:pathLst>
          </a:custGeom>
          <a:gradFill rotWithShape="0">
            <a:gsLst>
              <a:gs pos="0">
                <a:srgbClr val="E0B090"/>
              </a:gs>
              <a:gs pos="100000">
                <a:srgbClr val="FFFFFF"/>
              </a:gs>
            </a:gsLst>
            <a:lin ang="5400000" scaled="1"/>
          </a:gradFill>
          <a:ln w="9981">
            <a:solidFill>
              <a:srgbClr val="000000"/>
            </a:solidFill>
            <a:prstDash val="solid"/>
            <a:round/>
            <a:headEnd/>
            <a:tailEnd/>
          </a:ln>
        </p:spPr>
        <p:txBody>
          <a:bodyPr/>
          <a:lstStyle/>
          <a:p>
            <a:endParaRPr lang="en-US"/>
          </a:p>
        </p:txBody>
      </p:sp>
      <p:sp>
        <p:nvSpPr>
          <p:cNvPr id="16392" name="Freeform 8"/>
          <p:cNvSpPr>
            <a:spLocks/>
          </p:cNvSpPr>
          <p:nvPr/>
        </p:nvSpPr>
        <p:spPr bwMode="auto">
          <a:xfrm>
            <a:off x="5499100" y="4011613"/>
            <a:ext cx="0" cy="815975"/>
          </a:xfrm>
          <a:custGeom>
            <a:avLst/>
            <a:gdLst>
              <a:gd name="T0" fmla="*/ 0 h 514"/>
              <a:gd name="T1" fmla="*/ 2147483646 h 514"/>
              <a:gd name="T2" fmla="*/ 0 60000 65536"/>
              <a:gd name="T3" fmla="*/ 0 60000 65536"/>
              <a:gd name="T4" fmla="*/ 0 h 514"/>
              <a:gd name="T5" fmla="*/ 514 h 514"/>
            </a:gdLst>
            <a:ahLst/>
            <a:cxnLst>
              <a:cxn ang="T2">
                <a:pos x="0" y="T0"/>
              </a:cxn>
              <a:cxn ang="T3">
                <a:pos x="0" y="T1"/>
              </a:cxn>
            </a:cxnLst>
            <a:rect l="0" t="T4" r="0" b="T5"/>
            <a:pathLst>
              <a:path h="514">
                <a:moveTo>
                  <a:pt x="0" y="0"/>
                </a:moveTo>
                <a:lnTo>
                  <a:pt x="0" y="514"/>
                </a:lnTo>
              </a:path>
            </a:pathLst>
          </a:custGeom>
          <a:noFill/>
          <a:ln w="12476">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3" name="Freeform 9"/>
          <p:cNvSpPr>
            <a:spLocks/>
          </p:cNvSpPr>
          <p:nvPr/>
        </p:nvSpPr>
        <p:spPr bwMode="auto">
          <a:xfrm>
            <a:off x="5051425" y="4003675"/>
            <a:ext cx="447675" cy="254000"/>
          </a:xfrm>
          <a:custGeom>
            <a:avLst/>
            <a:gdLst>
              <a:gd name="T0" fmla="*/ 2147483646 w 282"/>
              <a:gd name="T1" fmla="*/ 0 h 160"/>
              <a:gd name="T2" fmla="*/ 0 w 282"/>
              <a:gd name="T3" fmla="*/ 2147483646 h 160"/>
              <a:gd name="T4" fmla="*/ 0 60000 65536"/>
              <a:gd name="T5" fmla="*/ 0 60000 65536"/>
              <a:gd name="T6" fmla="*/ 0 w 282"/>
              <a:gd name="T7" fmla="*/ 0 h 160"/>
              <a:gd name="T8" fmla="*/ 282 w 282"/>
              <a:gd name="T9" fmla="*/ 160 h 160"/>
            </a:gdLst>
            <a:ahLst/>
            <a:cxnLst>
              <a:cxn ang="T4">
                <a:pos x="T0" y="T1"/>
              </a:cxn>
              <a:cxn ang="T5">
                <a:pos x="T2" y="T3"/>
              </a:cxn>
            </a:cxnLst>
            <a:rect l="T6" t="T7" r="T8" b="T9"/>
            <a:pathLst>
              <a:path w="282" h="160">
                <a:moveTo>
                  <a:pt x="282" y="0"/>
                </a:moveTo>
                <a:lnTo>
                  <a:pt x="0" y="160"/>
                </a:lnTo>
              </a:path>
            </a:pathLst>
          </a:custGeom>
          <a:noFill/>
          <a:ln w="9981">
            <a:solidFill>
              <a:srgbClr val="FF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4" name="Freeform 10"/>
          <p:cNvSpPr>
            <a:spLocks noChangeArrowheads="1"/>
          </p:cNvSpPr>
          <p:nvPr/>
        </p:nvSpPr>
        <p:spPr bwMode="auto">
          <a:xfrm>
            <a:off x="4960938" y="4868863"/>
            <a:ext cx="485775" cy="261937"/>
          </a:xfrm>
          <a:custGeom>
            <a:avLst/>
            <a:gdLst>
              <a:gd name="T0" fmla="*/ 0 w 306"/>
              <a:gd name="T1" fmla="*/ 2147483646 h 165"/>
              <a:gd name="T2" fmla="*/ 2147483646 w 306"/>
              <a:gd name="T3" fmla="*/ 0 h 165"/>
              <a:gd name="T4" fmla="*/ 0 60000 65536"/>
              <a:gd name="T5" fmla="*/ 0 60000 65536"/>
              <a:gd name="T6" fmla="*/ 0 w 306"/>
              <a:gd name="T7" fmla="*/ 0 h 165"/>
              <a:gd name="T8" fmla="*/ 306 w 306"/>
              <a:gd name="T9" fmla="*/ 165 h 165"/>
            </a:gdLst>
            <a:ahLst/>
            <a:cxnLst>
              <a:cxn ang="T4">
                <a:pos x="T0" y="T1"/>
              </a:cxn>
              <a:cxn ang="T5">
                <a:pos x="T2" y="T3"/>
              </a:cxn>
            </a:cxnLst>
            <a:rect l="T6" t="T7" r="T8" b="T9"/>
            <a:pathLst>
              <a:path w="306" h="165">
                <a:moveTo>
                  <a:pt x="0" y="165"/>
                </a:moveTo>
                <a:lnTo>
                  <a:pt x="306" y="0"/>
                </a:lnTo>
              </a:path>
            </a:pathLst>
          </a:custGeom>
          <a:noFill/>
          <a:ln w="9981">
            <a:solidFill>
              <a:srgbClr val="00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5" name="Freeform 11"/>
          <p:cNvSpPr>
            <a:spLocks noChangeArrowheads="1"/>
          </p:cNvSpPr>
          <p:nvPr/>
        </p:nvSpPr>
        <p:spPr bwMode="auto">
          <a:xfrm>
            <a:off x="5280025" y="4873625"/>
            <a:ext cx="161925" cy="142875"/>
          </a:xfrm>
          <a:custGeom>
            <a:avLst/>
            <a:gdLst>
              <a:gd name="T0" fmla="*/ 2147483646 w 102"/>
              <a:gd name="T1" fmla="*/ 0 h 90"/>
              <a:gd name="T2" fmla="*/ 0 w 102"/>
              <a:gd name="T3" fmla="*/ 2147483646 h 90"/>
              <a:gd name="T4" fmla="*/ 2147483646 w 102"/>
              <a:gd name="T5" fmla="*/ 2147483646 h 90"/>
              <a:gd name="T6" fmla="*/ 2147483646 w 102"/>
              <a:gd name="T7" fmla="*/ 0 h 90"/>
              <a:gd name="T8" fmla="*/ 0 60000 65536"/>
              <a:gd name="T9" fmla="*/ 0 60000 65536"/>
              <a:gd name="T10" fmla="*/ 0 60000 65536"/>
              <a:gd name="T11" fmla="*/ 0 60000 65536"/>
              <a:gd name="T12" fmla="*/ 0 w 102"/>
              <a:gd name="T13" fmla="*/ 0 h 90"/>
              <a:gd name="T14" fmla="*/ 102 w 102"/>
              <a:gd name="T15" fmla="*/ 90 h 90"/>
            </a:gdLst>
            <a:ahLst/>
            <a:cxnLst>
              <a:cxn ang="T8">
                <a:pos x="T0" y="T1"/>
              </a:cxn>
              <a:cxn ang="T9">
                <a:pos x="T2" y="T3"/>
              </a:cxn>
              <a:cxn ang="T10">
                <a:pos x="T4" y="T5"/>
              </a:cxn>
              <a:cxn ang="T11">
                <a:pos x="T6" y="T7"/>
              </a:cxn>
            </a:cxnLst>
            <a:rect l="T12" t="T13" r="T14" b="T15"/>
            <a:pathLst>
              <a:path w="102" h="90">
                <a:moveTo>
                  <a:pt x="102" y="0"/>
                </a:moveTo>
                <a:lnTo>
                  <a:pt x="0" y="90"/>
                </a:lnTo>
                <a:lnTo>
                  <a:pt x="13" y="46"/>
                </a:lnTo>
                <a:lnTo>
                  <a:pt x="102" y="0"/>
                </a:lnTo>
                <a:close/>
              </a:path>
            </a:pathLst>
          </a:custGeom>
          <a:solidFill>
            <a:srgbClr val="009900"/>
          </a:solidFill>
          <a:ln w="9981">
            <a:solidFill>
              <a:srgbClr val="009900"/>
            </a:solidFill>
            <a:prstDash val="solid"/>
            <a:round/>
            <a:headEnd/>
            <a:tailEnd/>
          </a:ln>
        </p:spPr>
        <p:txBody>
          <a:bodyPr/>
          <a:lstStyle/>
          <a:p>
            <a:endParaRPr lang="en-US"/>
          </a:p>
        </p:txBody>
      </p:sp>
      <p:sp>
        <p:nvSpPr>
          <p:cNvPr id="16396" name="Freeform 12"/>
          <p:cNvSpPr>
            <a:spLocks noChangeArrowheads="1"/>
          </p:cNvSpPr>
          <p:nvPr/>
        </p:nvSpPr>
        <p:spPr bwMode="auto">
          <a:xfrm>
            <a:off x="5499100" y="4832350"/>
            <a:ext cx="300038" cy="614363"/>
          </a:xfrm>
          <a:custGeom>
            <a:avLst/>
            <a:gdLst>
              <a:gd name="T0" fmla="*/ 0 w 189"/>
              <a:gd name="T1" fmla="*/ 0 h 387"/>
              <a:gd name="T2" fmla="*/ 2147483646 w 189"/>
              <a:gd name="T3" fmla="*/ 2147483646 h 387"/>
              <a:gd name="T4" fmla="*/ 0 60000 65536"/>
              <a:gd name="T5" fmla="*/ 0 60000 65536"/>
              <a:gd name="T6" fmla="*/ 0 w 189"/>
              <a:gd name="T7" fmla="*/ 0 h 387"/>
              <a:gd name="T8" fmla="*/ 189 w 189"/>
              <a:gd name="T9" fmla="*/ 387 h 387"/>
            </a:gdLst>
            <a:ahLst/>
            <a:cxnLst>
              <a:cxn ang="T4">
                <a:pos x="T0" y="T1"/>
              </a:cxn>
              <a:cxn ang="T5">
                <a:pos x="T2" y="T3"/>
              </a:cxn>
            </a:cxnLst>
            <a:rect l="T6" t="T7" r="T8" b="T9"/>
            <a:pathLst>
              <a:path w="189" h="387">
                <a:moveTo>
                  <a:pt x="0" y="0"/>
                </a:moveTo>
                <a:lnTo>
                  <a:pt x="189" y="387"/>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7" name="Freeform 13"/>
          <p:cNvSpPr>
            <a:spLocks noChangeArrowheads="1"/>
          </p:cNvSpPr>
          <p:nvPr/>
        </p:nvSpPr>
        <p:spPr bwMode="auto">
          <a:xfrm>
            <a:off x="5503863" y="4832350"/>
            <a:ext cx="225425" cy="471488"/>
          </a:xfrm>
          <a:custGeom>
            <a:avLst/>
            <a:gdLst>
              <a:gd name="T0" fmla="*/ 0 w 142"/>
              <a:gd name="T1" fmla="*/ 0 h 297"/>
              <a:gd name="T2" fmla="*/ 2147483646 w 142"/>
              <a:gd name="T3" fmla="*/ 2147483646 h 297"/>
              <a:gd name="T4" fmla="*/ 0 60000 65536"/>
              <a:gd name="T5" fmla="*/ 0 60000 65536"/>
              <a:gd name="T6" fmla="*/ 0 w 142"/>
              <a:gd name="T7" fmla="*/ 0 h 297"/>
              <a:gd name="T8" fmla="*/ 142 w 142"/>
              <a:gd name="T9" fmla="*/ 297 h 297"/>
            </a:gdLst>
            <a:ahLst/>
            <a:cxnLst>
              <a:cxn ang="T4">
                <a:pos x="T0" y="T1"/>
              </a:cxn>
              <a:cxn ang="T5">
                <a:pos x="T2" y="T3"/>
              </a:cxn>
            </a:cxnLst>
            <a:rect l="T6" t="T7" r="T8" b="T9"/>
            <a:pathLst>
              <a:path w="142" h="297">
                <a:moveTo>
                  <a:pt x="0" y="0"/>
                </a:moveTo>
                <a:lnTo>
                  <a:pt x="142" y="297"/>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398" name="Freeform 14"/>
          <p:cNvSpPr>
            <a:spLocks noChangeArrowheads="1"/>
          </p:cNvSpPr>
          <p:nvPr/>
        </p:nvSpPr>
        <p:spPr bwMode="auto">
          <a:xfrm>
            <a:off x="6715125" y="2393950"/>
            <a:ext cx="239713" cy="215900"/>
          </a:xfrm>
          <a:custGeom>
            <a:avLst/>
            <a:gdLst>
              <a:gd name="T0" fmla="*/ 0 w 151"/>
              <a:gd name="T1" fmla="*/ 0 h 136"/>
              <a:gd name="T2" fmla="*/ 2147483646 w 151"/>
              <a:gd name="T3" fmla="*/ 0 h 136"/>
              <a:gd name="T4" fmla="*/ 2147483646 w 151"/>
              <a:gd name="T5" fmla="*/ 2147483646 h 136"/>
              <a:gd name="T6" fmla="*/ 0 w 151"/>
              <a:gd name="T7" fmla="*/ 0 h 136"/>
              <a:gd name="T8" fmla="*/ 0 60000 65536"/>
              <a:gd name="T9" fmla="*/ 0 60000 65536"/>
              <a:gd name="T10" fmla="*/ 0 60000 65536"/>
              <a:gd name="T11" fmla="*/ 0 60000 65536"/>
              <a:gd name="T12" fmla="*/ 0 w 151"/>
              <a:gd name="T13" fmla="*/ 0 h 136"/>
              <a:gd name="T14" fmla="*/ 151 w 151"/>
              <a:gd name="T15" fmla="*/ 136 h 136"/>
            </a:gdLst>
            <a:ahLst/>
            <a:cxnLst>
              <a:cxn ang="T8">
                <a:pos x="T0" y="T1"/>
              </a:cxn>
              <a:cxn ang="T9">
                <a:pos x="T2" y="T3"/>
              </a:cxn>
              <a:cxn ang="T10">
                <a:pos x="T4" y="T5"/>
              </a:cxn>
              <a:cxn ang="T11">
                <a:pos x="T6" y="T7"/>
              </a:cxn>
            </a:cxnLst>
            <a:rect l="T12" t="T13" r="T14" b="T15"/>
            <a:pathLst>
              <a:path w="151" h="136">
                <a:moveTo>
                  <a:pt x="0" y="0"/>
                </a:moveTo>
                <a:lnTo>
                  <a:pt x="151" y="0"/>
                </a:lnTo>
                <a:lnTo>
                  <a:pt x="76" y="136"/>
                </a:lnTo>
                <a:lnTo>
                  <a:pt x="0" y="0"/>
                </a:lnTo>
                <a:close/>
              </a:path>
            </a:pathLst>
          </a:custGeom>
          <a:solidFill>
            <a:srgbClr val="000000"/>
          </a:solidFill>
          <a:ln w="9981">
            <a:solidFill>
              <a:srgbClr val="000000"/>
            </a:solidFill>
            <a:prstDash val="solid"/>
            <a:round/>
            <a:headEnd/>
            <a:tailEnd/>
          </a:ln>
        </p:spPr>
        <p:txBody>
          <a:bodyPr/>
          <a:lstStyle/>
          <a:p>
            <a:endParaRPr lang="en-US"/>
          </a:p>
        </p:txBody>
      </p:sp>
      <p:sp>
        <p:nvSpPr>
          <p:cNvPr id="16399" name="Rectangle 15"/>
          <p:cNvSpPr>
            <a:spLocks noChangeArrowheads="1"/>
          </p:cNvSpPr>
          <p:nvPr/>
        </p:nvSpPr>
        <p:spPr bwMode="auto">
          <a:xfrm>
            <a:off x="6507163" y="1938338"/>
            <a:ext cx="17335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000" i="1">
                <a:solidFill>
                  <a:srgbClr val="000000"/>
                </a:solidFill>
              </a:rPr>
              <a:t>G.S.</a:t>
            </a:r>
          </a:p>
        </p:txBody>
      </p:sp>
      <p:sp>
        <p:nvSpPr>
          <p:cNvPr id="16400" name="Text Box 16"/>
          <p:cNvSpPr txBox="1">
            <a:spLocks noChangeArrowheads="1"/>
          </p:cNvSpPr>
          <p:nvPr/>
        </p:nvSpPr>
        <p:spPr bwMode="auto">
          <a:xfrm>
            <a:off x="6991350" y="4408488"/>
            <a:ext cx="1951038"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700">
                <a:solidFill>
                  <a:srgbClr val="FF0000"/>
                </a:solidFill>
              </a:rPr>
              <a:t>Failure</a:t>
            </a:r>
          </a:p>
          <a:p>
            <a:pPr algn="ctr"/>
            <a:r>
              <a:rPr lang="en-US" altLang="en-US" sz="1700">
                <a:solidFill>
                  <a:srgbClr val="FF0000"/>
                </a:solidFill>
              </a:rPr>
              <a:t>Surface</a:t>
            </a:r>
          </a:p>
        </p:txBody>
      </p:sp>
      <p:sp>
        <p:nvSpPr>
          <p:cNvPr id="16401" name="Freeform 17"/>
          <p:cNvSpPr>
            <a:spLocks/>
          </p:cNvSpPr>
          <p:nvPr/>
        </p:nvSpPr>
        <p:spPr bwMode="auto">
          <a:xfrm>
            <a:off x="3824288" y="4146550"/>
            <a:ext cx="0" cy="1536700"/>
          </a:xfrm>
          <a:custGeom>
            <a:avLst/>
            <a:gdLst>
              <a:gd name="T0" fmla="*/ 0 h 968"/>
              <a:gd name="T1" fmla="*/ 2147483646 h 968"/>
              <a:gd name="T2" fmla="*/ 0 60000 65536"/>
              <a:gd name="T3" fmla="*/ 0 60000 65536"/>
              <a:gd name="T4" fmla="*/ 0 h 968"/>
              <a:gd name="T5" fmla="*/ 968 h 968"/>
            </a:gdLst>
            <a:ahLst/>
            <a:cxnLst>
              <a:cxn ang="T2">
                <a:pos x="0" y="T0"/>
              </a:cxn>
              <a:cxn ang="T3">
                <a:pos x="0" y="T1"/>
              </a:cxn>
            </a:cxnLst>
            <a:rect l="0" t="T4" r="0" b="T5"/>
            <a:pathLst>
              <a:path h="968">
                <a:moveTo>
                  <a:pt x="0" y="0"/>
                </a:moveTo>
                <a:lnTo>
                  <a:pt x="0" y="968"/>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2" name="Rectangle 18"/>
          <p:cNvSpPr>
            <a:spLocks noChangeArrowheads="1"/>
          </p:cNvSpPr>
          <p:nvPr/>
        </p:nvSpPr>
        <p:spPr bwMode="auto">
          <a:xfrm>
            <a:off x="3441700" y="4518025"/>
            <a:ext cx="50958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000" i="1">
                <a:solidFill>
                  <a:srgbClr val="000000"/>
                </a:solidFill>
              </a:rPr>
              <a:t>H</a:t>
            </a:r>
          </a:p>
        </p:txBody>
      </p:sp>
      <p:sp>
        <p:nvSpPr>
          <p:cNvPr id="16403" name="Freeform 19"/>
          <p:cNvSpPr>
            <a:spLocks noChangeArrowheads="1"/>
          </p:cNvSpPr>
          <p:nvPr/>
        </p:nvSpPr>
        <p:spPr bwMode="auto">
          <a:xfrm>
            <a:off x="7281863" y="3916363"/>
            <a:ext cx="911225" cy="0"/>
          </a:xfrm>
          <a:custGeom>
            <a:avLst/>
            <a:gdLst>
              <a:gd name="T0" fmla="*/ 0 w 574"/>
              <a:gd name="T1" fmla="*/ 2147483646 w 574"/>
              <a:gd name="T2" fmla="*/ 0 60000 65536"/>
              <a:gd name="T3" fmla="*/ 0 60000 65536"/>
              <a:gd name="T4" fmla="*/ 0 w 574"/>
              <a:gd name="T5" fmla="*/ 574 w 574"/>
            </a:gdLst>
            <a:ahLst/>
            <a:cxnLst>
              <a:cxn ang="T2">
                <a:pos x="T0" y="0"/>
              </a:cxn>
              <a:cxn ang="T3">
                <a:pos x="T1" y="0"/>
              </a:cxn>
            </a:cxnLst>
            <a:rect l="T4" t="0" r="T5" b="0"/>
            <a:pathLst>
              <a:path w="574">
                <a:moveTo>
                  <a:pt x="0" y="0"/>
                </a:moveTo>
                <a:lnTo>
                  <a:pt x="574"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4" name="Freeform 20"/>
          <p:cNvSpPr>
            <a:spLocks noChangeArrowheads="1"/>
          </p:cNvSpPr>
          <p:nvPr/>
        </p:nvSpPr>
        <p:spPr bwMode="auto">
          <a:xfrm>
            <a:off x="7799388" y="3659188"/>
            <a:ext cx="128587" cy="279400"/>
          </a:xfrm>
          <a:custGeom>
            <a:avLst/>
            <a:gdLst>
              <a:gd name="T0" fmla="*/ 0 w 81"/>
              <a:gd name="T1" fmla="*/ 0 h 176"/>
              <a:gd name="T2" fmla="*/ 2147483646 w 81"/>
              <a:gd name="T3" fmla="*/ 2147483646 h 176"/>
              <a:gd name="T4" fmla="*/ 2147483646 w 81"/>
              <a:gd name="T5" fmla="*/ 2147483646 h 176"/>
              <a:gd name="T6" fmla="*/ 2147483646 w 81"/>
              <a:gd name="T7" fmla="*/ 2147483646 h 176"/>
              <a:gd name="T8" fmla="*/ 2147483646 w 81"/>
              <a:gd name="T9" fmla="*/ 2147483646 h 176"/>
              <a:gd name="T10" fmla="*/ 2147483646 w 81"/>
              <a:gd name="T11" fmla="*/ 2147483646 h 176"/>
              <a:gd name="T12" fmla="*/ 2147483646 w 81"/>
              <a:gd name="T13" fmla="*/ 2147483646 h 176"/>
              <a:gd name="T14" fmla="*/ 2147483646 w 81"/>
              <a:gd name="T15" fmla="*/ 2147483646 h 176"/>
              <a:gd name="T16" fmla="*/ 2147483646 w 81"/>
              <a:gd name="T17" fmla="*/ 2147483646 h 176"/>
              <a:gd name="T18" fmla="*/ 2147483646 w 81"/>
              <a:gd name="T19" fmla="*/ 2147483646 h 176"/>
              <a:gd name="T20" fmla="*/ 2147483646 w 81"/>
              <a:gd name="T21" fmla="*/ 2147483646 h 176"/>
              <a:gd name="T22" fmla="*/ 2147483646 w 81"/>
              <a:gd name="T23" fmla="*/ 2147483646 h 176"/>
              <a:gd name="T24" fmla="*/ 2147483646 w 81"/>
              <a:gd name="T25" fmla="*/ 2147483646 h 176"/>
              <a:gd name="T26" fmla="*/ 2147483646 w 81"/>
              <a:gd name="T27" fmla="*/ 2147483646 h 176"/>
              <a:gd name="T28" fmla="*/ 2147483646 w 81"/>
              <a:gd name="T29" fmla="*/ 2147483646 h 176"/>
              <a:gd name="T30" fmla="*/ 2147483646 w 81"/>
              <a:gd name="T31" fmla="*/ 2147483646 h 176"/>
              <a:gd name="T32" fmla="*/ 2147483646 w 81"/>
              <a:gd name="T33" fmla="*/ 2147483646 h 176"/>
              <a:gd name="T34" fmla="*/ 2147483646 w 81"/>
              <a:gd name="T35" fmla="*/ 2147483646 h 176"/>
              <a:gd name="T36" fmla="*/ 2147483646 w 81"/>
              <a:gd name="T37" fmla="*/ 2147483646 h 176"/>
              <a:gd name="T38" fmla="*/ 2147483646 w 81"/>
              <a:gd name="T39" fmla="*/ 2147483646 h 176"/>
              <a:gd name="T40" fmla="*/ 2147483646 w 81"/>
              <a:gd name="T41" fmla="*/ 2147483646 h 176"/>
              <a:gd name="T42" fmla="*/ 2147483646 w 81"/>
              <a:gd name="T43" fmla="*/ 2147483646 h 176"/>
              <a:gd name="T44" fmla="*/ 2147483646 w 81"/>
              <a:gd name="T45" fmla="*/ 2147483646 h 176"/>
              <a:gd name="T46" fmla="*/ 2147483646 w 81"/>
              <a:gd name="T47" fmla="*/ 2147483646 h 176"/>
              <a:gd name="T48" fmla="*/ 2147483646 w 81"/>
              <a:gd name="T49" fmla="*/ 2147483646 h 176"/>
              <a:gd name="T50" fmla="*/ 2147483646 w 81"/>
              <a:gd name="T51" fmla="*/ 2147483646 h 176"/>
              <a:gd name="T52" fmla="*/ 2147483646 w 81"/>
              <a:gd name="T53" fmla="*/ 2147483646 h 176"/>
              <a:gd name="T54" fmla="*/ 2147483646 w 81"/>
              <a:gd name="T55" fmla="*/ 2147483646 h 176"/>
              <a:gd name="T56" fmla="*/ 2147483646 w 81"/>
              <a:gd name="T57" fmla="*/ 2147483646 h 176"/>
              <a:gd name="T58" fmla="*/ 2147483646 w 81"/>
              <a:gd name="T59" fmla="*/ 2147483646 h 176"/>
              <a:gd name="T60" fmla="*/ 2147483646 w 81"/>
              <a:gd name="T61" fmla="*/ 2147483646 h 176"/>
              <a:gd name="T62" fmla="*/ 2147483646 w 81"/>
              <a:gd name="T63" fmla="*/ 2147483646 h 176"/>
              <a:gd name="T64" fmla="*/ 2147483646 w 81"/>
              <a:gd name="T65" fmla="*/ 2147483646 h 176"/>
              <a:gd name="T66" fmla="*/ 2147483646 w 81"/>
              <a:gd name="T67" fmla="*/ 2147483646 h 176"/>
              <a:gd name="T68" fmla="*/ 2147483646 w 81"/>
              <a:gd name="T69" fmla="*/ 2147483646 h 176"/>
              <a:gd name="T70" fmla="*/ 2147483646 w 81"/>
              <a:gd name="T71" fmla="*/ 2147483646 h 176"/>
              <a:gd name="T72" fmla="*/ 2147483646 w 81"/>
              <a:gd name="T73" fmla="*/ 2147483646 h 1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176"/>
              <a:gd name="T113" fmla="*/ 81 w 81"/>
              <a:gd name="T114" fmla="*/ 176 h 1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176">
                <a:moveTo>
                  <a:pt x="0" y="0"/>
                </a:moveTo>
                <a:lnTo>
                  <a:pt x="9" y="4"/>
                </a:lnTo>
                <a:lnTo>
                  <a:pt x="17" y="8"/>
                </a:lnTo>
                <a:lnTo>
                  <a:pt x="25" y="13"/>
                </a:lnTo>
                <a:lnTo>
                  <a:pt x="33" y="17"/>
                </a:lnTo>
                <a:lnTo>
                  <a:pt x="39" y="22"/>
                </a:lnTo>
                <a:lnTo>
                  <a:pt x="46" y="27"/>
                </a:lnTo>
                <a:lnTo>
                  <a:pt x="51" y="31"/>
                </a:lnTo>
                <a:lnTo>
                  <a:pt x="56" y="36"/>
                </a:lnTo>
                <a:lnTo>
                  <a:pt x="61" y="41"/>
                </a:lnTo>
                <a:lnTo>
                  <a:pt x="65" y="46"/>
                </a:lnTo>
                <a:lnTo>
                  <a:pt x="68" y="51"/>
                </a:lnTo>
                <a:lnTo>
                  <a:pt x="71" y="56"/>
                </a:lnTo>
                <a:lnTo>
                  <a:pt x="74" y="61"/>
                </a:lnTo>
                <a:lnTo>
                  <a:pt x="76" y="67"/>
                </a:lnTo>
                <a:lnTo>
                  <a:pt x="78" y="72"/>
                </a:lnTo>
                <a:lnTo>
                  <a:pt x="79" y="77"/>
                </a:lnTo>
                <a:lnTo>
                  <a:pt x="80" y="82"/>
                </a:lnTo>
                <a:lnTo>
                  <a:pt x="81" y="88"/>
                </a:lnTo>
                <a:lnTo>
                  <a:pt x="81" y="93"/>
                </a:lnTo>
                <a:lnTo>
                  <a:pt x="81" y="98"/>
                </a:lnTo>
                <a:lnTo>
                  <a:pt x="81" y="103"/>
                </a:lnTo>
                <a:lnTo>
                  <a:pt x="80" y="109"/>
                </a:lnTo>
                <a:lnTo>
                  <a:pt x="79" y="114"/>
                </a:lnTo>
                <a:lnTo>
                  <a:pt x="78" y="119"/>
                </a:lnTo>
                <a:lnTo>
                  <a:pt x="76" y="124"/>
                </a:lnTo>
                <a:lnTo>
                  <a:pt x="75" y="129"/>
                </a:lnTo>
                <a:lnTo>
                  <a:pt x="73" y="134"/>
                </a:lnTo>
                <a:lnTo>
                  <a:pt x="71" y="139"/>
                </a:lnTo>
                <a:lnTo>
                  <a:pt x="68" y="144"/>
                </a:lnTo>
                <a:lnTo>
                  <a:pt x="66" y="149"/>
                </a:lnTo>
                <a:lnTo>
                  <a:pt x="63" y="154"/>
                </a:lnTo>
                <a:lnTo>
                  <a:pt x="60" y="158"/>
                </a:lnTo>
                <a:lnTo>
                  <a:pt x="57" y="163"/>
                </a:lnTo>
                <a:lnTo>
                  <a:pt x="54" y="167"/>
                </a:lnTo>
                <a:lnTo>
                  <a:pt x="51" y="171"/>
                </a:lnTo>
                <a:lnTo>
                  <a:pt x="48" y="176"/>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05" name="Rectangle 21"/>
          <p:cNvSpPr>
            <a:spLocks noChangeArrowheads="1"/>
          </p:cNvSpPr>
          <p:nvPr/>
        </p:nvSpPr>
        <p:spPr bwMode="auto">
          <a:xfrm>
            <a:off x="8020050" y="3582988"/>
            <a:ext cx="28098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i="1">
                <a:solidFill>
                  <a:srgbClr val="000000"/>
                </a:solidFill>
              </a:rPr>
              <a:t>β</a:t>
            </a:r>
          </a:p>
        </p:txBody>
      </p:sp>
      <p:sp>
        <p:nvSpPr>
          <p:cNvPr id="16406" name="Text Box 22"/>
          <p:cNvSpPr txBox="1">
            <a:spLocks noChangeArrowheads="1"/>
          </p:cNvSpPr>
          <p:nvPr/>
        </p:nvSpPr>
        <p:spPr bwMode="auto">
          <a:xfrm rot="-1560000">
            <a:off x="3530600" y="4111625"/>
            <a:ext cx="2657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FF0000"/>
                </a:solidFill>
              </a:rPr>
              <a:t>Driving Force, F</a:t>
            </a:r>
            <a:r>
              <a:rPr lang="en-US" altLang="en-US" sz="1300" baseline="-25000" dirty="0">
                <a:solidFill>
                  <a:srgbClr val="FF0000"/>
                </a:solidFill>
              </a:rPr>
              <a:t>D</a:t>
            </a:r>
            <a:r>
              <a:rPr lang="en-US" altLang="en-US" sz="1300" dirty="0">
                <a:solidFill>
                  <a:srgbClr val="FF0000"/>
                </a:solidFill>
              </a:rPr>
              <a:t> = W sin β</a:t>
            </a:r>
          </a:p>
        </p:txBody>
      </p:sp>
      <p:sp>
        <p:nvSpPr>
          <p:cNvPr id="16407" name="Text Box 23"/>
          <p:cNvSpPr txBox="1">
            <a:spLocks noChangeArrowheads="1"/>
          </p:cNvSpPr>
          <p:nvPr/>
        </p:nvSpPr>
        <p:spPr bwMode="auto">
          <a:xfrm rot="-1620000">
            <a:off x="5707063" y="3829050"/>
            <a:ext cx="2774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FF"/>
                </a:solidFill>
              </a:rPr>
              <a:t>Normal Component, F</a:t>
            </a:r>
            <a:r>
              <a:rPr lang="en-US" altLang="en-US" sz="1300" baseline="-25000">
                <a:solidFill>
                  <a:srgbClr val="0000FF"/>
                </a:solidFill>
              </a:rPr>
              <a:t>V</a:t>
            </a:r>
            <a:r>
              <a:rPr lang="en-US" altLang="en-US" sz="1300">
                <a:solidFill>
                  <a:srgbClr val="0000FF"/>
                </a:solidFill>
              </a:rPr>
              <a:t> = W cos β</a:t>
            </a:r>
          </a:p>
        </p:txBody>
      </p:sp>
      <p:sp>
        <p:nvSpPr>
          <p:cNvPr id="16408" name="Rectangle 24"/>
          <p:cNvSpPr>
            <a:spLocks noChangeArrowheads="1"/>
          </p:cNvSpPr>
          <p:nvPr/>
        </p:nvSpPr>
        <p:spPr bwMode="auto">
          <a:xfrm>
            <a:off x="4560888" y="4656138"/>
            <a:ext cx="1903412"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800000"/>
                </a:solidFill>
              </a:rPr>
              <a:t>Weight = W</a:t>
            </a:r>
          </a:p>
        </p:txBody>
      </p:sp>
      <p:sp>
        <p:nvSpPr>
          <p:cNvPr id="16409" name="Freeform 25"/>
          <p:cNvSpPr>
            <a:spLocks noChangeArrowheads="1"/>
          </p:cNvSpPr>
          <p:nvPr/>
        </p:nvSpPr>
        <p:spPr bwMode="auto">
          <a:xfrm>
            <a:off x="5499100" y="4265613"/>
            <a:ext cx="136525" cy="50800"/>
          </a:xfrm>
          <a:custGeom>
            <a:avLst/>
            <a:gdLst>
              <a:gd name="T0" fmla="*/ 0 w 86"/>
              <a:gd name="T1" fmla="*/ 2147483646 h 32"/>
              <a:gd name="T2" fmla="*/ 2147483646 w 86"/>
              <a:gd name="T3" fmla="*/ 2147483646 h 32"/>
              <a:gd name="T4" fmla="*/ 2147483646 w 86"/>
              <a:gd name="T5" fmla="*/ 2147483646 h 32"/>
              <a:gd name="T6" fmla="*/ 2147483646 w 86"/>
              <a:gd name="T7" fmla="*/ 2147483646 h 32"/>
              <a:gd name="T8" fmla="*/ 2147483646 w 86"/>
              <a:gd name="T9" fmla="*/ 2147483646 h 32"/>
              <a:gd name="T10" fmla="*/ 2147483646 w 86"/>
              <a:gd name="T11" fmla="*/ 2147483646 h 32"/>
              <a:gd name="T12" fmla="*/ 2147483646 w 86"/>
              <a:gd name="T13" fmla="*/ 2147483646 h 32"/>
              <a:gd name="T14" fmla="*/ 2147483646 w 86"/>
              <a:gd name="T15" fmla="*/ 2147483646 h 32"/>
              <a:gd name="T16" fmla="*/ 2147483646 w 86"/>
              <a:gd name="T17" fmla="*/ 2147483646 h 32"/>
              <a:gd name="T18" fmla="*/ 2147483646 w 86"/>
              <a:gd name="T19" fmla="*/ 2147483646 h 32"/>
              <a:gd name="T20" fmla="*/ 2147483646 w 86"/>
              <a:gd name="T21" fmla="*/ 2147483646 h 32"/>
              <a:gd name="T22" fmla="*/ 2147483646 w 86"/>
              <a:gd name="T23" fmla="*/ 2147483646 h 32"/>
              <a:gd name="T24" fmla="*/ 2147483646 w 86"/>
              <a:gd name="T25" fmla="*/ 2147483646 h 32"/>
              <a:gd name="T26" fmla="*/ 2147483646 w 86"/>
              <a:gd name="T27" fmla="*/ 2147483646 h 32"/>
              <a:gd name="T28" fmla="*/ 2147483646 w 86"/>
              <a:gd name="T29" fmla="*/ 2147483646 h 32"/>
              <a:gd name="T30" fmla="*/ 2147483646 w 86"/>
              <a:gd name="T31" fmla="*/ 2147483646 h 32"/>
              <a:gd name="T32" fmla="*/ 2147483646 w 86"/>
              <a:gd name="T33" fmla="*/ 2147483646 h 32"/>
              <a:gd name="T34" fmla="*/ 2147483646 w 86"/>
              <a:gd name="T35" fmla="*/ 2147483646 h 32"/>
              <a:gd name="T36" fmla="*/ 2147483646 w 86"/>
              <a:gd name="T37" fmla="*/ 0 h 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6"/>
              <a:gd name="T58" fmla="*/ 0 h 32"/>
              <a:gd name="T59" fmla="*/ 86 w 86"/>
              <a:gd name="T60" fmla="*/ 32 h 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6" h="32">
                <a:moveTo>
                  <a:pt x="0" y="4"/>
                </a:moveTo>
                <a:lnTo>
                  <a:pt x="7" y="12"/>
                </a:lnTo>
                <a:lnTo>
                  <a:pt x="14" y="19"/>
                </a:lnTo>
                <a:lnTo>
                  <a:pt x="21" y="24"/>
                </a:lnTo>
                <a:lnTo>
                  <a:pt x="27" y="28"/>
                </a:lnTo>
                <a:lnTo>
                  <a:pt x="33" y="30"/>
                </a:lnTo>
                <a:lnTo>
                  <a:pt x="39" y="32"/>
                </a:lnTo>
                <a:lnTo>
                  <a:pt x="44" y="32"/>
                </a:lnTo>
                <a:lnTo>
                  <a:pt x="50" y="31"/>
                </a:lnTo>
                <a:lnTo>
                  <a:pt x="54" y="30"/>
                </a:lnTo>
                <a:lnTo>
                  <a:pt x="59" y="28"/>
                </a:lnTo>
                <a:lnTo>
                  <a:pt x="63" y="25"/>
                </a:lnTo>
                <a:lnTo>
                  <a:pt x="67" y="22"/>
                </a:lnTo>
                <a:lnTo>
                  <a:pt x="71" y="19"/>
                </a:lnTo>
                <a:lnTo>
                  <a:pt x="75" y="15"/>
                </a:lnTo>
                <a:lnTo>
                  <a:pt x="78" y="11"/>
                </a:lnTo>
                <a:lnTo>
                  <a:pt x="81" y="7"/>
                </a:lnTo>
                <a:lnTo>
                  <a:pt x="84" y="3"/>
                </a:lnTo>
                <a:lnTo>
                  <a:pt x="86"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0" name="Rectangle 26"/>
          <p:cNvSpPr>
            <a:spLocks noChangeArrowheads="1"/>
          </p:cNvSpPr>
          <p:nvPr/>
        </p:nvSpPr>
        <p:spPr bwMode="auto">
          <a:xfrm>
            <a:off x="5548313" y="4367213"/>
            <a:ext cx="11747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i="1">
                <a:solidFill>
                  <a:srgbClr val="000000"/>
                </a:solidFill>
              </a:rPr>
              <a:t>β</a:t>
            </a:r>
          </a:p>
        </p:txBody>
      </p:sp>
      <p:sp>
        <p:nvSpPr>
          <p:cNvPr id="16411" name="Freeform 27"/>
          <p:cNvSpPr>
            <a:spLocks noChangeArrowheads="1"/>
          </p:cNvSpPr>
          <p:nvPr/>
        </p:nvSpPr>
        <p:spPr bwMode="auto">
          <a:xfrm>
            <a:off x="5340350" y="3730625"/>
            <a:ext cx="520700" cy="919163"/>
          </a:xfrm>
          <a:custGeom>
            <a:avLst/>
            <a:gdLst>
              <a:gd name="T0" fmla="*/ 0 w 328"/>
              <a:gd name="T1" fmla="*/ 0 h 579"/>
              <a:gd name="T2" fmla="*/ 2147483646 w 328"/>
              <a:gd name="T3" fmla="*/ 2147483646 h 579"/>
              <a:gd name="T4" fmla="*/ 0 60000 65536"/>
              <a:gd name="T5" fmla="*/ 0 60000 65536"/>
              <a:gd name="T6" fmla="*/ 0 w 328"/>
              <a:gd name="T7" fmla="*/ 0 h 579"/>
              <a:gd name="T8" fmla="*/ 328 w 328"/>
              <a:gd name="T9" fmla="*/ 579 h 579"/>
            </a:gdLst>
            <a:ahLst/>
            <a:cxnLst>
              <a:cxn ang="T4">
                <a:pos x="T0" y="T1"/>
              </a:cxn>
              <a:cxn ang="T5">
                <a:pos x="T2" y="T3"/>
              </a:cxn>
            </a:cxnLst>
            <a:rect l="T6" t="T7" r="T8" b="T9"/>
            <a:pathLst>
              <a:path w="328" h="579">
                <a:moveTo>
                  <a:pt x="0" y="0"/>
                </a:moveTo>
                <a:lnTo>
                  <a:pt x="328" y="579"/>
                </a:lnTo>
              </a:path>
            </a:pathLst>
          </a:custGeom>
          <a:noFill/>
          <a:ln w="9981">
            <a:solidFill>
              <a:srgbClr val="80808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2" name="Freeform 28"/>
          <p:cNvSpPr>
            <a:spLocks/>
          </p:cNvSpPr>
          <p:nvPr/>
        </p:nvSpPr>
        <p:spPr bwMode="auto">
          <a:xfrm>
            <a:off x="5499100" y="4011613"/>
            <a:ext cx="311150" cy="558800"/>
          </a:xfrm>
          <a:custGeom>
            <a:avLst/>
            <a:gdLst>
              <a:gd name="T0" fmla="*/ 0 w 196"/>
              <a:gd name="T1" fmla="*/ 0 h 352"/>
              <a:gd name="T2" fmla="*/ 2147483646 w 196"/>
              <a:gd name="T3" fmla="*/ 2147483646 h 352"/>
              <a:gd name="T4" fmla="*/ 0 60000 65536"/>
              <a:gd name="T5" fmla="*/ 0 60000 65536"/>
              <a:gd name="T6" fmla="*/ 0 w 196"/>
              <a:gd name="T7" fmla="*/ 0 h 352"/>
              <a:gd name="T8" fmla="*/ 196 w 196"/>
              <a:gd name="T9" fmla="*/ 352 h 352"/>
            </a:gdLst>
            <a:ahLst/>
            <a:cxnLst>
              <a:cxn ang="T4">
                <a:pos x="T0" y="T1"/>
              </a:cxn>
              <a:cxn ang="T5">
                <a:pos x="T2" y="T3"/>
              </a:cxn>
            </a:cxnLst>
            <a:rect l="T6" t="T7" r="T8" b="T9"/>
            <a:pathLst>
              <a:path w="196" h="352">
                <a:moveTo>
                  <a:pt x="0" y="0"/>
                </a:moveTo>
                <a:lnTo>
                  <a:pt x="196" y="352"/>
                </a:lnTo>
              </a:path>
            </a:pathLst>
          </a:custGeom>
          <a:noFill/>
          <a:ln w="9981">
            <a:solidFill>
              <a:srgbClr val="0000FF"/>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3" name="Rectangle 29"/>
          <p:cNvSpPr>
            <a:spLocks noChangeArrowheads="1"/>
          </p:cNvSpPr>
          <p:nvPr/>
        </p:nvSpPr>
        <p:spPr bwMode="auto">
          <a:xfrm rot="-1817851">
            <a:off x="4075113" y="5299075"/>
            <a:ext cx="14001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i="1" dirty="0">
                <a:solidFill>
                  <a:srgbClr val="009900"/>
                </a:solidFill>
              </a:rPr>
              <a:t>τ </a:t>
            </a:r>
            <a:r>
              <a:rPr lang="en-US" altLang="en-US" sz="1500" i="1" dirty="0">
                <a:solidFill>
                  <a:srgbClr val="009900"/>
                </a:solidFill>
              </a:rPr>
              <a:t>= N tanϕ</a:t>
            </a:r>
          </a:p>
        </p:txBody>
      </p:sp>
      <p:sp>
        <p:nvSpPr>
          <p:cNvPr id="16414" name="Rectangle 30"/>
          <p:cNvSpPr>
            <a:spLocks noChangeArrowheads="1"/>
          </p:cNvSpPr>
          <p:nvPr/>
        </p:nvSpPr>
        <p:spPr bwMode="auto">
          <a:xfrm rot="3531223">
            <a:off x="5111751" y="5822950"/>
            <a:ext cx="23225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700">
                <a:solidFill>
                  <a:srgbClr val="000000"/>
                </a:solidFill>
              </a:rPr>
              <a:t>N = Fv = W cos β</a:t>
            </a:r>
          </a:p>
        </p:txBody>
      </p:sp>
      <p:sp>
        <p:nvSpPr>
          <p:cNvPr id="16415" name="Freeform 31"/>
          <p:cNvSpPr>
            <a:spLocks/>
          </p:cNvSpPr>
          <p:nvPr/>
        </p:nvSpPr>
        <p:spPr bwMode="auto">
          <a:xfrm>
            <a:off x="6845300" y="4149725"/>
            <a:ext cx="750888" cy="369888"/>
          </a:xfrm>
          <a:custGeom>
            <a:avLst/>
            <a:gdLst>
              <a:gd name="T0" fmla="*/ 2147483646 w 473"/>
              <a:gd name="T1" fmla="*/ 2147483646 h 233"/>
              <a:gd name="T2" fmla="*/ 0 w 473"/>
              <a:gd name="T3" fmla="*/ 0 h 233"/>
              <a:gd name="T4" fmla="*/ 0 60000 65536"/>
              <a:gd name="T5" fmla="*/ 0 60000 65536"/>
              <a:gd name="T6" fmla="*/ 0 w 473"/>
              <a:gd name="T7" fmla="*/ 0 h 233"/>
              <a:gd name="T8" fmla="*/ 473 w 473"/>
              <a:gd name="T9" fmla="*/ 233 h 233"/>
            </a:gdLst>
            <a:ahLst/>
            <a:cxnLst>
              <a:cxn ang="T4">
                <a:pos x="T0" y="T1"/>
              </a:cxn>
              <a:cxn ang="T5">
                <a:pos x="T2" y="T3"/>
              </a:cxn>
            </a:cxnLst>
            <a:rect l="T6" t="T7" r="T8" b="T9"/>
            <a:pathLst>
              <a:path w="473" h="233">
                <a:moveTo>
                  <a:pt x="473" y="233"/>
                </a:moveTo>
                <a:lnTo>
                  <a:pt x="0" y="0"/>
                </a:lnTo>
              </a:path>
            </a:pathLst>
          </a:custGeom>
          <a:noFill/>
          <a:ln w="9981">
            <a:solidFill>
              <a:srgbClr val="80808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6" name="Freeform 32"/>
          <p:cNvSpPr>
            <a:spLocks/>
          </p:cNvSpPr>
          <p:nvPr/>
        </p:nvSpPr>
        <p:spPr bwMode="auto">
          <a:xfrm>
            <a:off x="4973638" y="2709863"/>
            <a:ext cx="1062037" cy="0"/>
          </a:xfrm>
          <a:custGeom>
            <a:avLst/>
            <a:gdLst>
              <a:gd name="T0" fmla="*/ 0 w 669"/>
              <a:gd name="T1" fmla="*/ 2147483646 w 669"/>
              <a:gd name="T2" fmla="*/ 0 60000 65536"/>
              <a:gd name="T3" fmla="*/ 0 60000 65536"/>
              <a:gd name="T4" fmla="*/ 0 w 669"/>
              <a:gd name="T5" fmla="*/ 669 w 669"/>
            </a:gdLst>
            <a:ahLst/>
            <a:cxnLst>
              <a:cxn ang="T2">
                <a:pos x="T0" y="0"/>
              </a:cxn>
              <a:cxn ang="T3">
                <a:pos x="T1" y="0"/>
              </a:cxn>
            </a:cxnLst>
            <a:rect l="T4" t="0" r="T5" b="0"/>
            <a:pathLst>
              <a:path w="669">
                <a:moveTo>
                  <a:pt x="0" y="0"/>
                </a:moveTo>
                <a:lnTo>
                  <a:pt x="669" y="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7" name="Freeform 33"/>
          <p:cNvSpPr>
            <a:spLocks noChangeArrowheads="1"/>
          </p:cNvSpPr>
          <p:nvPr/>
        </p:nvSpPr>
        <p:spPr bwMode="auto">
          <a:xfrm>
            <a:off x="4973638" y="2527300"/>
            <a:ext cx="0" cy="876300"/>
          </a:xfrm>
          <a:custGeom>
            <a:avLst/>
            <a:gdLst>
              <a:gd name="T0" fmla="*/ 2147483646 h 552"/>
              <a:gd name="T1" fmla="*/ 0 h 552"/>
              <a:gd name="T2" fmla="*/ 0 60000 65536"/>
              <a:gd name="T3" fmla="*/ 0 60000 65536"/>
              <a:gd name="T4" fmla="*/ 0 h 552"/>
              <a:gd name="T5" fmla="*/ 552 h 552"/>
            </a:gdLst>
            <a:ahLst/>
            <a:cxnLst>
              <a:cxn ang="T2">
                <a:pos x="0" y="T0"/>
              </a:cxn>
              <a:cxn ang="T3">
                <a:pos x="0" y="T1"/>
              </a:cxn>
            </a:cxnLst>
            <a:rect l="0" t="T4" r="0" b="T5"/>
            <a:pathLst>
              <a:path h="552">
                <a:moveTo>
                  <a:pt x="0" y="552"/>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8" name="Freeform 34"/>
          <p:cNvSpPr>
            <a:spLocks noChangeArrowheads="1"/>
          </p:cNvSpPr>
          <p:nvPr/>
        </p:nvSpPr>
        <p:spPr bwMode="auto">
          <a:xfrm>
            <a:off x="6035675" y="2517775"/>
            <a:ext cx="0" cy="404813"/>
          </a:xfrm>
          <a:custGeom>
            <a:avLst/>
            <a:gdLst>
              <a:gd name="T0" fmla="*/ 2147483646 h 255"/>
              <a:gd name="T1" fmla="*/ 0 h 255"/>
              <a:gd name="T2" fmla="*/ 0 60000 65536"/>
              <a:gd name="T3" fmla="*/ 0 60000 65536"/>
              <a:gd name="T4" fmla="*/ 0 h 255"/>
              <a:gd name="T5" fmla="*/ 255 h 255"/>
            </a:gdLst>
            <a:ahLst/>
            <a:cxnLst>
              <a:cxn ang="T2">
                <a:pos x="0" y="T0"/>
              </a:cxn>
              <a:cxn ang="T3">
                <a:pos x="0" y="T1"/>
              </a:cxn>
            </a:cxnLst>
            <a:rect l="0" t="T4" r="0" b="T5"/>
            <a:pathLst>
              <a:path h="255">
                <a:moveTo>
                  <a:pt x="0" y="255"/>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19" name="Freeform 35"/>
          <p:cNvSpPr>
            <a:spLocks/>
          </p:cNvSpPr>
          <p:nvPr/>
        </p:nvSpPr>
        <p:spPr bwMode="auto">
          <a:xfrm>
            <a:off x="4973638" y="2874963"/>
            <a:ext cx="1062037" cy="528637"/>
          </a:xfrm>
          <a:custGeom>
            <a:avLst/>
            <a:gdLst>
              <a:gd name="T0" fmla="*/ 2147483646 w 669"/>
              <a:gd name="T1" fmla="*/ 0 h 333"/>
              <a:gd name="T2" fmla="*/ 0 w 669"/>
              <a:gd name="T3" fmla="*/ 2147483646 h 333"/>
              <a:gd name="T4" fmla="*/ 0 60000 65536"/>
              <a:gd name="T5" fmla="*/ 0 60000 65536"/>
              <a:gd name="T6" fmla="*/ 0 w 669"/>
              <a:gd name="T7" fmla="*/ 0 h 333"/>
              <a:gd name="T8" fmla="*/ 669 w 669"/>
              <a:gd name="T9" fmla="*/ 333 h 333"/>
            </a:gdLst>
            <a:ahLst/>
            <a:cxnLst>
              <a:cxn ang="T4">
                <a:pos x="T0" y="T1"/>
              </a:cxn>
              <a:cxn ang="T5">
                <a:pos x="T2" y="T3"/>
              </a:cxn>
            </a:cxnLst>
            <a:rect l="T6" t="T7" r="T8" b="T9"/>
            <a:pathLst>
              <a:path w="669" h="333">
                <a:moveTo>
                  <a:pt x="669" y="0"/>
                </a:moveTo>
                <a:lnTo>
                  <a:pt x="0" y="333"/>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20" name="Rectangle 36"/>
          <p:cNvSpPr>
            <a:spLocks noChangeArrowheads="1"/>
          </p:cNvSpPr>
          <p:nvPr/>
        </p:nvSpPr>
        <p:spPr bwMode="auto">
          <a:xfrm rot="1500000">
            <a:off x="5516563" y="2759075"/>
            <a:ext cx="147637"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i="1">
                <a:solidFill>
                  <a:srgbClr val="FFFFFF"/>
                </a:solidFill>
              </a:rPr>
              <a:t>1 </a:t>
            </a:r>
          </a:p>
        </p:txBody>
      </p:sp>
      <p:sp>
        <p:nvSpPr>
          <p:cNvPr id="16421" name="Rectangle 37"/>
          <p:cNvSpPr>
            <a:spLocks noChangeArrowheads="1"/>
          </p:cNvSpPr>
          <p:nvPr/>
        </p:nvSpPr>
        <p:spPr bwMode="auto">
          <a:xfrm>
            <a:off x="5030788" y="2466975"/>
            <a:ext cx="13843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i="1">
                <a:solidFill>
                  <a:srgbClr val="FFFFFF"/>
                </a:solidFill>
              </a:rPr>
              <a:t>b = 1 cosβ</a:t>
            </a:r>
          </a:p>
        </p:txBody>
      </p:sp>
      <p:sp>
        <p:nvSpPr>
          <p:cNvPr id="16422" name="Rectangle 38"/>
          <p:cNvSpPr>
            <a:spLocks noChangeArrowheads="1"/>
          </p:cNvSpPr>
          <p:nvPr/>
        </p:nvSpPr>
        <p:spPr bwMode="auto">
          <a:xfrm>
            <a:off x="452437" y="315383"/>
            <a:ext cx="22538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u="sng" dirty="0">
                <a:solidFill>
                  <a:srgbClr val="6000C0"/>
                </a:solidFill>
              </a:rPr>
              <a:t>A- Dry Soil</a:t>
            </a:r>
            <a:r>
              <a:rPr lang="en-US" altLang="en-US" sz="2000" dirty="0">
                <a:solidFill>
                  <a:srgbClr val="6000C0"/>
                </a:solidFill>
              </a:rPr>
              <a:t> </a:t>
            </a:r>
            <a:r>
              <a:rPr lang="en-US" altLang="en-US" sz="2000" b="1" dirty="0">
                <a:solidFill>
                  <a:srgbClr val="6000C0"/>
                </a:solidFill>
              </a:rPr>
              <a:t>(ϕ soil)</a:t>
            </a:r>
          </a:p>
        </p:txBody>
      </p:sp>
      <p:sp>
        <p:nvSpPr>
          <p:cNvPr id="16423" name="Rectangle 39"/>
          <p:cNvSpPr>
            <a:spLocks noChangeArrowheads="1"/>
          </p:cNvSpPr>
          <p:nvPr/>
        </p:nvSpPr>
        <p:spPr bwMode="auto">
          <a:xfrm>
            <a:off x="3529013" y="639763"/>
            <a:ext cx="1744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300" i="1">
                <a:solidFill>
                  <a:srgbClr val="6000C0"/>
                </a:solidFill>
              </a:rPr>
              <a:t>W = </a:t>
            </a:r>
            <a:r>
              <a:rPr lang="en-US" altLang="en-US" sz="2400">
                <a:solidFill>
                  <a:srgbClr val="000000"/>
                </a:solidFill>
                <a:latin typeface="Symbol" panose="05050102010706020507" pitchFamily="18" charset="2"/>
              </a:rPr>
              <a:t>g</a:t>
            </a:r>
            <a:r>
              <a:rPr lang="en-US" altLang="en-US" sz="2300" i="1">
                <a:solidFill>
                  <a:srgbClr val="6000C0"/>
                </a:solidFill>
              </a:rPr>
              <a:t> H cosβ</a:t>
            </a:r>
          </a:p>
        </p:txBody>
      </p:sp>
      <p:sp>
        <p:nvSpPr>
          <p:cNvPr id="16424" name="Oval 40"/>
          <p:cNvSpPr>
            <a:spLocks noChangeArrowheads="1"/>
          </p:cNvSpPr>
          <p:nvPr/>
        </p:nvSpPr>
        <p:spPr bwMode="auto">
          <a:xfrm>
            <a:off x="4598988" y="568325"/>
            <a:ext cx="901700" cy="460375"/>
          </a:xfrm>
          <a:prstGeom prst="ellipse">
            <a:avLst/>
          </a:prstGeom>
          <a:noFill/>
          <a:ln w="9981">
            <a:solidFill>
              <a:srgbClr val="00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6425" name="Rectangle 41"/>
          <p:cNvSpPr>
            <a:spLocks noChangeArrowheads="1"/>
          </p:cNvSpPr>
          <p:nvPr/>
        </p:nvSpPr>
        <p:spPr bwMode="auto">
          <a:xfrm>
            <a:off x="5975350" y="762000"/>
            <a:ext cx="1384300"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b="1" i="1">
                <a:solidFill>
                  <a:srgbClr val="6000C0"/>
                </a:solidFill>
              </a:rPr>
              <a:t>b = 1 cosβ</a:t>
            </a:r>
          </a:p>
        </p:txBody>
      </p:sp>
      <p:sp>
        <p:nvSpPr>
          <p:cNvPr id="16426" name="Freeform 42"/>
          <p:cNvSpPr>
            <a:spLocks/>
          </p:cNvSpPr>
          <p:nvPr/>
        </p:nvSpPr>
        <p:spPr bwMode="auto">
          <a:xfrm>
            <a:off x="5484813" y="800100"/>
            <a:ext cx="460375" cy="50800"/>
          </a:xfrm>
          <a:custGeom>
            <a:avLst/>
            <a:gdLst>
              <a:gd name="T0" fmla="*/ 2147483646 w 290"/>
              <a:gd name="T1" fmla="*/ 2147483646 h 32"/>
              <a:gd name="T2" fmla="*/ 0 w 290"/>
              <a:gd name="T3" fmla="*/ 0 h 32"/>
              <a:gd name="T4" fmla="*/ 0 60000 65536"/>
              <a:gd name="T5" fmla="*/ 0 60000 65536"/>
              <a:gd name="T6" fmla="*/ 0 w 290"/>
              <a:gd name="T7" fmla="*/ 0 h 32"/>
              <a:gd name="T8" fmla="*/ 290 w 290"/>
              <a:gd name="T9" fmla="*/ 32 h 32"/>
            </a:gdLst>
            <a:ahLst/>
            <a:cxnLst>
              <a:cxn ang="T4">
                <a:pos x="T0" y="T1"/>
              </a:cxn>
              <a:cxn ang="T5">
                <a:pos x="T2" y="T3"/>
              </a:cxn>
            </a:cxnLst>
            <a:rect l="T6" t="T7" r="T8" b="T9"/>
            <a:pathLst>
              <a:path w="290" h="32">
                <a:moveTo>
                  <a:pt x="290" y="32"/>
                </a:moveTo>
                <a:lnTo>
                  <a:pt x="0" y="0"/>
                </a:lnTo>
              </a:path>
            </a:pathLst>
          </a:custGeom>
          <a:noFill/>
          <a:ln w="9981">
            <a:solidFill>
              <a:srgbClr val="000000"/>
            </a:solidFill>
            <a:prstDash val="sysDash"/>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27" name="Text Box 43"/>
          <p:cNvSpPr txBox="1">
            <a:spLocks noChangeArrowheads="1"/>
          </p:cNvSpPr>
          <p:nvPr/>
        </p:nvSpPr>
        <p:spPr bwMode="auto">
          <a:xfrm>
            <a:off x="1208088" y="1252538"/>
            <a:ext cx="48609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6000C0"/>
                </a:solidFill>
              </a:rPr>
              <a:t>Driving Force = F</a:t>
            </a:r>
            <a:r>
              <a:rPr lang="en-US" altLang="en-US" baseline="-25000" dirty="0">
                <a:solidFill>
                  <a:srgbClr val="6000C0"/>
                </a:solidFill>
              </a:rPr>
              <a:t>D </a:t>
            </a:r>
            <a:r>
              <a:rPr lang="en-US" altLang="en-US" dirty="0">
                <a:solidFill>
                  <a:srgbClr val="6000C0"/>
                </a:solidFill>
              </a:rPr>
              <a:t>= </a:t>
            </a:r>
            <a:r>
              <a:rPr lang="en-US" altLang="en-US" dirty="0">
                <a:solidFill>
                  <a:srgbClr val="000000"/>
                </a:solidFill>
                <a:latin typeface="Symbol" panose="05050102010706020507" pitchFamily="18" charset="2"/>
              </a:rPr>
              <a:t>g</a:t>
            </a:r>
            <a:r>
              <a:rPr lang="en-US" altLang="en-US" dirty="0">
                <a:solidFill>
                  <a:srgbClr val="6000C0"/>
                </a:solidFill>
              </a:rPr>
              <a:t> H cos β sinβ</a:t>
            </a:r>
          </a:p>
          <a:p>
            <a:r>
              <a:rPr lang="en-US" altLang="en-US" dirty="0">
                <a:solidFill>
                  <a:srgbClr val="6000C0"/>
                </a:solidFill>
              </a:rPr>
              <a:t>Resisting Force = F</a:t>
            </a:r>
            <a:r>
              <a:rPr lang="en-US" altLang="en-US" baseline="-25000" dirty="0">
                <a:solidFill>
                  <a:srgbClr val="6000C0"/>
                </a:solidFill>
              </a:rPr>
              <a:t>R</a:t>
            </a:r>
            <a:r>
              <a:rPr lang="en-US" altLang="en-US" dirty="0">
                <a:solidFill>
                  <a:srgbClr val="6000C0"/>
                </a:solidFill>
              </a:rPr>
              <a:t> = </a:t>
            </a:r>
            <a:r>
              <a:rPr lang="en-US" altLang="en-US" dirty="0">
                <a:solidFill>
                  <a:srgbClr val="000000"/>
                </a:solidFill>
                <a:latin typeface="Symbol" panose="05050102010706020507" pitchFamily="18" charset="2"/>
              </a:rPr>
              <a:t>g</a:t>
            </a:r>
            <a:r>
              <a:rPr lang="en-US" altLang="en-US" dirty="0">
                <a:solidFill>
                  <a:srgbClr val="6000C0"/>
                </a:solidFill>
              </a:rPr>
              <a:t> H cos β cosβ tanϕ</a:t>
            </a:r>
          </a:p>
          <a:p>
            <a:endParaRPr lang="en-US" altLang="en-US" dirty="0">
              <a:solidFill>
                <a:srgbClr val="6000C0"/>
              </a:solidFill>
            </a:endParaRPr>
          </a:p>
          <a:p>
            <a:r>
              <a:rPr lang="en-US" altLang="en-US" dirty="0">
                <a:solidFill>
                  <a:srgbClr val="FF0000"/>
                </a:solidFill>
              </a:rPr>
              <a:t>FS = F</a:t>
            </a:r>
            <a:r>
              <a:rPr lang="en-US" altLang="en-US" baseline="-25000" dirty="0">
                <a:solidFill>
                  <a:srgbClr val="FF0000"/>
                </a:solidFill>
              </a:rPr>
              <a:t>R</a:t>
            </a:r>
            <a:r>
              <a:rPr lang="en-US" altLang="en-US" dirty="0">
                <a:solidFill>
                  <a:srgbClr val="FF0000"/>
                </a:solidFill>
              </a:rPr>
              <a:t>/F</a:t>
            </a:r>
            <a:r>
              <a:rPr lang="en-US" altLang="en-US" baseline="-25000" dirty="0">
                <a:solidFill>
                  <a:srgbClr val="FF0000"/>
                </a:solidFill>
              </a:rPr>
              <a:t>D</a:t>
            </a:r>
          </a:p>
        </p:txBody>
      </p:sp>
      <p:sp>
        <p:nvSpPr>
          <p:cNvPr id="16428" name="Rectangle 44"/>
          <p:cNvSpPr>
            <a:spLocks noChangeArrowheads="1"/>
          </p:cNvSpPr>
          <p:nvPr/>
        </p:nvSpPr>
        <p:spPr bwMode="auto">
          <a:xfrm>
            <a:off x="2128838" y="2852738"/>
            <a:ext cx="1438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latin typeface="Symbol" panose="05050102010706020507" pitchFamily="18" charset="2"/>
              </a:rPr>
              <a:t>g</a:t>
            </a:r>
            <a:r>
              <a:rPr lang="en-US" altLang="en-US">
                <a:solidFill>
                  <a:srgbClr val="000000"/>
                </a:solidFill>
              </a:rPr>
              <a:t> H cos β sinβ</a:t>
            </a:r>
          </a:p>
        </p:txBody>
      </p:sp>
      <p:sp>
        <p:nvSpPr>
          <p:cNvPr id="16429" name="Freeform 45"/>
          <p:cNvSpPr>
            <a:spLocks noChangeArrowheads="1"/>
          </p:cNvSpPr>
          <p:nvPr/>
        </p:nvSpPr>
        <p:spPr bwMode="auto">
          <a:xfrm>
            <a:off x="1811338" y="2773363"/>
            <a:ext cx="1995487" cy="0"/>
          </a:xfrm>
          <a:custGeom>
            <a:avLst/>
            <a:gdLst>
              <a:gd name="T0" fmla="*/ 0 w 1257"/>
              <a:gd name="T1" fmla="*/ 2147483646 w 1257"/>
              <a:gd name="T2" fmla="*/ 0 60000 65536"/>
              <a:gd name="T3" fmla="*/ 0 60000 65536"/>
              <a:gd name="T4" fmla="*/ 0 w 1257"/>
              <a:gd name="T5" fmla="*/ 1257 w 1257"/>
            </a:gdLst>
            <a:ahLst/>
            <a:cxnLst>
              <a:cxn ang="T2">
                <a:pos x="T0" y="0"/>
              </a:cxn>
              <a:cxn ang="T3">
                <a:pos x="T1" y="0"/>
              </a:cxn>
            </a:cxnLst>
            <a:rect l="T4" t="0" r="T5" b="0"/>
            <a:pathLst>
              <a:path w="1257">
                <a:moveTo>
                  <a:pt x="0" y="0"/>
                </a:moveTo>
                <a:lnTo>
                  <a:pt x="1257"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0" name="Rectangle 46"/>
          <p:cNvSpPr>
            <a:spLocks noChangeArrowheads="1"/>
          </p:cNvSpPr>
          <p:nvPr/>
        </p:nvSpPr>
        <p:spPr bwMode="auto">
          <a:xfrm>
            <a:off x="1743075" y="2465388"/>
            <a:ext cx="2065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 </a:t>
            </a:r>
            <a:r>
              <a:rPr lang="en-US" altLang="en-US" dirty="0">
                <a:solidFill>
                  <a:srgbClr val="000000"/>
                </a:solidFill>
                <a:latin typeface="Symbol" panose="05050102010706020507" pitchFamily="18" charset="2"/>
              </a:rPr>
              <a:t>g</a:t>
            </a:r>
            <a:r>
              <a:rPr lang="en-US" altLang="en-US" dirty="0">
                <a:solidFill>
                  <a:srgbClr val="000000"/>
                </a:solidFill>
              </a:rPr>
              <a:t> H cos β cosβ tanϕ</a:t>
            </a:r>
          </a:p>
        </p:txBody>
      </p:sp>
      <p:sp>
        <p:nvSpPr>
          <p:cNvPr id="16431" name="Rectangle 47"/>
          <p:cNvSpPr>
            <a:spLocks noChangeArrowheads="1"/>
          </p:cNvSpPr>
          <p:nvPr/>
        </p:nvSpPr>
        <p:spPr bwMode="auto">
          <a:xfrm>
            <a:off x="1206500" y="2651125"/>
            <a:ext cx="12541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FS = </a:t>
            </a:r>
          </a:p>
        </p:txBody>
      </p:sp>
      <p:sp>
        <p:nvSpPr>
          <p:cNvPr id="16432" name="Freeform 48"/>
          <p:cNvSpPr>
            <a:spLocks noChangeArrowheads="1"/>
          </p:cNvSpPr>
          <p:nvPr/>
        </p:nvSpPr>
        <p:spPr bwMode="auto">
          <a:xfrm>
            <a:off x="1976438" y="3727450"/>
            <a:ext cx="450850" cy="0"/>
          </a:xfrm>
          <a:custGeom>
            <a:avLst/>
            <a:gdLst>
              <a:gd name="T0" fmla="*/ 0 w 284"/>
              <a:gd name="T1" fmla="*/ 2147483646 w 284"/>
              <a:gd name="T2" fmla="*/ 0 60000 65536"/>
              <a:gd name="T3" fmla="*/ 0 60000 65536"/>
              <a:gd name="T4" fmla="*/ 0 w 284"/>
              <a:gd name="T5" fmla="*/ 284 w 284"/>
            </a:gdLst>
            <a:ahLst/>
            <a:cxnLst>
              <a:cxn ang="T2">
                <a:pos x="T0" y="0"/>
              </a:cxn>
              <a:cxn ang="T3">
                <a:pos x="T1" y="0"/>
              </a:cxn>
            </a:cxnLst>
            <a:rect l="T4" t="0" r="T5" b="0"/>
            <a:pathLst>
              <a:path w="284">
                <a:moveTo>
                  <a:pt x="0" y="0"/>
                </a:moveTo>
                <a:lnTo>
                  <a:pt x="284"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3" name="Rectangle 49"/>
          <p:cNvSpPr>
            <a:spLocks noChangeArrowheads="1"/>
          </p:cNvSpPr>
          <p:nvPr/>
        </p:nvSpPr>
        <p:spPr bwMode="auto">
          <a:xfrm>
            <a:off x="1947863" y="3427413"/>
            <a:ext cx="67945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tanϕ</a:t>
            </a:r>
          </a:p>
        </p:txBody>
      </p:sp>
      <p:sp>
        <p:nvSpPr>
          <p:cNvPr id="16434" name="Rectangle 50"/>
          <p:cNvSpPr>
            <a:spLocks noChangeArrowheads="1"/>
          </p:cNvSpPr>
          <p:nvPr/>
        </p:nvSpPr>
        <p:spPr bwMode="auto">
          <a:xfrm>
            <a:off x="1371600" y="3606800"/>
            <a:ext cx="125253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FS = </a:t>
            </a:r>
          </a:p>
        </p:txBody>
      </p:sp>
      <p:sp>
        <p:nvSpPr>
          <p:cNvPr id="16435" name="Text Box 51"/>
          <p:cNvSpPr txBox="1">
            <a:spLocks noChangeArrowheads="1"/>
          </p:cNvSpPr>
          <p:nvPr/>
        </p:nvSpPr>
        <p:spPr bwMode="auto">
          <a:xfrm>
            <a:off x="1965325" y="3813175"/>
            <a:ext cx="4984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tanβ</a:t>
            </a:r>
          </a:p>
        </p:txBody>
      </p:sp>
      <p:sp>
        <p:nvSpPr>
          <p:cNvPr id="16436" name="Rectangle 52"/>
          <p:cNvSpPr>
            <a:spLocks noChangeArrowheads="1"/>
          </p:cNvSpPr>
          <p:nvPr/>
        </p:nvSpPr>
        <p:spPr bwMode="auto">
          <a:xfrm>
            <a:off x="7083425" y="6094413"/>
            <a:ext cx="2863850" cy="7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700" i="1">
                <a:solidFill>
                  <a:srgbClr val="000000"/>
                </a:solidFill>
              </a:rPr>
              <a:t>By Kamal Tawfiq, Ph.D., P.E.</a:t>
            </a:r>
          </a:p>
        </p:txBody>
      </p:sp>
      <p:sp>
        <p:nvSpPr>
          <p:cNvPr id="16437" name="Freeform 19"/>
          <p:cNvSpPr>
            <a:spLocks noChangeArrowheads="1"/>
          </p:cNvSpPr>
          <p:nvPr/>
        </p:nvSpPr>
        <p:spPr bwMode="auto">
          <a:xfrm>
            <a:off x="7494588" y="2276475"/>
            <a:ext cx="911225" cy="0"/>
          </a:xfrm>
          <a:custGeom>
            <a:avLst/>
            <a:gdLst>
              <a:gd name="T0" fmla="*/ 0 w 574"/>
              <a:gd name="T1" fmla="*/ 2147483646 w 574"/>
              <a:gd name="T2" fmla="*/ 0 60000 65536"/>
              <a:gd name="T3" fmla="*/ 0 60000 65536"/>
              <a:gd name="T4" fmla="*/ 0 w 574"/>
              <a:gd name="T5" fmla="*/ 574 w 574"/>
            </a:gdLst>
            <a:ahLst/>
            <a:cxnLst>
              <a:cxn ang="T2">
                <a:pos x="T0" y="0"/>
              </a:cxn>
              <a:cxn ang="T3">
                <a:pos x="T1" y="0"/>
              </a:cxn>
            </a:cxnLst>
            <a:rect l="T4" t="0" r="T5" b="0"/>
            <a:pathLst>
              <a:path w="574">
                <a:moveTo>
                  <a:pt x="0" y="0"/>
                </a:moveTo>
                <a:lnTo>
                  <a:pt x="574"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8" name="Freeform 20"/>
          <p:cNvSpPr>
            <a:spLocks noChangeArrowheads="1"/>
          </p:cNvSpPr>
          <p:nvPr/>
        </p:nvSpPr>
        <p:spPr bwMode="auto">
          <a:xfrm>
            <a:off x="8012113" y="2019300"/>
            <a:ext cx="127000" cy="279400"/>
          </a:xfrm>
          <a:custGeom>
            <a:avLst/>
            <a:gdLst>
              <a:gd name="T0" fmla="*/ 0 w 81"/>
              <a:gd name="T1" fmla="*/ 0 h 176"/>
              <a:gd name="T2" fmla="*/ 2147483646 w 81"/>
              <a:gd name="T3" fmla="*/ 2147483646 h 176"/>
              <a:gd name="T4" fmla="*/ 2147483646 w 81"/>
              <a:gd name="T5" fmla="*/ 2147483646 h 176"/>
              <a:gd name="T6" fmla="*/ 2147483646 w 81"/>
              <a:gd name="T7" fmla="*/ 2147483646 h 176"/>
              <a:gd name="T8" fmla="*/ 2147483646 w 81"/>
              <a:gd name="T9" fmla="*/ 2147483646 h 176"/>
              <a:gd name="T10" fmla="*/ 2147483646 w 81"/>
              <a:gd name="T11" fmla="*/ 2147483646 h 176"/>
              <a:gd name="T12" fmla="*/ 2147483646 w 81"/>
              <a:gd name="T13" fmla="*/ 2147483646 h 176"/>
              <a:gd name="T14" fmla="*/ 2147483646 w 81"/>
              <a:gd name="T15" fmla="*/ 2147483646 h 176"/>
              <a:gd name="T16" fmla="*/ 2147483646 w 81"/>
              <a:gd name="T17" fmla="*/ 2147483646 h 176"/>
              <a:gd name="T18" fmla="*/ 2147483646 w 81"/>
              <a:gd name="T19" fmla="*/ 2147483646 h 176"/>
              <a:gd name="T20" fmla="*/ 2147483646 w 81"/>
              <a:gd name="T21" fmla="*/ 2147483646 h 176"/>
              <a:gd name="T22" fmla="*/ 2147483646 w 81"/>
              <a:gd name="T23" fmla="*/ 2147483646 h 176"/>
              <a:gd name="T24" fmla="*/ 2147483646 w 81"/>
              <a:gd name="T25" fmla="*/ 2147483646 h 176"/>
              <a:gd name="T26" fmla="*/ 2147483646 w 81"/>
              <a:gd name="T27" fmla="*/ 2147483646 h 176"/>
              <a:gd name="T28" fmla="*/ 2147483646 w 81"/>
              <a:gd name="T29" fmla="*/ 2147483646 h 176"/>
              <a:gd name="T30" fmla="*/ 2147483646 w 81"/>
              <a:gd name="T31" fmla="*/ 2147483646 h 176"/>
              <a:gd name="T32" fmla="*/ 2147483646 w 81"/>
              <a:gd name="T33" fmla="*/ 2147483646 h 176"/>
              <a:gd name="T34" fmla="*/ 2147483646 w 81"/>
              <a:gd name="T35" fmla="*/ 2147483646 h 176"/>
              <a:gd name="T36" fmla="*/ 2147483646 w 81"/>
              <a:gd name="T37" fmla="*/ 2147483646 h 176"/>
              <a:gd name="T38" fmla="*/ 2147483646 w 81"/>
              <a:gd name="T39" fmla="*/ 2147483646 h 176"/>
              <a:gd name="T40" fmla="*/ 2147483646 w 81"/>
              <a:gd name="T41" fmla="*/ 2147483646 h 176"/>
              <a:gd name="T42" fmla="*/ 2147483646 w 81"/>
              <a:gd name="T43" fmla="*/ 2147483646 h 176"/>
              <a:gd name="T44" fmla="*/ 2147483646 w 81"/>
              <a:gd name="T45" fmla="*/ 2147483646 h 176"/>
              <a:gd name="T46" fmla="*/ 2147483646 w 81"/>
              <a:gd name="T47" fmla="*/ 2147483646 h 176"/>
              <a:gd name="T48" fmla="*/ 2147483646 w 81"/>
              <a:gd name="T49" fmla="*/ 2147483646 h 176"/>
              <a:gd name="T50" fmla="*/ 2147483646 w 81"/>
              <a:gd name="T51" fmla="*/ 2147483646 h 176"/>
              <a:gd name="T52" fmla="*/ 2147483646 w 81"/>
              <a:gd name="T53" fmla="*/ 2147483646 h 176"/>
              <a:gd name="T54" fmla="*/ 2147483646 w 81"/>
              <a:gd name="T55" fmla="*/ 2147483646 h 176"/>
              <a:gd name="T56" fmla="*/ 2147483646 w 81"/>
              <a:gd name="T57" fmla="*/ 2147483646 h 176"/>
              <a:gd name="T58" fmla="*/ 2147483646 w 81"/>
              <a:gd name="T59" fmla="*/ 2147483646 h 176"/>
              <a:gd name="T60" fmla="*/ 2147483646 w 81"/>
              <a:gd name="T61" fmla="*/ 2147483646 h 176"/>
              <a:gd name="T62" fmla="*/ 2147483646 w 81"/>
              <a:gd name="T63" fmla="*/ 2147483646 h 176"/>
              <a:gd name="T64" fmla="*/ 2147483646 w 81"/>
              <a:gd name="T65" fmla="*/ 2147483646 h 176"/>
              <a:gd name="T66" fmla="*/ 2147483646 w 81"/>
              <a:gd name="T67" fmla="*/ 2147483646 h 176"/>
              <a:gd name="T68" fmla="*/ 2147483646 w 81"/>
              <a:gd name="T69" fmla="*/ 2147483646 h 176"/>
              <a:gd name="T70" fmla="*/ 2147483646 w 81"/>
              <a:gd name="T71" fmla="*/ 2147483646 h 176"/>
              <a:gd name="T72" fmla="*/ 2147483646 w 81"/>
              <a:gd name="T73" fmla="*/ 2147483646 h 1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
              <a:gd name="T112" fmla="*/ 0 h 176"/>
              <a:gd name="T113" fmla="*/ 81 w 81"/>
              <a:gd name="T114" fmla="*/ 176 h 1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 h="176">
                <a:moveTo>
                  <a:pt x="0" y="0"/>
                </a:moveTo>
                <a:lnTo>
                  <a:pt x="9" y="4"/>
                </a:lnTo>
                <a:lnTo>
                  <a:pt x="17" y="8"/>
                </a:lnTo>
                <a:lnTo>
                  <a:pt x="25" y="13"/>
                </a:lnTo>
                <a:lnTo>
                  <a:pt x="33" y="17"/>
                </a:lnTo>
                <a:lnTo>
                  <a:pt x="39" y="22"/>
                </a:lnTo>
                <a:lnTo>
                  <a:pt x="46" y="27"/>
                </a:lnTo>
                <a:lnTo>
                  <a:pt x="51" y="31"/>
                </a:lnTo>
                <a:lnTo>
                  <a:pt x="56" y="36"/>
                </a:lnTo>
                <a:lnTo>
                  <a:pt x="61" y="41"/>
                </a:lnTo>
                <a:lnTo>
                  <a:pt x="65" y="46"/>
                </a:lnTo>
                <a:lnTo>
                  <a:pt x="68" y="51"/>
                </a:lnTo>
                <a:lnTo>
                  <a:pt x="71" y="56"/>
                </a:lnTo>
                <a:lnTo>
                  <a:pt x="74" y="61"/>
                </a:lnTo>
                <a:lnTo>
                  <a:pt x="76" y="67"/>
                </a:lnTo>
                <a:lnTo>
                  <a:pt x="78" y="72"/>
                </a:lnTo>
                <a:lnTo>
                  <a:pt x="79" y="77"/>
                </a:lnTo>
                <a:lnTo>
                  <a:pt x="80" y="82"/>
                </a:lnTo>
                <a:lnTo>
                  <a:pt x="81" y="88"/>
                </a:lnTo>
                <a:lnTo>
                  <a:pt x="81" y="93"/>
                </a:lnTo>
                <a:lnTo>
                  <a:pt x="81" y="98"/>
                </a:lnTo>
                <a:lnTo>
                  <a:pt x="81" y="103"/>
                </a:lnTo>
                <a:lnTo>
                  <a:pt x="80" y="109"/>
                </a:lnTo>
                <a:lnTo>
                  <a:pt x="79" y="114"/>
                </a:lnTo>
                <a:lnTo>
                  <a:pt x="78" y="119"/>
                </a:lnTo>
                <a:lnTo>
                  <a:pt x="76" y="124"/>
                </a:lnTo>
                <a:lnTo>
                  <a:pt x="75" y="129"/>
                </a:lnTo>
                <a:lnTo>
                  <a:pt x="73" y="134"/>
                </a:lnTo>
                <a:lnTo>
                  <a:pt x="71" y="139"/>
                </a:lnTo>
                <a:lnTo>
                  <a:pt x="68" y="144"/>
                </a:lnTo>
                <a:lnTo>
                  <a:pt x="66" y="149"/>
                </a:lnTo>
                <a:lnTo>
                  <a:pt x="63" y="154"/>
                </a:lnTo>
                <a:lnTo>
                  <a:pt x="60" y="158"/>
                </a:lnTo>
                <a:lnTo>
                  <a:pt x="57" y="163"/>
                </a:lnTo>
                <a:lnTo>
                  <a:pt x="54" y="167"/>
                </a:lnTo>
                <a:lnTo>
                  <a:pt x="51" y="171"/>
                </a:lnTo>
                <a:lnTo>
                  <a:pt x="48" y="176"/>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39" name="Rectangle 21"/>
          <p:cNvSpPr>
            <a:spLocks noChangeArrowheads="1"/>
          </p:cNvSpPr>
          <p:nvPr/>
        </p:nvSpPr>
        <p:spPr bwMode="auto">
          <a:xfrm>
            <a:off x="8231188" y="1943100"/>
            <a:ext cx="2825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200" i="1">
                <a:solidFill>
                  <a:srgbClr val="000000"/>
                </a:solidFill>
              </a:rPr>
              <a:t>β</a:t>
            </a:r>
          </a:p>
        </p:txBody>
      </p:sp>
    </p:spTree>
  </p:cSld>
  <p:clrMapOvr>
    <a:masterClrMapping/>
  </p:clrMapOvr>
  <p:transition advClick="0">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2"/>
          <p:cNvSpPr>
            <a:spLocks noChangeArrowheads="1"/>
          </p:cNvSpPr>
          <p:nvPr/>
        </p:nvSpPr>
        <p:spPr bwMode="auto">
          <a:xfrm>
            <a:off x="3757613" y="2414588"/>
            <a:ext cx="4562475" cy="2728912"/>
          </a:xfrm>
          <a:custGeom>
            <a:avLst/>
            <a:gdLst>
              <a:gd name="T0" fmla="*/ 2147483646 w 2874"/>
              <a:gd name="T1" fmla="*/ 0 h 1719"/>
              <a:gd name="T2" fmla="*/ 2147483646 w 2874"/>
              <a:gd name="T3" fmla="*/ 2147483646 h 1719"/>
              <a:gd name="T4" fmla="*/ 2147483646 w 2874"/>
              <a:gd name="T5" fmla="*/ 2147483646 h 1719"/>
              <a:gd name="T6" fmla="*/ 0 w 2874"/>
              <a:gd name="T7" fmla="*/ 2147483646 h 1719"/>
              <a:gd name="T8" fmla="*/ 2147483646 w 2874"/>
              <a:gd name="T9" fmla="*/ 2147483646 h 1719"/>
              <a:gd name="T10" fmla="*/ 2147483646 w 2874"/>
              <a:gd name="T11" fmla="*/ 2147483646 h 1719"/>
              <a:gd name="T12" fmla="*/ 2147483646 w 2874"/>
              <a:gd name="T13" fmla="*/ 2147483646 h 1719"/>
              <a:gd name="T14" fmla="*/ 2147483646 w 2874"/>
              <a:gd name="T15" fmla="*/ 0 h 1719"/>
              <a:gd name="T16" fmla="*/ 0 60000 65536"/>
              <a:gd name="T17" fmla="*/ 0 60000 65536"/>
              <a:gd name="T18" fmla="*/ 0 60000 65536"/>
              <a:gd name="T19" fmla="*/ 0 60000 65536"/>
              <a:gd name="T20" fmla="*/ 0 60000 65536"/>
              <a:gd name="T21" fmla="*/ 0 60000 65536"/>
              <a:gd name="T22" fmla="*/ 0 60000 65536"/>
              <a:gd name="T23" fmla="*/ 0 60000 65536"/>
              <a:gd name="T24" fmla="*/ 0 w 2874"/>
              <a:gd name="T25" fmla="*/ 0 h 1719"/>
              <a:gd name="T26" fmla="*/ 2874 w 2874"/>
              <a:gd name="T27" fmla="*/ 1719 h 17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4" h="1719">
                <a:moveTo>
                  <a:pt x="2657" y="0"/>
                </a:moveTo>
                <a:lnTo>
                  <a:pt x="58" y="1"/>
                </a:lnTo>
                <a:lnTo>
                  <a:pt x="103" y="612"/>
                </a:lnTo>
                <a:lnTo>
                  <a:pt x="0" y="988"/>
                </a:lnTo>
                <a:lnTo>
                  <a:pt x="288" y="1719"/>
                </a:lnTo>
                <a:lnTo>
                  <a:pt x="2874" y="699"/>
                </a:lnTo>
                <a:lnTo>
                  <a:pt x="2625" y="181"/>
                </a:lnTo>
                <a:lnTo>
                  <a:pt x="2657" y="0"/>
                </a:lnTo>
                <a:close/>
              </a:path>
            </a:pathLst>
          </a:custGeom>
          <a:gradFill rotWithShape="0">
            <a:gsLst>
              <a:gs pos="0">
                <a:srgbClr val="FFFFFF"/>
              </a:gs>
              <a:gs pos="100000">
                <a:srgbClr val="A0D0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5" name="Freeform 3"/>
          <p:cNvSpPr>
            <a:spLocks noChangeArrowheads="1"/>
          </p:cNvSpPr>
          <p:nvPr/>
        </p:nvSpPr>
        <p:spPr bwMode="auto">
          <a:xfrm>
            <a:off x="798513" y="3341688"/>
            <a:ext cx="1541462" cy="771525"/>
          </a:xfrm>
          <a:custGeom>
            <a:avLst/>
            <a:gdLst>
              <a:gd name="T0" fmla="*/ 0 w 971"/>
              <a:gd name="T1" fmla="*/ 2147483646 h 486"/>
              <a:gd name="T2" fmla="*/ 2147483646 w 971"/>
              <a:gd name="T3" fmla="*/ 2147483646 h 486"/>
              <a:gd name="T4" fmla="*/ 2147483646 w 971"/>
              <a:gd name="T5" fmla="*/ 2147483646 h 486"/>
              <a:gd name="T6" fmla="*/ 2147483646 w 971"/>
              <a:gd name="T7" fmla="*/ 2147483646 h 486"/>
              <a:gd name="T8" fmla="*/ 2147483646 w 971"/>
              <a:gd name="T9" fmla="*/ 2147483646 h 486"/>
              <a:gd name="T10" fmla="*/ 2147483646 w 971"/>
              <a:gd name="T11" fmla="*/ 2147483646 h 486"/>
              <a:gd name="T12" fmla="*/ 2147483646 w 971"/>
              <a:gd name="T13" fmla="*/ 2147483646 h 486"/>
              <a:gd name="T14" fmla="*/ 2147483646 w 971"/>
              <a:gd name="T15" fmla="*/ 2147483646 h 486"/>
              <a:gd name="T16" fmla="*/ 2147483646 w 971"/>
              <a:gd name="T17" fmla="*/ 2147483646 h 486"/>
              <a:gd name="T18" fmla="*/ 2147483646 w 971"/>
              <a:gd name="T19" fmla="*/ 2147483646 h 486"/>
              <a:gd name="T20" fmla="*/ 2147483646 w 971"/>
              <a:gd name="T21" fmla="*/ 2147483646 h 486"/>
              <a:gd name="T22" fmla="*/ 2147483646 w 971"/>
              <a:gd name="T23" fmla="*/ 2147483646 h 486"/>
              <a:gd name="T24" fmla="*/ 2147483646 w 971"/>
              <a:gd name="T25" fmla="*/ 2147483646 h 486"/>
              <a:gd name="T26" fmla="*/ 2147483646 w 971"/>
              <a:gd name="T27" fmla="*/ 2147483646 h 486"/>
              <a:gd name="T28" fmla="*/ 2147483646 w 971"/>
              <a:gd name="T29" fmla="*/ 0 h 486"/>
              <a:gd name="T30" fmla="*/ 2147483646 w 971"/>
              <a:gd name="T31" fmla="*/ 0 h 486"/>
              <a:gd name="T32" fmla="*/ 2147483646 w 971"/>
              <a:gd name="T33" fmla="*/ 2147483646 h 486"/>
              <a:gd name="T34" fmla="*/ 2147483646 w 971"/>
              <a:gd name="T35" fmla="*/ 2147483646 h 486"/>
              <a:gd name="T36" fmla="*/ 2147483646 w 971"/>
              <a:gd name="T37" fmla="*/ 2147483646 h 486"/>
              <a:gd name="T38" fmla="*/ 2147483646 w 971"/>
              <a:gd name="T39" fmla="*/ 2147483646 h 486"/>
              <a:gd name="T40" fmla="*/ 2147483646 w 971"/>
              <a:gd name="T41" fmla="*/ 2147483646 h 486"/>
              <a:gd name="T42" fmla="*/ 2147483646 w 971"/>
              <a:gd name="T43" fmla="*/ 2147483646 h 486"/>
              <a:gd name="T44" fmla="*/ 2147483646 w 971"/>
              <a:gd name="T45" fmla="*/ 2147483646 h 486"/>
              <a:gd name="T46" fmla="*/ 2147483646 w 971"/>
              <a:gd name="T47" fmla="*/ 2147483646 h 486"/>
              <a:gd name="T48" fmla="*/ 2147483646 w 971"/>
              <a:gd name="T49" fmla="*/ 2147483646 h 486"/>
              <a:gd name="T50" fmla="*/ 2147483646 w 971"/>
              <a:gd name="T51" fmla="*/ 2147483646 h 486"/>
              <a:gd name="T52" fmla="*/ 2147483646 w 971"/>
              <a:gd name="T53" fmla="*/ 2147483646 h 486"/>
              <a:gd name="T54" fmla="*/ 2147483646 w 971"/>
              <a:gd name="T55" fmla="*/ 2147483646 h 486"/>
              <a:gd name="T56" fmla="*/ 2147483646 w 971"/>
              <a:gd name="T57" fmla="*/ 2147483646 h 486"/>
              <a:gd name="T58" fmla="*/ 2147483646 w 971"/>
              <a:gd name="T59" fmla="*/ 2147483646 h 486"/>
              <a:gd name="T60" fmla="*/ 2147483646 w 971"/>
              <a:gd name="T61" fmla="*/ 2147483646 h 486"/>
              <a:gd name="T62" fmla="*/ 2147483646 w 971"/>
              <a:gd name="T63" fmla="*/ 2147483646 h 486"/>
              <a:gd name="T64" fmla="*/ 2147483646 w 971"/>
              <a:gd name="T65" fmla="*/ 2147483646 h 486"/>
              <a:gd name="T66" fmla="*/ 2147483646 w 971"/>
              <a:gd name="T67" fmla="*/ 2147483646 h 486"/>
              <a:gd name="T68" fmla="*/ 2147483646 w 971"/>
              <a:gd name="T69" fmla="*/ 2147483646 h 486"/>
              <a:gd name="T70" fmla="*/ 2147483646 w 971"/>
              <a:gd name="T71" fmla="*/ 2147483646 h 486"/>
              <a:gd name="T72" fmla="*/ 2147483646 w 971"/>
              <a:gd name="T73" fmla="*/ 2147483646 h 486"/>
              <a:gd name="T74" fmla="*/ 2147483646 w 971"/>
              <a:gd name="T75" fmla="*/ 2147483646 h 486"/>
              <a:gd name="T76" fmla="*/ 2147483646 w 971"/>
              <a:gd name="T77" fmla="*/ 2147483646 h 486"/>
              <a:gd name="T78" fmla="*/ 2147483646 w 971"/>
              <a:gd name="T79" fmla="*/ 2147483646 h 486"/>
              <a:gd name="T80" fmla="*/ 2147483646 w 971"/>
              <a:gd name="T81" fmla="*/ 2147483646 h 486"/>
              <a:gd name="T82" fmla="*/ 2147483646 w 971"/>
              <a:gd name="T83" fmla="*/ 2147483646 h 486"/>
              <a:gd name="T84" fmla="*/ 2147483646 w 971"/>
              <a:gd name="T85" fmla="*/ 2147483646 h 486"/>
              <a:gd name="T86" fmla="*/ 2147483646 w 971"/>
              <a:gd name="T87" fmla="*/ 2147483646 h 486"/>
              <a:gd name="T88" fmla="*/ 2147483646 w 971"/>
              <a:gd name="T89" fmla="*/ 2147483646 h 486"/>
              <a:gd name="T90" fmla="*/ 2147483646 w 971"/>
              <a:gd name="T91" fmla="*/ 2147483646 h 486"/>
              <a:gd name="T92" fmla="*/ 2147483646 w 971"/>
              <a:gd name="T93" fmla="*/ 2147483646 h 486"/>
              <a:gd name="T94" fmla="*/ 2147483646 w 971"/>
              <a:gd name="T95" fmla="*/ 2147483646 h 486"/>
              <a:gd name="T96" fmla="*/ 2147483646 w 971"/>
              <a:gd name="T97" fmla="*/ 2147483646 h 486"/>
              <a:gd name="T98" fmla="*/ 2147483646 w 971"/>
              <a:gd name="T99" fmla="*/ 2147483646 h 486"/>
              <a:gd name="T100" fmla="*/ 2147483646 w 971"/>
              <a:gd name="T101" fmla="*/ 2147483646 h 486"/>
              <a:gd name="T102" fmla="*/ 2147483646 w 971"/>
              <a:gd name="T103" fmla="*/ 2147483646 h 486"/>
              <a:gd name="T104" fmla="*/ 2147483646 w 971"/>
              <a:gd name="T105" fmla="*/ 2147483646 h 486"/>
              <a:gd name="T106" fmla="*/ 2147483646 w 971"/>
              <a:gd name="T107" fmla="*/ 2147483646 h 486"/>
              <a:gd name="T108" fmla="*/ 2147483646 w 971"/>
              <a:gd name="T109" fmla="*/ 2147483646 h 486"/>
              <a:gd name="T110" fmla="*/ 2147483646 w 971"/>
              <a:gd name="T111" fmla="*/ 2147483646 h 486"/>
              <a:gd name="T112" fmla="*/ 2147483646 w 971"/>
              <a:gd name="T113" fmla="*/ 2147483646 h 486"/>
              <a:gd name="T114" fmla="*/ 2147483646 w 971"/>
              <a:gd name="T115" fmla="*/ 2147483646 h 486"/>
              <a:gd name="T116" fmla="*/ 2147483646 w 971"/>
              <a:gd name="T117" fmla="*/ 2147483646 h 486"/>
              <a:gd name="T118" fmla="*/ 2147483646 w 971"/>
              <a:gd name="T119" fmla="*/ 2147483646 h 486"/>
              <a:gd name="T120" fmla="*/ 2147483646 w 971"/>
              <a:gd name="T121" fmla="*/ 2147483646 h 486"/>
              <a:gd name="T122" fmla="*/ 0 w 971"/>
              <a:gd name="T123" fmla="*/ 2147483646 h 486"/>
              <a:gd name="T124" fmla="*/ 0 w 971"/>
              <a:gd name="T125" fmla="*/ 2147483646 h 4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1"/>
              <a:gd name="T190" fmla="*/ 0 h 486"/>
              <a:gd name="T191" fmla="*/ 971 w 971"/>
              <a:gd name="T192" fmla="*/ 486 h 4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1" h="486">
                <a:moveTo>
                  <a:pt x="0" y="122"/>
                </a:moveTo>
                <a:lnTo>
                  <a:pt x="0" y="115"/>
                </a:lnTo>
                <a:lnTo>
                  <a:pt x="1" y="108"/>
                </a:lnTo>
                <a:lnTo>
                  <a:pt x="2" y="102"/>
                </a:lnTo>
                <a:lnTo>
                  <a:pt x="3" y="96"/>
                </a:lnTo>
                <a:lnTo>
                  <a:pt x="5" y="89"/>
                </a:lnTo>
                <a:lnTo>
                  <a:pt x="7" y="83"/>
                </a:lnTo>
                <a:lnTo>
                  <a:pt x="10" y="77"/>
                </a:lnTo>
                <a:lnTo>
                  <a:pt x="13" y="72"/>
                </a:lnTo>
                <a:lnTo>
                  <a:pt x="16" y="66"/>
                </a:lnTo>
                <a:lnTo>
                  <a:pt x="19" y="60"/>
                </a:lnTo>
                <a:lnTo>
                  <a:pt x="23" y="55"/>
                </a:lnTo>
                <a:lnTo>
                  <a:pt x="27" y="50"/>
                </a:lnTo>
                <a:lnTo>
                  <a:pt x="32" y="45"/>
                </a:lnTo>
                <a:lnTo>
                  <a:pt x="37" y="40"/>
                </a:lnTo>
                <a:lnTo>
                  <a:pt x="41" y="36"/>
                </a:lnTo>
                <a:lnTo>
                  <a:pt x="47" y="32"/>
                </a:lnTo>
                <a:lnTo>
                  <a:pt x="52" y="27"/>
                </a:lnTo>
                <a:lnTo>
                  <a:pt x="58" y="24"/>
                </a:lnTo>
                <a:lnTo>
                  <a:pt x="64" y="20"/>
                </a:lnTo>
                <a:lnTo>
                  <a:pt x="70" y="17"/>
                </a:lnTo>
                <a:lnTo>
                  <a:pt x="77" y="14"/>
                </a:lnTo>
                <a:lnTo>
                  <a:pt x="83" y="11"/>
                </a:lnTo>
                <a:lnTo>
                  <a:pt x="90" y="9"/>
                </a:lnTo>
                <a:lnTo>
                  <a:pt x="97" y="6"/>
                </a:lnTo>
                <a:lnTo>
                  <a:pt x="104" y="5"/>
                </a:lnTo>
                <a:lnTo>
                  <a:pt x="111" y="3"/>
                </a:lnTo>
                <a:lnTo>
                  <a:pt x="119" y="2"/>
                </a:lnTo>
                <a:lnTo>
                  <a:pt x="126" y="1"/>
                </a:lnTo>
                <a:lnTo>
                  <a:pt x="134" y="0"/>
                </a:lnTo>
                <a:lnTo>
                  <a:pt x="142" y="0"/>
                </a:lnTo>
                <a:lnTo>
                  <a:pt x="829" y="0"/>
                </a:lnTo>
                <a:lnTo>
                  <a:pt x="837" y="0"/>
                </a:lnTo>
                <a:lnTo>
                  <a:pt x="844" y="1"/>
                </a:lnTo>
                <a:lnTo>
                  <a:pt x="852" y="2"/>
                </a:lnTo>
                <a:lnTo>
                  <a:pt x="859" y="3"/>
                </a:lnTo>
                <a:lnTo>
                  <a:pt x="867" y="5"/>
                </a:lnTo>
                <a:lnTo>
                  <a:pt x="874" y="6"/>
                </a:lnTo>
                <a:lnTo>
                  <a:pt x="881" y="9"/>
                </a:lnTo>
                <a:lnTo>
                  <a:pt x="887" y="11"/>
                </a:lnTo>
                <a:lnTo>
                  <a:pt x="894" y="14"/>
                </a:lnTo>
                <a:lnTo>
                  <a:pt x="900" y="17"/>
                </a:lnTo>
                <a:lnTo>
                  <a:pt x="907" y="20"/>
                </a:lnTo>
                <a:lnTo>
                  <a:pt x="913" y="24"/>
                </a:lnTo>
                <a:lnTo>
                  <a:pt x="918" y="27"/>
                </a:lnTo>
                <a:lnTo>
                  <a:pt x="924" y="32"/>
                </a:lnTo>
                <a:lnTo>
                  <a:pt x="929" y="36"/>
                </a:lnTo>
                <a:lnTo>
                  <a:pt x="934" y="40"/>
                </a:lnTo>
                <a:lnTo>
                  <a:pt x="939" y="45"/>
                </a:lnTo>
                <a:lnTo>
                  <a:pt x="943" y="50"/>
                </a:lnTo>
                <a:lnTo>
                  <a:pt x="947" y="55"/>
                </a:lnTo>
                <a:lnTo>
                  <a:pt x="951" y="60"/>
                </a:lnTo>
                <a:lnTo>
                  <a:pt x="955" y="66"/>
                </a:lnTo>
                <a:lnTo>
                  <a:pt x="958" y="72"/>
                </a:lnTo>
                <a:lnTo>
                  <a:pt x="961" y="77"/>
                </a:lnTo>
                <a:lnTo>
                  <a:pt x="963" y="83"/>
                </a:lnTo>
                <a:lnTo>
                  <a:pt x="966" y="89"/>
                </a:lnTo>
                <a:lnTo>
                  <a:pt x="967" y="96"/>
                </a:lnTo>
                <a:lnTo>
                  <a:pt x="969" y="102"/>
                </a:lnTo>
                <a:lnTo>
                  <a:pt x="970" y="108"/>
                </a:lnTo>
                <a:lnTo>
                  <a:pt x="970" y="115"/>
                </a:lnTo>
                <a:lnTo>
                  <a:pt x="971" y="122"/>
                </a:lnTo>
                <a:lnTo>
                  <a:pt x="971" y="365"/>
                </a:lnTo>
                <a:lnTo>
                  <a:pt x="970" y="371"/>
                </a:lnTo>
                <a:lnTo>
                  <a:pt x="970" y="378"/>
                </a:lnTo>
                <a:lnTo>
                  <a:pt x="969" y="384"/>
                </a:lnTo>
                <a:lnTo>
                  <a:pt x="967" y="391"/>
                </a:lnTo>
                <a:lnTo>
                  <a:pt x="966" y="397"/>
                </a:lnTo>
                <a:lnTo>
                  <a:pt x="963" y="403"/>
                </a:lnTo>
                <a:lnTo>
                  <a:pt x="961" y="409"/>
                </a:lnTo>
                <a:lnTo>
                  <a:pt x="958" y="415"/>
                </a:lnTo>
                <a:lnTo>
                  <a:pt x="955" y="420"/>
                </a:lnTo>
                <a:lnTo>
                  <a:pt x="951" y="426"/>
                </a:lnTo>
                <a:lnTo>
                  <a:pt x="947" y="431"/>
                </a:lnTo>
                <a:lnTo>
                  <a:pt x="943" y="436"/>
                </a:lnTo>
                <a:lnTo>
                  <a:pt x="939" y="441"/>
                </a:lnTo>
                <a:lnTo>
                  <a:pt x="934" y="446"/>
                </a:lnTo>
                <a:lnTo>
                  <a:pt x="929" y="450"/>
                </a:lnTo>
                <a:lnTo>
                  <a:pt x="924" y="455"/>
                </a:lnTo>
                <a:lnTo>
                  <a:pt x="918" y="459"/>
                </a:lnTo>
                <a:lnTo>
                  <a:pt x="913" y="463"/>
                </a:lnTo>
                <a:lnTo>
                  <a:pt x="907" y="466"/>
                </a:lnTo>
                <a:lnTo>
                  <a:pt x="900" y="469"/>
                </a:lnTo>
                <a:lnTo>
                  <a:pt x="894" y="472"/>
                </a:lnTo>
                <a:lnTo>
                  <a:pt x="887" y="475"/>
                </a:lnTo>
                <a:lnTo>
                  <a:pt x="881" y="478"/>
                </a:lnTo>
                <a:lnTo>
                  <a:pt x="874" y="480"/>
                </a:lnTo>
                <a:lnTo>
                  <a:pt x="867" y="482"/>
                </a:lnTo>
                <a:lnTo>
                  <a:pt x="859" y="483"/>
                </a:lnTo>
                <a:lnTo>
                  <a:pt x="852" y="484"/>
                </a:lnTo>
                <a:lnTo>
                  <a:pt x="844" y="485"/>
                </a:lnTo>
                <a:lnTo>
                  <a:pt x="837" y="486"/>
                </a:lnTo>
                <a:lnTo>
                  <a:pt x="829" y="486"/>
                </a:lnTo>
                <a:lnTo>
                  <a:pt x="142" y="486"/>
                </a:lnTo>
                <a:lnTo>
                  <a:pt x="134" y="486"/>
                </a:lnTo>
                <a:lnTo>
                  <a:pt x="126" y="485"/>
                </a:lnTo>
                <a:lnTo>
                  <a:pt x="119" y="484"/>
                </a:lnTo>
                <a:lnTo>
                  <a:pt x="111" y="483"/>
                </a:lnTo>
                <a:lnTo>
                  <a:pt x="104" y="482"/>
                </a:lnTo>
                <a:lnTo>
                  <a:pt x="97" y="480"/>
                </a:lnTo>
                <a:lnTo>
                  <a:pt x="90" y="478"/>
                </a:lnTo>
                <a:lnTo>
                  <a:pt x="83" y="475"/>
                </a:lnTo>
                <a:lnTo>
                  <a:pt x="77" y="472"/>
                </a:lnTo>
                <a:lnTo>
                  <a:pt x="70" y="469"/>
                </a:lnTo>
                <a:lnTo>
                  <a:pt x="64" y="466"/>
                </a:lnTo>
                <a:lnTo>
                  <a:pt x="58" y="463"/>
                </a:lnTo>
                <a:lnTo>
                  <a:pt x="52" y="459"/>
                </a:lnTo>
                <a:lnTo>
                  <a:pt x="47" y="455"/>
                </a:lnTo>
                <a:lnTo>
                  <a:pt x="41" y="450"/>
                </a:lnTo>
                <a:lnTo>
                  <a:pt x="37" y="446"/>
                </a:lnTo>
                <a:lnTo>
                  <a:pt x="32" y="441"/>
                </a:lnTo>
                <a:lnTo>
                  <a:pt x="27" y="436"/>
                </a:lnTo>
                <a:lnTo>
                  <a:pt x="23" y="431"/>
                </a:lnTo>
                <a:lnTo>
                  <a:pt x="19" y="426"/>
                </a:lnTo>
                <a:lnTo>
                  <a:pt x="16" y="420"/>
                </a:lnTo>
                <a:lnTo>
                  <a:pt x="13" y="415"/>
                </a:lnTo>
                <a:lnTo>
                  <a:pt x="10" y="409"/>
                </a:lnTo>
                <a:lnTo>
                  <a:pt x="7" y="403"/>
                </a:lnTo>
                <a:lnTo>
                  <a:pt x="5" y="397"/>
                </a:lnTo>
                <a:lnTo>
                  <a:pt x="3" y="391"/>
                </a:lnTo>
                <a:lnTo>
                  <a:pt x="2" y="384"/>
                </a:lnTo>
                <a:lnTo>
                  <a:pt x="1" y="378"/>
                </a:lnTo>
                <a:lnTo>
                  <a:pt x="0" y="371"/>
                </a:lnTo>
                <a:lnTo>
                  <a:pt x="0" y="365"/>
                </a:lnTo>
                <a:lnTo>
                  <a:pt x="0" y="122"/>
                </a:lnTo>
                <a:close/>
              </a:path>
            </a:pathLst>
          </a:custGeom>
          <a:solidFill>
            <a:srgbClr val="FFFF90"/>
          </a:solidFill>
          <a:ln w="29942">
            <a:solidFill>
              <a:srgbClr val="FF0000"/>
            </a:solidFill>
            <a:prstDash val="solid"/>
            <a:round/>
            <a:headEnd/>
            <a:tailEnd/>
          </a:ln>
        </p:spPr>
        <p:txBody>
          <a:bodyPr/>
          <a:lstStyle/>
          <a:p>
            <a:endParaRPr lang="en-US"/>
          </a:p>
        </p:txBody>
      </p:sp>
      <p:sp>
        <p:nvSpPr>
          <p:cNvPr id="18436" name="Freeform 4"/>
          <p:cNvSpPr>
            <a:spLocks noChangeArrowheads="1"/>
          </p:cNvSpPr>
          <p:nvPr/>
        </p:nvSpPr>
        <p:spPr bwMode="auto">
          <a:xfrm>
            <a:off x="4502150" y="3397250"/>
            <a:ext cx="4308475" cy="2352675"/>
          </a:xfrm>
          <a:custGeom>
            <a:avLst/>
            <a:gdLst>
              <a:gd name="T0" fmla="*/ 2147483646 w 2714"/>
              <a:gd name="T1" fmla="*/ 0 h 1482"/>
              <a:gd name="T2" fmla="*/ 0 w 2714"/>
              <a:gd name="T3" fmla="*/ 2147483646 h 1482"/>
              <a:gd name="T4" fmla="*/ 2147483646 w 2714"/>
              <a:gd name="T5" fmla="*/ 2147483646 h 1482"/>
              <a:gd name="T6" fmla="*/ 2147483646 w 2714"/>
              <a:gd name="T7" fmla="*/ 2147483646 h 1482"/>
              <a:gd name="T8" fmla="*/ 2147483646 w 2714"/>
              <a:gd name="T9" fmla="*/ 0 h 1482"/>
              <a:gd name="T10" fmla="*/ 0 60000 65536"/>
              <a:gd name="T11" fmla="*/ 0 60000 65536"/>
              <a:gd name="T12" fmla="*/ 0 60000 65536"/>
              <a:gd name="T13" fmla="*/ 0 60000 65536"/>
              <a:gd name="T14" fmla="*/ 0 60000 65536"/>
              <a:gd name="T15" fmla="*/ 0 w 2714"/>
              <a:gd name="T16" fmla="*/ 0 h 1482"/>
              <a:gd name="T17" fmla="*/ 2714 w 2714"/>
              <a:gd name="T18" fmla="*/ 1482 h 1482"/>
            </a:gdLst>
            <a:ahLst/>
            <a:cxnLst>
              <a:cxn ang="T10">
                <a:pos x="T0" y="T1"/>
              </a:cxn>
              <a:cxn ang="T11">
                <a:pos x="T2" y="T3"/>
              </a:cxn>
              <a:cxn ang="T12">
                <a:pos x="T4" y="T5"/>
              </a:cxn>
              <a:cxn ang="T13">
                <a:pos x="T6" y="T7"/>
              </a:cxn>
              <a:cxn ang="T14">
                <a:pos x="T8" y="T9"/>
              </a:cxn>
            </a:cxnLst>
            <a:rect l="T15" t="T16" r="T17" b="T18"/>
            <a:pathLst>
              <a:path w="2714" h="1482">
                <a:moveTo>
                  <a:pt x="2527" y="0"/>
                </a:moveTo>
                <a:lnTo>
                  <a:pt x="0" y="1040"/>
                </a:lnTo>
                <a:lnTo>
                  <a:pt x="398" y="1482"/>
                </a:lnTo>
                <a:lnTo>
                  <a:pt x="2714" y="765"/>
                </a:lnTo>
                <a:lnTo>
                  <a:pt x="2527" y="0"/>
                </a:lnTo>
                <a:close/>
              </a:path>
            </a:pathLst>
          </a:custGeom>
          <a:gradFill rotWithShape="0">
            <a:gsLst>
              <a:gs pos="0">
                <a:srgbClr val="FFCC00"/>
              </a:gs>
              <a:gs pos="100000">
                <a:srgbClr val="FFFFFF"/>
              </a:gs>
            </a:gsLst>
            <a:lin ang="2076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7" name="Freeform 5"/>
          <p:cNvSpPr>
            <a:spLocks noChangeArrowheads="1"/>
          </p:cNvSpPr>
          <p:nvPr/>
        </p:nvSpPr>
        <p:spPr bwMode="auto">
          <a:xfrm>
            <a:off x="3951288" y="2662238"/>
            <a:ext cx="4386262" cy="2433637"/>
          </a:xfrm>
          <a:custGeom>
            <a:avLst/>
            <a:gdLst>
              <a:gd name="T0" fmla="*/ 2147483646 w 2763"/>
              <a:gd name="T1" fmla="*/ 2147483646 h 1533"/>
              <a:gd name="T2" fmla="*/ 2147483646 w 2763"/>
              <a:gd name="T3" fmla="*/ 2147483646 h 1533"/>
              <a:gd name="T4" fmla="*/ 0 w 2763"/>
              <a:gd name="T5" fmla="*/ 2147483646 h 1533"/>
              <a:gd name="T6" fmla="*/ 2147483646 w 2763"/>
              <a:gd name="T7" fmla="*/ 0 h 1533"/>
              <a:gd name="T8" fmla="*/ 0 60000 65536"/>
              <a:gd name="T9" fmla="*/ 0 60000 65536"/>
              <a:gd name="T10" fmla="*/ 0 60000 65536"/>
              <a:gd name="T11" fmla="*/ 0 60000 65536"/>
              <a:gd name="T12" fmla="*/ 0 w 2763"/>
              <a:gd name="T13" fmla="*/ 0 h 1533"/>
              <a:gd name="T14" fmla="*/ 2763 w 2763"/>
              <a:gd name="T15" fmla="*/ 1533 h 1533"/>
            </a:gdLst>
            <a:ahLst/>
            <a:cxnLst>
              <a:cxn ang="T8">
                <a:pos x="T0" y="T1"/>
              </a:cxn>
              <a:cxn ang="T9">
                <a:pos x="T2" y="T3"/>
              </a:cxn>
              <a:cxn ang="T10">
                <a:pos x="T4" y="T5"/>
              </a:cxn>
              <a:cxn ang="T11">
                <a:pos x="T6" y="T7"/>
              </a:cxn>
            </a:cxnLst>
            <a:rect l="T12" t="T13" r="T14" b="T15"/>
            <a:pathLst>
              <a:path w="2763" h="1533">
                <a:moveTo>
                  <a:pt x="2763" y="495"/>
                </a:moveTo>
                <a:lnTo>
                  <a:pt x="284" y="1533"/>
                </a:lnTo>
                <a:lnTo>
                  <a:pt x="0" y="1038"/>
                </a:lnTo>
                <a:lnTo>
                  <a:pt x="2479" y="0"/>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8" name="Freeform 6"/>
          <p:cNvSpPr>
            <a:spLocks noChangeArrowheads="1"/>
          </p:cNvSpPr>
          <p:nvPr/>
        </p:nvSpPr>
        <p:spPr bwMode="auto">
          <a:xfrm>
            <a:off x="3695700" y="4257675"/>
            <a:ext cx="901700" cy="1154113"/>
          </a:xfrm>
          <a:custGeom>
            <a:avLst/>
            <a:gdLst>
              <a:gd name="T0" fmla="*/ 0 w 568"/>
              <a:gd name="T1" fmla="*/ 0 h 727"/>
              <a:gd name="T2" fmla="*/ 2147483646 w 568"/>
              <a:gd name="T3" fmla="*/ 2147483646 h 727"/>
              <a:gd name="T4" fmla="*/ 2147483646 w 568"/>
              <a:gd name="T5" fmla="*/ 2147483646 h 727"/>
              <a:gd name="T6" fmla="*/ 2147483646 w 568"/>
              <a:gd name="T7" fmla="*/ 2147483646 h 727"/>
              <a:gd name="T8" fmla="*/ 2147483646 w 568"/>
              <a:gd name="T9" fmla="*/ 2147483646 h 727"/>
              <a:gd name="T10" fmla="*/ 0 w 568"/>
              <a:gd name="T11" fmla="*/ 0 h 727"/>
              <a:gd name="T12" fmla="*/ 0 60000 65536"/>
              <a:gd name="T13" fmla="*/ 0 60000 65536"/>
              <a:gd name="T14" fmla="*/ 0 60000 65536"/>
              <a:gd name="T15" fmla="*/ 0 60000 65536"/>
              <a:gd name="T16" fmla="*/ 0 60000 65536"/>
              <a:gd name="T17" fmla="*/ 0 60000 65536"/>
              <a:gd name="T18" fmla="*/ 0 w 568"/>
              <a:gd name="T19" fmla="*/ 0 h 727"/>
              <a:gd name="T20" fmla="*/ 568 w 568"/>
              <a:gd name="T21" fmla="*/ 727 h 727"/>
            </a:gdLst>
            <a:ahLst/>
            <a:cxnLst>
              <a:cxn ang="T12">
                <a:pos x="T0" y="T1"/>
              </a:cxn>
              <a:cxn ang="T13">
                <a:pos x="T2" y="T3"/>
              </a:cxn>
              <a:cxn ang="T14">
                <a:pos x="T4" y="T5"/>
              </a:cxn>
              <a:cxn ang="T15">
                <a:pos x="T6" y="T7"/>
              </a:cxn>
              <a:cxn ang="T16">
                <a:pos x="T8" y="T9"/>
              </a:cxn>
              <a:cxn ang="T17">
                <a:pos x="T10" y="T11"/>
              </a:cxn>
            </a:cxnLst>
            <a:rect l="T18" t="T19" r="T20" b="T21"/>
            <a:pathLst>
              <a:path w="568" h="727">
                <a:moveTo>
                  <a:pt x="0" y="0"/>
                </a:moveTo>
                <a:lnTo>
                  <a:pt x="516" y="22"/>
                </a:lnTo>
                <a:lnTo>
                  <a:pt x="568" y="727"/>
                </a:lnTo>
                <a:lnTo>
                  <a:pt x="336" y="705"/>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39" name="Freeform 7"/>
          <p:cNvSpPr>
            <a:spLocks noChangeArrowheads="1"/>
          </p:cNvSpPr>
          <p:nvPr/>
        </p:nvSpPr>
        <p:spPr bwMode="auto">
          <a:xfrm>
            <a:off x="5581650" y="3278188"/>
            <a:ext cx="819150" cy="1330325"/>
          </a:xfrm>
          <a:custGeom>
            <a:avLst/>
            <a:gdLst>
              <a:gd name="T0" fmla="*/ 0 w 516"/>
              <a:gd name="T1" fmla="*/ 2147483646 h 838"/>
              <a:gd name="T2" fmla="*/ 2147483646 w 516"/>
              <a:gd name="T3" fmla="*/ 0 h 838"/>
              <a:gd name="T4" fmla="*/ 2147483646 w 516"/>
              <a:gd name="T5" fmla="*/ 2147483646 h 838"/>
              <a:gd name="T6" fmla="*/ 0 w 516"/>
              <a:gd name="T7" fmla="*/ 2147483646 h 838"/>
              <a:gd name="T8" fmla="*/ 0 w 516"/>
              <a:gd name="T9" fmla="*/ 2147483646 h 838"/>
              <a:gd name="T10" fmla="*/ 0 60000 65536"/>
              <a:gd name="T11" fmla="*/ 0 60000 65536"/>
              <a:gd name="T12" fmla="*/ 0 60000 65536"/>
              <a:gd name="T13" fmla="*/ 0 60000 65536"/>
              <a:gd name="T14" fmla="*/ 0 60000 65536"/>
              <a:gd name="T15" fmla="*/ 0 w 516"/>
              <a:gd name="T16" fmla="*/ 0 h 838"/>
              <a:gd name="T17" fmla="*/ 516 w 516"/>
              <a:gd name="T18" fmla="*/ 838 h 838"/>
            </a:gdLst>
            <a:ahLst/>
            <a:cxnLst>
              <a:cxn ang="T10">
                <a:pos x="T0" y="T1"/>
              </a:cxn>
              <a:cxn ang="T11">
                <a:pos x="T2" y="T3"/>
              </a:cxn>
              <a:cxn ang="T12">
                <a:pos x="T4" y="T5"/>
              </a:cxn>
              <a:cxn ang="T13">
                <a:pos x="T6" y="T7"/>
              </a:cxn>
              <a:cxn ang="T14">
                <a:pos x="T8" y="T9"/>
              </a:cxn>
            </a:cxnLst>
            <a:rect l="T15" t="T16" r="T17" b="T18"/>
            <a:pathLst>
              <a:path w="516" h="838">
                <a:moveTo>
                  <a:pt x="0" y="220"/>
                </a:moveTo>
                <a:lnTo>
                  <a:pt x="516" y="0"/>
                </a:lnTo>
                <a:lnTo>
                  <a:pt x="516" y="617"/>
                </a:lnTo>
                <a:lnTo>
                  <a:pt x="0" y="838"/>
                </a:lnTo>
                <a:lnTo>
                  <a:pt x="0" y="220"/>
                </a:lnTo>
                <a:close/>
              </a:path>
            </a:pathLst>
          </a:custGeom>
          <a:gradFill rotWithShape="0">
            <a:gsLst>
              <a:gs pos="0">
                <a:srgbClr val="E0B090"/>
              </a:gs>
              <a:gs pos="100000">
                <a:srgbClr val="FFFFFF"/>
              </a:gs>
            </a:gsLst>
            <a:lin ang="5400000" scaled="1"/>
          </a:gradFill>
          <a:ln w="9981">
            <a:solidFill>
              <a:srgbClr val="000000"/>
            </a:solidFill>
            <a:prstDash val="solid"/>
            <a:round/>
            <a:headEnd/>
            <a:tailEnd/>
          </a:ln>
        </p:spPr>
        <p:txBody>
          <a:bodyPr/>
          <a:lstStyle/>
          <a:p>
            <a:endParaRPr lang="en-US"/>
          </a:p>
        </p:txBody>
      </p:sp>
      <p:sp>
        <p:nvSpPr>
          <p:cNvPr id="18440" name="Freeform 8"/>
          <p:cNvSpPr>
            <a:spLocks/>
          </p:cNvSpPr>
          <p:nvPr/>
        </p:nvSpPr>
        <p:spPr bwMode="auto">
          <a:xfrm>
            <a:off x="5973763" y="3922713"/>
            <a:ext cx="0" cy="522287"/>
          </a:xfrm>
          <a:custGeom>
            <a:avLst/>
            <a:gdLst>
              <a:gd name="T0" fmla="*/ 0 h 329"/>
              <a:gd name="T1" fmla="*/ 2147483646 h 329"/>
              <a:gd name="T2" fmla="*/ 0 60000 65536"/>
              <a:gd name="T3" fmla="*/ 0 60000 65536"/>
              <a:gd name="T4" fmla="*/ 0 h 329"/>
              <a:gd name="T5" fmla="*/ 329 h 329"/>
            </a:gdLst>
            <a:ahLst/>
            <a:cxnLst>
              <a:cxn ang="T2">
                <a:pos x="0" y="T0"/>
              </a:cxn>
              <a:cxn ang="T3">
                <a:pos x="0" y="T1"/>
              </a:cxn>
            </a:cxnLst>
            <a:rect l="0" t="T4" r="0" b="T5"/>
            <a:pathLst>
              <a:path h="329">
                <a:moveTo>
                  <a:pt x="0" y="0"/>
                </a:moveTo>
                <a:lnTo>
                  <a:pt x="0" y="329"/>
                </a:lnTo>
              </a:path>
            </a:pathLst>
          </a:custGeom>
          <a:noFill/>
          <a:ln w="9149">
            <a:solidFill>
              <a:srgbClr val="00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1" name="Freeform 9"/>
          <p:cNvSpPr>
            <a:spLocks/>
          </p:cNvSpPr>
          <p:nvPr/>
        </p:nvSpPr>
        <p:spPr bwMode="auto">
          <a:xfrm>
            <a:off x="5626100" y="3917950"/>
            <a:ext cx="347663" cy="161925"/>
          </a:xfrm>
          <a:custGeom>
            <a:avLst/>
            <a:gdLst>
              <a:gd name="T0" fmla="*/ 2147483646 w 219"/>
              <a:gd name="T1" fmla="*/ 0 h 102"/>
              <a:gd name="T2" fmla="*/ 0 w 219"/>
              <a:gd name="T3" fmla="*/ 2147483646 h 102"/>
              <a:gd name="T4" fmla="*/ 0 60000 65536"/>
              <a:gd name="T5" fmla="*/ 0 60000 65536"/>
              <a:gd name="T6" fmla="*/ 0 w 219"/>
              <a:gd name="T7" fmla="*/ 0 h 102"/>
              <a:gd name="T8" fmla="*/ 219 w 219"/>
              <a:gd name="T9" fmla="*/ 102 h 102"/>
            </a:gdLst>
            <a:ahLst/>
            <a:cxnLst>
              <a:cxn ang="T4">
                <a:pos x="T0" y="T1"/>
              </a:cxn>
              <a:cxn ang="T5">
                <a:pos x="T2" y="T3"/>
              </a:cxn>
            </a:cxnLst>
            <a:rect l="T6" t="T7" r="T8" b="T9"/>
            <a:pathLst>
              <a:path w="219" h="102">
                <a:moveTo>
                  <a:pt x="219" y="0"/>
                </a:moveTo>
                <a:lnTo>
                  <a:pt x="0" y="102"/>
                </a:lnTo>
              </a:path>
            </a:pathLst>
          </a:custGeom>
          <a:noFill/>
          <a:ln w="9981">
            <a:solidFill>
              <a:srgbClr val="FF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2" name="Freeform 10"/>
          <p:cNvSpPr>
            <a:spLocks noChangeArrowheads="1"/>
          </p:cNvSpPr>
          <p:nvPr/>
        </p:nvSpPr>
        <p:spPr bwMode="auto">
          <a:xfrm>
            <a:off x="5556250" y="4471988"/>
            <a:ext cx="376238" cy="168275"/>
          </a:xfrm>
          <a:custGeom>
            <a:avLst/>
            <a:gdLst>
              <a:gd name="T0" fmla="*/ 0 w 237"/>
              <a:gd name="T1" fmla="*/ 2147483646 h 106"/>
              <a:gd name="T2" fmla="*/ 2147483646 w 237"/>
              <a:gd name="T3" fmla="*/ 0 h 106"/>
              <a:gd name="T4" fmla="*/ 0 60000 65536"/>
              <a:gd name="T5" fmla="*/ 0 60000 65536"/>
              <a:gd name="T6" fmla="*/ 0 w 237"/>
              <a:gd name="T7" fmla="*/ 0 h 106"/>
              <a:gd name="T8" fmla="*/ 237 w 237"/>
              <a:gd name="T9" fmla="*/ 106 h 106"/>
            </a:gdLst>
            <a:ahLst/>
            <a:cxnLst>
              <a:cxn ang="T4">
                <a:pos x="T0" y="T1"/>
              </a:cxn>
              <a:cxn ang="T5">
                <a:pos x="T2" y="T3"/>
              </a:cxn>
            </a:cxnLst>
            <a:rect l="T6" t="T7" r="T8" b="T9"/>
            <a:pathLst>
              <a:path w="237" h="106">
                <a:moveTo>
                  <a:pt x="0" y="106"/>
                </a:moveTo>
                <a:lnTo>
                  <a:pt x="237"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3" name="Freeform 11"/>
          <p:cNvSpPr>
            <a:spLocks noChangeArrowheads="1"/>
          </p:cNvSpPr>
          <p:nvPr/>
        </p:nvSpPr>
        <p:spPr bwMode="auto">
          <a:xfrm>
            <a:off x="5803900" y="4475163"/>
            <a:ext cx="125413" cy="92075"/>
          </a:xfrm>
          <a:custGeom>
            <a:avLst/>
            <a:gdLst>
              <a:gd name="T0" fmla="*/ 2147483646 w 79"/>
              <a:gd name="T1" fmla="*/ 0 h 58"/>
              <a:gd name="T2" fmla="*/ 0 w 79"/>
              <a:gd name="T3" fmla="*/ 2147483646 h 58"/>
              <a:gd name="T4" fmla="*/ 2147483646 w 79"/>
              <a:gd name="T5" fmla="*/ 2147483646 h 58"/>
              <a:gd name="T6" fmla="*/ 2147483646 w 79"/>
              <a:gd name="T7" fmla="*/ 0 h 58"/>
              <a:gd name="T8" fmla="*/ 0 60000 65536"/>
              <a:gd name="T9" fmla="*/ 0 60000 65536"/>
              <a:gd name="T10" fmla="*/ 0 60000 65536"/>
              <a:gd name="T11" fmla="*/ 0 60000 65536"/>
              <a:gd name="T12" fmla="*/ 0 w 79"/>
              <a:gd name="T13" fmla="*/ 0 h 58"/>
              <a:gd name="T14" fmla="*/ 79 w 79"/>
              <a:gd name="T15" fmla="*/ 58 h 58"/>
            </a:gdLst>
            <a:ahLst/>
            <a:cxnLst>
              <a:cxn ang="T8">
                <a:pos x="T0" y="T1"/>
              </a:cxn>
              <a:cxn ang="T9">
                <a:pos x="T2" y="T3"/>
              </a:cxn>
              <a:cxn ang="T10">
                <a:pos x="T4" y="T5"/>
              </a:cxn>
              <a:cxn ang="T11">
                <a:pos x="T6" y="T7"/>
              </a:cxn>
            </a:cxnLst>
            <a:rect l="T12" t="T13" r="T14" b="T15"/>
            <a:pathLst>
              <a:path w="79" h="58">
                <a:moveTo>
                  <a:pt x="79" y="0"/>
                </a:moveTo>
                <a:lnTo>
                  <a:pt x="0" y="58"/>
                </a:lnTo>
                <a:lnTo>
                  <a:pt x="10" y="29"/>
                </a:lnTo>
                <a:lnTo>
                  <a:pt x="79" y="0"/>
                </a:lnTo>
                <a:close/>
              </a:path>
            </a:pathLst>
          </a:custGeom>
          <a:solidFill>
            <a:srgbClr val="000000"/>
          </a:solidFill>
          <a:ln w="9981">
            <a:solidFill>
              <a:srgbClr val="000000"/>
            </a:solidFill>
            <a:prstDash val="solid"/>
            <a:round/>
            <a:headEnd/>
            <a:tailEnd/>
          </a:ln>
        </p:spPr>
        <p:txBody>
          <a:bodyPr/>
          <a:lstStyle/>
          <a:p>
            <a:endParaRPr lang="en-US"/>
          </a:p>
        </p:txBody>
      </p:sp>
      <p:sp>
        <p:nvSpPr>
          <p:cNvPr id="18444" name="Freeform 12"/>
          <p:cNvSpPr>
            <a:spLocks noChangeArrowheads="1"/>
          </p:cNvSpPr>
          <p:nvPr/>
        </p:nvSpPr>
        <p:spPr bwMode="auto">
          <a:xfrm>
            <a:off x="5973763" y="4446588"/>
            <a:ext cx="233362" cy="393700"/>
          </a:xfrm>
          <a:custGeom>
            <a:avLst/>
            <a:gdLst>
              <a:gd name="T0" fmla="*/ 0 w 147"/>
              <a:gd name="T1" fmla="*/ 0 h 248"/>
              <a:gd name="T2" fmla="*/ 2147483646 w 147"/>
              <a:gd name="T3" fmla="*/ 2147483646 h 248"/>
              <a:gd name="T4" fmla="*/ 0 60000 65536"/>
              <a:gd name="T5" fmla="*/ 0 60000 65536"/>
              <a:gd name="T6" fmla="*/ 0 w 147"/>
              <a:gd name="T7" fmla="*/ 0 h 248"/>
              <a:gd name="T8" fmla="*/ 147 w 147"/>
              <a:gd name="T9" fmla="*/ 248 h 248"/>
            </a:gdLst>
            <a:ahLst/>
            <a:cxnLst>
              <a:cxn ang="T4">
                <a:pos x="T0" y="T1"/>
              </a:cxn>
              <a:cxn ang="T5">
                <a:pos x="T2" y="T3"/>
              </a:cxn>
            </a:cxnLst>
            <a:rect l="T6" t="T7" r="T8" b="T9"/>
            <a:pathLst>
              <a:path w="147" h="248">
                <a:moveTo>
                  <a:pt x="0" y="0"/>
                </a:moveTo>
                <a:lnTo>
                  <a:pt x="147" y="248"/>
                </a:lnTo>
              </a:path>
            </a:pathLst>
          </a:custGeom>
          <a:noFill/>
          <a:ln w="9981">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5" name="Freeform 13"/>
          <p:cNvSpPr>
            <a:spLocks noChangeArrowheads="1"/>
          </p:cNvSpPr>
          <p:nvPr/>
        </p:nvSpPr>
        <p:spPr bwMode="auto">
          <a:xfrm>
            <a:off x="5976938" y="4446588"/>
            <a:ext cx="174625" cy="303212"/>
          </a:xfrm>
          <a:custGeom>
            <a:avLst/>
            <a:gdLst>
              <a:gd name="T0" fmla="*/ 0 w 110"/>
              <a:gd name="T1" fmla="*/ 0 h 191"/>
              <a:gd name="T2" fmla="*/ 2147483646 w 110"/>
              <a:gd name="T3" fmla="*/ 2147483646 h 191"/>
              <a:gd name="T4" fmla="*/ 0 60000 65536"/>
              <a:gd name="T5" fmla="*/ 0 60000 65536"/>
              <a:gd name="T6" fmla="*/ 0 w 110"/>
              <a:gd name="T7" fmla="*/ 0 h 191"/>
              <a:gd name="T8" fmla="*/ 110 w 110"/>
              <a:gd name="T9" fmla="*/ 191 h 191"/>
            </a:gdLst>
            <a:ahLst/>
            <a:cxnLst>
              <a:cxn ang="T4">
                <a:pos x="T0" y="T1"/>
              </a:cxn>
              <a:cxn ang="T5">
                <a:pos x="T2" y="T3"/>
              </a:cxn>
            </a:cxnLst>
            <a:rect l="T6" t="T7" r="T8" b="T9"/>
            <a:pathLst>
              <a:path w="110" h="191">
                <a:moveTo>
                  <a:pt x="0" y="0"/>
                </a:moveTo>
                <a:lnTo>
                  <a:pt x="110" y="191"/>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6" name="Freeform 14"/>
          <p:cNvSpPr>
            <a:spLocks noChangeArrowheads="1"/>
          </p:cNvSpPr>
          <p:nvPr/>
        </p:nvSpPr>
        <p:spPr bwMode="auto">
          <a:xfrm>
            <a:off x="6916738" y="2889250"/>
            <a:ext cx="187325" cy="138113"/>
          </a:xfrm>
          <a:custGeom>
            <a:avLst/>
            <a:gdLst>
              <a:gd name="T0" fmla="*/ 0 w 118"/>
              <a:gd name="T1" fmla="*/ 0 h 87"/>
              <a:gd name="T2" fmla="*/ 2147483646 w 118"/>
              <a:gd name="T3" fmla="*/ 0 h 87"/>
              <a:gd name="T4" fmla="*/ 2147483646 w 118"/>
              <a:gd name="T5" fmla="*/ 2147483646 h 87"/>
              <a:gd name="T6" fmla="*/ 0 w 118"/>
              <a:gd name="T7" fmla="*/ 0 h 87"/>
              <a:gd name="T8" fmla="*/ 0 60000 65536"/>
              <a:gd name="T9" fmla="*/ 0 60000 65536"/>
              <a:gd name="T10" fmla="*/ 0 60000 65536"/>
              <a:gd name="T11" fmla="*/ 0 60000 65536"/>
              <a:gd name="T12" fmla="*/ 0 w 118"/>
              <a:gd name="T13" fmla="*/ 0 h 87"/>
              <a:gd name="T14" fmla="*/ 118 w 118"/>
              <a:gd name="T15" fmla="*/ 87 h 87"/>
            </a:gdLst>
            <a:ahLst/>
            <a:cxnLst>
              <a:cxn ang="T8">
                <a:pos x="T0" y="T1"/>
              </a:cxn>
              <a:cxn ang="T9">
                <a:pos x="T2" y="T3"/>
              </a:cxn>
              <a:cxn ang="T10">
                <a:pos x="T4" y="T5"/>
              </a:cxn>
              <a:cxn ang="T11">
                <a:pos x="T6" y="T7"/>
              </a:cxn>
            </a:cxnLst>
            <a:rect l="T12" t="T13" r="T14" b="T15"/>
            <a:pathLst>
              <a:path w="118" h="87">
                <a:moveTo>
                  <a:pt x="0" y="0"/>
                </a:moveTo>
                <a:lnTo>
                  <a:pt x="118" y="0"/>
                </a:lnTo>
                <a:lnTo>
                  <a:pt x="59" y="87"/>
                </a:lnTo>
                <a:lnTo>
                  <a:pt x="0" y="0"/>
                </a:lnTo>
                <a:close/>
              </a:path>
            </a:pathLst>
          </a:custGeom>
          <a:solidFill>
            <a:srgbClr val="000000"/>
          </a:solidFill>
          <a:ln w="9981">
            <a:solidFill>
              <a:srgbClr val="000000"/>
            </a:solidFill>
            <a:prstDash val="solid"/>
            <a:round/>
            <a:headEnd/>
            <a:tailEnd/>
          </a:ln>
        </p:spPr>
        <p:txBody>
          <a:bodyPr/>
          <a:lstStyle/>
          <a:p>
            <a:endParaRPr lang="en-US"/>
          </a:p>
        </p:txBody>
      </p:sp>
      <p:sp>
        <p:nvSpPr>
          <p:cNvPr id="18447" name="Rectangle 15"/>
          <p:cNvSpPr>
            <a:spLocks noChangeArrowheads="1"/>
          </p:cNvSpPr>
          <p:nvPr/>
        </p:nvSpPr>
        <p:spPr bwMode="auto">
          <a:xfrm>
            <a:off x="6754813" y="2598738"/>
            <a:ext cx="1339850"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i="1">
                <a:solidFill>
                  <a:srgbClr val="000000"/>
                </a:solidFill>
              </a:rPr>
              <a:t>G.S.</a:t>
            </a:r>
          </a:p>
        </p:txBody>
      </p:sp>
      <p:sp>
        <p:nvSpPr>
          <p:cNvPr id="18448" name="Text Box 16"/>
          <p:cNvSpPr txBox="1">
            <a:spLocks noChangeArrowheads="1"/>
          </p:cNvSpPr>
          <p:nvPr/>
        </p:nvSpPr>
        <p:spPr bwMode="auto">
          <a:xfrm>
            <a:off x="7131050" y="4176713"/>
            <a:ext cx="15113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100">
                <a:solidFill>
                  <a:srgbClr val="FF0000"/>
                </a:solidFill>
              </a:rPr>
              <a:t>Failure</a:t>
            </a:r>
          </a:p>
          <a:p>
            <a:pPr algn="ctr"/>
            <a:r>
              <a:rPr lang="en-US" altLang="en-US" sz="1100">
                <a:solidFill>
                  <a:srgbClr val="FF0000"/>
                </a:solidFill>
              </a:rPr>
              <a:t>Surface</a:t>
            </a:r>
          </a:p>
        </p:txBody>
      </p:sp>
      <p:sp>
        <p:nvSpPr>
          <p:cNvPr id="18449" name="Freeform 17"/>
          <p:cNvSpPr>
            <a:spLocks/>
          </p:cNvSpPr>
          <p:nvPr/>
        </p:nvSpPr>
        <p:spPr bwMode="auto">
          <a:xfrm>
            <a:off x="4675188" y="4008438"/>
            <a:ext cx="0" cy="984250"/>
          </a:xfrm>
          <a:custGeom>
            <a:avLst/>
            <a:gdLst>
              <a:gd name="T0" fmla="*/ 0 h 620"/>
              <a:gd name="T1" fmla="*/ 2147483646 h 620"/>
              <a:gd name="T2" fmla="*/ 0 60000 65536"/>
              <a:gd name="T3" fmla="*/ 0 60000 65536"/>
              <a:gd name="T4" fmla="*/ 0 h 620"/>
              <a:gd name="T5" fmla="*/ 620 h 620"/>
            </a:gdLst>
            <a:ahLst/>
            <a:cxnLst>
              <a:cxn ang="T2">
                <a:pos x="0" y="T0"/>
              </a:cxn>
              <a:cxn ang="T3">
                <a:pos x="0" y="T1"/>
              </a:cxn>
            </a:cxnLst>
            <a:rect l="0" t="T4" r="0" b="T5"/>
            <a:pathLst>
              <a:path h="620">
                <a:moveTo>
                  <a:pt x="0" y="0"/>
                </a:moveTo>
                <a:lnTo>
                  <a:pt x="0" y="62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0" name="Rectangle 18"/>
          <p:cNvSpPr>
            <a:spLocks noChangeArrowheads="1"/>
          </p:cNvSpPr>
          <p:nvPr/>
        </p:nvSpPr>
        <p:spPr bwMode="auto">
          <a:xfrm>
            <a:off x="4378325" y="4249738"/>
            <a:ext cx="3937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900" i="1">
                <a:solidFill>
                  <a:srgbClr val="000000"/>
                </a:solidFill>
              </a:rPr>
              <a:t>H</a:t>
            </a:r>
          </a:p>
        </p:txBody>
      </p:sp>
      <p:sp>
        <p:nvSpPr>
          <p:cNvPr id="18451" name="Freeform 19"/>
          <p:cNvSpPr>
            <a:spLocks noChangeArrowheads="1"/>
          </p:cNvSpPr>
          <p:nvPr/>
        </p:nvSpPr>
        <p:spPr bwMode="auto">
          <a:xfrm>
            <a:off x="7354888" y="3862388"/>
            <a:ext cx="708025" cy="0"/>
          </a:xfrm>
          <a:custGeom>
            <a:avLst/>
            <a:gdLst>
              <a:gd name="T0" fmla="*/ 0 w 446"/>
              <a:gd name="T1" fmla="*/ 2147483646 w 446"/>
              <a:gd name="T2" fmla="*/ 0 60000 65536"/>
              <a:gd name="T3" fmla="*/ 0 60000 65536"/>
              <a:gd name="T4" fmla="*/ 0 w 446"/>
              <a:gd name="T5" fmla="*/ 446 w 446"/>
            </a:gdLst>
            <a:ahLst/>
            <a:cxnLst>
              <a:cxn ang="T2">
                <a:pos x="T0" y="0"/>
              </a:cxn>
              <a:cxn ang="T3">
                <a:pos x="T1" y="0"/>
              </a:cxn>
            </a:cxnLst>
            <a:rect l="T4" t="0" r="T5" b="0"/>
            <a:pathLst>
              <a:path w="446">
                <a:moveTo>
                  <a:pt x="0" y="0"/>
                </a:moveTo>
                <a:lnTo>
                  <a:pt x="446"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2" name="Freeform 20"/>
          <p:cNvSpPr>
            <a:spLocks noChangeArrowheads="1"/>
          </p:cNvSpPr>
          <p:nvPr/>
        </p:nvSpPr>
        <p:spPr bwMode="auto">
          <a:xfrm>
            <a:off x="7756525" y="3698875"/>
            <a:ext cx="100013" cy="177800"/>
          </a:xfrm>
          <a:custGeom>
            <a:avLst/>
            <a:gdLst>
              <a:gd name="T0" fmla="*/ 0 w 63"/>
              <a:gd name="T1" fmla="*/ 0 h 112"/>
              <a:gd name="T2" fmla="*/ 2147483646 w 63"/>
              <a:gd name="T3" fmla="*/ 2147483646 h 112"/>
              <a:gd name="T4" fmla="*/ 2147483646 w 63"/>
              <a:gd name="T5" fmla="*/ 2147483646 h 112"/>
              <a:gd name="T6" fmla="*/ 2147483646 w 63"/>
              <a:gd name="T7" fmla="*/ 2147483646 h 112"/>
              <a:gd name="T8" fmla="*/ 2147483646 w 63"/>
              <a:gd name="T9" fmla="*/ 2147483646 h 112"/>
              <a:gd name="T10" fmla="*/ 2147483646 w 63"/>
              <a:gd name="T11" fmla="*/ 2147483646 h 112"/>
              <a:gd name="T12" fmla="*/ 2147483646 w 63"/>
              <a:gd name="T13" fmla="*/ 2147483646 h 112"/>
              <a:gd name="T14" fmla="*/ 2147483646 w 63"/>
              <a:gd name="T15" fmla="*/ 2147483646 h 112"/>
              <a:gd name="T16" fmla="*/ 2147483646 w 63"/>
              <a:gd name="T17" fmla="*/ 2147483646 h 112"/>
              <a:gd name="T18" fmla="*/ 2147483646 w 63"/>
              <a:gd name="T19" fmla="*/ 2147483646 h 112"/>
              <a:gd name="T20" fmla="*/ 2147483646 w 63"/>
              <a:gd name="T21" fmla="*/ 2147483646 h 112"/>
              <a:gd name="T22" fmla="*/ 2147483646 w 63"/>
              <a:gd name="T23" fmla="*/ 2147483646 h 112"/>
              <a:gd name="T24" fmla="*/ 2147483646 w 63"/>
              <a:gd name="T25" fmla="*/ 2147483646 h 112"/>
              <a:gd name="T26" fmla="*/ 2147483646 w 63"/>
              <a:gd name="T27" fmla="*/ 2147483646 h 112"/>
              <a:gd name="T28" fmla="*/ 2147483646 w 63"/>
              <a:gd name="T29" fmla="*/ 2147483646 h 112"/>
              <a:gd name="T30" fmla="*/ 2147483646 w 63"/>
              <a:gd name="T31" fmla="*/ 2147483646 h 112"/>
              <a:gd name="T32" fmla="*/ 2147483646 w 63"/>
              <a:gd name="T33" fmla="*/ 2147483646 h 112"/>
              <a:gd name="T34" fmla="*/ 2147483646 w 63"/>
              <a:gd name="T35" fmla="*/ 2147483646 h 112"/>
              <a:gd name="T36" fmla="*/ 2147483646 w 63"/>
              <a:gd name="T37" fmla="*/ 2147483646 h 112"/>
              <a:gd name="T38" fmla="*/ 2147483646 w 63"/>
              <a:gd name="T39" fmla="*/ 2147483646 h 112"/>
              <a:gd name="T40" fmla="*/ 2147483646 w 63"/>
              <a:gd name="T41" fmla="*/ 2147483646 h 112"/>
              <a:gd name="T42" fmla="*/ 2147483646 w 63"/>
              <a:gd name="T43" fmla="*/ 2147483646 h 112"/>
              <a:gd name="T44" fmla="*/ 2147483646 w 63"/>
              <a:gd name="T45" fmla="*/ 2147483646 h 112"/>
              <a:gd name="T46" fmla="*/ 2147483646 w 63"/>
              <a:gd name="T47" fmla="*/ 2147483646 h 112"/>
              <a:gd name="T48" fmla="*/ 2147483646 w 63"/>
              <a:gd name="T49" fmla="*/ 2147483646 h 112"/>
              <a:gd name="T50" fmla="*/ 2147483646 w 63"/>
              <a:gd name="T51" fmla="*/ 2147483646 h 1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
              <a:gd name="T79" fmla="*/ 0 h 112"/>
              <a:gd name="T80" fmla="*/ 63 w 63"/>
              <a:gd name="T81" fmla="*/ 112 h 1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 h="112">
                <a:moveTo>
                  <a:pt x="0" y="0"/>
                </a:moveTo>
                <a:lnTo>
                  <a:pt x="10" y="4"/>
                </a:lnTo>
                <a:lnTo>
                  <a:pt x="19" y="8"/>
                </a:lnTo>
                <a:lnTo>
                  <a:pt x="27" y="12"/>
                </a:lnTo>
                <a:lnTo>
                  <a:pt x="35" y="16"/>
                </a:lnTo>
                <a:lnTo>
                  <a:pt x="41" y="20"/>
                </a:lnTo>
                <a:lnTo>
                  <a:pt x="46" y="25"/>
                </a:lnTo>
                <a:lnTo>
                  <a:pt x="51" y="29"/>
                </a:lnTo>
                <a:lnTo>
                  <a:pt x="55" y="34"/>
                </a:lnTo>
                <a:lnTo>
                  <a:pt x="58" y="39"/>
                </a:lnTo>
                <a:lnTo>
                  <a:pt x="60" y="44"/>
                </a:lnTo>
                <a:lnTo>
                  <a:pt x="62" y="48"/>
                </a:lnTo>
                <a:lnTo>
                  <a:pt x="63" y="53"/>
                </a:lnTo>
                <a:lnTo>
                  <a:pt x="63" y="58"/>
                </a:lnTo>
                <a:lnTo>
                  <a:pt x="63" y="63"/>
                </a:lnTo>
                <a:lnTo>
                  <a:pt x="62" y="68"/>
                </a:lnTo>
                <a:lnTo>
                  <a:pt x="61" y="73"/>
                </a:lnTo>
                <a:lnTo>
                  <a:pt x="60" y="77"/>
                </a:lnTo>
                <a:lnTo>
                  <a:pt x="58" y="82"/>
                </a:lnTo>
                <a:lnTo>
                  <a:pt x="56" y="87"/>
                </a:lnTo>
                <a:lnTo>
                  <a:pt x="53" y="91"/>
                </a:lnTo>
                <a:lnTo>
                  <a:pt x="51" y="95"/>
                </a:lnTo>
                <a:lnTo>
                  <a:pt x="48" y="100"/>
                </a:lnTo>
                <a:lnTo>
                  <a:pt x="44" y="104"/>
                </a:lnTo>
                <a:lnTo>
                  <a:pt x="41" y="108"/>
                </a:lnTo>
                <a:lnTo>
                  <a:pt x="37" y="112"/>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3" name="Rectangle 21"/>
          <p:cNvSpPr>
            <a:spLocks noChangeArrowheads="1"/>
          </p:cNvSpPr>
          <p:nvPr/>
        </p:nvSpPr>
        <p:spPr bwMode="auto">
          <a:xfrm>
            <a:off x="7927975" y="3649663"/>
            <a:ext cx="217488"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i="1">
                <a:solidFill>
                  <a:srgbClr val="000000"/>
                </a:solidFill>
              </a:rPr>
              <a:t>β</a:t>
            </a:r>
          </a:p>
        </p:txBody>
      </p:sp>
      <p:sp>
        <p:nvSpPr>
          <p:cNvPr id="18454" name="Text Box 22"/>
          <p:cNvSpPr txBox="1">
            <a:spLocks noChangeArrowheads="1"/>
          </p:cNvSpPr>
          <p:nvPr/>
        </p:nvSpPr>
        <p:spPr bwMode="auto">
          <a:xfrm rot="-1320000">
            <a:off x="5164138" y="3543300"/>
            <a:ext cx="227965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dirty="0">
                <a:solidFill>
                  <a:srgbClr val="FF0000"/>
                </a:solidFill>
              </a:rPr>
              <a:t>Driving Force, F</a:t>
            </a:r>
            <a:r>
              <a:rPr lang="en-US" altLang="en-US" sz="800" baseline="-25000" dirty="0">
                <a:solidFill>
                  <a:srgbClr val="FF0000"/>
                </a:solidFill>
              </a:rPr>
              <a:t>D</a:t>
            </a:r>
            <a:r>
              <a:rPr lang="en-US" altLang="en-US" sz="800" dirty="0">
                <a:solidFill>
                  <a:srgbClr val="FF0000"/>
                </a:solidFill>
              </a:rPr>
              <a:t> = W sin β</a:t>
            </a:r>
          </a:p>
        </p:txBody>
      </p:sp>
      <p:sp>
        <p:nvSpPr>
          <p:cNvPr id="18455" name="Text Box 23"/>
          <p:cNvSpPr txBox="1">
            <a:spLocks noChangeArrowheads="1"/>
          </p:cNvSpPr>
          <p:nvPr/>
        </p:nvSpPr>
        <p:spPr bwMode="auto">
          <a:xfrm rot="-1320000">
            <a:off x="6105525" y="3779838"/>
            <a:ext cx="17049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0000FF"/>
                </a:solidFill>
              </a:rPr>
              <a:t>Normal Component, F</a:t>
            </a:r>
            <a:r>
              <a:rPr lang="en-US" altLang="en-US" sz="800" baseline="-25000">
                <a:solidFill>
                  <a:srgbClr val="0000FF"/>
                </a:solidFill>
              </a:rPr>
              <a:t>V</a:t>
            </a:r>
            <a:r>
              <a:rPr lang="en-US" altLang="en-US" sz="800">
                <a:solidFill>
                  <a:srgbClr val="0000FF"/>
                </a:solidFill>
              </a:rPr>
              <a:t> = W cos β</a:t>
            </a:r>
          </a:p>
        </p:txBody>
      </p:sp>
      <p:sp>
        <p:nvSpPr>
          <p:cNvPr id="18456" name="Rectangle 24"/>
          <p:cNvSpPr>
            <a:spLocks noChangeArrowheads="1"/>
          </p:cNvSpPr>
          <p:nvPr/>
        </p:nvSpPr>
        <p:spPr bwMode="auto">
          <a:xfrm>
            <a:off x="5246688" y="4340225"/>
            <a:ext cx="1497012" cy="8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800">
                <a:solidFill>
                  <a:srgbClr val="800000"/>
                </a:solidFill>
              </a:rPr>
              <a:t>Weight = W</a:t>
            </a:r>
          </a:p>
        </p:txBody>
      </p:sp>
      <p:sp>
        <p:nvSpPr>
          <p:cNvPr id="18457" name="Freeform 25"/>
          <p:cNvSpPr>
            <a:spLocks noChangeArrowheads="1"/>
          </p:cNvSpPr>
          <p:nvPr/>
        </p:nvSpPr>
        <p:spPr bwMode="auto">
          <a:xfrm>
            <a:off x="5973763" y="4084638"/>
            <a:ext cx="104775" cy="33337"/>
          </a:xfrm>
          <a:custGeom>
            <a:avLst/>
            <a:gdLst>
              <a:gd name="T0" fmla="*/ 0 w 66"/>
              <a:gd name="T1" fmla="*/ 2147483646 h 21"/>
              <a:gd name="T2" fmla="*/ 2147483646 w 66"/>
              <a:gd name="T3" fmla="*/ 2147483646 h 21"/>
              <a:gd name="T4" fmla="*/ 2147483646 w 66"/>
              <a:gd name="T5" fmla="*/ 2147483646 h 21"/>
              <a:gd name="T6" fmla="*/ 2147483646 w 66"/>
              <a:gd name="T7" fmla="*/ 2147483646 h 21"/>
              <a:gd name="T8" fmla="*/ 2147483646 w 66"/>
              <a:gd name="T9" fmla="*/ 2147483646 h 21"/>
              <a:gd name="T10" fmla="*/ 2147483646 w 66"/>
              <a:gd name="T11" fmla="*/ 2147483646 h 21"/>
              <a:gd name="T12" fmla="*/ 2147483646 w 66"/>
              <a:gd name="T13" fmla="*/ 2147483646 h 21"/>
              <a:gd name="T14" fmla="*/ 2147483646 w 66"/>
              <a:gd name="T15" fmla="*/ 2147483646 h 21"/>
              <a:gd name="T16" fmla="*/ 2147483646 w 66"/>
              <a:gd name="T17" fmla="*/ 2147483646 h 21"/>
              <a:gd name="T18" fmla="*/ 2147483646 w 66"/>
              <a:gd name="T19" fmla="*/ 2147483646 h 21"/>
              <a:gd name="T20" fmla="*/ 2147483646 w 66"/>
              <a:gd name="T21" fmla="*/ 2147483646 h 21"/>
              <a:gd name="T22" fmla="*/ 2147483646 w 66"/>
              <a:gd name="T23" fmla="*/ 2147483646 h 21"/>
              <a:gd name="T24" fmla="*/ 2147483646 w 66"/>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6"/>
              <a:gd name="T40" fmla="*/ 0 h 21"/>
              <a:gd name="T41" fmla="*/ 66 w 66"/>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6" h="21">
                <a:moveTo>
                  <a:pt x="0" y="3"/>
                </a:moveTo>
                <a:lnTo>
                  <a:pt x="8" y="11"/>
                </a:lnTo>
                <a:lnTo>
                  <a:pt x="16" y="16"/>
                </a:lnTo>
                <a:lnTo>
                  <a:pt x="23" y="19"/>
                </a:lnTo>
                <a:lnTo>
                  <a:pt x="30" y="21"/>
                </a:lnTo>
                <a:lnTo>
                  <a:pt x="36" y="21"/>
                </a:lnTo>
                <a:lnTo>
                  <a:pt x="42" y="20"/>
                </a:lnTo>
                <a:lnTo>
                  <a:pt x="47" y="18"/>
                </a:lnTo>
                <a:lnTo>
                  <a:pt x="52" y="15"/>
                </a:lnTo>
                <a:lnTo>
                  <a:pt x="56" y="11"/>
                </a:lnTo>
                <a:lnTo>
                  <a:pt x="60" y="8"/>
                </a:lnTo>
                <a:lnTo>
                  <a:pt x="63" y="4"/>
                </a:lnTo>
                <a:lnTo>
                  <a:pt x="66"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8" name="Rectangle 26"/>
          <p:cNvSpPr>
            <a:spLocks noChangeArrowheads="1"/>
          </p:cNvSpPr>
          <p:nvPr/>
        </p:nvSpPr>
        <p:spPr bwMode="auto">
          <a:xfrm>
            <a:off x="6011863" y="4149725"/>
            <a:ext cx="88900" cy="6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600" i="1">
                <a:solidFill>
                  <a:srgbClr val="000000"/>
                </a:solidFill>
              </a:rPr>
              <a:t>β</a:t>
            </a:r>
          </a:p>
        </p:txBody>
      </p:sp>
      <p:sp>
        <p:nvSpPr>
          <p:cNvPr id="18459" name="Freeform 27"/>
          <p:cNvSpPr>
            <a:spLocks noChangeArrowheads="1"/>
          </p:cNvSpPr>
          <p:nvPr/>
        </p:nvSpPr>
        <p:spPr bwMode="auto">
          <a:xfrm>
            <a:off x="5849938" y="3743325"/>
            <a:ext cx="403225" cy="587375"/>
          </a:xfrm>
          <a:custGeom>
            <a:avLst/>
            <a:gdLst>
              <a:gd name="T0" fmla="*/ 0 w 254"/>
              <a:gd name="T1" fmla="*/ 0 h 370"/>
              <a:gd name="T2" fmla="*/ 2147483646 w 254"/>
              <a:gd name="T3" fmla="*/ 2147483646 h 370"/>
              <a:gd name="T4" fmla="*/ 0 60000 65536"/>
              <a:gd name="T5" fmla="*/ 0 60000 65536"/>
              <a:gd name="T6" fmla="*/ 0 w 254"/>
              <a:gd name="T7" fmla="*/ 0 h 370"/>
              <a:gd name="T8" fmla="*/ 254 w 254"/>
              <a:gd name="T9" fmla="*/ 370 h 370"/>
            </a:gdLst>
            <a:ahLst/>
            <a:cxnLst>
              <a:cxn ang="T4">
                <a:pos x="T0" y="T1"/>
              </a:cxn>
              <a:cxn ang="T5">
                <a:pos x="T2" y="T3"/>
              </a:cxn>
            </a:cxnLst>
            <a:rect l="T6" t="T7" r="T8" b="T9"/>
            <a:pathLst>
              <a:path w="254" h="370">
                <a:moveTo>
                  <a:pt x="0" y="0"/>
                </a:moveTo>
                <a:lnTo>
                  <a:pt x="254" y="370"/>
                </a:lnTo>
              </a:path>
            </a:pathLst>
          </a:custGeom>
          <a:noFill/>
          <a:ln w="9981">
            <a:solidFill>
              <a:srgbClr val="808080"/>
            </a:solidFill>
            <a:prstDash val="dash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0" name="Freeform 28"/>
          <p:cNvSpPr>
            <a:spLocks/>
          </p:cNvSpPr>
          <p:nvPr/>
        </p:nvSpPr>
        <p:spPr bwMode="auto">
          <a:xfrm>
            <a:off x="5973763" y="3922713"/>
            <a:ext cx="241300" cy="357187"/>
          </a:xfrm>
          <a:custGeom>
            <a:avLst/>
            <a:gdLst>
              <a:gd name="T0" fmla="*/ 0 w 152"/>
              <a:gd name="T1" fmla="*/ 0 h 225"/>
              <a:gd name="T2" fmla="*/ 2147483646 w 152"/>
              <a:gd name="T3" fmla="*/ 2147483646 h 225"/>
              <a:gd name="T4" fmla="*/ 0 60000 65536"/>
              <a:gd name="T5" fmla="*/ 0 60000 65536"/>
              <a:gd name="T6" fmla="*/ 0 w 152"/>
              <a:gd name="T7" fmla="*/ 0 h 225"/>
              <a:gd name="T8" fmla="*/ 152 w 152"/>
              <a:gd name="T9" fmla="*/ 225 h 225"/>
            </a:gdLst>
            <a:ahLst/>
            <a:cxnLst>
              <a:cxn ang="T4">
                <a:pos x="T0" y="T1"/>
              </a:cxn>
              <a:cxn ang="T5">
                <a:pos x="T2" y="T3"/>
              </a:cxn>
            </a:cxnLst>
            <a:rect l="T6" t="T7" r="T8" b="T9"/>
            <a:pathLst>
              <a:path w="152" h="225">
                <a:moveTo>
                  <a:pt x="0" y="0"/>
                </a:moveTo>
                <a:lnTo>
                  <a:pt x="152" y="225"/>
                </a:lnTo>
              </a:path>
            </a:pathLst>
          </a:custGeom>
          <a:noFill/>
          <a:ln w="9981">
            <a:solidFill>
              <a:srgbClr val="0000FF"/>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1" name="Rectangle 29"/>
          <p:cNvSpPr>
            <a:spLocks noChangeArrowheads="1"/>
          </p:cNvSpPr>
          <p:nvPr/>
        </p:nvSpPr>
        <p:spPr bwMode="auto">
          <a:xfrm rot="-1819596">
            <a:off x="5345113" y="4668838"/>
            <a:ext cx="61753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200" i="1" dirty="0">
                <a:solidFill>
                  <a:srgbClr val="000000"/>
                </a:solidFill>
              </a:rPr>
              <a:t>τ </a:t>
            </a:r>
            <a:r>
              <a:rPr lang="en-US" altLang="en-US" sz="1000" i="1" dirty="0">
                <a:solidFill>
                  <a:srgbClr val="000000"/>
                </a:solidFill>
              </a:rPr>
              <a:t>= N tanϕ</a:t>
            </a:r>
          </a:p>
        </p:txBody>
      </p:sp>
      <p:sp>
        <p:nvSpPr>
          <p:cNvPr id="18462" name="Rectangle 30"/>
          <p:cNvSpPr>
            <a:spLocks noChangeArrowheads="1"/>
          </p:cNvSpPr>
          <p:nvPr/>
        </p:nvSpPr>
        <p:spPr bwMode="auto">
          <a:xfrm rot="3544757">
            <a:off x="5832475" y="5108576"/>
            <a:ext cx="128428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100">
                <a:solidFill>
                  <a:srgbClr val="000000"/>
                </a:solidFill>
              </a:rPr>
              <a:t>N = Fv = W cos β</a:t>
            </a:r>
          </a:p>
        </p:txBody>
      </p:sp>
      <p:sp>
        <p:nvSpPr>
          <p:cNvPr id="18463" name="Freeform 31"/>
          <p:cNvSpPr>
            <a:spLocks/>
          </p:cNvSpPr>
          <p:nvPr/>
        </p:nvSpPr>
        <p:spPr bwMode="auto">
          <a:xfrm>
            <a:off x="7018338" y="4011613"/>
            <a:ext cx="582612" cy="236537"/>
          </a:xfrm>
          <a:custGeom>
            <a:avLst/>
            <a:gdLst>
              <a:gd name="T0" fmla="*/ 2147483646 w 367"/>
              <a:gd name="T1" fmla="*/ 2147483646 h 149"/>
              <a:gd name="T2" fmla="*/ 0 w 367"/>
              <a:gd name="T3" fmla="*/ 0 h 149"/>
              <a:gd name="T4" fmla="*/ 0 60000 65536"/>
              <a:gd name="T5" fmla="*/ 0 60000 65536"/>
              <a:gd name="T6" fmla="*/ 0 w 367"/>
              <a:gd name="T7" fmla="*/ 0 h 149"/>
              <a:gd name="T8" fmla="*/ 367 w 367"/>
              <a:gd name="T9" fmla="*/ 149 h 149"/>
            </a:gdLst>
            <a:ahLst/>
            <a:cxnLst>
              <a:cxn ang="T4">
                <a:pos x="T0" y="T1"/>
              </a:cxn>
              <a:cxn ang="T5">
                <a:pos x="T2" y="T3"/>
              </a:cxn>
            </a:cxnLst>
            <a:rect l="T6" t="T7" r="T8" b="T9"/>
            <a:pathLst>
              <a:path w="367" h="149">
                <a:moveTo>
                  <a:pt x="367" y="149"/>
                </a:moveTo>
                <a:lnTo>
                  <a:pt x="0" y="0"/>
                </a:lnTo>
              </a:path>
            </a:pathLst>
          </a:custGeom>
          <a:noFill/>
          <a:ln w="9981">
            <a:solidFill>
              <a:srgbClr val="80808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4" name="Freeform 32"/>
          <p:cNvSpPr>
            <a:spLocks/>
          </p:cNvSpPr>
          <p:nvPr/>
        </p:nvSpPr>
        <p:spPr bwMode="auto">
          <a:xfrm>
            <a:off x="5565775" y="3092450"/>
            <a:ext cx="822325" cy="0"/>
          </a:xfrm>
          <a:custGeom>
            <a:avLst/>
            <a:gdLst>
              <a:gd name="T0" fmla="*/ 0 w 518"/>
              <a:gd name="T1" fmla="*/ 2147483646 w 518"/>
              <a:gd name="T2" fmla="*/ 0 60000 65536"/>
              <a:gd name="T3" fmla="*/ 0 60000 65536"/>
              <a:gd name="T4" fmla="*/ 0 w 518"/>
              <a:gd name="T5" fmla="*/ 518 w 518"/>
            </a:gdLst>
            <a:ahLst/>
            <a:cxnLst>
              <a:cxn ang="T2">
                <a:pos x="T0" y="0"/>
              </a:cxn>
              <a:cxn ang="T3">
                <a:pos x="T1" y="0"/>
              </a:cxn>
            </a:cxnLst>
            <a:rect l="T4" t="0" r="T5" b="0"/>
            <a:pathLst>
              <a:path w="518">
                <a:moveTo>
                  <a:pt x="0" y="0"/>
                </a:moveTo>
                <a:lnTo>
                  <a:pt x="518" y="0"/>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5" name="Freeform 33"/>
          <p:cNvSpPr>
            <a:spLocks noChangeArrowheads="1"/>
          </p:cNvSpPr>
          <p:nvPr/>
        </p:nvSpPr>
        <p:spPr bwMode="auto">
          <a:xfrm>
            <a:off x="5565775" y="2974975"/>
            <a:ext cx="0" cy="560388"/>
          </a:xfrm>
          <a:custGeom>
            <a:avLst/>
            <a:gdLst>
              <a:gd name="T0" fmla="*/ 2147483646 h 353"/>
              <a:gd name="T1" fmla="*/ 0 h 353"/>
              <a:gd name="T2" fmla="*/ 0 60000 65536"/>
              <a:gd name="T3" fmla="*/ 0 60000 65536"/>
              <a:gd name="T4" fmla="*/ 0 h 353"/>
              <a:gd name="T5" fmla="*/ 353 h 353"/>
            </a:gdLst>
            <a:ahLst/>
            <a:cxnLst>
              <a:cxn ang="T2">
                <a:pos x="0" y="T0"/>
              </a:cxn>
              <a:cxn ang="T3">
                <a:pos x="0" y="T1"/>
              </a:cxn>
            </a:cxnLst>
            <a:rect l="0" t="T4" r="0" b="T5"/>
            <a:pathLst>
              <a:path h="353">
                <a:moveTo>
                  <a:pt x="0" y="353"/>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6" name="Freeform 34"/>
          <p:cNvSpPr>
            <a:spLocks noChangeArrowheads="1"/>
          </p:cNvSpPr>
          <p:nvPr/>
        </p:nvSpPr>
        <p:spPr bwMode="auto">
          <a:xfrm>
            <a:off x="6388100" y="2968625"/>
            <a:ext cx="0" cy="258763"/>
          </a:xfrm>
          <a:custGeom>
            <a:avLst/>
            <a:gdLst>
              <a:gd name="T0" fmla="*/ 2147483646 h 163"/>
              <a:gd name="T1" fmla="*/ 0 h 163"/>
              <a:gd name="T2" fmla="*/ 0 60000 65536"/>
              <a:gd name="T3" fmla="*/ 0 60000 65536"/>
              <a:gd name="T4" fmla="*/ 0 h 163"/>
              <a:gd name="T5" fmla="*/ 163 h 163"/>
            </a:gdLst>
            <a:ahLst/>
            <a:cxnLst>
              <a:cxn ang="T2">
                <a:pos x="0" y="T0"/>
              </a:cxn>
              <a:cxn ang="T3">
                <a:pos x="0" y="T1"/>
              </a:cxn>
            </a:cxnLst>
            <a:rect l="0" t="T4" r="0" b="T5"/>
            <a:pathLst>
              <a:path h="163">
                <a:moveTo>
                  <a:pt x="0" y="163"/>
                </a:moveTo>
                <a:lnTo>
                  <a:pt x="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7" name="Freeform 35"/>
          <p:cNvSpPr>
            <a:spLocks/>
          </p:cNvSpPr>
          <p:nvPr/>
        </p:nvSpPr>
        <p:spPr bwMode="auto">
          <a:xfrm>
            <a:off x="5565775" y="3197225"/>
            <a:ext cx="822325" cy="338138"/>
          </a:xfrm>
          <a:custGeom>
            <a:avLst/>
            <a:gdLst>
              <a:gd name="T0" fmla="*/ 2147483646 w 518"/>
              <a:gd name="T1" fmla="*/ 0 h 213"/>
              <a:gd name="T2" fmla="*/ 0 w 518"/>
              <a:gd name="T3" fmla="*/ 2147483646 h 213"/>
              <a:gd name="T4" fmla="*/ 0 60000 65536"/>
              <a:gd name="T5" fmla="*/ 0 60000 65536"/>
              <a:gd name="T6" fmla="*/ 0 w 518"/>
              <a:gd name="T7" fmla="*/ 0 h 213"/>
              <a:gd name="T8" fmla="*/ 518 w 518"/>
              <a:gd name="T9" fmla="*/ 213 h 213"/>
            </a:gdLst>
            <a:ahLst/>
            <a:cxnLst>
              <a:cxn ang="T4">
                <a:pos x="T0" y="T1"/>
              </a:cxn>
              <a:cxn ang="T5">
                <a:pos x="T2" y="T3"/>
              </a:cxn>
            </a:cxnLst>
            <a:rect l="T6" t="T7" r="T8" b="T9"/>
            <a:pathLst>
              <a:path w="518" h="213">
                <a:moveTo>
                  <a:pt x="518" y="0"/>
                </a:moveTo>
                <a:lnTo>
                  <a:pt x="0" y="213"/>
                </a:lnTo>
              </a:path>
            </a:pathLst>
          </a:custGeom>
          <a:noFill/>
          <a:ln w="9981">
            <a:solidFill>
              <a:srgbClr val="00000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8" name="Rectangle 36"/>
          <p:cNvSpPr>
            <a:spLocks noChangeArrowheads="1"/>
          </p:cNvSpPr>
          <p:nvPr/>
        </p:nvSpPr>
        <p:spPr bwMode="auto">
          <a:xfrm rot="1260000">
            <a:off x="6003925" y="3098800"/>
            <a:ext cx="9366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i="1">
                <a:solidFill>
                  <a:srgbClr val="000000"/>
                </a:solidFill>
              </a:rPr>
              <a:t>1 </a:t>
            </a:r>
          </a:p>
        </p:txBody>
      </p:sp>
      <p:sp>
        <p:nvSpPr>
          <p:cNvPr id="18469" name="Rectangle 37"/>
          <p:cNvSpPr>
            <a:spLocks noChangeArrowheads="1"/>
          </p:cNvSpPr>
          <p:nvPr/>
        </p:nvSpPr>
        <p:spPr bwMode="auto">
          <a:xfrm>
            <a:off x="5610225" y="2936875"/>
            <a:ext cx="1076325"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900" b="1" i="1">
                <a:solidFill>
                  <a:srgbClr val="000000"/>
                </a:solidFill>
              </a:rPr>
              <a:t>b = 1 cosβ</a:t>
            </a:r>
          </a:p>
        </p:txBody>
      </p:sp>
      <p:sp>
        <p:nvSpPr>
          <p:cNvPr id="18470" name="Rectangle 38"/>
          <p:cNvSpPr>
            <a:spLocks noChangeArrowheads="1"/>
          </p:cNvSpPr>
          <p:nvPr/>
        </p:nvSpPr>
        <p:spPr bwMode="auto">
          <a:xfrm>
            <a:off x="611717" y="437622"/>
            <a:ext cx="32380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u="sng" dirty="0">
                <a:solidFill>
                  <a:srgbClr val="6000C0"/>
                </a:solidFill>
              </a:rPr>
              <a:t>B- </a:t>
            </a:r>
            <a:r>
              <a:rPr lang="en-US" altLang="en-US" sz="2000" b="1" u="sng" dirty="0" smtClean="0">
                <a:solidFill>
                  <a:srgbClr val="6000C0"/>
                </a:solidFill>
              </a:rPr>
              <a:t>Submerged </a:t>
            </a:r>
            <a:r>
              <a:rPr lang="en-US" altLang="en-US" sz="2000" b="1" u="sng" dirty="0">
                <a:solidFill>
                  <a:srgbClr val="6000C0"/>
                </a:solidFill>
              </a:rPr>
              <a:t>Soil</a:t>
            </a:r>
            <a:r>
              <a:rPr lang="en-US" altLang="en-US" sz="2000" dirty="0">
                <a:solidFill>
                  <a:srgbClr val="6000C0"/>
                </a:solidFill>
              </a:rPr>
              <a:t> </a:t>
            </a:r>
            <a:r>
              <a:rPr lang="en-US" altLang="en-US" sz="2000" b="1" dirty="0">
                <a:solidFill>
                  <a:srgbClr val="6000C0"/>
                </a:solidFill>
              </a:rPr>
              <a:t>(ϕ soil)</a:t>
            </a:r>
          </a:p>
        </p:txBody>
      </p:sp>
      <p:sp>
        <p:nvSpPr>
          <p:cNvPr id="18471" name="Rectangle 39"/>
          <p:cNvSpPr>
            <a:spLocks noChangeArrowheads="1"/>
          </p:cNvSpPr>
          <p:nvPr/>
        </p:nvSpPr>
        <p:spPr bwMode="auto">
          <a:xfrm>
            <a:off x="4365625" y="1158875"/>
            <a:ext cx="1509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i="1">
                <a:solidFill>
                  <a:srgbClr val="6000C0"/>
                </a:solidFill>
              </a:rPr>
              <a:t>W = </a:t>
            </a:r>
            <a:r>
              <a:rPr lang="en-US" altLang="en-US" sz="2000">
                <a:solidFill>
                  <a:srgbClr val="000000"/>
                </a:solidFill>
                <a:latin typeface="Symbol" panose="05050102010706020507" pitchFamily="18" charset="2"/>
              </a:rPr>
              <a:t>g</a:t>
            </a:r>
            <a:r>
              <a:rPr lang="en-US" altLang="en-US" sz="2000" i="1">
                <a:solidFill>
                  <a:srgbClr val="6000C0"/>
                </a:solidFill>
              </a:rPr>
              <a:t> H cosβ</a:t>
            </a:r>
          </a:p>
        </p:txBody>
      </p:sp>
      <p:sp>
        <p:nvSpPr>
          <p:cNvPr id="18472" name="Text Box 41"/>
          <p:cNvSpPr txBox="1">
            <a:spLocks noChangeArrowheads="1"/>
          </p:cNvSpPr>
          <p:nvPr/>
        </p:nvSpPr>
        <p:spPr bwMode="auto">
          <a:xfrm>
            <a:off x="776288" y="1563688"/>
            <a:ext cx="5140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6000C0"/>
                </a:solidFill>
              </a:rPr>
              <a:t>Driving Force = F</a:t>
            </a:r>
            <a:r>
              <a:rPr lang="en-US" altLang="en-US" sz="1500" baseline="-25000" dirty="0">
                <a:solidFill>
                  <a:srgbClr val="6000C0"/>
                </a:solidFill>
              </a:rPr>
              <a:t>D </a:t>
            </a:r>
            <a:r>
              <a:rPr lang="en-US" altLang="en-US" sz="1500" dirty="0">
                <a:solidFill>
                  <a:srgbClr val="6000C0"/>
                </a:solidFill>
              </a:rPr>
              <a:t>= </a:t>
            </a:r>
            <a:r>
              <a:rPr lang="en-US" altLang="en-US" sz="1500" dirty="0">
                <a:solidFill>
                  <a:srgbClr val="000000"/>
                </a:solidFill>
                <a:latin typeface="Symbol" panose="05050102010706020507" pitchFamily="18" charset="2"/>
              </a:rPr>
              <a:t>g</a:t>
            </a:r>
            <a:r>
              <a:rPr lang="en-US" altLang="en-US" sz="1500" dirty="0">
                <a:solidFill>
                  <a:srgbClr val="6000C0"/>
                </a:solidFill>
              </a:rPr>
              <a:t> H cos β sinβ</a:t>
            </a:r>
          </a:p>
          <a:p>
            <a:r>
              <a:rPr lang="en-US" altLang="en-US" sz="1500" dirty="0">
                <a:solidFill>
                  <a:srgbClr val="6000C0"/>
                </a:solidFill>
              </a:rPr>
              <a:t>Resisting Force = F</a:t>
            </a:r>
            <a:r>
              <a:rPr lang="en-US" altLang="en-US" sz="1500" baseline="-25000" dirty="0">
                <a:solidFill>
                  <a:srgbClr val="6000C0"/>
                </a:solidFill>
              </a:rPr>
              <a:t>R</a:t>
            </a:r>
            <a:r>
              <a:rPr lang="en-US" altLang="en-US" sz="1500" dirty="0">
                <a:solidFill>
                  <a:srgbClr val="6000C0"/>
                </a:solidFill>
              </a:rPr>
              <a:t> = </a:t>
            </a:r>
            <a:r>
              <a:rPr lang="en-US" altLang="en-US" sz="1500" dirty="0">
                <a:solidFill>
                  <a:srgbClr val="000000"/>
                </a:solidFill>
                <a:latin typeface="Symbol" panose="05050102010706020507" pitchFamily="18" charset="2"/>
              </a:rPr>
              <a:t>g</a:t>
            </a:r>
            <a:r>
              <a:rPr lang="en-US" altLang="en-US" sz="1500" dirty="0">
                <a:solidFill>
                  <a:srgbClr val="6000C0"/>
                </a:solidFill>
              </a:rPr>
              <a:t> H cos β cosβ tanϕ</a:t>
            </a:r>
          </a:p>
          <a:p>
            <a:endParaRPr lang="en-US" altLang="en-US" sz="1500" dirty="0">
              <a:solidFill>
                <a:srgbClr val="6000C0"/>
              </a:solidFill>
            </a:endParaRPr>
          </a:p>
          <a:p>
            <a:r>
              <a:rPr lang="en-US" altLang="en-US" sz="1500" dirty="0">
                <a:solidFill>
                  <a:srgbClr val="FF0000"/>
                </a:solidFill>
              </a:rPr>
              <a:t>FS = F</a:t>
            </a:r>
            <a:r>
              <a:rPr lang="en-US" altLang="en-US" sz="1500" baseline="-25000" dirty="0">
                <a:solidFill>
                  <a:srgbClr val="FF0000"/>
                </a:solidFill>
              </a:rPr>
              <a:t>R </a:t>
            </a:r>
            <a:r>
              <a:rPr lang="en-US" altLang="en-US" sz="1500" dirty="0">
                <a:solidFill>
                  <a:srgbClr val="FF0000"/>
                </a:solidFill>
              </a:rPr>
              <a:t>/ F</a:t>
            </a:r>
            <a:r>
              <a:rPr lang="en-US" altLang="en-US" sz="1500" baseline="-25000" dirty="0">
                <a:solidFill>
                  <a:srgbClr val="FF0000"/>
                </a:solidFill>
              </a:rPr>
              <a:t>D</a:t>
            </a:r>
          </a:p>
        </p:txBody>
      </p:sp>
      <p:sp>
        <p:nvSpPr>
          <p:cNvPr id="18473" name="Rectangle 42"/>
          <p:cNvSpPr>
            <a:spLocks noChangeArrowheads="1"/>
          </p:cNvSpPr>
          <p:nvPr/>
        </p:nvSpPr>
        <p:spPr bwMode="auto">
          <a:xfrm>
            <a:off x="1752600" y="2968625"/>
            <a:ext cx="12350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latin typeface="Symbol" panose="05050102010706020507" pitchFamily="18" charset="2"/>
              </a:rPr>
              <a:t>g</a:t>
            </a:r>
            <a:r>
              <a:rPr lang="en-US" altLang="en-US" sz="1500">
                <a:solidFill>
                  <a:srgbClr val="000000"/>
                </a:solidFill>
              </a:rPr>
              <a:t> H cos β sinβ</a:t>
            </a:r>
          </a:p>
        </p:txBody>
      </p:sp>
      <p:sp>
        <p:nvSpPr>
          <p:cNvPr id="18474" name="Freeform 43"/>
          <p:cNvSpPr>
            <a:spLocks noChangeArrowheads="1"/>
          </p:cNvSpPr>
          <p:nvPr/>
        </p:nvSpPr>
        <p:spPr bwMode="auto">
          <a:xfrm>
            <a:off x="1416050" y="2892425"/>
            <a:ext cx="2108200" cy="0"/>
          </a:xfrm>
          <a:custGeom>
            <a:avLst/>
            <a:gdLst>
              <a:gd name="T0" fmla="*/ 0 w 1328"/>
              <a:gd name="T1" fmla="*/ 2147483646 w 1328"/>
              <a:gd name="T2" fmla="*/ 0 60000 65536"/>
              <a:gd name="T3" fmla="*/ 0 60000 65536"/>
              <a:gd name="T4" fmla="*/ 0 w 1328"/>
              <a:gd name="T5" fmla="*/ 1328 w 1328"/>
            </a:gdLst>
            <a:ahLst/>
            <a:cxnLst>
              <a:cxn ang="T2">
                <a:pos x="T0" y="0"/>
              </a:cxn>
              <a:cxn ang="T3">
                <a:pos x="T1" y="0"/>
              </a:cxn>
            </a:cxnLst>
            <a:rect l="T4" t="0" r="T5" b="0"/>
            <a:pathLst>
              <a:path w="1328">
                <a:moveTo>
                  <a:pt x="0" y="0"/>
                </a:moveTo>
                <a:lnTo>
                  <a:pt x="1328"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5" name="Rectangle 44"/>
          <p:cNvSpPr>
            <a:spLocks noChangeArrowheads="1"/>
          </p:cNvSpPr>
          <p:nvPr/>
        </p:nvSpPr>
        <p:spPr bwMode="auto">
          <a:xfrm>
            <a:off x="1343025" y="2630488"/>
            <a:ext cx="17684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rPr>
              <a:t> </a:t>
            </a:r>
            <a:r>
              <a:rPr lang="en-US" altLang="en-US" sz="1500" dirty="0">
                <a:solidFill>
                  <a:srgbClr val="000000"/>
                </a:solidFill>
                <a:latin typeface="Symbol" panose="05050102010706020507" pitchFamily="18" charset="2"/>
              </a:rPr>
              <a:t>g</a:t>
            </a:r>
            <a:r>
              <a:rPr lang="en-US" altLang="en-US" sz="1500" dirty="0">
                <a:solidFill>
                  <a:srgbClr val="000000"/>
                </a:solidFill>
              </a:rPr>
              <a:t> H cos β cosβ tanϕ</a:t>
            </a:r>
          </a:p>
        </p:txBody>
      </p:sp>
      <p:sp>
        <p:nvSpPr>
          <p:cNvPr id="18476" name="Rectangle 45"/>
          <p:cNvSpPr>
            <a:spLocks noChangeArrowheads="1"/>
          </p:cNvSpPr>
          <p:nvPr/>
        </p:nvSpPr>
        <p:spPr bwMode="auto">
          <a:xfrm>
            <a:off x="776288" y="2792413"/>
            <a:ext cx="1325562"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rPr>
              <a:t>FS = </a:t>
            </a:r>
          </a:p>
        </p:txBody>
      </p:sp>
      <p:sp>
        <p:nvSpPr>
          <p:cNvPr id="18477" name="Freeform 46"/>
          <p:cNvSpPr>
            <a:spLocks noChangeArrowheads="1"/>
          </p:cNvSpPr>
          <p:nvPr/>
        </p:nvSpPr>
        <p:spPr bwMode="auto">
          <a:xfrm>
            <a:off x="1589088" y="3724275"/>
            <a:ext cx="476250" cy="0"/>
          </a:xfrm>
          <a:custGeom>
            <a:avLst/>
            <a:gdLst>
              <a:gd name="T0" fmla="*/ 0 w 300"/>
              <a:gd name="T1" fmla="*/ 2147483646 w 300"/>
              <a:gd name="T2" fmla="*/ 0 60000 65536"/>
              <a:gd name="T3" fmla="*/ 0 60000 65536"/>
              <a:gd name="T4" fmla="*/ 0 w 300"/>
              <a:gd name="T5" fmla="*/ 300 w 300"/>
            </a:gdLst>
            <a:ahLst/>
            <a:cxnLst>
              <a:cxn ang="T2">
                <a:pos x="T0" y="0"/>
              </a:cxn>
              <a:cxn ang="T3">
                <a:pos x="T1" y="0"/>
              </a:cxn>
            </a:cxnLst>
            <a:rect l="T4" t="0" r="T5" b="0"/>
            <a:pathLst>
              <a:path w="300">
                <a:moveTo>
                  <a:pt x="0" y="0"/>
                </a:moveTo>
                <a:lnTo>
                  <a:pt x="30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8" name="Rectangle 47"/>
          <p:cNvSpPr>
            <a:spLocks noChangeArrowheads="1"/>
          </p:cNvSpPr>
          <p:nvPr/>
        </p:nvSpPr>
        <p:spPr bwMode="auto">
          <a:xfrm>
            <a:off x="1558925" y="3470275"/>
            <a:ext cx="71596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dirty="0">
                <a:solidFill>
                  <a:srgbClr val="000000"/>
                </a:solidFill>
              </a:rPr>
              <a:t>tanϕ</a:t>
            </a:r>
          </a:p>
        </p:txBody>
      </p:sp>
      <p:sp>
        <p:nvSpPr>
          <p:cNvPr id="18479" name="Rectangle 48"/>
          <p:cNvSpPr>
            <a:spLocks noChangeArrowheads="1"/>
          </p:cNvSpPr>
          <p:nvPr/>
        </p:nvSpPr>
        <p:spPr bwMode="auto">
          <a:xfrm>
            <a:off x="950913" y="3627438"/>
            <a:ext cx="132397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rPr>
              <a:t>FS = </a:t>
            </a:r>
          </a:p>
        </p:txBody>
      </p:sp>
      <p:sp>
        <p:nvSpPr>
          <p:cNvPr id="18480" name="Text Box 49"/>
          <p:cNvSpPr txBox="1">
            <a:spLocks noChangeArrowheads="1"/>
          </p:cNvSpPr>
          <p:nvPr/>
        </p:nvSpPr>
        <p:spPr bwMode="auto">
          <a:xfrm>
            <a:off x="1579563" y="3800475"/>
            <a:ext cx="52705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381000">
              <a:defRPr>
                <a:solidFill>
                  <a:schemeClr val="tx1"/>
                </a:solidFill>
                <a:latin typeface="Arial" panose="020B0604020202020204" pitchFamily="34" charset="0"/>
              </a:defRPr>
            </a:lvl1pPr>
            <a:lvl2pPr marL="742950" indent="-285750" defTabSz="381000">
              <a:defRPr>
                <a:solidFill>
                  <a:schemeClr val="tx1"/>
                </a:solidFill>
                <a:latin typeface="Arial" panose="020B0604020202020204" pitchFamily="34" charset="0"/>
              </a:defRPr>
            </a:lvl2pPr>
            <a:lvl3pPr marL="1143000" indent="-228600" defTabSz="381000">
              <a:defRPr>
                <a:solidFill>
                  <a:schemeClr val="tx1"/>
                </a:solidFill>
                <a:latin typeface="Arial" panose="020B0604020202020204" pitchFamily="34" charset="0"/>
              </a:defRPr>
            </a:lvl3pPr>
            <a:lvl4pPr marL="1600200" indent="-228600" defTabSz="381000">
              <a:defRPr>
                <a:solidFill>
                  <a:schemeClr val="tx1"/>
                </a:solidFill>
                <a:latin typeface="Arial" panose="020B0604020202020204" pitchFamily="34" charset="0"/>
              </a:defRPr>
            </a:lvl4pPr>
            <a:lvl5pPr marL="2057400" indent="-228600" defTabSz="381000">
              <a:defRPr>
                <a:solidFill>
                  <a:schemeClr val="tx1"/>
                </a:solidFill>
                <a:latin typeface="Arial" panose="020B0604020202020204" pitchFamily="34" charset="0"/>
              </a:defRPr>
            </a:lvl5pPr>
            <a:lvl6pPr marL="2514600" indent="-228600" defTabSz="381000" eaLnBrk="0" fontAlgn="base" hangingPunct="0">
              <a:spcBef>
                <a:spcPct val="0"/>
              </a:spcBef>
              <a:spcAft>
                <a:spcPct val="0"/>
              </a:spcAft>
              <a:defRPr>
                <a:solidFill>
                  <a:schemeClr val="tx1"/>
                </a:solidFill>
                <a:latin typeface="Arial" panose="020B0604020202020204" pitchFamily="34" charset="0"/>
              </a:defRPr>
            </a:lvl6pPr>
            <a:lvl7pPr marL="2971800" indent="-228600" defTabSz="381000" eaLnBrk="0" fontAlgn="base" hangingPunct="0">
              <a:spcBef>
                <a:spcPct val="0"/>
              </a:spcBef>
              <a:spcAft>
                <a:spcPct val="0"/>
              </a:spcAft>
              <a:defRPr>
                <a:solidFill>
                  <a:schemeClr val="tx1"/>
                </a:solidFill>
                <a:latin typeface="Arial" panose="020B0604020202020204" pitchFamily="34" charset="0"/>
              </a:defRPr>
            </a:lvl7pPr>
            <a:lvl8pPr marL="3429000" indent="-228600" defTabSz="381000" eaLnBrk="0" fontAlgn="base" hangingPunct="0">
              <a:spcBef>
                <a:spcPct val="0"/>
              </a:spcBef>
              <a:spcAft>
                <a:spcPct val="0"/>
              </a:spcAft>
              <a:defRPr>
                <a:solidFill>
                  <a:schemeClr val="tx1"/>
                </a:solidFill>
                <a:latin typeface="Arial" panose="020B0604020202020204" pitchFamily="34" charset="0"/>
              </a:defRPr>
            </a:lvl8pPr>
            <a:lvl9pPr marL="3886200" indent="-228600" defTabSz="381000" eaLnBrk="0" fontAlgn="base" hangingPunct="0">
              <a:spcBef>
                <a:spcPct val="0"/>
              </a:spcBef>
              <a:spcAft>
                <a:spcPct val="0"/>
              </a:spcAft>
              <a:defRPr>
                <a:solidFill>
                  <a:schemeClr val="tx1"/>
                </a:solidFill>
                <a:latin typeface="Arial" panose="020B0604020202020204" pitchFamily="34" charset="0"/>
              </a:defRPr>
            </a:lvl9pPr>
          </a:lstStyle>
          <a:p>
            <a:r>
              <a:rPr lang="en-US" altLang="en-US" sz="1500">
                <a:solidFill>
                  <a:srgbClr val="000000"/>
                </a:solidFill>
              </a:rPr>
              <a:t>tanβ</a:t>
            </a:r>
          </a:p>
        </p:txBody>
      </p:sp>
      <p:sp>
        <p:nvSpPr>
          <p:cNvPr id="18481" name="Freeform 50"/>
          <p:cNvSpPr>
            <a:spLocks noChangeArrowheads="1"/>
          </p:cNvSpPr>
          <p:nvPr/>
        </p:nvSpPr>
        <p:spPr bwMode="auto">
          <a:xfrm>
            <a:off x="4552950" y="2508250"/>
            <a:ext cx="565150" cy="0"/>
          </a:xfrm>
          <a:custGeom>
            <a:avLst/>
            <a:gdLst>
              <a:gd name="T0" fmla="*/ 0 w 356"/>
              <a:gd name="T1" fmla="*/ 2147483646 w 356"/>
              <a:gd name="T2" fmla="*/ 0 60000 65536"/>
              <a:gd name="T3" fmla="*/ 0 60000 65536"/>
              <a:gd name="T4" fmla="*/ 0 w 356"/>
              <a:gd name="T5" fmla="*/ 356 w 356"/>
            </a:gdLst>
            <a:ahLst/>
            <a:cxnLst>
              <a:cxn ang="T2">
                <a:pos x="T0" y="0"/>
              </a:cxn>
              <a:cxn ang="T3">
                <a:pos x="T1" y="0"/>
              </a:cxn>
            </a:cxnLst>
            <a:rect l="T4" t="0" r="T5" b="0"/>
            <a:pathLst>
              <a:path w="356">
                <a:moveTo>
                  <a:pt x="0" y="0"/>
                </a:moveTo>
                <a:lnTo>
                  <a:pt x="356"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82" name="Freeform 51"/>
          <p:cNvSpPr>
            <a:spLocks noChangeArrowheads="1"/>
          </p:cNvSpPr>
          <p:nvPr/>
        </p:nvSpPr>
        <p:spPr bwMode="auto">
          <a:xfrm>
            <a:off x="4481513" y="2454275"/>
            <a:ext cx="703262" cy="0"/>
          </a:xfrm>
          <a:custGeom>
            <a:avLst/>
            <a:gdLst>
              <a:gd name="T0" fmla="*/ 0 w 443"/>
              <a:gd name="T1" fmla="*/ 2147483646 w 443"/>
              <a:gd name="T2" fmla="*/ 0 60000 65536"/>
              <a:gd name="T3" fmla="*/ 0 60000 65536"/>
              <a:gd name="T4" fmla="*/ 0 w 443"/>
              <a:gd name="T5" fmla="*/ 443 w 443"/>
            </a:gdLst>
            <a:ahLst/>
            <a:cxnLst>
              <a:cxn ang="T2">
                <a:pos x="T0" y="0"/>
              </a:cxn>
              <a:cxn ang="T3">
                <a:pos x="T1" y="0"/>
              </a:cxn>
            </a:cxnLst>
            <a:rect l="T4" t="0" r="T5" b="0"/>
            <a:pathLst>
              <a:path w="443">
                <a:moveTo>
                  <a:pt x="0" y="0"/>
                </a:moveTo>
                <a:lnTo>
                  <a:pt x="443"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83" name="Freeform 52"/>
          <p:cNvSpPr>
            <a:spLocks noChangeArrowheads="1"/>
          </p:cNvSpPr>
          <p:nvPr/>
        </p:nvSpPr>
        <p:spPr bwMode="auto">
          <a:xfrm>
            <a:off x="4695825" y="2555875"/>
            <a:ext cx="255588" cy="0"/>
          </a:xfrm>
          <a:custGeom>
            <a:avLst/>
            <a:gdLst>
              <a:gd name="T0" fmla="*/ 0 w 161"/>
              <a:gd name="T1" fmla="*/ 2147483646 w 161"/>
              <a:gd name="T2" fmla="*/ 0 60000 65536"/>
              <a:gd name="T3" fmla="*/ 0 60000 65536"/>
              <a:gd name="T4" fmla="*/ 0 w 161"/>
              <a:gd name="T5" fmla="*/ 161 w 161"/>
            </a:gdLst>
            <a:ahLst/>
            <a:cxnLst>
              <a:cxn ang="T2">
                <a:pos x="T0" y="0"/>
              </a:cxn>
              <a:cxn ang="T3">
                <a:pos x="T1" y="0"/>
              </a:cxn>
            </a:cxnLst>
            <a:rect l="T4" t="0" r="T5" b="0"/>
            <a:pathLst>
              <a:path w="161">
                <a:moveTo>
                  <a:pt x="0" y="0"/>
                </a:moveTo>
                <a:lnTo>
                  <a:pt x="161"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84" name="Freeform 53"/>
          <p:cNvSpPr>
            <a:spLocks noChangeArrowheads="1"/>
          </p:cNvSpPr>
          <p:nvPr/>
        </p:nvSpPr>
        <p:spPr bwMode="auto">
          <a:xfrm>
            <a:off x="4799013" y="2600325"/>
            <a:ext cx="76200" cy="0"/>
          </a:xfrm>
          <a:custGeom>
            <a:avLst/>
            <a:gdLst>
              <a:gd name="T0" fmla="*/ 0 w 48"/>
              <a:gd name="T1" fmla="*/ 2147483646 w 48"/>
              <a:gd name="T2" fmla="*/ 0 60000 65536"/>
              <a:gd name="T3" fmla="*/ 0 60000 65536"/>
              <a:gd name="T4" fmla="*/ 0 w 48"/>
              <a:gd name="T5" fmla="*/ 48 w 48"/>
            </a:gdLst>
            <a:ahLst/>
            <a:cxnLst>
              <a:cxn ang="T2">
                <a:pos x="T0" y="0"/>
              </a:cxn>
              <a:cxn ang="T3">
                <a:pos x="T1" y="0"/>
              </a:cxn>
            </a:cxnLst>
            <a:rect l="T4" t="0" r="T5" b="0"/>
            <a:pathLst>
              <a:path w="48">
                <a:moveTo>
                  <a:pt x="0" y="0"/>
                </a:moveTo>
                <a:lnTo>
                  <a:pt x="48"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85" name="Freeform 54"/>
          <p:cNvSpPr>
            <a:spLocks noChangeArrowheads="1"/>
          </p:cNvSpPr>
          <p:nvPr/>
        </p:nvSpPr>
        <p:spPr bwMode="auto">
          <a:xfrm>
            <a:off x="4837113" y="2649538"/>
            <a:ext cx="15875" cy="0"/>
          </a:xfrm>
          <a:custGeom>
            <a:avLst/>
            <a:gdLst>
              <a:gd name="T0" fmla="*/ 0 w 10"/>
              <a:gd name="T1" fmla="*/ 2147483646 w 10"/>
              <a:gd name="T2" fmla="*/ 0 60000 65536"/>
              <a:gd name="T3" fmla="*/ 0 60000 65536"/>
              <a:gd name="T4" fmla="*/ 0 w 10"/>
              <a:gd name="T5" fmla="*/ 10 w 10"/>
            </a:gdLst>
            <a:ahLst/>
            <a:cxnLst>
              <a:cxn ang="T2">
                <a:pos x="T0" y="0"/>
              </a:cxn>
              <a:cxn ang="T3">
                <a:pos x="T1" y="0"/>
              </a:cxn>
            </a:cxnLst>
            <a:rect l="T4" t="0" r="T5" b="0"/>
            <a:pathLst>
              <a:path w="10">
                <a:moveTo>
                  <a:pt x="0" y="0"/>
                </a:moveTo>
                <a:lnTo>
                  <a:pt x="10" y="0"/>
                </a:lnTo>
              </a:path>
            </a:pathLst>
          </a:custGeom>
          <a:noFill/>
          <a:ln w="998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86" name="Freeform 55"/>
          <p:cNvSpPr>
            <a:spLocks noChangeArrowheads="1"/>
          </p:cNvSpPr>
          <p:nvPr/>
        </p:nvSpPr>
        <p:spPr bwMode="auto">
          <a:xfrm>
            <a:off x="4724400" y="2255838"/>
            <a:ext cx="211138" cy="157162"/>
          </a:xfrm>
          <a:custGeom>
            <a:avLst/>
            <a:gdLst>
              <a:gd name="T0" fmla="*/ 0 w 133"/>
              <a:gd name="T1" fmla="*/ 2147483646 h 99"/>
              <a:gd name="T2" fmla="*/ 2147483646 w 133"/>
              <a:gd name="T3" fmla="*/ 0 h 99"/>
              <a:gd name="T4" fmla="*/ 2147483646 w 133"/>
              <a:gd name="T5" fmla="*/ 2147483646 h 99"/>
              <a:gd name="T6" fmla="*/ 0 w 133"/>
              <a:gd name="T7" fmla="*/ 2147483646 h 99"/>
              <a:gd name="T8" fmla="*/ 0 60000 65536"/>
              <a:gd name="T9" fmla="*/ 0 60000 65536"/>
              <a:gd name="T10" fmla="*/ 0 60000 65536"/>
              <a:gd name="T11" fmla="*/ 0 60000 65536"/>
              <a:gd name="T12" fmla="*/ 0 w 133"/>
              <a:gd name="T13" fmla="*/ 0 h 99"/>
              <a:gd name="T14" fmla="*/ 133 w 133"/>
              <a:gd name="T15" fmla="*/ 99 h 99"/>
            </a:gdLst>
            <a:ahLst/>
            <a:cxnLst>
              <a:cxn ang="T8">
                <a:pos x="T0" y="T1"/>
              </a:cxn>
              <a:cxn ang="T9">
                <a:pos x="T2" y="T3"/>
              </a:cxn>
              <a:cxn ang="T10">
                <a:pos x="T4" y="T5"/>
              </a:cxn>
              <a:cxn ang="T11">
                <a:pos x="T6" y="T7"/>
              </a:cxn>
            </a:cxnLst>
            <a:rect l="T12" t="T13" r="T14" b="T15"/>
            <a:pathLst>
              <a:path w="133" h="99">
                <a:moveTo>
                  <a:pt x="0" y="1"/>
                </a:moveTo>
                <a:lnTo>
                  <a:pt x="133" y="0"/>
                </a:lnTo>
                <a:lnTo>
                  <a:pt x="66" y="99"/>
                </a:lnTo>
                <a:lnTo>
                  <a:pt x="0" y="1"/>
                </a:lnTo>
                <a:close/>
              </a:path>
            </a:pathLst>
          </a:custGeom>
          <a:solidFill>
            <a:srgbClr val="6000C0"/>
          </a:solidFill>
          <a:ln w="9981">
            <a:solidFill>
              <a:srgbClr val="000000"/>
            </a:solidFill>
            <a:prstDash val="solid"/>
            <a:round/>
            <a:headEnd/>
            <a:tailEnd/>
          </a:ln>
        </p:spPr>
        <p:txBody>
          <a:bodyPr/>
          <a:lstStyle/>
          <a:p>
            <a:endParaRPr lang="en-US"/>
          </a:p>
        </p:txBody>
      </p:sp>
      <p:sp>
        <p:nvSpPr>
          <p:cNvPr id="18487" name="Rectangle 56"/>
          <p:cNvSpPr>
            <a:spLocks noChangeArrowheads="1"/>
          </p:cNvSpPr>
          <p:nvPr/>
        </p:nvSpPr>
        <p:spPr bwMode="auto">
          <a:xfrm>
            <a:off x="5003800" y="2108200"/>
            <a:ext cx="11747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solidFill>
                  <a:srgbClr val="000000"/>
                </a:solidFill>
              </a:rPr>
              <a:t>W.T</a:t>
            </a:r>
          </a:p>
        </p:txBody>
      </p:sp>
      <p:sp>
        <p:nvSpPr>
          <p:cNvPr id="18488" name="Rectangle 57"/>
          <p:cNvSpPr>
            <a:spLocks noChangeArrowheads="1"/>
          </p:cNvSpPr>
          <p:nvPr/>
        </p:nvSpPr>
        <p:spPr bwMode="auto">
          <a:xfrm>
            <a:off x="3194050" y="1652588"/>
            <a:ext cx="233363"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6000C0"/>
                </a:solidFill>
              </a:rPr>
              <a:t>_</a:t>
            </a:r>
          </a:p>
        </p:txBody>
      </p:sp>
      <p:sp>
        <p:nvSpPr>
          <p:cNvPr id="18489" name="Rectangle 58"/>
          <p:cNvSpPr>
            <a:spLocks noChangeArrowheads="1"/>
          </p:cNvSpPr>
          <p:nvPr/>
        </p:nvSpPr>
        <p:spPr bwMode="auto">
          <a:xfrm>
            <a:off x="2924175" y="1431925"/>
            <a:ext cx="2333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6000C0"/>
                </a:solidFill>
              </a:rPr>
              <a:t>_</a:t>
            </a:r>
          </a:p>
        </p:txBody>
      </p:sp>
      <p:sp>
        <p:nvSpPr>
          <p:cNvPr id="18490" name="Rectangle 59"/>
          <p:cNvSpPr>
            <a:spLocks noChangeArrowheads="1"/>
          </p:cNvSpPr>
          <p:nvPr/>
        </p:nvSpPr>
        <p:spPr bwMode="auto">
          <a:xfrm>
            <a:off x="1393825" y="2497138"/>
            <a:ext cx="233363"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6000C0"/>
                </a:solidFill>
              </a:rPr>
              <a:t>_</a:t>
            </a:r>
          </a:p>
        </p:txBody>
      </p:sp>
      <p:sp>
        <p:nvSpPr>
          <p:cNvPr id="18491" name="Rectangle 60"/>
          <p:cNvSpPr>
            <a:spLocks noChangeArrowheads="1"/>
          </p:cNvSpPr>
          <p:nvPr/>
        </p:nvSpPr>
        <p:spPr bwMode="auto">
          <a:xfrm>
            <a:off x="1758950" y="2809875"/>
            <a:ext cx="2333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6000C0"/>
                </a:solidFill>
              </a:rPr>
              <a:t>_</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1840</TotalTime>
  <Words>1241</Words>
  <Application>Microsoft Office PowerPoint</Application>
  <PresentationFormat>On-screen Show (4:3)</PresentationFormat>
  <Paragraphs>412</Paragraphs>
  <Slides>17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Cambria Math</vt:lpstr>
      <vt:lpstr>Symbol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Tawfiq</dc:creator>
  <cp:lastModifiedBy>tawfiq</cp:lastModifiedBy>
  <cp:revision>158</cp:revision>
  <cp:lastPrinted>2018-04-04T17:52:27Z</cp:lastPrinted>
  <dcterms:modified xsi:type="dcterms:W3CDTF">2018-11-07T21:32:48Z</dcterms:modified>
</cp:coreProperties>
</file>