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4" r:id="rId2"/>
    <p:sldId id="289" r:id="rId3"/>
    <p:sldId id="291" r:id="rId4"/>
    <p:sldId id="285" r:id="rId5"/>
    <p:sldId id="278" r:id="rId6"/>
    <p:sldId id="279" r:id="rId7"/>
    <p:sldId id="280" r:id="rId8"/>
    <p:sldId id="281" r:id="rId9"/>
    <p:sldId id="294" r:id="rId10"/>
    <p:sldId id="283" r:id="rId11"/>
    <p:sldId id="286" r:id="rId12"/>
    <p:sldId id="293" r:id="rId13"/>
    <p:sldId id="292" r:id="rId14"/>
  </p:sldIdLst>
  <p:sldSz cx="15544800" cy="10058400"/>
  <p:notesSz cx="6881813" cy="9296400"/>
  <p:defaultTextStyle>
    <a:defPPr>
      <a:defRPr lang="en-US"/>
    </a:defPPr>
    <a:lvl1pPr marL="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1pPr>
    <a:lvl2pPr marL="54918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2pPr>
    <a:lvl3pPr marL="1098377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3pPr>
    <a:lvl4pPr marL="1647566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4pPr>
    <a:lvl5pPr marL="2196755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5pPr>
    <a:lvl6pPr marL="2745943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6pPr>
    <a:lvl7pPr marL="3295132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7pPr>
    <a:lvl8pPr marL="384432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8pPr>
    <a:lvl9pPr marL="439350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CC9900"/>
    <a:srgbClr val="D5F4FF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62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8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3AD1E-414B-4452-8580-DC765C4D3260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62050"/>
            <a:ext cx="484663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83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83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83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CB49-D58D-4CDE-8569-F7604E9740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6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7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5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BC0E-1EE7-49D0-BFB9-9A0699FB481F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0.png"/><Relationship Id="rId7" Type="http://schemas.openxmlformats.org/officeDocument/2006/relationships/image" Target="../media/image3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0.png"/><Relationship Id="rId4" Type="http://schemas.openxmlformats.org/officeDocument/2006/relationships/image" Target="../media/image29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5888" y="2979135"/>
            <a:ext cx="62760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Guide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# 4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8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Arrow Connector 30"/>
          <p:cNvCxnSpPr>
            <a:cxnSpLocks noChangeShapeType="1"/>
          </p:cNvCxnSpPr>
          <p:nvPr/>
        </p:nvCxnSpPr>
        <p:spPr bwMode="auto">
          <a:xfrm flipH="1">
            <a:off x="2918432" y="3600450"/>
            <a:ext cx="1205893" cy="1005021"/>
          </a:xfrm>
          <a:prstGeom prst="straightConnector1">
            <a:avLst/>
          </a:prstGeom>
          <a:noFill/>
          <a:ln w="76200" algn="ctr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TextBox 36"/>
          <p:cNvSpPr txBox="1">
            <a:spLocks noChangeArrowheads="1"/>
          </p:cNvSpPr>
          <p:nvPr/>
        </p:nvSpPr>
        <p:spPr bwMode="auto">
          <a:xfrm>
            <a:off x="4108985" y="3433113"/>
            <a:ext cx="478016" cy="580287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171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609600" y="5334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/>
              <a:t>M</a:t>
            </a:r>
            <a:r>
              <a:rPr lang="en-US" altLang="en-US" sz="1600" baseline="-25000" dirty="0" smtClean="0"/>
              <a:t>net</a:t>
            </a:r>
            <a:r>
              <a:rPr lang="en-US" altLang="en-US" sz="1600" dirty="0" smtClean="0"/>
              <a:t> = ∑M</a:t>
            </a:r>
            <a:r>
              <a:rPr lang="en-US" altLang="en-US" sz="1600" baseline="-25000" dirty="0"/>
              <a:t>R</a:t>
            </a:r>
            <a:r>
              <a:rPr lang="en-US" altLang="en-US" sz="1600" dirty="0" smtClean="0"/>
              <a:t> - ∑M</a:t>
            </a:r>
            <a:r>
              <a:rPr lang="en-US" altLang="en-US" sz="1600" baseline="-25000" dirty="0"/>
              <a:t>D</a:t>
            </a:r>
            <a:r>
              <a:rPr lang="en-US" altLang="en-US" sz="1600" dirty="0" smtClean="0"/>
              <a:t> = </a:t>
            </a:r>
            <a:r>
              <a:rPr lang="en-US" sz="1600" b="1" dirty="0" smtClean="0">
                <a:solidFill>
                  <a:srgbClr val="0070C0"/>
                </a:solidFill>
              </a:rPr>
              <a:t>232,075.36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- </a:t>
            </a:r>
            <a:r>
              <a:rPr lang="en-US" sz="1600" dirty="0" smtClean="0">
                <a:solidFill>
                  <a:srgbClr val="C00000"/>
                </a:solidFill>
              </a:rPr>
              <a:t>87,672.37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= </a:t>
            </a:r>
            <a:r>
              <a:rPr lang="en-US" altLang="en-US" sz="1600" dirty="0" smtClean="0"/>
              <a:t>144,402.99 </a:t>
            </a:r>
            <a:r>
              <a:rPr lang="en-US" altLang="en-US" sz="1600" dirty="0" smtClean="0"/>
              <a:t>ft.lb/ft</a:t>
            </a:r>
          </a:p>
          <a:p>
            <a:endParaRPr lang="en-US" altLang="en-US" sz="1600" dirty="0"/>
          </a:p>
          <a:p>
            <a:r>
              <a:rPr lang="en-US" altLang="en-US" sz="1600" dirty="0"/>
              <a:t>M</a:t>
            </a:r>
            <a:r>
              <a:rPr lang="en-US" altLang="en-US" sz="1600" baseline="-25000" dirty="0"/>
              <a:t>net</a:t>
            </a:r>
            <a:r>
              <a:rPr lang="en-US" altLang="en-US" sz="1600" dirty="0"/>
              <a:t>  = </a:t>
            </a:r>
            <a:r>
              <a:rPr lang="en-US" altLang="en-US" sz="1600" dirty="0" smtClean="0"/>
              <a:t>144,402.99 </a:t>
            </a:r>
            <a:r>
              <a:rPr lang="en-US" altLang="en-US" sz="1600" dirty="0"/>
              <a:t>=  ∑</a:t>
            </a:r>
            <a:r>
              <a:rPr lang="en-US" altLang="en-US" sz="1600" dirty="0" smtClean="0"/>
              <a:t>F</a:t>
            </a:r>
            <a:r>
              <a:rPr lang="en-US" altLang="en-US" sz="1600" baseline="-25000" dirty="0" smtClean="0"/>
              <a:t>y</a:t>
            </a:r>
            <a:r>
              <a:rPr lang="en-US" altLang="en-US" sz="1600" dirty="0" smtClean="0"/>
              <a:t>(</a:t>
            </a:r>
            <a:r>
              <a:rPr lang="en-US" altLang="en-US" sz="1600" i="1" dirty="0" smtClean="0"/>
              <a:t>X</a:t>
            </a:r>
            <a:r>
              <a:rPr lang="en-US" altLang="en-US" sz="1600" dirty="0"/>
              <a:t>) =  </a:t>
            </a:r>
            <a:r>
              <a:rPr lang="en-US" sz="1600" dirty="0" smtClean="0"/>
              <a:t>29,994.25</a:t>
            </a:r>
            <a:r>
              <a:rPr lang="en-US" sz="1600" dirty="0" smtClean="0"/>
              <a:t> </a:t>
            </a:r>
            <a:r>
              <a:rPr lang="en-US" altLang="en-US" sz="1600" i="1" dirty="0" smtClean="0"/>
              <a:t>(X</a:t>
            </a:r>
            <a:r>
              <a:rPr lang="en-US" altLang="en-US" sz="1600" dirty="0"/>
              <a:t>)</a:t>
            </a:r>
          </a:p>
          <a:p>
            <a:endParaRPr lang="en-US" altLang="en-US" sz="1600" dirty="0"/>
          </a:p>
          <a:p>
            <a:r>
              <a:rPr lang="en-US" altLang="en-US" sz="1600" i="1" dirty="0"/>
              <a:t>X</a:t>
            </a:r>
            <a:r>
              <a:rPr lang="en-US" altLang="en-US" sz="1600" dirty="0"/>
              <a:t> = (M</a:t>
            </a:r>
            <a:r>
              <a:rPr lang="en-US" altLang="en-US" sz="1600" baseline="-25000" dirty="0"/>
              <a:t>net </a:t>
            </a:r>
            <a:r>
              <a:rPr lang="en-US" altLang="en-US" sz="1600" dirty="0"/>
              <a:t>/</a:t>
            </a:r>
            <a:r>
              <a:rPr lang="en-US" altLang="en-US" sz="1600" baseline="-25000" dirty="0"/>
              <a:t> </a:t>
            </a:r>
            <a:r>
              <a:rPr lang="en-US" altLang="en-US" sz="1600" dirty="0"/>
              <a:t>∑F</a:t>
            </a:r>
            <a:r>
              <a:rPr lang="en-US" altLang="en-US" sz="1600" baseline="-25000" dirty="0"/>
              <a:t>y</a:t>
            </a:r>
            <a:r>
              <a:rPr lang="en-US" altLang="en-US" sz="1600" dirty="0"/>
              <a:t> ) = </a:t>
            </a:r>
            <a:r>
              <a:rPr lang="en-US" altLang="en-US" sz="1600" dirty="0" smtClean="0"/>
              <a:t>4.81 </a:t>
            </a:r>
            <a:r>
              <a:rPr lang="en-US" altLang="en-US" sz="1600" dirty="0" smtClean="0"/>
              <a:t>ft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e =  </a:t>
            </a:r>
            <a:r>
              <a:rPr lang="en-US" altLang="en-US" sz="1600" dirty="0" smtClean="0"/>
              <a:t>(12.5/2) – </a:t>
            </a:r>
            <a:r>
              <a:rPr lang="en-US" altLang="en-US" sz="1600" dirty="0" smtClean="0"/>
              <a:t>4.81 </a:t>
            </a:r>
            <a:r>
              <a:rPr lang="en-US" altLang="en-US" sz="1600" dirty="0" smtClean="0"/>
              <a:t>= </a:t>
            </a:r>
            <a:r>
              <a:rPr lang="en-US" altLang="en-US" sz="1600" dirty="0" smtClean="0"/>
              <a:t>1.44 </a:t>
            </a:r>
            <a:r>
              <a:rPr lang="en-US" altLang="en-US" sz="1600" dirty="0" smtClean="0"/>
              <a:t>ft &lt; B/6 or 12.5/6 = 2.083 (Full contact)</a:t>
            </a:r>
            <a:endParaRPr lang="en-US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/>
              <p:cNvSpPr txBox="1"/>
              <p:nvPr/>
            </p:nvSpPr>
            <p:spPr>
              <a:xfrm>
                <a:off x="692958" y="2823365"/>
                <a:ext cx="8517154" cy="3381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dirty="0"/>
                          <m:t>29,994.25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(6)(1.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12.5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4058.1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good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58" y="2823365"/>
                <a:ext cx="8517154" cy="338169"/>
              </a:xfrm>
              <a:prstGeom prst="rect">
                <a:avLst/>
              </a:prstGeom>
              <a:blipFill rotWithShape="0">
                <a:blip r:embed="rId2"/>
                <a:stretch>
                  <a:fillRect l="-787" t="-78571" b="-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TextBox 179"/>
              <p:cNvSpPr txBox="1"/>
              <p:nvPr/>
            </p:nvSpPr>
            <p:spPr>
              <a:xfrm>
                <a:off x="692958" y="3271656"/>
                <a:ext cx="4455322" cy="33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dirty="0"/>
                          <m:t>29,994.25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(6)(1.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12.5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740.97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58" y="3271656"/>
                <a:ext cx="4455322" cy="338169"/>
              </a:xfrm>
              <a:prstGeom prst="rect">
                <a:avLst/>
              </a:prstGeom>
              <a:blipFill rotWithShape="0">
                <a:blip r:embed="rId3"/>
                <a:stretch>
                  <a:fillRect l="-1505" t="-81818" b="-6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/>
          <p:cNvGrpSpPr/>
          <p:nvPr/>
        </p:nvGrpSpPr>
        <p:grpSpPr>
          <a:xfrm>
            <a:off x="19260" y="3808100"/>
            <a:ext cx="6571231" cy="6102615"/>
            <a:chOff x="19260" y="3808100"/>
            <a:chExt cx="6571231" cy="6102615"/>
          </a:xfrm>
        </p:grpSpPr>
        <p:sp>
          <p:nvSpPr>
            <p:cNvPr id="137" name="Freeform 78" descr="Dark vertical"/>
            <p:cNvSpPr>
              <a:spLocks/>
            </p:cNvSpPr>
            <p:nvPr/>
          </p:nvSpPr>
          <p:spPr bwMode="auto">
            <a:xfrm>
              <a:off x="1142739" y="5142793"/>
              <a:ext cx="3884065" cy="876174"/>
            </a:xfrm>
            <a:custGeom>
              <a:avLst/>
              <a:gdLst>
                <a:gd name="T0" fmla="*/ 2147483646 w 860"/>
                <a:gd name="T1" fmla="*/ 2147483646 h 194"/>
                <a:gd name="T2" fmla="*/ 2147483646 w 860"/>
                <a:gd name="T3" fmla="*/ 2147483646 h 194"/>
                <a:gd name="T4" fmla="*/ 0 w 860"/>
                <a:gd name="T5" fmla="*/ 2147483646 h 194"/>
                <a:gd name="T6" fmla="*/ 2147483646 w 860"/>
                <a:gd name="T7" fmla="*/ 0 h 194"/>
                <a:gd name="T8" fmla="*/ 2147483646 w 860"/>
                <a:gd name="T9" fmla="*/ 2147483646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194">
                  <a:moveTo>
                    <a:pt x="860" y="36"/>
                  </a:moveTo>
                  <a:lnTo>
                    <a:pt x="4" y="194"/>
                  </a:lnTo>
                  <a:lnTo>
                    <a:pt x="0" y="26"/>
                  </a:lnTo>
                  <a:lnTo>
                    <a:pt x="858" y="0"/>
                  </a:lnTo>
                  <a:lnTo>
                    <a:pt x="860" y="36"/>
                  </a:lnTo>
                  <a:close/>
                </a:path>
              </a:pathLst>
            </a:custGeom>
            <a:pattFill prst="dkVert">
              <a:fgClr>
                <a:schemeClr val="accent4"/>
              </a:fgClr>
              <a:bgClr>
                <a:schemeClr val="bg1"/>
              </a:bgClr>
            </a:pattFill>
            <a:ln w="31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140" name="Text Box 82"/>
            <p:cNvSpPr txBox="1">
              <a:spLocks noChangeArrowheads="1"/>
            </p:cNvSpPr>
            <p:nvPr/>
          </p:nvSpPr>
          <p:spPr bwMode="auto">
            <a:xfrm>
              <a:off x="19260" y="5339079"/>
              <a:ext cx="11079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dirty="0" smtClean="0"/>
                <a:t>q</a:t>
              </a:r>
              <a:r>
                <a:rPr lang="en-US" sz="1400" baseline="-25000" dirty="0" smtClean="0"/>
                <a:t>max </a:t>
              </a:r>
              <a:r>
                <a:rPr lang="en-US" sz="1400" baseline="30000" dirty="0" smtClean="0"/>
                <a:t>= </a:t>
              </a:r>
            </a:p>
            <a:p>
              <a:pPr eaLnBrk="1" hangingPunct="1">
                <a:defRPr/>
              </a:pPr>
              <a:r>
                <a:rPr lang="en-US" sz="1400" dirty="0" smtClean="0"/>
                <a:t>4058.1 </a:t>
              </a:r>
              <a:r>
                <a:rPr lang="en-US" sz="1400" dirty="0" smtClean="0"/>
                <a:t>lb/ft</a:t>
              </a:r>
              <a:r>
                <a:rPr lang="en-US" sz="1400" baseline="30000" dirty="0" smtClean="0"/>
                <a:t>2</a:t>
              </a:r>
              <a:endParaRPr lang="en-US" sz="1400" baseline="30000" dirty="0"/>
            </a:p>
          </p:txBody>
        </p:sp>
        <p:sp>
          <p:nvSpPr>
            <p:cNvPr id="143" name="Text Box 85"/>
            <p:cNvSpPr txBox="1">
              <a:spLocks noChangeArrowheads="1"/>
            </p:cNvSpPr>
            <p:nvPr/>
          </p:nvSpPr>
          <p:spPr bwMode="auto">
            <a:xfrm>
              <a:off x="4806534" y="5075118"/>
              <a:ext cx="1783957" cy="30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/>
                <a:t>q</a:t>
              </a:r>
              <a:r>
                <a:rPr lang="en-US" sz="1400" baseline="-25000" dirty="0"/>
                <a:t>min </a:t>
              </a:r>
              <a:r>
                <a:rPr lang="en-US" sz="1400" dirty="0"/>
                <a:t>= </a:t>
              </a:r>
              <a:r>
                <a:rPr lang="en-US" sz="1400" dirty="0" smtClean="0"/>
                <a:t>740.97 </a:t>
              </a:r>
              <a:r>
                <a:rPr lang="en-US" sz="1400" dirty="0" smtClean="0"/>
                <a:t>lb/ft</a:t>
              </a:r>
              <a:r>
                <a:rPr lang="en-US" sz="1400" baseline="30000" dirty="0" smtClean="0"/>
                <a:t>2</a:t>
              </a:r>
              <a:endParaRPr lang="en-US" sz="1400" dirty="0"/>
            </a:p>
          </p:txBody>
        </p:sp>
        <p:sp>
          <p:nvSpPr>
            <p:cNvPr id="147" name="Oval 89"/>
            <p:cNvSpPr>
              <a:spLocks noChangeArrowheads="1"/>
            </p:cNvSpPr>
            <p:nvPr/>
          </p:nvSpPr>
          <p:spPr bwMode="auto">
            <a:xfrm>
              <a:off x="1485984" y="5377644"/>
              <a:ext cx="370341" cy="370341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sp>
          <p:nvSpPr>
            <p:cNvPr id="148" name="Text Box 90"/>
            <p:cNvSpPr txBox="1">
              <a:spLocks noChangeArrowheads="1"/>
            </p:cNvSpPr>
            <p:nvPr/>
          </p:nvSpPr>
          <p:spPr bwMode="auto">
            <a:xfrm>
              <a:off x="1365409" y="5386440"/>
              <a:ext cx="605192" cy="617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67" dirty="0"/>
                <a:t>+</a:t>
              </a:r>
            </a:p>
          </p:txBody>
        </p:sp>
        <p:sp>
          <p:nvSpPr>
            <p:cNvPr id="153" name="Rectangle 75"/>
            <p:cNvSpPr>
              <a:spLocks noChangeArrowheads="1"/>
            </p:cNvSpPr>
            <p:nvPr/>
          </p:nvSpPr>
          <p:spPr bwMode="auto">
            <a:xfrm>
              <a:off x="1155955" y="4601274"/>
              <a:ext cx="3870513" cy="37485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sp>
          <p:nvSpPr>
            <p:cNvPr id="154" name="Rectangle 75"/>
            <p:cNvSpPr>
              <a:spLocks noChangeArrowheads="1"/>
            </p:cNvSpPr>
            <p:nvPr/>
          </p:nvSpPr>
          <p:spPr bwMode="auto">
            <a:xfrm>
              <a:off x="1207269" y="6186810"/>
              <a:ext cx="3870513" cy="21537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664302" y="7253183"/>
              <a:ext cx="5015155" cy="3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3142523" y="3927933"/>
              <a:ext cx="11924" cy="4994979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iamond 156"/>
            <p:cNvSpPr/>
            <p:nvPr/>
          </p:nvSpPr>
          <p:spPr>
            <a:xfrm>
              <a:off x="2537200" y="6974940"/>
              <a:ext cx="1210642" cy="545396"/>
            </a:xfrm>
            <a:prstGeom prst="diamond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837069" y="7187456"/>
              <a:ext cx="120362" cy="120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H="1" flipV="1">
              <a:off x="2523001" y="6602500"/>
              <a:ext cx="3" cy="52488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3755302" y="6668148"/>
              <a:ext cx="3" cy="52488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V="1">
              <a:off x="2530460" y="6793139"/>
              <a:ext cx="1217382" cy="149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2658150" y="8446775"/>
              <a:ext cx="9461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B = 12.5 ft</a:t>
              </a:r>
              <a:endParaRPr lang="en-US" sz="1400" i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668163" y="6162910"/>
              <a:ext cx="1022112" cy="68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B/3</a:t>
              </a:r>
              <a:endParaRPr lang="en-US" sz="1100" i="1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3219691" y="6957806"/>
              <a:ext cx="106459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173028" y="7532873"/>
              <a:ext cx="106459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V="1">
              <a:off x="4050395" y="6957806"/>
              <a:ext cx="12537" cy="562530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968502" y="6898612"/>
              <a:ext cx="975689" cy="68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L/3</a:t>
              </a:r>
              <a:endParaRPr lang="en-US" sz="1100" i="1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537004" y="7388925"/>
              <a:ext cx="2131899" cy="2328284"/>
            </a:xfrm>
            <a:custGeom>
              <a:avLst/>
              <a:gdLst>
                <a:gd name="connsiteX0" fmla="*/ 371475 w 809799"/>
                <a:gd name="connsiteY0" fmla="*/ 0 h 1600200"/>
                <a:gd name="connsiteX1" fmla="*/ 800100 w 809799"/>
                <a:gd name="connsiteY1" fmla="*/ 781050 h 1600200"/>
                <a:gd name="connsiteX2" fmla="*/ 0 w 809799"/>
                <a:gd name="connsiteY2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799" h="1600200">
                  <a:moveTo>
                    <a:pt x="371475" y="0"/>
                  </a:moveTo>
                  <a:cubicBezTo>
                    <a:pt x="616743" y="257175"/>
                    <a:pt x="862012" y="514350"/>
                    <a:pt x="800100" y="781050"/>
                  </a:cubicBezTo>
                  <a:cubicBezTo>
                    <a:pt x="738188" y="1047750"/>
                    <a:pt x="369094" y="1323975"/>
                    <a:pt x="0" y="1600200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856325" y="9485662"/>
              <a:ext cx="811837" cy="425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B050"/>
                  </a:solidFill>
                </a:rPr>
                <a:t>Kern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2897250" y="3943033"/>
              <a:ext cx="12177" cy="3819383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142739" y="7692932"/>
              <a:ext cx="20769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55955" y="7645509"/>
              <a:ext cx="108489" cy="88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2841945" y="7652101"/>
              <a:ext cx="108489" cy="88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3087390" y="7652414"/>
              <a:ext cx="108489" cy="88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854365" y="75856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</a:t>
              </a:r>
              <a:endParaRPr lang="en-US" sz="1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800496" y="760193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2897250" y="4047606"/>
              <a:ext cx="0" cy="5816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2115780" y="3808100"/>
                  <a:ext cx="866006" cy="837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780" y="3808100"/>
                  <a:ext cx="866006" cy="837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/>
            <p:cNvCxnSpPr/>
            <p:nvPr/>
          </p:nvCxnSpPr>
          <p:spPr>
            <a:xfrm>
              <a:off x="2854365" y="4332047"/>
              <a:ext cx="365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3"/>
            </p:cNvCxnSpPr>
            <p:nvPr/>
          </p:nvCxnSpPr>
          <p:spPr>
            <a:xfrm flipH="1">
              <a:off x="2837069" y="4226933"/>
              <a:ext cx="144717" cy="192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3081238" y="4226932"/>
              <a:ext cx="144717" cy="192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874064" y="3943687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 = 1.44’</a:t>
              </a:r>
              <a:endParaRPr lang="en-US" sz="1800" dirty="0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1082491" y="4807856"/>
              <a:ext cx="1884499" cy="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1104038" y="4736806"/>
              <a:ext cx="144716" cy="192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2828538" y="4721840"/>
              <a:ext cx="144716" cy="192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1800496" y="468253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1123381" y="4933784"/>
              <a:ext cx="83820" cy="838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192" name="TextBox 185"/>
            <p:cNvSpPr txBox="1">
              <a:spLocks noChangeArrowheads="1"/>
            </p:cNvSpPr>
            <p:nvPr/>
          </p:nvSpPr>
          <p:spPr bwMode="auto">
            <a:xfrm>
              <a:off x="747260" y="4877018"/>
              <a:ext cx="40107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 dirty="0">
                  <a:latin typeface="Arial Narrow" panose="020B0606020202030204" pitchFamily="34" charset="0"/>
                </a:rPr>
                <a:t>O</a:t>
              </a: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1176392" y="7205602"/>
              <a:ext cx="83820" cy="838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194" name="TextBox 185"/>
            <p:cNvSpPr txBox="1">
              <a:spLocks noChangeArrowheads="1"/>
            </p:cNvSpPr>
            <p:nvPr/>
          </p:nvSpPr>
          <p:spPr bwMode="auto">
            <a:xfrm>
              <a:off x="800271" y="7148836"/>
              <a:ext cx="40107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 dirty="0">
                  <a:latin typeface="Arial Narrow" panose="020B0606020202030204" pitchFamily="34" charset="0"/>
                </a:rPr>
                <a:t>O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211188" y="667836"/>
            <a:ext cx="6932734" cy="7341236"/>
            <a:chOff x="7520941" y="2011680"/>
            <a:chExt cx="6932734" cy="7341236"/>
          </a:xfrm>
        </p:grpSpPr>
        <p:sp>
          <p:nvSpPr>
            <p:cNvPr id="5" name="Rectangle 4"/>
            <p:cNvSpPr/>
            <p:nvPr/>
          </p:nvSpPr>
          <p:spPr bwMode="auto">
            <a:xfrm>
              <a:off x="7637357" y="7047866"/>
              <a:ext cx="1934846" cy="109359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653656" y="8130541"/>
              <a:ext cx="6246916" cy="12223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0484910" y="2239856"/>
              <a:ext cx="3755601" cy="5916297"/>
            </a:xfrm>
            <a:custGeom>
              <a:avLst/>
              <a:gdLst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65100 h 1644730"/>
                <a:gd name="connsiteX1" fmla="*/ 2130706 w 3399098"/>
                <a:gd name="connsiteY1" fmla="*/ 389842 h 1644730"/>
                <a:gd name="connsiteX2" fmla="*/ 414759 w 3399098"/>
                <a:gd name="connsiteY2" fmla="*/ 836432 h 1644730"/>
                <a:gd name="connsiteX3" fmla="*/ 426334 w 3399098"/>
                <a:gd name="connsiteY3" fmla="*/ 1554062 h 1644730"/>
                <a:gd name="connsiteX4" fmla="*/ 2972764 w 3399098"/>
                <a:gd name="connsiteY4" fmla="*/ 1380442 h 1644730"/>
                <a:gd name="connsiteX5" fmla="*/ 2961190 w 3399098"/>
                <a:gd name="connsiteY5" fmla="*/ 165100 h 1644730"/>
                <a:gd name="connsiteX0" fmla="*/ 2961190 w 3399098"/>
                <a:gd name="connsiteY0" fmla="*/ 0 h 1479630"/>
                <a:gd name="connsiteX1" fmla="*/ 2130706 w 3399098"/>
                <a:gd name="connsiteY1" fmla="*/ 224742 h 1479630"/>
                <a:gd name="connsiteX2" fmla="*/ 414759 w 3399098"/>
                <a:gd name="connsiteY2" fmla="*/ 671332 h 1479630"/>
                <a:gd name="connsiteX3" fmla="*/ 426334 w 3399098"/>
                <a:gd name="connsiteY3" fmla="*/ 1388962 h 1479630"/>
                <a:gd name="connsiteX4" fmla="*/ 2972764 w 3399098"/>
                <a:gd name="connsiteY4" fmla="*/ 1215342 h 1479630"/>
                <a:gd name="connsiteX5" fmla="*/ 2961190 w 3399098"/>
                <a:gd name="connsiteY5" fmla="*/ 0 h 1479630"/>
                <a:gd name="connsiteX0" fmla="*/ 2961190 w 3399098"/>
                <a:gd name="connsiteY0" fmla="*/ 0 h 1479630"/>
                <a:gd name="connsiteX1" fmla="*/ 2130706 w 3399098"/>
                <a:gd name="connsiteY1" fmla="*/ 224742 h 1479630"/>
                <a:gd name="connsiteX2" fmla="*/ 414759 w 3399098"/>
                <a:gd name="connsiteY2" fmla="*/ 671332 h 1479630"/>
                <a:gd name="connsiteX3" fmla="*/ 426334 w 3399098"/>
                <a:gd name="connsiteY3" fmla="*/ 1388962 h 1479630"/>
                <a:gd name="connsiteX4" fmla="*/ 2972764 w 3399098"/>
                <a:gd name="connsiteY4" fmla="*/ 1215342 h 1479630"/>
                <a:gd name="connsiteX5" fmla="*/ 2961190 w 3399098"/>
                <a:gd name="connsiteY5" fmla="*/ 0 h 1479630"/>
                <a:gd name="connsiteX0" fmla="*/ 2961190 w 2972764"/>
                <a:gd name="connsiteY0" fmla="*/ 0 h 1479630"/>
                <a:gd name="connsiteX1" fmla="*/ 2130706 w 2972764"/>
                <a:gd name="connsiteY1" fmla="*/ 224742 h 1479630"/>
                <a:gd name="connsiteX2" fmla="*/ 414759 w 2972764"/>
                <a:gd name="connsiteY2" fmla="*/ 671332 h 1479630"/>
                <a:gd name="connsiteX3" fmla="*/ 426334 w 2972764"/>
                <a:gd name="connsiteY3" fmla="*/ 1388962 h 1479630"/>
                <a:gd name="connsiteX4" fmla="*/ 2972764 w 2972764"/>
                <a:gd name="connsiteY4" fmla="*/ 1215342 h 1479630"/>
                <a:gd name="connsiteX5" fmla="*/ 2961190 w 2972764"/>
                <a:gd name="connsiteY5" fmla="*/ 0 h 1479630"/>
                <a:gd name="connsiteX0" fmla="*/ 2961190 w 2972764"/>
                <a:gd name="connsiteY0" fmla="*/ 0 h 1479630"/>
                <a:gd name="connsiteX1" fmla="*/ 2130706 w 2972764"/>
                <a:gd name="connsiteY1" fmla="*/ 224742 h 1479630"/>
                <a:gd name="connsiteX2" fmla="*/ 414759 w 2972764"/>
                <a:gd name="connsiteY2" fmla="*/ 671332 h 1479630"/>
                <a:gd name="connsiteX3" fmla="*/ 426334 w 2972764"/>
                <a:gd name="connsiteY3" fmla="*/ 1388962 h 1479630"/>
                <a:gd name="connsiteX4" fmla="*/ 2972764 w 2972764"/>
                <a:gd name="connsiteY4" fmla="*/ 1215342 h 1479630"/>
                <a:gd name="connsiteX5" fmla="*/ 2961190 w 2972764"/>
                <a:gd name="connsiteY5" fmla="*/ 0 h 1479630"/>
                <a:gd name="connsiteX0" fmla="*/ 2546431 w 2558005"/>
                <a:gd name="connsiteY0" fmla="*/ 0 h 1479630"/>
                <a:gd name="connsiteX1" fmla="*/ 1715947 w 2558005"/>
                <a:gd name="connsiteY1" fmla="*/ 224742 h 1479630"/>
                <a:gd name="connsiteX2" fmla="*/ 0 w 2558005"/>
                <a:gd name="connsiteY2" fmla="*/ 671332 h 1479630"/>
                <a:gd name="connsiteX3" fmla="*/ 11575 w 2558005"/>
                <a:gd name="connsiteY3" fmla="*/ 1388962 h 1479630"/>
                <a:gd name="connsiteX4" fmla="*/ 2558005 w 2558005"/>
                <a:gd name="connsiteY4" fmla="*/ 1215342 h 1479630"/>
                <a:gd name="connsiteX5" fmla="*/ 2546431 w 2558005"/>
                <a:gd name="connsiteY5" fmla="*/ 0 h 1479630"/>
                <a:gd name="connsiteX0" fmla="*/ 2546431 w 2558005"/>
                <a:gd name="connsiteY0" fmla="*/ 0 h 1438155"/>
                <a:gd name="connsiteX1" fmla="*/ 1715947 w 2558005"/>
                <a:gd name="connsiteY1" fmla="*/ 224742 h 1438155"/>
                <a:gd name="connsiteX2" fmla="*/ 0 w 2558005"/>
                <a:gd name="connsiteY2" fmla="*/ 671332 h 1438155"/>
                <a:gd name="connsiteX3" fmla="*/ 11575 w 2558005"/>
                <a:gd name="connsiteY3" fmla="*/ 1388962 h 1438155"/>
                <a:gd name="connsiteX4" fmla="*/ 2558005 w 2558005"/>
                <a:gd name="connsiteY4" fmla="*/ 1215342 h 1438155"/>
                <a:gd name="connsiteX5" fmla="*/ 2546431 w 2558005"/>
                <a:gd name="connsiteY5" fmla="*/ 0 h 1438155"/>
                <a:gd name="connsiteX0" fmla="*/ 2560719 w 2572293"/>
                <a:gd name="connsiteY0" fmla="*/ 0 h 1438155"/>
                <a:gd name="connsiteX1" fmla="*/ 1730235 w 2572293"/>
                <a:gd name="connsiteY1" fmla="*/ 224742 h 1438155"/>
                <a:gd name="connsiteX2" fmla="*/ 0 w 2572293"/>
                <a:gd name="connsiteY2" fmla="*/ 633232 h 1438155"/>
                <a:gd name="connsiteX3" fmla="*/ 25863 w 2572293"/>
                <a:gd name="connsiteY3" fmla="*/ 1388962 h 1438155"/>
                <a:gd name="connsiteX4" fmla="*/ 2572293 w 2572293"/>
                <a:gd name="connsiteY4" fmla="*/ 1215342 h 1438155"/>
                <a:gd name="connsiteX5" fmla="*/ 2560719 w 2572293"/>
                <a:gd name="connsiteY5" fmla="*/ 0 h 1438155"/>
                <a:gd name="connsiteX0" fmla="*/ 2572112 w 2583686"/>
                <a:gd name="connsiteY0" fmla="*/ 0 h 1438155"/>
                <a:gd name="connsiteX1" fmla="*/ 1741628 w 2583686"/>
                <a:gd name="connsiteY1" fmla="*/ 224742 h 1438155"/>
                <a:gd name="connsiteX2" fmla="*/ 11393 w 2583686"/>
                <a:gd name="connsiteY2" fmla="*/ 633232 h 1438155"/>
                <a:gd name="connsiteX3" fmla="*/ 8681 w 2583686"/>
                <a:gd name="connsiteY3" fmla="*/ 1393724 h 1438155"/>
                <a:gd name="connsiteX4" fmla="*/ 2583686 w 2583686"/>
                <a:gd name="connsiteY4" fmla="*/ 1215342 h 1438155"/>
                <a:gd name="connsiteX5" fmla="*/ 2572112 w 2583686"/>
                <a:gd name="connsiteY5" fmla="*/ 0 h 1438155"/>
                <a:gd name="connsiteX0" fmla="*/ 2572112 w 2583686"/>
                <a:gd name="connsiteY0" fmla="*/ 0 h 1438155"/>
                <a:gd name="connsiteX1" fmla="*/ 1627328 w 2583686"/>
                <a:gd name="connsiteY1" fmla="*/ 205692 h 1438155"/>
                <a:gd name="connsiteX2" fmla="*/ 11393 w 2583686"/>
                <a:gd name="connsiteY2" fmla="*/ 633232 h 1438155"/>
                <a:gd name="connsiteX3" fmla="*/ 8681 w 2583686"/>
                <a:gd name="connsiteY3" fmla="*/ 1393724 h 1438155"/>
                <a:gd name="connsiteX4" fmla="*/ 2583686 w 2583686"/>
                <a:gd name="connsiteY4" fmla="*/ 1215342 h 1438155"/>
                <a:gd name="connsiteX5" fmla="*/ 2572112 w 2583686"/>
                <a:gd name="connsiteY5" fmla="*/ 0 h 1438155"/>
                <a:gd name="connsiteX0" fmla="*/ 2560719 w 2572293"/>
                <a:gd name="connsiteY0" fmla="*/ 0 h 4948116"/>
                <a:gd name="connsiteX1" fmla="*/ 1615935 w 2572293"/>
                <a:gd name="connsiteY1" fmla="*/ 205692 h 4948116"/>
                <a:gd name="connsiteX2" fmla="*/ 0 w 2572293"/>
                <a:gd name="connsiteY2" fmla="*/ 633232 h 4948116"/>
                <a:gd name="connsiteX3" fmla="*/ 8863 w 2572293"/>
                <a:gd name="connsiteY3" fmla="*/ 4912428 h 4948116"/>
                <a:gd name="connsiteX4" fmla="*/ 2572293 w 2572293"/>
                <a:gd name="connsiteY4" fmla="*/ 1215342 h 4948116"/>
                <a:gd name="connsiteX5" fmla="*/ 2560719 w 2572293"/>
                <a:gd name="connsiteY5" fmla="*/ 0 h 4948116"/>
                <a:gd name="connsiteX0" fmla="*/ 2560719 w 2560719"/>
                <a:gd name="connsiteY0" fmla="*/ 0 h 5014733"/>
                <a:gd name="connsiteX1" fmla="*/ 1615935 w 2560719"/>
                <a:gd name="connsiteY1" fmla="*/ 205692 h 5014733"/>
                <a:gd name="connsiteX2" fmla="*/ 0 w 2560719"/>
                <a:gd name="connsiteY2" fmla="*/ 633232 h 5014733"/>
                <a:gd name="connsiteX3" fmla="*/ 8863 w 2560719"/>
                <a:gd name="connsiteY3" fmla="*/ 4912428 h 5014733"/>
                <a:gd name="connsiteX4" fmla="*/ 2421822 w 2560719"/>
                <a:gd name="connsiteY4" fmla="*/ 4791920 h 5014733"/>
                <a:gd name="connsiteX5" fmla="*/ 2560719 w 2560719"/>
                <a:gd name="connsiteY5" fmla="*/ 0 h 5014733"/>
                <a:gd name="connsiteX0" fmla="*/ 2560719 w 2560719"/>
                <a:gd name="connsiteY0" fmla="*/ 0 h 4948116"/>
                <a:gd name="connsiteX1" fmla="*/ 1615935 w 2560719"/>
                <a:gd name="connsiteY1" fmla="*/ 205692 h 4948116"/>
                <a:gd name="connsiteX2" fmla="*/ 0 w 2560719"/>
                <a:gd name="connsiteY2" fmla="*/ 633232 h 4948116"/>
                <a:gd name="connsiteX3" fmla="*/ 8863 w 2560719"/>
                <a:gd name="connsiteY3" fmla="*/ 4912428 h 4948116"/>
                <a:gd name="connsiteX4" fmla="*/ 2306076 w 2560719"/>
                <a:gd name="connsiteY4" fmla="*/ 3877520 h 4948116"/>
                <a:gd name="connsiteX5" fmla="*/ 2560719 w 2560719"/>
                <a:gd name="connsiteY5" fmla="*/ 0 h 4948116"/>
                <a:gd name="connsiteX0" fmla="*/ 2560719 w 2560719"/>
                <a:gd name="connsiteY0" fmla="*/ 0 h 4100333"/>
                <a:gd name="connsiteX1" fmla="*/ 1615935 w 2560719"/>
                <a:gd name="connsiteY1" fmla="*/ 205692 h 4100333"/>
                <a:gd name="connsiteX2" fmla="*/ 0 w 2560719"/>
                <a:gd name="connsiteY2" fmla="*/ 633232 h 4100333"/>
                <a:gd name="connsiteX3" fmla="*/ 8863 w 2560719"/>
                <a:gd name="connsiteY3" fmla="*/ 3998028 h 4100333"/>
                <a:gd name="connsiteX4" fmla="*/ 2306076 w 2560719"/>
                <a:gd name="connsiteY4" fmla="*/ 3877520 h 4100333"/>
                <a:gd name="connsiteX5" fmla="*/ 2560719 w 2560719"/>
                <a:gd name="connsiteY5" fmla="*/ 0 h 4100333"/>
                <a:gd name="connsiteX0" fmla="*/ 2560719 w 2560719"/>
                <a:gd name="connsiteY0" fmla="*/ 0 h 4239229"/>
                <a:gd name="connsiteX1" fmla="*/ 1615935 w 2560719"/>
                <a:gd name="connsiteY1" fmla="*/ 205692 h 4239229"/>
                <a:gd name="connsiteX2" fmla="*/ 0 w 2560719"/>
                <a:gd name="connsiteY2" fmla="*/ 633232 h 4239229"/>
                <a:gd name="connsiteX3" fmla="*/ 8863 w 2560719"/>
                <a:gd name="connsiteY3" fmla="*/ 3998028 h 4239229"/>
                <a:gd name="connsiteX4" fmla="*/ 2282927 w 2560719"/>
                <a:gd name="connsiteY4" fmla="*/ 4016416 h 4239229"/>
                <a:gd name="connsiteX5" fmla="*/ 2560719 w 2560719"/>
                <a:gd name="connsiteY5" fmla="*/ 0 h 4239229"/>
                <a:gd name="connsiteX0" fmla="*/ 2560719 w 2560719"/>
                <a:gd name="connsiteY0" fmla="*/ 0 h 4033716"/>
                <a:gd name="connsiteX1" fmla="*/ 1615935 w 2560719"/>
                <a:gd name="connsiteY1" fmla="*/ 205692 h 4033716"/>
                <a:gd name="connsiteX2" fmla="*/ 0 w 2560719"/>
                <a:gd name="connsiteY2" fmla="*/ 633232 h 4033716"/>
                <a:gd name="connsiteX3" fmla="*/ 8863 w 2560719"/>
                <a:gd name="connsiteY3" fmla="*/ 3998028 h 4033716"/>
                <a:gd name="connsiteX4" fmla="*/ 2282927 w 2560719"/>
                <a:gd name="connsiteY4" fmla="*/ 4016416 h 4033716"/>
                <a:gd name="connsiteX5" fmla="*/ 2560719 w 2560719"/>
                <a:gd name="connsiteY5" fmla="*/ 0 h 403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0719" h="4033716">
                  <a:moveTo>
                    <a:pt x="2560719" y="0"/>
                  </a:moveTo>
                  <a:cubicBezTo>
                    <a:pt x="1720108" y="199503"/>
                    <a:pt x="1615935" y="205692"/>
                    <a:pt x="1615935" y="205692"/>
                  </a:cubicBezTo>
                  <a:cubicBezTo>
                    <a:pt x="1191530" y="317581"/>
                    <a:pt x="1377387" y="220402"/>
                    <a:pt x="0" y="633232"/>
                  </a:cubicBezTo>
                  <a:cubicBezTo>
                    <a:pt x="8681" y="1337358"/>
                    <a:pt x="182" y="3287150"/>
                    <a:pt x="8863" y="3998028"/>
                  </a:cubicBezTo>
                  <a:cubicBezTo>
                    <a:pt x="616534" y="4033716"/>
                    <a:pt x="111710" y="4019310"/>
                    <a:pt x="2282927" y="4016416"/>
                  </a:cubicBezTo>
                  <a:cubicBezTo>
                    <a:pt x="2267494" y="2832904"/>
                    <a:pt x="2540946" y="560568"/>
                    <a:pt x="256071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501171" y="7671859"/>
              <a:ext cx="3634527" cy="4586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0063480" y="3173520"/>
              <a:ext cx="423757" cy="44983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sp>
          <p:nvSpPr>
            <p:cNvPr id="10" name="Right Triangle 9"/>
            <p:cNvSpPr/>
            <p:nvPr/>
          </p:nvSpPr>
          <p:spPr bwMode="auto">
            <a:xfrm flipH="1">
              <a:off x="9490710" y="3168862"/>
              <a:ext cx="575099" cy="4502997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10508193" y="2239856"/>
              <a:ext cx="3718347" cy="9336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rallelogram 11"/>
            <p:cNvSpPr/>
            <p:nvPr/>
          </p:nvSpPr>
          <p:spPr bwMode="auto">
            <a:xfrm rot="20757274">
              <a:off x="10394104" y="2346960"/>
              <a:ext cx="3946526" cy="356236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10800000">
              <a:off x="7567508" y="7057179"/>
              <a:ext cx="20046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9460444" y="5476241"/>
              <a:ext cx="5364481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12799273" y="2598421"/>
              <a:ext cx="1564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10505864" y="3208443"/>
              <a:ext cx="162983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rot="10800000">
              <a:off x="12128713" y="5418032"/>
              <a:ext cx="1564640" cy="232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2128713" y="5012903"/>
              <a:ext cx="1564640" cy="3352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11568748" y="4823142"/>
              <a:ext cx="1117601" cy="232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10112376" y="5457614"/>
              <a:ext cx="4505325" cy="23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5400000">
              <a:off x="12134534" y="7919825"/>
              <a:ext cx="447040" cy="23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12128713" y="8130541"/>
              <a:ext cx="10756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rot="5400000">
              <a:off x="7454583" y="7598518"/>
              <a:ext cx="1075691" cy="23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7742133" y="8137526"/>
              <a:ext cx="67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8217114" y="8493760"/>
              <a:ext cx="44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9167073" y="8549641"/>
              <a:ext cx="55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10284673" y="8549641"/>
              <a:ext cx="55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11905194" y="8493760"/>
              <a:ext cx="44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rot="10800000">
              <a:off x="10075124" y="3059429"/>
              <a:ext cx="419101" cy="0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12149667" y="7683501"/>
              <a:ext cx="10407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8349828" y="8591551"/>
              <a:ext cx="3932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8381261" y="8532178"/>
              <a:ext cx="118744" cy="11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380115" y="8546147"/>
              <a:ext cx="118744" cy="11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10504699" y="8553134"/>
              <a:ext cx="118745" cy="11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12062355" y="8546147"/>
              <a:ext cx="118744" cy="11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 flipH="1" flipV="1">
              <a:off x="9886529" y="2954655"/>
              <a:ext cx="370205" cy="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 bwMode="auto">
            <a:xfrm rot="1247444">
              <a:off x="13639800" y="2323677"/>
              <a:ext cx="307340" cy="433071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2184592" y="3199130"/>
              <a:ext cx="3003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12177607" y="2793999"/>
              <a:ext cx="3003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 rot="5400000">
              <a:off x="12165966" y="2991909"/>
              <a:ext cx="412115" cy="23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80"/>
            <p:cNvSpPr txBox="1">
              <a:spLocks noChangeArrowheads="1"/>
            </p:cNvSpPr>
            <p:nvPr/>
          </p:nvSpPr>
          <p:spPr bwMode="auto">
            <a:xfrm>
              <a:off x="13873302" y="2226257"/>
              <a:ext cx="57419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10</a:t>
              </a:r>
              <a:r>
                <a:rPr lang="en-US" altLang="en-US" sz="2053" baseline="30000" dirty="0"/>
                <a:t>o</a:t>
              </a:r>
            </a:p>
          </p:txBody>
        </p:sp>
        <p:sp>
          <p:nvSpPr>
            <p:cNvPr id="42" name="TextBox 81"/>
            <p:cNvSpPr txBox="1">
              <a:spLocks noChangeArrowheads="1"/>
            </p:cNvSpPr>
            <p:nvPr/>
          </p:nvSpPr>
          <p:spPr bwMode="auto">
            <a:xfrm>
              <a:off x="12297833" y="2759025"/>
              <a:ext cx="1507143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00B050"/>
                  </a:solidFill>
                </a:rPr>
                <a:t>H</a:t>
              </a:r>
              <a:r>
                <a:rPr lang="en-US" altLang="en-US" sz="2053" baseline="-25000" dirty="0">
                  <a:solidFill>
                    <a:srgbClr val="00B050"/>
                  </a:solidFill>
                </a:rPr>
                <a:t>1</a:t>
              </a:r>
              <a:r>
                <a:rPr lang="en-US" altLang="en-US" sz="2053" dirty="0">
                  <a:solidFill>
                    <a:srgbClr val="00B050"/>
                  </a:solidFill>
                </a:rPr>
                <a:t> = 1.41 ft</a:t>
              </a:r>
            </a:p>
          </p:txBody>
        </p:sp>
        <p:sp>
          <p:nvSpPr>
            <p:cNvPr id="43" name="TextBox 82"/>
            <p:cNvSpPr txBox="1">
              <a:spLocks noChangeArrowheads="1"/>
            </p:cNvSpPr>
            <p:nvPr/>
          </p:nvSpPr>
          <p:spPr bwMode="auto">
            <a:xfrm>
              <a:off x="10930338" y="2011680"/>
              <a:ext cx="1568057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q = 120 lb/ft</a:t>
              </a:r>
            </a:p>
          </p:txBody>
        </p:sp>
        <p:sp>
          <p:nvSpPr>
            <p:cNvPr id="45" name="TextBox 84"/>
            <p:cNvSpPr txBox="1">
              <a:spLocks noChangeArrowheads="1"/>
            </p:cNvSpPr>
            <p:nvPr/>
          </p:nvSpPr>
          <p:spPr bwMode="auto">
            <a:xfrm>
              <a:off x="12548330" y="3159706"/>
              <a:ext cx="1707199" cy="104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g</a:t>
              </a:r>
              <a:r>
                <a:rPr lang="en-US" altLang="en-US" sz="2053" baseline="-25000" dirty="0"/>
                <a:t>1</a:t>
              </a:r>
              <a:r>
                <a:rPr lang="en-US" altLang="en-US" sz="2053" dirty="0"/>
                <a:t> = 115 lb/ft</a:t>
              </a:r>
              <a:r>
                <a:rPr lang="en-US" altLang="en-US" sz="2053" baseline="30000" dirty="0"/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f</a:t>
              </a:r>
              <a:r>
                <a:rPr lang="en-US" altLang="en-US" sz="2053" baseline="-25000" dirty="0"/>
                <a:t>1 </a:t>
              </a:r>
              <a:r>
                <a:rPr lang="en-US" altLang="en-US" sz="2053" dirty="0"/>
                <a:t>= 30</a:t>
              </a:r>
              <a:r>
                <a:rPr lang="en-US" altLang="en-US" sz="2053" baseline="30000" dirty="0"/>
                <a:t>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c</a:t>
              </a:r>
              <a:r>
                <a:rPr lang="en-US" altLang="en-US" sz="2053" baseline="-25000" dirty="0"/>
                <a:t>1</a:t>
              </a:r>
              <a:r>
                <a:rPr lang="en-US" altLang="en-US" sz="2053" dirty="0"/>
                <a:t> = 0</a:t>
              </a:r>
            </a:p>
          </p:txBody>
        </p:sp>
        <p:sp>
          <p:nvSpPr>
            <p:cNvPr id="46" name="TextBox 85"/>
            <p:cNvSpPr txBox="1">
              <a:spLocks noChangeArrowheads="1"/>
            </p:cNvSpPr>
            <p:nvPr/>
          </p:nvSpPr>
          <p:spPr bwMode="auto">
            <a:xfrm>
              <a:off x="12373694" y="4332047"/>
              <a:ext cx="1507143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00B050"/>
                  </a:solidFill>
                </a:rPr>
                <a:t>H</a:t>
              </a:r>
              <a:r>
                <a:rPr lang="en-US" altLang="en-US" sz="2053" baseline="-25000" dirty="0">
                  <a:solidFill>
                    <a:srgbClr val="00B050"/>
                  </a:solidFill>
                </a:rPr>
                <a:t>2</a:t>
              </a:r>
              <a:r>
                <a:rPr lang="en-US" altLang="en-US" sz="2053" dirty="0">
                  <a:solidFill>
                    <a:srgbClr val="00B050"/>
                  </a:solidFill>
                </a:rPr>
                <a:t> = 19.5 ft</a:t>
              </a:r>
            </a:p>
          </p:txBody>
        </p:sp>
        <p:sp>
          <p:nvSpPr>
            <p:cNvPr id="47" name="TextBox 86"/>
            <p:cNvSpPr txBox="1">
              <a:spLocks noChangeArrowheads="1"/>
            </p:cNvSpPr>
            <p:nvPr/>
          </p:nvSpPr>
          <p:spPr bwMode="auto">
            <a:xfrm>
              <a:off x="13631634" y="5615791"/>
              <a:ext cx="630300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a2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48" name="Arc 47"/>
            <p:cNvSpPr/>
            <p:nvPr/>
          </p:nvSpPr>
          <p:spPr bwMode="auto">
            <a:xfrm rot="1247444">
              <a:off x="12771333" y="6072294"/>
              <a:ext cx="307340" cy="433071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sp>
          <p:nvSpPr>
            <p:cNvPr id="49" name="TextBox 88"/>
            <p:cNvSpPr txBox="1">
              <a:spLocks noChangeArrowheads="1"/>
            </p:cNvSpPr>
            <p:nvPr/>
          </p:nvSpPr>
          <p:spPr bwMode="auto">
            <a:xfrm>
              <a:off x="13174819" y="5056382"/>
              <a:ext cx="57419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10</a:t>
              </a:r>
              <a:r>
                <a:rPr lang="en-US" altLang="en-US" sz="2053" baseline="30000" dirty="0"/>
                <a:t>o</a:t>
              </a:r>
            </a:p>
          </p:txBody>
        </p:sp>
        <p:sp>
          <p:nvSpPr>
            <p:cNvPr id="50" name="TextBox 89"/>
            <p:cNvSpPr txBox="1">
              <a:spLocks noChangeArrowheads="1"/>
            </p:cNvSpPr>
            <p:nvPr/>
          </p:nvSpPr>
          <p:spPr bwMode="auto">
            <a:xfrm>
              <a:off x="13601289" y="6169595"/>
              <a:ext cx="630300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h2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51" name="TextBox 90"/>
            <p:cNvSpPr txBox="1">
              <a:spLocks noChangeArrowheads="1"/>
            </p:cNvSpPr>
            <p:nvPr/>
          </p:nvSpPr>
          <p:spPr bwMode="auto">
            <a:xfrm>
              <a:off x="11651576" y="4251129"/>
              <a:ext cx="620683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v1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grpSp>
          <p:nvGrpSpPr>
            <p:cNvPr id="52" name="Group 93"/>
            <p:cNvGrpSpPr>
              <a:grpSpLocks/>
            </p:cNvGrpSpPr>
            <p:nvPr/>
          </p:nvGrpSpPr>
          <p:grpSpPr bwMode="auto">
            <a:xfrm>
              <a:off x="11101916" y="5570125"/>
              <a:ext cx="386503" cy="432318"/>
              <a:chOff x="6660921" y="4107536"/>
              <a:chExt cx="263529" cy="294782"/>
            </a:xfrm>
          </p:grpSpPr>
          <p:sp>
            <p:nvSpPr>
              <p:cNvPr id="122" name="TextBox 91"/>
              <p:cNvSpPr txBox="1">
                <a:spLocks noChangeArrowheads="1"/>
              </p:cNvSpPr>
              <p:nvPr/>
            </p:nvSpPr>
            <p:spPr bwMode="auto">
              <a:xfrm>
                <a:off x="6673794" y="4107536"/>
                <a:ext cx="225371" cy="278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2</a:t>
                </a: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660921" y="4140364"/>
                <a:ext cx="263529" cy="261954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grpSp>
          <p:nvGrpSpPr>
            <p:cNvPr id="53" name="Group 94"/>
            <p:cNvGrpSpPr>
              <a:grpSpLocks/>
            </p:cNvGrpSpPr>
            <p:nvPr/>
          </p:nvGrpSpPr>
          <p:grpSpPr bwMode="auto">
            <a:xfrm>
              <a:off x="11690068" y="2779975"/>
              <a:ext cx="331545" cy="408253"/>
              <a:chOff x="6678588" y="2938463"/>
              <a:chExt cx="268856" cy="331077"/>
            </a:xfrm>
          </p:grpSpPr>
          <p:sp>
            <p:nvSpPr>
              <p:cNvPr id="120" name="TextBox 95"/>
              <p:cNvSpPr txBox="1">
                <a:spLocks noChangeArrowheads="1"/>
              </p:cNvSpPr>
              <p:nvPr/>
            </p:nvSpPr>
            <p:spPr bwMode="auto">
              <a:xfrm>
                <a:off x="6678588" y="2938463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3</a:t>
                </a: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684999" y="3006482"/>
                <a:ext cx="262445" cy="26245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sp>
          <p:nvSpPr>
            <p:cNvPr id="54" name="TextBox 97"/>
            <p:cNvSpPr txBox="1">
              <a:spLocks noChangeArrowheads="1"/>
            </p:cNvSpPr>
            <p:nvPr/>
          </p:nvSpPr>
          <p:spPr bwMode="auto">
            <a:xfrm>
              <a:off x="12529526" y="7634230"/>
              <a:ext cx="127123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00B050"/>
                  </a:solidFill>
                </a:rPr>
                <a:t>T</a:t>
              </a:r>
              <a:r>
                <a:rPr lang="en-US" altLang="en-US" sz="2053" baseline="-25000" dirty="0">
                  <a:solidFill>
                    <a:srgbClr val="00B050"/>
                  </a:solidFill>
                </a:rPr>
                <a:t>1</a:t>
              </a:r>
              <a:r>
                <a:rPr lang="en-US" altLang="en-US" sz="2053" dirty="0">
                  <a:solidFill>
                    <a:srgbClr val="00B050"/>
                  </a:solidFill>
                </a:rPr>
                <a:t> = 2 ft</a:t>
              </a:r>
            </a:p>
          </p:txBody>
        </p:sp>
        <p:sp>
          <p:nvSpPr>
            <p:cNvPr id="55" name="TextBox 98"/>
            <p:cNvSpPr txBox="1">
              <a:spLocks noChangeArrowheads="1"/>
            </p:cNvSpPr>
            <p:nvPr/>
          </p:nvSpPr>
          <p:spPr bwMode="auto">
            <a:xfrm>
              <a:off x="12704478" y="8234488"/>
              <a:ext cx="1749197" cy="104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g</a:t>
              </a:r>
              <a:r>
                <a:rPr lang="en-US" altLang="en-US" sz="2053" baseline="-25000" dirty="0"/>
                <a:t>2</a:t>
              </a:r>
              <a:r>
                <a:rPr lang="en-US" altLang="en-US" sz="2053" dirty="0"/>
                <a:t> = 112 lb/ft</a:t>
              </a:r>
              <a:r>
                <a:rPr lang="en-US" altLang="en-US" sz="2053" baseline="30000" dirty="0"/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f</a:t>
              </a:r>
              <a:r>
                <a:rPr lang="en-US" altLang="en-US" sz="2053" baseline="-25000" dirty="0"/>
                <a:t>2 </a:t>
              </a:r>
              <a:r>
                <a:rPr lang="en-US" altLang="en-US" sz="2053" dirty="0"/>
                <a:t>= 20</a:t>
              </a:r>
              <a:r>
                <a:rPr lang="en-US" altLang="en-US" sz="2053" baseline="30000" dirty="0"/>
                <a:t>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c</a:t>
              </a:r>
              <a:r>
                <a:rPr lang="en-US" altLang="en-US" sz="2053" baseline="-25000" dirty="0"/>
                <a:t>2</a:t>
              </a:r>
              <a:r>
                <a:rPr lang="en-US" altLang="en-US" sz="2053" dirty="0"/>
                <a:t> = 800 lb/ft</a:t>
              </a:r>
              <a:r>
                <a:rPr lang="en-US" altLang="en-US" sz="2053" baseline="30000" dirty="0"/>
                <a:t>2</a:t>
              </a:r>
            </a:p>
          </p:txBody>
        </p:sp>
        <p:sp>
          <p:nvSpPr>
            <p:cNvPr id="56" name="TextBox 99"/>
            <p:cNvSpPr txBox="1">
              <a:spLocks noChangeArrowheads="1"/>
            </p:cNvSpPr>
            <p:nvPr/>
          </p:nvSpPr>
          <p:spPr bwMode="auto">
            <a:xfrm>
              <a:off x="8426938" y="8508176"/>
              <a:ext cx="1138538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2.25 ft</a:t>
              </a:r>
            </a:p>
          </p:txBody>
        </p:sp>
        <p:sp>
          <p:nvSpPr>
            <p:cNvPr id="57" name="TextBox 100"/>
            <p:cNvSpPr txBox="1">
              <a:spLocks noChangeArrowheads="1"/>
            </p:cNvSpPr>
            <p:nvPr/>
          </p:nvSpPr>
          <p:spPr bwMode="auto">
            <a:xfrm>
              <a:off x="9492619" y="8508176"/>
              <a:ext cx="1089641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2.25 ft</a:t>
              </a:r>
            </a:p>
          </p:txBody>
        </p:sp>
        <p:sp>
          <p:nvSpPr>
            <p:cNvPr id="58" name="TextBox 101"/>
            <p:cNvSpPr txBox="1">
              <a:spLocks noChangeArrowheads="1"/>
            </p:cNvSpPr>
            <p:nvPr/>
          </p:nvSpPr>
          <p:spPr bwMode="auto">
            <a:xfrm>
              <a:off x="11104988" y="8508176"/>
              <a:ext cx="76832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8 ft</a:t>
              </a:r>
            </a:p>
          </p:txBody>
        </p:sp>
        <p:sp>
          <p:nvSpPr>
            <p:cNvPr id="59" name="TextBox 103"/>
            <p:cNvSpPr txBox="1">
              <a:spLocks noChangeArrowheads="1"/>
            </p:cNvSpPr>
            <p:nvPr/>
          </p:nvSpPr>
          <p:spPr bwMode="auto">
            <a:xfrm>
              <a:off x="7520941" y="7431679"/>
              <a:ext cx="841366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4.5 ft</a:t>
              </a:r>
            </a:p>
          </p:txBody>
        </p:sp>
        <p:grpSp>
          <p:nvGrpSpPr>
            <p:cNvPr id="60" name="Group 104"/>
            <p:cNvGrpSpPr>
              <a:grpSpLocks/>
            </p:cNvGrpSpPr>
            <p:nvPr/>
          </p:nvGrpSpPr>
          <p:grpSpPr bwMode="auto">
            <a:xfrm>
              <a:off x="10104477" y="5482988"/>
              <a:ext cx="331516" cy="408253"/>
              <a:chOff x="6678590" y="2938461"/>
              <a:chExt cx="268833" cy="331077"/>
            </a:xfrm>
          </p:grpSpPr>
          <p:sp>
            <p:nvSpPr>
              <p:cNvPr id="118" name="TextBox 105"/>
              <p:cNvSpPr txBox="1">
                <a:spLocks noChangeArrowheads="1"/>
              </p:cNvSpPr>
              <p:nvPr/>
            </p:nvSpPr>
            <p:spPr bwMode="auto">
              <a:xfrm>
                <a:off x="6678590" y="2938461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4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684979" y="3006627"/>
                <a:ext cx="262444" cy="262457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grpSp>
          <p:nvGrpSpPr>
            <p:cNvPr id="61" name="Group 107"/>
            <p:cNvGrpSpPr>
              <a:grpSpLocks/>
            </p:cNvGrpSpPr>
            <p:nvPr/>
          </p:nvGrpSpPr>
          <p:grpSpPr bwMode="auto">
            <a:xfrm>
              <a:off x="9702871" y="6200122"/>
              <a:ext cx="330539" cy="408253"/>
              <a:chOff x="6698413" y="2625047"/>
              <a:chExt cx="268040" cy="331077"/>
            </a:xfrm>
          </p:grpSpPr>
          <p:sp>
            <p:nvSpPr>
              <p:cNvPr id="116" name="TextBox 108"/>
              <p:cNvSpPr txBox="1">
                <a:spLocks noChangeArrowheads="1"/>
              </p:cNvSpPr>
              <p:nvPr/>
            </p:nvSpPr>
            <p:spPr bwMode="auto">
              <a:xfrm>
                <a:off x="6698413" y="2625047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6</a:t>
                </a: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703855" y="2693207"/>
                <a:ext cx="262445" cy="262457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grpSp>
          <p:nvGrpSpPr>
            <p:cNvPr id="62" name="Group 110"/>
            <p:cNvGrpSpPr>
              <a:grpSpLocks/>
            </p:cNvGrpSpPr>
            <p:nvPr/>
          </p:nvGrpSpPr>
          <p:grpSpPr bwMode="auto">
            <a:xfrm>
              <a:off x="10918240" y="7683118"/>
              <a:ext cx="330539" cy="408253"/>
              <a:chOff x="7111895" y="2932798"/>
              <a:chExt cx="268040" cy="331077"/>
            </a:xfrm>
          </p:grpSpPr>
          <p:sp>
            <p:nvSpPr>
              <p:cNvPr id="114" name="TextBox 111"/>
              <p:cNvSpPr txBox="1">
                <a:spLocks noChangeArrowheads="1"/>
              </p:cNvSpPr>
              <p:nvPr/>
            </p:nvSpPr>
            <p:spPr bwMode="auto">
              <a:xfrm>
                <a:off x="7111895" y="2932798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5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117354" y="3001081"/>
                <a:ext cx="262445" cy="26245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 bwMode="auto">
            <a:xfrm rot="5400000" flipH="1" flipV="1">
              <a:off x="11961073" y="2579794"/>
              <a:ext cx="363219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 bwMode="auto">
            <a:xfrm rot="5400000">
              <a:off x="11148484" y="3003550"/>
              <a:ext cx="349250" cy="4657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 bwMode="auto">
            <a:xfrm>
              <a:off x="11285857" y="2800986"/>
              <a:ext cx="67521" cy="67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rot="5400000">
              <a:off x="11071650" y="5019887"/>
              <a:ext cx="440056" cy="232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22"/>
            <p:cNvSpPr txBox="1">
              <a:spLocks noChangeArrowheads="1"/>
            </p:cNvSpPr>
            <p:nvPr/>
          </p:nvSpPr>
          <p:spPr bwMode="auto">
            <a:xfrm>
              <a:off x="11011034" y="5093693"/>
              <a:ext cx="53091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2</a:t>
              </a:r>
            </a:p>
          </p:txBody>
        </p:sp>
        <p:sp>
          <p:nvSpPr>
            <p:cNvPr id="68" name="TextBox 123"/>
            <p:cNvSpPr txBox="1">
              <a:spLocks noChangeArrowheads="1"/>
            </p:cNvSpPr>
            <p:nvPr/>
          </p:nvSpPr>
          <p:spPr bwMode="auto">
            <a:xfrm>
              <a:off x="11569825" y="3258427"/>
              <a:ext cx="53091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3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>
              <a:off x="11574570" y="3224743"/>
              <a:ext cx="349250" cy="4657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25"/>
            <p:cNvSpPr txBox="1">
              <a:spLocks noChangeArrowheads="1"/>
            </p:cNvSpPr>
            <p:nvPr/>
          </p:nvSpPr>
          <p:spPr bwMode="auto">
            <a:xfrm>
              <a:off x="11035480" y="3118736"/>
              <a:ext cx="53091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1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5400000">
              <a:off x="10044855" y="6137487"/>
              <a:ext cx="440056" cy="2329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 bwMode="auto">
            <a:xfrm rot="5400000">
              <a:off x="9723544" y="6861599"/>
              <a:ext cx="440054" cy="2329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 bwMode="auto">
            <a:xfrm rot="5400000">
              <a:off x="10139152" y="8008302"/>
              <a:ext cx="440056" cy="4657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29"/>
            <p:cNvSpPr txBox="1">
              <a:spLocks noChangeArrowheads="1"/>
            </p:cNvSpPr>
            <p:nvPr/>
          </p:nvSpPr>
          <p:spPr bwMode="auto">
            <a:xfrm>
              <a:off x="10057597" y="6251301"/>
              <a:ext cx="53091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4</a:t>
              </a:r>
            </a:p>
          </p:txBody>
        </p:sp>
        <p:sp>
          <p:nvSpPr>
            <p:cNvPr id="75" name="TextBox 130"/>
            <p:cNvSpPr txBox="1">
              <a:spLocks noChangeArrowheads="1"/>
            </p:cNvSpPr>
            <p:nvPr/>
          </p:nvSpPr>
          <p:spPr bwMode="auto">
            <a:xfrm>
              <a:off x="9551193" y="6918326"/>
              <a:ext cx="53091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6</a:t>
              </a:r>
            </a:p>
          </p:txBody>
        </p:sp>
        <p:sp>
          <p:nvSpPr>
            <p:cNvPr id="76" name="TextBox 131"/>
            <p:cNvSpPr txBox="1">
              <a:spLocks noChangeArrowheads="1"/>
            </p:cNvSpPr>
            <p:nvPr/>
          </p:nvSpPr>
          <p:spPr bwMode="auto">
            <a:xfrm>
              <a:off x="10281112" y="7752978"/>
              <a:ext cx="530915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5</a:t>
              </a: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rot="5400000">
              <a:off x="11160126" y="3587962"/>
              <a:ext cx="3352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11531493" y="3845244"/>
              <a:ext cx="45402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rot="5400000">
              <a:off x="11276542" y="3534411"/>
              <a:ext cx="118744" cy="1047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rot="5400000">
              <a:off x="11702627" y="3890646"/>
              <a:ext cx="118745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 rot="5400000">
              <a:off x="11234632" y="4849919"/>
              <a:ext cx="118745" cy="1047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10221807" y="5986147"/>
              <a:ext cx="118745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9886528" y="6649721"/>
              <a:ext cx="118744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rot="10800000" flipV="1">
              <a:off x="8328874" y="7844156"/>
              <a:ext cx="223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5400000">
              <a:off x="8447619" y="7809230"/>
              <a:ext cx="118744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10305627" y="7802246"/>
              <a:ext cx="118745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80"/>
            <p:cNvSpPr txBox="1">
              <a:spLocks noChangeArrowheads="1"/>
            </p:cNvSpPr>
            <p:nvPr/>
          </p:nvSpPr>
          <p:spPr bwMode="auto">
            <a:xfrm>
              <a:off x="9035024" y="7697108"/>
              <a:ext cx="428321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5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8468573" y="8088630"/>
              <a:ext cx="83820" cy="838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105" name="TextBox 185"/>
            <p:cNvSpPr txBox="1">
              <a:spLocks noChangeArrowheads="1"/>
            </p:cNvSpPr>
            <p:nvPr/>
          </p:nvSpPr>
          <p:spPr bwMode="auto">
            <a:xfrm>
              <a:off x="8092452" y="8031864"/>
              <a:ext cx="40107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 dirty="0">
                  <a:latin typeface="Arial Narrow" panose="020B0606020202030204" pitchFamily="34" charset="0"/>
                </a:rPr>
                <a:t>O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5400000">
              <a:off x="12061191" y="5492539"/>
              <a:ext cx="118745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12594379" y="7129356"/>
              <a:ext cx="21048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rot="5400000">
              <a:off x="13583920" y="6130502"/>
              <a:ext cx="118745" cy="1047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rot="5400000">
              <a:off x="13581592" y="8079317"/>
              <a:ext cx="118744" cy="1047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97"/>
            <p:cNvSpPr txBox="1">
              <a:spLocks noChangeArrowheads="1"/>
            </p:cNvSpPr>
            <p:nvPr/>
          </p:nvSpPr>
          <p:spPr bwMode="auto">
            <a:xfrm>
              <a:off x="13578058" y="6820541"/>
              <a:ext cx="413896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y</a:t>
              </a:r>
              <a:r>
                <a:rPr lang="en-US" altLang="en-US" sz="2053" baseline="-25000" dirty="0"/>
                <a:t>a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rot="10800000" flipV="1">
              <a:off x="12114742" y="5916296"/>
              <a:ext cx="1564640" cy="3352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11807402" y="5958205"/>
              <a:ext cx="633307" cy="2328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203"/>
            <p:cNvSpPr txBox="1">
              <a:spLocks noChangeArrowheads="1"/>
            </p:cNvSpPr>
            <p:nvPr/>
          </p:nvSpPr>
          <p:spPr bwMode="auto">
            <a:xfrm>
              <a:off x="11930128" y="5154931"/>
              <a:ext cx="522900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v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27" name="TextBox 206"/>
            <p:cNvSpPr txBox="1">
              <a:spLocks noChangeArrowheads="1"/>
            </p:cNvSpPr>
            <p:nvPr/>
          </p:nvSpPr>
          <p:spPr bwMode="auto">
            <a:xfrm>
              <a:off x="13651782" y="4719533"/>
              <a:ext cx="630301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a1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28" name="Arc 127"/>
            <p:cNvSpPr/>
            <p:nvPr/>
          </p:nvSpPr>
          <p:spPr>
            <a:xfrm rot="1247444">
              <a:off x="12878436" y="5152602"/>
              <a:ext cx="305011" cy="435398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rot="10800000">
              <a:off x="12121727" y="6354023"/>
              <a:ext cx="1564640" cy="232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211"/>
            <p:cNvSpPr txBox="1">
              <a:spLocks noChangeArrowheads="1"/>
            </p:cNvSpPr>
            <p:nvPr/>
          </p:nvSpPr>
          <p:spPr bwMode="auto">
            <a:xfrm>
              <a:off x="13046527" y="5974504"/>
              <a:ext cx="574196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10</a:t>
              </a:r>
              <a:r>
                <a:rPr lang="en-US" altLang="en-US" sz="2053" baseline="30000" dirty="0"/>
                <a:t>o</a:t>
              </a:r>
            </a:p>
          </p:txBody>
        </p:sp>
        <p:sp>
          <p:nvSpPr>
            <p:cNvPr id="131" name="TextBox 212"/>
            <p:cNvSpPr txBox="1">
              <a:spLocks noChangeArrowheads="1"/>
            </p:cNvSpPr>
            <p:nvPr/>
          </p:nvSpPr>
          <p:spPr bwMode="auto">
            <a:xfrm>
              <a:off x="13604051" y="5147947"/>
              <a:ext cx="630301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h1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32" name="TextBox 213"/>
            <p:cNvSpPr txBox="1">
              <a:spLocks noChangeArrowheads="1"/>
            </p:cNvSpPr>
            <p:nvPr/>
          </p:nvSpPr>
          <p:spPr bwMode="auto">
            <a:xfrm>
              <a:off x="11649779" y="5557733"/>
              <a:ext cx="620683" cy="4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v2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cxnSp>
          <p:nvCxnSpPr>
            <p:cNvPr id="133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10048209" y="6961199"/>
              <a:ext cx="1386693" cy="1169341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TextBox 36"/>
            <p:cNvSpPr txBox="1">
              <a:spLocks noChangeArrowheads="1"/>
            </p:cNvSpPr>
            <p:nvPr/>
          </p:nvSpPr>
          <p:spPr bwMode="auto">
            <a:xfrm>
              <a:off x="11181613" y="6453357"/>
              <a:ext cx="478016" cy="580287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71" b="1" dirty="0"/>
                <a:t>R</a:t>
              </a:r>
            </a:p>
          </p:txBody>
        </p:sp>
        <p:cxnSp>
          <p:nvCxnSpPr>
            <p:cNvPr id="195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10068432" y="6668148"/>
              <a:ext cx="1913" cy="137573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10090691" y="8144139"/>
              <a:ext cx="1227556" cy="520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0" name="TextBox 36"/>
            <p:cNvSpPr txBox="1">
              <a:spLocks noChangeArrowheads="1"/>
            </p:cNvSpPr>
            <p:nvPr/>
          </p:nvSpPr>
          <p:spPr bwMode="auto">
            <a:xfrm>
              <a:off x="10008628" y="6717236"/>
              <a:ext cx="1079474" cy="40011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 dirty="0" smtClean="0"/>
                <a:t>∑</a:t>
              </a:r>
              <a:r>
                <a:rPr lang="en-US" altLang="en-US" sz="2000" b="1" i="1" dirty="0" err="1" smtClean="0"/>
                <a:t>F</a:t>
              </a:r>
              <a:r>
                <a:rPr lang="en-US" altLang="en-US" sz="2000" b="1" i="1" baseline="-25000" dirty="0" err="1" smtClean="0"/>
                <a:t>y</a:t>
              </a:r>
              <a:endParaRPr lang="en-US" altLang="en-US" sz="2000" b="1" i="1" baseline="-25000" dirty="0"/>
            </a:p>
          </p:txBody>
        </p:sp>
        <p:sp>
          <p:nvSpPr>
            <p:cNvPr id="201" name="TextBox 36"/>
            <p:cNvSpPr txBox="1">
              <a:spLocks noChangeArrowheads="1"/>
            </p:cNvSpPr>
            <p:nvPr/>
          </p:nvSpPr>
          <p:spPr bwMode="auto">
            <a:xfrm>
              <a:off x="10571314" y="8060717"/>
              <a:ext cx="1079474" cy="46166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 i="1" dirty="0" smtClean="0"/>
                <a:t>∑</a:t>
              </a:r>
              <a:r>
                <a:rPr lang="en-US" altLang="en-US" sz="2400" b="1" i="1" dirty="0" err="1" smtClean="0"/>
                <a:t>F</a:t>
              </a:r>
              <a:r>
                <a:rPr lang="en-US" altLang="en-US" sz="2400" b="1" i="1" baseline="-25000" dirty="0" err="1" smtClean="0"/>
                <a:t>x</a:t>
              </a:r>
              <a:endParaRPr lang="en-US" altLang="en-US" sz="2400" b="1" i="1" baseline="-25000" dirty="0"/>
            </a:p>
          </p:txBody>
        </p:sp>
      </p:grpSp>
      <p:sp>
        <p:nvSpPr>
          <p:cNvPr id="4" name="Freeform 3"/>
          <p:cNvSpPr/>
          <p:nvPr/>
        </p:nvSpPr>
        <p:spPr>
          <a:xfrm>
            <a:off x="3943350" y="3895725"/>
            <a:ext cx="7964587" cy="1962150"/>
          </a:xfrm>
          <a:custGeom>
            <a:avLst/>
            <a:gdLst>
              <a:gd name="connsiteX0" fmla="*/ 0 w 7964587"/>
              <a:gd name="connsiteY0" fmla="*/ 0 h 1962150"/>
              <a:gd name="connsiteX1" fmla="*/ 1285875 w 7964587"/>
              <a:gd name="connsiteY1" fmla="*/ 609600 h 1962150"/>
              <a:gd name="connsiteX2" fmla="*/ 5019675 w 7964587"/>
              <a:gd name="connsiteY2" fmla="*/ 542925 h 1962150"/>
              <a:gd name="connsiteX3" fmla="*/ 7629525 w 7964587"/>
              <a:gd name="connsiteY3" fmla="*/ 1085850 h 1962150"/>
              <a:gd name="connsiteX4" fmla="*/ 7848600 w 7964587"/>
              <a:gd name="connsiteY4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587" h="1962150">
                <a:moveTo>
                  <a:pt x="0" y="0"/>
                </a:moveTo>
                <a:cubicBezTo>
                  <a:pt x="224631" y="259556"/>
                  <a:pt x="449263" y="519113"/>
                  <a:pt x="1285875" y="609600"/>
                </a:cubicBezTo>
                <a:cubicBezTo>
                  <a:pt x="2122487" y="700087"/>
                  <a:pt x="3962400" y="463550"/>
                  <a:pt x="5019675" y="542925"/>
                </a:cubicBezTo>
                <a:cubicBezTo>
                  <a:pt x="6076950" y="622300"/>
                  <a:pt x="7158038" y="849313"/>
                  <a:pt x="7629525" y="1085850"/>
                </a:cubicBezTo>
                <a:cubicBezTo>
                  <a:pt x="8101012" y="1322387"/>
                  <a:pt x="7974806" y="1642268"/>
                  <a:pt x="7848600" y="1962150"/>
                </a:cubicBezTo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6648" y="209287"/>
            <a:ext cx="185820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4</a:t>
            </a:r>
            <a:endParaRPr lang="en-US" altLang="en-US" sz="2640" u="sn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5538" y="739936"/>
            <a:ext cx="1262888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smtClean="0"/>
              <a:t>Given:</a:t>
            </a:r>
            <a:endParaRPr lang="en-US" altLang="en-US" sz="20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The cross section of a </a:t>
            </a:r>
            <a:r>
              <a:rPr lang="en-US" altLang="en-US" sz="2000" dirty="0" smtClean="0"/>
              <a:t>retaining wall as shown </a:t>
            </a:r>
            <a:r>
              <a:rPr lang="en-US" altLang="en-US" sz="2000" dirty="0"/>
              <a:t>in Figure </a:t>
            </a:r>
            <a:r>
              <a:rPr lang="en-US" altLang="en-US" sz="2000" dirty="0" smtClean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smtClean="0"/>
              <a:t>Find:</a:t>
            </a:r>
            <a:r>
              <a:rPr lang="en-US" altLang="en-US" sz="20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Calculate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earth pressure using Rankine’s and Coulomb Earth Pressure Methods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smtClean="0"/>
              <a:t>Solution</a:t>
            </a:r>
            <a:r>
              <a:rPr lang="en-US" altLang="en-US" sz="20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 smtClean="0"/>
              <a:t>1- Using Rankine’s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Because of the slope in the backfill </a:t>
            </a:r>
            <a:endParaRPr lang="en-US" altLang="en-US" sz="2000" dirty="0"/>
          </a:p>
        </p:txBody>
      </p:sp>
      <p:sp>
        <p:nvSpPr>
          <p:cNvPr id="178" name="Trapezoid 177"/>
          <p:cNvSpPr/>
          <p:nvPr/>
        </p:nvSpPr>
        <p:spPr>
          <a:xfrm>
            <a:off x="10780923" y="4113276"/>
            <a:ext cx="1346662" cy="2601884"/>
          </a:xfrm>
          <a:prstGeom prst="trapezoid">
            <a:avLst>
              <a:gd name="adj" fmla="val 36420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flipV="1">
            <a:off x="11641291" y="3556670"/>
            <a:ext cx="2801389" cy="552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9723470" y="4119078"/>
            <a:ext cx="1618558" cy="2614698"/>
            <a:chOff x="1637093" y="4648200"/>
            <a:chExt cx="2897500" cy="2614698"/>
          </a:xfrm>
        </p:grpSpPr>
        <p:cxnSp>
          <p:nvCxnSpPr>
            <p:cNvPr id="182" name="Straight Connector 181"/>
            <p:cNvCxnSpPr/>
            <p:nvPr/>
          </p:nvCxnSpPr>
          <p:spPr>
            <a:xfrm flipH="1">
              <a:off x="2705793" y="46482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637093" y="7262898"/>
              <a:ext cx="1828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Arrow Connector 187"/>
          <p:cNvCxnSpPr/>
          <p:nvPr/>
        </p:nvCxnSpPr>
        <p:spPr>
          <a:xfrm flipH="1">
            <a:off x="10460884" y="4113536"/>
            <a:ext cx="12469" cy="2622666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bject 8"/>
          <p:cNvSpPr txBox="1"/>
          <p:nvPr/>
        </p:nvSpPr>
        <p:spPr>
          <a:xfrm>
            <a:off x="10185780" y="5138565"/>
            <a:ext cx="649860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15" dirty="0">
                <a:latin typeface="Calibri"/>
                <a:cs typeface="Calibri"/>
              </a:rPr>
              <a:t>H = </a:t>
            </a:r>
            <a:r>
              <a:rPr lang="en-US" sz="1400" spc="10" dirty="0" smtClean="0">
                <a:latin typeface="Calibri"/>
                <a:cs typeface="Calibri"/>
              </a:rPr>
              <a:t>5</a:t>
            </a:r>
            <a:r>
              <a:rPr sz="1400" spc="-110" dirty="0" smtClean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ft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1" name="object 98"/>
          <p:cNvSpPr txBox="1"/>
          <p:nvPr/>
        </p:nvSpPr>
        <p:spPr>
          <a:xfrm>
            <a:off x="13620047" y="3531718"/>
            <a:ext cx="143319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</a:tabLst>
            </a:pPr>
            <a:r>
              <a:rPr sz="1450" u="sng" spc="5" dirty="0">
                <a:latin typeface="Times New Roman"/>
                <a:cs typeface="Times New Roman"/>
              </a:rPr>
              <a:t> 	</a:t>
            </a:r>
            <a:r>
              <a:rPr lang="en-US" sz="1450" spc="20" dirty="0" smtClean="0">
                <a:latin typeface="Symbol"/>
                <a:cs typeface="Symbol"/>
              </a:rPr>
              <a:t>b</a:t>
            </a:r>
            <a:r>
              <a:rPr sz="1450" spc="20" dirty="0" smtClean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Calibri"/>
                <a:cs typeface="Calibri"/>
              </a:rPr>
              <a:t>=</a:t>
            </a:r>
            <a:r>
              <a:rPr sz="1450" spc="-1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10</a:t>
            </a:r>
            <a:r>
              <a:rPr sz="1425" spc="22" baseline="26315" dirty="0">
                <a:latin typeface="Calibri"/>
                <a:cs typeface="Calibri"/>
              </a:rPr>
              <a:t>o</a:t>
            </a:r>
            <a:endParaRPr sz="1425" baseline="26315" dirty="0">
              <a:latin typeface="Calibri"/>
              <a:cs typeface="Calibri"/>
            </a:endParaRPr>
          </a:p>
        </p:txBody>
      </p:sp>
      <p:sp>
        <p:nvSpPr>
          <p:cNvPr id="192" name="object 99"/>
          <p:cNvSpPr txBox="1"/>
          <p:nvPr/>
        </p:nvSpPr>
        <p:spPr>
          <a:xfrm>
            <a:off x="14016880" y="4243675"/>
            <a:ext cx="1035050" cy="69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450" spc="5" dirty="0">
                <a:latin typeface="Symbol"/>
                <a:cs typeface="Symbol"/>
              </a:rPr>
              <a:t></a:t>
            </a:r>
            <a:r>
              <a:rPr sz="1425" spc="7" baseline="-20467" dirty="0">
                <a:latin typeface="Calibri"/>
                <a:cs typeface="Calibri"/>
              </a:rPr>
              <a:t>1</a:t>
            </a:r>
            <a:r>
              <a:rPr sz="1450" spc="5" dirty="0">
                <a:latin typeface="Calibri"/>
                <a:cs typeface="Calibri"/>
              </a:rPr>
              <a:t>= </a:t>
            </a:r>
            <a:r>
              <a:rPr sz="1450" spc="15" dirty="0" smtClean="0">
                <a:latin typeface="Calibri"/>
                <a:cs typeface="Calibri"/>
              </a:rPr>
              <a:t>1</a:t>
            </a:r>
            <a:r>
              <a:rPr lang="en-US" sz="1450" spc="15" dirty="0" smtClean="0">
                <a:latin typeface="Calibri"/>
                <a:cs typeface="Calibri"/>
              </a:rPr>
              <a:t>1</a:t>
            </a:r>
            <a:r>
              <a:rPr sz="1450" spc="15" dirty="0" smtClean="0">
                <a:latin typeface="Calibri"/>
                <a:cs typeface="Calibri"/>
              </a:rPr>
              <a:t>0 </a:t>
            </a:r>
            <a:r>
              <a:rPr sz="1450" spc="5" dirty="0">
                <a:latin typeface="Calibri"/>
                <a:cs typeface="Calibri"/>
              </a:rPr>
              <a:t>lb/ft</a:t>
            </a:r>
            <a:r>
              <a:rPr sz="1425" spc="7" baseline="26315" dirty="0">
                <a:latin typeface="Calibri"/>
                <a:cs typeface="Calibri"/>
              </a:rPr>
              <a:t>3  </a:t>
            </a:r>
            <a:r>
              <a:rPr sz="1450" spc="15" dirty="0">
                <a:latin typeface="Calibri"/>
                <a:cs typeface="Calibri"/>
              </a:rPr>
              <a:t>c</a:t>
            </a:r>
            <a:r>
              <a:rPr sz="1425" spc="22" baseline="-20467" dirty="0">
                <a:latin typeface="Calibri"/>
                <a:cs typeface="Calibri"/>
              </a:rPr>
              <a:t>1</a:t>
            </a:r>
            <a:r>
              <a:rPr sz="1450" spc="15" dirty="0">
                <a:latin typeface="Calibri"/>
                <a:cs typeface="Calibri"/>
              </a:rPr>
              <a:t>=0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spc="15" dirty="0">
                <a:latin typeface="Symbol"/>
                <a:cs typeface="Symbol"/>
              </a:rPr>
              <a:t></a:t>
            </a:r>
            <a:r>
              <a:rPr sz="1425" spc="22" baseline="-20467" dirty="0">
                <a:latin typeface="Calibri"/>
                <a:cs typeface="Calibri"/>
              </a:rPr>
              <a:t>1</a:t>
            </a:r>
            <a:r>
              <a:rPr sz="1450" spc="15" dirty="0">
                <a:latin typeface="Calibri"/>
                <a:cs typeface="Calibri"/>
              </a:rPr>
              <a:t>=</a:t>
            </a:r>
            <a:r>
              <a:rPr sz="1450" spc="-65" dirty="0">
                <a:latin typeface="Calibri"/>
                <a:cs typeface="Calibri"/>
              </a:rPr>
              <a:t> </a:t>
            </a:r>
            <a:r>
              <a:rPr sz="1450" spc="15" dirty="0" smtClean="0">
                <a:latin typeface="Calibri"/>
                <a:cs typeface="Calibri"/>
              </a:rPr>
              <a:t>3</a:t>
            </a:r>
            <a:r>
              <a:rPr lang="en-US" sz="1450" spc="15" dirty="0" smtClean="0">
                <a:latin typeface="Calibri"/>
                <a:cs typeface="Calibri"/>
              </a:rPr>
              <a:t>0</a:t>
            </a:r>
            <a:r>
              <a:rPr sz="1425" spc="22" baseline="26315" dirty="0" smtClean="0">
                <a:latin typeface="Calibri"/>
                <a:cs typeface="Calibri"/>
              </a:rPr>
              <a:t>o</a:t>
            </a:r>
            <a:endParaRPr sz="1425" baseline="26315" dirty="0">
              <a:latin typeface="Calibri"/>
              <a:cs typeface="Calibri"/>
            </a:endParaRPr>
          </a:p>
        </p:txBody>
      </p:sp>
      <p:sp>
        <p:nvSpPr>
          <p:cNvPr id="193" name="Arc 192"/>
          <p:cNvSpPr/>
          <p:nvPr/>
        </p:nvSpPr>
        <p:spPr bwMode="auto">
          <a:xfrm rot="1247444">
            <a:off x="14237038" y="3565879"/>
            <a:ext cx="192330" cy="271013"/>
          </a:xfrm>
          <a:prstGeom prst="arc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  <p:sp>
        <p:nvSpPr>
          <p:cNvPr id="194" name="Arc 193"/>
          <p:cNvSpPr/>
          <p:nvPr/>
        </p:nvSpPr>
        <p:spPr bwMode="auto">
          <a:xfrm rot="15465859">
            <a:off x="11894538" y="6459891"/>
            <a:ext cx="463878" cy="444886"/>
          </a:xfrm>
          <a:prstGeom prst="arc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  <p:sp>
        <p:nvSpPr>
          <p:cNvPr id="195" name="TextBox 194"/>
          <p:cNvSpPr txBox="1"/>
          <p:nvPr/>
        </p:nvSpPr>
        <p:spPr>
          <a:xfrm>
            <a:off x="11563013" y="6370673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70</a:t>
            </a:r>
            <a:r>
              <a:rPr lang="en-US" sz="1600" baseline="30000" dirty="0" smtClean="0"/>
              <a:t>o</a:t>
            </a:r>
            <a:endParaRPr lang="en-US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55913" y="4605251"/>
                <a:ext cx="6617966" cy="5216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rad>
                      </m:num>
                      <m:den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  =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10 .  </m:t>
                    </m:r>
                    <m:f>
                      <m:f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rgbClr val="C00000"/>
                        </a:solidFill>
                      </a:rPr>
                      <m:t>0.35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3" y="4605251"/>
                <a:ext cx="6617966" cy="521618"/>
              </a:xfrm>
              <a:prstGeom prst="rect">
                <a:avLst/>
              </a:prstGeom>
              <a:blipFill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Freeform 48" descr="Light horizontal"/>
          <p:cNvSpPr>
            <a:spLocks/>
          </p:cNvSpPr>
          <p:nvPr/>
        </p:nvSpPr>
        <p:spPr bwMode="auto">
          <a:xfrm>
            <a:off x="12132619" y="4016693"/>
            <a:ext cx="1140387" cy="2696527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  <a:gd name="connsiteX0" fmla="*/ 14989 w 14989"/>
              <a:gd name="connsiteY0" fmla="*/ 8196 h 10000"/>
              <a:gd name="connsiteX1" fmla="*/ 0 w 14989"/>
              <a:gd name="connsiteY1" fmla="*/ 0 h 10000"/>
              <a:gd name="connsiteX2" fmla="*/ 0 w 14989"/>
              <a:gd name="connsiteY2" fmla="*/ 10000 h 10000"/>
              <a:gd name="connsiteX3" fmla="*/ 14989 w 14989"/>
              <a:gd name="connsiteY3" fmla="*/ 8196 h 10000"/>
              <a:gd name="connsiteX0" fmla="*/ 13763 w 13763"/>
              <a:gd name="connsiteY0" fmla="*/ 9060 h 10000"/>
              <a:gd name="connsiteX1" fmla="*/ 0 w 13763"/>
              <a:gd name="connsiteY1" fmla="*/ 0 h 10000"/>
              <a:gd name="connsiteX2" fmla="*/ 0 w 13763"/>
              <a:gd name="connsiteY2" fmla="*/ 10000 h 10000"/>
              <a:gd name="connsiteX3" fmla="*/ 13763 w 13763"/>
              <a:gd name="connsiteY3" fmla="*/ 9060 h 10000"/>
              <a:gd name="connsiteX0" fmla="*/ 12656 w 12656"/>
              <a:gd name="connsiteY0" fmla="*/ 9240 h 10000"/>
              <a:gd name="connsiteX1" fmla="*/ 0 w 12656"/>
              <a:gd name="connsiteY1" fmla="*/ 0 h 10000"/>
              <a:gd name="connsiteX2" fmla="*/ 0 w 12656"/>
              <a:gd name="connsiteY2" fmla="*/ 10000 h 10000"/>
              <a:gd name="connsiteX3" fmla="*/ 12656 w 12656"/>
              <a:gd name="connsiteY3" fmla="*/ 92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6" h="10000">
                <a:moveTo>
                  <a:pt x="12656" y="9240"/>
                </a:moveTo>
                <a:lnTo>
                  <a:pt x="0" y="0"/>
                </a:lnTo>
                <a:lnTo>
                  <a:pt x="0" y="10000"/>
                </a:lnTo>
                <a:lnTo>
                  <a:pt x="12656" y="92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cxnSp>
        <p:nvCxnSpPr>
          <p:cNvPr id="228" name="Straight Arrow Connector 227"/>
          <p:cNvCxnSpPr/>
          <p:nvPr/>
        </p:nvCxnSpPr>
        <p:spPr>
          <a:xfrm flipV="1">
            <a:off x="12128809" y="5539740"/>
            <a:ext cx="1783406" cy="331470"/>
          </a:xfrm>
          <a:prstGeom prst="straightConnector1">
            <a:avLst/>
          </a:prstGeom>
          <a:ln w="25400">
            <a:solidFill>
              <a:srgbClr val="00B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13035915" y="5080635"/>
                <a:ext cx="144757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915" y="5080635"/>
                <a:ext cx="1447576" cy="495649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" name="Straight Connector 230"/>
          <p:cNvCxnSpPr/>
          <p:nvPr/>
        </p:nvCxnSpPr>
        <p:spPr>
          <a:xfrm flipH="1" flipV="1">
            <a:off x="9759632" y="4007168"/>
            <a:ext cx="2374564" cy="889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H="1">
            <a:off x="9947910" y="4010666"/>
            <a:ext cx="3474" cy="271398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bject 8"/>
          <p:cNvSpPr txBox="1"/>
          <p:nvPr/>
        </p:nvSpPr>
        <p:spPr>
          <a:xfrm>
            <a:off x="9360408" y="4719465"/>
            <a:ext cx="1100963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15" dirty="0" smtClean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sz="1600" spc="15" baseline="30000" dirty="0" smtClean="0">
                <a:solidFill>
                  <a:srgbClr val="00B050"/>
                </a:solidFill>
                <a:latin typeface="Calibri"/>
                <a:cs typeface="Calibri"/>
              </a:rPr>
              <a:t>*</a:t>
            </a:r>
            <a:r>
              <a:rPr sz="1600" spc="15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00B050"/>
                </a:solidFill>
                <a:latin typeface="Calibri"/>
                <a:cs typeface="Calibri"/>
              </a:rPr>
              <a:t>= </a:t>
            </a:r>
            <a:r>
              <a:rPr lang="en-US" sz="1600" spc="10" dirty="0" smtClean="0">
                <a:solidFill>
                  <a:srgbClr val="00B050"/>
                </a:solidFill>
                <a:latin typeface="Calibri"/>
                <a:cs typeface="Calibri"/>
              </a:rPr>
              <a:t>5.32</a:t>
            </a:r>
            <a:r>
              <a:rPr sz="1600" spc="-110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050"/>
                </a:solidFill>
                <a:latin typeface="Calibri"/>
                <a:cs typeface="Calibri"/>
              </a:rPr>
              <a:t>ft</a:t>
            </a:r>
            <a:endParaRPr sz="16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36" name="Right Triangle 235"/>
          <p:cNvSpPr/>
          <p:nvPr/>
        </p:nvSpPr>
        <p:spPr>
          <a:xfrm rot="16200000">
            <a:off x="11833114" y="3816940"/>
            <a:ext cx="102939" cy="498635"/>
          </a:xfrm>
          <a:prstGeom prst="rtTriangle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 rot="16200000">
            <a:off x="11929773" y="6115046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</a:t>
            </a:r>
            <a:r>
              <a:rPr lang="en-US" sz="800" baseline="30000" dirty="0" smtClean="0"/>
              <a:t>o</a:t>
            </a:r>
            <a:endParaRPr lang="en-US" sz="800" baseline="30000" dirty="0"/>
          </a:p>
        </p:txBody>
      </p:sp>
      <p:sp>
        <p:nvSpPr>
          <p:cNvPr id="238" name="TextBox 237"/>
          <p:cNvSpPr txBox="1"/>
          <p:nvPr/>
        </p:nvSpPr>
        <p:spPr>
          <a:xfrm>
            <a:off x="11856748" y="3990336"/>
            <a:ext cx="288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10</a:t>
            </a:r>
            <a:r>
              <a:rPr lang="en-US" sz="600" baseline="30000" dirty="0" smtClean="0"/>
              <a:t>o</a:t>
            </a:r>
            <a:endParaRPr lang="en-US" sz="600" baseline="30000" dirty="0"/>
          </a:p>
        </p:txBody>
      </p:sp>
      <p:sp>
        <p:nvSpPr>
          <p:cNvPr id="239" name="Freeform 238"/>
          <p:cNvSpPr/>
          <p:nvPr/>
        </p:nvSpPr>
        <p:spPr>
          <a:xfrm>
            <a:off x="12131993" y="4066193"/>
            <a:ext cx="332422" cy="105021"/>
          </a:xfrm>
          <a:custGeom>
            <a:avLst/>
            <a:gdLst>
              <a:gd name="connsiteX0" fmla="*/ 0 w 332422"/>
              <a:gd name="connsiteY0" fmla="*/ 9555 h 105021"/>
              <a:gd name="connsiteX1" fmla="*/ 130492 w 332422"/>
              <a:gd name="connsiteY1" fmla="*/ 7650 h 105021"/>
              <a:gd name="connsiteX2" fmla="*/ 121920 w 332422"/>
              <a:gd name="connsiteY2" fmla="*/ 93375 h 105021"/>
              <a:gd name="connsiteX3" fmla="*/ 332422 w 332422"/>
              <a:gd name="connsiteY3" fmla="*/ 101947 h 10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22" h="105021">
                <a:moveTo>
                  <a:pt x="0" y="9555"/>
                </a:moveTo>
                <a:cubicBezTo>
                  <a:pt x="55086" y="1617"/>
                  <a:pt x="110172" y="-6320"/>
                  <a:pt x="130492" y="7650"/>
                </a:cubicBezTo>
                <a:cubicBezTo>
                  <a:pt x="150812" y="21620"/>
                  <a:pt x="88265" y="77659"/>
                  <a:pt x="121920" y="93375"/>
                </a:cubicBezTo>
                <a:cubicBezTo>
                  <a:pt x="155575" y="109091"/>
                  <a:pt x="243998" y="105519"/>
                  <a:pt x="332422" y="101947"/>
                </a:cubicBez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head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bject 8"/>
          <p:cNvSpPr txBox="1"/>
          <p:nvPr/>
        </p:nvSpPr>
        <p:spPr>
          <a:xfrm>
            <a:off x="12402694" y="4102245"/>
            <a:ext cx="374142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spc="10" dirty="0" smtClean="0">
                <a:latin typeface="Calibri"/>
                <a:cs typeface="Calibri"/>
              </a:rPr>
              <a:t>0.32’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41" name="object 8"/>
          <p:cNvSpPr txBox="1"/>
          <p:nvPr/>
        </p:nvSpPr>
        <p:spPr>
          <a:xfrm>
            <a:off x="11732134" y="4123200"/>
            <a:ext cx="370332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i="1" spc="10" dirty="0" smtClean="0">
                <a:latin typeface="Calibri"/>
                <a:cs typeface="Calibri"/>
              </a:rPr>
              <a:t>1.82’</a:t>
            </a:r>
            <a:endParaRPr sz="800" i="1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/>
              <p:cNvSpPr txBox="1"/>
              <p:nvPr/>
            </p:nvSpPr>
            <p:spPr>
              <a:xfrm>
                <a:off x="483870" y="5379720"/>
                <a:ext cx="6422014" cy="3511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H* = 5’+0.32’ = 5.32’</a:t>
                </a:r>
              </a:p>
              <a:p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 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110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0.35=544.82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</m:oMath>
                  </m:oMathPara>
                </a14:m>
                <a:endParaRPr lang="en-US" sz="1600" b="0" dirty="0" smtClean="0">
                  <a:ea typeface="Cambria Math" panose="02040503050406030204" pitchFamily="18" charset="0"/>
                </a:endParaRP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W = Area ABC x </a:t>
                </a:r>
                <a:r>
                  <a:rPr lang="en-US" sz="16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600" baseline="-25000" dirty="0" smtClean="0"/>
                  <a:t>soil</a:t>
                </a:r>
                <a:r>
                  <a:rPr lang="en-US" sz="1600" dirty="0" smtClean="0"/>
                  <a:t> = 0.5 x 5.32 x 1.82 x 110 = 532.53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sz="1600" dirty="0" smtClean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𝑎h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94.61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/>
                                  <m:t>532.53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536.54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=825.34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</m:oMath>
                </a14:m>
                <a:endParaRPr lang="en-US" sz="1600" b="0" dirty="0" smtClean="0"/>
              </a:p>
              <a:p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𝑎𝑣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𝑎h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627.14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536.54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=49.4</m:t>
                      </m:r>
                      <m:r>
                        <a:rPr lang="en-US" sz="16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1600" baseline="30000" dirty="0" smtClean="0"/>
              </a:p>
              <a:p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2" name="TextBox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" y="5379720"/>
                <a:ext cx="6422014" cy="3511795"/>
              </a:xfrm>
              <a:prstGeom prst="rect">
                <a:avLst/>
              </a:prstGeom>
              <a:blipFill>
                <a:blip r:embed="rId4"/>
                <a:stretch>
                  <a:fillRect l="-474" t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Rectangle 242"/>
          <p:cNvSpPr/>
          <p:nvPr/>
        </p:nvSpPr>
        <p:spPr>
          <a:xfrm>
            <a:off x="11399646" y="4040178"/>
            <a:ext cx="344966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1959716" y="6688128"/>
            <a:ext cx="344966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1959716" y="3643938"/>
            <a:ext cx="328936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11974830" y="4652010"/>
            <a:ext cx="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11741630" y="4386888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W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 flipH="1">
            <a:off x="11955780" y="4709160"/>
            <a:ext cx="1051560" cy="1108710"/>
          </a:xfrm>
          <a:prstGeom prst="straightConnector1">
            <a:avLst/>
          </a:prstGeom>
          <a:ln w="41275">
            <a:solidFill>
              <a:srgbClr val="C0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12858321" y="431068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R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 flipH="1">
            <a:off x="11376660" y="5810250"/>
            <a:ext cx="582930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178" idx="2"/>
          </p:cNvCxnSpPr>
          <p:nvPr/>
        </p:nvCxnSpPr>
        <p:spPr>
          <a:xfrm flipV="1">
            <a:off x="11454254" y="5802630"/>
            <a:ext cx="2416" cy="9125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bject 8"/>
          <p:cNvSpPr txBox="1"/>
          <p:nvPr/>
        </p:nvSpPr>
        <p:spPr>
          <a:xfrm>
            <a:off x="10715370" y="6072015"/>
            <a:ext cx="1328040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spc="15" dirty="0" smtClean="0">
                <a:latin typeface="Calibri"/>
                <a:cs typeface="Calibri"/>
              </a:rPr>
              <a:t>H</a:t>
            </a:r>
            <a:r>
              <a:rPr lang="en-US" sz="1200" spc="15" dirty="0" smtClean="0">
                <a:latin typeface="Calibri"/>
                <a:cs typeface="Calibri"/>
              </a:rPr>
              <a:t>/3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= </a:t>
            </a:r>
            <a:r>
              <a:rPr lang="en-US" sz="1200" spc="10" dirty="0" smtClean="0">
                <a:latin typeface="Calibri"/>
                <a:cs typeface="Calibri"/>
              </a:rPr>
              <a:t>5/3</a:t>
            </a:r>
            <a:r>
              <a:rPr sz="1200" spc="-110" dirty="0" smtClean="0">
                <a:latin typeface="Calibri"/>
                <a:cs typeface="Calibri"/>
              </a:rPr>
              <a:t> </a:t>
            </a:r>
            <a:endParaRPr lang="en-US" sz="1200" spc="-110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1200" spc="-110" dirty="0" smtClean="0">
                <a:latin typeface="Calibri"/>
                <a:cs typeface="Calibri"/>
              </a:rPr>
              <a:t>= 1.67’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0" name="object 8"/>
          <p:cNvSpPr txBox="1"/>
          <p:nvPr/>
        </p:nvSpPr>
        <p:spPr>
          <a:xfrm>
            <a:off x="569340" y="8662815"/>
            <a:ext cx="26463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 smtClean="0">
                <a:latin typeface="Calibri"/>
                <a:cs typeface="Calibri"/>
              </a:rPr>
              <a:t>H</a:t>
            </a:r>
            <a:r>
              <a:rPr lang="en-US" sz="1800" spc="15" dirty="0" smtClean="0">
                <a:latin typeface="Calibri"/>
                <a:cs typeface="Calibri"/>
              </a:rPr>
              <a:t>/3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= </a:t>
            </a:r>
            <a:r>
              <a:rPr lang="en-US" sz="1800" spc="10" dirty="0" smtClean="0">
                <a:latin typeface="Calibri"/>
                <a:cs typeface="Calibri"/>
              </a:rPr>
              <a:t>5/3  </a:t>
            </a:r>
            <a:r>
              <a:rPr lang="en-US" sz="1800" spc="-110" dirty="0" smtClean="0">
                <a:latin typeface="Calibri"/>
                <a:cs typeface="Calibri"/>
              </a:rPr>
              <a:t>=  1.67’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262" name="Straight Arrow Connector 261"/>
          <p:cNvCxnSpPr/>
          <p:nvPr/>
        </p:nvCxnSpPr>
        <p:spPr>
          <a:xfrm flipH="1">
            <a:off x="12148185" y="5404485"/>
            <a:ext cx="1905" cy="459105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12140566" y="5895975"/>
            <a:ext cx="440054" cy="1905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2049029" y="5560368"/>
                <a:ext cx="4076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029" y="5560368"/>
                <a:ext cx="407612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2231909" y="5828973"/>
                <a:ext cx="42646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909" y="5828973"/>
                <a:ext cx="426462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Left Brace 269"/>
          <p:cNvSpPr/>
          <p:nvPr/>
        </p:nvSpPr>
        <p:spPr>
          <a:xfrm>
            <a:off x="5623560" y="5745480"/>
            <a:ext cx="220980" cy="937260"/>
          </a:xfrm>
          <a:prstGeom prst="leftBrace">
            <a:avLst>
              <a:gd name="adj1" fmla="val 6009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5775787" y="5571798"/>
                <a:ext cx="28414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=544.82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=94.61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𝑙𝑏𝑓𝑡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87" y="5571798"/>
                <a:ext cx="284148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Rectangle 271"/>
              <p:cNvSpPr/>
              <p:nvPr/>
            </p:nvSpPr>
            <p:spPr>
              <a:xfrm>
                <a:off x="5779597" y="6505248"/>
                <a:ext cx="28434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=544.82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i="1" dirty="0" smtClean="0"/>
                  <a:t> =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536.54 lb/ft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2" name="Rectangle 2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97" y="6505248"/>
                <a:ext cx="2843471" cy="307777"/>
              </a:xfrm>
              <a:prstGeom prst="rect">
                <a:avLst/>
              </a:prstGeom>
              <a:blipFill>
                <a:blip r:embed="rId8"/>
                <a:stretch>
                  <a:fillRect t="-588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" name="object 98"/>
          <p:cNvSpPr txBox="1"/>
          <p:nvPr/>
        </p:nvSpPr>
        <p:spPr>
          <a:xfrm>
            <a:off x="12606587" y="5779618"/>
            <a:ext cx="60268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</a:tabLst>
            </a:pPr>
            <a:r>
              <a:rPr lang="en-US" sz="800" i="1" spc="20" dirty="0" smtClean="0">
                <a:latin typeface="Symbol"/>
                <a:cs typeface="Symbol"/>
              </a:rPr>
              <a:t>b</a:t>
            </a:r>
            <a:r>
              <a:rPr sz="800" i="1" spc="20" dirty="0" smtClean="0">
                <a:latin typeface="Times New Roman"/>
                <a:cs typeface="Times New Roman"/>
              </a:rPr>
              <a:t> </a:t>
            </a:r>
            <a:r>
              <a:rPr sz="800" i="1" spc="15" dirty="0">
                <a:latin typeface="Calibri"/>
                <a:cs typeface="Calibri"/>
              </a:rPr>
              <a:t>=</a:t>
            </a:r>
            <a:r>
              <a:rPr sz="800" i="1" spc="-110" dirty="0">
                <a:latin typeface="Calibri"/>
                <a:cs typeface="Calibri"/>
              </a:rPr>
              <a:t> </a:t>
            </a:r>
            <a:r>
              <a:rPr sz="800" i="1" spc="15" dirty="0">
                <a:latin typeface="Calibri"/>
                <a:cs typeface="Calibri"/>
              </a:rPr>
              <a:t>10</a:t>
            </a:r>
            <a:r>
              <a:rPr sz="800" i="1" spc="22" baseline="26315" dirty="0">
                <a:latin typeface="Calibri"/>
                <a:cs typeface="Calibri"/>
              </a:rPr>
              <a:t>o</a:t>
            </a:r>
            <a:endParaRPr sz="800" i="1" baseline="26315" dirty="0">
              <a:latin typeface="Calibri"/>
              <a:cs typeface="Calibri"/>
            </a:endParaRPr>
          </a:p>
        </p:txBody>
      </p:sp>
      <p:cxnSp>
        <p:nvCxnSpPr>
          <p:cNvPr id="275" name="Straight Connector 274"/>
          <p:cNvCxnSpPr/>
          <p:nvPr/>
        </p:nvCxnSpPr>
        <p:spPr>
          <a:xfrm>
            <a:off x="12710160" y="5021580"/>
            <a:ext cx="3924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bject 98"/>
          <p:cNvSpPr txBox="1"/>
          <p:nvPr/>
        </p:nvSpPr>
        <p:spPr>
          <a:xfrm>
            <a:off x="12920912" y="4821403"/>
            <a:ext cx="60268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</a:tabLst>
            </a:pPr>
            <a:r>
              <a:rPr lang="en-US" sz="1100" i="1" spc="20" dirty="0">
                <a:solidFill>
                  <a:srgbClr val="C00000"/>
                </a:solidFill>
                <a:latin typeface="Symbol"/>
                <a:cs typeface="Times New Roman"/>
              </a:rPr>
              <a:t>q</a:t>
            </a:r>
            <a:r>
              <a:rPr sz="1100" i="1" spc="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100" i="1" spc="1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100" i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100" i="1" spc="-110" dirty="0" smtClean="0">
                <a:solidFill>
                  <a:srgbClr val="C00000"/>
                </a:solidFill>
                <a:latin typeface="Calibri"/>
                <a:cs typeface="Calibri"/>
              </a:rPr>
              <a:t>49.4</a:t>
            </a:r>
            <a:r>
              <a:rPr lang="en-US" sz="1100" i="1" spc="-110" baseline="3000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endParaRPr sz="1100" i="1" baseline="30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77" name="Arc 276"/>
          <p:cNvSpPr/>
          <p:nvPr/>
        </p:nvSpPr>
        <p:spPr bwMode="auto">
          <a:xfrm rot="1247444">
            <a:off x="12724468" y="4859374"/>
            <a:ext cx="192330" cy="271013"/>
          </a:xfrm>
          <a:prstGeom prst="arc">
            <a:avLst/>
          </a:prstGeom>
          <a:ln>
            <a:solidFill>
              <a:srgbClr val="C0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</p:spTree>
    <p:extLst>
      <p:ext uri="{BB962C8B-B14F-4D97-AF65-F5344CB8AC3E}">
        <p14:creationId xmlns:p14="http://schemas.microsoft.com/office/powerpoint/2010/main" val="25490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6648" y="209287"/>
            <a:ext cx="185820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4</a:t>
            </a:r>
            <a:endParaRPr lang="en-US" altLang="en-US" sz="2640" u="sn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5538" y="739936"/>
            <a:ext cx="1262888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 smtClean="0"/>
              <a:t>2- Using Coulomb’s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Because of the slope in the backfill </a:t>
            </a:r>
            <a:endParaRPr lang="en-US" altLang="en-US" sz="2000" dirty="0"/>
          </a:p>
        </p:txBody>
      </p:sp>
      <p:sp>
        <p:nvSpPr>
          <p:cNvPr id="178" name="Trapezoid 177"/>
          <p:cNvSpPr/>
          <p:nvPr/>
        </p:nvSpPr>
        <p:spPr>
          <a:xfrm>
            <a:off x="10780923" y="4113276"/>
            <a:ext cx="1346662" cy="2601884"/>
          </a:xfrm>
          <a:prstGeom prst="trapezoid">
            <a:avLst>
              <a:gd name="adj" fmla="val 36420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flipV="1">
            <a:off x="11641291" y="3556670"/>
            <a:ext cx="2801389" cy="552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9723470" y="4119078"/>
            <a:ext cx="1618558" cy="2614698"/>
            <a:chOff x="1637093" y="4648200"/>
            <a:chExt cx="2897500" cy="2614698"/>
          </a:xfrm>
        </p:grpSpPr>
        <p:cxnSp>
          <p:nvCxnSpPr>
            <p:cNvPr id="182" name="Straight Connector 181"/>
            <p:cNvCxnSpPr/>
            <p:nvPr/>
          </p:nvCxnSpPr>
          <p:spPr>
            <a:xfrm flipH="1">
              <a:off x="2705793" y="46482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637093" y="7262898"/>
              <a:ext cx="1828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Arrow Connector 187"/>
          <p:cNvCxnSpPr/>
          <p:nvPr/>
        </p:nvCxnSpPr>
        <p:spPr>
          <a:xfrm flipH="1">
            <a:off x="10460884" y="4113536"/>
            <a:ext cx="12469" cy="2622666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bject 8"/>
          <p:cNvSpPr txBox="1"/>
          <p:nvPr/>
        </p:nvSpPr>
        <p:spPr>
          <a:xfrm>
            <a:off x="10185780" y="5138565"/>
            <a:ext cx="649860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15" dirty="0">
                <a:latin typeface="Calibri"/>
                <a:cs typeface="Calibri"/>
              </a:rPr>
              <a:t>H = </a:t>
            </a:r>
            <a:r>
              <a:rPr lang="en-US" sz="1400" spc="10" dirty="0" smtClean="0">
                <a:latin typeface="Calibri"/>
                <a:cs typeface="Calibri"/>
              </a:rPr>
              <a:t>5</a:t>
            </a:r>
            <a:r>
              <a:rPr sz="1400" spc="-110" dirty="0" smtClean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ft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1" name="object 98"/>
          <p:cNvSpPr txBox="1"/>
          <p:nvPr/>
        </p:nvSpPr>
        <p:spPr>
          <a:xfrm>
            <a:off x="13620047" y="3531718"/>
            <a:ext cx="143319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</a:tabLst>
            </a:pPr>
            <a:r>
              <a:rPr sz="1450" u="sng" spc="5" dirty="0">
                <a:latin typeface="Times New Roman"/>
                <a:cs typeface="Times New Roman"/>
              </a:rPr>
              <a:t> 	</a:t>
            </a:r>
            <a:r>
              <a:rPr lang="en-US" sz="1450" spc="20" dirty="0" smtClean="0">
                <a:latin typeface="Symbol"/>
                <a:cs typeface="Symbol"/>
              </a:rPr>
              <a:t>b</a:t>
            </a:r>
            <a:r>
              <a:rPr sz="1450" spc="20" dirty="0" smtClean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Calibri"/>
                <a:cs typeface="Calibri"/>
              </a:rPr>
              <a:t>=</a:t>
            </a:r>
            <a:r>
              <a:rPr sz="1450" spc="-1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10</a:t>
            </a:r>
            <a:r>
              <a:rPr sz="1425" spc="22" baseline="26315" dirty="0">
                <a:latin typeface="Calibri"/>
                <a:cs typeface="Calibri"/>
              </a:rPr>
              <a:t>o</a:t>
            </a:r>
            <a:endParaRPr sz="1425" baseline="26315" dirty="0">
              <a:latin typeface="Calibri"/>
              <a:cs typeface="Calibri"/>
            </a:endParaRPr>
          </a:p>
        </p:txBody>
      </p:sp>
      <p:sp>
        <p:nvSpPr>
          <p:cNvPr id="192" name="object 99"/>
          <p:cNvSpPr txBox="1"/>
          <p:nvPr/>
        </p:nvSpPr>
        <p:spPr>
          <a:xfrm>
            <a:off x="14016880" y="4243675"/>
            <a:ext cx="1035050" cy="69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450" spc="5" dirty="0">
                <a:latin typeface="Symbol"/>
                <a:cs typeface="Symbol"/>
              </a:rPr>
              <a:t></a:t>
            </a:r>
            <a:r>
              <a:rPr sz="1425" spc="7" baseline="-20467" dirty="0">
                <a:latin typeface="Calibri"/>
                <a:cs typeface="Calibri"/>
              </a:rPr>
              <a:t>1</a:t>
            </a:r>
            <a:r>
              <a:rPr sz="1450" spc="5" dirty="0">
                <a:latin typeface="Calibri"/>
                <a:cs typeface="Calibri"/>
              </a:rPr>
              <a:t>= </a:t>
            </a:r>
            <a:r>
              <a:rPr sz="1450" spc="15" dirty="0" smtClean="0">
                <a:latin typeface="Calibri"/>
                <a:cs typeface="Calibri"/>
              </a:rPr>
              <a:t>1</a:t>
            </a:r>
            <a:r>
              <a:rPr lang="en-US" sz="1450" spc="15" dirty="0" smtClean="0">
                <a:latin typeface="Calibri"/>
                <a:cs typeface="Calibri"/>
              </a:rPr>
              <a:t>1</a:t>
            </a:r>
            <a:r>
              <a:rPr sz="1450" spc="15" dirty="0" smtClean="0">
                <a:latin typeface="Calibri"/>
                <a:cs typeface="Calibri"/>
              </a:rPr>
              <a:t>0 </a:t>
            </a:r>
            <a:r>
              <a:rPr sz="1450" spc="5" dirty="0">
                <a:latin typeface="Calibri"/>
                <a:cs typeface="Calibri"/>
              </a:rPr>
              <a:t>lb/ft</a:t>
            </a:r>
            <a:r>
              <a:rPr sz="1425" spc="7" baseline="26315" dirty="0">
                <a:latin typeface="Calibri"/>
                <a:cs typeface="Calibri"/>
              </a:rPr>
              <a:t>3  </a:t>
            </a:r>
            <a:r>
              <a:rPr sz="1450" spc="15" dirty="0">
                <a:latin typeface="Calibri"/>
                <a:cs typeface="Calibri"/>
              </a:rPr>
              <a:t>c</a:t>
            </a:r>
            <a:r>
              <a:rPr sz="1425" spc="22" baseline="-20467" dirty="0">
                <a:latin typeface="Calibri"/>
                <a:cs typeface="Calibri"/>
              </a:rPr>
              <a:t>1</a:t>
            </a:r>
            <a:r>
              <a:rPr sz="1450" spc="15" dirty="0">
                <a:latin typeface="Calibri"/>
                <a:cs typeface="Calibri"/>
              </a:rPr>
              <a:t>=0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spc="15" dirty="0">
                <a:latin typeface="Symbol"/>
                <a:cs typeface="Symbol"/>
              </a:rPr>
              <a:t></a:t>
            </a:r>
            <a:r>
              <a:rPr sz="1425" spc="22" baseline="-20467" dirty="0">
                <a:latin typeface="Calibri"/>
                <a:cs typeface="Calibri"/>
              </a:rPr>
              <a:t>1</a:t>
            </a:r>
            <a:r>
              <a:rPr sz="1450" spc="15" dirty="0">
                <a:latin typeface="Calibri"/>
                <a:cs typeface="Calibri"/>
              </a:rPr>
              <a:t>=</a:t>
            </a:r>
            <a:r>
              <a:rPr sz="1450" spc="-65" dirty="0">
                <a:latin typeface="Calibri"/>
                <a:cs typeface="Calibri"/>
              </a:rPr>
              <a:t> </a:t>
            </a:r>
            <a:r>
              <a:rPr sz="1450" spc="15" dirty="0" smtClean="0">
                <a:latin typeface="Calibri"/>
                <a:cs typeface="Calibri"/>
              </a:rPr>
              <a:t>3</a:t>
            </a:r>
            <a:r>
              <a:rPr lang="en-US" sz="1450" spc="15" dirty="0" smtClean="0">
                <a:latin typeface="Calibri"/>
                <a:cs typeface="Calibri"/>
              </a:rPr>
              <a:t>0</a:t>
            </a:r>
            <a:r>
              <a:rPr sz="1425" spc="22" baseline="26315" dirty="0" smtClean="0">
                <a:latin typeface="Calibri"/>
                <a:cs typeface="Calibri"/>
              </a:rPr>
              <a:t>o</a:t>
            </a:r>
            <a:endParaRPr sz="1425" baseline="26315" dirty="0">
              <a:latin typeface="Calibri"/>
              <a:cs typeface="Calibri"/>
            </a:endParaRPr>
          </a:p>
        </p:txBody>
      </p:sp>
      <p:sp>
        <p:nvSpPr>
          <p:cNvPr id="193" name="Arc 192"/>
          <p:cNvSpPr/>
          <p:nvPr/>
        </p:nvSpPr>
        <p:spPr bwMode="auto">
          <a:xfrm rot="1247444">
            <a:off x="14237038" y="3565879"/>
            <a:ext cx="192330" cy="271013"/>
          </a:xfrm>
          <a:prstGeom prst="arc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  <p:sp>
        <p:nvSpPr>
          <p:cNvPr id="194" name="Arc 193"/>
          <p:cNvSpPr/>
          <p:nvPr/>
        </p:nvSpPr>
        <p:spPr bwMode="auto">
          <a:xfrm rot="15465859">
            <a:off x="11894538" y="6459891"/>
            <a:ext cx="463878" cy="444886"/>
          </a:xfrm>
          <a:prstGeom prst="arc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  <p:sp>
        <p:nvSpPr>
          <p:cNvPr id="195" name="TextBox 194"/>
          <p:cNvSpPr txBox="1"/>
          <p:nvPr/>
        </p:nvSpPr>
        <p:spPr>
          <a:xfrm>
            <a:off x="11563013" y="6370673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70</a:t>
            </a:r>
            <a:r>
              <a:rPr lang="en-US" sz="1600" baseline="30000" dirty="0" smtClean="0"/>
              <a:t>o</a:t>
            </a:r>
            <a:endParaRPr lang="en-US" sz="1600" baseline="30000" dirty="0"/>
          </a:p>
        </p:txBody>
      </p:sp>
      <p:sp>
        <p:nvSpPr>
          <p:cNvPr id="222" name="Freeform 48" descr="Light horizontal"/>
          <p:cNvSpPr>
            <a:spLocks/>
          </p:cNvSpPr>
          <p:nvPr/>
        </p:nvSpPr>
        <p:spPr bwMode="auto">
          <a:xfrm>
            <a:off x="12132619" y="4016693"/>
            <a:ext cx="1140387" cy="2696527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  <a:gd name="connsiteX0" fmla="*/ 14989 w 14989"/>
              <a:gd name="connsiteY0" fmla="*/ 8196 h 10000"/>
              <a:gd name="connsiteX1" fmla="*/ 0 w 14989"/>
              <a:gd name="connsiteY1" fmla="*/ 0 h 10000"/>
              <a:gd name="connsiteX2" fmla="*/ 0 w 14989"/>
              <a:gd name="connsiteY2" fmla="*/ 10000 h 10000"/>
              <a:gd name="connsiteX3" fmla="*/ 14989 w 14989"/>
              <a:gd name="connsiteY3" fmla="*/ 8196 h 10000"/>
              <a:gd name="connsiteX0" fmla="*/ 13763 w 13763"/>
              <a:gd name="connsiteY0" fmla="*/ 9060 h 10000"/>
              <a:gd name="connsiteX1" fmla="*/ 0 w 13763"/>
              <a:gd name="connsiteY1" fmla="*/ 0 h 10000"/>
              <a:gd name="connsiteX2" fmla="*/ 0 w 13763"/>
              <a:gd name="connsiteY2" fmla="*/ 10000 h 10000"/>
              <a:gd name="connsiteX3" fmla="*/ 13763 w 13763"/>
              <a:gd name="connsiteY3" fmla="*/ 9060 h 10000"/>
              <a:gd name="connsiteX0" fmla="*/ 12656 w 12656"/>
              <a:gd name="connsiteY0" fmla="*/ 9240 h 10000"/>
              <a:gd name="connsiteX1" fmla="*/ 0 w 12656"/>
              <a:gd name="connsiteY1" fmla="*/ 0 h 10000"/>
              <a:gd name="connsiteX2" fmla="*/ 0 w 12656"/>
              <a:gd name="connsiteY2" fmla="*/ 10000 h 10000"/>
              <a:gd name="connsiteX3" fmla="*/ 12656 w 12656"/>
              <a:gd name="connsiteY3" fmla="*/ 92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6" h="10000">
                <a:moveTo>
                  <a:pt x="12656" y="9240"/>
                </a:moveTo>
                <a:lnTo>
                  <a:pt x="0" y="0"/>
                </a:lnTo>
                <a:lnTo>
                  <a:pt x="0" y="10000"/>
                </a:lnTo>
                <a:lnTo>
                  <a:pt x="12656" y="92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cxnSp>
        <p:nvCxnSpPr>
          <p:cNvPr id="228" name="Straight Arrow Connector 227"/>
          <p:cNvCxnSpPr/>
          <p:nvPr/>
        </p:nvCxnSpPr>
        <p:spPr>
          <a:xfrm flipV="1">
            <a:off x="12128809" y="5539740"/>
            <a:ext cx="1783406" cy="331470"/>
          </a:xfrm>
          <a:prstGeom prst="straightConnector1">
            <a:avLst/>
          </a:prstGeom>
          <a:ln w="25400">
            <a:solidFill>
              <a:srgbClr val="00B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13035915" y="5080635"/>
                <a:ext cx="144757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915" y="5080635"/>
                <a:ext cx="1447576" cy="495649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" name="Straight Connector 230"/>
          <p:cNvCxnSpPr/>
          <p:nvPr/>
        </p:nvCxnSpPr>
        <p:spPr>
          <a:xfrm flipH="1" flipV="1">
            <a:off x="9759632" y="4007168"/>
            <a:ext cx="2374564" cy="889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H="1">
            <a:off x="9947910" y="4010666"/>
            <a:ext cx="3474" cy="271398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bject 8"/>
          <p:cNvSpPr txBox="1"/>
          <p:nvPr/>
        </p:nvSpPr>
        <p:spPr>
          <a:xfrm>
            <a:off x="9360408" y="4719465"/>
            <a:ext cx="1100963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15" dirty="0" smtClean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sz="1600" spc="15" baseline="30000" dirty="0" smtClean="0">
                <a:solidFill>
                  <a:srgbClr val="00B050"/>
                </a:solidFill>
                <a:latin typeface="Calibri"/>
                <a:cs typeface="Calibri"/>
              </a:rPr>
              <a:t>*</a:t>
            </a:r>
            <a:r>
              <a:rPr sz="1600" spc="15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00B050"/>
                </a:solidFill>
                <a:latin typeface="Calibri"/>
                <a:cs typeface="Calibri"/>
              </a:rPr>
              <a:t>= </a:t>
            </a:r>
            <a:r>
              <a:rPr lang="en-US" sz="1600" spc="10" dirty="0" smtClean="0">
                <a:solidFill>
                  <a:srgbClr val="00B050"/>
                </a:solidFill>
                <a:latin typeface="Calibri"/>
                <a:cs typeface="Calibri"/>
              </a:rPr>
              <a:t>5.32</a:t>
            </a:r>
            <a:r>
              <a:rPr sz="1600" spc="-110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050"/>
                </a:solidFill>
                <a:latin typeface="Calibri"/>
                <a:cs typeface="Calibri"/>
              </a:rPr>
              <a:t>ft</a:t>
            </a:r>
            <a:endParaRPr sz="16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36" name="Right Triangle 235"/>
          <p:cNvSpPr/>
          <p:nvPr/>
        </p:nvSpPr>
        <p:spPr>
          <a:xfrm rot="16200000">
            <a:off x="11833114" y="3816940"/>
            <a:ext cx="102939" cy="498635"/>
          </a:xfrm>
          <a:prstGeom prst="rtTriangle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 rot="16200000">
            <a:off x="11929773" y="6115046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</a:t>
            </a:r>
            <a:r>
              <a:rPr lang="en-US" sz="800" baseline="30000" dirty="0" smtClean="0"/>
              <a:t>o</a:t>
            </a:r>
            <a:endParaRPr lang="en-US" sz="800" baseline="30000" dirty="0"/>
          </a:p>
        </p:txBody>
      </p:sp>
      <p:sp>
        <p:nvSpPr>
          <p:cNvPr id="238" name="TextBox 237"/>
          <p:cNvSpPr txBox="1"/>
          <p:nvPr/>
        </p:nvSpPr>
        <p:spPr>
          <a:xfrm>
            <a:off x="11856748" y="3990336"/>
            <a:ext cx="288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10</a:t>
            </a:r>
            <a:r>
              <a:rPr lang="en-US" sz="600" baseline="30000" dirty="0" smtClean="0"/>
              <a:t>o</a:t>
            </a:r>
            <a:endParaRPr lang="en-US" sz="600" baseline="30000" dirty="0"/>
          </a:p>
        </p:txBody>
      </p:sp>
      <p:sp>
        <p:nvSpPr>
          <p:cNvPr id="239" name="Freeform 238"/>
          <p:cNvSpPr/>
          <p:nvPr/>
        </p:nvSpPr>
        <p:spPr>
          <a:xfrm>
            <a:off x="12131993" y="4066193"/>
            <a:ext cx="332422" cy="105021"/>
          </a:xfrm>
          <a:custGeom>
            <a:avLst/>
            <a:gdLst>
              <a:gd name="connsiteX0" fmla="*/ 0 w 332422"/>
              <a:gd name="connsiteY0" fmla="*/ 9555 h 105021"/>
              <a:gd name="connsiteX1" fmla="*/ 130492 w 332422"/>
              <a:gd name="connsiteY1" fmla="*/ 7650 h 105021"/>
              <a:gd name="connsiteX2" fmla="*/ 121920 w 332422"/>
              <a:gd name="connsiteY2" fmla="*/ 93375 h 105021"/>
              <a:gd name="connsiteX3" fmla="*/ 332422 w 332422"/>
              <a:gd name="connsiteY3" fmla="*/ 101947 h 10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22" h="105021">
                <a:moveTo>
                  <a:pt x="0" y="9555"/>
                </a:moveTo>
                <a:cubicBezTo>
                  <a:pt x="55086" y="1617"/>
                  <a:pt x="110172" y="-6320"/>
                  <a:pt x="130492" y="7650"/>
                </a:cubicBezTo>
                <a:cubicBezTo>
                  <a:pt x="150812" y="21620"/>
                  <a:pt x="88265" y="77659"/>
                  <a:pt x="121920" y="93375"/>
                </a:cubicBezTo>
                <a:cubicBezTo>
                  <a:pt x="155575" y="109091"/>
                  <a:pt x="243998" y="105519"/>
                  <a:pt x="332422" y="101947"/>
                </a:cubicBez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head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bject 8"/>
          <p:cNvSpPr txBox="1"/>
          <p:nvPr/>
        </p:nvSpPr>
        <p:spPr>
          <a:xfrm>
            <a:off x="12402694" y="4102245"/>
            <a:ext cx="374142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spc="10" dirty="0" smtClean="0">
                <a:latin typeface="Calibri"/>
                <a:cs typeface="Calibri"/>
              </a:rPr>
              <a:t>0.32’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41" name="object 8"/>
          <p:cNvSpPr txBox="1"/>
          <p:nvPr/>
        </p:nvSpPr>
        <p:spPr>
          <a:xfrm>
            <a:off x="11732134" y="4123200"/>
            <a:ext cx="370332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i="1" spc="10" dirty="0" smtClean="0">
                <a:latin typeface="Calibri"/>
                <a:cs typeface="Calibri"/>
              </a:rPr>
              <a:t>1.82’</a:t>
            </a:r>
            <a:endParaRPr sz="800" i="1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/>
              <p:cNvSpPr txBox="1"/>
              <p:nvPr/>
            </p:nvSpPr>
            <p:spPr>
              <a:xfrm>
                <a:off x="483870" y="5379720"/>
                <a:ext cx="6422014" cy="3511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110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0.35=544.82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</m:oMath>
                  </m:oMathPara>
                </a14:m>
                <a:endParaRPr lang="en-US" sz="1600" b="0" dirty="0" smtClean="0">
                  <a:ea typeface="Cambria Math" panose="02040503050406030204" pitchFamily="18" charset="0"/>
                </a:endParaRP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W = Area ABC x </a:t>
                </a:r>
                <a:r>
                  <a:rPr lang="en-US" sz="16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600" baseline="-25000" dirty="0" smtClean="0"/>
                  <a:t>soil</a:t>
                </a:r>
                <a:r>
                  <a:rPr lang="en-US" sz="1600" dirty="0" smtClean="0"/>
                  <a:t> = 0.5 x 5 x 1.82 x 110 = 532.53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sz="1600" dirty="0" smtClean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𝑎h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94.61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/>
                                  <m:t>532.53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536.54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=825.34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</m:oMath>
                </a14:m>
                <a:endParaRPr lang="en-US" sz="1600" b="0" dirty="0" smtClean="0"/>
              </a:p>
              <a:p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𝑎𝑣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𝑎h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627.14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536.54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=49.4</m:t>
                      </m:r>
                      <m:r>
                        <a:rPr lang="en-US" sz="16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1600" baseline="30000" dirty="0" smtClean="0"/>
              </a:p>
              <a:p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2" name="TextBox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" y="5379720"/>
                <a:ext cx="6422014" cy="3511795"/>
              </a:xfrm>
              <a:prstGeom prst="rect">
                <a:avLst/>
              </a:prstGeom>
              <a:blipFill rotWithShape="0">
                <a:blip r:embed="rId4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Rectangle 242"/>
          <p:cNvSpPr/>
          <p:nvPr/>
        </p:nvSpPr>
        <p:spPr>
          <a:xfrm>
            <a:off x="11399646" y="4040178"/>
            <a:ext cx="344966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1959716" y="6688128"/>
            <a:ext cx="344966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1959716" y="3643938"/>
            <a:ext cx="328936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11974830" y="4652010"/>
            <a:ext cx="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11741630" y="4386888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W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 flipH="1">
            <a:off x="11955780" y="4709160"/>
            <a:ext cx="1051560" cy="1108710"/>
          </a:xfrm>
          <a:prstGeom prst="straightConnector1">
            <a:avLst/>
          </a:prstGeom>
          <a:ln w="41275">
            <a:solidFill>
              <a:srgbClr val="C0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12858321" y="431068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R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 flipH="1">
            <a:off x="11376660" y="5810250"/>
            <a:ext cx="582930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178" idx="2"/>
          </p:cNvCxnSpPr>
          <p:nvPr/>
        </p:nvCxnSpPr>
        <p:spPr>
          <a:xfrm flipV="1">
            <a:off x="11454254" y="5802630"/>
            <a:ext cx="2416" cy="9125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bject 8"/>
          <p:cNvSpPr txBox="1"/>
          <p:nvPr/>
        </p:nvSpPr>
        <p:spPr>
          <a:xfrm>
            <a:off x="10715370" y="6072015"/>
            <a:ext cx="1328040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spc="15" dirty="0" smtClean="0">
                <a:latin typeface="Calibri"/>
                <a:cs typeface="Calibri"/>
              </a:rPr>
              <a:t>H</a:t>
            </a:r>
            <a:r>
              <a:rPr lang="en-US" sz="1200" spc="15" dirty="0" smtClean="0">
                <a:latin typeface="Calibri"/>
                <a:cs typeface="Calibri"/>
              </a:rPr>
              <a:t>/3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= </a:t>
            </a:r>
            <a:r>
              <a:rPr lang="en-US" sz="1200" spc="10" dirty="0" smtClean="0">
                <a:latin typeface="Calibri"/>
                <a:cs typeface="Calibri"/>
              </a:rPr>
              <a:t>5/3</a:t>
            </a:r>
            <a:r>
              <a:rPr sz="1200" spc="-110" dirty="0" smtClean="0">
                <a:latin typeface="Calibri"/>
                <a:cs typeface="Calibri"/>
              </a:rPr>
              <a:t> </a:t>
            </a:r>
            <a:endParaRPr lang="en-US" sz="1200" spc="-110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1200" spc="-110" dirty="0" smtClean="0">
                <a:latin typeface="Calibri"/>
                <a:cs typeface="Calibri"/>
              </a:rPr>
              <a:t>= 1.67’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0" name="object 8"/>
          <p:cNvSpPr txBox="1"/>
          <p:nvPr/>
        </p:nvSpPr>
        <p:spPr>
          <a:xfrm>
            <a:off x="569340" y="8662815"/>
            <a:ext cx="26463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 smtClean="0">
                <a:latin typeface="Calibri"/>
                <a:cs typeface="Calibri"/>
              </a:rPr>
              <a:t>H</a:t>
            </a:r>
            <a:r>
              <a:rPr lang="en-US" sz="1800" spc="15" dirty="0" smtClean="0">
                <a:latin typeface="Calibri"/>
                <a:cs typeface="Calibri"/>
              </a:rPr>
              <a:t>/3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= </a:t>
            </a:r>
            <a:r>
              <a:rPr lang="en-US" sz="1800" spc="10" dirty="0" smtClean="0">
                <a:latin typeface="Calibri"/>
                <a:cs typeface="Calibri"/>
              </a:rPr>
              <a:t>5/3  </a:t>
            </a:r>
            <a:r>
              <a:rPr lang="en-US" sz="1800" spc="-110" dirty="0" smtClean="0">
                <a:latin typeface="Calibri"/>
                <a:cs typeface="Calibri"/>
              </a:rPr>
              <a:t>=  1.67’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262" name="Straight Arrow Connector 261"/>
          <p:cNvCxnSpPr/>
          <p:nvPr/>
        </p:nvCxnSpPr>
        <p:spPr>
          <a:xfrm flipH="1">
            <a:off x="12148185" y="5404485"/>
            <a:ext cx="1905" cy="459105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12140566" y="5895975"/>
            <a:ext cx="440054" cy="1905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2049029" y="5560368"/>
                <a:ext cx="4076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029" y="5560368"/>
                <a:ext cx="407612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2231909" y="5828973"/>
                <a:ext cx="42646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909" y="5828973"/>
                <a:ext cx="426462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Left Brace 269"/>
          <p:cNvSpPr/>
          <p:nvPr/>
        </p:nvSpPr>
        <p:spPr>
          <a:xfrm>
            <a:off x="5623560" y="5745480"/>
            <a:ext cx="220980" cy="937260"/>
          </a:xfrm>
          <a:prstGeom prst="leftBrace">
            <a:avLst>
              <a:gd name="adj1" fmla="val 6009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5775787" y="5571798"/>
                <a:ext cx="28414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=544.82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=94.61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𝑙𝑏𝑓𝑡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87" y="5571798"/>
                <a:ext cx="284148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Rectangle 271"/>
              <p:cNvSpPr/>
              <p:nvPr/>
            </p:nvSpPr>
            <p:spPr>
              <a:xfrm>
                <a:off x="5779597" y="6505248"/>
                <a:ext cx="28434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=544.82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i="1" dirty="0" smtClean="0"/>
                  <a:t> =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536.54 lb/ft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2" name="Rectangle 2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97" y="6505248"/>
                <a:ext cx="2843471" cy="307777"/>
              </a:xfrm>
              <a:prstGeom prst="rect">
                <a:avLst/>
              </a:prstGeom>
              <a:blipFill>
                <a:blip r:embed="rId8"/>
                <a:stretch>
                  <a:fillRect t="-588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" name="object 98"/>
          <p:cNvSpPr txBox="1"/>
          <p:nvPr/>
        </p:nvSpPr>
        <p:spPr>
          <a:xfrm>
            <a:off x="12606587" y="5779618"/>
            <a:ext cx="60268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</a:tabLst>
            </a:pPr>
            <a:r>
              <a:rPr lang="en-US" sz="800" i="1" spc="20" dirty="0" smtClean="0">
                <a:latin typeface="Symbol"/>
                <a:cs typeface="Symbol"/>
              </a:rPr>
              <a:t>b</a:t>
            </a:r>
            <a:r>
              <a:rPr sz="800" i="1" spc="20" dirty="0" smtClean="0">
                <a:latin typeface="Times New Roman"/>
                <a:cs typeface="Times New Roman"/>
              </a:rPr>
              <a:t> </a:t>
            </a:r>
            <a:r>
              <a:rPr sz="800" i="1" spc="15" dirty="0">
                <a:latin typeface="Calibri"/>
                <a:cs typeface="Calibri"/>
              </a:rPr>
              <a:t>=</a:t>
            </a:r>
            <a:r>
              <a:rPr sz="800" i="1" spc="-110" dirty="0">
                <a:latin typeface="Calibri"/>
                <a:cs typeface="Calibri"/>
              </a:rPr>
              <a:t> </a:t>
            </a:r>
            <a:r>
              <a:rPr sz="800" i="1" spc="15" dirty="0">
                <a:latin typeface="Calibri"/>
                <a:cs typeface="Calibri"/>
              </a:rPr>
              <a:t>10</a:t>
            </a:r>
            <a:r>
              <a:rPr sz="800" i="1" spc="22" baseline="26315" dirty="0">
                <a:latin typeface="Calibri"/>
                <a:cs typeface="Calibri"/>
              </a:rPr>
              <a:t>o</a:t>
            </a:r>
            <a:endParaRPr sz="800" i="1" baseline="26315" dirty="0">
              <a:latin typeface="Calibri"/>
              <a:cs typeface="Calibri"/>
            </a:endParaRPr>
          </a:p>
        </p:txBody>
      </p:sp>
      <p:cxnSp>
        <p:nvCxnSpPr>
          <p:cNvPr id="275" name="Straight Connector 274"/>
          <p:cNvCxnSpPr/>
          <p:nvPr/>
        </p:nvCxnSpPr>
        <p:spPr>
          <a:xfrm>
            <a:off x="12710160" y="5021580"/>
            <a:ext cx="3924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bject 98"/>
          <p:cNvSpPr txBox="1"/>
          <p:nvPr/>
        </p:nvSpPr>
        <p:spPr>
          <a:xfrm>
            <a:off x="12920912" y="4821403"/>
            <a:ext cx="60268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</a:tabLst>
            </a:pPr>
            <a:r>
              <a:rPr lang="en-US" sz="1100" i="1" spc="20" dirty="0">
                <a:solidFill>
                  <a:srgbClr val="C00000"/>
                </a:solidFill>
                <a:latin typeface="Symbol"/>
                <a:cs typeface="Times New Roman"/>
              </a:rPr>
              <a:t>q</a:t>
            </a:r>
            <a:r>
              <a:rPr sz="1100" i="1" spc="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100" i="1" spc="1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100" i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100" i="1" spc="-110" dirty="0" smtClean="0">
                <a:solidFill>
                  <a:srgbClr val="C00000"/>
                </a:solidFill>
                <a:latin typeface="Calibri"/>
                <a:cs typeface="Calibri"/>
              </a:rPr>
              <a:t>49.4</a:t>
            </a:r>
            <a:r>
              <a:rPr lang="en-US" sz="1100" i="1" spc="-110" baseline="3000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endParaRPr sz="1100" i="1" baseline="30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77" name="Arc 276"/>
          <p:cNvSpPr/>
          <p:nvPr/>
        </p:nvSpPr>
        <p:spPr bwMode="auto">
          <a:xfrm rot="1247444">
            <a:off x="12724468" y="4859374"/>
            <a:ext cx="192330" cy="271013"/>
          </a:xfrm>
          <a:prstGeom prst="arc">
            <a:avLst/>
          </a:prstGeom>
          <a:ln>
            <a:solidFill>
              <a:srgbClr val="C0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0008" y="2418288"/>
                <a:ext cx="5833924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08" y="2418288"/>
                <a:ext cx="5833924" cy="12717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5802923" y="6054049"/>
            <a:ext cx="9058589" cy="557766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6637" y="337186"/>
            <a:ext cx="13201947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 smtClean="0">
                <a:solidFill>
                  <a:srgbClr val="FF0000"/>
                </a:solidFill>
              </a:rPr>
              <a:t>c- </a:t>
            </a:r>
            <a:r>
              <a:rPr lang="en-US" altLang="en-US" sz="3520" b="1" u="sng" dirty="0" smtClean="0">
                <a:solidFill>
                  <a:srgbClr val="FF0000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rgbClr val="FF0000"/>
                </a:solidFill>
              </a:rPr>
              <a:t>Soil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83064" y="1775029"/>
            <a:ext cx="456300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</a:t>
            </a:r>
            <a:r>
              <a:rPr lang="en-US" altLang="en-US" sz="2000" dirty="0" smtClean="0"/>
              <a:t>30</a:t>
            </a:r>
            <a:r>
              <a:rPr lang="en-US" altLang="en-US" sz="2000" baseline="30000" dirty="0" smtClean="0"/>
              <a:t>o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- Soil Cohesion c = 100 lb/ft</a:t>
            </a:r>
            <a:r>
              <a:rPr lang="en-US" altLang="en-US" sz="2000" baseline="30000" dirty="0" smtClean="0"/>
              <a:t>2</a:t>
            </a:r>
            <a:endParaRPr lang="en-US" altLang="en-US" sz="20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61570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- 5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2981" y="5511882"/>
                <a:ext cx="3832524" cy="651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=0.33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5511882"/>
                <a:ext cx="3832524" cy="651076"/>
              </a:xfrm>
              <a:prstGeom prst="rect">
                <a:avLst/>
              </a:prstGeom>
              <a:blipFill rotWithShape="0">
                <a:blip r:embed="rId2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225128" y="508550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634031"/>
                  </p:ext>
                </p:extLst>
              </p:nvPr>
            </p:nvGraphicFramePr>
            <p:xfrm>
              <a:off x="322104" y="6428664"/>
              <a:ext cx="5036834" cy="2754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9401">
                      <a:extLst>
                        <a:ext uri="{9D8B030D-6E8A-4147-A177-3AD203B41FA5}">
                          <a16:colId xmlns="" xmlns:a16="http://schemas.microsoft.com/office/drawing/2014/main" val="1268076996"/>
                        </a:ext>
                      </a:extLst>
                    </a:gridCol>
                    <a:gridCol w="1587731">
                      <a:extLst>
                        <a:ext uri="{9D8B030D-6E8A-4147-A177-3AD203B41FA5}">
                          <a16:colId xmlns="" xmlns:a16="http://schemas.microsoft.com/office/drawing/2014/main" val="808824657"/>
                        </a:ext>
                      </a:extLst>
                    </a:gridCol>
                    <a:gridCol w="2809702">
                      <a:extLst>
                        <a:ext uri="{9D8B030D-6E8A-4147-A177-3AD203B41FA5}">
                          <a16:colId xmlns="" xmlns:a16="http://schemas.microsoft.com/office/drawing/2014/main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04426213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-2c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=−2(100)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 = -114.89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986378134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-2c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=−2(100)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 =-114.89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470187286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 =150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qk</a:t>
                          </a:r>
                          <a:r>
                            <a:rPr lang="en-US" sz="1200" baseline="-25000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 = 150 x 0.33 = 49.5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218225082"/>
                      </a:ext>
                    </a:extLst>
                  </a:tr>
                  <a:tr h="2736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 = 150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qk</a:t>
                          </a:r>
                          <a:r>
                            <a:rPr lang="en-US" sz="1200" baseline="-25000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= 150 x 0.33 = 49.5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825016332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H= 115x12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Hk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a</a:t>
                          </a:r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 = 115x12x0.33</a:t>
                          </a:r>
                          <a:r>
                            <a:rPr lang="en-US" sz="1200" b="1" baseline="0" dirty="0" smtClean="0">
                              <a:solidFill>
                                <a:srgbClr val="00B050"/>
                              </a:solidFill>
                            </a:rPr>
                            <a:t> = 455.4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1200" dirty="0" smtClean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</a:t>
                          </a:r>
                          <a:r>
                            <a:rPr lang="en-US" sz="1200" kern="1200" baseline="-25000" dirty="0" smtClean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cr</a:t>
                          </a:r>
                          <a:r>
                            <a:rPr lang="en-US" sz="1200" kern="1200" dirty="0" smtClean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</a:t>
                          </a:r>
                          <a:r>
                            <a:rPr lang="en-US" sz="1200" dirty="0" err="1" smtClean="0">
                              <a:solidFill>
                                <a:srgbClr val="0070C0"/>
                              </a:solidFill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200" baseline="-25000" dirty="0" err="1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water</a:t>
                          </a:r>
                          <a:r>
                            <a:rPr lang="en-US" sz="1200" baseline="-2500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200" baseline="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=1.72x62.4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200" b="0" baseline="-25000" dirty="0" smtClean="0">
                              <a:solidFill>
                                <a:srgbClr val="0070C0"/>
                              </a:solidFill>
                            </a:rPr>
                            <a:t>w</a:t>
                          </a:r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 = 0.5 (1.72)</a:t>
                          </a:r>
                          <a:r>
                            <a:rPr lang="en-US" sz="1200" b="0" baseline="30000" dirty="0" smtClean="0">
                              <a:solidFill>
                                <a:srgbClr val="0070C0"/>
                              </a:solidFill>
                            </a:rPr>
                            <a:t>2 </a:t>
                          </a:r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x</a:t>
                          </a:r>
                          <a:r>
                            <a:rPr lang="en-US" sz="1200" b="0" baseline="0" dirty="0" smtClean="0">
                              <a:solidFill>
                                <a:srgbClr val="0070C0"/>
                              </a:solidFill>
                            </a:rPr>
                            <a:t> 62.4 = </a:t>
                          </a:r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92.30</a:t>
                          </a:r>
                          <a:endParaRPr lang="en-US" sz="12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69070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634031"/>
                  </p:ext>
                </p:extLst>
              </p:nvPr>
            </p:nvGraphicFramePr>
            <p:xfrm>
              <a:off x="322104" y="6428664"/>
              <a:ext cx="5036834" cy="2754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9401">
                      <a:extLst>
                        <a:ext uri="{9D8B030D-6E8A-4147-A177-3AD203B41FA5}">
                          <a16:colId xmlns:a16="http://schemas.microsoft.com/office/drawing/2014/main" val="1268076996"/>
                        </a:ext>
                      </a:extLst>
                    </a:gridCol>
                    <a:gridCol w="1587731">
                      <a:extLst>
                        <a:ext uri="{9D8B030D-6E8A-4147-A177-3AD203B41FA5}">
                          <a16:colId xmlns:a16="http://schemas.microsoft.com/office/drawing/2014/main" val="808824657"/>
                        </a:ext>
                      </a:extLst>
                    </a:gridCol>
                    <a:gridCol w="2809702">
                      <a:extLst>
                        <a:ext uri="{9D8B030D-6E8A-4147-A177-3AD203B41FA5}">
                          <a16:colId xmlns:a16="http://schemas.microsoft.com/office/drawing/2014/main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613" t="-2459" r="-177778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437" t="-2459" r="-433" b="-28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442621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437" t="-227273" r="-433" b="-5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3781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437" t="-327273" r="-433" b="-4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18728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 =150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qk</a:t>
                          </a:r>
                          <a:r>
                            <a:rPr lang="en-US" sz="1200" baseline="-25000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 = 150 x 0.33 = 49.5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225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 = 150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qk</a:t>
                          </a:r>
                          <a:r>
                            <a:rPr lang="en-US" sz="1200" baseline="-25000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r>
                            <a:rPr lang="en-US" sz="1200" dirty="0" smtClean="0">
                              <a:solidFill>
                                <a:srgbClr val="0070C0"/>
                              </a:solidFill>
                            </a:rPr>
                            <a:t>= 150 x 0.33 = 49.5</a:t>
                          </a:r>
                          <a:endParaRPr lang="en-US" sz="1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50163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H= 115x12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Hk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a</a:t>
                          </a:r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 = 115x12x0.33</a:t>
                          </a:r>
                          <a:r>
                            <a:rPr lang="en-US" sz="1200" b="1" baseline="0" dirty="0" smtClean="0">
                              <a:solidFill>
                                <a:srgbClr val="00B050"/>
                              </a:solidFill>
                            </a:rPr>
                            <a:t> = 455.4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1200" dirty="0" smtClean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</a:t>
                          </a:r>
                          <a:r>
                            <a:rPr lang="en-US" sz="1200" kern="1200" baseline="-25000" dirty="0" smtClean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cr</a:t>
                          </a:r>
                          <a:r>
                            <a:rPr lang="en-US" sz="1200" kern="1200" dirty="0" smtClean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x </a:t>
                          </a:r>
                          <a:r>
                            <a:rPr lang="en-US" sz="1200" dirty="0" err="1" smtClean="0">
                              <a:solidFill>
                                <a:srgbClr val="0070C0"/>
                              </a:solidFill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200" baseline="-25000" dirty="0" err="1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water</a:t>
                          </a:r>
                          <a:r>
                            <a:rPr lang="en-US" sz="1200" baseline="-2500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200" baseline="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=1.72x62.4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200" b="0" baseline="-25000" dirty="0" smtClean="0">
                              <a:solidFill>
                                <a:srgbClr val="0070C0"/>
                              </a:solidFill>
                            </a:rPr>
                            <a:t>w</a:t>
                          </a:r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 = 0.5 (1.72)</a:t>
                          </a:r>
                          <a:r>
                            <a:rPr lang="en-US" sz="1200" b="0" baseline="30000" dirty="0" smtClean="0">
                              <a:solidFill>
                                <a:srgbClr val="0070C0"/>
                              </a:solidFill>
                            </a:rPr>
                            <a:t>2 </a:t>
                          </a:r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x</a:t>
                          </a:r>
                          <a:r>
                            <a:rPr lang="en-US" sz="1200" b="0" baseline="0" dirty="0" smtClean="0">
                              <a:solidFill>
                                <a:srgbClr val="0070C0"/>
                              </a:solidFill>
                            </a:rPr>
                            <a:t> 62.4 = </a:t>
                          </a:r>
                          <a:r>
                            <a:rPr lang="en-US" sz="1200" b="0" dirty="0" smtClean="0">
                              <a:solidFill>
                                <a:srgbClr val="0070C0"/>
                              </a:solidFill>
                            </a:rPr>
                            <a:t>92.30</a:t>
                          </a:r>
                          <a:endParaRPr lang="en-US" sz="12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9070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2417501"/>
                  </p:ext>
                </p:extLst>
              </p:nvPr>
            </p:nvGraphicFramePr>
            <p:xfrm>
              <a:off x="5543576" y="6703369"/>
              <a:ext cx="9868047" cy="3213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730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10074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556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Lateral Force P</a:t>
                          </a:r>
                        </a:p>
                        <a:p>
                          <a:pPr algn="ctr"/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 to O</a:t>
                          </a:r>
                        </a:p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-114.89 x 12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=  - 1,378.7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 = 12/2=</a:t>
                          </a: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sz="1600" b="1" baseline="0" dirty="0" smtClean="0">
                              <a:solidFill>
                                <a:srgbClr val="0070C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</a:rPr>
                            <a:t>49.5 x 12 = 594</a:t>
                          </a:r>
                          <a:endParaRPr lang="en-US" sz="1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baseline="0" dirty="0" smtClean="0">
                              <a:solidFill>
                                <a:srgbClr val="0070C0"/>
                              </a:solidFill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sz="1400" b="1" dirty="0" smtClean="0">
                              <a:solidFill>
                                <a:srgbClr val="0070C0"/>
                              </a:solidFill>
                            </a:rPr>
                            <a:t> = 12/2=</a:t>
                          </a:r>
                          <a:r>
                            <a:rPr lang="en-US" sz="1400" b="1" baseline="0" dirty="0" smtClean="0">
                              <a:solidFill>
                                <a:srgbClr val="0070C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808050847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0.5 x 455.4 x 12 = 2,732.4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baseline="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12/3 = 4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w</a:t>
                          </a: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= 92.30</a:t>
                          </a:r>
                          <a:endParaRPr lang="en-US" sz="1600" b="1" dirty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err="1" smtClean="0">
                              <a:solidFill>
                                <a:srgbClr val="0070C0"/>
                              </a:solidFill>
                              <a:effectLst/>
                            </a:rPr>
                            <a:t>Y</a:t>
                          </a:r>
                          <a:r>
                            <a:rPr lang="en-US" sz="1400" b="1" baseline="-25000" dirty="0" err="1" smtClean="0">
                              <a:solidFill>
                                <a:srgbClr val="0070C0"/>
                              </a:solidFill>
                              <a:effectLst/>
                            </a:rPr>
                            <a:t>w</a:t>
                          </a:r>
                          <a:r>
                            <a:rPr lang="en-US" sz="1400" b="1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 =  10.85</a:t>
                          </a:r>
                          <a:endParaRPr lang="en-US" sz="1400" b="1" dirty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285589412"/>
                      </a:ext>
                    </a:extLst>
                  </a:tr>
                  <a:tr h="982251"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R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2040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600" baseline="0" dirty="0" smtClean="0">
                              <a:solidFill>
                                <a:srgbClr val="C00000"/>
                              </a:solidFill>
                            </a:rPr>
                            <a:t>Take Moment about Point O =</a:t>
                          </a:r>
                          <a:endParaRPr lang="en-US" sz="1600" i="1" baseline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6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600" baseline="0" dirty="0" smtClean="0">
                              <a:solidFill>
                                <a:srgbClr val="C00000"/>
                              </a:solidFill>
                            </a:rPr>
                            <a:t> -1,378.7x6 + 594x6 +2732.4 x (12/3)+ 92.3x10.85= 7222.88 ft-lb                                       </a:t>
                          </a:r>
                          <a:r>
                            <a:rPr lang="en-US" sz="1800" b="1" baseline="0" dirty="0" smtClean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r>
                            <a:rPr lang="en-US" sz="1800" b="1" baseline="-25000" dirty="0" smtClean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  <a:r>
                            <a:rPr lang="en-US" sz="1800" baseline="0" dirty="0" smtClean="0">
                              <a:solidFill>
                                <a:srgbClr val="C00000"/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8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80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8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8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7222.88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2040</m:t>
                                  </m:r>
                                </m:den>
                              </m:f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𝟓𝟒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𝒇𝒕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2417501"/>
                  </p:ext>
                </p:extLst>
              </p:nvPr>
            </p:nvGraphicFramePr>
            <p:xfrm>
              <a:off x="5543576" y="6703369"/>
              <a:ext cx="9868047" cy="3213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73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007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Lateral Force P</a:t>
                          </a:r>
                        </a:p>
                        <a:p>
                          <a:pPr algn="ctr"/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 to O</a:t>
                          </a:r>
                        </a:p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</a:rPr>
                            <a:t>-114.89 x 12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=  - 1,378.7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 = 12/2=</a:t>
                          </a: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sz="1600" b="1" baseline="0" dirty="0" smtClean="0">
                              <a:solidFill>
                                <a:srgbClr val="0070C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</a:rPr>
                            <a:t>49.5 x 12 = 594</a:t>
                          </a:r>
                          <a:endParaRPr lang="en-US" sz="1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baseline="0" dirty="0" smtClean="0">
                              <a:solidFill>
                                <a:srgbClr val="0070C0"/>
                              </a:solidFill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sz="1400" b="1" dirty="0" smtClean="0">
                              <a:solidFill>
                                <a:srgbClr val="0070C0"/>
                              </a:solidFill>
                            </a:rPr>
                            <a:t> = 12/2=</a:t>
                          </a:r>
                          <a:r>
                            <a:rPr lang="en-US" sz="1400" b="1" baseline="0" dirty="0" smtClean="0">
                              <a:solidFill>
                                <a:srgbClr val="0070C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80508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0.5 x 455.4 x 12 = 2,732.4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baseline="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12/3 = 4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w</a:t>
                          </a: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= 92.30</a:t>
                          </a:r>
                          <a:endParaRPr lang="en-US" sz="1600" b="1" dirty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err="1" smtClean="0">
                              <a:solidFill>
                                <a:srgbClr val="0070C0"/>
                              </a:solidFill>
                              <a:effectLst/>
                            </a:rPr>
                            <a:t>Y</a:t>
                          </a:r>
                          <a:r>
                            <a:rPr lang="en-US" sz="1400" b="1" baseline="-25000" dirty="0" err="1" smtClean="0">
                              <a:solidFill>
                                <a:srgbClr val="0070C0"/>
                              </a:solidFill>
                              <a:effectLst/>
                            </a:rPr>
                            <a:t>w</a:t>
                          </a:r>
                          <a:r>
                            <a:rPr lang="en-US" sz="1400" b="1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 =  10.85</a:t>
                          </a:r>
                          <a:endParaRPr lang="en-US" sz="1400" b="1" dirty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5589412"/>
                      </a:ext>
                    </a:extLst>
                  </a:tr>
                  <a:tr h="12322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0" t="-163861" r="-257269" b="-242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022" t="-163861" r="-172" b="-242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8754580" y="605724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</a:t>
            </a:r>
            <a:endParaRPr lang="en-US" sz="1800" b="1" dirty="0"/>
          </a:p>
        </p:txBody>
      </p:sp>
      <p:sp>
        <p:nvSpPr>
          <p:cNvPr id="8195" name="Freeform 41"/>
          <p:cNvSpPr>
            <a:spLocks/>
          </p:cNvSpPr>
          <p:nvPr/>
        </p:nvSpPr>
        <p:spPr bwMode="auto">
          <a:xfrm>
            <a:off x="7620150" y="2365799"/>
            <a:ext cx="1251759" cy="3689396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862">
                <a:moveTo>
                  <a:pt x="0" y="1862"/>
                </a:moveTo>
                <a:lnTo>
                  <a:pt x="463" y="0"/>
                </a:lnTo>
                <a:lnTo>
                  <a:pt x="576" y="0"/>
                </a:lnTo>
                <a:lnTo>
                  <a:pt x="576" y="1862"/>
                </a:lnTo>
                <a:lnTo>
                  <a:pt x="0" y="1862"/>
                </a:lnTo>
                <a:close/>
              </a:path>
            </a:pathLst>
          </a:custGeom>
          <a:solidFill>
            <a:schemeClr val="accent4"/>
          </a:solidFill>
          <a:ln w="3175" cmpd="sng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6351202" y="6055195"/>
            <a:ext cx="2520705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 flipH="1">
            <a:off x="6992837" y="4829215"/>
            <a:ext cx="1529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2" name="Line 71"/>
          <p:cNvSpPr>
            <a:spLocks noChangeShapeType="1"/>
          </p:cNvSpPr>
          <p:nvPr/>
        </p:nvSpPr>
        <p:spPr bwMode="auto">
          <a:xfrm>
            <a:off x="7336568" y="4829217"/>
            <a:ext cx="0" cy="12202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3" name="Text Box 72"/>
          <p:cNvSpPr txBox="1">
            <a:spLocks noChangeArrowheads="1"/>
          </p:cNvSpPr>
          <p:nvPr/>
        </p:nvSpPr>
        <p:spPr bwMode="auto">
          <a:xfrm>
            <a:off x="6602642" y="5136643"/>
            <a:ext cx="1199430" cy="3123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i="1" dirty="0"/>
              <a:t>y</a:t>
            </a:r>
            <a:r>
              <a:rPr lang="en-US" altLang="en-US" sz="1050" i="1" baseline="-25000" dirty="0"/>
              <a:t>a</a:t>
            </a:r>
            <a:r>
              <a:rPr lang="en-US" altLang="en-US" sz="1050" i="1" dirty="0"/>
              <a:t> = </a:t>
            </a:r>
            <a:r>
              <a:rPr lang="en-US" altLang="en-US" sz="1050" i="1" dirty="0" smtClean="0"/>
              <a:t>12/3 = 4’</a:t>
            </a:r>
            <a:endParaRPr lang="en-US" altLang="en-US" sz="1050" i="1" dirty="0"/>
          </a:p>
        </p:txBody>
      </p:sp>
      <p:sp>
        <p:nvSpPr>
          <p:cNvPr id="46" name="Oval 45"/>
          <p:cNvSpPr/>
          <p:nvPr/>
        </p:nvSpPr>
        <p:spPr>
          <a:xfrm>
            <a:off x="8841440" y="2348222"/>
            <a:ext cx="56246" cy="56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835580" y="6026550"/>
            <a:ext cx="56246" cy="56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038503" y="2365969"/>
            <a:ext cx="194509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13514" y="6050158"/>
            <a:ext cx="194509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5677" y="2370657"/>
            <a:ext cx="0" cy="3702937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55699" y="3884642"/>
            <a:ext cx="958835" cy="4165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H=12ft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8580120" y="5166360"/>
            <a:ext cx="1958" cy="8893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99841" y="5579112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Y</a:t>
            </a:r>
            <a:r>
              <a:rPr lang="en-US" sz="1200" baseline="-25000" dirty="0" smtClean="0">
                <a:solidFill>
                  <a:srgbClr val="FF0000"/>
                </a:solidFill>
              </a:rPr>
              <a:t>a </a:t>
            </a:r>
            <a:r>
              <a:rPr lang="en-US" sz="1200" dirty="0" smtClean="0">
                <a:solidFill>
                  <a:srgbClr val="FF0000"/>
                </a:solidFill>
              </a:rPr>
              <a:t>= 3.54’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 flipH="1">
            <a:off x="8164608" y="5161387"/>
            <a:ext cx="152961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37" name="Rectangle 36"/>
          <p:cNvSpPr/>
          <p:nvPr/>
        </p:nvSpPr>
        <p:spPr>
          <a:xfrm>
            <a:off x="10887074" y="2354581"/>
            <a:ext cx="2070873" cy="3701136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6" name="Line 42"/>
          <p:cNvSpPr>
            <a:spLocks noChangeShapeType="1"/>
          </p:cNvSpPr>
          <p:nvPr/>
        </p:nvSpPr>
        <p:spPr bwMode="auto">
          <a:xfrm flipV="1">
            <a:off x="8632767" y="2355449"/>
            <a:ext cx="5633030" cy="121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806788" y="2370823"/>
            <a:ext cx="3571426" cy="3996359"/>
            <a:chOff x="10396859" y="2365799"/>
            <a:chExt cx="3571426" cy="3996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0396859" y="6012447"/>
                  <a:ext cx="3571426" cy="349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en-US" sz="1200" b="1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  <a:latin typeface="Symbol" panose="05050102010706020507" pitchFamily="18" charset="2"/>
                    </a:rPr>
                    <a:t>s</a:t>
                  </a:r>
                  <a:r>
                    <a:rPr lang="en-US" altLang="en-US" sz="1200" b="1" i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h2</a:t>
                  </a:r>
                  <a:r>
                    <a:rPr lang="en-US" alt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 </a:t>
                  </a:r>
                  <a:r>
                    <a:rPr lang="en-US" altLang="en-US" sz="1000" i="1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= </a:t>
                  </a:r>
                  <a:r>
                    <a:rPr lang="en-US" altLang="en-US" sz="1000" i="1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  <a:latin typeface="Symbol" panose="05050102010706020507" pitchFamily="18" charset="2"/>
                    </a:rPr>
                    <a:t>s</a:t>
                  </a:r>
                  <a:r>
                    <a:rPr lang="en-US" altLang="en-US" sz="1000" i="1" baseline="-25000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v</a:t>
                  </a:r>
                  <a:r>
                    <a:rPr lang="en-US" altLang="en-US" sz="1000" i="1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 </a:t>
                  </a:r>
                  <a:r>
                    <a:rPr lang="en-US" alt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k</a:t>
                  </a:r>
                  <a:r>
                    <a:rPr lang="en-US" altLang="en-US" sz="1000" i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a</a:t>
                  </a:r>
                  <a:r>
                    <a:rPr lang="en-US" alt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=</a:t>
                  </a:r>
                  <a:r>
                    <a:rPr lang="en-US" alt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  <a:latin typeface="Symbol" panose="05050102010706020507" pitchFamily="18" charset="2"/>
                    </a:rPr>
                    <a:t>g </a:t>
                  </a:r>
                  <a:r>
                    <a:rPr lang="en-US" alt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Hk</a:t>
                  </a:r>
                  <a:r>
                    <a:rPr lang="en-US" altLang="en-US" sz="1000" i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a</a:t>
                  </a:r>
                  <a:r>
                    <a:rPr lang="en-US" alt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=</a:t>
                  </a:r>
                  <a:r>
                    <a:rPr 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115x12x0.33</a:t>
                  </a:r>
                  <a:r>
                    <a:rPr lang="en-US" sz="1000" i="1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= </a:t>
                  </a:r>
                  <a:r>
                    <a:rPr lang="en-US" sz="1000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455.4 </a:t>
                  </a:r>
                  <a:r>
                    <a:rPr lang="en-US" sz="1000" i="1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1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  <m:r>
                        <a:rPr lang="en-US" sz="1000" i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en-US" sz="1000" i="1" dirty="0">
                    <a:solidFill>
                      <a:schemeClr val="accent6">
                        <a:lumMod val="75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203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396859" y="6012447"/>
                  <a:ext cx="3571426" cy="349711"/>
                </a:xfrm>
                <a:prstGeom prst="rect">
                  <a:avLst/>
                </a:prstGeom>
                <a:blipFill>
                  <a:blip r:embed="rId5"/>
                  <a:stretch>
                    <a:fillRect l="-171" t="-35088" b="-263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10478733" y="2365799"/>
              <a:ext cx="1110291" cy="3689396"/>
              <a:chOff x="9871905" y="2365799"/>
              <a:chExt cx="1110291" cy="3689396"/>
            </a:xfrm>
          </p:grpSpPr>
          <p:sp>
            <p:nvSpPr>
              <p:cNvPr id="8202" name="Freeform 48" descr="Light horizontal"/>
              <p:cNvSpPr>
                <a:spLocks/>
              </p:cNvSpPr>
              <p:nvPr/>
            </p:nvSpPr>
            <p:spPr bwMode="auto">
              <a:xfrm>
                <a:off x="9873660" y="2365799"/>
                <a:ext cx="1108536" cy="368939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 cmpd="sng">
                <a:solidFill>
                  <a:schemeClr val="accent6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4" name="Line 50"/>
              <p:cNvSpPr>
                <a:spLocks noChangeShapeType="1"/>
              </p:cNvSpPr>
              <p:nvPr/>
            </p:nvSpPr>
            <p:spPr bwMode="auto">
              <a:xfrm flipH="1">
                <a:off x="9871905" y="6051800"/>
                <a:ext cx="1099944" cy="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1313691" y="4376116"/>
                  <a:ext cx="2620401" cy="5303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r>
                          <a:rPr lang="en-US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1200" b="1" dirty="0" smtClean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b="1" dirty="0" smtClean="0">
                      <a:solidFill>
                        <a:srgbClr val="00B050"/>
                      </a:solidFill>
                    </a:rPr>
                    <a:t>0.5x</a:t>
                  </a:r>
                  <a:r>
                    <a:rPr lang="en-US" sz="1200" b="1" i="1" dirty="0" smtClean="0">
                      <a:solidFill>
                        <a:srgbClr val="00B050"/>
                      </a:solidFill>
                    </a:rPr>
                    <a:t>115x12</a:t>
                  </a:r>
                  <a:r>
                    <a:rPr lang="en-US" sz="1200" b="1" i="1" baseline="30000" dirty="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en-US" sz="1200" b="1" i="1" dirty="0" smtClean="0">
                      <a:solidFill>
                        <a:srgbClr val="00B050"/>
                      </a:solidFill>
                    </a:rPr>
                    <a:t>x0.33</a:t>
                  </a:r>
                  <a:r>
                    <a:rPr lang="en-US" sz="1200" b="1" dirty="0" smtClean="0">
                      <a:solidFill>
                        <a:srgbClr val="00B050"/>
                      </a:solidFill>
                    </a:rPr>
                    <a:t>=2,732.4 </a:t>
                  </a:r>
                  <a:r>
                    <a:rPr lang="en-US" sz="1200" b="1" i="1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lb/ft</a:t>
                  </a:r>
                  <a:endParaRPr lang="en-US" sz="12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691" y="4376116"/>
                  <a:ext cx="2620401" cy="530338"/>
                </a:xfrm>
                <a:prstGeom prst="rect">
                  <a:avLst/>
                </a:prstGeom>
                <a:blipFill>
                  <a:blip r:embed="rId6"/>
                  <a:stretch>
                    <a:fillRect l="-2093" t="-2299"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13991958" y="2324852"/>
            <a:ext cx="753732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Symbol" panose="05050102010706020507" pitchFamily="18" charset="2"/>
              <a:buChar char="g"/>
            </a:pPr>
            <a:r>
              <a:rPr lang="en-US" altLang="en-US" sz="1050" i="1" dirty="0" smtClean="0"/>
              <a:t>= 115 pcf</a:t>
            </a:r>
          </a:p>
          <a:p>
            <a:pPr>
              <a:spcBef>
                <a:spcPct val="0"/>
              </a:spcBef>
            </a:pPr>
            <a:r>
              <a:rPr lang="en-US" altLang="en-US" sz="1050" i="1" dirty="0" smtClean="0">
                <a:latin typeface="Symbol" panose="05050102010706020507" pitchFamily="18" charset="2"/>
              </a:rPr>
              <a:t>f</a:t>
            </a:r>
            <a:r>
              <a:rPr lang="en-US" altLang="en-US" sz="1050" i="1" dirty="0" smtClean="0"/>
              <a:t>= 30</a:t>
            </a:r>
            <a:r>
              <a:rPr lang="en-US" altLang="en-US" sz="1050" i="1" baseline="30000" dirty="0" smtClean="0"/>
              <a:t>o</a:t>
            </a:r>
          </a:p>
          <a:p>
            <a:pPr>
              <a:spcBef>
                <a:spcPct val="0"/>
              </a:spcBef>
            </a:pPr>
            <a:r>
              <a:rPr lang="en-US" altLang="en-US" sz="1050" i="1" dirty="0" smtClean="0"/>
              <a:t>C= 100 psf</a:t>
            </a:r>
            <a:endParaRPr lang="en-US" altLang="en-US" sz="105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682425" y="1787498"/>
            <a:ext cx="1126462" cy="340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200" i="1" dirty="0" smtClean="0">
                <a:solidFill>
                  <a:srgbClr val="0070C0"/>
                </a:solidFill>
              </a:rPr>
              <a:t> =150 lb/ft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6542" y="3991381"/>
            <a:ext cx="102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sz="1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1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q x H x k</a:t>
            </a:r>
            <a:r>
              <a:rPr lang="en-US" sz="1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8801307" y="5135880"/>
            <a:ext cx="3151933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1787375" y="5102673"/>
                <a:ext cx="29692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𝟐𝟎𝟐𝟎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𝒍𝒃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𝒇𝒕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375" y="5102673"/>
                <a:ext cx="2969235" cy="461665"/>
              </a:xfrm>
              <a:prstGeom prst="rect">
                <a:avLst/>
              </a:prstGeom>
              <a:blipFill>
                <a:blip r:embed="rId7"/>
                <a:stretch>
                  <a:fillRect l="-821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9978615" y="600897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</a:t>
            </a:r>
            <a:r>
              <a:rPr lang="en-US" sz="1200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i="1" dirty="0" smtClean="0">
                <a:solidFill>
                  <a:srgbClr val="0070C0"/>
                </a:solidFill>
              </a:rPr>
              <a:t> 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98011" y="232920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</a:t>
            </a:r>
            <a:r>
              <a:rPr lang="en-US" sz="1200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i="1" dirty="0" smtClean="0">
                <a:solidFill>
                  <a:srgbClr val="0070C0"/>
                </a:solidFill>
              </a:rPr>
              <a:t> 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29889" y="2319612"/>
            <a:ext cx="355373" cy="416507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8615326" y="5905114"/>
            <a:ext cx="355373" cy="416507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92054" y="2360763"/>
            <a:ext cx="493511" cy="3679543"/>
            <a:chOff x="4739154" y="2011143"/>
            <a:chExt cx="493511" cy="3679543"/>
          </a:xfrm>
        </p:grpSpPr>
        <p:sp>
          <p:nvSpPr>
            <p:cNvPr id="9" name="Rectangle 8"/>
            <p:cNvSpPr/>
            <p:nvPr/>
          </p:nvSpPr>
          <p:spPr>
            <a:xfrm>
              <a:off x="4739640" y="2011143"/>
              <a:ext cx="493025" cy="3679543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 rot="5400000">
              <a:off x="3199536" y="3657771"/>
              <a:ext cx="3569093" cy="489858"/>
              <a:chOff x="10502941" y="8077200"/>
              <a:chExt cx="2330719" cy="2286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0502941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0658322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10813703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0969084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1124465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1279846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11435227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11590608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11745989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1901370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2056751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12212132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2367513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12522894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2678275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12833660" y="8077200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8935631" y="2084288"/>
            <a:ext cx="3846889" cy="281236"/>
            <a:chOff x="4858239" y="1484733"/>
            <a:chExt cx="3846889" cy="28123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858239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050583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242927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435271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627615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819959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012303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204647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396991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589335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781679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974023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166367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358711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551055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743399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7935743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8128087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8320431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8512775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8705128" y="1484733"/>
              <a:ext cx="0" cy="28123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10882835" y="4939231"/>
            <a:ext cx="1535339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9925453" y="2369938"/>
            <a:ext cx="833986" cy="3681415"/>
            <a:chOff x="9824488" y="2362318"/>
            <a:chExt cx="833986" cy="3681415"/>
          </a:xfrm>
        </p:grpSpPr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H="1" flipV="1">
              <a:off x="9826713" y="4247117"/>
              <a:ext cx="831761" cy="293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9824488" y="2362318"/>
              <a:ext cx="489858" cy="3681415"/>
              <a:chOff x="5331459" y="2528573"/>
              <a:chExt cx="489858" cy="3681415"/>
            </a:xfrm>
          </p:grpSpPr>
          <p:grpSp>
            <p:nvGrpSpPr>
              <p:cNvPr id="112" name="Group 111"/>
              <p:cNvGrpSpPr/>
              <p:nvPr/>
            </p:nvGrpSpPr>
            <p:grpSpPr>
              <a:xfrm rot="5400000">
                <a:off x="3791841" y="4180513"/>
                <a:ext cx="3569093" cy="489858"/>
                <a:chOff x="10502941" y="8077200"/>
                <a:chExt cx="2330719" cy="228600"/>
              </a:xfrm>
            </p:grpSpPr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10502941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>
                  <a:off x="10658322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>
                  <a:off x="10813703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>
                  <a:off x="10969084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>
                  <a:off x="11124465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>
                  <a:off x="11279846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11435227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11590608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>
                  <a:off x="11745989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>
                  <a:off x="11901370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12056751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>
                  <a:off x="12212132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12367513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12522894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12678275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12833660" y="8077200"/>
                  <a:ext cx="0" cy="2286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Rectangle 112"/>
              <p:cNvSpPr/>
              <p:nvPr/>
            </p:nvSpPr>
            <p:spPr>
              <a:xfrm>
                <a:off x="5337930" y="2528573"/>
                <a:ext cx="477846" cy="3679543"/>
              </a:xfrm>
              <a:prstGeom prst="rect">
                <a:avLst/>
              </a:prstGeom>
              <a:solidFill>
                <a:srgbClr val="00B0F0">
                  <a:alpha val="19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99195" y="2434590"/>
                <a:ext cx="627159" cy="260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195" y="2434590"/>
                <a:ext cx="627159" cy="2600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8865870" y="6014085"/>
                <a:ext cx="627159" cy="260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870" y="6014085"/>
                <a:ext cx="627159" cy="2600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0041255" y="3575685"/>
            <a:ext cx="322524" cy="425053"/>
            <a:chOff x="7469505" y="2830830"/>
            <a:chExt cx="322524" cy="425053"/>
          </a:xfrm>
        </p:grpSpPr>
        <p:sp>
          <p:nvSpPr>
            <p:cNvPr id="21" name="Oval 20"/>
            <p:cNvSpPr/>
            <p:nvPr/>
          </p:nvSpPr>
          <p:spPr>
            <a:xfrm>
              <a:off x="7492366" y="2922271"/>
              <a:ext cx="278130" cy="2781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9505" y="2830830"/>
              <a:ext cx="322524" cy="42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938510" y="3600450"/>
            <a:ext cx="322524" cy="425053"/>
            <a:chOff x="7469505" y="2830830"/>
            <a:chExt cx="322524" cy="425053"/>
          </a:xfrm>
        </p:grpSpPr>
        <p:sp>
          <p:nvSpPr>
            <p:cNvPr id="136" name="Oval 135"/>
            <p:cNvSpPr/>
            <p:nvPr/>
          </p:nvSpPr>
          <p:spPr>
            <a:xfrm>
              <a:off x="7492366" y="2922271"/>
              <a:ext cx="278130" cy="2781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469505" y="2830830"/>
              <a:ext cx="322524" cy="4250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+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73335" y="3560445"/>
            <a:ext cx="278130" cy="425053"/>
            <a:chOff x="7354085" y="2899410"/>
            <a:chExt cx="278130" cy="425053"/>
          </a:xfrm>
        </p:grpSpPr>
        <p:sp>
          <p:nvSpPr>
            <p:cNvPr id="139" name="Oval 138"/>
            <p:cNvSpPr/>
            <p:nvPr/>
          </p:nvSpPr>
          <p:spPr>
            <a:xfrm>
              <a:off x="7354085" y="2993826"/>
              <a:ext cx="278130" cy="2781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358337" y="2899410"/>
              <a:ext cx="269626" cy="4250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506613" y="3466029"/>
            <a:ext cx="322524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0491498" y="3456504"/>
            <a:ext cx="322524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4" name="Line 51"/>
          <p:cNvSpPr>
            <a:spLocks noChangeShapeType="1"/>
          </p:cNvSpPr>
          <p:nvPr/>
        </p:nvSpPr>
        <p:spPr bwMode="auto">
          <a:xfrm flipH="1">
            <a:off x="9139007" y="4232910"/>
            <a:ext cx="464097" cy="27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5" name="TextBox 24"/>
          <p:cNvSpPr txBox="1"/>
          <p:nvPr/>
        </p:nvSpPr>
        <p:spPr>
          <a:xfrm>
            <a:off x="9458325" y="395097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</a:t>
            </a:r>
            <a:r>
              <a:rPr lang="en-US" sz="1400" baseline="-25000" dirty="0" smtClean="0">
                <a:solidFill>
                  <a:srgbClr val="FF0000"/>
                </a:solidFill>
              </a:rPr>
              <a:t>1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326091" y="4950229"/>
            <a:ext cx="0" cy="1118062"/>
          </a:xfrm>
          <a:prstGeom prst="straightConnector1">
            <a:avLst/>
          </a:prstGeom>
          <a:ln>
            <a:solidFill>
              <a:srgbClr val="00B05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282972" y="5265616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y</a:t>
            </a:r>
            <a:r>
              <a:rPr lang="en-US" sz="2400" b="1" baseline="-25000" dirty="0">
                <a:solidFill>
                  <a:srgbClr val="00B050"/>
                </a:solidFill>
              </a:rPr>
              <a:t>3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flipH="1">
            <a:off x="10299383" y="4269105"/>
            <a:ext cx="5715" cy="1791653"/>
          </a:xfrm>
          <a:prstGeom prst="straightConnector1">
            <a:avLst/>
          </a:prstGeom>
          <a:ln>
            <a:solidFill>
              <a:schemeClr val="accent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4" idx="1"/>
            <a:endCxn id="9" idx="2"/>
          </p:cNvCxnSpPr>
          <p:nvPr/>
        </p:nvCxnSpPr>
        <p:spPr>
          <a:xfrm>
            <a:off x="9139007" y="4235687"/>
            <a:ext cx="46" cy="1804619"/>
          </a:xfrm>
          <a:prstGeom prst="straightConnector1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10092347" y="4423606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y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912517" y="4495361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10" name="TextBox 8209"/>
          <p:cNvSpPr txBox="1"/>
          <p:nvPr/>
        </p:nvSpPr>
        <p:spPr>
          <a:xfrm>
            <a:off x="5755640" y="172720"/>
            <a:ext cx="2017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Example: Clayey – Sand  (SC)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445445" y="6454620"/>
            <a:ext cx="3036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C00000"/>
                </a:solidFill>
              </a:rPr>
              <a:t>To determine the resultant Force and its point of action</a:t>
            </a:r>
            <a:endParaRPr lang="en-US" sz="1000" i="1" dirty="0">
              <a:solidFill>
                <a:srgbClr val="C00000"/>
              </a:solidFill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12280739" y="2357438"/>
            <a:ext cx="520861" cy="1022369"/>
          </a:xfrm>
          <a:prstGeom prst="rtTriangl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138541" y="2945756"/>
            <a:ext cx="1135660" cy="746383"/>
          </a:xfrm>
          <a:custGeom>
            <a:avLst/>
            <a:gdLst>
              <a:gd name="connsiteX0" fmla="*/ 540324 w 1882987"/>
              <a:gd name="connsiteY0" fmla="*/ 0 h 1290577"/>
              <a:gd name="connsiteX1" fmla="*/ 48400 w 1882987"/>
              <a:gd name="connsiteY1" fmla="*/ 486137 h 1290577"/>
              <a:gd name="connsiteX2" fmla="*/ 1593620 w 1882987"/>
              <a:gd name="connsiteY2" fmla="*/ 983848 h 1290577"/>
              <a:gd name="connsiteX3" fmla="*/ 1593620 w 1882987"/>
              <a:gd name="connsiteY3" fmla="*/ 983848 h 1290577"/>
              <a:gd name="connsiteX4" fmla="*/ 1882987 w 1882987"/>
              <a:gd name="connsiteY4" fmla="*/ 1290577 h 1290577"/>
              <a:gd name="connsiteX0" fmla="*/ 540324 w 1593620"/>
              <a:gd name="connsiteY0" fmla="*/ 0 h 983848"/>
              <a:gd name="connsiteX1" fmla="*/ 48400 w 1593620"/>
              <a:gd name="connsiteY1" fmla="*/ 486137 h 983848"/>
              <a:gd name="connsiteX2" fmla="*/ 1593620 w 1593620"/>
              <a:gd name="connsiteY2" fmla="*/ 983848 h 983848"/>
              <a:gd name="connsiteX3" fmla="*/ 1593620 w 1593620"/>
              <a:gd name="connsiteY3" fmla="*/ 983848 h 983848"/>
              <a:gd name="connsiteX0" fmla="*/ 540324 w 1992947"/>
              <a:gd name="connsiteY0" fmla="*/ 0 h 1307939"/>
              <a:gd name="connsiteX1" fmla="*/ 48400 w 1992947"/>
              <a:gd name="connsiteY1" fmla="*/ 486137 h 1307939"/>
              <a:gd name="connsiteX2" fmla="*/ 1593620 w 1992947"/>
              <a:gd name="connsiteY2" fmla="*/ 983848 h 1307939"/>
              <a:gd name="connsiteX3" fmla="*/ 1992947 w 1992947"/>
              <a:gd name="connsiteY3" fmla="*/ 1307939 h 1307939"/>
              <a:gd name="connsiteX0" fmla="*/ 540324 w 1593620"/>
              <a:gd name="connsiteY0" fmla="*/ 0 h 983848"/>
              <a:gd name="connsiteX1" fmla="*/ 48400 w 1593620"/>
              <a:gd name="connsiteY1" fmla="*/ 486137 h 983848"/>
              <a:gd name="connsiteX2" fmla="*/ 1593620 w 1593620"/>
              <a:gd name="connsiteY2" fmla="*/ 983848 h 983848"/>
              <a:gd name="connsiteX0" fmla="*/ 0 w 1053296"/>
              <a:gd name="connsiteY0" fmla="*/ 0 h 983848"/>
              <a:gd name="connsiteX1" fmla="*/ 1053296 w 1053296"/>
              <a:gd name="connsiteY1" fmla="*/ 983848 h 983848"/>
              <a:gd name="connsiteX0" fmla="*/ 0 w 1053296"/>
              <a:gd name="connsiteY0" fmla="*/ 0 h 993516"/>
              <a:gd name="connsiteX1" fmla="*/ 1053296 w 1053296"/>
              <a:gd name="connsiteY1" fmla="*/ 983848 h 993516"/>
              <a:gd name="connsiteX0" fmla="*/ 125024 w 1178320"/>
              <a:gd name="connsiteY0" fmla="*/ 0 h 998644"/>
              <a:gd name="connsiteX1" fmla="*/ 1178320 w 1178320"/>
              <a:gd name="connsiteY1" fmla="*/ 983848 h 998644"/>
              <a:gd name="connsiteX0" fmla="*/ 130624 w 1135660"/>
              <a:gd name="connsiteY0" fmla="*/ 0 h 746383"/>
              <a:gd name="connsiteX1" fmla="*/ 1135660 w 1135660"/>
              <a:gd name="connsiteY1" fmla="*/ 719688 h 74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660" h="746383">
                <a:moveTo>
                  <a:pt x="130624" y="0"/>
                </a:moveTo>
                <a:cubicBezTo>
                  <a:pt x="-285357" y="632749"/>
                  <a:pt x="357841" y="823539"/>
                  <a:pt x="1135660" y="719688"/>
                </a:cubicBezTo>
              </a:path>
            </a:pathLst>
          </a:custGeom>
          <a:noFill/>
          <a:ln w="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273915" y="3381375"/>
            <a:ext cx="529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12279630" y="3229927"/>
            <a:ext cx="447675" cy="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12279631" y="3110866"/>
            <a:ext cx="370522" cy="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" idx="5"/>
            <a:endCxn id="2" idx="1"/>
          </p:cNvCxnSpPr>
          <p:nvPr/>
        </p:nvCxnSpPr>
        <p:spPr>
          <a:xfrm flipH="1">
            <a:off x="12280739" y="2868623"/>
            <a:ext cx="260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12279788" y="2993708"/>
            <a:ext cx="312263" cy="5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12279788" y="2741941"/>
            <a:ext cx="198915" cy="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12281693" y="2580323"/>
            <a:ext cx="111285" cy="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12241530" y="2347852"/>
            <a:ext cx="40368" cy="1039238"/>
          </a:xfrm>
          <a:custGeom>
            <a:avLst/>
            <a:gdLst>
              <a:gd name="connsiteX0" fmla="*/ 31750 w 40368"/>
              <a:gd name="connsiteY0" fmla="*/ 20698 h 1039238"/>
              <a:gd name="connsiteX1" fmla="*/ 29210 w 40368"/>
              <a:gd name="connsiteY1" fmla="*/ 68958 h 1039238"/>
              <a:gd name="connsiteX2" fmla="*/ 27940 w 40368"/>
              <a:gd name="connsiteY2" fmla="*/ 72768 h 1039238"/>
              <a:gd name="connsiteX3" fmla="*/ 25400 w 40368"/>
              <a:gd name="connsiteY3" fmla="*/ 76578 h 1039238"/>
              <a:gd name="connsiteX4" fmla="*/ 27940 w 40368"/>
              <a:gd name="connsiteY4" fmla="*/ 95628 h 1039238"/>
              <a:gd name="connsiteX5" fmla="*/ 30480 w 40368"/>
              <a:gd name="connsiteY5" fmla="*/ 99438 h 1039238"/>
              <a:gd name="connsiteX6" fmla="*/ 34290 w 40368"/>
              <a:gd name="connsiteY6" fmla="*/ 107058 h 1039238"/>
              <a:gd name="connsiteX7" fmla="*/ 34290 w 40368"/>
              <a:gd name="connsiteY7" fmla="*/ 248028 h 1039238"/>
              <a:gd name="connsiteX8" fmla="*/ 31750 w 40368"/>
              <a:gd name="connsiteY8" fmla="*/ 260728 h 1039238"/>
              <a:gd name="connsiteX9" fmla="*/ 33020 w 40368"/>
              <a:gd name="connsiteY9" fmla="*/ 289938 h 1039238"/>
              <a:gd name="connsiteX10" fmla="*/ 35560 w 40368"/>
              <a:gd name="connsiteY10" fmla="*/ 295018 h 1039238"/>
              <a:gd name="connsiteX11" fmla="*/ 39370 w 40368"/>
              <a:gd name="connsiteY11" fmla="*/ 312798 h 1039238"/>
              <a:gd name="connsiteX12" fmla="*/ 38100 w 40368"/>
              <a:gd name="connsiteY12" fmla="*/ 420748 h 1039238"/>
              <a:gd name="connsiteX13" fmla="*/ 31750 w 40368"/>
              <a:gd name="connsiteY13" fmla="*/ 433448 h 1039238"/>
              <a:gd name="connsiteX14" fmla="*/ 27940 w 40368"/>
              <a:gd name="connsiteY14" fmla="*/ 442338 h 1039238"/>
              <a:gd name="connsiteX15" fmla="*/ 30480 w 40368"/>
              <a:gd name="connsiteY15" fmla="*/ 523618 h 1039238"/>
              <a:gd name="connsiteX16" fmla="*/ 31750 w 40368"/>
              <a:gd name="connsiteY16" fmla="*/ 528698 h 1039238"/>
              <a:gd name="connsiteX17" fmla="*/ 33020 w 40368"/>
              <a:gd name="connsiteY17" fmla="*/ 537588 h 1039238"/>
              <a:gd name="connsiteX18" fmla="*/ 35560 w 40368"/>
              <a:gd name="connsiteY18" fmla="*/ 550288 h 1039238"/>
              <a:gd name="connsiteX19" fmla="*/ 39370 w 40368"/>
              <a:gd name="connsiteY19" fmla="*/ 571878 h 1039238"/>
              <a:gd name="connsiteX20" fmla="*/ 38100 w 40368"/>
              <a:gd name="connsiteY20" fmla="*/ 602358 h 1039238"/>
              <a:gd name="connsiteX21" fmla="*/ 36830 w 40368"/>
              <a:gd name="connsiteY21" fmla="*/ 606168 h 1039238"/>
              <a:gd name="connsiteX22" fmla="*/ 34290 w 40368"/>
              <a:gd name="connsiteY22" fmla="*/ 612518 h 1039238"/>
              <a:gd name="connsiteX23" fmla="*/ 33020 w 40368"/>
              <a:gd name="connsiteY23" fmla="*/ 617598 h 1039238"/>
              <a:gd name="connsiteX24" fmla="*/ 31750 w 40368"/>
              <a:gd name="connsiteY24" fmla="*/ 621408 h 1039238"/>
              <a:gd name="connsiteX25" fmla="*/ 33020 w 40368"/>
              <a:gd name="connsiteY25" fmla="*/ 677288 h 1039238"/>
              <a:gd name="connsiteX26" fmla="*/ 35560 w 40368"/>
              <a:gd name="connsiteY26" fmla="*/ 688718 h 1039238"/>
              <a:gd name="connsiteX27" fmla="*/ 34290 w 40368"/>
              <a:gd name="connsiteY27" fmla="*/ 720468 h 1039238"/>
              <a:gd name="connsiteX28" fmla="*/ 31750 w 40368"/>
              <a:gd name="connsiteY28" fmla="*/ 735708 h 1039238"/>
              <a:gd name="connsiteX29" fmla="*/ 29210 w 40368"/>
              <a:gd name="connsiteY29" fmla="*/ 767458 h 1039238"/>
              <a:gd name="connsiteX30" fmla="*/ 27940 w 40368"/>
              <a:gd name="connsiteY30" fmla="*/ 780158 h 1039238"/>
              <a:gd name="connsiteX31" fmla="*/ 25400 w 40368"/>
              <a:gd name="connsiteY31" fmla="*/ 789048 h 1039238"/>
              <a:gd name="connsiteX32" fmla="*/ 26670 w 40368"/>
              <a:gd name="connsiteY32" fmla="*/ 904618 h 1039238"/>
              <a:gd name="connsiteX33" fmla="*/ 30480 w 40368"/>
              <a:gd name="connsiteY33" fmla="*/ 914778 h 1039238"/>
              <a:gd name="connsiteX34" fmla="*/ 35560 w 40368"/>
              <a:gd name="connsiteY34" fmla="*/ 947798 h 1039238"/>
              <a:gd name="connsiteX35" fmla="*/ 39370 w 40368"/>
              <a:gd name="connsiteY35" fmla="*/ 960498 h 1039238"/>
              <a:gd name="connsiteX36" fmla="*/ 38100 w 40368"/>
              <a:gd name="connsiteY36" fmla="*/ 1004948 h 1039238"/>
              <a:gd name="connsiteX37" fmla="*/ 36830 w 40368"/>
              <a:gd name="connsiteY37" fmla="*/ 1016378 h 1039238"/>
              <a:gd name="connsiteX38" fmla="*/ 34290 w 40368"/>
              <a:gd name="connsiteY38" fmla="*/ 1025268 h 1039238"/>
              <a:gd name="connsiteX39" fmla="*/ 33020 w 40368"/>
              <a:gd name="connsiteY39" fmla="*/ 1032888 h 1039238"/>
              <a:gd name="connsiteX40" fmla="*/ 31750 w 40368"/>
              <a:gd name="connsiteY40" fmla="*/ 1039238 h 1039238"/>
              <a:gd name="connsiteX41" fmla="*/ 27940 w 40368"/>
              <a:gd name="connsiteY41" fmla="*/ 1003678 h 1039238"/>
              <a:gd name="connsiteX42" fmla="*/ 25400 w 40368"/>
              <a:gd name="connsiteY42" fmla="*/ 994788 h 1039238"/>
              <a:gd name="connsiteX43" fmla="*/ 21590 w 40368"/>
              <a:gd name="connsiteY43" fmla="*/ 983358 h 1039238"/>
              <a:gd name="connsiteX44" fmla="*/ 16510 w 40368"/>
              <a:gd name="connsiteY44" fmla="*/ 966848 h 1039238"/>
              <a:gd name="connsiteX45" fmla="*/ 12700 w 40368"/>
              <a:gd name="connsiteY45" fmla="*/ 959228 h 1039238"/>
              <a:gd name="connsiteX46" fmla="*/ 8890 w 40368"/>
              <a:gd name="connsiteY46" fmla="*/ 950338 h 1039238"/>
              <a:gd name="connsiteX47" fmla="*/ 10160 w 40368"/>
              <a:gd name="connsiteY47" fmla="*/ 822068 h 1039238"/>
              <a:gd name="connsiteX48" fmla="*/ 11430 w 40368"/>
              <a:gd name="connsiteY48" fmla="*/ 808098 h 1039238"/>
              <a:gd name="connsiteX49" fmla="*/ 15240 w 40368"/>
              <a:gd name="connsiteY49" fmla="*/ 785238 h 1039238"/>
              <a:gd name="connsiteX50" fmla="*/ 13970 w 40368"/>
              <a:gd name="connsiteY50" fmla="*/ 730628 h 1039238"/>
              <a:gd name="connsiteX51" fmla="*/ 12700 w 40368"/>
              <a:gd name="connsiteY51" fmla="*/ 697608 h 1039238"/>
              <a:gd name="connsiteX52" fmla="*/ 8890 w 40368"/>
              <a:gd name="connsiteY52" fmla="*/ 674748 h 1039238"/>
              <a:gd name="connsiteX53" fmla="*/ 7620 w 40368"/>
              <a:gd name="connsiteY53" fmla="*/ 618868 h 1039238"/>
              <a:gd name="connsiteX54" fmla="*/ 5080 w 40368"/>
              <a:gd name="connsiteY54" fmla="*/ 611248 h 1039238"/>
              <a:gd name="connsiteX55" fmla="*/ 1270 w 40368"/>
              <a:gd name="connsiteY55" fmla="*/ 593468 h 1039238"/>
              <a:gd name="connsiteX56" fmla="*/ 3810 w 40368"/>
              <a:gd name="connsiteY56" fmla="*/ 556638 h 1039238"/>
              <a:gd name="connsiteX57" fmla="*/ 6350 w 40368"/>
              <a:gd name="connsiteY57" fmla="*/ 549018 h 1039238"/>
              <a:gd name="connsiteX58" fmla="*/ 7620 w 40368"/>
              <a:gd name="connsiteY58" fmla="*/ 538858 h 1039238"/>
              <a:gd name="connsiteX59" fmla="*/ 3810 w 40368"/>
              <a:gd name="connsiteY59" fmla="*/ 451228 h 1039238"/>
              <a:gd name="connsiteX60" fmla="*/ 7620 w 40368"/>
              <a:gd name="connsiteY60" fmla="*/ 390268 h 1039238"/>
              <a:gd name="connsiteX61" fmla="*/ 10160 w 40368"/>
              <a:gd name="connsiteY61" fmla="*/ 383918 h 1039238"/>
              <a:gd name="connsiteX62" fmla="*/ 13970 w 40368"/>
              <a:gd name="connsiteY62" fmla="*/ 375028 h 1039238"/>
              <a:gd name="connsiteX63" fmla="*/ 12700 w 40368"/>
              <a:gd name="connsiteY63" fmla="*/ 310258 h 1039238"/>
              <a:gd name="connsiteX64" fmla="*/ 10160 w 40368"/>
              <a:gd name="connsiteY64" fmla="*/ 297558 h 1039238"/>
              <a:gd name="connsiteX65" fmla="*/ 7620 w 40368"/>
              <a:gd name="connsiteY65" fmla="*/ 292478 h 1039238"/>
              <a:gd name="connsiteX66" fmla="*/ 6350 w 40368"/>
              <a:gd name="connsiteY66" fmla="*/ 284858 h 1039238"/>
              <a:gd name="connsiteX67" fmla="*/ 3810 w 40368"/>
              <a:gd name="connsiteY67" fmla="*/ 279778 h 1039238"/>
              <a:gd name="connsiteX68" fmla="*/ 2540 w 40368"/>
              <a:gd name="connsiteY68" fmla="*/ 268348 h 1039238"/>
              <a:gd name="connsiteX69" fmla="*/ 0 w 40368"/>
              <a:gd name="connsiteY69" fmla="*/ 251838 h 1039238"/>
              <a:gd name="connsiteX70" fmla="*/ 1270 w 40368"/>
              <a:gd name="connsiteY70" fmla="*/ 212468 h 1039238"/>
              <a:gd name="connsiteX71" fmla="*/ 2540 w 40368"/>
              <a:gd name="connsiteY71" fmla="*/ 189608 h 1039238"/>
              <a:gd name="connsiteX72" fmla="*/ 5080 w 40368"/>
              <a:gd name="connsiteY72" fmla="*/ 184528 h 1039238"/>
              <a:gd name="connsiteX73" fmla="*/ 8890 w 40368"/>
              <a:gd name="connsiteY73" fmla="*/ 176908 h 1039238"/>
              <a:gd name="connsiteX74" fmla="*/ 7620 w 40368"/>
              <a:gd name="connsiteY74" fmla="*/ 89278 h 1039238"/>
              <a:gd name="connsiteX75" fmla="*/ 6350 w 40368"/>
              <a:gd name="connsiteY75" fmla="*/ 84198 h 1039238"/>
              <a:gd name="connsiteX76" fmla="*/ 3810 w 40368"/>
              <a:gd name="connsiteY76" fmla="*/ 70228 h 1039238"/>
              <a:gd name="connsiteX77" fmla="*/ 5080 w 40368"/>
              <a:gd name="connsiteY77" fmla="*/ 378 h 1039238"/>
              <a:gd name="connsiteX78" fmla="*/ 8890 w 40368"/>
              <a:gd name="connsiteY78" fmla="*/ 1648 h 1039238"/>
              <a:gd name="connsiteX79" fmla="*/ 39370 w 40368"/>
              <a:gd name="connsiteY79" fmla="*/ 2918 h 1039238"/>
              <a:gd name="connsiteX80" fmla="*/ 31750 w 40368"/>
              <a:gd name="connsiteY80" fmla="*/ 20698 h 10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368" h="1039238">
                <a:moveTo>
                  <a:pt x="31750" y="20698"/>
                </a:moveTo>
                <a:cubicBezTo>
                  <a:pt x="30057" y="31705"/>
                  <a:pt x="30386" y="52892"/>
                  <a:pt x="29210" y="68958"/>
                </a:cubicBezTo>
                <a:cubicBezTo>
                  <a:pt x="29112" y="70293"/>
                  <a:pt x="28539" y="71571"/>
                  <a:pt x="27940" y="72768"/>
                </a:cubicBezTo>
                <a:cubicBezTo>
                  <a:pt x="27257" y="74133"/>
                  <a:pt x="26247" y="75308"/>
                  <a:pt x="25400" y="76578"/>
                </a:cubicBezTo>
                <a:cubicBezTo>
                  <a:pt x="25590" y="78663"/>
                  <a:pt x="25998" y="91097"/>
                  <a:pt x="27940" y="95628"/>
                </a:cubicBezTo>
                <a:cubicBezTo>
                  <a:pt x="28541" y="97031"/>
                  <a:pt x="29797" y="98073"/>
                  <a:pt x="30480" y="99438"/>
                </a:cubicBezTo>
                <a:cubicBezTo>
                  <a:pt x="35738" y="109954"/>
                  <a:pt x="27011" y="96139"/>
                  <a:pt x="34290" y="107058"/>
                </a:cubicBezTo>
                <a:cubicBezTo>
                  <a:pt x="45591" y="152260"/>
                  <a:pt x="35396" y="208589"/>
                  <a:pt x="34290" y="248028"/>
                </a:cubicBezTo>
                <a:cubicBezTo>
                  <a:pt x="34192" y="251535"/>
                  <a:pt x="32656" y="257105"/>
                  <a:pt x="31750" y="260728"/>
                </a:cubicBezTo>
                <a:cubicBezTo>
                  <a:pt x="32173" y="270465"/>
                  <a:pt x="31944" y="280252"/>
                  <a:pt x="33020" y="289938"/>
                </a:cubicBezTo>
                <a:cubicBezTo>
                  <a:pt x="33229" y="291820"/>
                  <a:pt x="35134" y="293173"/>
                  <a:pt x="35560" y="295018"/>
                </a:cubicBezTo>
                <a:cubicBezTo>
                  <a:pt x="40955" y="318398"/>
                  <a:pt x="33103" y="297130"/>
                  <a:pt x="39370" y="312798"/>
                </a:cubicBezTo>
                <a:cubicBezTo>
                  <a:pt x="38947" y="348781"/>
                  <a:pt x="38908" y="384771"/>
                  <a:pt x="38100" y="420748"/>
                </a:cubicBezTo>
                <a:cubicBezTo>
                  <a:pt x="37965" y="426768"/>
                  <a:pt x="34519" y="427910"/>
                  <a:pt x="31750" y="433448"/>
                </a:cubicBezTo>
                <a:cubicBezTo>
                  <a:pt x="28611" y="439725"/>
                  <a:pt x="29809" y="436732"/>
                  <a:pt x="27940" y="442338"/>
                </a:cubicBezTo>
                <a:cubicBezTo>
                  <a:pt x="28787" y="469431"/>
                  <a:pt x="29285" y="496538"/>
                  <a:pt x="30480" y="523618"/>
                </a:cubicBezTo>
                <a:cubicBezTo>
                  <a:pt x="30557" y="525362"/>
                  <a:pt x="31438" y="526981"/>
                  <a:pt x="31750" y="528698"/>
                </a:cubicBezTo>
                <a:cubicBezTo>
                  <a:pt x="32285" y="531643"/>
                  <a:pt x="32500" y="534640"/>
                  <a:pt x="33020" y="537588"/>
                </a:cubicBezTo>
                <a:cubicBezTo>
                  <a:pt x="33770" y="541839"/>
                  <a:pt x="34920" y="546019"/>
                  <a:pt x="35560" y="550288"/>
                </a:cubicBezTo>
                <a:cubicBezTo>
                  <a:pt x="38796" y="571863"/>
                  <a:pt x="34459" y="554689"/>
                  <a:pt x="39370" y="571878"/>
                </a:cubicBezTo>
                <a:cubicBezTo>
                  <a:pt x="38947" y="582038"/>
                  <a:pt x="38851" y="592217"/>
                  <a:pt x="38100" y="602358"/>
                </a:cubicBezTo>
                <a:cubicBezTo>
                  <a:pt x="38001" y="603693"/>
                  <a:pt x="37300" y="604915"/>
                  <a:pt x="36830" y="606168"/>
                </a:cubicBezTo>
                <a:cubicBezTo>
                  <a:pt x="36030" y="608303"/>
                  <a:pt x="35011" y="610355"/>
                  <a:pt x="34290" y="612518"/>
                </a:cubicBezTo>
                <a:cubicBezTo>
                  <a:pt x="33738" y="614174"/>
                  <a:pt x="33500" y="615920"/>
                  <a:pt x="33020" y="617598"/>
                </a:cubicBezTo>
                <a:cubicBezTo>
                  <a:pt x="32652" y="618885"/>
                  <a:pt x="32173" y="620138"/>
                  <a:pt x="31750" y="621408"/>
                </a:cubicBezTo>
                <a:cubicBezTo>
                  <a:pt x="32173" y="640035"/>
                  <a:pt x="31967" y="658686"/>
                  <a:pt x="33020" y="677288"/>
                </a:cubicBezTo>
                <a:cubicBezTo>
                  <a:pt x="33241" y="681185"/>
                  <a:pt x="35445" y="684817"/>
                  <a:pt x="35560" y="688718"/>
                </a:cubicBezTo>
                <a:cubicBezTo>
                  <a:pt x="35871" y="699305"/>
                  <a:pt x="35146" y="709911"/>
                  <a:pt x="34290" y="720468"/>
                </a:cubicBezTo>
                <a:cubicBezTo>
                  <a:pt x="33874" y="725601"/>
                  <a:pt x="31750" y="735708"/>
                  <a:pt x="31750" y="735708"/>
                </a:cubicBezTo>
                <a:cubicBezTo>
                  <a:pt x="30903" y="746291"/>
                  <a:pt x="30117" y="756880"/>
                  <a:pt x="29210" y="767458"/>
                </a:cubicBezTo>
                <a:cubicBezTo>
                  <a:pt x="28847" y="771697"/>
                  <a:pt x="28679" y="775968"/>
                  <a:pt x="27940" y="780158"/>
                </a:cubicBezTo>
                <a:cubicBezTo>
                  <a:pt x="27404" y="783193"/>
                  <a:pt x="26247" y="786085"/>
                  <a:pt x="25400" y="789048"/>
                </a:cubicBezTo>
                <a:cubicBezTo>
                  <a:pt x="21726" y="836807"/>
                  <a:pt x="23213" y="810123"/>
                  <a:pt x="26670" y="904618"/>
                </a:cubicBezTo>
                <a:cubicBezTo>
                  <a:pt x="26807" y="908349"/>
                  <a:pt x="28887" y="911592"/>
                  <a:pt x="30480" y="914778"/>
                </a:cubicBezTo>
                <a:cubicBezTo>
                  <a:pt x="32727" y="930506"/>
                  <a:pt x="31758" y="924038"/>
                  <a:pt x="35560" y="947798"/>
                </a:cubicBezTo>
                <a:cubicBezTo>
                  <a:pt x="37048" y="957099"/>
                  <a:pt x="35747" y="953252"/>
                  <a:pt x="39370" y="960498"/>
                </a:cubicBezTo>
                <a:cubicBezTo>
                  <a:pt x="38947" y="975315"/>
                  <a:pt x="38773" y="990141"/>
                  <a:pt x="38100" y="1004948"/>
                </a:cubicBezTo>
                <a:cubicBezTo>
                  <a:pt x="37926" y="1008777"/>
                  <a:pt x="37536" y="1012610"/>
                  <a:pt x="36830" y="1016378"/>
                </a:cubicBezTo>
                <a:cubicBezTo>
                  <a:pt x="36262" y="1019407"/>
                  <a:pt x="34983" y="1022265"/>
                  <a:pt x="34290" y="1025268"/>
                </a:cubicBezTo>
                <a:cubicBezTo>
                  <a:pt x="33711" y="1027777"/>
                  <a:pt x="33481" y="1030354"/>
                  <a:pt x="33020" y="1032888"/>
                </a:cubicBezTo>
                <a:cubicBezTo>
                  <a:pt x="32634" y="1035012"/>
                  <a:pt x="32173" y="1037121"/>
                  <a:pt x="31750" y="1039238"/>
                </a:cubicBezTo>
                <a:cubicBezTo>
                  <a:pt x="30480" y="1027385"/>
                  <a:pt x="31215" y="1015140"/>
                  <a:pt x="27940" y="1003678"/>
                </a:cubicBezTo>
                <a:cubicBezTo>
                  <a:pt x="27093" y="1000715"/>
                  <a:pt x="26093" y="997791"/>
                  <a:pt x="25400" y="994788"/>
                </a:cubicBezTo>
                <a:cubicBezTo>
                  <a:pt x="22984" y="984320"/>
                  <a:pt x="26089" y="990106"/>
                  <a:pt x="21590" y="983358"/>
                </a:cubicBezTo>
                <a:cubicBezTo>
                  <a:pt x="19476" y="974903"/>
                  <a:pt x="19707" y="973882"/>
                  <a:pt x="16510" y="966848"/>
                </a:cubicBezTo>
                <a:cubicBezTo>
                  <a:pt x="15335" y="964263"/>
                  <a:pt x="13755" y="961865"/>
                  <a:pt x="12700" y="959228"/>
                </a:cubicBezTo>
                <a:cubicBezTo>
                  <a:pt x="8600" y="948977"/>
                  <a:pt x="14550" y="958827"/>
                  <a:pt x="8890" y="950338"/>
                </a:cubicBezTo>
                <a:cubicBezTo>
                  <a:pt x="-2307" y="905549"/>
                  <a:pt x="6779" y="943783"/>
                  <a:pt x="10160" y="822068"/>
                </a:cubicBezTo>
                <a:cubicBezTo>
                  <a:pt x="10290" y="817394"/>
                  <a:pt x="10769" y="812727"/>
                  <a:pt x="11430" y="808098"/>
                </a:cubicBezTo>
                <a:cubicBezTo>
                  <a:pt x="21058" y="740702"/>
                  <a:pt x="8360" y="840277"/>
                  <a:pt x="15240" y="785238"/>
                </a:cubicBezTo>
                <a:cubicBezTo>
                  <a:pt x="14817" y="767035"/>
                  <a:pt x="14498" y="748829"/>
                  <a:pt x="13970" y="730628"/>
                </a:cubicBezTo>
                <a:cubicBezTo>
                  <a:pt x="13651" y="719618"/>
                  <a:pt x="13347" y="708604"/>
                  <a:pt x="12700" y="697608"/>
                </a:cubicBezTo>
                <a:cubicBezTo>
                  <a:pt x="12249" y="689935"/>
                  <a:pt x="10387" y="682231"/>
                  <a:pt x="8890" y="674748"/>
                </a:cubicBezTo>
                <a:cubicBezTo>
                  <a:pt x="8467" y="656121"/>
                  <a:pt x="8736" y="637466"/>
                  <a:pt x="7620" y="618868"/>
                </a:cubicBezTo>
                <a:cubicBezTo>
                  <a:pt x="7460" y="616195"/>
                  <a:pt x="5849" y="613812"/>
                  <a:pt x="5080" y="611248"/>
                </a:cubicBezTo>
                <a:cubicBezTo>
                  <a:pt x="3690" y="606614"/>
                  <a:pt x="1860" y="596418"/>
                  <a:pt x="1270" y="593468"/>
                </a:cubicBezTo>
                <a:cubicBezTo>
                  <a:pt x="1430" y="590259"/>
                  <a:pt x="2192" y="564727"/>
                  <a:pt x="3810" y="556638"/>
                </a:cubicBezTo>
                <a:cubicBezTo>
                  <a:pt x="4335" y="554013"/>
                  <a:pt x="5503" y="551558"/>
                  <a:pt x="6350" y="549018"/>
                </a:cubicBezTo>
                <a:cubicBezTo>
                  <a:pt x="6773" y="545631"/>
                  <a:pt x="7671" y="542271"/>
                  <a:pt x="7620" y="538858"/>
                </a:cubicBezTo>
                <a:cubicBezTo>
                  <a:pt x="6702" y="477335"/>
                  <a:pt x="7266" y="485789"/>
                  <a:pt x="3810" y="451228"/>
                </a:cubicBezTo>
                <a:cubicBezTo>
                  <a:pt x="4662" y="432063"/>
                  <a:pt x="443" y="409408"/>
                  <a:pt x="7620" y="390268"/>
                </a:cubicBezTo>
                <a:cubicBezTo>
                  <a:pt x="8420" y="388133"/>
                  <a:pt x="9439" y="386081"/>
                  <a:pt x="10160" y="383918"/>
                </a:cubicBezTo>
                <a:cubicBezTo>
                  <a:pt x="12894" y="375717"/>
                  <a:pt x="9506" y="381725"/>
                  <a:pt x="13970" y="375028"/>
                </a:cubicBezTo>
                <a:cubicBezTo>
                  <a:pt x="20008" y="350875"/>
                  <a:pt x="16018" y="368877"/>
                  <a:pt x="12700" y="310258"/>
                </a:cubicBezTo>
                <a:cubicBezTo>
                  <a:pt x="12602" y="308535"/>
                  <a:pt x="11065" y="299972"/>
                  <a:pt x="10160" y="297558"/>
                </a:cubicBezTo>
                <a:cubicBezTo>
                  <a:pt x="9495" y="295785"/>
                  <a:pt x="8467" y="294171"/>
                  <a:pt x="7620" y="292478"/>
                </a:cubicBezTo>
                <a:cubicBezTo>
                  <a:pt x="7197" y="289938"/>
                  <a:pt x="7090" y="287324"/>
                  <a:pt x="6350" y="284858"/>
                </a:cubicBezTo>
                <a:cubicBezTo>
                  <a:pt x="5806" y="283045"/>
                  <a:pt x="4236" y="281623"/>
                  <a:pt x="3810" y="279778"/>
                </a:cubicBezTo>
                <a:cubicBezTo>
                  <a:pt x="2948" y="276043"/>
                  <a:pt x="3058" y="272146"/>
                  <a:pt x="2540" y="268348"/>
                </a:cubicBezTo>
                <a:cubicBezTo>
                  <a:pt x="1788" y="262831"/>
                  <a:pt x="847" y="257341"/>
                  <a:pt x="0" y="251838"/>
                </a:cubicBezTo>
                <a:cubicBezTo>
                  <a:pt x="423" y="238715"/>
                  <a:pt x="735" y="225587"/>
                  <a:pt x="1270" y="212468"/>
                </a:cubicBezTo>
                <a:cubicBezTo>
                  <a:pt x="1581" y="204843"/>
                  <a:pt x="1509" y="197170"/>
                  <a:pt x="2540" y="189608"/>
                </a:cubicBezTo>
                <a:cubicBezTo>
                  <a:pt x="2796" y="187732"/>
                  <a:pt x="4334" y="186268"/>
                  <a:pt x="5080" y="184528"/>
                </a:cubicBezTo>
                <a:cubicBezTo>
                  <a:pt x="8235" y="177167"/>
                  <a:pt x="4009" y="184230"/>
                  <a:pt x="8890" y="176908"/>
                </a:cubicBezTo>
                <a:cubicBezTo>
                  <a:pt x="15406" y="144328"/>
                  <a:pt x="11107" y="168317"/>
                  <a:pt x="7620" y="89278"/>
                </a:cubicBezTo>
                <a:cubicBezTo>
                  <a:pt x="7543" y="87534"/>
                  <a:pt x="6692" y="85910"/>
                  <a:pt x="6350" y="84198"/>
                </a:cubicBezTo>
                <a:cubicBezTo>
                  <a:pt x="5422" y="79557"/>
                  <a:pt x="4657" y="74885"/>
                  <a:pt x="3810" y="70228"/>
                </a:cubicBezTo>
                <a:cubicBezTo>
                  <a:pt x="3239" y="51968"/>
                  <a:pt x="641" y="19908"/>
                  <a:pt x="5080" y="378"/>
                </a:cubicBezTo>
                <a:cubicBezTo>
                  <a:pt x="5377" y="-927"/>
                  <a:pt x="7555" y="1549"/>
                  <a:pt x="8890" y="1648"/>
                </a:cubicBezTo>
                <a:cubicBezTo>
                  <a:pt x="19031" y="2399"/>
                  <a:pt x="29210" y="2495"/>
                  <a:pt x="39370" y="2918"/>
                </a:cubicBezTo>
                <a:cubicBezTo>
                  <a:pt x="43532" y="5693"/>
                  <a:pt x="33443" y="9691"/>
                  <a:pt x="31750" y="206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3276580" y="3093720"/>
                <a:ext cx="2125980" cy="147771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This is the tension crack which will develop behind the wall. It will </a:t>
                </a:r>
                <a:r>
                  <a:rPr lang="en-US" sz="900" smtClean="0"/>
                  <a:t>trap water. </a:t>
                </a:r>
                <a:r>
                  <a:rPr lang="en-US" sz="900" dirty="0" smtClean="0"/>
                  <a:t>To determine the depth Z</a:t>
                </a:r>
                <a:r>
                  <a:rPr lang="en-US" sz="900" baseline="-25000" dirty="0" smtClean="0"/>
                  <a:t>cr </a:t>
                </a:r>
                <a:r>
                  <a:rPr lang="en-US" sz="900" dirty="0" smtClean="0"/>
                  <a:t>which is the depth of water  add all the lateral stresses as follows:</a:t>
                </a:r>
              </a:p>
              <a:p>
                <a:endParaRPr lang="en-US" sz="9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rad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𝑠𝑜𝑖𝑙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900" b="0" dirty="0" smtClean="0"/>
              </a:p>
              <a:p>
                <a:endParaRPr lang="en-US" sz="9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𝑐</m:t>
                        </m:r>
                        <m:rad>
                          <m:radPr>
                            <m:degHide m:val="on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rad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𝑠𝑜𝑖𝑙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900" dirty="0">
                            <a:solidFill>
                              <a:srgbClr val="FF0000"/>
                            </a:solidFill>
                          </a:rPr>
                          <m:t>114.89 </m:t>
                        </m:r>
                        <m:r>
                          <a:rPr lang="en-US" sz="9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900" dirty="0">
                            <a:solidFill>
                              <a:srgbClr val="0070C0"/>
                            </a:solidFill>
                          </a:rPr>
                          <m:t>49.5 </m:t>
                        </m:r>
                      </m:num>
                      <m:den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37.95</m:t>
                        </m:r>
                      </m:den>
                    </m:f>
                  </m:oMath>
                </a14:m>
                <a:r>
                  <a:rPr lang="en-US" sz="900" dirty="0" smtClean="0"/>
                  <a:t>= 1.72’</a:t>
                </a:r>
                <a:endParaRPr lang="en-US" sz="9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580" y="3093720"/>
                <a:ext cx="2125980" cy="1477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Arrow 90"/>
          <p:cNvSpPr/>
          <p:nvPr/>
        </p:nvSpPr>
        <p:spPr>
          <a:xfrm>
            <a:off x="12280900" y="2997200"/>
            <a:ext cx="502920" cy="1524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12520022" y="2769641"/>
            <a:ext cx="1321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P</a:t>
            </a:r>
            <a:r>
              <a:rPr lang="en-US" sz="1200" baseline="-25000" dirty="0" smtClean="0">
                <a:solidFill>
                  <a:srgbClr val="0070C0"/>
                </a:solidFill>
                <a:latin typeface="+mj-lt"/>
              </a:rPr>
              <a:t>w 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= 0.5 Z</a:t>
            </a:r>
            <a:r>
              <a:rPr lang="en-US" sz="1200" baseline="30000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200" baseline="-25000" dirty="0" smtClean="0">
                <a:solidFill>
                  <a:srgbClr val="0070C0"/>
                </a:solidFill>
                <a:latin typeface="+mj-lt"/>
              </a:rPr>
              <a:t>cr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 x </a:t>
            </a:r>
            <a:r>
              <a:rPr lang="en-US" sz="12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93" name="Straight Connector 92"/>
          <p:cNvCxnSpPr>
            <a:stCxn id="2" idx="4"/>
          </p:cNvCxnSpPr>
          <p:nvPr/>
        </p:nvCxnSpPr>
        <p:spPr>
          <a:xfrm flipH="1" flipV="1">
            <a:off x="8897620" y="3362960"/>
            <a:ext cx="3903980" cy="16847"/>
          </a:xfrm>
          <a:prstGeom prst="line">
            <a:avLst/>
          </a:prstGeom>
          <a:ln w="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10876684" y="6025243"/>
            <a:ext cx="56246" cy="56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10669278" y="6013234"/>
            <a:ext cx="288862" cy="338554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57" name="Oval 156"/>
          <p:cNvSpPr/>
          <p:nvPr/>
        </p:nvSpPr>
        <p:spPr>
          <a:xfrm>
            <a:off x="12253930" y="3357872"/>
            <a:ext cx="56246" cy="56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12110959" y="3322912"/>
            <a:ext cx="288862" cy="338554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cxnSp>
        <p:nvCxnSpPr>
          <p:cNvPr id="159" name="Straight Arrow Connector 158"/>
          <p:cNvCxnSpPr>
            <a:endCxn id="8203" idx="0"/>
          </p:cNvCxnSpPr>
          <p:nvPr/>
        </p:nvCxnSpPr>
        <p:spPr>
          <a:xfrm flipH="1">
            <a:off x="12592501" y="3126509"/>
            <a:ext cx="13750" cy="2890962"/>
          </a:xfrm>
          <a:prstGeom prst="straightConnector1">
            <a:avLst/>
          </a:prstGeom>
          <a:ln>
            <a:solidFill>
              <a:srgbClr val="00B0F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2405652" y="3706056"/>
            <a:ext cx="48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y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649" y="1168589"/>
            <a:ext cx="3114955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Active and Passive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Earth Pressure in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(c- f)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Soil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04112" y="1702525"/>
            <a:ext cx="3657804" cy="1821420"/>
            <a:chOff x="-160752" y="1210537"/>
            <a:chExt cx="6796237" cy="3384216"/>
          </a:xfrm>
        </p:grpSpPr>
        <p:sp>
          <p:nvSpPr>
            <p:cNvPr id="57" name="Arc 49"/>
            <p:cNvSpPr>
              <a:spLocks/>
            </p:cNvSpPr>
            <p:nvPr/>
          </p:nvSpPr>
          <p:spPr bwMode="auto">
            <a:xfrm rot="16200000">
              <a:off x="1377950" y="2324100"/>
              <a:ext cx="819150" cy="154305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DDEFF"/>
            </a:solidFill>
            <a:ln w="952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>
                <a:solidFill>
                  <a:srgbClr val="3399FF"/>
                </a:solidFill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3376613" y="3732539"/>
              <a:ext cx="3136901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800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is increasing until failure</a:t>
              </a:r>
              <a:endParaRPr lang="en-AU" altLang="en-US" sz="800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-13690" y="3736975"/>
              <a:ext cx="1314449" cy="85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solidFill>
                    <a:srgbClr val="3399FF"/>
                  </a:solidFill>
                </a:rPr>
                <a:t>Active Earth Pressure</a:t>
              </a:r>
              <a:endParaRPr lang="en-AU" altLang="en-US" sz="800" dirty="0">
                <a:solidFill>
                  <a:srgbClr val="3399FF"/>
                </a:solidFill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279400" y="1819275"/>
              <a:ext cx="0" cy="1671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279400" y="1322388"/>
              <a:ext cx="5353050" cy="1816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-102392" y="1639696"/>
              <a:ext cx="253999" cy="45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000" i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en-AU" altLang="en-US" sz="1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 rot="20456812">
              <a:off x="1753669" y="1981916"/>
              <a:ext cx="1823295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t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/>
                <a:t>=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>
                  <a:solidFill>
                    <a:srgbClr val="00B050"/>
                  </a:solidFill>
                </a:rPr>
                <a:t>c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/>
                <a:t>+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s</a:t>
              </a:r>
              <a:r>
                <a:rPr lang="en-US" altLang="en-US" sz="800" i="1" baseline="-25000" dirty="0" smtClean="0"/>
                <a:t>n</a:t>
              </a:r>
              <a:r>
                <a:rPr lang="en-US" altLang="en-US" sz="800" i="1" dirty="0" smtClean="0"/>
                <a:t> tan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f</a:t>
              </a:r>
              <a:endParaRPr lang="en-AU" altLang="en-US" sz="800" i="1" dirty="0">
                <a:latin typeface="Symbol" panose="05050102010706020507" pitchFamily="18" charset="2"/>
              </a:endParaRPr>
            </a:p>
          </p:txBody>
        </p:sp>
        <p:sp>
          <p:nvSpPr>
            <p:cNvPr id="54" name="Arc 46"/>
            <p:cNvSpPr>
              <a:spLocks/>
            </p:cNvSpPr>
            <p:nvPr/>
          </p:nvSpPr>
          <p:spPr bwMode="auto">
            <a:xfrm rot="16200000">
              <a:off x="1918494" y="2864644"/>
              <a:ext cx="469900" cy="811212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2295153" y="3367989"/>
              <a:ext cx="729485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  <a:r>
                <a:rPr lang="en-US" altLang="en-US" sz="1100" dirty="0">
                  <a:solidFill>
                    <a:srgbClr val="00B05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endParaRPr lang="en-AU" altLang="en-US" sz="1100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rc 48"/>
            <p:cNvSpPr>
              <a:spLocks/>
            </p:cNvSpPr>
            <p:nvPr/>
          </p:nvSpPr>
          <p:spPr bwMode="auto">
            <a:xfrm rot="16200000">
              <a:off x="1817688" y="2763837"/>
              <a:ext cx="520700" cy="962025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8" name="Arc 50"/>
            <p:cNvSpPr>
              <a:spLocks/>
            </p:cNvSpPr>
            <p:nvPr/>
          </p:nvSpPr>
          <p:spPr bwMode="auto">
            <a:xfrm rot="16200000">
              <a:off x="1690688" y="2636837"/>
              <a:ext cx="622300" cy="1114425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778082" y="3421619"/>
              <a:ext cx="653843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3399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3399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100" dirty="0">
                  <a:solidFill>
                    <a:srgbClr val="3399FF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3399FF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3399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1473305" y="3365499"/>
              <a:ext cx="690563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</a:t>
              </a:r>
              <a:r>
                <a:rPr lang="en-US" altLang="en-US" sz="1100" dirty="0">
                  <a:solidFill>
                    <a:srgbClr val="00B05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flipV="1">
              <a:off x="3278188" y="3733800"/>
              <a:ext cx="4048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>
              <a:off x="3262313" y="3600450"/>
              <a:ext cx="0" cy="2524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 flipV="1">
              <a:off x="996950" y="2713038"/>
              <a:ext cx="466725" cy="769937"/>
            </a:xfrm>
            <a:prstGeom prst="line">
              <a:avLst/>
            </a:prstGeom>
            <a:noFill/>
            <a:ln w="3175">
              <a:solidFill>
                <a:srgbClr val="3399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4972050" y="1552575"/>
              <a:ext cx="354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5" name="Text Box 58"/>
            <p:cNvSpPr txBox="1">
              <a:spLocks noChangeArrowheads="1"/>
            </p:cNvSpPr>
            <p:nvPr/>
          </p:nvSpPr>
          <p:spPr bwMode="auto">
            <a:xfrm>
              <a:off x="5201406" y="1266825"/>
              <a:ext cx="441400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1431925" y="2732088"/>
              <a:ext cx="36513" cy="3492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954088" y="3475038"/>
              <a:ext cx="36512" cy="36512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1733550" y="3476625"/>
              <a:ext cx="36513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2541588" y="3470275"/>
              <a:ext cx="34925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6200000">
              <a:off x="3293269" y="1227931"/>
              <a:ext cx="1562100" cy="2992438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FFDDD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1" name="Arc 73"/>
            <p:cNvSpPr>
              <a:spLocks/>
            </p:cNvSpPr>
            <p:nvPr/>
          </p:nvSpPr>
          <p:spPr bwMode="auto">
            <a:xfrm rot="16200000">
              <a:off x="2718594" y="2955132"/>
              <a:ext cx="388937" cy="67310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2" name="Arc 74"/>
            <p:cNvSpPr>
              <a:spLocks/>
            </p:cNvSpPr>
            <p:nvPr/>
          </p:nvSpPr>
          <p:spPr bwMode="auto">
            <a:xfrm rot="16200000">
              <a:off x="2907507" y="2258219"/>
              <a:ext cx="906462" cy="156845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H="1" flipV="1">
              <a:off x="3505200" y="2047875"/>
              <a:ext cx="2066925" cy="14382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 rot="20965489" flipH="1">
              <a:off x="5200650" y="3319503"/>
              <a:ext cx="120650" cy="168275"/>
            </a:xfrm>
            <a:custGeom>
              <a:avLst/>
              <a:gdLst>
                <a:gd name="T0" fmla="*/ 0 w 76"/>
                <a:gd name="T1" fmla="*/ 0 h 106"/>
                <a:gd name="T2" fmla="*/ 2147483646 w 76"/>
                <a:gd name="T3" fmla="*/ 2147483646 h 106"/>
                <a:gd name="T4" fmla="*/ 0 60000 65536"/>
                <a:gd name="T5" fmla="*/ 0 60000 65536"/>
                <a:gd name="T6" fmla="*/ 0 w 76"/>
                <a:gd name="T7" fmla="*/ 0 h 106"/>
                <a:gd name="T8" fmla="*/ 76 w 76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106">
                  <a:moveTo>
                    <a:pt x="0" y="0"/>
                  </a:moveTo>
                  <a:cubicBezTo>
                    <a:pt x="55" y="9"/>
                    <a:pt x="76" y="56"/>
                    <a:pt x="65" y="106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auto">
            <a:xfrm>
              <a:off x="3489325" y="2036763"/>
              <a:ext cx="36513" cy="3492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5321036" y="1694054"/>
              <a:ext cx="1314449" cy="85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solidFill>
                    <a:srgbClr val="FF0000"/>
                  </a:solidFill>
                </a:rPr>
                <a:t>Passive Earth Pressure</a:t>
              </a:r>
              <a:endParaRPr lang="en-AU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 Box 86"/>
            <p:cNvSpPr txBox="1">
              <a:spLocks noChangeArrowheads="1"/>
            </p:cNvSpPr>
            <p:nvPr/>
          </p:nvSpPr>
          <p:spPr bwMode="auto">
            <a:xfrm>
              <a:off x="3632300" y="1210537"/>
              <a:ext cx="1537828" cy="40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q = 45 </a:t>
              </a:r>
              <a:r>
                <a:rPr lang="en-US" altLang="en-US" sz="800" i="1" baseline="30000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en-US" sz="800" i="1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- f/2</a:t>
              </a:r>
            </a:p>
          </p:txBody>
        </p:sp>
        <p:sp>
          <p:nvSpPr>
            <p:cNvPr id="78" name="Arc 75"/>
            <p:cNvSpPr>
              <a:spLocks/>
            </p:cNvSpPr>
            <p:nvPr/>
          </p:nvSpPr>
          <p:spPr bwMode="auto">
            <a:xfrm rot="16200000">
              <a:off x="3025776" y="1806576"/>
              <a:ext cx="1208086" cy="2144712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160752" y="3089028"/>
              <a:ext cx="423530" cy="40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rgbClr val="00B050"/>
                  </a:solidFill>
                </a:rPr>
                <a:t>c</a:t>
              </a:r>
              <a:endParaRPr lang="en-US" sz="8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H="1">
              <a:off x="98731" y="3136999"/>
              <a:ext cx="156676" cy="29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99949" y="3490913"/>
              <a:ext cx="156676" cy="29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84637" y="3136999"/>
              <a:ext cx="3788" cy="3539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5186230" y="3410989"/>
              <a:ext cx="689335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100" dirty="0">
                  <a:solidFill>
                    <a:srgbClr val="FF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Oval 62"/>
            <p:cNvSpPr>
              <a:spLocks noChangeArrowheads="1"/>
            </p:cNvSpPr>
            <p:nvPr/>
          </p:nvSpPr>
          <p:spPr bwMode="auto">
            <a:xfrm>
              <a:off x="5567362" y="3463318"/>
              <a:ext cx="34925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200153" y="2095500"/>
              <a:ext cx="349648" cy="1270000"/>
            </a:xfrm>
            <a:custGeom>
              <a:avLst/>
              <a:gdLst>
                <a:gd name="connsiteX0" fmla="*/ 0 w 331998"/>
                <a:gd name="connsiteY0" fmla="*/ 1270000 h 1270000"/>
                <a:gd name="connsiteX1" fmla="*/ 330200 w 331998"/>
                <a:gd name="connsiteY1" fmla="*/ 933450 h 1270000"/>
                <a:gd name="connsiteX2" fmla="*/ 107950 w 331998"/>
                <a:gd name="connsiteY2" fmla="*/ 0 h 1270000"/>
                <a:gd name="connsiteX0" fmla="*/ 0 w 371412"/>
                <a:gd name="connsiteY0" fmla="*/ 1270000 h 1270000"/>
                <a:gd name="connsiteX1" fmla="*/ 370018 w 371412"/>
                <a:gd name="connsiteY1" fmla="*/ 544103 h 1270000"/>
                <a:gd name="connsiteX2" fmla="*/ 107950 w 371412"/>
                <a:gd name="connsiteY2" fmla="*/ 0 h 1270000"/>
                <a:gd name="connsiteX0" fmla="*/ 0 w 107950"/>
                <a:gd name="connsiteY0" fmla="*/ 1270000 h 1270000"/>
                <a:gd name="connsiteX1" fmla="*/ 107950 w 107950"/>
                <a:gd name="connsiteY1" fmla="*/ 0 h 1270000"/>
                <a:gd name="connsiteX0" fmla="*/ 0 w 276558"/>
                <a:gd name="connsiteY0" fmla="*/ 1270000 h 1270000"/>
                <a:gd name="connsiteX1" fmla="*/ 107950 w 276558"/>
                <a:gd name="connsiteY1" fmla="*/ 0 h 1270000"/>
                <a:gd name="connsiteX0" fmla="*/ 0 w 349646"/>
                <a:gd name="connsiteY0" fmla="*/ 1270000 h 1270000"/>
                <a:gd name="connsiteX1" fmla="*/ 107950 w 349646"/>
                <a:gd name="connsiteY1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646" h="1270000">
                  <a:moveTo>
                    <a:pt x="0" y="1270000"/>
                  </a:moveTo>
                  <a:cubicBezTo>
                    <a:pt x="341267" y="709511"/>
                    <a:pt x="527679" y="361392"/>
                    <a:pt x="107950" y="0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 rot="7835252" flipH="1">
              <a:off x="1090441" y="3306223"/>
              <a:ext cx="120650" cy="168275"/>
            </a:xfrm>
            <a:custGeom>
              <a:avLst/>
              <a:gdLst>
                <a:gd name="T0" fmla="*/ 0 w 76"/>
                <a:gd name="T1" fmla="*/ 0 h 106"/>
                <a:gd name="T2" fmla="*/ 2147483646 w 76"/>
                <a:gd name="T3" fmla="*/ 2147483646 h 106"/>
                <a:gd name="T4" fmla="*/ 0 60000 65536"/>
                <a:gd name="T5" fmla="*/ 0 60000 65536"/>
                <a:gd name="T6" fmla="*/ 0 w 76"/>
                <a:gd name="T7" fmla="*/ 0 h 106"/>
                <a:gd name="T8" fmla="*/ 76 w 76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106">
                  <a:moveTo>
                    <a:pt x="0" y="0"/>
                  </a:moveTo>
                  <a:cubicBezTo>
                    <a:pt x="55" y="9"/>
                    <a:pt x="76" y="56"/>
                    <a:pt x="65" y="106"/>
                  </a:cubicBezTo>
                </a:path>
              </a:pathLst>
            </a:custGeom>
            <a:noFill/>
            <a:ln w="3175">
              <a:solidFill>
                <a:srgbClr val="3399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689043" y="1787731"/>
              <a:ext cx="1562893" cy="40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q = 45 </a:t>
              </a:r>
              <a:r>
                <a:rPr lang="en-US" altLang="en-US" sz="800" i="1" baseline="30000" dirty="0" smtClean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en-US" sz="800" i="1" dirty="0" smtClean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 + </a:t>
              </a:r>
              <a:r>
                <a:rPr lang="en-US" altLang="en-US" sz="800" i="1" dirty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f/2</a:t>
              </a: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514850" y="1504950"/>
              <a:ext cx="707231" cy="1924050"/>
            </a:xfrm>
            <a:custGeom>
              <a:avLst/>
              <a:gdLst>
                <a:gd name="connsiteX0" fmla="*/ 0 w 1078706"/>
                <a:gd name="connsiteY0" fmla="*/ 0 h 1857375"/>
                <a:gd name="connsiteX1" fmla="*/ 657225 w 1078706"/>
                <a:gd name="connsiteY1" fmla="*/ 1042988 h 1857375"/>
                <a:gd name="connsiteX2" fmla="*/ 1078706 w 1078706"/>
                <a:gd name="connsiteY2" fmla="*/ 1857375 h 1857375"/>
                <a:gd name="connsiteX0" fmla="*/ 0 w 1078706"/>
                <a:gd name="connsiteY0" fmla="*/ 0 h 1857408"/>
                <a:gd name="connsiteX1" fmla="*/ 657225 w 1078706"/>
                <a:gd name="connsiteY1" fmla="*/ 1042988 h 1857408"/>
                <a:gd name="connsiteX2" fmla="*/ 1078706 w 1078706"/>
                <a:gd name="connsiteY2" fmla="*/ 1857375 h 1857408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63506"/>
                <a:gd name="connsiteX1" fmla="*/ 1078706 w 1078706"/>
                <a:gd name="connsiteY1" fmla="*/ 1857375 h 1863506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707231"/>
                <a:gd name="connsiteY0" fmla="*/ 0 h 1924050"/>
                <a:gd name="connsiteX1" fmla="*/ 707231 w 707231"/>
                <a:gd name="connsiteY1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231" h="1924050">
                  <a:moveTo>
                    <a:pt x="0" y="0"/>
                  </a:moveTo>
                  <a:cubicBezTo>
                    <a:pt x="138113" y="1212056"/>
                    <a:pt x="250030" y="1750219"/>
                    <a:pt x="707231" y="1924050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flipH="1">
              <a:off x="5597525" y="2474913"/>
              <a:ext cx="452042" cy="1008062"/>
            </a:xfrm>
            <a:custGeom>
              <a:avLst/>
              <a:gdLst>
                <a:gd name="connsiteX0" fmla="*/ 0 w 1078706"/>
                <a:gd name="connsiteY0" fmla="*/ 0 h 1857375"/>
                <a:gd name="connsiteX1" fmla="*/ 657225 w 1078706"/>
                <a:gd name="connsiteY1" fmla="*/ 1042988 h 1857375"/>
                <a:gd name="connsiteX2" fmla="*/ 1078706 w 1078706"/>
                <a:gd name="connsiteY2" fmla="*/ 1857375 h 1857375"/>
                <a:gd name="connsiteX0" fmla="*/ 0 w 1078706"/>
                <a:gd name="connsiteY0" fmla="*/ 0 h 1857408"/>
                <a:gd name="connsiteX1" fmla="*/ 657225 w 1078706"/>
                <a:gd name="connsiteY1" fmla="*/ 1042988 h 1857408"/>
                <a:gd name="connsiteX2" fmla="*/ 1078706 w 1078706"/>
                <a:gd name="connsiteY2" fmla="*/ 1857375 h 1857408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63506"/>
                <a:gd name="connsiteX1" fmla="*/ 1078706 w 1078706"/>
                <a:gd name="connsiteY1" fmla="*/ 1857375 h 1863506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707231"/>
                <a:gd name="connsiteY0" fmla="*/ 0 h 1924050"/>
                <a:gd name="connsiteX1" fmla="*/ 707231 w 707231"/>
                <a:gd name="connsiteY1" fmla="*/ 1924050 h 1924050"/>
                <a:gd name="connsiteX0" fmla="*/ 0 w 273580"/>
                <a:gd name="connsiteY0" fmla="*/ 0 h 1706384"/>
                <a:gd name="connsiteX1" fmla="*/ 273580 w 273580"/>
                <a:gd name="connsiteY1" fmla="*/ 1706384 h 1706384"/>
                <a:gd name="connsiteX0" fmla="*/ 97238 w 370818"/>
                <a:gd name="connsiteY0" fmla="*/ 0 h 1706384"/>
                <a:gd name="connsiteX1" fmla="*/ 370818 w 370818"/>
                <a:gd name="connsiteY1" fmla="*/ 1706384 h 170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0818" h="1706384">
                  <a:moveTo>
                    <a:pt x="97238" y="0"/>
                  </a:moveTo>
                  <a:cubicBezTo>
                    <a:pt x="-45936" y="764633"/>
                    <a:pt x="-86383" y="1532553"/>
                    <a:pt x="370818" y="1706384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667984" y="3508375"/>
              <a:ext cx="291659" cy="349250"/>
            </a:xfrm>
            <a:custGeom>
              <a:avLst/>
              <a:gdLst>
                <a:gd name="connsiteX0" fmla="*/ 274401 w 274401"/>
                <a:gd name="connsiteY0" fmla="*/ 0 h 321469"/>
                <a:gd name="connsiteX1" fmla="*/ 38657 w 274401"/>
                <a:gd name="connsiteY1" fmla="*/ 64294 h 321469"/>
                <a:gd name="connsiteX2" fmla="*/ 2939 w 274401"/>
                <a:gd name="connsiteY2" fmla="*/ 321469 h 321469"/>
                <a:gd name="connsiteX0" fmla="*/ 291659 w 291659"/>
                <a:gd name="connsiteY0" fmla="*/ 0 h 390736"/>
                <a:gd name="connsiteX1" fmla="*/ 39247 w 291659"/>
                <a:gd name="connsiteY1" fmla="*/ 133561 h 390736"/>
                <a:gd name="connsiteX2" fmla="*/ 3529 w 291659"/>
                <a:gd name="connsiteY2" fmla="*/ 390736 h 390736"/>
                <a:gd name="connsiteX0" fmla="*/ 291659 w 291659"/>
                <a:gd name="connsiteY0" fmla="*/ 0 h 390736"/>
                <a:gd name="connsiteX1" fmla="*/ 39247 w 291659"/>
                <a:gd name="connsiteY1" fmla="*/ 133561 h 390736"/>
                <a:gd name="connsiteX2" fmla="*/ 3529 w 291659"/>
                <a:gd name="connsiteY2" fmla="*/ 390736 h 3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659" h="390736">
                  <a:moveTo>
                    <a:pt x="291659" y="0"/>
                  </a:moveTo>
                  <a:cubicBezTo>
                    <a:pt x="141641" y="199838"/>
                    <a:pt x="87269" y="68438"/>
                    <a:pt x="39247" y="133561"/>
                  </a:cubicBezTo>
                  <a:cubicBezTo>
                    <a:pt x="-8775" y="198684"/>
                    <a:pt x="-1234" y="288937"/>
                    <a:pt x="3529" y="390736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 flipV="1">
              <a:off x="279400" y="3479802"/>
              <a:ext cx="5909624" cy="11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75249" y="4091308"/>
                <a:ext cx="3004172" cy="27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9" y="4091308"/>
                <a:ext cx="3004172" cy="276422"/>
              </a:xfrm>
              <a:prstGeom prst="rect">
                <a:avLst/>
              </a:prstGeom>
              <a:blipFill rotWithShape="0">
                <a:blip r:embed="rId2"/>
                <a:stretch>
                  <a:fillRect l="-142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75249" y="4814253"/>
                <a:ext cx="1582350" cy="211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−2 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200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9" y="4814253"/>
                <a:ext cx="1582350" cy="211265"/>
              </a:xfrm>
              <a:prstGeom prst="rect">
                <a:avLst/>
              </a:prstGeom>
              <a:blipFill rotWithShape="0">
                <a:blip r:embed="rId3"/>
                <a:stretch>
                  <a:fillRect l="-2703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352531" y="439749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Or 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52532" y="5236626"/>
                <a:ext cx="2176568" cy="280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func>
                    <m:f>
                      <m:f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num>
                      <m:den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den>
                    </m:f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2" y="5236626"/>
                <a:ext cx="2176568" cy="280526"/>
              </a:xfrm>
              <a:prstGeom prst="rect">
                <a:avLst/>
              </a:prstGeom>
              <a:blipFill rotWithShape="0">
                <a:blip r:embed="rId4"/>
                <a:stretch>
                  <a:fillRect l="-2521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 Box 209"/>
          <p:cNvSpPr txBox="1">
            <a:spLocks noChangeArrowheads="1"/>
          </p:cNvSpPr>
          <p:nvPr/>
        </p:nvSpPr>
        <p:spPr bwMode="auto">
          <a:xfrm>
            <a:off x="511100" y="5616391"/>
            <a:ext cx="2557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70C0"/>
                </a:solidFill>
              </a:rPr>
              <a:t>Coefficient of </a:t>
            </a:r>
            <a:r>
              <a:rPr lang="en-US" altLang="en-US" sz="1200" i="1" dirty="0" smtClean="0">
                <a:solidFill>
                  <a:srgbClr val="0070C0"/>
                </a:solidFill>
              </a:rPr>
              <a:t>active </a:t>
            </a:r>
            <a:r>
              <a:rPr lang="en-US" altLang="en-US" sz="1200" i="1" dirty="0">
                <a:solidFill>
                  <a:srgbClr val="0070C0"/>
                </a:solidFill>
              </a:rPr>
              <a:t>earth pressure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30053" y="3811601"/>
            <a:ext cx="1502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u="sng" dirty="0" smtClean="0">
                <a:solidFill>
                  <a:srgbClr val="0070C0"/>
                </a:solidFill>
              </a:rPr>
              <a:t>Active Earth Pressure</a:t>
            </a:r>
            <a:endParaRPr lang="en-US" altLang="en-US" sz="1200" u="sng" dirty="0">
              <a:solidFill>
                <a:srgbClr val="0070C0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52531" y="6247548"/>
            <a:ext cx="3064762" cy="2126030"/>
            <a:chOff x="340905" y="5142648"/>
            <a:chExt cx="3064762" cy="2126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01495" y="5466596"/>
                  <a:ext cx="3004172" cy="2764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+2 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num>
                                    <m:den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5" y="5466596"/>
                  <a:ext cx="3004172" cy="2764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20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401495" y="6189541"/>
                  <a:ext cx="1582350" cy="2112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5" y="6189541"/>
                  <a:ext cx="1582350" cy="2112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03" t="-1764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/>
            <p:cNvSpPr txBox="1"/>
            <p:nvPr/>
          </p:nvSpPr>
          <p:spPr>
            <a:xfrm>
              <a:off x="378777" y="5772782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Or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78778" y="6611914"/>
                  <a:ext cx="2176568" cy="2805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1 −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func>
                        </m:den>
                      </m:f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78" y="6611914"/>
                  <a:ext cx="2176568" cy="2805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21" t="-217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Text Box 209"/>
            <p:cNvSpPr txBox="1">
              <a:spLocks noChangeArrowheads="1"/>
            </p:cNvSpPr>
            <p:nvPr/>
          </p:nvSpPr>
          <p:spPr bwMode="auto">
            <a:xfrm>
              <a:off x="620597" y="6991679"/>
              <a:ext cx="26757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 dirty="0">
                  <a:solidFill>
                    <a:srgbClr val="FF0000"/>
                  </a:solidFill>
                </a:rPr>
                <a:t>Coefficient of passive earth pressure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0905" y="5142648"/>
              <a:ext cx="1572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1200" u="sng" dirty="0" smtClean="0">
                  <a:solidFill>
                    <a:srgbClr val="FF0000"/>
                  </a:solidFill>
                </a:rPr>
                <a:t>Passive Earth Pressure</a:t>
              </a:r>
              <a:endParaRPr lang="en-US" altLang="en-US" sz="1200" u="sng" dirty="0">
                <a:solidFill>
                  <a:srgbClr val="FF000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00165" y="6891401"/>
              <a:ext cx="177800" cy="222250"/>
            </a:xfrm>
            <a:custGeom>
              <a:avLst/>
              <a:gdLst>
                <a:gd name="connsiteX0" fmla="*/ 0 w 177800"/>
                <a:gd name="connsiteY0" fmla="*/ 0 h 222250"/>
                <a:gd name="connsiteX1" fmla="*/ 69850 w 177800"/>
                <a:gd name="connsiteY1" fmla="*/ 171450 h 222250"/>
                <a:gd name="connsiteX2" fmla="*/ 177800 w 17780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222250">
                  <a:moveTo>
                    <a:pt x="0" y="0"/>
                  </a:moveTo>
                  <a:cubicBezTo>
                    <a:pt x="20108" y="67204"/>
                    <a:pt x="40217" y="134408"/>
                    <a:pt x="69850" y="171450"/>
                  </a:cubicBezTo>
                  <a:cubicBezTo>
                    <a:pt x="99483" y="208492"/>
                    <a:pt x="138641" y="215371"/>
                    <a:pt x="177800" y="22225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426085" y="5491635"/>
            <a:ext cx="177800" cy="222250"/>
          </a:xfrm>
          <a:custGeom>
            <a:avLst/>
            <a:gdLst>
              <a:gd name="connsiteX0" fmla="*/ 0 w 177800"/>
              <a:gd name="connsiteY0" fmla="*/ 0 h 222250"/>
              <a:gd name="connsiteX1" fmla="*/ 69850 w 177800"/>
              <a:gd name="connsiteY1" fmla="*/ 171450 h 222250"/>
              <a:gd name="connsiteX2" fmla="*/ 177800 w 177800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222250">
                <a:moveTo>
                  <a:pt x="0" y="0"/>
                </a:moveTo>
                <a:cubicBezTo>
                  <a:pt x="20108" y="67204"/>
                  <a:pt x="40217" y="134408"/>
                  <a:pt x="69850" y="171450"/>
                </a:cubicBezTo>
                <a:cubicBezTo>
                  <a:pt x="99483" y="208492"/>
                  <a:pt x="138641" y="215371"/>
                  <a:pt x="177800" y="2222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330053" y="6247548"/>
            <a:ext cx="3192019" cy="224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17120" y="3783910"/>
            <a:ext cx="3192019" cy="2248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12375896" y="1443014"/>
            <a:ext cx="2873375" cy="2506662"/>
            <a:chOff x="103188" y="2424113"/>
            <a:chExt cx="2873375" cy="2506662"/>
          </a:xfrm>
        </p:grpSpPr>
        <p:grpSp>
          <p:nvGrpSpPr>
            <p:cNvPr id="359" name="Group 1"/>
            <p:cNvGrpSpPr>
              <a:grpSpLocks/>
            </p:cNvGrpSpPr>
            <p:nvPr/>
          </p:nvGrpSpPr>
          <p:grpSpPr bwMode="auto">
            <a:xfrm>
              <a:off x="514350" y="2424113"/>
              <a:ext cx="2462213" cy="2506662"/>
              <a:chOff x="5376863" y="1536700"/>
              <a:chExt cx="3739086" cy="3804782"/>
            </a:xfrm>
          </p:grpSpPr>
          <p:sp>
            <p:nvSpPr>
              <p:cNvPr id="367" name="Freeform 59" descr="Light horizontal"/>
              <p:cNvSpPr>
                <a:spLocks/>
              </p:cNvSpPr>
              <p:nvPr/>
            </p:nvSpPr>
            <p:spPr bwMode="auto">
              <a:xfrm>
                <a:off x="6272213" y="2527300"/>
                <a:ext cx="869950" cy="2509838"/>
              </a:xfrm>
              <a:custGeom>
                <a:avLst/>
                <a:gdLst>
                  <a:gd name="T0" fmla="*/ 0 w 14223"/>
                  <a:gd name="T1" fmla="*/ 0 h 15853"/>
                  <a:gd name="T2" fmla="*/ 2147483646 w 14223"/>
                  <a:gd name="T3" fmla="*/ 2147483646 h 15853"/>
                  <a:gd name="T4" fmla="*/ 2147483646 w 14223"/>
                  <a:gd name="T5" fmla="*/ 2147483646 h 15853"/>
                  <a:gd name="T6" fmla="*/ 0 w 14223"/>
                  <a:gd name="T7" fmla="*/ 0 h 158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23"/>
                  <a:gd name="T13" fmla="*/ 0 h 15853"/>
                  <a:gd name="T14" fmla="*/ 14223 w 14223"/>
                  <a:gd name="T15" fmla="*/ 15853 h 158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23" h="15853">
                    <a:moveTo>
                      <a:pt x="0" y="0"/>
                    </a:moveTo>
                    <a:lnTo>
                      <a:pt x="14223" y="14562"/>
                    </a:lnTo>
                    <a:lnTo>
                      <a:pt x="965" y="15853"/>
                    </a:lnTo>
                    <a:cubicBezTo>
                      <a:pt x="766" y="13288"/>
                      <a:pt x="566" y="4731"/>
                      <a:pt x="0" y="0"/>
                    </a:cubicBezTo>
                    <a:close/>
                  </a:path>
                </a:pathLst>
              </a:custGeom>
              <a:pattFill prst="pct50">
                <a:fgClr>
                  <a:schemeClr val="hlink">
                    <a:alpha val="67058"/>
                  </a:schemeClr>
                </a:fgClr>
                <a:bgClr>
                  <a:schemeClr val="bg1">
                    <a:alpha val="67058"/>
                  </a:schemeClr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Freeform 2"/>
              <p:cNvSpPr>
                <a:spLocks/>
              </p:cNvSpPr>
              <p:nvPr/>
            </p:nvSpPr>
            <p:spPr bwMode="auto">
              <a:xfrm>
                <a:off x="5795963" y="2525713"/>
                <a:ext cx="539750" cy="2535237"/>
              </a:xfrm>
              <a:custGeom>
                <a:avLst/>
                <a:gdLst>
                  <a:gd name="T0" fmla="*/ 2147483646 w 6028"/>
                  <a:gd name="T1" fmla="*/ 2147483646 h 10000"/>
                  <a:gd name="T2" fmla="*/ 0 w 6028"/>
                  <a:gd name="T3" fmla="*/ 2147483646 h 10000"/>
                  <a:gd name="T4" fmla="*/ 2147483646 w 6028"/>
                  <a:gd name="T5" fmla="*/ 2147483646 h 10000"/>
                  <a:gd name="T6" fmla="*/ 2147483646 w 6028"/>
                  <a:gd name="T7" fmla="*/ 0 h 10000"/>
                  <a:gd name="T8" fmla="*/ 2147483646 w 6028"/>
                  <a:gd name="T9" fmla="*/ 214748364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28"/>
                  <a:gd name="T16" fmla="*/ 0 h 10000"/>
                  <a:gd name="T17" fmla="*/ 6028 w 6028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28" h="10000">
                    <a:moveTo>
                      <a:pt x="2660" y="6"/>
                    </a:moveTo>
                    <a:lnTo>
                      <a:pt x="0" y="10000"/>
                    </a:lnTo>
                    <a:lnTo>
                      <a:pt x="6028" y="9950"/>
                    </a:lnTo>
                    <a:lnTo>
                      <a:pt x="5479" y="0"/>
                    </a:lnTo>
                    <a:lnTo>
                      <a:pt x="2660" y="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Line 4"/>
              <p:cNvSpPr>
                <a:spLocks noChangeShapeType="1"/>
              </p:cNvSpPr>
              <p:nvPr/>
            </p:nvSpPr>
            <p:spPr bwMode="auto">
              <a:xfrm flipV="1">
                <a:off x="6291263" y="1536700"/>
                <a:ext cx="2543175" cy="981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Text Box 5"/>
              <p:cNvSpPr txBox="1">
                <a:spLocks noChangeArrowheads="1"/>
              </p:cNvSpPr>
              <p:nvPr/>
            </p:nvSpPr>
            <p:spPr bwMode="auto">
              <a:xfrm>
                <a:off x="8029574" y="1667947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1" name="Line 6"/>
              <p:cNvSpPr>
                <a:spLocks noChangeShapeType="1"/>
              </p:cNvSpPr>
              <p:nvPr/>
            </p:nvSpPr>
            <p:spPr bwMode="auto">
              <a:xfrm>
                <a:off x="7789863" y="1933575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Line 8"/>
              <p:cNvSpPr>
                <a:spLocks noChangeShapeType="1"/>
              </p:cNvSpPr>
              <p:nvPr/>
            </p:nvSpPr>
            <p:spPr bwMode="auto">
              <a:xfrm flipH="1">
                <a:off x="5395913" y="5046663"/>
                <a:ext cx="939800" cy="14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Line 32"/>
              <p:cNvSpPr>
                <a:spLocks noChangeShapeType="1"/>
              </p:cNvSpPr>
              <p:nvPr/>
            </p:nvSpPr>
            <p:spPr bwMode="auto">
              <a:xfrm flipH="1">
                <a:off x="6291263" y="3671888"/>
                <a:ext cx="1936750" cy="720725"/>
              </a:xfrm>
              <a:prstGeom prst="lin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Line 47"/>
              <p:cNvSpPr>
                <a:spLocks noChangeShapeType="1"/>
              </p:cNvSpPr>
              <p:nvPr/>
            </p:nvSpPr>
            <p:spPr bwMode="auto">
              <a:xfrm flipH="1">
                <a:off x="5376863" y="2527300"/>
                <a:ext cx="581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Line 48"/>
              <p:cNvSpPr>
                <a:spLocks noChangeShapeType="1"/>
              </p:cNvSpPr>
              <p:nvPr/>
            </p:nvSpPr>
            <p:spPr bwMode="auto">
              <a:xfrm flipV="1">
                <a:off x="5662613" y="2527300"/>
                <a:ext cx="0" cy="254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Text Box 49"/>
              <p:cNvSpPr txBox="1">
                <a:spLocks noChangeArrowheads="1"/>
              </p:cNvSpPr>
              <p:nvPr/>
            </p:nvSpPr>
            <p:spPr bwMode="auto">
              <a:xfrm>
                <a:off x="5503863" y="3614738"/>
                <a:ext cx="258404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H</a:t>
                </a:r>
              </a:p>
            </p:txBody>
          </p:sp>
          <p:sp>
            <p:nvSpPr>
              <p:cNvPr id="377" name="Text Box 52"/>
              <p:cNvSpPr txBox="1">
                <a:spLocks noChangeArrowheads="1"/>
              </p:cNvSpPr>
              <p:nvPr/>
            </p:nvSpPr>
            <p:spPr bwMode="auto">
              <a:xfrm>
                <a:off x="5703888" y="5126038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Fig.1 </a:t>
                </a:r>
              </a:p>
            </p:txBody>
          </p:sp>
          <p:sp>
            <p:nvSpPr>
              <p:cNvPr id="378" name="Text Box 5"/>
              <p:cNvSpPr txBox="1">
                <a:spLocks noChangeArrowheads="1"/>
              </p:cNvSpPr>
              <p:nvPr/>
            </p:nvSpPr>
            <p:spPr bwMode="auto">
              <a:xfrm>
                <a:off x="7673976" y="3710351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9" name="Line 6"/>
              <p:cNvSpPr>
                <a:spLocks noChangeShapeType="1"/>
              </p:cNvSpPr>
              <p:nvPr/>
            </p:nvSpPr>
            <p:spPr bwMode="auto">
              <a:xfrm>
                <a:off x="7450138" y="3957638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Text Box 12"/>
              <p:cNvSpPr txBox="1">
                <a:spLocks noChangeArrowheads="1"/>
              </p:cNvSpPr>
              <p:nvPr/>
            </p:nvSpPr>
            <p:spPr bwMode="auto">
              <a:xfrm rot="20364187">
                <a:off x="7030643" y="3314996"/>
                <a:ext cx="2085306" cy="421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P</a:t>
                </a:r>
                <a:r>
                  <a:rPr lang="en-US" sz="1200" baseline="-25000" dirty="0">
                    <a:solidFill>
                      <a:srgbClr val="3399FF"/>
                    </a:solidFill>
                    <a:latin typeface="Arial" charset="0"/>
                  </a:rPr>
                  <a:t>a 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= 0.5 </a:t>
                </a:r>
                <a:r>
                  <a:rPr lang="en-US" sz="1200" dirty="0">
                    <a:solidFill>
                      <a:srgbClr val="3399FF"/>
                    </a:solidFill>
                    <a:latin typeface="Symbol" pitchFamily="18" charset="2"/>
                  </a:rPr>
                  <a:t>g 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H</a:t>
                </a:r>
                <a:r>
                  <a:rPr lang="en-US" sz="1200" baseline="30000" dirty="0">
                    <a:solidFill>
                      <a:srgbClr val="3399FF"/>
                    </a:solidFill>
                    <a:latin typeface="Arial" charset="0"/>
                  </a:rPr>
                  <a:t>2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 K</a:t>
                </a:r>
                <a:r>
                  <a:rPr lang="en-US" sz="1200" baseline="-25000" dirty="0">
                    <a:solidFill>
                      <a:srgbClr val="3399FF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381" name="Text Box 5"/>
              <p:cNvSpPr txBox="1">
                <a:spLocks noChangeArrowheads="1"/>
              </p:cNvSpPr>
              <p:nvPr/>
            </p:nvSpPr>
            <p:spPr bwMode="auto">
              <a:xfrm>
                <a:off x="6873874" y="4729966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82" name="Line 6"/>
              <p:cNvSpPr>
                <a:spLocks noChangeShapeType="1"/>
              </p:cNvSpPr>
              <p:nvPr/>
            </p:nvSpPr>
            <p:spPr bwMode="auto">
              <a:xfrm>
                <a:off x="6650038" y="4973638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83" name="Straight Connector 8"/>
              <p:cNvCxnSpPr>
                <a:cxnSpLocks noChangeShapeType="1"/>
              </p:cNvCxnSpPr>
              <p:nvPr/>
            </p:nvCxnSpPr>
            <p:spPr bwMode="auto">
              <a:xfrm flipH="1">
                <a:off x="6985000" y="213360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4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7042150" y="213360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5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7069138" y="395605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6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7126288" y="395605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7" name="Straight Connector 38"/>
              <p:cNvCxnSpPr>
                <a:cxnSpLocks noChangeShapeType="1"/>
              </p:cNvCxnSpPr>
              <p:nvPr/>
            </p:nvCxnSpPr>
            <p:spPr bwMode="auto">
              <a:xfrm flipH="1">
                <a:off x="6489700" y="4859338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8" name="Straight Connector 39"/>
              <p:cNvCxnSpPr>
                <a:cxnSpLocks noChangeShapeType="1"/>
              </p:cNvCxnSpPr>
              <p:nvPr/>
            </p:nvCxnSpPr>
            <p:spPr bwMode="auto">
              <a:xfrm flipH="1">
                <a:off x="6546850" y="4859338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Freeform 3"/>
            <p:cNvSpPr>
              <a:spLocks/>
            </p:cNvSpPr>
            <p:nvPr/>
          </p:nvSpPr>
          <p:spPr bwMode="auto">
            <a:xfrm>
              <a:off x="493713" y="3400425"/>
              <a:ext cx="606425" cy="312738"/>
            </a:xfrm>
            <a:custGeom>
              <a:avLst/>
              <a:gdLst>
                <a:gd name="T0" fmla="*/ 605632 w 607219"/>
                <a:gd name="T1" fmla="*/ 306639 h 313014"/>
                <a:gd name="T2" fmla="*/ 363379 w 607219"/>
                <a:gd name="T3" fmla="*/ 285246 h 313014"/>
                <a:gd name="T4" fmla="*/ 334879 w 607219"/>
                <a:gd name="T5" fmla="*/ 92705 h 313014"/>
                <a:gd name="T6" fmla="*/ 0 w 607219"/>
                <a:gd name="T7" fmla="*/ 0 h 3130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7219" h="313014">
                  <a:moveTo>
                    <a:pt x="607219" y="307181"/>
                  </a:moveTo>
                  <a:cubicBezTo>
                    <a:pt x="583406" y="314325"/>
                    <a:pt x="409575" y="321469"/>
                    <a:pt x="364331" y="285750"/>
                  </a:cubicBezTo>
                  <a:cubicBezTo>
                    <a:pt x="319087" y="250031"/>
                    <a:pt x="396478" y="140494"/>
                    <a:pt x="335756" y="92869"/>
                  </a:cubicBezTo>
                  <a:cubicBezTo>
                    <a:pt x="275034" y="45244"/>
                    <a:pt x="125015" y="22622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" name="TextBox 4"/>
            <p:cNvSpPr txBox="1">
              <a:spLocks noChangeArrowheads="1"/>
            </p:cNvSpPr>
            <p:nvPr/>
          </p:nvSpPr>
          <p:spPr bwMode="auto">
            <a:xfrm>
              <a:off x="103188" y="3233738"/>
              <a:ext cx="4651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Symbol" panose="05050102010706020507" pitchFamily="18" charset="2"/>
                </a:rPr>
                <a:t>d</a:t>
              </a:r>
              <a:r>
                <a:rPr lang="en-US" altLang="en-US" sz="1000" dirty="0"/>
                <a:t> = 0</a:t>
              </a:r>
            </a:p>
          </p:txBody>
        </p:sp>
        <p:grpSp>
          <p:nvGrpSpPr>
            <p:cNvPr id="362" name="Group 5"/>
            <p:cNvGrpSpPr>
              <a:grpSpLocks/>
            </p:cNvGrpSpPr>
            <p:nvPr/>
          </p:nvGrpSpPr>
          <p:grpSpPr bwMode="auto">
            <a:xfrm>
              <a:off x="2281238" y="2717800"/>
              <a:ext cx="561975" cy="446088"/>
              <a:chOff x="2281584" y="2718499"/>
              <a:chExt cx="561529" cy="445557"/>
            </a:xfrm>
          </p:grpSpPr>
          <p:sp>
            <p:nvSpPr>
              <p:cNvPr id="364" name="Text Box 182"/>
              <p:cNvSpPr txBox="1">
                <a:spLocks noChangeArrowheads="1"/>
              </p:cNvSpPr>
              <p:nvPr/>
            </p:nvSpPr>
            <p:spPr bwMode="auto">
              <a:xfrm>
                <a:off x="2281584" y="2720875"/>
                <a:ext cx="56038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1100" dirty="0"/>
                  <a:t> =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Symbol" panose="05050102010706020507" pitchFamily="18" charset="2"/>
                  </a:rPr>
                  <a:t>f </a:t>
                </a:r>
                <a:r>
                  <a:rPr lang="en-US" altLang="en-US" sz="1100" dirty="0"/>
                  <a:t>=</a:t>
                </a:r>
              </a:p>
            </p:txBody>
          </p:sp>
          <p:sp>
            <p:nvSpPr>
              <p:cNvPr id="365" name="Text Box 183"/>
              <p:cNvSpPr txBox="1">
                <a:spLocks noChangeArrowheads="1"/>
              </p:cNvSpPr>
              <p:nvPr/>
            </p:nvSpPr>
            <p:spPr bwMode="auto">
              <a:xfrm>
                <a:off x="2580362" y="2718499"/>
                <a:ext cx="2616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 dirty="0"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366" name="Text Box 184"/>
              <p:cNvSpPr txBox="1">
                <a:spLocks noChangeArrowheads="1"/>
              </p:cNvSpPr>
              <p:nvPr/>
            </p:nvSpPr>
            <p:spPr bwMode="auto">
              <a:xfrm>
                <a:off x="2581503" y="2902446"/>
                <a:ext cx="2616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 dirty="0">
                    <a:cs typeface="Arial" panose="020B0604020202020204" pitchFamily="34" charset="0"/>
                  </a:rPr>
                  <a:t>√</a:t>
                </a:r>
              </a:p>
            </p:txBody>
          </p:sp>
        </p:grpSp>
        <p:sp>
          <p:nvSpPr>
            <p:cNvPr id="363" name="Rectangle 35897"/>
            <p:cNvSpPr>
              <a:spLocks noChangeArrowheads="1"/>
            </p:cNvSpPr>
            <p:nvPr/>
          </p:nvSpPr>
          <p:spPr bwMode="auto">
            <a:xfrm>
              <a:off x="1041400" y="4632325"/>
              <a:ext cx="100013" cy="101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389" name="Rectangle 4"/>
          <p:cNvSpPr>
            <a:spLocks noChangeArrowheads="1"/>
          </p:cNvSpPr>
          <p:nvPr/>
        </p:nvSpPr>
        <p:spPr bwMode="auto">
          <a:xfrm>
            <a:off x="12059045" y="1169428"/>
            <a:ext cx="340349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Active Earth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Pressure in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 f) Soil with inclined backfill</a:t>
            </a:r>
            <a:endParaRPr lang="en-US" altLang="en-US" sz="11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90" name="Group 2"/>
          <p:cNvGrpSpPr>
            <a:grpSpLocks/>
          </p:cNvGrpSpPr>
          <p:nvPr/>
        </p:nvGrpSpPr>
        <p:grpSpPr bwMode="auto">
          <a:xfrm>
            <a:off x="10778288" y="1542987"/>
            <a:ext cx="2430358" cy="428625"/>
            <a:chOff x="643203" y="2724148"/>
            <a:chExt cx="3912922" cy="690614"/>
          </a:xfrm>
        </p:grpSpPr>
        <p:grpSp>
          <p:nvGrpSpPr>
            <p:cNvPr id="391" name="Group 22"/>
            <p:cNvGrpSpPr>
              <a:grpSpLocks/>
            </p:cNvGrpSpPr>
            <p:nvPr/>
          </p:nvGrpSpPr>
          <p:grpSpPr bwMode="auto">
            <a:xfrm>
              <a:off x="643203" y="2727325"/>
              <a:ext cx="3912922" cy="670800"/>
              <a:chOff x="408883" y="3141405"/>
              <a:chExt cx="3912394" cy="672175"/>
            </a:xfrm>
          </p:grpSpPr>
          <p:sp>
            <p:nvSpPr>
              <p:cNvPr id="398" name="TextBox 16"/>
              <p:cNvSpPr txBox="1">
                <a:spLocks noChangeArrowheads="1"/>
              </p:cNvSpPr>
              <p:nvPr/>
            </p:nvSpPr>
            <p:spPr bwMode="auto">
              <a:xfrm>
                <a:off x="408883" y="3234100"/>
                <a:ext cx="1294221" cy="372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K</a:t>
                </a:r>
                <a:r>
                  <a:rPr lang="en-US" altLang="en-US" sz="900" baseline="-25000" dirty="0"/>
                  <a:t>a</a:t>
                </a:r>
                <a:r>
                  <a:rPr lang="en-US" altLang="en-US" sz="900" dirty="0"/>
                  <a:t> = 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 .</a:t>
                </a:r>
                <a:endParaRPr lang="en-US" altLang="en-US" sz="9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39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1482213" y="3474885"/>
                <a:ext cx="2839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0" name="TextBox 19"/>
              <p:cNvSpPr txBox="1">
                <a:spLocks noChangeArrowheads="1"/>
              </p:cNvSpPr>
              <p:nvPr/>
            </p:nvSpPr>
            <p:spPr bwMode="auto">
              <a:xfrm>
                <a:off x="1682023" y="3141405"/>
                <a:ext cx="2366099" cy="37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  (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baseline="30000" dirty="0" smtClean="0"/>
                  <a:t>2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cos</a:t>
                </a:r>
                <a:r>
                  <a:rPr lang="en-US" altLang="en-US" sz="900" baseline="30000" dirty="0"/>
                  <a:t>2</a:t>
                </a:r>
                <a:r>
                  <a:rPr lang="en-US" altLang="en-US" sz="900" dirty="0"/>
                  <a:t> </a:t>
                </a:r>
                <a:r>
                  <a:rPr lang="en-US" altLang="en-US" sz="9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900" dirty="0"/>
                  <a:t>)</a:t>
                </a:r>
                <a:endParaRPr lang="en-US" altLang="en-US" sz="900" baseline="30000" dirty="0"/>
              </a:p>
            </p:txBody>
          </p:sp>
          <p:sp>
            <p:nvSpPr>
              <p:cNvPr id="401" name="TextBox 20"/>
              <p:cNvSpPr txBox="1">
                <a:spLocks noChangeArrowheads="1"/>
              </p:cNvSpPr>
              <p:nvPr/>
            </p:nvSpPr>
            <p:spPr bwMode="auto">
              <a:xfrm>
                <a:off x="1662240" y="3441293"/>
                <a:ext cx="2371259" cy="37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+   (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baseline="30000" dirty="0" smtClean="0"/>
                  <a:t>2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cos</a:t>
                </a:r>
                <a:r>
                  <a:rPr lang="en-US" altLang="en-US" sz="900" baseline="30000" dirty="0"/>
                  <a:t>2</a:t>
                </a:r>
                <a:r>
                  <a:rPr lang="en-US" altLang="en-US" sz="900" dirty="0"/>
                  <a:t> </a:t>
                </a:r>
                <a:r>
                  <a:rPr lang="en-US" altLang="en-US" sz="9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900" dirty="0"/>
                  <a:t>)</a:t>
                </a:r>
                <a:endParaRPr lang="en-US" altLang="en-US" sz="900" baseline="30000" dirty="0"/>
              </a:p>
            </p:txBody>
          </p:sp>
        </p:grpSp>
        <p:grpSp>
          <p:nvGrpSpPr>
            <p:cNvPr id="392" name="Group 4"/>
            <p:cNvGrpSpPr>
              <a:grpSpLocks/>
            </p:cNvGrpSpPr>
            <p:nvPr/>
          </p:nvGrpSpPr>
          <p:grpSpPr bwMode="auto">
            <a:xfrm>
              <a:off x="2511425" y="2724148"/>
              <a:ext cx="1830388" cy="371526"/>
              <a:chOff x="2510943" y="2724016"/>
              <a:chExt cx="1830076" cy="371582"/>
            </a:xfrm>
          </p:grpSpPr>
          <p:sp>
            <p:nvSpPr>
              <p:cNvPr id="396" name="TextBox 1"/>
              <p:cNvSpPr txBox="1">
                <a:spLocks noChangeArrowheads="1"/>
              </p:cNvSpPr>
              <p:nvPr/>
            </p:nvSpPr>
            <p:spPr bwMode="auto">
              <a:xfrm>
                <a:off x="2510943" y="2724016"/>
                <a:ext cx="419392" cy="37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√</a:t>
                </a:r>
              </a:p>
            </p:txBody>
          </p:sp>
          <p:cxnSp>
            <p:nvCxnSpPr>
              <p:cNvPr id="397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2739690" y="2783544"/>
                <a:ext cx="160132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3" name="Group 27"/>
            <p:cNvGrpSpPr>
              <a:grpSpLocks/>
            </p:cNvGrpSpPr>
            <p:nvPr/>
          </p:nvGrpSpPr>
          <p:grpSpPr bwMode="auto">
            <a:xfrm>
              <a:off x="2508250" y="3043236"/>
              <a:ext cx="1830388" cy="371526"/>
              <a:chOff x="2510943" y="2724016"/>
              <a:chExt cx="1830076" cy="371582"/>
            </a:xfrm>
          </p:grpSpPr>
          <p:sp>
            <p:nvSpPr>
              <p:cNvPr id="394" name="TextBox 28"/>
              <p:cNvSpPr txBox="1">
                <a:spLocks noChangeArrowheads="1"/>
              </p:cNvSpPr>
              <p:nvPr/>
            </p:nvSpPr>
            <p:spPr bwMode="auto">
              <a:xfrm>
                <a:off x="2510943" y="2724016"/>
                <a:ext cx="419392" cy="37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√</a:t>
                </a:r>
              </a:p>
            </p:txBody>
          </p:sp>
          <p:cxnSp>
            <p:nvCxnSpPr>
              <p:cNvPr id="39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739690" y="2783544"/>
                <a:ext cx="160132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89" name="Rectangle 15"/>
          <p:cNvSpPr>
            <a:spLocks noChangeArrowheads="1"/>
          </p:cNvSpPr>
          <p:nvPr/>
        </p:nvSpPr>
        <p:spPr bwMode="auto">
          <a:xfrm>
            <a:off x="12326388" y="4243898"/>
            <a:ext cx="303262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Effect of Two Soil Layers on Active </a:t>
            </a:r>
            <a:r>
              <a:rPr lang="en-US" altLang="en-US" sz="1200" u="sng" dirty="0">
                <a:solidFill>
                  <a:schemeClr val="tx2"/>
                </a:solidFill>
                <a:latin typeface="Arial Narrow" panose="020B0606020202030204" pitchFamily="34" charset="0"/>
              </a:rPr>
              <a:t>Earth </a:t>
            </a:r>
            <a:r>
              <a:rPr lang="en-US" altLang="en-US" sz="12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Pressure</a:t>
            </a:r>
            <a:endParaRPr lang="en-US" altLang="en-US" sz="12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90" name="Group 489"/>
          <p:cNvGrpSpPr/>
          <p:nvPr/>
        </p:nvGrpSpPr>
        <p:grpSpPr>
          <a:xfrm>
            <a:off x="12177922" y="4562896"/>
            <a:ext cx="3366878" cy="2383988"/>
            <a:chOff x="1174930" y="752028"/>
            <a:chExt cx="7683320" cy="5440334"/>
          </a:xfrm>
        </p:grpSpPr>
        <p:sp>
          <p:nvSpPr>
            <p:cNvPr id="492" name="Trapezoid 21"/>
            <p:cNvSpPr>
              <a:spLocks/>
            </p:cNvSpPr>
            <p:nvPr/>
          </p:nvSpPr>
          <p:spPr bwMode="auto">
            <a:xfrm>
              <a:off x="2809875" y="2667000"/>
              <a:ext cx="2319338" cy="2895600"/>
            </a:xfrm>
            <a:custGeom>
              <a:avLst/>
              <a:gdLst>
                <a:gd name="T0" fmla="*/ 0 w 2319338"/>
                <a:gd name="T1" fmla="*/ 2895600 h 2895600"/>
                <a:gd name="T2" fmla="*/ 436960 w 2319338"/>
                <a:gd name="T3" fmla="*/ 0 h 2895600"/>
                <a:gd name="T4" fmla="*/ 1553767 w 2319338"/>
                <a:gd name="T5" fmla="*/ 0 h 2895600"/>
                <a:gd name="T6" fmla="*/ 2319338 w 2319338"/>
                <a:gd name="T7" fmla="*/ 2895600 h 2895600"/>
                <a:gd name="T8" fmla="*/ 0 w 2319338"/>
                <a:gd name="T9" fmla="*/ 2895600 h 2895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19338" h="2895600">
                  <a:moveTo>
                    <a:pt x="0" y="2895600"/>
                  </a:moveTo>
                  <a:lnTo>
                    <a:pt x="436960" y="0"/>
                  </a:lnTo>
                  <a:lnTo>
                    <a:pt x="1553767" y="0"/>
                  </a:lnTo>
                  <a:lnTo>
                    <a:pt x="2319338" y="2895600"/>
                  </a:lnTo>
                  <a:lnTo>
                    <a:pt x="0" y="2895600"/>
                  </a:lnTo>
                  <a:close/>
                </a:path>
              </a:pathLst>
            </a:custGeom>
            <a:pattFill prst="dkHorz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493" name="Freeform 80"/>
            <p:cNvSpPr>
              <a:spLocks/>
            </p:cNvSpPr>
            <p:nvPr/>
          </p:nvSpPr>
          <p:spPr bwMode="auto">
            <a:xfrm>
              <a:off x="1989138" y="1371600"/>
              <a:ext cx="1284287" cy="4191000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pattFill prst="horzBrick">
              <a:fgClr>
                <a:srgbClr val="FFC000"/>
              </a:fgClr>
              <a:bgClr>
                <a:schemeClr val="bg1"/>
              </a:bgClr>
            </a:pattFill>
            <a:ln w="3175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4" name="Line 81"/>
            <p:cNvSpPr>
              <a:spLocks noChangeShapeType="1"/>
            </p:cNvSpPr>
            <p:nvPr/>
          </p:nvSpPr>
          <p:spPr bwMode="auto">
            <a:xfrm flipV="1">
              <a:off x="3048000" y="1371600"/>
              <a:ext cx="48006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5" name="Line 82"/>
            <p:cNvSpPr>
              <a:spLocks noChangeShapeType="1"/>
            </p:cNvSpPr>
            <p:nvPr/>
          </p:nvSpPr>
          <p:spPr bwMode="auto">
            <a:xfrm>
              <a:off x="1174930" y="5562599"/>
              <a:ext cx="2098494" cy="0"/>
            </a:xfrm>
            <a:prstGeom prst="line">
              <a:avLst/>
            </a:prstGeom>
            <a:noFill/>
            <a:ln w="31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6" name="Right Triangle 20"/>
            <p:cNvSpPr>
              <a:spLocks noChangeArrowheads="1"/>
            </p:cNvSpPr>
            <p:nvPr/>
          </p:nvSpPr>
          <p:spPr bwMode="auto">
            <a:xfrm>
              <a:off x="3276600" y="1371600"/>
              <a:ext cx="838200" cy="1295400"/>
            </a:xfrm>
            <a:prstGeom prst="rtTriangle">
              <a:avLst/>
            </a:prstGeom>
            <a:pattFill prst="dk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497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1219200" y="1371600"/>
              <a:ext cx="9144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8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295400" y="2667000"/>
              <a:ext cx="10668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9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00101" y="2019300"/>
              <a:ext cx="1295400" cy="317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0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588" y="4114800"/>
              <a:ext cx="2894012" cy="1588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" name="TextBox 36"/>
            <p:cNvSpPr txBox="1">
              <a:spLocks noChangeArrowheads="1"/>
            </p:cNvSpPr>
            <p:nvPr/>
          </p:nvSpPr>
          <p:spPr bwMode="auto">
            <a:xfrm>
              <a:off x="7632699" y="1371481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502" name="TextBox 37"/>
            <p:cNvSpPr txBox="1">
              <a:spLocks noChangeArrowheads="1"/>
            </p:cNvSpPr>
            <p:nvPr/>
          </p:nvSpPr>
          <p:spPr bwMode="auto">
            <a:xfrm>
              <a:off x="1300533" y="1810781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1</a:t>
              </a:r>
            </a:p>
          </p:txBody>
        </p:sp>
        <p:sp>
          <p:nvSpPr>
            <p:cNvPr id="503" name="TextBox 38"/>
            <p:cNvSpPr txBox="1">
              <a:spLocks noChangeArrowheads="1"/>
            </p:cNvSpPr>
            <p:nvPr/>
          </p:nvSpPr>
          <p:spPr bwMode="auto">
            <a:xfrm>
              <a:off x="1360371" y="4037258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2</a:t>
              </a:r>
            </a:p>
          </p:txBody>
        </p:sp>
        <p:sp>
          <p:nvSpPr>
            <p:cNvPr id="504" name="Oval 40"/>
            <p:cNvSpPr>
              <a:spLocks noChangeArrowheads="1"/>
            </p:cNvSpPr>
            <p:nvPr/>
          </p:nvSpPr>
          <p:spPr bwMode="auto">
            <a:xfrm>
              <a:off x="5091113" y="5507038"/>
              <a:ext cx="76200" cy="76200"/>
            </a:xfrm>
            <a:prstGeom prst="ellipse">
              <a:avLst/>
            </a:prstGeom>
            <a:solidFill>
              <a:srgbClr val="3399FF"/>
            </a:solidFill>
            <a:ln w="317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05" name="Oval 41"/>
            <p:cNvSpPr>
              <a:spLocks noChangeArrowheads="1"/>
            </p:cNvSpPr>
            <p:nvPr/>
          </p:nvSpPr>
          <p:spPr bwMode="auto">
            <a:xfrm>
              <a:off x="4070350" y="26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06" name="TextBox 42"/>
            <p:cNvSpPr txBox="1">
              <a:spLocks noChangeArrowheads="1"/>
            </p:cNvSpPr>
            <p:nvPr/>
          </p:nvSpPr>
          <p:spPr bwMode="auto">
            <a:xfrm>
              <a:off x="3835155" y="1710260"/>
              <a:ext cx="2420404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a1</a:t>
              </a: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507" name="Isosceles Triangle 506"/>
            <p:cNvSpPr/>
            <p:nvPr/>
          </p:nvSpPr>
          <p:spPr bwMode="auto">
            <a:xfrm flipV="1">
              <a:off x="6724650" y="1133475"/>
              <a:ext cx="228600" cy="228600"/>
            </a:xfrm>
            <a:prstGeom prst="triangle">
              <a:avLst/>
            </a:prstGeom>
            <a:solidFill>
              <a:schemeClr val="accent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800" dirty="0">
                <a:latin typeface="Arial" charset="0"/>
              </a:endParaRPr>
            </a:p>
          </p:txBody>
        </p:sp>
        <p:sp>
          <p:nvSpPr>
            <p:cNvPr id="508" name="TextBox 46"/>
            <p:cNvSpPr txBox="1">
              <a:spLocks noChangeArrowheads="1"/>
            </p:cNvSpPr>
            <p:nvPr/>
          </p:nvSpPr>
          <p:spPr bwMode="auto">
            <a:xfrm>
              <a:off x="6411977" y="752028"/>
              <a:ext cx="893310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G.S.</a:t>
              </a:r>
            </a:p>
          </p:txBody>
        </p:sp>
        <p:cxnSp>
          <p:nvCxnSpPr>
            <p:cNvPr id="509" name="Straight Connector 2"/>
            <p:cNvCxnSpPr>
              <a:cxnSpLocks noChangeShapeType="1"/>
              <a:stCxn id="496" idx="2"/>
            </p:cNvCxnSpPr>
            <p:nvPr/>
          </p:nvCxnSpPr>
          <p:spPr bwMode="auto">
            <a:xfrm>
              <a:off x="3276600" y="2667000"/>
              <a:ext cx="558165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0" name="TextBox 36"/>
            <p:cNvSpPr txBox="1">
              <a:spLocks noChangeArrowheads="1"/>
            </p:cNvSpPr>
            <p:nvPr/>
          </p:nvSpPr>
          <p:spPr bwMode="auto">
            <a:xfrm>
              <a:off x="7695163" y="2891598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511" name="Oval 40"/>
            <p:cNvSpPr>
              <a:spLocks noChangeArrowheads="1"/>
            </p:cNvSpPr>
            <p:nvPr/>
          </p:nvSpPr>
          <p:spPr bwMode="auto">
            <a:xfrm>
              <a:off x="4329113" y="2632075"/>
              <a:ext cx="76200" cy="7620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12" name="Straight Arrow Connector 4"/>
            <p:cNvCxnSpPr>
              <a:cxnSpLocks noChangeShapeType="1"/>
              <a:endCxn id="505" idx="0"/>
            </p:cNvCxnSpPr>
            <p:nvPr/>
          </p:nvCxnSpPr>
          <p:spPr bwMode="auto">
            <a:xfrm flipH="1">
              <a:off x="4108451" y="2144071"/>
              <a:ext cx="131062" cy="48800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4429989" y="2701930"/>
              <a:ext cx="423935" cy="18573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" name="TextBox 42"/>
            <p:cNvSpPr txBox="1">
              <a:spLocks noChangeArrowheads="1"/>
            </p:cNvSpPr>
            <p:nvPr/>
          </p:nvSpPr>
          <p:spPr bwMode="auto">
            <a:xfrm>
              <a:off x="4688751" y="2657473"/>
              <a:ext cx="2189161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" name="TextBox 39"/>
            <p:cNvSpPr txBox="1">
              <a:spLocks noChangeArrowheads="1"/>
            </p:cNvSpPr>
            <p:nvPr/>
          </p:nvSpPr>
          <p:spPr bwMode="auto">
            <a:xfrm>
              <a:off x="4410074" y="5700712"/>
              <a:ext cx="2543175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= (g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1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+ 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)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a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cxnSp>
          <p:nvCxnSpPr>
            <p:cNvPr id="516" name="Straight Arrow Connector 9"/>
            <p:cNvCxnSpPr>
              <a:cxnSpLocks noChangeShapeType="1"/>
              <a:endCxn id="504" idx="3"/>
            </p:cNvCxnSpPr>
            <p:nvPr/>
          </p:nvCxnSpPr>
          <p:spPr bwMode="auto">
            <a:xfrm flipV="1">
              <a:off x="5045357" y="5572079"/>
              <a:ext cx="56914" cy="29675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273425" y="2647950"/>
              <a:ext cx="835025" cy="0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" name="Straight Arrow Connector 52"/>
            <p:cNvCxnSpPr>
              <a:cxnSpLocks noChangeShapeType="1"/>
            </p:cNvCxnSpPr>
            <p:nvPr/>
          </p:nvCxnSpPr>
          <p:spPr bwMode="auto">
            <a:xfrm flipH="1" flipV="1">
              <a:off x="3273425" y="2679700"/>
              <a:ext cx="1093788" cy="0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9" name="Straight Arrow Connector 16"/>
            <p:cNvCxnSpPr>
              <a:cxnSpLocks noChangeShapeType="1"/>
            </p:cNvCxnSpPr>
            <p:nvPr/>
          </p:nvCxnSpPr>
          <p:spPr bwMode="auto">
            <a:xfrm>
              <a:off x="3263900" y="5540375"/>
              <a:ext cx="1874838" cy="7938"/>
            </a:xfrm>
            <a:prstGeom prst="straightConnector1">
              <a:avLst/>
            </a:prstGeom>
            <a:noFill/>
            <a:ln w="3175" algn="ctr">
              <a:solidFill>
                <a:srgbClr val="00B0F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0" name="Rectangle 20"/>
            <p:cNvSpPr>
              <a:spLocks noChangeArrowheads="1"/>
            </p:cNvSpPr>
            <p:nvPr/>
          </p:nvSpPr>
          <p:spPr bwMode="auto">
            <a:xfrm>
              <a:off x="3900488" y="776288"/>
              <a:ext cx="1513030" cy="4916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&lt; 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21" name="Rectangle 62"/>
            <p:cNvSpPr>
              <a:spLocks noChangeArrowheads="1"/>
            </p:cNvSpPr>
            <p:nvPr/>
          </p:nvSpPr>
          <p:spPr bwMode="auto">
            <a:xfrm>
              <a:off x="7405687" y="2232025"/>
              <a:ext cx="843272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22" name="Rectangle 63"/>
            <p:cNvSpPr>
              <a:spLocks noChangeArrowheads="1"/>
            </p:cNvSpPr>
            <p:nvPr/>
          </p:nvSpPr>
          <p:spPr bwMode="auto">
            <a:xfrm>
              <a:off x="7636526" y="3663822"/>
              <a:ext cx="758173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12106641" y="7022690"/>
            <a:ext cx="3366878" cy="2383988"/>
            <a:chOff x="1174930" y="752028"/>
            <a:chExt cx="7683320" cy="5440334"/>
          </a:xfrm>
        </p:grpSpPr>
        <p:sp>
          <p:nvSpPr>
            <p:cNvPr id="524" name="Trapezoid 21"/>
            <p:cNvSpPr>
              <a:spLocks/>
            </p:cNvSpPr>
            <p:nvPr/>
          </p:nvSpPr>
          <p:spPr bwMode="auto">
            <a:xfrm>
              <a:off x="2809875" y="2667001"/>
              <a:ext cx="2319338" cy="2895600"/>
            </a:xfrm>
            <a:custGeom>
              <a:avLst/>
              <a:gdLst>
                <a:gd name="T0" fmla="*/ 0 w 2319338"/>
                <a:gd name="T1" fmla="*/ 2895600 h 2895600"/>
                <a:gd name="T2" fmla="*/ 436960 w 2319338"/>
                <a:gd name="T3" fmla="*/ 0 h 2895600"/>
                <a:gd name="T4" fmla="*/ 1553767 w 2319338"/>
                <a:gd name="T5" fmla="*/ 0 h 2895600"/>
                <a:gd name="T6" fmla="*/ 2319338 w 2319338"/>
                <a:gd name="T7" fmla="*/ 2895600 h 2895600"/>
                <a:gd name="T8" fmla="*/ 0 w 2319338"/>
                <a:gd name="T9" fmla="*/ 2895600 h 2895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0 w 2319338"/>
                <a:gd name="connsiteY0" fmla="*/ 2895600 h 2895600"/>
                <a:gd name="connsiteX1" fmla="*/ 436960 w 2319338"/>
                <a:gd name="connsiteY1" fmla="*/ 0 h 2895600"/>
                <a:gd name="connsiteX2" fmla="*/ 1081001 w 2319338"/>
                <a:gd name="connsiteY2" fmla="*/ 0 h 2895600"/>
                <a:gd name="connsiteX3" fmla="*/ 2319338 w 2319338"/>
                <a:gd name="connsiteY3" fmla="*/ 2895600 h 2895600"/>
                <a:gd name="connsiteX4" fmla="*/ 0 w 2319338"/>
                <a:gd name="connsiteY4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338" h="2895600">
                  <a:moveTo>
                    <a:pt x="0" y="2895600"/>
                  </a:moveTo>
                  <a:lnTo>
                    <a:pt x="436960" y="0"/>
                  </a:lnTo>
                  <a:lnTo>
                    <a:pt x="1081001" y="0"/>
                  </a:lnTo>
                  <a:lnTo>
                    <a:pt x="2319338" y="2895600"/>
                  </a:lnTo>
                  <a:lnTo>
                    <a:pt x="0" y="2895600"/>
                  </a:lnTo>
                  <a:close/>
                </a:path>
              </a:pathLst>
            </a:custGeom>
            <a:pattFill prst="dkHorz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25" name="Freeform 80"/>
            <p:cNvSpPr>
              <a:spLocks/>
            </p:cNvSpPr>
            <p:nvPr/>
          </p:nvSpPr>
          <p:spPr bwMode="auto">
            <a:xfrm>
              <a:off x="1989138" y="1371600"/>
              <a:ext cx="1284287" cy="4191000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pattFill prst="horzBrick">
              <a:fgClr>
                <a:srgbClr val="FFC000"/>
              </a:fgClr>
              <a:bgClr>
                <a:schemeClr val="bg1"/>
              </a:bgClr>
            </a:pattFill>
            <a:ln w="3175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6" name="Line 81"/>
            <p:cNvSpPr>
              <a:spLocks noChangeShapeType="1"/>
            </p:cNvSpPr>
            <p:nvPr/>
          </p:nvSpPr>
          <p:spPr bwMode="auto">
            <a:xfrm flipV="1">
              <a:off x="3048000" y="1371600"/>
              <a:ext cx="48006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7" name="Line 82"/>
            <p:cNvSpPr>
              <a:spLocks noChangeShapeType="1"/>
            </p:cNvSpPr>
            <p:nvPr/>
          </p:nvSpPr>
          <p:spPr bwMode="auto">
            <a:xfrm>
              <a:off x="1174930" y="5562599"/>
              <a:ext cx="2098494" cy="0"/>
            </a:xfrm>
            <a:prstGeom prst="line">
              <a:avLst/>
            </a:prstGeom>
            <a:noFill/>
            <a:ln w="31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8" name="Right Triangle 20"/>
            <p:cNvSpPr>
              <a:spLocks noChangeArrowheads="1"/>
            </p:cNvSpPr>
            <p:nvPr/>
          </p:nvSpPr>
          <p:spPr bwMode="auto">
            <a:xfrm>
              <a:off x="3276600" y="1371600"/>
              <a:ext cx="838200" cy="1295400"/>
            </a:xfrm>
            <a:prstGeom prst="rtTriangle">
              <a:avLst/>
            </a:prstGeom>
            <a:pattFill prst="dk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29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1219200" y="1371600"/>
              <a:ext cx="9144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0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295400" y="2667000"/>
              <a:ext cx="10668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1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00101" y="2019300"/>
              <a:ext cx="1295400" cy="317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588" y="4114800"/>
              <a:ext cx="2894012" cy="1588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3" name="TextBox 36"/>
            <p:cNvSpPr txBox="1">
              <a:spLocks noChangeArrowheads="1"/>
            </p:cNvSpPr>
            <p:nvPr/>
          </p:nvSpPr>
          <p:spPr bwMode="auto">
            <a:xfrm>
              <a:off x="7632699" y="1371481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534" name="TextBox 37"/>
            <p:cNvSpPr txBox="1">
              <a:spLocks noChangeArrowheads="1"/>
            </p:cNvSpPr>
            <p:nvPr/>
          </p:nvSpPr>
          <p:spPr bwMode="auto">
            <a:xfrm>
              <a:off x="1300533" y="1810781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1</a:t>
              </a:r>
            </a:p>
          </p:txBody>
        </p:sp>
        <p:sp>
          <p:nvSpPr>
            <p:cNvPr id="535" name="TextBox 38"/>
            <p:cNvSpPr txBox="1">
              <a:spLocks noChangeArrowheads="1"/>
            </p:cNvSpPr>
            <p:nvPr/>
          </p:nvSpPr>
          <p:spPr bwMode="auto">
            <a:xfrm>
              <a:off x="1360371" y="4037258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2</a:t>
              </a:r>
            </a:p>
          </p:txBody>
        </p:sp>
        <p:sp>
          <p:nvSpPr>
            <p:cNvPr id="536" name="Oval 40"/>
            <p:cNvSpPr>
              <a:spLocks noChangeArrowheads="1"/>
            </p:cNvSpPr>
            <p:nvPr/>
          </p:nvSpPr>
          <p:spPr bwMode="auto">
            <a:xfrm>
              <a:off x="5091113" y="5507038"/>
              <a:ext cx="76200" cy="76200"/>
            </a:xfrm>
            <a:prstGeom prst="ellipse">
              <a:avLst/>
            </a:prstGeom>
            <a:solidFill>
              <a:srgbClr val="3399FF"/>
            </a:solidFill>
            <a:ln w="317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37" name="Oval 41"/>
            <p:cNvSpPr>
              <a:spLocks noChangeArrowheads="1"/>
            </p:cNvSpPr>
            <p:nvPr/>
          </p:nvSpPr>
          <p:spPr bwMode="auto">
            <a:xfrm>
              <a:off x="4070350" y="26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38" name="TextBox 42"/>
            <p:cNvSpPr txBox="1">
              <a:spLocks noChangeArrowheads="1"/>
            </p:cNvSpPr>
            <p:nvPr/>
          </p:nvSpPr>
          <p:spPr bwMode="auto">
            <a:xfrm>
              <a:off x="3835155" y="1710260"/>
              <a:ext cx="2420404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a1</a:t>
              </a: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539" name="Isosceles Triangle 538"/>
            <p:cNvSpPr/>
            <p:nvPr/>
          </p:nvSpPr>
          <p:spPr bwMode="auto">
            <a:xfrm flipV="1">
              <a:off x="6724650" y="1133475"/>
              <a:ext cx="228600" cy="228600"/>
            </a:xfrm>
            <a:prstGeom prst="triangle">
              <a:avLst/>
            </a:prstGeom>
            <a:solidFill>
              <a:schemeClr val="accent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800" dirty="0">
                <a:latin typeface="Arial" charset="0"/>
              </a:endParaRPr>
            </a:p>
          </p:txBody>
        </p:sp>
        <p:sp>
          <p:nvSpPr>
            <p:cNvPr id="540" name="TextBox 46"/>
            <p:cNvSpPr txBox="1">
              <a:spLocks noChangeArrowheads="1"/>
            </p:cNvSpPr>
            <p:nvPr/>
          </p:nvSpPr>
          <p:spPr bwMode="auto">
            <a:xfrm>
              <a:off x="6411977" y="752028"/>
              <a:ext cx="893310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G.S.</a:t>
              </a:r>
            </a:p>
          </p:txBody>
        </p:sp>
        <p:cxnSp>
          <p:nvCxnSpPr>
            <p:cNvPr id="541" name="Straight Connector 2"/>
            <p:cNvCxnSpPr>
              <a:cxnSpLocks noChangeShapeType="1"/>
              <a:stCxn id="528" idx="2"/>
            </p:cNvCxnSpPr>
            <p:nvPr/>
          </p:nvCxnSpPr>
          <p:spPr bwMode="auto">
            <a:xfrm>
              <a:off x="3276600" y="2667000"/>
              <a:ext cx="558165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" name="TextBox 36"/>
            <p:cNvSpPr txBox="1">
              <a:spLocks noChangeArrowheads="1"/>
            </p:cNvSpPr>
            <p:nvPr/>
          </p:nvSpPr>
          <p:spPr bwMode="auto">
            <a:xfrm>
              <a:off x="7695163" y="2891598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543" name="Oval 40"/>
            <p:cNvSpPr>
              <a:spLocks noChangeArrowheads="1"/>
            </p:cNvSpPr>
            <p:nvPr/>
          </p:nvSpPr>
          <p:spPr bwMode="auto">
            <a:xfrm>
              <a:off x="3814332" y="2619984"/>
              <a:ext cx="76199" cy="7619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44" name="Straight Arrow Connector 4"/>
            <p:cNvCxnSpPr>
              <a:cxnSpLocks noChangeShapeType="1"/>
              <a:endCxn id="537" idx="0"/>
            </p:cNvCxnSpPr>
            <p:nvPr/>
          </p:nvCxnSpPr>
          <p:spPr bwMode="auto">
            <a:xfrm flipH="1">
              <a:off x="4108451" y="2144071"/>
              <a:ext cx="131062" cy="48800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5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3935806" y="2736240"/>
              <a:ext cx="423935" cy="18573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6" name="TextBox 42"/>
            <p:cNvSpPr txBox="1">
              <a:spLocks noChangeArrowheads="1"/>
            </p:cNvSpPr>
            <p:nvPr/>
          </p:nvSpPr>
          <p:spPr bwMode="auto">
            <a:xfrm>
              <a:off x="4202113" y="2671855"/>
              <a:ext cx="2189161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7" name="TextBox 39"/>
            <p:cNvSpPr txBox="1">
              <a:spLocks noChangeArrowheads="1"/>
            </p:cNvSpPr>
            <p:nvPr/>
          </p:nvSpPr>
          <p:spPr bwMode="auto">
            <a:xfrm>
              <a:off x="4410074" y="5700712"/>
              <a:ext cx="2543175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= (g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1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+ 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)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a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cxnSp>
          <p:nvCxnSpPr>
            <p:cNvPr id="548" name="Straight Arrow Connector 9"/>
            <p:cNvCxnSpPr>
              <a:cxnSpLocks noChangeShapeType="1"/>
              <a:endCxn id="536" idx="3"/>
            </p:cNvCxnSpPr>
            <p:nvPr/>
          </p:nvCxnSpPr>
          <p:spPr bwMode="auto">
            <a:xfrm flipV="1">
              <a:off x="5045357" y="5572079"/>
              <a:ext cx="56914" cy="29675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9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273425" y="2647950"/>
              <a:ext cx="835025" cy="0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0" name="Straight Arrow Connector 52"/>
            <p:cNvCxnSpPr>
              <a:cxnSpLocks noChangeShapeType="1"/>
              <a:stCxn id="543" idx="6"/>
            </p:cNvCxnSpPr>
            <p:nvPr/>
          </p:nvCxnSpPr>
          <p:spPr bwMode="auto">
            <a:xfrm flipH="1">
              <a:off x="3273426" y="2658085"/>
              <a:ext cx="617105" cy="21615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Arrow Connector 16"/>
            <p:cNvCxnSpPr>
              <a:cxnSpLocks noChangeShapeType="1"/>
            </p:cNvCxnSpPr>
            <p:nvPr/>
          </p:nvCxnSpPr>
          <p:spPr bwMode="auto">
            <a:xfrm>
              <a:off x="3263900" y="5540375"/>
              <a:ext cx="1874838" cy="7938"/>
            </a:xfrm>
            <a:prstGeom prst="straightConnector1">
              <a:avLst/>
            </a:prstGeom>
            <a:noFill/>
            <a:ln w="3175" algn="ctr">
              <a:solidFill>
                <a:srgbClr val="00B0F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Rectangle 20"/>
            <p:cNvSpPr>
              <a:spLocks noChangeArrowheads="1"/>
            </p:cNvSpPr>
            <p:nvPr/>
          </p:nvSpPr>
          <p:spPr bwMode="auto">
            <a:xfrm>
              <a:off x="3900488" y="776288"/>
              <a:ext cx="1513030" cy="4916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r>
                <a:rPr lang="en-US" altLang="en-US" sz="8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&gt; 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53" name="Rectangle 62"/>
            <p:cNvSpPr>
              <a:spLocks noChangeArrowheads="1"/>
            </p:cNvSpPr>
            <p:nvPr/>
          </p:nvSpPr>
          <p:spPr bwMode="auto">
            <a:xfrm>
              <a:off x="7405687" y="2232025"/>
              <a:ext cx="843272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54" name="Rectangle 63"/>
            <p:cNvSpPr>
              <a:spLocks noChangeArrowheads="1"/>
            </p:cNvSpPr>
            <p:nvPr/>
          </p:nvSpPr>
          <p:spPr bwMode="auto">
            <a:xfrm>
              <a:off x="7636526" y="3663822"/>
              <a:ext cx="758173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6" name="Group 2"/>
          <p:cNvGrpSpPr>
            <a:grpSpLocks/>
          </p:cNvGrpSpPr>
          <p:nvPr/>
        </p:nvGrpSpPr>
        <p:grpSpPr bwMode="auto">
          <a:xfrm flipH="1">
            <a:off x="5845791" y="930426"/>
            <a:ext cx="4169729" cy="2423432"/>
            <a:chOff x="226013" y="667008"/>
            <a:chExt cx="8721727" cy="5181600"/>
          </a:xfrm>
        </p:grpSpPr>
        <p:pic>
          <p:nvPicPr>
            <p:cNvPr id="572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3" y="667008"/>
              <a:ext cx="872172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" name="Rectangle 572"/>
            <p:cNvSpPr/>
            <p:nvPr/>
          </p:nvSpPr>
          <p:spPr>
            <a:xfrm>
              <a:off x="1349173" y="2921616"/>
              <a:ext cx="1951083" cy="128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Active </a:t>
              </a:r>
              <a:endParaRPr lang="en-US" alt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</a:t>
              </a: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 </a:t>
              </a:r>
              <a:endPara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7247514" y="4109397"/>
              <a:ext cx="1562012" cy="12832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Passive</a:t>
              </a:r>
            </a:p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</a:t>
              </a: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 </a:t>
              </a:r>
              <a:endPara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5" name="Freeform 2"/>
            <p:cNvSpPr>
              <a:spLocks/>
            </p:cNvSpPr>
            <p:nvPr/>
          </p:nvSpPr>
          <p:spPr bwMode="auto">
            <a:xfrm>
              <a:off x="3286125" y="1236663"/>
              <a:ext cx="2286000" cy="3606800"/>
            </a:xfrm>
            <a:custGeom>
              <a:avLst/>
              <a:gdLst>
                <a:gd name="T0" fmla="*/ 7144 w 2286009"/>
                <a:gd name="T1" fmla="*/ 57124 h 3607594"/>
                <a:gd name="T2" fmla="*/ 57150 w 2286009"/>
                <a:gd name="T3" fmla="*/ 121390 h 3607594"/>
                <a:gd name="T4" fmla="*/ 142873 w 2286009"/>
                <a:gd name="T5" fmla="*/ 242781 h 3607594"/>
                <a:gd name="T6" fmla="*/ 171448 w 2286009"/>
                <a:gd name="T7" fmla="*/ 364171 h 3607594"/>
                <a:gd name="T8" fmla="*/ 228598 w 2286009"/>
                <a:gd name="T9" fmla="*/ 442718 h 3607594"/>
                <a:gd name="T10" fmla="*/ 278604 w 2286009"/>
                <a:gd name="T11" fmla="*/ 535545 h 3607594"/>
                <a:gd name="T12" fmla="*/ 328611 w 2286009"/>
                <a:gd name="T13" fmla="*/ 606951 h 3607594"/>
                <a:gd name="T14" fmla="*/ 385759 w 2286009"/>
                <a:gd name="T15" fmla="*/ 685498 h 3607594"/>
                <a:gd name="T16" fmla="*/ 457196 w 2286009"/>
                <a:gd name="T17" fmla="*/ 842591 h 3607594"/>
                <a:gd name="T18" fmla="*/ 550065 w 2286009"/>
                <a:gd name="T19" fmla="*/ 971122 h 3607594"/>
                <a:gd name="T20" fmla="*/ 600071 w 2286009"/>
                <a:gd name="T21" fmla="*/ 1006825 h 3607594"/>
                <a:gd name="T22" fmla="*/ 657219 w 2286009"/>
                <a:gd name="T23" fmla="*/ 1106793 h 3607594"/>
                <a:gd name="T24" fmla="*/ 692938 w 2286009"/>
                <a:gd name="T25" fmla="*/ 1213903 h 3607594"/>
                <a:gd name="T26" fmla="*/ 728657 w 2286009"/>
                <a:gd name="T27" fmla="*/ 1292449 h 3607594"/>
                <a:gd name="T28" fmla="*/ 814382 w 2286009"/>
                <a:gd name="T29" fmla="*/ 1420980 h 3607594"/>
                <a:gd name="T30" fmla="*/ 842957 w 2286009"/>
                <a:gd name="T31" fmla="*/ 1463825 h 3607594"/>
                <a:gd name="T32" fmla="*/ 907248 w 2286009"/>
                <a:gd name="T33" fmla="*/ 1563793 h 3607594"/>
                <a:gd name="T34" fmla="*/ 942967 w 2286009"/>
                <a:gd name="T35" fmla="*/ 1620917 h 3607594"/>
                <a:gd name="T36" fmla="*/ 971542 w 2286009"/>
                <a:gd name="T37" fmla="*/ 1685183 h 3607594"/>
                <a:gd name="T38" fmla="*/ 1000117 w 2286009"/>
                <a:gd name="T39" fmla="*/ 1720886 h 3607594"/>
                <a:gd name="T40" fmla="*/ 1028692 w 2286009"/>
                <a:gd name="T41" fmla="*/ 1778012 h 3607594"/>
                <a:gd name="T42" fmla="*/ 1107273 w 2286009"/>
                <a:gd name="T43" fmla="*/ 1892260 h 3607594"/>
                <a:gd name="T44" fmla="*/ 1142992 w 2286009"/>
                <a:gd name="T45" fmla="*/ 1949386 h 3607594"/>
                <a:gd name="T46" fmla="*/ 1185853 w 2286009"/>
                <a:gd name="T47" fmla="*/ 2027932 h 3607594"/>
                <a:gd name="T48" fmla="*/ 1235859 w 2286009"/>
                <a:gd name="T49" fmla="*/ 2106478 h 3607594"/>
                <a:gd name="T50" fmla="*/ 1285865 w 2286009"/>
                <a:gd name="T51" fmla="*/ 2192165 h 3607594"/>
                <a:gd name="T52" fmla="*/ 1357303 w 2286009"/>
                <a:gd name="T53" fmla="*/ 2313557 h 3607594"/>
                <a:gd name="T54" fmla="*/ 1493032 w 2286009"/>
                <a:gd name="T55" fmla="*/ 2534915 h 3607594"/>
                <a:gd name="T56" fmla="*/ 1535894 w 2286009"/>
                <a:gd name="T57" fmla="*/ 2620602 h 3607594"/>
                <a:gd name="T58" fmla="*/ 1593044 w 2286009"/>
                <a:gd name="T59" fmla="*/ 2734852 h 3607594"/>
                <a:gd name="T60" fmla="*/ 1743061 w 2286009"/>
                <a:gd name="T61" fmla="*/ 2906226 h 3607594"/>
                <a:gd name="T62" fmla="*/ 1785924 w 2286009"/>
                <a:gd name="T63" fmla="*/ 2949071 h 3607594"/>
                <a:gd name="T64" fmla="*/ 1864505 w 2286009"/>
                <a:gd name="T65" fmla="*/ 3027617 h 3607594"/>
                <a:gd name="T66" fmla="*/ 1914509 w 2286009"/>
                <a:gd name="T67" fmla="*/ 3099023 h 3607594"/>
                <a:gd name="T68" fmla="*/ 1971659 w 2286009"/>
                <a:gd name="T69" fmla="*/ 3198992 h 3607594"/>
                <a:gd name="T70" fmla="*/ 2021665 w 2286009"/>
                <a:gd name="T71" fmla="*/ 3263257 h 3607594"/>
                <a:gd name="T72" fmla="*/ 2164538 w 2286009"/>
                <a:gd name="T73" fmla="*/ 3406069 h 3607594"/>
                <a:gd name="T74" fmla="*/ 2228832 w 2286009"/>
                <a:gd name="T75" fmla="*/ 3491756 h 3607594"/>
                <a:gd name="T76" fmla="*/ 2257407 w 2286009"/>
                <a:gd name="T77" fmla="*/ 3570303 h 3607594"/>
                <a:gd name="T78" fmla="*/ 2285982 w 2286009"/>
                <a:gd name="T79" fmla="*/ 3570303 h 36075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86009" h="3607594">
                  <a:moveTo>
                    <a:pt x="0" y="0"/>
                  </a:moveTo>
                  <a:cubicBezTo>
                    <a:pt x="2381" y="19050"/>
                    <a:pt x="583" y="39108"/>
                    <a:pt x="7144" y="57150"/>
                  </a:cubicBezTo>
                  <a:cubicBezTo>
                    <a:pt x="10597" y="66644"/>
                    <a:pt x="22373" y="70606"/>
                    <a:pt x="28575" y="78581"/>
                  </a:cubicBezTo>
                  <a:cubicBezTo>
                    <a:pt x="39117" y="92135"/>
                    <a:pt x="45008" y="109302"/>
                    <a:pt x="57150" y="121444"/>
                  </a:cubicBezTo>
                  <a:cubicBezTo>
                    <a:pt x="120371" y="184665"/>
                    <a:pt x="99355" y="156178"/>
                    <a:pt x="128588" y="200025"/>
                  </a:cubicBezTo>
                  <a:cubicBezTo>
                    <a:pt x="133350" y="214312"/>
                    <a:pt x="141212" y="227919"/>
                    <a:pt x="142875" y="242887"/>
                  </a:cubicBezTo>
                  <a:cubicBezTo>
                    <a:pt x="145256" y="264318"/>
                    <a:pt x="145080" y="286191"/>
                    <a:pt x="150019" y="307181"/>
                  </a:cubicBezTo>
                  <a:cubicBezTo>
                    <a:pt x="154679" y="326986"/>
                    <a:pt x="164497" y="345211"/>
                    <a:pt x="171450" y="364331"/>
                  </a:cubicBezTo>
                  <a:cubicBezTo>
                    <a:pt x="174023" y="371408"/>
                    <a:pt x="175226" y="379027"/>
                    <a:pt x="178594" y="385762"/>
                  </a:cubicBezTo>
                  <a:cubicBezTo>
                    <a:pt x="193123" y="414821"/>
                    <a:pt x="204650" y="413640"/>
                    <a:pt x="228600" y="442912"/>
                  </a:cubicBezTo>
                  <a:cubicBezTo>
                    <a:pt x="243832" y="461529"/>
                    <a:pt x="261434" y="490949"/>
                    <a:pt x="271463" y="514350"/>
                  </a:cubicBezTo>
                  <a:cubicBezTo>
                    <a:pt x="274429" y="521271"/>
                    <a:pt x="274870" y="529243"/>
                    <a:pt x="278606" y="535781"/>
                  </a:cubicBezTo>
                  <a:cubicBezTo>
                    <a:pt x="290824" y="557162"/>
                    <a:pt x="304581" y="568899"/>
                    <a:pt x="321469" y="585787"/>
                  </a:cubicBezTo>
                  <a:cubicBezTo>
                    <a:pt x="323850" y="592931"/>
                    <a:pt x="324570" y="600866"/>
                    <a:pt x="328613" y="607219"/>
                  </a:cubicBezTo>
                  <a:cubicBezTo>
                    <a:pt x="341397" y="627309"/>
                    <a:pt x="358266" y="644556"/>
                    <a:pt x="371475" y="664369"/>
                  </a:cubicBezTo>
                  <a:lnTo>
                    <a:pt x="385763" y="685800"/>
                  </a:lnTo>
                  <a:cubicBezTo>
                    <a:pt x="400295" y="729399"/>
                    <a:pt x="384579" y="685618"/>
                    <a:pt x="414338" y="750094"/>
                  </a:cubicBezTo>
                  <a:cubicBezTo>
                    <a:pt x="423840" y="770680"/>
                    <a:pt x="443709" y="822726"/>
                    <a:pt x="457200" y="842962"/>
                  </a:cubicBezTo>
                  <a:cubicBezTo>
                    <a:pt x="474075" y="868275"/>
                    <a:pt x="493517" y="886423"/>
                    <a:pt x="514350" y="907256"/>
                  </a:cubicBezTo>
                  <a:cubicBezTo>
                    <a:pt x="525129" y="939591"/>
                    <a:pt x="521412" y="934704"/>
                    <a:pt x="550069" y="971550"/>
                  </a:cubicBezTo>
                  <a:cubicBezTo>
                    <a:pt x="556271" y="979525"/>
                    <a:pt x="563279" y="987109"/>
                    <a:pt x="571500" y="992981"/>
                  </a:cubicBezTo>
                  <a:cubicBezTo>
                    <a:pt x="580166" y="999171"/>
                    <a:pt x="590550" y="1002506"/>
                    <a:pt x="600075" y="1007269"/>
                  </a:cubicBezTo>
                  <a:cubicBezTo>
                    <a:pt x="610695" y="1039127"/>
                    <a:pt x="605033" y="1027306"/>
                    <a:pt x="628650" y="1064419"/>
                  </a:cubicBezTo>
                  <a:cubicBezTo>
                    <a:pt x="637869" y="1078906"/>
                    <a:pt x="657225" y="1107281"/>
                    <a:pt x="657225" y="1107281"/>
                  </a:cubicBezTo>
                  <a:cubicBezTo>
                    <a:pt x="664399" y="1143150"/>
                    <a:pt x="664156" y="1149611"/>
                    <a:pt x="678656" y="1185862"/>
                  </a:cubicBezTo>
                  <a:cubicBezTo>
                    <a:pt x="682611" y="1195750"/>
                    <a:pt x="689305" y="1204429"/>
                    <a:pt x="692944" y="1214437"/>
                  </a:cubicBezTo>
                  <a:cubicBezTo>
                    <a:pt x="698868" y="1230729"/>
                    <a:pt x="700057" y="1248662"/>
                    <a:pt x="707231" y="1264444"/>
                  </a:cubicBezTo>
                  <a:cubicBezTo>
                    <a:pt x="712158" y="1275283"/>
                    <a:pt x="722353" y="1282922"/>
                    <a:pt x="728663" y="1293019"/>
                  </a:cubicBezTo>
                  <a:cubicBezTo>
                    <a:pt x="734307" y="1302049"/>
                    <a:pt x="737471" y="1312462"/>
                    <a:pt x="742950" y="1321594"/>
                  </a:cubicBezTo>
                  <a:cubicBezTo>
                    <a:pt x="755119" y="1341875"/>
                    <a:pt x="802292" y="1409510"/>
                    <a:pt x="814388" y="1421606"/>
                  </a:cubicBezTo>
                  <a:lnTo>
                    <a:pt x="835819" y="1443037"/>
                  </a:lnTo>
                  <a:cubicBezTo>
                    <a:pt x="838200" y="1450181"/>
                    <a:pt x="839595" y="1457734"/>
                    <a:pt x="842963" y="1464469"/>
                  </a:cubicBezTo>
                  <a:cubicBezTo>
                    <a:pt x="853505" y="1485554"/>
                    <a:pt x="873558" y="1502342"/>
                    <a:pt x="885825" y="1521619"/>
                  </a:cubicBezTo>
                  <a:cubicBezTo>
                    <a:pt x="894401" y="1535095"/>
                    <a:pt x="899037" y="1550784"/>
                    <a:pt x="907256" y="1564481"/>
                  </a:cubicBezTo>
                  <a:cubicBezTo>
                    <a:pt x="913382" y="1574691"/>
                    <a:pt x="922378" y="1582959"/>
                    <a:pt x="928688" y="1593056"/>
                  </a:cubicBezTo>
                  <a:cubicBezTo>
                    <a:pt x="934332" y="1602086"/>
                    <a:pt x="937691" y="1612385"/>
                    <a:pt x="942975" y="1621631"/>
                  </a:cubicBezTo>
                  <a:cubicBezTo>
                    <a:pt x="947235" y="1629086"/>
                    <a:pt x="952500" y="1635918"/>
                    <a:pt x="957263" y="1643062"/>
                  </a:cubicBezTo>
                  <a:lnTo>
                    <a:pt x="971550" y="1685925"/>
                  </a:lnTo>
                  <a:cubicBezTo>
                    <a:pt x="973931" y="1693069"/>
                    <a:pt x="972429" y="1703179"/>
                    <a:pt x="978694" y="1707356"/>
                  </a:cubicBezTo>
                  <a:lnTo>
                    <a:pt x="1000125" y="1721644"/>
                  </a:lnTo>
                  <a:cubicBezTo>
                    <a:pt x="1007269" y="1733550"/>
                    <a:pt x="1015347" y="1744943"/>
                    <a:pt x="1021556" y="1757362"/>
                  </a:cubicBezTo>
                  <a:cubicBezTo>
                    <a:pt x="1024924" y="1764097"/>
                    <a:pt x="1024964" y="1772256"/>
                    <a:pt x="1028700" y="1778794"/>
                  </a:cubicBezTo>
                  <a:cubicBezTo>
                    <a:pt x="1034607" y="1789132"/>
                    <a:pt x="1043386" y="1797558"/>
                    <a:pt x="1050131" y="1807369"/>
                  </a:cubicBezTo>
                  <a:cubicBezTo>
                    <a:pt x="1069587" y="1835669"/>
                    <a:pt x="1091922" y="1862377"/>
                    <a:pt x="1107281" y="1893094"/>
                  </a:cubicBezTo>
                  <a:cubicBezTo>
                    <a:pt x="1112044" y="1902619"/>
                    <a:pt x="1115925" y="1912638"/>
                    <a:pt x="1121569" y="1921669"/>
                  </a:cubicBezTo>
                  <a:cubicBezTo>
                    <a:pt x="1127879" y="1931765"/>
                    <a:pt x="1136396" y="1940337"/>
                    <a:pt x="1143000" y="1950244"/>
                  </a:cubicBezTo>
                  <a:cubicBezTo>
                    <a:pt x="1150702" y="1961797"/>
                    <a:pt x="1157782" y="1973773"/>
                    <a:pt x="1164431" y="1985962"/>
                  </a:cubicBezTo>
                  <a:cubicBezTo>
                    <a:pt x="1172080" y="1999986"/>
                    <a:pt x="1177002" y="2015534"/>
                    <a:pt x="1185863" y="2028825"/>
                  </a:cubicBezTo>
                  <a:cubicBezTo>
                    <a:pt x="1191467" y="2037231"/>
                    <a:pt x="1200150" y="2043112"/>
                    <a:pt x="1207294" y="2050256"/>
                  </a:cubicBezTo>
                  <a:cubicBezTo>
                    <a:pt x="1216819" y="2069306"/>
                    <a:pt x="1224055" y="2089684"/>
                    <a:pt x="1235869" y="2107406"/>
                  </a:cubicBezTo>
                  <a:cubicBezTo>
                    <a:pt x="1265804" y="2152310"/>
                    <a:pt x="1234233" y="2103033"/>
                    <a:pt x="1264444" y="2157412"/>
                  </a:cubicBezTo>
                  <a:cubicBezTo>
                    <a:pt x="1271187" y="2169550"/>
                    <a:pt x="1279378" y="2180860"/>
                    <a:pt x="1285875" y="2193131"/>
                  </a:cubicBezTo>
                  <a:cubicBezTo>
                    <a:pt x="1300823" y="2221366"/>
                    <a:pt x="1308780" y="2253909"/>
                    <a:pt x="1328738" y="2278856"/>
                  </a:cubicBezTo>
                  <a:cubicBezTo>
                    <a:pt x="1338263" y="2290762"/>
                    <a:pt x="1349030" y="2301774"/>
                    <a:pt x="1357313" y="2314575"/>
                  </a:cubicBezTo>
                  <a:cubicBezTo>
                    <a:pt x="1375284" y="2342349"/>
                    <a:pt x="1407319" y="2400300"/>
                    <a:pt x="1407319" y="2400300"/>
                  </a:cubicBezTo>
                  <a:cubicBezTo>
                    <a:pt x="1425206" y="2471846"/>
                    <a:pt x="1408657" y="2420958"/>
                    <a:pt x="1493044" y="2536031"/>
                  </a:cubicBezTo>
                  <a:cubicBezTo>
                    <a:pt x="1502569" y="2557462"/>
                    <a:pt x="1511131" y="2579348"/>
                    <a:pt x="1521619" y="2600325"/>
                  </a:cubicBezTo>
                  <a:cubicBezTo>
                    <a:pt x="1525459" y="2608004"/>
                    <a:pt x="1531356" y="2614475"/>
                    <a:pt x="1535906" y="2621756"/>
                  </a:cubicBezTo>
                  <a:cubicBezTo>
                    <a:pt x="1543265" y="2633531"/>
                    <a:pt x="1551128" y="2645056"/>
                    <a:pt x="1557338" y="2657475"/>
                  </a:cubicBezTo>
                  <a:cubicBezTo>
                    <a:pt x="1575973" y="2694744"/>
                    <a:pt x="1567864" y="2698268"/>
                    <a:pt x="1593056" y="2736056"/>
                  </a:cubicBezTo>
                  <a:cubicBezTo>
                    <a:pt x="1623635" y="2781924"/>
                    <a:pt x="1639996" y="2787335"/>
                    <a:pt x="1685925" y="2821781"/>
                  </a:cubicBezTo>
                  <a:cubicBezTo>
                    <a:pt x="1732278" y="2902898"/>
                    <a:pt x="1694396" y="2842601"/>
                    <a:pt x="1743075" y="2907506"/>
                  </a:cubicBezTo>
                  <a:cubicBezTo>
                    <a:pt x="1748226" y="2914375"/>
                    <a:pt x="1751292" y="2922866"/>
                    <a:pt x="1757363" y="2928937"/>
                  </a:cubicBezTo>
                  <a:cubicBezTo>
                    <a:pt x="1765782" y="2937356"/>
                    <a:pt x="1776413" y="2943225"/>
                    <a:pt x="1785938" y="2950369"/>
                  </a:cubicBezTo>
                  <a:cubicBezTo>
                    <a:pt x="1799816" y="2992007"/>
                    <a:pt x="1783838" y="2958691"/>
                    <a:pt x="1835944" y="3000375"/>
                  </a:cubicBezTo>
                  <a:cubicBezTo>
                    <a:pt x="1846463" y="3008790"/>
                    <a:pt x="1854381" y="3020080"/>
                    <a:pt x="1864519" y="3028950"/>
                  </a:cubicBezTo>
                  <a:cubicBezTo>
                    <a:pt x="1873479" y="3036790"/>
                    <a:pt x="1883569" y="3043237"/>
                    <a:pt x="1893094" y="3050381"/>
                  </a:cubicBezTo>
                  <a:cubicBezTo>
                    <a:pt x="1900038" y="3071213"/>
                    <a:pt x="1901916" y="3080212"/>
                    <a:pt x="1914525" y="3100387"/>
                  </a:cubicBezTo>
                  <a:cubicBezTo>
                    <a:pt x="1920835" y="3110483"/>
                    <a:pt x="1928812" y="3119437"/>
                    <a:pt x="1935956" y="3128962"/>
                  </a:cubicBezTo>
                  <a:cubicBezTo>
                    <a:pt x="1946579" y="3160830"/>
                    <a:pt x="1945973" y="3163683"/>
                    <a:pt x="1971675" y="3200400"/>
                  </a:cubicBezTo>
                  <a:cubicBezTo>
                    <a:pt x="1977469" y="3208676"/>
                    <a:pt x="1986904" y="3213856"/>
                    <a:pt x="1993106" y="3221831"/>
                  </a:cubicBezTo>
                  <a:cubicBezTo>
                    <a:pt x="2003648" y="3235385"/>
                    <a:pt x="2010954" y="3251285"/>
                    <a:pt x="2021681" y="3264694"/>
                  </a:cubicBezTo>
                  <a:cubicBezTo>
                    <a:pt x="2036849" y="3283655"/>
                    <a:pt x="2111887" y="3347946"/>
                    <a:pt x="2114550" y="3350419"/>
                  </a:cubicBezTo>
                  <a:cubicBezTo>
                    <a:pt x="2138611" y="3372761"/>
                    <a:pt x="2149970" y="3382043"/>
                    <a:pt x="2164556" y="3407569"/>
                  </a:cubicBezTo>
                  <a:cubicBezTo>
                    <a:pt x="2169839" y="3416815"/>
                    <a:pt x="2173200" y="3427113"/>
                    <a:pt x="2178844" y="3436144"/>
                  </a:cubicBezTo>
                  <a:cubicBezTo>
                    <a:pt x="2219718" y="3501541"/>
                    <a:pt x="2179003" y="3426832"/>
                    <a:pt x="2228850" y="3493294"/>
                  </a:cubicBezTo>
                  <a:cubicBezTo>
                    <a:pt x="2235240" y="3501813"/>
                    <a:pt x="2238375" y="3512344"/>
                    <a:pt x="2243138" y="3521869"/>
                  </a:cubicBezTo>
                  <a:cubicBezTo>
                    <a:pt x="2245428" y="3531030"/>
                    <a:pt x="2252299" y="3561623"/>
                    <a:pt x="2257425" y="3571875"/>
                  </a:cubicBezTo>
                  <a:cubicBezTo>
                    <a:pt x="2263635" y="3584294"/>
                    <a:pt x="2271712" y="3595688"/>
                    <a:pt x="2278856" y="3607594"/>
                  </a:cubicBezTo>
                  <a:cubicBezTo>
                    <a:pt x="2286578" y="3576709"/>
                    <a:pt x="2286000" y="3588837"/>
                    <a:pt x="2286000" y="35718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76" name="Freeform 4"/>
            <p:cNvSpPr>
              <a:spLocks/>
            </p:cNvSpPr>
            <p:nvPr/>
          </p:nvSpPr>
          <p:spPr bwMode="auto">
            <a:xfrm>
              <a:off x="5735638" y="3243263"/>
              <a:ext cx="3122612" cy="1571625"/>
            </a:xfrm>
            <a:custGeom>
              <a:avLst/>
              <a:gdLst>
                <a:gd name="T0" fmla="*/ 35737 w 3121819"/>
                <a:gd name="T1" fmla="*/ 1564481 h 1571625"/>
                <a:gd name="T2" fmla="*/ 107211 w 3121819"/>
                <a:gd name="T3" fmla="*/ 1550193 h 1571625"/>
                <a:gd name="T4" fmla="*/ 157243 w 3121819"/>
                <a:gd name="T5" fmla="*/ 1521618 h 1571625"/>
                <a:gd name="T6" fmla="*/ 228716 w 3121819"/>
                <a:gd name="T7" fmla="*/ 1471612 h 1571625"/>
                <a:gd name="T8" fmla="*/ 350222 w 3121819"/>
                <a:gd name="T9" fmla="*/ 1435893 h 1571625"/>
                <a:gd name="T10" fmla="*/ 550349 w 3121819"/>
                <a:gd name="T11" fmla="*/ 1378743 h 1571625"/>
                <a:gd name="T12" fmla="*/ 693296 w 3121819"/>
                <a:gd name="T13" fmla="*/ 1343025 h 1571625"/>
                <a:gd name="T14" fmla="*/ 779065 w 3121819"/>
                <a:gd name="T15" fmla="*/ 1300162 h 1571625"/>
                <a:gd name="T16" fmla="*/ 893423 w 3121819"/>
                <a:gd name="T17" fmla="*/ 1221581 h 1571625"/>
                <a:gd name="T18" fmla="*/ 943455 w 3121819"/>
                <a:gd name="T19" fmla="*/ 1193006 h 1571625"/>
                <a:gd name="T20" fmla="*/ 1114991 w 3121819"/>
                <a:gd name="T21" fmla="*/ 1143000 h 1571625"/>
                <a:gd name="T22" fmla="*/ 1193613 w 3121819"/>
                <a:gd name="T23" fmla="*/ 1121568 h 1571625"/>
                <a:gd name="T24" fmla="*/ 1300823 w 3121819"/>
                <a:gd name="T25" fmla="*/ 1085850 h 1571625"/>
                <a:gd name="T26" fmla="*/ 1386592 w 3121819"/>
                <a:gd name="T27" fmla="*/ 1035843 h 1571625"/>
                <a:gd name="T28" fmla="*/ 1579571 w 3121819"/>
                <a:gd name="T29" fmla="*/ 1014412 h 1571625"/>
                <a:gd name="T30" fmla="*/ 1665340 w 3121819"/>
                <a:gd name="T31" fmla="*/ 971550 h 1571625"/>
                <a:gd name="T32" fmla="*/ 1736814 w 3121819"/>
                <a:gd name="T33" fmla="*/ 935831 h 1571625"/>
                <a:gd name="T34" fmla="*/ 1793993 w 3121819"/>
                <a:gd name="T35" fmla="*/ 878681 h 1571625"/>
                <a:gd name="T36" fmla="*/ 1858319 w 3121819"/>
                <a:gd name="T37" fmla="*/ 864393 h 1571625"/>
                <a:gd name="T38" fmla="*/ 1908352 w 3121819"/>
                <a:gd name="T39" fmla="*/ 835818 h 1571625"/>
                <a:gd name="T40" fmla="*/ 2001266 w 3121819"/>
                <a:gd name="T41" fmla="*/ 785812 h 1571625"/>
                <a:gd name="T42" fmla="*/ 2058446 w 3121819"/>
                <a:gd name="T43" fmla="*/ 742950 h 1571625"/>
                <a:gd name="T44" fmla="*/ 2158509 w 3121819"/>
                <a:gd name="T45" fmla="*/ 700087 h 1571625"/>
                <a:gd name="T46" fmla="*/ 2287162 w 3121819"/>
                <a:gd name="T47" fmla="*/ 664368 h 1571625"/>
                <a:gd name="T48" fmla="*/ 2358636 w 3121819"/>
                <a:gd name="T49" fmla="*/ 642937 h 1571625"/>
                <a:gd name="T50" fmla="*/ 2430109 w 3121819"/>
                <a:gd name="T51" fmla="*/ 600075 h 1571625"/>
                <a:gd name="T52" fmla="*/ 2530173 w 3121819"/>
                <a:gd name="T53" fmla="*/ 571500 h 1571625"/>
                <a:gd name="T54" fmla="*/ 2637384 w 3121819"/>
                <a:gd name="T55" fmla="*/ 528637 h 1571625"/>
                <a:gd name="T56" fmla="*/ 2716005 w 3121819"/>
                <a:gd name="T57" fmla="*/ 492918 h 1571625"/>
                <a:gd name="T58" fmla="*/ 2801773 w 3121819"/>
                <a:gd name="T59" fmla="*/ 471487 h 1571625"/>
                <a:gd name="T60" fmla="*/ 2880394 w 3121819"/>
                <a:gd name="T61" fmla="*/ 450056 h 1571625"/>
                <a:gd name="T62" fmla="*/ 2937574 w 3121819"/>
                <a:gd name="T63" fmla="*/ 392906 h 1571625"/>
                <a:gd name="T64" fmla="*/ 2966163 w 3121819"/>
                <a:gd name="T65" fmla="*/ 307181 h 1571625"/>
                <a:gd name="T66" fmla="*/ 3044784 w 3121819"/>
                <a:gd name="T67" fmla="*/ 128587 h 1571625"/>
                <a:gd name="T68" fmla="*/ 3123405 w 3121819"/>
                <a:gd name="T69" fmla="*/ 0 h 15716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21819" h="1571625">
                  <a:moveTo>
                    <a:pt x="0" y="1571625"/>
                  </a:moveTo>
                  <a:cubicBezTo>
                    <a:pt x="11906" y="1569244"/>
                    <a:pt x="23742" y="1566477"/>
                    <a:pt x="35719" y="1564481"/>
                  </a:cubicBezTo>
                  <a:cubicBezTo>
                    <a:pt x="52328" y="1561713"/>
                    <a:pt x="69214" y="1560639"/>
                    <a:pt x="85725" y="1557337"/>
                  </a:cubicBezTo>
                  <a:cubicBezTo>
                    <a:pt x="93109" y="1555860"/>
                    <a:pt x="99851" y="1552019"/>
                    <a:pt x="107157" y="1550193"/>
                  </a:cubicBezTo>
                  <a:cubicBezTo>
                    <a:pt x="118936" y="1547248"/>
                    <a:pt x="130969" y="1545431"/>
                    <a:pt x="142875" y="1543050"/>
                  </a:cubicBezTo>
                  <a:cubicBezTo>
                    <a:pt x="147638" y="1535906"/>
                    <a:pt x="150129" y="1526542"/>
                    <a:pt x="157163" y="1521618"/>
                  </a:cubicBezTo>
                  <a:cubicBezTo>
                    <a:pt x="174611" y="1509404"/>
                    <a:pt x="214313" y="1493043"/>
                    <a:pt x="214313" y="1493043"/>
                  </a:cubicBezTo>
                  <a:cubicBezTo>
                    <a:pt x="219075" y="1485899"/>
                    <a:pt x="222529" y="1477683"/>
                    <a:pt x="228600" y="1471612"/>
                  </a:cubicBezTo>
                  <a:cubicBezTo>
                    <a:pt x="234671" y="1465541"/>
                    <a:pt x="242577" y="1461585"/>
                    <a:pt x="250032" y="1457325"/>
                  </a:cubicBezTo>
                  <a:cubicBezTo>
                    <a:pt x="292441" y="1433091"/>
                    <a:pt x="285022" y="1442395"/>
                    <a:pt x="350044" y="1435893"/>
                  </a:cubicBezTo>
                  <a:cubicBezTo>
                    <a:pt x="449821" y="1410949"/>
                    <a:pt x="406715" y="1419304"/>
                    <a:pt x="478632" y="1407318"/>
                  </a:cubicBezTo>
                  <a:cubicBezTo>
                    <a:pt x="548196" y="1372536"/>
                    <a:pt x="494983" y="1395269"/>
                    <a:pt x="550069" y="1378743"/>
                  </a:cubicBezTo>
                  <a:cubicBezTo>
                    <a:pt x="564494" y="1374415"/>
                    <a:pt x="578076" y="1366932"/>
                    <a:pt x="592932" y="1364456"/>
                  </a:cubicBezTo>
                  <a:cubicBezTo>
                    <a:pt x="628897" y="1358462"/>
                    <a:pt x="657350" y="1354890"/>
                    <a:pt x="692944" y="1343025"/>
                  </a:cubicBezTo>
                  <a:cubicBezTo>
                    <a:pt x="707232" y="1338262"/>
                    <a:pt x="722336" y="1335472"/>
                    <a:pt x="735807" y="1328737"/>
                  </a:cubicBezTo>
                  <a:cubicBezTo>
                    <a:pt x="751165" y="1321058"/>
                    <a:pt x="763945" y="1308997"/>
                    <a:pt x="778669" y="1300162"/>
                  </a:cubicBezTo>
                  <a:cubicBezTo>
                    <a:pt x="800735" y="1286922"/>
                    <a:pt x="806506" y="1286121"/>
                    <a:pt x="828675" y="1278731"/>
                  </a:cubicBezTo>
                  <a:cubicBezTo>
                    <a:pt x="847610" y="1259796"/>
                    <a:pt x="867472" y="1234329"/>
                    <a:pt x="892969" y="1221581"/>
                  </a:cubicBezTo>
                  <a:cubicBezTo>
                    <a:pt x="899704" y="1218213"/>
                    <a:pt x="907256" y="1216818"/>
                    <a:pt x="914400" y="1214437"/>
                  </a:cubicBezTo>
                  <a:cubicBezTo>
                    <a:pt x="923925" y="1207293"/>
                    <a:pt x="932637" y="1198913"/>
                    <a:pt x="942975" y="1193006"/>
                  </a:cubicBezTo>
                  <a:cubicBezTo>
                    <a:pt x="959600" y="1183506"/>
                    <a:pt x="1003418" y="1180289"/>
                    <a:pt x="1014413" y="1178718"/>
                  </a:cubicBezTo>
                  <a:cubicBezTo>
                    <a:pt x="1084518" y="1143665"/>
                    <a:pt x="1050554" y="1153644"/>
                    <a:pt x="1114425" y="1143000"/>
                  </a:cubicBezTo>
                  <a:cubicBezTo>
                    <a:pt x="1123950" y="1138237"/>
                    <a:pt x="1132726" y="1131514"/>
                    <a:pt x="1143000" y="1128712"/>
                  </a:cubicBezTo>
                  <a:cubicBezTo>
                    <a:pt x="1159245" y="1124281"/>
                    <a:pt x="1176496" y="1124870"/>
                    <a:pt x="1193007" y="1121568"/>
                  </a:cubicBezTo>
                  <a:cubicBezTo>
                    <a:pt x="1212262" y="1117717"/>
                    <a:pt x="1231213" y="1112448"/>
                    <a:pt x="1250157" y="1107281"/>
                  </a:cubicBezTo>
                  <a:cubicBezTo>
                    <a:pt x="1278633" y="1099515"/>
                    <a:pt x="1269176" y="1099622"/>
                    <a:pt x="1300163" y="1085850"/>
                  </a:cubicBezTo>
                  <a:cubicBezTo>
                    <a:pt x="1325792" y="1074460"/>
                    <a:pt x="1333747" y="1072274"/>
                    <a:pt x="1357313" y="1064418"/>
                  </a:cubicBezTo>
                  <a:cubicBezTo>
                    <a:pt x="1366838" y="1054893"/>
                    <a:pt x="1374113" y="1042385"/>
                    <a:pt x="1385888" y="1035843"/>
                  </a:cubicBezTo>
                  <a:cubicBezTo>
                    <a:pt x="1396502" y="1029946"/>
                    <a:pt x="1409630" y="1030696"/>
                    <a:pt x="1421607" y="1028700"/>
                  </a:cubicBezTo>
                  <a:cubicBezTo>
                    <a:pt x="1486715" y="1017849"/>
                    <a:pt x="1498047" y="1019794"/>
                    <a:pt x="1578769" y="1014412"/>
                  </a:cubicBezTo>
                  <a:cubicBezTo>
                    <a:pt x="1582511" y="1013664"/>
                    <a:pt x="1627378" y="1006225"/>
                    <a:pt x="1635919" y="1000125"/>
                  </a:cubicBezTo>
                  <a:cubicBezTo>
                    <a:pt x="1646880" y="992296"/>
                    <a:pt x="1653130" y="978782"/>
                    <a:pt x="1664494" y="971550"/>
                  </a:cubicBezTo>
                  <a:cubicBezTo>
                    <a:pt x="1679794" y="961814"/>
                    <a:pt x="1698279" y="958228"/>
                    <a:pt x="1714500" y="950118"/>
                  </a:cubicBezTo>
                  <a:cubicBezTo>
                    <a:pt x="1722179" y="946278"/>
                    <a:pt x="1728788" y="940593"/>
                    <a:pt x="1735932" y="935831"/>
                  </a:cubicBezTo>
                  <a:cubicBezTo>
                    <a:pt x="1740694" y="928687"/>
                    <a:pt x="1744723" y="920996"/>
                    <a:pt x="1750219" y="914400"/>
                  </a:cubicBezTo>
                  <a:cubicBezTo>
                    <a:pt x="1761507" y="900854"/>
                    <a:pt x="1777023" y="886710"/>
                    <a:pt x="1793082" y="878681"/>
                  </a:cubicBezTo>
                  <a:cubicBezTo>
                    <a:pt x="1799817" y="875313"/>
                    <a:pt x="1807162" y="873171"/>
                    <a:pt x="1814513" y="871537"/>
                  </a:cubicBezTo>
                  <a:cubicBezTo>
                    <a:pt x="1828652" y="868395"/>
                    <a:pt x="1843088" y="866774"/>
                    <a:pt x="1857375" y="864393"/>
                  </a:cubicBezTo>
                  <a:cubicBezTo>
                    <a:pt x="1866900" y="859631"/>
                    <a:pt x="1876704" y="855389"/>
                    <a:pt x="1885950" y="850106"/>
                  </a:cubicBezTo>
                  <a:cubicBezTo>
                    <a:pt x="1893405" y="845846"/>
                    <a:pt x="1899536" y="839305"/>
                    <a:pt x="1907382" y="835818"/>
                  </a:cubicBezTo>
                  <a:cubicBezTo>
                    <a:pt x="1934942" y="823569"/>
                    <a:pt x="1954738" y="824444"/>
                    <a:pt x="1978819" y="807243"/>
                  </a:cubicBezTo>
                  <a:cubicBezTo>
                    <a:pt x="1987040" y="801371"/>
                    <a:pt x="1992489" y="792279"/>
                    <a:pt x="2000250" y="785812"/>
                  </a:cubicBezTo>
                  <a:cubicBezTo>
                    <a:pt x="2006846" y="780316"/>
                    <a:pt x="2014538" y="776287"/>
                    <a:pt x="2021682" y="771525"/>
                  </a:cubicBezTo>
                  <a:cubicBezTo>
                    <a:pt x="2048793" y="730856"/>
                    <a:pt x="2020240" y="764185"/>
                    <a:pt x="2057400" y="742950"/>
                  </a:cubicBezTo>
                  <a:cubicBezTo>
                    <a:pt x="2057464" y="742913"/>
                    <a:pt x="2101580" y="708979"/>
                    <a:pt x="2107407" y="707231"/>
                  </a:cubicBezTo>
                  <a:cubicBezTo>
                    <a:pt x="2123535" y="702393"/>
                    <a:pt x="2140744" y="702468"/>
                    <a:pt x="2157413" y="700087"/>
                  </a:cubicBezTo>
                  <a:cubicBezTo>
                    <a:pt x="2188190" y="689827"/>
                    <a:pt x="2187948" y="689563"/>
                    <a:pt x="2228850" y="678656"/>
                  </a:cubicBezTo>
                  <a:cubicBezTo>
                    <a:pt x="2247823" y="673596"/>
                    <a:pt x="2267056" y="669535"/>
                    <a:pt x="2286000" y="664368"/>
                  </a:cubicBezTo>
                  <a:cubicBezTo>
                    <a:pt x="2293265" y="662387"/>
                    <a:pt x="2300191" y="659294"/>
                    <a:pt x="2307432" y="657225"/>
                  </a:cubicBezTo>
                  <a:cubicBezTo>
                    <a:pt x="2370188" y="639296"/>
                    <a:pt x="2306080" y="660057"/>
                    <a:pt x="2357438" y="642937"/>
                  </a:cubicBezTo>
                  <a:cubicBezTo>
                    <a:pt x="2426532" y="591117"/>
                    <a:pt x="2352902" y="641633"/>
                    <a:pt x="2407444" y="614362"/>
                  </a:cubicBezTo>
                  <a:cubicBezTo>
                    <a:pt x="2415123" y="610522"/>
                    <a:pt x="2421029" y="603562"/>
                    <a:pt x="2428875" y="600075"/>
                  </a:cubicBezTo>
                  <a:cubicBezTo>
                    <a:pt x="2468283" y="582560"/>
                    <a:pt x="2469042" y="588246"/>
                    <a:pt x="2507457" y="578643"/>
                  </a:cubicBezTo>
                  <a:cubicBezTo>
                    <a:pt x="2514762" y="576817"/>
                    <a:pt x="2521583" y="573326"/>
                    <a:pt x="2528888" y="571500"/>
                  </a:cubicBezTo>
                  <a:cubicBezTo>
                    <a:pt x="2550187" y="566175"/>
                    <a:pt x="2571751" y="561975"/>
                    <a:pt x="2593182" y="557212"/>
                  </a:cubicBezTo>
                  <a:lnTo>
                    <a:pt x="2636044" y="528637"/>
                  </a:lnTo>
                  <a:cubicBezTo>
                    <a:pt x="2643188" y="523875"/>
                    <a:pt x="2649504" y="517539"/>
                    <a:pt x="2657475" y="514350"/>
                  </a:cubicBezTo>
                  <a:cubicBezTo>
                    <a:pt x="2668395" y="509982"/>
                    <a:pt x="2699696" y="496650"/>
                    <a:pt x="2714625" y="492918"/>
                  </a:cubicBezTo>
                  <a:cubicBezTo>
                    <a:pt x="2726405" y="489973"/>
                    <a:pt x="2738564" y="488720"/>
                    <a:pt x="2750344" y="485775"/>
                  </a:cubicBezTo>
                  <a:cubicBezTo>
                    <a:pt x="2767162" y="481571"/>
                    <a:pt x="2783625" y="476048"/>
                    <a:pt x="2800350" y="471487"/>
                  </a:cubicBezTo>
                  <a:cubicBezTo>
                    <a:pt x="2809822" y="468904"/>
                    <a:pt x="2819453" y="466926"/>
                    <a:pt x="2828925" y="464343"/>
                  </a:cubicBezTo>
                  <a:cubicBezTo>
                    <a:pt x="2845650" y="459782"/>
                    <a:pt x="2862263" y="454818"/>
                    <a:pt x="2878932" y="450056"/>
                  </a:cubicBezTo>
                  <a:cubicBezTo>
                    <a:pt x="2893219" y="440531"/>
                    <a:pt x="2909652" y="433623"/>
                    <a:pt x="2921794" y="421481"/>
                  </a:cubicBezTo>
                  <a:cubicBezTo>
                    <a:pt x="2929324" y="413951"/>
                    <a:pt x="2931887" y="402694"/>
                    <a:pt x="2936082" y="392906"/>
                  </a:cubicBezTo>
                  <a:cubicBezTo>
                    <a:pt x="2952117" y="355491"/>
                    <a:pt x="2933601" y="386058"/>
                    <a:pt x="2950369" y="335756"/>
                  </a:cubicBezTo>
                  <a:cubicBezTo>
                    <a:pt x="2953737" y="325653"/>
                    <a:pt x="2959894" y="316706"/>
                    <a:pt x="2964657" y="307181"/>
                  </a:cubicBezTo>
                  <a:cubicBezTo>
                    <a:pt x="2970882" y="282280"/>
                    <a:pt x="2983414" y="229040"/>
                    <a:pt x="2993232" y="214312"/>
                  </a:cubicBezTo>
                  <a:cubicBezTo>
                    <a:pt x="3040678" y="143141"/>
                    <a:pt x="2947495" y="284170"/>
                    <a:pt x="3043238" y="128587"/>
                  </a:cubicBezTo>
                  <a:cubicBezTo>
                    <a:pt x="3053465" y="111969"/>
                    <a:pt x="3091979" y="67240"/>
                    <a:pt x="3100388" y="57150"/>
                  </a:cubicBezTo>
                  <a:cubicBezTo>
                    <a:pt x="3116359" y="9236"/>
                    <a:pt x="3107939" y="27757"/>
                    <a:pt x="3121819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77" name="Text Box 18"/>
            <p:cNvSpPr txBox="1">
              <a:spLocks noChangeArrowheads="1"/>
            </p:cNvSpPr>
            <p:nvPr/>
          </p:nvSpPr>
          <p:spPr bwMode="auto">
            <a:xfrm>
              <a:off x="3182624" y="1323320"/>
              <a:ext cx="1811401" cy="92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Active Wedge</a:t>
              </a:r>
            </a:p>
          </p:txBody>
        </p:sp>
        <p:sp>
          <p:nvSpPr>
            <p:cNvPr id="578" name="Text Box 18"/>
            <p:cNvSpPr txBox="1">
              <a:spLocks noChangeArrowheads="1"/>
            </p:cNvSpPr>
            <p:nvPr/>
          </p:nvSpPr>
          <p:spPr bwMode="auto">
            <a:xfrm>
              <a:off x="6067823" y="3171197"/>
              <a:ext cx="2048170" cy="92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Passive Wedge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8987" y="6729037"/>
            <a:ext cx="3673778" cy="2621221"/>
            <a:chOff x="3348119" y="5518748"/>
            <a:chExt cx="3673778" cy="2621221"/>
          </a:xfrm>
        </p:grpSpPr>
        <p:grpSp>
          <p:nvGrpSpPr>
            <p:cNvPr id="304" name="Group 303"/>
            <p:cNvGrpSpPr/>
            <p:nvPr/>
          </p:nvGrpSpPr>
          <p:grpSpPr>
            <a:xfrm>
              <a:off x="3348119" y="5518748"/>
              <a:ext cx="3673778" cy="2621221"/>
              <a:chOff x="3641293" y="5074248"/>
              <a:chExt cx="3673778" cy="2621221"/>
            </a:xfrm>
          </p:grpSpPr>
          <p:sp>
            <p:nvSpPr>
              <p:cNvPr id="139" name="Line 100"/>
              <p:cNvSpPr>
                <a:spLocks noChangeShapeType="1"/>
              </p:cNvSpPr>
              <p:nvPr/>
            </p:nvSpPr>
            <p:spPr bwMode="auto">
              <a:xfrm>
                <a:off x="5022418" y="5369779"/>
                <a:ext cx="13970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Line 101"/>
              <p:cNvSpPr>
                <a:spLocks noChangeShapeType="1"/>
              </p:cNvSpPr>
              <p:nvPr/>
            </p:nvSpPr>
            <p:spPr bwMode="auto">
              <a:xfrm>
                <a:off x="3641293" y="7401655"/>
                <a:ext cx="1397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Rectangle 102"/>
              <p:cNvSpPr>
                <a:spLocks noChangeArrowheads="1"/>
              </p:cNvSpPr>
              <p:nvPr/>
            </p:nvSpPr>
            <p:spPr bwMode="auto">
              <a:xfrm flipH="1">
                <a:off x="5035118" y="5363429"/>
                <a:ext cx="304800" cy="2047875"/>
              </a:xfrm>
              <a:prstGeom prst="rect">
                <a:avLst/>
              </a:prstGeom>
              <a:solidFill>
                <a:srgbClr val="FFCDCD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42" name="Line 103"/>
              <p:cNvSpPr>
                <a:spLocks noChangeShapeType="1"/>
              </p:cNvSpPr>
              <p:nvPr/>
            </p:nvSpPr>
            <p:spPr bwMode="auto">
              <a:xfrm flipH="1">
                <a:off x="5039876" y="5366671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" name="Line 104"/>
              <p:cNvSpPr>
                <a:spLocks noChangeShapeType="1"/>
              </p:cNvSpPr>
              <p:nvPr/>
            </p:nvSpPr>
            <p:spPr bwMode="auto">
              <a:xfrm flipH="1">
                <a:off x="5039881" y="55205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" name="Line 105"/>
              <p:cNvSpPr>
                <a:spLocks noChangeShapeType="1"/>
              </p:cNvSpPr>
              <p:nvPr/>
            </p:nvSpPr>
            <p:spPr bwMode="auto">
              <a:xfrm flipH="1">
                <a:off x="5039881" y="56777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5" name="Line 106"/>
              <p:cNvSpPr>
                <a:spLocks noChangeShapeType="1"/>
              </p:cNvSpPr>
              <p:nvPr/>
            </p:nvSpPr>
            <p:spPr bwMode="auto">
              <a:xfrm flipH="1">
                <a:off x="5039881" y="58349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" name="Line 107"/>
              <p:cNvSpPr>
                <a:spLocks noChangeShapeType="1"/>
              </p:cNvSpPr>
              <p:nvPr/>
            </p:nvSpPr>
            <p:spPr bwMode="auto">
              <a:xfrm flipH="1">
                <a:off x="5039881" y="599207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" name="Line 108"/>
              <p:cNvSpPr>
                <a:spLocks noChangeShapeType="1"/>
              </p:cNvSpPr>
              <p:nvPr/>
            </p:nvSpPr>
            <p:spPr bwMode="auto">
              <a:xfrm flipH="1">
                <a:off x="5039881" y="61508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8" name="Line 109"/>
              <p:cNvSpPr>
                <a:spLocks noChangeShapeType="1"/>
              </p:cNvSpPr>
              <p:nvPr/>
            </p:nvSpPr>
            <p:spPr bwMode="auto">
              <a:xfrm flipH="1">
                <a:off x="5039881" y="63079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9" name="Line 110"/>
              <p:cNvSpPr>
                <a:spLocks noChangeShapeType="1"/>
              </p:cNvSpPr>
              <p:nvPr/>
            </p:nvSpPr>
            <p:spPr bwMode="auto">
              <a:xfrm flipH="1">
                <a:off x="5039881" y="64651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Line 111"/>
              <p:cNvSpPr>
                <a:spLocks noChangeShapeType="1"/>
              </p:cNvSpPr>
              <p:nvPr/>
            </p:nvSpPr>
            <p:spPr bwMode="auto">
              <a:xfrm flipH="1">
                <a:off x="5039881" y="66223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1" name="Line 112"/>
              <p:cNvSpPr>
                <a:spLocks noChangeShapeType="1"/>
              </p:cNvSpPr>
              <p:nvPr/>
            </p:nvSpPr>
            <p:spPr bwMode="auto">
              <a:xfrm flipH="1">
                <a:off x="5039881" y="678106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2" name="Line 113"/>
              <p:cNvSpPr>
                <a:spLocks noChangeShapeType="1"/>
              </p:cNvSpPr>
              <p:nvPr/>
            </p:nvSpPr>
            <p:spPr bwMode="auto">
              <a:xfrm flipH="1">
                <a:off x="5039881" y="69382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" name="Line 114"/>
              <p:cNvSpPr>
                <a:spLocks noChangeShapeType="1"/>
              </p:cNvSpPr>
              <p:nvPr/>
            </p:nvSpPr>
            <p:spPr bwMode="auto">
              <a:xfrm flipH="1">
                <a:off x="5039881" y="70953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Line 115"/>
              <p:cNvSpPr>
                <a:spLocks noChangeShapeType="1"/>
              </p:cNvSpPr>
              <p:nvPr/>
            </p:nvSpPr>
            <p:spPr bwMode="auto">
              <a:xfrm flipH="1">
                <a:off x="5039881" y="72525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" name="Line 116"/>
              <p:cNvSpPr>
                <a:spLocks noChangeShapeType="1"/>
              </p:cNvSpPr>
              <p:nvPr/>
            </p:nvSpPr>
            <p:spPr bwMode="auto">
              <a:xfrm flipH="1">
                <a:off x="5039881" y="738749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5058995" y="6387428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57" name="Text Box 119"/>
              <p:cNvSpPr txBox="1">
                <a:spLocks noChangeArrowheads="1"/>
              </p:cNvSpPr>
              <p:nvPr/>
            </p:nvSpPr>
            <p:spPr bwMode="auto">
              <a:xfrm>
                <a:off x="4819218" y="7420832"/>
                <a:ext cx="677863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</a:rPr>
                  <a:t>+2c  K</a:t>
                </a:r>
                <a:r>
                  <a:rPr lang="en-US" altLang="en-US" sz="12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58" name="Freeform 120"/>
              <p:cNvSpPr>
                <a:spLocks/>
              </p:cNvSpPr>
              <p:nvPr/>
            </p:nvSpPr>
            <p:spPr bwMode="auto">
              <a:xfrm>
                <a:off x="5525656" y="5369779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Text Box 121"/>
              <p:cNvSpPr txBox="1">
                <a:spLocks noChangeArrowheads="1"/>
              </p:cNvSpPr>
              <p:nvPr/>
            </p:nvSpPr>
            <p:spPr bwMode="auto">
              <a:xfrm>
                <a:off x="5566931" y="645086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60" name="Line 122"/>
              <p:cNvSpPr>
                <a:spLocks noChangeShapeType="1"/>
              </p:cNvSpPr>
              <p:nvPr/>
            </p:nvSpPr>
            <p:spPr bwMode="auto">
              <a:xfrm flipH="1">
                <a:off x="5520893" y="7411304"/>
                <a:ext cx="6096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Line 123"/>
              <p:cNvSpPr>
                <a:spLocks noChangeShapeType="1"/>
              </p:cNvSpPr>
              <p:nvPr/>
            </p:nvSpPr>
            <p:spPr bwMode="auto">
              <a:xfrm flipH="1">
                <a:off x="5511368" y="5773004"/>
                <a:ext cx="1397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Line 124"/>
              <p:cNvSpPr>
                <a:spLocks noChangeShapeType="1"/>
              </p:cNvSpPr>
              <p:nvPr/>
            </p:nvSpPr>
            <p:spPr bwMode="auto">
              <a:xfrm flipH="1">
                <a:off x="5525656" y="5998429"/>
                <a:ext cx="18732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Line 125"/>
              <p:cNvSpPr>
                <a:spLocks noChangeShapeType="1"/>
              </p:cNvSpPr>
              <p:nvPr/>
            </p:nvSpPr>
            <p:spPr bwMode="auto">
              <a:xfrm flipH="1">
                <a:off x="5525656" y="6228617"/>
                <a:ext cx="252412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" name="Line 126"/>
              <p:cNvSpPr>
                <a:spLocks noChangeShapeType="1"/>
              </p:cNvSpPr>
              <p:nvPr/>
            </p:nvSpPr>
            <p:spPr bwMode="auto">
              <a:xfrm flipH="1">
                <a:off x="5525656" y="6466742"/>
                <a:ext cx="3317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5" name="Line 127"/>
              <p:cNvSpPr>
                <a:spLocks noChangeShapeType="1"/>
              </p:cNvSpPr>
              <p:nvPr/>
            </p:nvSpPr>
            <p:spPr bwMode="auto">
              <a:xfrm flipH="1">
                <a:off x="5522481" y="6752492"/>
                <a:ext cx="4206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6" name="Line 128"/>
              <p:cNvSpPr>
                <a:spLocks noChangeShapeType="1"/>
              </p:cNvSpPr>
              <p:nvPr/>
            </p:nvSpPr>
            <p:spPr bwMode="auto">
              <a:xfrm flipH="1">
                <a:off x="5522481" y="6957279"/>
                <a:ext cx="4778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7" name="Line 129"/>
              <p:cNvSpPr>
                <a:spLocks noChangeShapeType="1"/>
              </p:cNvSpPr>
              <p:nvPr/>
            </p:nvSpPr>
            <p:spPr bwMode="auto">
              <a:xfrm flipH="1">
                <a:off x="5528831" y="7179529"/>
                <a:ext cx="538162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" name="Text Box 130"/>
              <p:cNvSpPr txBox="1">
                <a:spLocks noChangeArrowheads="1"/>
              </p:cNvSpPr>
              <p:nvPr/>
            </p:nvSpPr>
            <p:spPr bwMode="auto">
              <a:xfrm>
                <a:off x="5287531" y="6377048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69" name="Text Box 131"/>
              <p:cNvSpPr txBox="1">
                <a:spLocks noChangeArrowheads="1"/>
              </p:cNvSpPr>
              <p:nvPr/>
            </p:nvSpPr>
            <p:spPr bwMode="auto">
              <a:xfrm>
                <a:off x="5909831" y="633656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=</a:t>
                </a:r>
              </a:p>
            </p:txBody>
          </p:sp>
          <p:sp>
            <p:nvSpPr>
              <p:cNvPr id="170" name="Text Box 148"/>
              <p:cNvSpPr txBox="1">
                <a:spLocks noChangeArrowheads="1"/>
              </p:cNvSpPr>
              <p:nvPr/>
            </p:nvSpPr>
            <p:spPr bwMode="auto">
              <a:xfrm>
                <a:off x="5960134" y="5082442"/>
                <a:ext cx="7264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</a:rPr>
                  <a:t>+</a:t>
                </a:r>
                <a:r>
                  <a:rPr lang="en-US" altLang="en-US" sz="1200" dirty="0" smtClean="0">
                    <a:solidFill>
                      <a:srgbClr val="FF0000"/>
                    </a:solidFill>
                  </a:rPr>
                  <a:t>2c   </a:t>
                </a:r>
                <a:r>
                  <a:rPr lang="en-US" altLang="en-US" sz="1200" dirty="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12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71" name="Text Box 149"/>
              <p:cNvSpPr txBox="1">
                <a:spLocks noChangeArrowheads="1"/>
              </p:cNvSpPr>
              <p:nvPr/>
            </p:nvSpPr>
            <p:spPr bwMode="auto">
              <a:xfrm>
                <a:off x="5465334" y="7368442"/>
                <a:ext cx="81438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400" dirty="0">
                    <a:solidFill>
                      <a:srgbClr val="FF0000"/>
                    </a:solidFill>
                  </a:rPr>
                  <a:t> H K</a:t>
                </a:r>
                <a:r>
                  <a:rPr lang="en-US" altLang="en-US" sz="14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grpSp>
            <p:nvGrpSpPr>
              <p:cNvPr id="172" name="Group 172"/>
              <p:cNvGrpSpPr>
                <a:grpSpLocks/>
              </p:cNvGrpSpPr>
              <p:nvPr/>
            </p:nvGrpSpPr>
            <p:grpSpPr bwMode="auto">
              <a:xfrm>
                <a:off x="4839855" y="5074248"/>
                <a:ext cx="727076" cy="276224"/>
                <a:chOff x="4355" y="2181"/>
                <a:chExt cx="458" cy="174"/>
              </a:xfrm>
            </p:grpSpPr>
            <p:sp>
              <p:nvSpPr>
                <p:cNvPr id="17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355" y="2181"/>
                  <a:ext cx="458" cy="1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altLang="en-US" sz="1200" dirty="0" smtClean="0">
                      <a:solidFill>
                        <a:srgbClr val="FF0000"/>
                      </a:solidFill>
                    </a:rPr>
                    <a:t>2c   </a:t>
                  </a:r>
                  <a:r>
                    <a:rPr lang="en-US" altLang="en-US" sz="1200" dirty="0">
                      <a:solidFill>
                        <a:srgbClr val="FF0000"/>
                      </a:solidFill>
                    </a:rPr>
                    <a:t>K</a:t>
                  </a:r>
                  <a:r>
                    <a:rPr lang="en-US" altLang="en-US" sz="1200" baseline="-25000" dirty="0">
                      <a:solidFill>
                        <a:srgbClr val="FF0000"/>
                      </a:solidFill>
                    </a:rPr>
                    <a:t>p</a:t>
                  </a:r>
                </a:p>
              </p:txBody>
            </p:sp>
            <p:grpSp>
              <p:nvGrpSpPr>
                <p:cNvPr id="174" name="Group 150"/>
                <p:cNvGrpSpPr>
                  <a:grpSpLocks/>
                </p:cNvGrpSpPr>
                <p:nvPr/>
              </p:nvGrpSpPr>
              <p:grpSpPr bwMode="auto">
                <a:xfrm>
                  <a:off x="4587" y="2215"/>
                  <a:ext cx="121" cy="94"/>
                  <a:chOff x="4550" y="2040"/>
                  <a:chExt cx="148" cy="108"/>
                </a:xfrm>
              </p:grpSpPr>
              <p:sp>
                <p:nvSpPr>
                  <p:cNvPr id="175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2040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2040"/>
                    <a:ext cx="36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2114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up 154"/>
              <p:cNvGrpSpPr>
                <a:grpSpLocks/>
              </p:cNvGrpSpPr>
              <p:nvPr/>
            </p:nvGrpSpPr>
            <p:grpSpPr bwMode="auto">
              <a:xfrm>
                <a:off x="6324168" y="5123717"/>
                <a:ext cx="192088" cy="149225"/>
                <a:chOff x="4550" y="2040"/>
                <a:chExt cx="148" cy="108"/>
              </a:xfrm>
            </p:grpSpPr>
            <p:sp>
              <p:nvSpPr>
                <p:cNvPr id="179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1" name="Line 157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2" name="Group 158"/>
              <p:cNvGrpSpPr>
                <a:grpSpLocks/>
              </p:cNvGrpSpPr>
              <p:nvPr/>
            </p:nvGrpSpPr>
            <p:grpSpPr bwMode="auto">
              <a:xfrm>
                <a:off x="5173231" y="7477982"/>
                <a:ext cx="192087" cy="149225"/>
                <a:chOff x="4550" y="2040"/>
                <a:chExt cx="148" cy="108"/>
              </a:xfrm>
            </p:grpSpPr>
            <p:sp>
              <p:nvSpPr>
                <p:cNvPr id="183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Line 161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7" name="Text Box 162"/>
              <p:cNvSpPr txBox="1">
                <a:spLocks noChangeArrowheads="1"/>
              </p:cNvSpPr>
              <p:nvPr/>
            </p:nvSpPr>
            <p:spPr bwMode="auto">
              <a:xfrm>
                <a:off x="6235773" y="7397651"/>
                <a:ext cx="63398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000" dirty="0">
                    <a:solidFill>
                      <a:srgbClr val="FF0000"/>
                    </a:solidFill>
                  </a:rPr>
                  <a:t> H </a:t>
                </a:r>
                <a:r>
                  <a:rPr lang="en-US" altLang="en-US" sz="1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1000" baseline="-25000" dirty="0" smtClean="0">
                    <a:solidFill>
                      <a:srgbClr val="FF0000"/>
                    </a:solidFill>
                  </a:rPr>
                  <a:t>p </a:t>
                </a:r>
                <a:r>
                  <a:rPr lang="en-US" altLang="en-US" sz="1000" dirty="0" smtClean="0">
                    <a:solidFill>
                      <a:srgbClr val="FF0000"/>
                    </a:solidFill>
                  </a:rPr>
                  <a:t>+</a:t>
                </a:r>
                <a:endParaRPr lang="en-US" altLang="en-US" sz="1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6616269" y="7394695"/>
                <a:ext cx="698802" cy="246221"/>
                <a:chOff x="7315562" y="7551004"/>
                <a:chExt cx="698802" cy="246221"/>
              </a:xfrm>
            </p:grpSpPr>
            <p:sp>
              <p:nvSpPr>
                <p:cNvPr id="188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7315562" y="7551004"/>
                  <a:ext cx="6988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dirty="0" smtClean="0">
                      <a:solidFill>
                        <a:srgbClr val="FF0000"/>
                      </a:solidFill>
                    </a:rPr>
                    <a:t>   2c   K</a:t>
                  </a:r>
                  <a:r>
                    <a:rPr lang="en-US" altLang="en-US" sz="1000" baseline="-25000" dirty="0" smtClean="0">
                      <a:solidFill>
                        <a:srgbClr val="FF0000"/>
                      </a:solidFill>
                    </a:rPr>
                    <a:t>p</a:t>
                  </a:r>
                  <a:endParaRPr lang="en-US" altLang="en-US" sz="1000" baseline="-25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89" name="Group 164"/>
                <p:cNvGrpSpPr>
                  <a:grpSpLocks/>
                </p:cNvGrpSpPr>
                <p:nvPr/>
              </p:nvGrpSpPr>
              <p:grpSpPr bwMode="auto">
                <a:xfrm>
                  <a:off x="7692592" y="7576404"/>
                  <a:ext cx="175057" cy="166628"/>
                  <a:chOff x="4550" y="2040"/>
                  <a:chExt cx="148" cy="108"/>
                </a:xfrm>
              </p:grpSpPr>
              <p:sp>
                <p:nvSpPr>
                  <p:cNvPr id="190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2040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2040"/>
                    <a:ext cx="36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2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2114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193" name="Rectangle 173"/>
              <p:cNvSpPr>
                <a:spLocks noChangeArrowheads="1"/>
              </p:cNvSpPr>
              <p:nvPr/>
            </p:nvSpPr>
            <p:spPr bwMode="auto">
              <a:xfrm flipH="1">
                <a:off x="6225743" y="5363429"/>
                <a:ext cx="304800" cy="20478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94" name="Line 174"/>
              <p:cNvSpPr>
                <a:spLocks noChangeShapeType="1"/>
              </p:cNvSpPr>
              <p:nvPr/>
            </p:nvSpPr>
            <p:spPr bwMode="auto">
              <a:xfrm flipH="1">
                <a:off x="6233681" y="53634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Line 175"/>
              <p:cNvSpPr>
                <a:spLocks noChangeShapeType="1"/>
              </p:cNvSpPr>
              <p:nvPr/>
            </p:nvSpPr>
            <p:spPr bwMode="auto">
              <a:xfrm flipH="1">
                <a:off x="6230506" y="55205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Line 176"/>
              <p:cNvSpPr>
                <a:spLocks noChangeShapeType="1"/>
              </p:cNvSpPr>
              <p:nvPr/>
            </p:nvSpPr>
            <p:spPr bwMode="auto">
              <a:xfrm flipH="1">
                <a:off x="6230506" y="56777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77"/>
              <p:cNvSpPr>
                <a:spLocks noChangeShapeType="1"/>
              </p:cNvSpPr>
              <p:nvPr/>
            </p:nvSpPr>
            <p:spPr bwMode="auto">
              <a:xfrm flipH="1">
                <a:off x="6230506" y="58349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78"/>
              <p:cNvSpPr>
                <a:spLocks noChangeShapeType="1"/>
              </p:cNvSpPr>
              <p:nvPr/>
            </p:nvSpPr>
            <p:spPr bwMode="auto">
              <a:xfrm flipH="1">
                <a:off x="6230506" y="599207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79"/>
              <p:cNvSpPr>
                <a:spLocks noChangeShapeType="1"/>
              </p:cNvSpPr>
              <p:nvPr/>
            </p:nvSpPr>
            <p:spPr bwMode="auto">
              <a:xfrm flipH="1">
                <a:off x="6230506" y="61508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Line 180"/>
              <p:cNvSpPr>
                <a:spLocks noChangeShapeType="1"/>
              </p:cNvSpPr>
              <p:nvPr/>
            </p:nvSpPr>
            <p:spPr bwMode="auto">
              <a:xfrm flipH="1">
                <a:off x="6230506" y="63079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Line 181"/>
              <p:cNvSpPr>
                <a:spLocks noChangeShapeType="1"/>
              </p:cNvSpPr>
              <p:nvPr/>
            </p:nvSpPr>
            <p:spPr bwMode="auto">
              <a:xfrm flipH="1">
                <a:off x="6230506" y="64651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Line 182"/>
              <p:cNvSpPr>
                <a:spLocks noChangeShapeType="1"/>
              </p:cNvSpPr>
              <p:nvPr/>
            </p:nvSpPr>
            <p:spPr bwMode="auto">
              <a:xfrm flipH="1">
                <a:off x="6230506" y="66223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Line 183"/>
              <p:cNvSpPr>
                <a:spLocks noChangeShapeType="1"/>
              </p:cNvSpPr>
              <p:nvPr/>
            </p:nvSpPr>
            <p:spPr bwMode="auto">
              <a:xfrm flipH="1">
                <a:off x="6230506" y="678106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4" name="Line 184"/>
              <p:cNvSpPr>
                <a:spLocks noChangeShapeType="1"/>
              </p:cNvSpPr>
              <p:nvPr/>
            </p:nvSpPr>
            <p:spPr bwMode="auto">
              <a:xfrm flipH="1">
                <a:off x="6230506" y="69382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Line 185"/>
              <p:cNvSpPr>
                <a:spLocks noChangeShapeType="1"/>
              </p:cNvSpPr>
              <p:nvPr/>
            </p:nvSpPr>
            <p:spPr bwMode="auto">
              <a:xfrm flipH="1">
                <a:off x="6230506" y="70953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Line 186"/>
              <p:cNvSpPr>
                <a:spLocks noChangeShapeType="1"/>
              </p:cNvSpPr>
              <p:nvPr/>
            </p:nvSpPr>
            <p:spPr bwMode="auto">
              <a:xfrm flipH="1">
                <a:off x="6230506" y="72525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" name="Line 187"/>
              <p:cNvSpPr>
                <a:spLocks noChangeShapeType="1"/>
              </p:cNvSpPr>
              <p:nvPr/>
            </p:nvSpPr>
            <p:spPr bwMode="auto">
              <a:xfrm flipH="1">
                <a:off x="6230506" y="741130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Text Box 188"/>
              <p:cNvSpPr txBox="1">
                <a:spLocks noChangeArrowheads="1"/>
              </p:cNvSpPr>
              <p:nvPr/>
            </p:nvSpPr>
            <p:spPr bwMode="auto">
              <a:xfrm flipH="1">
                <a:off x="6214631" y="639371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6535306" y="5360254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Text Box 190"/>
              <p:cNvSpPr txBox="1">
                <a:spLocks noChangeArrowheads="1"/>
              </p:cNvSpPr>
              <p:nvPr/>
            </p:nvSpPr>
            <p:spPr bwMode="auto">
              <a:xfrm>
                <a:off x="6576581" y="6441342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211" name="Line 191"/>
              <p:cNvSpPr>
                <a:spLocks noChangeShapeType="1"/>
              </p:cNvSpPr>
              <p:nvPr/>
            </p:nvSpPr>
            <p:spPr bwMode="auto">
              <a:xfrm flipH="1">
                <a:off x="6530543" y="7401779"/>
                <a:ext cx="6096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" name="Line 192"/>
              <p:cNvSpPr>
                <a:spLocks noChangeShapeType="1"/>
              </p:cNvSpPr>
              <p:nvPr/>
            </p:nvSpPr>
            <p:spPr bwMode="auto">
              <a:xfrm flipH="1">
                <a:off x="6521018" y="5763479"/>
                <a:ext cx="1397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3" name="Line 193"/>
              <p:cNvSpPr>
                <a:spLocks noChangeShapeType="1"/>
              </p:cNvSpPr>
              <p:nvPr/>
            </p:nvSpPr>
            <p:spPr bwMode="auto">
              <a:xfrm flipH="1">
                <a:off x="6535306" y="5988904"/>
                <a:ext cx="18732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94"/>
              <p:cNvSpPr>
                <a:spLocks noChangeShapeType="1"/>
              </p:cNvSpPr>
              <p:nvPr/>
            </p:nvSpPr>
            <p:spPr bwMode="auto">
              <a:xfrm flipH="1">
                <a:off x="6535306" y="6219092"/>
                <a:ext cx="252412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95"/>
              <p:cNvSpPr>
                <a:spLocks noChangeShapeType="1"/>
              </p:cNvSpPr>
              <p:nvPr/>
            </p:nvSpPr>
            <p:spPr bwMode="auto">
              <a:xfrm flipH="1">
                <a:off x="6535306" y="6457217"/>
                <a:ext cx="3317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96"/>
              <p:cNvSpPr>
                <a:spLocks noChangeShapeType="1"/>
              </p:cNvSpPr>
              <p:nvPr/>
            </p:nvSpPr>
            <p:spPr bwMode="auto">
              <a:xfrm flipH="1">
                <a:off x="6532131" y="6742967"/>
                <a:ext cx="4206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" name="Line 197"/>
              <p:cNvSpPr>
                <a:spLocks noChangeShapeType="1"/>
              </p:cNvSpPr>
              <p:nvPr/>
            </p:nvSpPr>
            <p:spPr bwMode="auto">
              <a:xfrm flipH="1">
                <a:off x="6532131" y="6947754"/>
                <a:ext cx="4778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" name="Line 198"/>
              <p:cNvSpPr>
                <a:spLocks noChangeShapeType="1"/>
              </p:cNvSpPr>
              <p:nvPr/>
            </p:nvSpPr>
            <p:spPr bwMode="auto">
              <a:xfrm flipH="1">
                <a:off x="6538481" y="7170004"/>
                <a:ext cx="538162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" name="Flowchart: Manual Operation 220"/>
              <p:cNvSpPr/>
              <p:nvPr/>
            </p:nvSpPr>
            <p:spPr>
              <a:xfrm flipV="1">
                <a:off x="4257376" y="5367325"/>
                <a:ext cx="781049" cy="204397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2000 w 10109"/>
                  <a:gd name="connsiteY3" fmla="*/ 1000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047 w 10109"/>
                  <a:gd name="connsiteY3" fmla="*/ 1025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357 w 10109"/>
                  <a:gd name="connsiteY3" fmla="*/ 10250 h 10262"/>
                  <a:gd name="connsiteX4" fmla="*/ 0 w 10109"/>
                  <a:gd name="connsiteY4" fmla="*/ 0 h 10262"/>
                  <a:gd name="connsiteX0" fmla="*/ 0 w 10171"/>
                  <a:gd name="connsiteY0" fmla="*/ 0 h 10274"/>
                  <a:gd name="connsiteX1" fmla="*/ 10062 w 10171"/>
                  <a:gd name="connsiteY1" fmla="*/ 12 h 10274"/>
                  <a:gd name="connsiteX2" fmla="*/ 10171 w 10171"/>
                  <a:gd name="connsiteY2" fmla="*/ 10274 h 10274"/>
                  <a:gd name="connsiteX3" fmla="*/ 8419 w 10171"/>
                  <a:gd name="connsiteY3" fmla="*/ 10262 h 10274"/>
                  <a:gd name="connsiteX4" fmla="*/ 0 w 10171"/>
                  <a:gd name="connsiteY4" fmla="*/ 0 h 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" h="10274">
                    <a:moveTo>
                      <a:pt x="0" y="0"/>
                    </a:moveTo>
                    <a:lnTo>
                      <a:pt x="10062" y="12"/>
                    </a:lnTo>
                    <a:cubicBezTo>
                      <a:pt x="10098" y="3433"/>
                      <a:pt x="10135" y="6853"/>
                      <a:pt x="10171" y="10274"/>
                    </a:cubicBezTo>
                    <a:lnTo>
                      <a:pt x="8419" y="1026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rgbClr val="FFE1E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9" name="Oval 558"/>
            <p:cNvSpPr/>
            <p:nvPr/>
          </p:nvSpPr>
          <p:spPr>
            <a:xfrm>
              <a:off x="4845866" y="693746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5355140" y="7003863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03265" y="6946104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>
              <a:off x="6363884" y="699379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15003" y="6696296"/>
            <a:ext cx="3536618" cy="2766235"/>
            <a:chOff x="7561040" y="6093013"/>
            <a:chExt cx="3536618" cy="2766235"/>
          </a:xfrm>
        </p:grpSpPr>
        <p:grpSp>
          <p:nvGrpSpPr>
            <p:cNvPr id="6" name="Group 5"/>
            <p:cNvGrpSpPr/>
            <p:nvPr/>
          </p:nvGrpSpPr>
          <p:grpSpPr>
            <a:xfrm>
              <a:off x="7561040" y="6371829"/>
              <a:ext cx="3348363" cy="2487419"/>
              <a:chOff x="7340473" y="6386659"/>
              <a:chExt cx="4199496" cy="3119705"/>
            </a:xfrm>
          </p:grpSpPr>
          <p:sp>
            <p:nvSpPr>
              <p:cNvPr id="438" name="Rectangle 1"/>
              <p:cNvSpPr>
                <a:spLocks noChangeArrowheads="1"/>
              </p:cNvSpPr>
              <p:nvPr/>
            </p:nvSpPr>
            <p:spPr bwMode="auto">
              <a:xfrm>
                <a:off x="8746998" y="6629815"/>
                <a:ext cx="2661937" cy="146051"/>
              </a:xfrm>
              <a:prstGeom prst="rect">
                <a:avLst/>
              </a:prstGeom>
              <a:pattFill prst="dkVert">
                <a:fgClr>
                  <a:schemeClr val="bg1"/>
                </a:fgClr>
                <a:bgClr>
                  <a:srgbClr val="0070C0"/>
                </a:bgClr>
              </a:patt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39" name="Freeform 101"/>
              <p:cNvSpPr>
                <a:spLocks/>
              </p:cNvSpPr>
              <p:nvPr/>
            </p:nvSpPr>
            <p:spPr bwMode="auto">
              <a:xfrm>
                <a:off x="8046910" y="6769515"/>
                <a:ext cx="693738" cy="2047875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pattFill prst="horzBrick">
                <a:fgClr>
                  <a:schemeClr val="accent4"/>
                </a:fgClr>
                <a:bgClr>
                  <a:schemeClr val="bg1"/>
                </a:bgClr>
              </a:pattFill>
              <a:ln w="3175" cmpd="sng">
                <a:solidFill>
                  <a:srgbClr val="00206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800" dirty="0"/>
              </a:p>
            </p:txBody>
          </p:sp>
          <p:sp>
            <p:nvSpPr>
              <p:cNvPr id="440" name="Line 102"/>
              <p:cNvSpPr>
                <a:spLocks noChangeShapeType="1"/>
              </p:cNvSpPr>
              <p:nvPr/>
            </p:nvSpPr>
            <p:spPr bwMode="auto">
              <a:xfrm>
                <a:off x="8721598" y="6772690"/>
                <a:ext cx="2818371" cy="907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1" name="Line 103"/>
              <p:cNvSpPr>
                <a:spLocks noChangeShapeType="1"/>
              </p:cNvSpPr>
              <p:nvPr/>
            </p:nvSpPr>
            <p:spPr bwMode="auto">
              <a:xfrm>
                <a:off x="7340473" y="8817390"/>
                <a:ext cx="1397000" cy="0"/>
              </a:xfrm>
              <a:prstGeom prst="line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2" name="Freeform 132"/>
              <p:cNvSpPr>
                <a:spLocks/>
              </p:cNvSpPr>
              <p:nvPr/>
            </p:nvSpPr>
            <p:spPr bwMode="auto">
              <a:xfrm>
                <a:off x="9560585" y="6772690"/>
                <a:ext cx="614363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00206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3" name="Text Box 133"/>
              <p:cNvSpPr txBox="1">
                <a:spLocks noChangeArrowheads="1"/>
              </p:cNvSpPr>
              <p:nvPr/>
            </p:nvSpPr>
            <p:spPr bwMode="auto">
              <a:xfrm>
                <a:off x="9623540" y="7853777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+</a:t>
                </a:r>
              </a:p>
            </p:txBody>
          </p:sp>
          <p:sp>
            <p:nvSpPr>
              <p:cNvPr id="444" name="Line 134"/>
              <p:cNvSpPr>
                <a:spLocks noChangeShapeType="1"/>
              </p:cNvSpPr>
              <p:nvPr/>
            </p:nvSpPr>
            <p:spPr bwMode="auto">
              <a:xfrm flipH="1">
                <a:off x="9555823" y="8814215"/>
                <a:ext cx="609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5" name="Line 135"/>
              <p:cNvSpPr>
                <a:spLocks noChangeShapeType="1"/>
              </p:cNvSpPr>
              <p:nvPr/>
            </p:nvSpPr>
            <p:spPr bwMode="auto">
              <a:xfrm flipH="1">
                <a:off x="9546298" y="7175915"/>
                <a:ext cx="1397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6" name="Line 136"/>
              <p:cNvSpPr>
                <a:spLocks noChangeShapeType="1"/>
              </p:cNvSpPr>
              <p:nvPr/>
            </p:nvSpPr>
            <p:spPr bwMode="auto">
              <a:xfrm flipH="1">
                <a:off x="9560585" y="7401340"/>
                <a:ext cx="1873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7" name="Line 137"/>
              <p:cNvSpPr>
                <a:spLocks noChangeShapeType="1"/>
              </p:cNvSpPr>
              <p:nvPr/>
            </p:nvSpPr>
            <p:spPr bwMode="auto">
              <a:xfrm flipH="1">
                <a:off x="9560585" y="7631527"/>
                <a:ext cx="25241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8" name="Line 138"/>
              <p:cNvSpPr>
                <a:spLocks noChangeShapeType="1"/>
              </p:cNvSpPr>
              <p:nvPr/>
            </p:nvSpPr>
            <p:spPr bwMode="auto">
              <a:xfrm flipH="1">
                <a:off x="9560585" y="7869652"/>
                <a:ext cx="3317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9" name="Line 139"/>
              <p:cNvSpPr>
                <a:spLocks noChangeShapeType="1"/>
              </p:cNvSpPr>
              <p:nvPr/>
            </p:nvSpPr>
            <p:spPr bwMode="auto">
              <a:xfrm flipH="1">
                <a:off x="9557410" y="8155402"/>
                <a:ext cx="4206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0" name="Line 140"/>
              <p:cNvSpPr>
                <a:spLocks noChangeShapeType="1"/>
              </p:cNvSpPr>
              <p:nvPr/>
            </p:nvSpPr>
            <p:spPr bwMode="auto">
              <a:xfrm flipH="1">
                <a:off x="9557410" y="8360190"/>
                <a:ext cx="4778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1" name="Line 141"/>
              <p:cNvSpPr>
                <a:spLocks noChangeShapeType="1"/>
              </p:cNvSpPr>
              <p:nvPr/>
            </p:nvSpPr>
            <p:spPr bwMode="auto">
              <a:xfrm flipH="1">
                <a:off x="9563760" y="8582440"/>
                <a:ext cx="538163" cy="15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2" name="Text Box 163"/>
              <p:cNvSpPr txBox="1">
                <a:spLocks noChangeArrowheads="1"/>
              </p:cNvSpPr>
              <p:nvPr/>
            </p:nvSpPr>
            <p:spPr bwMode="auto">
              <a:xfrm>
                <a:off x="9485972" y="8771352"/>
                <a:ext cx="8143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800" dirty="0"/>
                  <a:t> H K</a:t>
                </a:r>
                <a:r>
                  <a:rPr lang="en-US" altLang="en-US" sz="800" baseline="-25000" dirty="0"/>
                  <a:t>a</a:t>
                </a:r>
              </a:p>
            </p:txBody>
          </p:sp>
          <p:grpSp>
            <p:nvGrpSpPr>
              <p:cNvPr id="453" name="Group 3"/>
              <p:cNvGrpSpPr>
                <a:grpSpLocks/>
              </p:cNvGrpSpPr>
              <p:nvPr/>
            </p:nvGrpSpPr>
            <p:grpSpPr bwMode="auto">
              <a:xfrm>
                <a:off x="8746998" y="6777452"/>
                <a:ext cx="304801" cy="2047875"/>
                <a:chOff x="6800850" y="3714750"/>
                <a:chExt cx="304800" cy="2047875"/>
              </a:xfrm>
            </p:grpSpPr>
            <p:sp>
              <p:nvSpPr>
                <p:cNvPr id="454" name="Rectangle 102"/>
                <p:cNvSpPr>
                  <a:spLocks noChangeArrowheads="1"/>
                </p:cNvSpPr>
                <p:nvPr/>
              </p:nvSpPr>
              <p:spPr bwMode="auto">
                <a:xfrm flipH="1">
                  <a:off x="6800850" y="3714750"/>
                  <a:ext cx="304800" cy="2047875"/>
                </a:xfrm>
                <a:prstGeom prst="rect">
                  <a:avLst/>
                </a:prstGeom>
                <a:solidFill>
                  <a:srgbClr val="DCF9F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800" dirty="0"/>
                </a:p>
              </p:txBody>
            </p:sp>
            <p:sp>
              <p:nvSpPr>
                <p:cNvPr id="4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6805613" y="37147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6805613" y="38719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6805613" y="40290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6805613" y="418623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9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6805613" y="434340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6805613" y="45021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6805613" y="46593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2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6805613" y="48164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3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6805613" y="497363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4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6805613" y="513238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5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6805613" y="52895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6805613" y="54467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7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805613" y="56038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8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6805613" y="576262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9" name="Text Box 117"/>
                <p:cNvSpPr txBox="1">
                  <a:spLocks noChangeArrowheads="1"/>
                </p:cNvSpPr>
                <p:nvPr/>
              </p:nvSpPr>
              <p:spPr bwMode="auto">
                <a:xfrm flipH="1">
                  <a:off x="6811418" y="4745038"/>
                  <a:ext cx="24397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+</a:t>
                  </a:r>
                </a:p>
              </p:txBody>
            </p:sp>
          </p:grpSp>
          <p:sp>
            <p:nvSpPr>
              <p:cNvPr id="470" name="Text Box 142"/>
              <p:cNvSpPr txBox="1">
                <a:spLocks noChangeArrowheads="1"/>
              </p:cNvSpPr>
              <p:nvPr/>
            </p:nvSpPr>
            <p:spPr bwMode="auto">
              <a:xfrm>
                <a:off x="9131426" y="7629143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471" name="Rectangle 6"/>
              <p:cNvSpPr>
                <a:spLocks noChangeArrowheads="1"/>
              </p:cNvSpPr>
              <p:nvPr/>
            </p:nvSpPr>
            <p:spPr bwMode="auto">
              <a:xfrm>
                <a:off x="8978565" y="6724669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sp>
            <p:nvSpPr>
              <p:cNvPr id="472" name="Rectangle 265"/>
              <p:cNvSpPr>
                <a:spLocks noChangeArrowheads="1"/>
              </p:cNvSpPr>
              <p:nvPr/>
            </p:nvSpPr>
            <p:spPr bwMode="auto">
              <a:xfrm>
                <a:off x="8738089" y="8780877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cxnSp>
            <p:nvCxnSpPr>
              <p:cNvPr id="473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8876061" y="8970870"/>
                <a:ext cx="7538" cy="152856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4" name="TextBox 12"/>
              <p:cNvSpPr txBox="1">
                <a:spLocks noChangeArrowheads="1"/>
              </p:cNvSpPr>
              <p:nvPr/>
            </p:nvSpPr>
            <p:spPr bwMode="auto">
              <a:xfrm>
                <a:off x="8497013" y="9044699"/>
                <a:ext cx="8850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Effect of Surcharge Load</a:t>
                </a:r>
              </a:p>
            </p:txBody>
          </p:sp>
          <p:sp>
            <p:nvSpPr>
              <p:cNvPr id="476" name="TextBox 284"/>
              <p:cNvSpPr txBox="1">
                <a:spLocks noChangeArrowheads="1"/>
              </p:cNvSpPr>
              <p:nvPr/>
            </p:nvSpPr>
            <p:spPr bwMode="auto">
              <a:xfrm>
                <a:off x="9646343" y="8960265"/>
                <a:ext cx="6804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Effect of Soil Pressure</a:t>
                </a:r>
              </a:p>
            </p:txBody>
          </p:sp>
          <p:grpSp>
            <p:nvGrpSpPr>
              <p:cNvPr id="477" name="Group 302"/>
              <p:cNvGrpSpPr>
                <a:grpSpLocks/>
              </p:cNvGrpSpPr>
              <p:nvPr/>
            </p:nvGrpSpPr>
            <p:grpSpPr bwMode="auto">
              <a:xfrm>
                <a:off x="10512291" y="6764752"/>
                <a:ext cx="450850" cy="2066925"/>
                <a:chOff x="6400716" y="3780640"/>
                <a:chExt cx="451065" cy="2047875"/>
              </a:xfrm>
              <a:pattFill prst="dkHorz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478" name="Freeform 144"/>
                <p:cNvSpPr>
                  <a:spLocks/>
                </p:cNvSpPr>
                <p:nvPr/>
              </p:nvSpPr>
              <p:spPr bwMode="auto">
                <a:xfrm>
                  <a:off x="6400716" y="3791652"/>
                  <a:ext cx="451065" cy="2018434"/>
                </a:xfrm>
                <a:custGeom>
                  <a:avLst/>
                  <a:gdLst>
                    <a:gd name="T0" fmla="*/ 2147483646 w 8611"/>
                    <a:gd name="T1" fmla="*/ 2147483646 h 10021"/>
                    <a:gd name="T2" fmla="*/ 2147483646 w 8611"/>
                    <a:gd name="T3" fmla="*/ 2147483646 h 10021"/>
                    <a:gd name="T4" fmla="*/ 790530935 w 8611"/>
                    <a:gd name="T5" fmla="*/ 0 h 10021"/>
                    <a:gd name="T6" fmla="*/ 2147483646 w 8611"/>
                    <a:gd name="T7" fmla="*/ 2147483646 h 10021"/>
                    <a:gd name="T8" fmla="*/ 2147483646 w 8611"/>
                    <a:gd name="T9" fmla="*/ 2147483646 h 100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11" h="10021">
                      <a:moveTo>
                        <a:pt x="8611" y="10021"/>
                      </a:moveTo>
                      <a:lnTo>
                        <a:pt x="2702" y="21"/>
                      </a:lnTo>
                      <a:lnTo>
                        <a:pt x="2" y="0"/>
                      </a:lnTo>
                      <a:cubicBezTo>
                        <a:pt x="-7" y="3329"/>
                        <a:pt x="29" y="6692"/>
                        <a:pt x="20" y="10021"/>
                      </a:cubicBezTo>
                      <a:lnTo>
                        <a:pt x="8611" y="1002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 sz="800" dirty="0"/>
                </a:p>
              </p:txBody>
            </p:sp>
            <p:cxnSp>
              <p:nvCxnSpPr>
                <p:cNvPr id="479" name="Straight Connector 304"/>
                <p:cNvCxnSpPr>
                  <a:cxnSpLocks noChangeShapeType="1"/>
                </p:cNvCxnSpPr>
                <p:nvPr/>
              </p:nvCxnSpPr>
              <p:spPr bwMode="auto">
                <a:xfrm>
                  <a:off x="6400800" y="3780640"/>
                  <a:ext cx="0" cy="2047875"/>
                </a:xfrm>
                <a:prstGeom prst="line">
                  <a:avLst/>
                </a:prstGeom>
                <a:grpFill/>
                <a:ln w="9525" algn="ctr">
                  <a:solidFill>
                    <a:srgbClr val="002060"/>
                  </a:solidFill>
                  <a:prstDash val="solid"/>
                  <a:round/>
                  <a:headEnd/>
                  <a:tailEnd/>
                </a:ln>
                <a:extLst/>
              </p:spPr>
            </p:cxnSp>
          </p:grpSp>
          <p:sp>
            <p:nvSpPr>
              <p:cNvPr id="480" name="Text Box 133"/>
              <p:cNvSpPr txBox="1">
                <a:spLocks noChangeArrowheads="1"/>
              </p:cNvSpPr>
              <p:nvPr/>
            </p:nvSpPr>
            <p:spPr bwMode="auto">
              <a:xfrm>
                <a:off x="10550646" y="7778368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481" name="Text Box 162"/>
              <p:cNvSpPr txBox="1">
                <a:spLocks noChangeArrowheads="1"/>
              </p:cNvSpPr>
              <p:nvPr/>
            </p:nvSpPr>
            <p:spPr bwMode="auto">
              <a:xfrm>
                <a:off x="10614396" y="6727831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grpSp>
            <p:nvGrpSpPr>
              <p:cNvPr id="482" name="Group 314"/>
              <p:cNvGrpSpPr>
                <a:grpSpLocks/>
              </p:cNvGrpSpPr>
              <p:nvPr/>
            </p:nvGrpSpPr>
            <p:grpSpPr bwMode="auto">
              <a:xfrm>
                <a:off x="10104303" y="8818970"/>
                <a:ext cx="972355" cy="219986"/>
                <a:chOff x="6039810" y="5792787"/>
                <a:chExt cx="972487" cy="219931"/>
              </a:xfrm>
            </p:grpSpPr>
            <p:sp>
              <p:nvSpPr>
                <p:cNvPr id="483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6039810" y="5792787"/>
                  <a:ext cx="814387" cy="21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qk</a:t>
                  </a:r>
                  <a:r>
                    <a:rPr lang="en-US" altLang="en-US" sz="800" baseline="-25000" dirty="0"/>
                    <a:t>a</a:t>
                  </a:r>
                </a:p>
              </p:txBody>
            </p:sp>
            <p:sp>
              <p:nvSpPr>
                <p:cNvPr id="484" name="TextBox 319"/>
                <p:cNvSpPr txBox="1">
                  <a:spLocks noChangeArrowheads="1"/>
                </p:cNvSpPr>
                <p:nvPr/>
              </p:nvSpPr>
              <p:spPr bwMode="auto">
                <a:xfrm>
                  <a:off x="6465278" y="5797328"/>
                  <a:ext cx="547019" cy="21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>
                      <a:latin typeface="Symbol" panose="05050102010706020507" pitchFamily="18" charset="2"/>
                    </a:rPr>
                    <a:t>+ g</a:t>
                  </a:r>
                  <a:r>
                    <a:rPr lang="en-US" altLang="en-US" sz="800" dirty="0"/>
                    <a:t> H K</a:t>
                  </a:r>
                  <a:r>
                    <a:rPr lang="en-US" altLang="en-US" sz="800" baseline="-25000" dirty="0"/>
                    <a:t>a</a:t>
                  </a:r>
                  <a:endParaRPr lang="en-US" altLang="en-US" sz="800" dirty="0"/>
                </a:p>
              </p:txBody>
            </p:sp>
          </p:grpSp>
          <p:sp>
            <p:nvSpPr>
              <p:cNvPr id="485" name="Text Box 142"/>
              <p:cNvSpPr txBox="1">
                <a:spLocks noChangeArrowheads="1"/>
              </p:cNvSpPr>
              <p:nvPr/>
            </p:nvSpPr>
            <p:spPr bwMode="auto">
              <a:xfrm>
                <a:off x="10125391" y="7631527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solidFill>
                      <a:srgbClr val="FF0000"/>
                    </a:solidFill>
                  </a:rPr>
                  <a:t>=</a:t>
                </a:r>
              </a:p>
            </p:txBody>
          </p:sp>
          <p:sp>
            <p:nvSpPr>
              <p:cNvPr id="486" name="Line 102"/>
              <p:cNvSpPr>
                <a:spLocks noChangeShapeType="1"/>
              </p:cNvSpPr>
              <p:nvPr/>
            </p:nvSpPr>
            <p:spPr bwMode="auto">
              <a:xfrm flipV="1">
                <a:off x="8746998" y="8813076"/>
                <a:ext cx="2695791" cy="9075"/>
              </a:xfrm>
              <a:prstGeom prst="line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87" name="Rectangle 6"/>
              <p:cNvSpPr>
                <a:spLocks noChangeArrowheads="1"/>
              </p:cNvSpPr>
              <p:nvPr/>
            </p:nvSpPr>
            <p:spPr bwMode="auto">
              <a:xfrm>
                <a:off x="9007779" y="6386659"/>
                <a:ext cx="26642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i="1" dirty="0" smtClean="0"/>
                  <a:t>q</a:t>
                </a:r>
                <a:endParaRPr lang="en-US" altLang="en-US" sz="1050" b="1" i="1" baseline="-25000" dirty="0"/>
              </a:p>
            </p:txBody>
          </p:sp>
        </p:grpSp>
        <p:sp>
          <p:nvSpPr>
            <p:cNvPr id="488" name="Rectangle 4"/>
            <p:cNvSpPr>
              <a:spLocks noChangeArrowheads="1"/>
            </p:cNvSpPr>
            <p:nvPr/>
          </p:nvSpPr>
          <p:spPr bwMode="auto">
            <a:xfrm>
              <a:off x="7922370" y="6093013"/>
              <a:ext cx="317528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Effect of Surcharge (q) Load on Active </a:t>
              </a:r>
              <a:r>
                <a:rPr lang="en-US" altLang="en-US" sz="12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Earth </a:t>
              </a:r>
              <a:r>
                <a:rPr lang="en-US" altLang="en-US" sz="12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Pressure</a:t>
              </a:r>
              <a:endParaRPr lang="en-US" altLang="en-US" sz="1200" u="sng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8722442" y="7552767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>
              <a:off x="9417657" y="758398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>
              <a:off x="10156860" y="7526776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46920" y="3649565"/>
            <a:ext cx="3259071" cy="2197478"/>
            <a:chOff x="8398168" y="3522068"/>
            <a:chExt cx="3259071" cy="2197478"/>
          </a:xfrm>
        </p:grpSpPr>
        <p:sp>
          <p:nvSpPr>
            <p:cNvPr id="402" name="Rectangle 15"/>
            <p:cNvSpPr>
              <a:spLocks noChangeArrowheads="1"/>
            </p:cNvSpPr>
            <p:nvPr/>
          </p:nvSpPr>
          <p:spPr bwMode="auto">
            <a:xfrm>
              <a:off x="8398168" y="3522068"/>
              <a:ext cx="315342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Rankine’s  Active Earth Pressure in f -  Soil &amp; Water Table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18591" y="3752081"/>
              <a:ext cx="2797115" cy="1967465"/>
              <a:chOff x="7832645" y="4531478"/>
              <a:chExt cx="8205699" cy="5771813"/>
            </a:xfrm>
          </p:grpSpPr>
          <p:sp>
            <p:nvSpPr>
              <p:cNvPr id="403" name="Right Triangle 22"/>
              <p:cNvSpPr>
                <a:spLocks noChangeArrowheads="1"/>
              </p:cNvSpPr>
              <p:nvPr/>
            </p:nvSpPr>
            <p:spPr bwMode="auto">
              <a:xfrm>
                <a:off x="10413920" y="5238017"/>
                <a:ext cx="2724150" cy="4191000"/>
              </a:xfrm>
              <a:prstGeom prst="rtTriangle">
                <a:avLst/>
              </a:prstGeom>
              <a:noFill/>
              <a:ln w="3175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800" dirty="0" smtClean="0"/>
              </a:p>
            </p:txBody>
          </p:sp>
          <p:sp>
            <p:nvSpPr>
              <p:cNvPr id="404" name="Trapezoid 403"/>
              <p:cNvSpPr/>
              <p:nvPr/>
            </p:nvSpPr>
            <p:spPr bwMode="auto">
              <a:xfrm>
                <a:off x="9956720" y="6533417"/>
                <a:ext cx="1743075" cy="2895600"/>
              </a:xfrm>
              <a:prstGeom prst="trapezoid">
                <a:avLst/>
              </a:prstGeom>
              <a:pattFill prst="dkHorz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05" name="Freeform 80"/>
              <p:cNvSpPr>
                <a:spLocks/>
              </p:cNvSpPr>
              <p:nvPr/>
            </p:nvSpPr>
            <p:spPr bwMode="auto">
              <a:xfrm>
                <a:off x="9135983" y="5238017"/>
                <a:ext cx="1284287" cy="4191000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6" name="Line 81"/>
              <p:cNvSpPr>
                <a:spLocks noChangeShapeType="1"/>
              </p:cNvSpPr>
              <p:nvPr/>
            </p:nvSpPr>
            <p:spPr bwMode="auto">
              <a:xfrm>
                <a:off x="10437057" y="5228494"/>
                <a:ext cx="462506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7" name="Line 82"/>
              <p:cNvSpPr>
                <a:spLocks noChangeShapeType="1"/>
              </p:cNvSpPr>
              <p:nvPr/>
            </p:nvSpPr>
            <p:spPr bwMode="auto">
              <a:xfrm>
                <a:off x="7832645" y="9429017"/>
                <a:ext cx="25876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8" name="Line 81"/>
              <p:cNvSpPr>
                <a:spLocks noChangeShapeType="1"/>
              </p:cNvSpPr>
              <p:nvPr/>
            </p:nvSpPr>
            <p:spPr bwMode="auto">
              <a:xfrm flipV="1">
                <a:off x="10423445" y="6533417"/>
                <a:ext cx="4800600" cy="0"/>
              </a:xfrm>
              <a:prstGeom prst="line">
                <a:avLst/>
              </a:prstGeom>
              <a:noFill/>
              <a:ln w="31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cxnSp>
            <p:nvCxnSpPr>
              <p:cNvPr id="409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4233446" y="6562603"/>
                <a:ext cx="99059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4462046" y="6638804"/>
                <a:ext cx="533401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4690646" y="6715002"/>
                <a:ext cx="15239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2" name="Isosceles Triangle 411"/>
              <p:cNvSpPr/>
              <p:nvPr/>
            </p:nvSpPr>
            <p:spPr bwMode="auto">
              <a:xfrm flipV="1">
                <a:off x="14600267" y="6331494"/>
                <a:ext cx="228600" cy="228600"/>
              </a:xfrm>
              <a:prstGeom prst="triangle">
                <a:avLst/>
              </a:prstGeom>
              <a:solidFill>
                <a:schemeClr val="accent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13" name="TextBox 19"/>
              <p:cNvSpPr txBox="1">
                <a:spLocks noChangeArrowheads="1"/>
              </p:cNvSpPr>
              <p:nvPr/>
            </p:nvSpPr>
            <p:spPr bwMode="auto">
              <a:xfrm>
                <a:off x="14125547" y="5797800"/>
                <a:ext cx="1176597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W.T.</a:t>
                </a:r>
              </a:p>
            </p:txBody>
          </p:sp>
          <p:sp>
            <p:nvSpPr>
              <p:cNvPr id="414" name="Right Triangle 20"/>
              <p:cNvSpPr>
                <a:spLocks noChangeArrowheads="1"/>
              </p:cNvSpPr>
              <p:nvPr/>
            </p:nvSpPr>
            <p:spPr bwMode="auto">
              <a:xfrm>
                <a:off x="10423445" y="5238017"/>
                <a:ext cx="838200" cy="1295400"/>
              </a:xfrm>
              <a:prstGeom prst="rtTriangle">
                <a:avLst/>
              </a:prstGeom>
              <a:pattFill prst="dkHorz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cxnSp>
            <p:nvCxnSpPr>
              <p:cNvPr id="415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8366046" y="5245001"/>
                <a:ext cx="914401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6" name="Straight Connector 26"/>
              <p:cNvCxnSpPr>
                <a:cxnSpLocks noChangeShapeType="1"/>
              </p:cNvCxnSpPr>
              <p:nvPr/>
            </p:nvCxnSpPr>
            <p:spPr bwMode="auto">
              <a:xfrm rot="10800000">
                <a:off x="8442245" y="6533417"/>
                <a:ext cx="1066800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Straight Arrow Connector 28"/>
              <p:cNvCxnSpPr>
                <a:cxnSpLocks noChangeShapeType="1"/>
              </p:cNvCxnSpPr>
              <p:nvPr/>
            </p:nvCxnSpPr>
            <p:spPr bwMode="auto">
              <a:xfrm rot="5400000">
                <a:off x="7946945" y="5892703"/>
                <a:ext cx="1295400" cy="3174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8" name="Straight Arrow Connector 30"/>
              <p:cNvCxnSpPr>
                <a:cxnSpLocks noChangeShapeType="1"/>
              </p:cNvCxnSpPr>
              <p:nvPr/>
            </p:nvCxnSpPr>
            <p:spPr bwMode="auto">
              <a:xfrm rot="5400000">
                <a:off x="7148433" y="7981217"/>
                <a:ext cx="2894012" cy="1588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9" name="TextBox 36"/>
              <p:cNvSpPr txBox="1">
                <a:spLocks noChangeArrowheads="1"/>
              </p:cNvSpPr>
              <p:nvPr/>
            </p:nvSpPr>
            <p:spPr bwMode="auto">
              <a:xfrm>
                <a:off x="13138070" y="5128190"/>
                <a:ext cx="1255013" cy="993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soil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f</a:t>
                </a:r>
              </a:p>
            </p:txBody>
          </p:sp>
          <p:sp>
            <p:nvSpPr>
              <p:cNvPr id="420" name="TextBox 37"/>
              <p:cNvSpPr txBox="1">
                <a:spLocks noChangeArrowheads="1"/>
              </p:cNvSpPr>
              <p:nvPr/>
            </p:nvSpPr>
            <p:spPr bwMode="auto">
              <a:xfrm>
                <a:off x="8433411" y="5660248"/>
                <a:ext cx="8238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i="1" dirty="0"/>
                  <a:t>h</a:t>
                </a:r>
                <a:r>
                  <a:rPr lang="en-US" altLang="en-US" sz="800" i="1" baseline="-25000" dirty="0"/>
                  <a:t>1</a:t>
                </a:r>
              </a:p>
            </p:txBody>
          </p:sp>
          <p:sp>
            <p:nvSpPr>
              <p:cNvPr id="421" name="TextBox 38"/>
              <p:cNvSpPr txBox="1">
                <a:spLocks noChangeArrowheads="1"/>
              </p:cNvSpPr>
              <p:nvPr/>
            </p:nvSpPr>
            <p:spPr bwMode="auto">
              <a:xfrm>
                <a:off x="8400038" y="7687089"/>
                <a:ext cx="8238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i="1" dirty="0"/>
                  <a:t>h</a:t>
                </a:r>
                <a:r>
                  <a:rPr lang="en-US" altLang="en-US" sz="800" i="1" baseline="-25000" dirty="0"/>
                  <a:t>2</a:t>
                </a:r>
              </a:p>
            </p:txBody>
          </p:sp>
          <p:sp>
            <p:nvSpPr>
              <p:cNvPr id="422" name="Oval 40"/>
              <p:cNvSpPr>
                <a:spLocks noChangeArrowheads="1"/>
              </p:cNvSpPr>
              <p:nvPr/>
            </p:nvSpPr>
            <p:spPr bwMode="auto">
              <a:xfrm>
                <a:off x="11658520" y="93813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3" name="Oval 41"/>
              <p:cNvSpPr>
                <a:spLocks noChangeArrowheads="1"/>
              </p:cNvSpPr>
              <p:nvPr/>
            </p:nvSpPr>
            <p:spPr bwMode="auto">
              <a:xfrm>
                <a:off x="11217195" y="64984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4" name="TextBox 42"/>
              <p:cNvSpPr txBox="1">
                <a:spLocks noChangeArrowheads="1"/>
              </p:cNvSpPr>
              <p:nvPr/>
            </p:nvSpPr>
            <p:spPr bwMode="auto">
              <a:xfrm>
                <a:off x="10979065" y="6018385"/>
                <a:ext cx="2192339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dirty="0">
                    <a:latin typeface="Symbol" panose="05050102010706020507" pitchFamily="18" charset="2"/>
                  </a:rPr>
                  <a:t> = 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soil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baseline="-25000" dirty="0">
                    <a:latin typeface="Symbol" panose="05050102010706020507" pitchFamily="18" charset="2"/>
                  </a:rPr>
                  <a:t>1 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K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a</a:t>
                </a:r>
                <a:endParaRPr lang="en-US" altLang="en-US" sz="800" dirty="0">
                  <a:cs typeface="Arial" panose="020B0604020202020204" pitchFamily="34" charset="0"/>
                </a:endParaRPr>
              </a:p>
            </p:txBody>
          </p:sp>
          <p:sp>
            <p:nvSpPr>
              <p:cNvPr id="425" name="Right Triangle 43"/>
              <p:cNvSpPr>
                <a:spLocks noChangeArrowheads="1"/>
              </p:cNvSpPr>
              <p:nvPr/>
            </p:nvSpPr>
            <p:spPr bwMode="auto">
              <a:xfrm>
                <a:off x="13928645" y="6533417"/>
                <a:ext cx="1133475" cy="2895600"/>
              </a:xfrm>
              <a:prstGeom prst="rtTriangle">
                <a:avLst/>
              </a:prstGeom>
              <a:pattFill prst="dkHorz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6" name="TextBox 44"/>
              <p:cNvSpPr txBox="1">
                <a:spLocks noChangeArrowheads="1"/>
              </p:cNvSpPr>
              <p:nvPr/>
            </p:nvSpPr>
            <p:spPr bwMode="auto">
              <a:xfrm>
                <a:off x="12709445" y="7638318"/>
                <a:ext cx="715741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+</a:t>
                </a:r>
              </a:p>
            </p:txBody>
          </p:sp>
          <p:sp>
            <p:nvSpPr>
              <p:cNvPr id="427" name="Isosceles Triangle 426"/>
              <p:cNvSpPr/>
              <p:nvPr/>
            </p:nvSpPr>
            <p:spPr bwMode="auto">
              <a:xfrm flipV="1">
                <a:off x="13871495" y="4999892"/>
                <a:ext cx="228600" cy="228600"/>
              </a:xfrm>
              <a:prstGeom prst="triangle">
                <a:avLst/>
              </a:prstGeom>
              <a:solidFill>
                <a:schemeClr val="accent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28" name="TextBox 46"/>
              <p:cNvSpPr txBox="1">
                <a:spLocks noChangeArrowheads="1"/>
              </p:cNvSpPr>
              <p:nvPr/>
            </p:nvSpPr>
            <p:spPr bwMode="auto">
              <a:xfrm>
                <a:off x="13419460" y="4531478"/>
                <a:ext cx="1148381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G.S.</a:t>
                </a:r>
              </a:p>
            </p:txBody>
          </p:sp>
          <p:cxnSp>
            <p:nvCxnSpPr>
              <p:cNvPr id="429" name="Straight Arrow Connector 50"/>
              <p:cNvCxnSpPr>
                <a:cxnSpLocks noChangeShapeType="1"/>
              </p:cNvCxnSpPr>
              <p:nvPr/>
            </p:nvCxnSpPr>
            <p:spPr bwMode="auto">
              <a:xfrm rot="10800000">
                <a:off x="13938372" y="8603285"/>
                <a:ext cx="1000124" cy="1587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" name="TextBox 51"/>
              <p:cNvSpPr txBox="1">
                <a:spLocks noChangeArrowheads="1"/>
              </p:cNvSpPr>
              <p:nvPr/>
            </p:nvSpPr>
            <p:spPr bwMode="auto">
              <a:xfrm>
                <a:off x="13850546" y="9225514"/>
                <a:ext cx="21877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w</a:t>
                </a:r>
                <a:r>
                  <a:rPr lang="en-US" altLang="en-US" sz="800" dirty="0">
                    <a:latin typeface="Symbol" panose="05050102010706020507" pitchFamily="18" charset="2"/>
                  </a:rPr>
                  <a:t> = 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w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baseline="-25000" dirty="0">
                    <a:latin typeface="Symbol" panose="05050102010706020507" pitchFamily="18" charset="2"/>
                  </a:rPr>
                  <a:t>2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48209" y="9310099"/>
                    <a:ext cx="4470376" cy="993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en-US" sz="800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altLang="en-US" sz="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𝑠𝑜𝑖𝑙</m:t>
                        </m:r>
                        <m:r>
                          <a:rPr lang="en-US" altLang="en-US" sz="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a14:m>
                    <a:r>
                      <a:rPr lang="en-US" altLang="en-US" sz="800" dirty="0" smtClean="0">
                        <a:latin typeface="Symbol" panose="05050102010706020507" pitchFamily="18" charset="2"/>
                      </a:rPr>
                      <a:t> + 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𝑠𝑜𝑖𝑙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𝑤𝑎𝑡𝑒𝑟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800" dirty="0">
                      <a:latin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2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348209" y="9310099"/>
                    <a:ext cx="4470376" cy="99319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5" name="Straight Arrow Connector 2"/>
              <p:cNvCxnSpPr>
                <a:cxnSpLocks noChangeShapeType="1"/>
              </p:cNvCxnSpPr>
              <p:nvPr/>
            </p:nvCxnSpPr>
            <p:spPr bwMode="auto">
              <a:xfrm flipH="1">
                <a:off x="10416460" y="6533416"/>
                <a:ext cx="838200" cy="0"/>
              </a:xfrm>
              <a:prstGeom prst="straightConnector1">
                <a:avLst/>
              </a:prstGeom>
              <a:noFill/>
              <a:ln w="12700" algn="ctr">
                <a:solidFill>
                  <a:schemeClr val="accent6">
                    <a:lumMod val="75000"/>
                  </a:schemeClr>
                </a:solidFill>
                <a:round/>
                <a:headEnd w="med" len="lg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6" name="Straight Arrow Connector 4"/>
              <p:cNvCxnSpPr>
                <a:cxnSpLocks noChangeShapeType="1"/>
                <a:stCxn id="422" idx="2"/>
                <a:endCxn id="407" idx="1"/>
              </p:cNvCxnSpPr>
              <p:nvPr/>
            </p:nvCxnSpPr>
            <p:spPr bwMode="auto">
              <a:xfrm flipH="1">
                <a:off x="10420270" y="9419492"/>
                <a:ext cx="1238250" cy="9525"/>
              </a:xfrm>
              <a:prstGeom prst="straightConnector1">
                <a:avLst/>
              </a:prstGeom>
              <a:noFill/>
              <a:ln w="127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7" name="TextBox 436"/>
              <p:cNvSpPr txBox="1"/>
              <p:nvPr/>
            </p:nvSpPr>
            <p:spPr>
              <a:xfrm>
                <a:off x="9285959" y="4683874"/>
                <a:ext cx="2103010" cy="63203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Flexible Wall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421759" y="4832026"/>
              <a:ext cx="287337" cy="304800"/>
              <a:chOff x="9421759" y="4832026"/>
              <a:chExt cx="287337" cy="304800"/>
            </a:xfrm>
          </p:grpSpPr>
          <p:sp>
            <p:nvSpPr>
              <p:cNvPr id="566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9340623" y="4170227"/>
              <a:ext cx="287337" cy="304800"/>
              <a:chOff x="9421759" y="4832026"/>
              <a:chExt cx="287337" cy="304800"/>
            </a:xfrm>
          </p:grpSpPr>
          <p:sp>
            <p:nvSpPr>
              <p:cNvPr id="569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1" name="Group 570"/>
            <p:cNvGrpSpPr/>
            <p:nvPr/>
          </p:nvGrpSpPr>
          <p:grpSpPr>
            <a:xfrm>
              <a:off x="10547082" y="4832026"/>
              <a:ext cx="287337" cy="304800"/>
              <a:chOff x="9421759" y="4832026"/>
              <a:chExt cx="287337" cy="304800"/>
            </a:xfrm>
          </p:grpSpPr>
          <p:sp>
            <p:nvSpPr>
              <p:cNvPr id="579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1" name="TextBox 51"/>
            <p:cNvSpPr txBox="1">
              <a:spLocks noChangeArrowheads="1"/>
            </p:cNvSpPr>
            <p:nvPr/>
          </p:nvSpPr>
          <p:spPr bwMode="auto">
            <a:xfrm>
              <a:off x="10796492" y="4969195"/>
              <a:ext cx="86074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cs typeface="Arial" panose="020B0604020202020204" pitchFamily="34" charset="0"/>
                </a:rPr>
                <a:t>P</a:t>
              </a:r>
              <a:r>
                <a:rPr lang="en-US" altLang="en-US" sz="800" baseline="-25000" dirty="0" smtClean="0">
                  <a:cs typeface="Arial" panose="020B0604020202020204" pitchFamily="34" charset="0"/>
                </a:rPr>
                <a:t>w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latin typeface="Symbol" panose="05050102010706020507" pitchFamily="18" charset="2"/>
                </a:rPr>
                <a:t>= 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0.5 g</a:t>
              </a:r>
              <a:r>
                <a:rPr lang="en-US" altLang="en-US" sz="800" baseline="-25000" dirty="0" smtClean="0">
                  <a:cs typeface="Arial" panose="020B0604020202020204" pitchFamily="34" charset="0"/>
                </a:rPr>
                <a:t>w </a:t>
              </a:r>
              <a:r>
                <a:rPr lang="en-US" altLang="en-US" sz="800" dirty="0" smtClean="0">
                  <a:cs typeface="Arial" panose="020B0604020202020204" pitchFamily="34" charset="0"/>
                </a:rPr>
                <a:t>(h</a:t>
              </a:r>
              <a:r>
                <a:rPr lang="en-US" altLang="en-US" sz="800" baseline="-25000" dirty="0" smtClean="0">
                  <a:latin typeface="Symbol" panose="05050102010706020507" pitchFamily="18" charset="2"/>
                </a:rPr>
                <a:t>2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)</a:t>
              </a:r>
              <a:r>
                <a:rPr lang="en-US" altLang="en-US" sz="800" baseline="30000" dirty="0" smtClean="0">
                  <a:latin typeface="Symbol" panose="05050102010706020507" pitchFamily="18" charset="2"/>
                </a:rPr>
                <a:t>2</a:t>
              </a:r>
              <a:endParaRPr lang="en-US" altLang="en-US" sz="800" baseline="30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5769" y="3595520"/>
            <a:ext cx="4499726" cy="2842187"/>
            <a:chOff x="3553340" y="2577842"/>
            <a:chExt cx="4499726" cy="2842187"/>
          </a:xfrm>
        </p:grpSpPr>
        <p:grpSp>
          <p:nvGrpSpPr>
            <p:cNvPr id="13" name="Group 12"/>
            <p:cNvGrpSpPr/>
            <p:nvPr/>
          </p:nvGrpSpPr>
          <p:grpSpPr>
            <a:xfrm>
              <a:off x="3553340" y="2796446"/>
              <a:ext cx="4499726" cy="2623583"/>
              <a:chOff x="3553340" y="2783746"/>
              <a:chExt cx="4499726" cy="2623583"/>
            </a:xfrm>
          </p:grpSpPr>
          <p:sp>
            <p:nvSpPr>
              <p:cNvPr id="222" name="Line 100"/>
              <p:cNvSpPr>
                <a:spLocks noChangeShapeType="1"/>
              </p:cNvSpPr>
              <p:nvPr/>
            </p:nvSpPr>
            <p:spPr bwMode="auto">
              <a:xfrm flipV="1">
                <a:off x="4934465" y="3055465"/>
                <a:ext cx="3118601" cy="17462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3" name="Line 101"/>
              <p:cNvSpPr>
                <a:spLocks noChangeShapeType="1"/>
              </p:cNvSpPr>
              <p:nvPr/>
            </p:nvSpPr>
            <p:spPr bwMode="auto">
              <a:xfrm>
                <a:off x="3553340" y="5117503"/>
                <a:ext cx="1397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4" name="Rectangle 102"/>
              <p:cNvSpPr>
                <a:spLocks noChangeArrowheads="1"/>
              </p:cNvSpPr>
              <p:nvPr/>
            </p:nvSpPr>
            <p:spPr bwMode="auto">
              <a:xfrm flipH="1">
                <a:off x="4947165" y="3072927"/>
                <a:ext cx="304800" cy="2047875"/>
              </a:xfrm>
              <a:prstGeom prst="rect">
                <a:avLst/>
              </a:prstGeom>
              <a:solidFill>
                <a:srgbClr val="D5F4FF"/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Line 103"/>
              <p:cNvSpPr>
                <a:spLocks noChangeShapeType="1"/>
              </p:cNvSpPr>
              <p:nvPr/>
            </p:nvSpPr>
            <p:spPr bwMode="auto">
              <a:xfrm flipH="1">
                <a:off x="4951923" y="3076169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6" name="Line 104"/>
              <p:cNvSpPr>
                <a:spLocks noChangeShapeType="1"/>
              </p:cNvSpPr>
              <p:nvPr/>
            </p:nvSpPr>
            <p:spPr bwMode="auto">
              <a:xfrm flipH="1">
                <a:off x="4951928" y="32300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7" name="Line 105"/>
              <p:cNvSpPr>
                <a:spLocks noChangeShapeType="1"/>
              </p:cNvSpPr>
              <p:nvPr/>
            </p:nvSpPr>
            <p:spPr bwMode="auto">
              <a:xfrm flipH="1">
                <a:off x="4951928" y="33872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8" name="Line 106"/>
              <p:cNvSpPr>
                <a:spLocks noChangeShapeType="1"/>
              </p:cNvSpPr>
              <p:nvPr/>
            </p:nvSpPr>
            <p:spPr bwMode="auto">
              <a:xfrm flipH="1">
                <a:off x="4951928" y="35444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9" name="Line 107"/>
              <p:cNvSpPr>
                <a:spLocks noChangeShapeType="1"/>
              </p:cNvSpPr>
              <p:nvPr/>
            </p:nvSpPr>
            <p:spPr bwMode="auto">
              <a:xfrm flipH="1">
                <a:off x="4951928" y="370157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108"/>
              <p:cNvSpPr>
                <a:spLocks noChangeShapeType="1"/>
              </p:cNvSpPr>
              <p:nvPr/>
            </p:nvSpPr>
            <p:spPr bwMode="auto">
              <a:xfrm flipH="1">
                <a:off x="4951928" y="38603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1" name="Line 109"/>
              <p:cNvSpPr>
                <a:spLocks noChangeShapeType="1"/>
              </p:cNvSpPr>
              <p:nvPr/>
            </p:nvSpPr>
            <p:spPr bwMode="auto">
              <a:xfrm flipH="1">
                <a:off x="4951928" y="40174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2" name="Line 110"/>
              <p:cNvSpPr>
                <a:spLocks noChangeShapeType="1"/>
              </p:cNvSpPr>
              <p:nvPr/>
            </p:nvSpPr>
            <p:spPr bwMode="auto">
              <a:xfrm flipH="1">
                <a:off x="4951928" y="41746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3" name="Line 111"/>
              <p:cNvSpPr>
                <a:spLocks noChangeShapeType="1"/>
              </p:cNvSpPr>
              <p:nvPr/>
            </p:nvSpPr>
            <p:spPr bwMode="auto">
              <a:xfrm flipH="1">
                <a:off x="4951928" y="43318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4" name="Line 112"/>
              <p:cNvSpPr>
                <a:spLocks noChangeShapeType="1"/>
              </p:cNvSpPr>
              <p:nvPr/>
            </p:nvSpPr>
            <p:spPr bwMode="auto">
              <a:xfrm flipH="1">
                <a:off x="4951928" y="449056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5" name="Line 113"/>
              <p:cNvSpPr>
                <a:spLocks noChangeShapeType="1"/>
              </p:cNvSpPr>
              <p:nvPr/>
            </p:nvSpPr>
            <p:spPr bwMode="auto">
              <a:xfrm flipH="1">
                <a:off x="4951928" y="46477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6" name="Line 114"/>
              <p:cNvSpPr>
                <a:spLocks noChangeShapeType="1"/>
              </p:cNvSpPr>
              <p:nvPr/>
            </p:nvSpPr>
            <p:spPr bwMode="auto">
              <a:xfrm flipH="1">
                <a:off x="4951928" y="48048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7" name="Line 115"/>
              <p:cNvSpPr>
                <a:spLocks noChangeShapeType="1"/>
              </p:cNvSpPr>
              <p:nvPr/>
            </p:nvSpPr>
            <p:spPr bwMode="auto">
              <a:xfrm flipH="1">
                <a:off x="4951928" y="496919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8" name="Line 116"/>
              <p:cNvSpPr>
                <a:spLocks noChangeShapeType="1"/>
              </p:cNvSpPr>
              <p:nvPr/>
            </p:nvSpPr>
            <p:spPr bwMode="auto">
              <a:xfrm flipH="1">
                <a:off x="4951928" y="5118421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9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4968446" y="3922277"/>
                <a:ext cx="24397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/>
                  <a:t>-</a:t>
                </a:r>
                <a:endParaRPr lang="en-US" altLang="en-US" sz="1400" b="1" dirty="0"/>
              </a:p>
            </p:txBody>
          </p:sp>
          <p:sp>
            <p:nvSpPr>
              <p:cNvPr id="240" name="Text Box 119"/>
              <p:cNvSpPr txBox="1">
                <a:spLocks noChangeArrowheads="1"/>
              </p:cNvSpPr>
              <p:nvPr/>
            </p:nvSpPr>
            <p:spPr bwMode="auto">
              <a:xfrm>
                <a:off x="4747833" y="5130330"/>
                <a:ext cx="6447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-2c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1" name="Freeform 120"/>
              <p:cNvSpPr>
                <a:spLocks/>
              </p:cNvSpPr>
              <p:nvPr/>
            </p:nvSpPr>
            <p:spPr bwMode="auto">
              <a:xfrm>
                <a:off x="5437703" y="3079277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2" name="Text Box 121"/>
              <p:cNvSpPr txBox="1">
                <a:spLocks noChangeArrowheads="1"/>
              </p:cNvSpPr>
              <p:nvPr/>
            </p:nvSpPr>
            <p:spPr bwMode="auto">
              <a:xfrm>
                <a:off x="5478978" y="416036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43" name="Line 122"/>
              <p:cNvSpPr>
                <a:spLocks noChangeShapeType="1"/>
              </p:cNvSpPr>
              <p:nvPr/>
            </p:nvSpPr>
            <p:spPr bwMode="auto">
              <a:xfrm flipH="1">
                <a:off x="5432940" y="5120802"/>
                <a:ext cx="60960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Line 123"/>
              <p:cNvSpPr>
                <a:spLocks noChangeShapeType="1"/>
              </p:cNvSpPr>
              <p:nvPr/>
            </p:nvSpPr>
            <p:spPr bwMode="auto">
              <a:xfrm flipH="1">
                <a:off x="5423415" y="3482502"/>
                <a:ext cx="13970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5" name="Line 124"/>
              <p:cNvSpPr>
                <a:spLocks noChangeShapeType="1"/>
              </p:cNvSpPr>
              <p:nvPr/>
            </p:nvSpPr>
            <p:spPr bwMode="auto">
              <a:xfrm flipH="1">
                <a:off x="5437703" y="3707927"/>
                <a:ext cx="187325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6" name="Line 125"/>
              <p:cNvSpPr>
                <a:spLocks noChangeShapeType="1"/>
              </p:cNvSpPr>
              <p:nvPr/>
            </p:nvSpPr>
            <p:spPr bwMode="auto">
              <a:xfrm flipH="1">
                <a:off x="5437703" y="3938115"/>
                <a:ext cx="252412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7" name="Line 126"/>
              <p:cNvSpPr>
                <a:spLocks noChangeShapeType="1"/>
              </p:cNvSpPr>
              <p:nvPr/>
            </p:nvSpPr>
            <p:spPr bwMode="auto">
              <a:xfrm flipH="1">
                <a:off x="5437703" y="4176240"/>
                <a:ext cx="33178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8" name="Line 127"/>
              <p:cNvSpPr>
                <a:spLocks noChangeShapeType="1"/>
              </p:cNvSpPr>
              <p:nvPr/>
            </p:nvSpPr>
            <p:spPr bwMode="auto">
              <a:xfrm flipH="1">
                <a:off x="5434528" y="4461990"/>
                <a:ext cx="42068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9" name="Line 128"/>
              <p:cNvSpPr>
                <a:spLocks noChangeShapeType="1"/>
              </p:cNvSpPr>
              <p:nvPr/>
            </p:nvSpPr>
            <p:spPr bwMode="auto">
              <a:xfrm flipH="1">
                <a:off x="5434528" y="4666777"/>
                <a:ext cx="47783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0" name="Line 129"/>
              <p:cNvSpPr>
                <a:spLocks noChangeShapeType="1"/>
              </p:cNvSpPr>
              <p:nvPr/>
            </p:nvSpPr>
            <p:spPr bwMode="auto">
              <a:xfrm flipH="1">
                <a:off x="5440878" y="4889027"/>
                <a:ext cx="538162" cy="158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1" name="Text Box 130"/>
              <p:cNvSpPr txBox="1">
                <a:spLocks noChangeArrowheads="1"/>
              </p:cNvSpPr>
              <p:nvPr/>
            </p:nvSpPr>
            <p:spPr bwMode="auto">
              <a:xfrm>
                <a:off x="5199578" y="408654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52" name="Text Box 131"/>
              <p:cNvSpPr txBox="1">
                <a:spLocks noChangeArrowheads="1"/>
              </p:cNvSpPr>
              <p:nvPr/>
            </p:nvSpPr>
            <p:spPr bwMode="auto">
              <a:xfrm>
                <a:off x="5821878" y="404606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=</a:t>
                </a:r>
              </a:p>
            </p:txBody>
          </p:sp>
          <p:sp>
            <p:nvSpPr>
              <p:cNvPr id="253" name="Text Box 148"/>
              <p:cNvSpPr txBox="1">
                <a:spLocks noChangeArrowheads="1"/>
              </p:cNvSpPr>
              <p:nvPr/>
            </p:nvSpPr>
            <p:spPr bwMode="auto">
              <a:xfrm>
                <a:off x="5856152" y="2791940"/>
                <a:ext cx="7585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 -2c 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4" name="Text Box 149"/>
              <p:cNvSpPr txBox="1">
                <a:spLocks noChangeArrowheads="1"/>
              </p:cNvSpPr>
              <p:nvPr/>
            </p:nvSpPr>
            <p:spPr bwMode="auto">
              <a:xfrm>
                <a:off x="5377381" y="5077940"/>
                <a:ext cx="81438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400" dirty="0">
                    <a:solidFill>
                      <a:schemeClr val="accent1"/>
                    </a:solidFill>
                  </a:rPr>
                  <a:t> H </a:t>
                </a:r>
                <a:r>
                  <a:rPr lang="en-US" altLang="en-US" sz="14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14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4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6" name="Text Box 118"/>
              <p:cNvSpPr txBox="1">
                <a:spLocks noChangeArrowheads="1"/>
              </p:cNvSpPr>
              <p:nvPr/>
            </p:nvSpPr>
            <p:spPr bwMode="auto">
              <a:xfrm>
                <a:off x="4771435" y="2783746"/>
                <a:ext cx="688009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-2c 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57" name="Group 150"/>
              <p:cNvGrpSpPr>
                <a:grpSpLocks/>
              </p:cNvGrpSpPr>
              <p:nvPr/>
            </p:nvGrpSpPr>
            <p:grpSpPr bwMode="auto">
              <a:xfrm>
                <a:off x="5120203" y="2837721"/>
                <a:ext cx="192088" cy="149224"/>
                <a:chOff x="4550" y="2040"/>
                <a:chExt cx="148" cy="108"/>
              </a:xfrm>
            </p:grpSpPr>
            <p:sp>
              <p:nvSpPr>
                <p:cNvPr id="25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59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0" name="Line 153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62" name="Line 155"/>
              <p:cNvSpPr>
                <a:spLocks noChangeShapeType="1"/>
              </p:cNvSpPr>
              <p:nvPr/>
            </p:nvSpPr>
            <p:spPr bwMode="auto">
              <a:xfrm flipH="1">
                <a:off x="6295918" y="2833215"/>
                <a:ext cx="132385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3" name="Line 156"/>
              <p:cNvSpPr>
                <a:spLocks noChangeShapeType="1"/>
              </p:cNvSpPr>
              <p:nvPr/>
            </p:nvSpPr>
            <p:spPr bwMode="auto">
              <a:xfrm flipH="1">
                <a:off x="6249194" y="2833215"/>
                <a:ext cx="46724" cy="149225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4" name="Line 157"/>
              <p:cNvSpPr>
                <a:spLocks noChangeShapeType="1"/>
              </p:cNvSpPr>
              <p:nvPr/>
            </p:nvSpPr>
            <p:spPr bwMode="auto">
              <a:xfrm>
                <a:off x="6236215" y="2935462"/>
                <a:ext cx="10383" cy="4697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05" name="Group 304"/>
              <p:cNvGrpSpPr/>
              <p:nvPr/>
            </p:nvGrpSpPr>
            <p:grpSpPr>
              <a:xfrm>
                <a:off x="5085278" y="5187480"/>
                <a:ext cx="192087" cy="149225"/>
                <a:chOff x="5378452" y="4857280"/>
                <a:chExt cx="192087" cy="149225"/>
              </a:xfrm>
            </p:grpSpPr>
            <p:sp>
              <p:nvSpPr>
                <p:cNvPr id="266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438155" y="4857280"/>
                  <a:ext cx="13238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7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5391431" y="4857280"/>
                  <a:ext cx="46724" cy="149225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8" name="Line 161"/>
                <p:cNvSpPr>
                  <a:spLocks noChangeShapeType="1"/>
                </p:cNvSpPr>
                <p:nvPr/>
              </p:nvSpPr>
              <p:spPr bwMode="auto">
                <a:xfrm>
                  <a:off x="5378452" y="4959527"/>
                  <a:ext cx="10383" cy="4697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69" name="Text Box 162"/>
              <p:cNvSpPr txBox="1">
                <a:spLocks noChangeArrowheads="1"/>
              </p:cNvSpPr>
              <p:nvPr/>
            </p:nvSpPr>
            <p:spPr bwMode="auto">
              <a:xfrm>
                <a:off x="6147820" y="5107149"/>
                <a:ext cx="63398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000" dirty="0">
                    <a:solidFill>
                      <a:schemeClr val="accent1"/>
                    </a:solidFill>
                  </a:rPr>
                  <a:t> H </a:t>
                </a:r>
                <a:r>
                  <a:rPr lang="en-US" altLang="en-US" sz="1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1000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1000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000" dirty="0">
                    <a:solidFill>
                      <a:schemeClr val="accent1"/>
                    </a:solidFill>
                  </a:rPr>
                  <a:t>-</a:t>
                </a:r>
              </a:p>
            </p:txBody>
          </p:sp>
          <p:sp>
            <p:nvSpPr>
              <p:cNvPr id="271" name="Text Box 163"/>
              <p:cNvSpPr txBox="1">
                <a:spLocks noChangeArrowheads="1"/>
              </p:cNvSpPr>
              <p:nvPr/>
            </p:nvSpPr>
            <p:spPr bwMode="auto">
              <a:xfrm>
                <a:off x="6528316" y="5104193"/>
                <a:ext cx="6988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 smtClean="0">
                    <a:solidFill>
                      <a:schemeClr val="accent1"/>
                    </a:solidFill>
                  </a:rPr>
                  <a:t>2c   K</a:t>
                </a:r>
                <a:r>
                  <a:rPr lang="en-US" altLang="en-US" sz="10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000" baseline="-25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72" name="Group 164"/>
              <p:cNvGrpSpPr>
                <a:grpSpLocks/>
              </p:cNvGrpSpPr>
              <p:nvPr/>
            </p:nvGrpSpPr>
            <p:grpSpPr bwMode="auto">
              <a:xfrm>
                <a:off x="6872769" y="5148906"/>
                <a:ext cx="175057" cy="166628"/>
                <a:chOff x="4540" y="2168"/>
                <a:chExt cx="148" cy="108"/>
              </a:xfrm>
            </p:grpSpPr>
            <p:sp>
              <p:nvSpPr>
                <p:cNvPr id="27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4586" y="2168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4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4550" y="2168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5" name="Line 167"/>
                <p:cNvSpPr>
                  <a:spLocks noChangeShapeType="1"/>
                </p:cNvSpPr>
                <p:nvPr/>
              </p:nvSpPr>
              <p:spPr bwMode="auto">
                <a:xfrm>
                  <a:off x="4540" y="2242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77" name="Line 174"/>
              <p:cNvSpPr>
                <a:spLocks noChangeShapeType="1"/>
              </p:cNvSpPr>
              <p:nvPr/>
            </p:nvSpPr>
            <p:spPr bwMode="auto">
              <a:xfrm flipH="1">
                <a:off x="6145728" y="30729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8" name="Line 175"/>
              <p:cNvSpPr>
                <a:spLocks noChangeShapeType="1"/>
              </p:cNvSpPr>
              <p:nvPr/>
            </p:nvSpPr>
            <p:spPr bwMode="auto">
              <a:xfrm flipH="1">
                <a:off x="6142553" y="32300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9" name="Line 176"/>
              <p:cNvSpPr>
                <a:spLocks noChangeShapeType="1"/>
              </p:cNvSpPr>
              <p:nvPr/>
            </p:nvSpPr>
            <p:spPr bwMode="auto">
              <a:xfrm flipH="1">
                <a:off x="6142553" y="33872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0" name="Line 177"/>
              <p:cNvSpPr>
                <a:spLocks noChangeShapeType="1"/>
              </p:cNvSpPr>
              <p:nvPr/>
            </p:nvSpPr>
            <p:spPr bwMode="auto">
              <a:xfrm flipH="1">
                <a:off x="6142553" y="35444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1" name="Line 178"/>
              <p:cNvSpPr>
                <a:spLocks noChangeShapeType="1"/>
              </p:cNvSpPr>
              <p:nvPr/>
            </p:nvSpPr>
            <p:spPr bwMode="auto">
              <a:xfrm flipH="1">
                <a:off x="6142553" y="370157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2" name="Line 179"/>
              <p:cNvSpPr>
                <a:spLocks noChangeShapeType="1"/>
              </p:cNvSpPr>
              <p:nvPr/>
            </p:nvSpPr>
            <p:spPr bwMode="auto">
              <a:xfrm flipH="1">
                <a:off x="6142553" y="38603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3" name="Line 180"/>
              <p:cNvSpPr>
                <a:spLocks noChangeShapeType="1"/>
              </p:cNvSpPr>
              <p:nvPr/>
            </p:nvSpPr>
            <p:spPr bwMode="auto">
              <a:xfrm flipH="1">
                <a:off x="6142553" y="40174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4" name="Line 181"/>
              <p:cNvSpPr>
                <a:spLocks noChangeShapeType="1"/>
              </p:cNvSpPr>
              <p:nvPr/>
            </p:nvSpPr>
            <p:spPr bwMode="auto">
              <a:xfrm flipH="1">
                <a:off x="6142553" y="41746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5" name="Line 182"/>
              <p:cNvSpPr>
                <a:spLocks noChangeShapeType="1"/>
              </p:cNvSpPr>
              <p:nvPr/>
            </p:nvSpPr>
            <p:spPr bwMode="auto">
              <a:xfrm flipH="1">
                <a:off x="6142553" y="43318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6" name="Line 183"/>
              <p:cNvSpPr>
                <a:spLocks noChangeShapeType="1"/>
              </p:cNvSpPr>
              <p:nvPr/>
            </p:nvSpPr>
            <p:spPr bwMode="auto">
              <a:xfrm flipH="1">
                <a:off x="6142553" y="449056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7" name="Line 184"/>
              <p:cNvSpPr>
                <a:spLocks noChangeShapeType="1"/>
              </p:cNvSpPr>
              <p:nvPr/>
            </p:nvSpPr>
            <p:spPr bwMode="auto">
              <a:xfrm flipH="1">
                <a:off x="6142553" y="46477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8" name="Line 185"/>
              <p:cNvSpPr>
                <a:spLocks noChangeShapeType="1"/>
              </p:cNvSpPr>
              <p:nvPr/>
            </p:nvSpPr>
            <p:spPr bwMode="auto">
              <a:xfrm flipH="1">
                <a:off x="6142553" y="48048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9" name="Line 186"/>
              <p:cNvSpPr>
                <a:spLocks noChangeShapeType="1"/>
              </p:cNvSpPr>
              <p:nvPr/>
            </p:nvSpPr>
            <p:spPr bwMode="auto">
              <a:xfrm flipH="1">
                <a:off x="6142553" y="49620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1" name="Text Box 188"/>
              <p:cNvSpPr txBox="1">
                <a:spLocks noChangeArrowheads="1"/>
              </p:cNvSpPr>
              <p:nvPr/>
            </p:nvSpPr>
            <p:spPr bwMode="auto">
              <a:xfrm flipH="1">
                <a:off x="6126678" y="410321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92" name="Freeform 189"/>
              <p:cNvSpPr>
                <a:spLocks/>
              </p:cNvSpPr>
              <p:nvPr/>
            </p:nvSpPr>
            <p:spPr bwMode="auto">
              <a:xfrm>
                <a:off x="6142554" y="3072803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3" name="Text Box 190"/>
              <p:cNvSpPr txBox="1">
                <a:spLocks noChangeArrowheads="1"/>
              </p:cNvSpPr>
              <p:nvPr/>
            </p:nvSpPr>
            <p:spPr bwMode="auto">
              <a:xfrm>
                <a:off x="6408025" y="4614712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94" name="Line 191"/>
              <p:cNvSpPr>
                <a:spLocks noChangeShapeType="1"/>
              </p:cNvSpPr>
              <p:nvPr/>
            </p:nvSpPr>
            <p:spPr bwMode="auto">
              <a:xfrm flipH="1" flipV="1">
                <a:off x="6442590" y="5111277"/>
                <a:ext cx="311944" cy="566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9" name="Line 196"/>
              <p:cNvSpPr>
                <a:spLocks noChangeShapeType="1"/>
              </p:cNvSpPr>
              <p:nvPr/>
            </p:nvSpPr>
            <p:spPr bwMode="auto">
              <a:xfrm flipH="1">
                <a:off x="6444178" y="4448025"/>
                <a:ext cx="108742" cy="444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0" name="Line 197"/>
              <p:cNvSpPr>
                <a:spLocks noChangeShapeType="1"/>
              </p:cNvSpPr>
              <p:nvPr/>
            </p:nvSpPr>
            <p:spPr bwMode="auto">
              <a:xfrm flipH="1" flipV="1">
                <a:off x="6444175" y="4657250"/>
                <a:ext cx="156891" cy="2544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1" name="Line 198"/>
              <p:cNvSpPr>
                <a:spLocks noChangeShapeType="1"/>
              </p:cNvSpPr>
              <p:nvPr/>
            </p:nvSpPr>
            <p:spPr bwMode="auto">
              <a:xfrm flipH="1" flipV="1">
                <a:off x="6450528" y="4881090"/>
                <a:ext cx="242770" cy="2956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2" name="Flowchart: Manual Operation 220"/>
              <p:cNvSpPr/>
              <p:nvPr/>
            </p:nvSpPr>
            <p:spPr>
              <a:xfrm flipV="1">
                <a:off x="4169423" y="3076823"/>
                <a:ext cx="781049" cy="204397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2000 w 10109"/>
                  <a:gd name="connsiteY3" fmla="*/ 1000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047 w 10109"/>
                  <a:gd name="connsiteY3" fmla="*/ 1025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357 w 10109"/>
                  <a:gd name="connsiteY3" fmla="*/ 10250 h 10262"/>
                  <a:gd name="connsiteX4" fmla="*/ 0 w 10109"/>
                  <a:gd name="connsiteY4" fmla="*/ 0 h 10262"/>
                  <a:gd name="connsiteX0" fmla="*/ 0 w 10171"/>
                  <a:gd name="connsiteY0" fmla="*/ 0 h 10274"/>
                  <a:gd name="connsiteX1" fmla="*/ 10062 w 10171"/>
                  <a:gd name="connsiteY1" fmla="*/ 12 h 10274"/>
                  <a:gd name="connsiteX2" fmla="*/ 10171 w 10171"/>
                  <a:gd name="connsiteY2" fmla="*/ 10274 h 10274"/>
                  <a:gd name="connsiteX3" fmla="*/ 8419 w 10171"/>
                  <a:gd name="connsiteY3" fmla="*/ 10262 h 10274"/>
                  <a:gd name="connsiteX4" fmla="*/ 0 w 10171"/>
                  <a:gd name="connsiteY4" fmla="*/ 0 h 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" h="10274">
                    <a:moveTo>
                      <a:pt x="0" y="0"/>
                    </a:moveTo>
                    <a:lnTo>
                      <a:pt x="10062" y="12"/>
                    </a:lnTo>
                    <a:cubicBezTo>
                      <a:pt x="10098" y="3433"/>
                      <a:pt x="10135" y="6853"/>
                      <a:pt x="10171" y="10274"/>
                    </a:cubicBezTo>
                    <a:lnTo>
                      <a:pt x="8419" y="1026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6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6193851" y="3146093"/>
                <a:ext cx="24397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chemeClr val="accent1"/>
                    </a:solidFill>
                  </a:rPr>
                  <a:t>-</a:t>
                </a:r>
                <a:endParaRPr lang="en-US" altLang="en-US" sz="14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08" name="Straight Connector 307"/>
              <p:cNvCxnSpPr/>
              <p:nvPr/>
            </p:nvCxnSpPr>
            <p:spPr>
              <a:xfrm>
                <a:off x="6145728" y="3076023"/>
                <a:ext cx="608806" cy="20370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endCxn id="294" idx="1"/>
              </p:cNvCxnSpPr>
              <p:nvPr/>
            </p:nvCxnSpPr>
            <p:spPr>
              <a:xfrm flipH="1">
                <a:off x="6442590" y="3068939"/>
                <a:ext cx="1588" cy="204233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508145" y="3072803"/>
                <a:ext cx="2687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6551732" y="4045559"/>
                <a:ext cx="1416843" cy="45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6537748" y="3076023"/>
                <a:ext cx="0" cy="970042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6492527" y="3278750"/>
                    <a:ext cx="962479" cy="538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Tension Crack  Z</a:t>
                    </a:r>
                    <a:r>
                      <a:rPr lang="en-US" sz="1100" i="1" baseline="-25000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cr</a:t>
                    </a:r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ad>
                              <m:radPr>
                                <m:degHide m:val="on"/>
                                <m:ctrlPr>
                                  <a:rPr lang="en-US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oMath>
                    </a14:m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</a:t>
                    </a:r>
                    <a:endParaRPr lang="en-US" sz="1100" i="1" dirty="0">
                      <a:solidFill>
                        <a:schemeClr val="accent1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6" name="TextBox 3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2527" y="3278750"/>
                    <a:ext cx="962479" cy="53809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1136" r="-1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8" name="Straight Connector 317"/>
              <p:cNvCxnSpPr/>
              <p:nvPr/>
            </p:nvCxnSpPr>
            <p:spPr>
              <a:xfrm flipH="1" flipV="1">
                <a:off x="4947165" y="4039553"/>
                <a:ext cx="1503363" cy="65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ight Triangle 17"/>
            <p:cNvSpPr/>
            <p:nvPr/>
          </p:nvSpPr>
          <p:spPr>
            <a:xfrm>
              <a:off x="7534235" y="3088722"/>
              <a:ext cx="363951" cy="969996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35350" y="3558456"/>
              <a:ext cx="3177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accent1"/>
                  </a:solidFill>
                </a:rPr>
                <a:t>P</a:t>
              </a:r>
              <a:r>
                <a:rPr lang="en-US" sz="1050" i="1" baseline="-25000" dirty="0" smtClean="0">
                  <a:solidFill>
                    <a:schemeClr val="accent1"/>
                  </a:solidFill>
                </a:rPr>
                <a:t>w</a:t>
              </a:r>
              <a:endParaRPr lang="en-US" sz="1050" i="1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531100" y="3801806"/>
              <a:ext cx="4037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5026590" y="4045866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5567205" y="4270324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6249434" y="3265455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6490687" y="4720568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566733" y="3575839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Text Box 190"/>
            <p:cNvSpPr txBox="1">
              <a:spLocks noChangeArrowheads="1"/>
            </p:cNvSpPr>
            <p:nvPr/>
          </p:nvSpPr>
          <p:spPr bwMode="auto">
            <a:xfrm>
              <a:off x="7486127" y="3480347"/>
              <a:ext cx="28733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582" name="Rectangle 4"/>
            <p:cNvSpPr>
              <a:spLocks noChangeArrowheads="1"/>
            </p:cNvSpPr>
            <p:nvPr/>
          </p:nvSpPr>
          <p:spPr bwMode="auto">
            <a:xfrm>
              <a:off x="3880637" y="2577842"/>
              <a:ext cx="385233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Effect of Cohesion of the Rankine’s Active and Passive </a:t>
              </a:r>
              <a:r>
                <a:rPr lang="en-US" altLang="en-US" sz="11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Earth Pressure </a:t>
              </a:r>
            </a:p>
          </p:txBody>
        </p:sp>
      </p:grpSp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007707" y="178330"/>
            <a:ext cx="55006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Earth Pressure Method for (c- </a:t>
            </a:r>
            <a:r>
              <a:rPr lang="en-US" altLang="en-US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Soil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7475055" y="1267904"/>
            <a:ext cx="956015" cy="1552117"/>
          </a:xfrm>
          <a:prstGeom prst="rt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Right Triangle 583"/>
          <p:cNvSpPr/>
          <p:nvPr/>
        </p:nvSpPr>
        <p:spPr>
          <a:xfrm flipH="1">
            <a:off x="6464702" y="2093932"/>
            <a:ext cx="879950" cy="715479"/>
          </a:xfrm>
          <a:prstGeom prst="rtTriangl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89162" y="2275369"/>
            <a:ext cx="1063364" cy="0"/>
          </a:xfrm>
          <a:prstGeom prst="straightConnector1">
            <a:avLst/>
          </a:prstGeom>
          <a:ln w="41275" cmpd="sng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/>
          <p:nvPr/>
        </p:nvCxnSpPr>
        <p:spPr>
          <a:xfrm flipH="1">
            <a:off x="6313443" y="2544018"/>
            <a:ext cx="1021249" cy="41051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  <p:sp>
        <p:nvSpPr>
          <p:cNvPr id="15" name="Freeform 14"/>
          <p:cNvSpPr/>
          <p:nvPr/>
        </p:nvSpPr>
        <p:spPr>
          <a:xfrm>
            <a:off x="7351360" y="4972833"/>
            <a:ext cx="352147" cy="601249"/>
          </a:xfrm>
          <a:custGeom>
            <a:avLst/>
            <a:gdLst>
              <a:gd name="connsiteX0" fmla="*/ 251939 w 352147"/>
              <a:gd name="connsiteY0" fmla="*/ 0 h 601249"/>
              <a:gd name="connsiteX1" fmla="*/ 1418 w 352147"/>
              <a:gd name="connsiteY1" fmla="*/ 388307 h 601249"/>
              <a:gd name="connsiteX2" fmla="*/ 352147 w 352147"/>
              <a:gd name="connsiteY2" fmla="*/ 601249 h 60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47" h="601249">
                <a:moveTo>
                  <a:pt x="251939" y="0"/>
                </a:moveTo>
                <a:cubicBezTo>
                  <a:pt x="118328" y="144049"/>
                  <a:pt x="-15283" y="288099"/>
                  <a:pt x="1418" y="388307"/>
                </a:cubicBezTo>
                <a:cubicBezTo>
                  <a:pt x="18119" y="488515"/>
                  <a:pt x="185133" y="544882"/>
                  <a:pt x="352147" y="601249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53404" y="5298510"/>
            <a:ext cx="951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Sometimes </a:t>
            </a:r>
          </a:p>
          <a:p>
            <a:r>
              <a:rPr lang="en-US" sz="1050" i="1" dirty="0" smtClean="0"/>
              <a:t>we fill the crack with water</a:t>
            </a:r>
            <a:endParaRPr lang="en-US" sz="1050" i="1" dirty="0"/>
          </a:p>
        </p:txBody>
      </p:sp>
      <p:sp>
        <p:nvSpPr>
          <p:cNvPr id="17" name="Rectangle 16"/>
          <p:cNvSpPr/>
          <p:nvPr/>
        </p:nvSpPr>
        <p:spPr>
          <a:xfrm>
            <a:off x="7587021" y="511151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***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079288" y="3043825"/>
            <a:ext cx="1415441" cy="187890"/>
          </a:xfrm>
          <a:prstGeom prst="rect">
            <a:avLst/>
          </a:prstGeom>
          <a:solidFill>
            <a:srgbClr val="ACA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122032" y="280500"/>
            <a:ext cx="466807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/>
              <a:t>COULOMB’S WEDGE </a:t>
            </a:r>
            <a:r>
              <a:rPr lang="en-US" sz="2400" b="1" dirty="0" smtClean="0"/>
              <a:t>THEORY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Different forms of k</a:t>
            </a:r>
            <a:r>
              <a:rPr lang="en-US" altLang="en-US" sz="1200" b="1" i="1" baseline="-25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</a:t>
            </a:r>
            <a:endParaRPr lang="en-US" altLang="en-US" sz="1200" i="1" baseline="-25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8" name="TextBox 647"/>
              <p:cNvSpPr txBox="1"/>
              <p:nvPr/>
            </p:nvSpPr>
            <p:spPr>
              <a:xfrm>
                <a:off x="532891" y="1746590"/>
                <a:ext cx="5820311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8" name="TextBox 6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" y="1746590"/>
                <a:ext cx="5820311" cy="1271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69927" y="513877"/>
            <a:ext cx="7500072" cy="3914278"/>
            <a:chOff x="774506" y="891865"/>
            <a:chExt cx="5603011" cy="2304555"/>
          </a:xfrm>
        </p:grpSpPr>
        <p:sp>
          <p:nvSpPr>
            <p:cNvPr id="15" name="Trapezoid 14"/>
            <p:cNvSpPr/>
            <p:nvPr/>
          </p:nvSpPr>
          <p:spPr>
            <a:xfrm>
              <a:off x="1317676" y="1352313"/>
              <a:ext cx="1066432" cy="141189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3581" y="1028740"/>
              <a:ext cx="2514109" cy="1733755"/>
            </a:xfrm>
            <a:custGeom>
              <a:avLst/>
              <a:gdLst>
                <a:gd name="connsiteX0" fmla="*/ 0 w 4267200"/>
                <a:gd name="connsiteY0" fmla="*/ 2292178 h 2292178"/>
                <a:gd name="connsiteX1" fmla="*/ 2133600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0 w 4267200"/>
                <a:gd name="connsiteY0" fmla="*/ 2292178 h 2292178"/>
                <a:gd name="connsiteX1" fmla="*/ 45308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819665 w 4221892"/>
                <a:gd name="connsiteY0" fmla="*/ 3478427 h 3478427"/>
                <a:gd name="connsiteX1" fmla="*/ 0 w 4221892"/>
                <a:gd name="connsiteY1" fmla="*/ 0 h 3478427"/>
                <a:gd name="connsiteX2" fmla="*/ 4221892 w 4221892"/>
                <a:gd name="connsiteY2" fmla="*/ 2292178 h 3478427"/>
                <a:gd name="connsiteX3" fmla="*/ 819665 w 4221892"/>
                <a:gd name="connsiteY3" fmla="*/ 3478427 h 3478427"/>
                <a:gd name="connsiteX0" fmla="*/ 819665 w 6186617"/>
                <a:gd name="connsiteY0" fmla="*/ 4287795 h 4287795"/>
                <a:gd name="connsiteX1" fmla="*/ 0 w 6186617"/>
                <a:gd name="connsiteY1" fmla="*/ 809368 h 4287795"/>
                <a:gd name="connsiteX2" fmla="*/ 6186617 w 6186617"/>
                <a:gd name="connsiteY2" fmla="*/ 0 h 4287795"/>
                <a:gd name="connsiteX3" fmla="*/ 819665 w 6186617"/>
                <a:gd name="connsiteY3" fmla="*/ 4287795 h 4287795"/>
                <a:gd name="connsiteX0" fmla="*/ 819665 w 6204905"/>
                <a:gd name="connsiteY0" fmla="*/ 4324371 h 4324371"/>
                <a:gd name="connsiteX1" fmla="*/ 0 w 6204905"/>
                <a:gd name="connsiteY1" fmla="*/ 845944 h 4324371"/>
                <a:gd name="connsiteX2" fmla="*/ 6204905 w 6204905"/>
                <a:gd name="connsiteY2" fmla="*/ 0 h 4324371"/>
                <a:gd name="connsiteX3" fmla="*/ 819665 w 6204905"/>
                <a:gd name="connsiteY3" fmla="*/ 4324371 h 4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4905" h="4324371">
                  <a:moveTo>
                    <a:pt x="819665" y="4324371"/>
                  </a:moveTo>
                  <a:lnTo>
                    <a:pt x="0" y="845944"/>
                  </a:lnTo>
                  <a:lnTo>
                    <a:pt x="6204905" y="0"/>
                  </a:lnTo>
                  <a:lnTo>
                    <a:pt x="819665" y="4324371"/>
                  </a:lnTo>
                  <a:close/>
                </a:path>
              </a:pathLst>
            </a:custGeom>
            <a:solidFill>
              <a:schemeClr val="accent6">
                <a:alpha val="18000"/>
              </a:schemeClr>
            </a:solidFill>
            <a:ln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62187" y="891865"/>
              <a:ext cx="3488851" cy="47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868843" y="1571729"/>
              <a:ext cx="0" cy="49399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38654" y="2237150"/>
              <a:ext cx="339623" cy="401372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046463" y="2239608"/>
              <a:ext cx="256071" cy="72005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798331" y="1555040"/>
              <a:ext cx="451763" cy="12516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875909" y="1621129"/>
              <a:ext cx="1153482" cy="980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88259" y="2270734"/>
              <a:ext cx="380377" cy="3334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24440" y="2271958"/>
              <a:ext cx="540926" cy="1111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61301" y="2025308"/>
              <a:ext cx="3129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49699" y="1735052"/>
              <a:ext cx="44460" cy="44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3" name="Rectangle 42"/>
            <p:cNvSpPr/>
            <p:nvPr/>
          </p:nvSpPr>
          <p:spPr>
            <a:xfrm rot="20795995">
              <a:off x="2176764" y="2208523"/>
              <a:ext cx="84466" cy="738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Arc 43"/>
            <p:cNvSpPr/>
            <p:nvPr/>
          </p:nvSpPr>
          <p:spPr>
            <a:xfrm rot="11695940">
              <a:off x="2111209" y="2265354"/>
              <a:ext cx="100376" cy="10787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95403" y="225369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053581" y="1376602"/>
              <a:ext cx="10568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2942603">
              <a:off x="2610677" y="1264173"/>
              <a:ext cx="128478" cy="10872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2768738" y="1214269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Symbol" panose="05050102010706020507" pitchFamily="18" charset="2"/>
                </a:rPr>
                <a:t>b</a:t>
              </a:r>
              <a:endParaRPr lang="en-US" sz="1400" b="1" i="1" dirty="0">
                <a:latin typeface="Symbol" panose="05050102010706020507" pitchFamily="18" charset="2"/>
              </a:endParaRPr>
            </a:p>
          </p:txBody>
        </p:sp>
        <p:sp>
          <p:nvSpPr>
            <p:cNvPr id="94" name="Arc 93"/>
            <p:cNvSpPr/>
            <p:nvPr/>
          </p:nvSpPr>
          <p:spPr>
            <a:xfrm rot="6217960">
              <a:off x="3105959" y="2389770"/>
              <a:ext cx="123499" cy="139597"/>
            </a:xfrm>
            <a:prstGeom prst="arc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3141023" y="2471605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f</a:t>
              </a:r>
              <a:endParaRPr lang="en-US" sz="1100" dirty="0">
                <a:solidFill>
                  <a:srgbClr val="00206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118285" y="2238351"/>
              <a:ext cx="276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714469" y="2312724"/>
              <a:ext cx="291475" cy="223305"/>
              <a:chOff x="6019800" y="4419600"/>
              <a:chExt cx="719369" cy="55112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3099903" y="1999101"/>
              <a:ext cx="291475" cy="223305"/>
              <a:chOff x="6019800" y="4419600"/>
              <a:chExt cx="719369" cy="551124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3516030" y="1669288"/>
              <a:ext cx="291475" cy="223305"/>
              <a:chOff x="6019800" y="4419600"/>
              <a:chExt cx="719369" cy="551124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4005680" y="1281848"/>
              <a:ext cx="291475" cy="223305"/>
              <a:chOff x="6019800" y="4419600"/>
              <a:chExt cx="719369" cy="551124"/>
            </a:xfrm>
          </p:grpSpPr>
          <p:cxnSp>
            <p:nvCxnSpPr>
              <p:cNvPr id="596" name="Straight Connector 595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 rot="2431119" flipH="1">
              <a:off x="2007491" y="1883107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599" name="Straight Connector 598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 rot="2431119" flipH="1">
              <a:off x="1908845" y="1474170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602" name="Straight Connector 601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3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0" name="Arc 99"/>
            <p:cNvSpPr/>
            <p:nvPr/>
          </p:nvSpPr>
          <p:spPr>
            <a:xfrm rot="15212469">
              <a:off x="2245366" y="2591004"/>
              <a:ext cx="278179" cy="274658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2215091" y="2622022"/>
              <a:ext cx="2568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9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1270919">
              <a:off x="2449357" y="2570282"/>
              <a:ext cx="246498" cy="30432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3325898" y="1914685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2733971" y="2382473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2390055" y="2768642"/>
              <a:ext cx="636906" cy="5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TextBox 611"/>
            <p:cNvSpPr txBox="1"/>
            <p:nvPr/>
          </p:nvSpPr>
          <p:spPr>
            <a:xfrm>
              <a:off x="2244930" y="2738064"/>
              <a:ext cx="201427" cy="15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959412" y="1226098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455512" y="892071"/>
              <a:ext cx="260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  <p:cxnSp>
          <p:nvCxnSpPr>
            <p:cNvPr id="105" name="Straight Connector 104"/>
            <p:cNvCxnSpPr>
              <a:stCxn id="15" idx="1"/>
            </p:cNvCxnSpPr>
            <p:nvPr/>
          </p:nvCxnSpPr>
          <p:spPr>
            <a:xfrm flipH="1">
              <a:off x="934559" y="1352313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774506" y="2761800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1169929" y="1367960"/>
              <a:ext cx="1634" cy="13938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TextBox 615"/>
            <p:cNvSpPr txBox="1"/>
            <p:nvPr/>
          </p:nvSpPr>
          <p:spPr>
            <a:xfrm>
              <a:off x="1012153" y="1919270"/>
              <a:ext cx="2728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endParaRPr lang="en-US" sz="1100" dirty="0"/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1592807" y="1779846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Wall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339686" y="1251883"/>
              <a:ext cx="612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</a:t>
              </a:r>
            </a:p>
            <a:p>
              <a:r>
                <a:rPr lang="en-US" sz="1100" dirty="0" smtClean="0"/>
                <a:t>Surface</a:t>
              </a:r>
              <a:endParaRPr lang="en-US" sz="11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 flipV="1">
              <a:off x="4412884" y="1163552"/>
              <a:ext cx="64026" cy="14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645435" y="2269071"/>
              <a:ext cx="589072" cy="31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70431" y="2269751"/>
              <a:ext cx="5797" cy="4952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1480320" y="2401958"/>
              <a:ext cx="35939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263449" y="1866320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Arc 617"/>
            <p:cNvSpPr/>
            <p:nvPr/>
          </p:nvSpPr>
          <p:spPr>
            <a:xfrm rot="9759914">
              <a:off x="2101928" y="2230433"/>
              <a:ext cx="246498" cy="304329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2002007" y="2422432"/>
              <a:ext cx="2632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1694820" y="2437171"/>
              <a:ext cx="335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621" name="Straight Connector 620"/>
            <p:cNvCxnSpPr/>
            <p:nvPr/>
          </p:nvCxnSpPr>
          <p:spPr>
            <a:xfrm>
              <a:off x="3040217" y="2170195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Arc 622"/>
            <p:cNvSpPr/>
            <p:nvPr/>
          </p:nvSpPr>
          <p:spPr>
            <a:xfrm rot="6887840">
              <a:off x="3005946" y="2377539"/>
              <a:ext cx="124634" cy="1538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17042" y="2532964"/>
              <a:ext cx="132093" cy="475472"/>
            </a:xfrm>
            <a:custGeom>
              <a:avLst/>
              <a:gdLst>
                <a:gd name="connsiteX0" fmla="*/ 177800 w 326009"/>
                <a:gd name="connsiteY0" fmla="*/ 0 h 1173480"/>
                <a:gd name="connsiteX1" fmla="*/ 320040 w 326009"/>
                <a:gd name="connsiteY1" fmla="*/ 949960 h 1173480"/>
                <a:gd name="connsiteX2" fmla="*/ 0 w 326009"/>
                <a:gd name="connsiteY2" fmla="*/ 117348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9" h="1173480">
                  <a:moveTo>
                    <a:pt x="177800" y="0"/>
                  </a:moveTo>
                  <a:cubicBezTo>
                    <a:pt x="263736" y="377190"/>
                    <a:pt x="349673" y="754380"/>
                    <a:pt x="320040" y="949960"/>
                  </a:cubicBezTo>
                  <a:cubicBezTo>
                    <a:pt x="290407" y="1145540"/>
                    <a:pt x="145203" y="1159510"/>
                    <a:pt x="0" y="117348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2552090" y="2886631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(q - f)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3251211" y="1284242"/>
              <a:ext cx="5902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Sliding</a:t>
              </a:r>
            </a:p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Wedge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5504479" y="1116869"/>
              <a:ext cx="0" cy="177674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5104748" y="1353102"/>
              <a:ext cx="393830" cy="154051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5104748" y="1116869"/>
              <a:ext cx="399731" cy="236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TextBox 625"/>
            <p:cNvSpPr txBox="1"/>
            <p:nvPr/>
          </p:nvSpPr>
          <p:spPr>
            <a:xfrm>
              <a:off x="5080290" y="102874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1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1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072040" y="1996598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i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5456439" y="2441857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399032" y="2445287"/>
              <a:ext cx="100343" cy="38792"/>
            </a:xfrm>
            <a:custGeom>
              <a:avLst/>
              <a:gdLst>
                <a:gd name="connsiteX0" fmla="*/ 0 w 247650"/>
                <a:gd name="connsiteY0" fmla="*/ 95741 h 95741"/>
                <a:gd name="connsiteX1" fmla="*/ 99060 w 247650"/>
                <a:gd name="connsiteY1" fmla="*/ 4301 h 95741"/>
                <a:gd name="connsiteX2" fmla="*/ 247650 w 247650"/>
                <a:gd name="connsiteY2" fmla="*/ 23351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95741">
                  <a:moveTo>
                    <a:pt x="0" y="95741"/>
                  </a:moveTo>
                  <a:cubicBezTo>
                    <a:pt x="28892" y="56053"/>
                    <a:pt x="57785" y="16366"/>
                    <a:pt x="99060" y="4301"/>
                  </a:cubicBezTo>
                  <a:cubicBezTo>
                    <a:pt x="140335" y="-7764"/>
                    <a:pt x="193992" y="7793"/>
                    <a:pt x="247650" y="2335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9546" y="2322159"/>
              <a:ext cx="324185" cy="257632"/>
            </a:xfrm>
            <a:custGeom>
              <a:avLst/>
              <a:gdLst>
                <a:gd name="connsiteX0" fmla="*/ 800100 w 800100"/>
                <a:gd name="connsiteY0" fmla="*/ 296754 h 635844"/>
                <a:gd name="connsiteX1" fmla="*/ 495300 w 800100"/>
                <a:gd name="connsiteY1" fmla="*/ 11004 h 635844"/>
                <a:gd name="connsiteX2" fmla="*/ 0 w 800100"/>
                <a:gd name="connsiteY2" fmla="*/ 635844 h 6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635844">
                  <a:moveTo>
                    <a:pt x="800100" y="296754"/>
                  </a:moveTo>
                  <a:cubicBezTo>
                    <a:pt x="714375" y="125621"/>
                    <a:pt x="628650" y="-45511"/>
                    <a:pt x="495300" y="11004"/>
                  </a:cubicBezTo>
                  <a:cubicBezTo>
                    <a:pt x="361950" y="67519"/>
                    <a:pt x="180975" y="351681"/>
                    <a:pt x="0" y="6358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4633084" y="2493805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(q -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37246" y="1301233"/>
              <a:ext cx="82702" cy="177839"/>
            </a:xfrm>
            <a:custGeom>
              <a:avLst/>
              <a:gdLst>
                <a:gd name="connsiteX0" fmla="*/ 140208 w 202106"/>
                <a:gd name="connsiteY0" fmla="*/ 0 h 438912"/>
                <a:gd name="connsiteX1" fmla="*/ 195072 w 202106"/>
                <a:gd name="connsiteY1" fmla="*/ 225552 h 438912"/>
                <a:gd name="connsiteX2" fmla="*/ 0 w 202106"/>
                <a:gd name="connsiteY2" fmla="*/ 438912 h 438912"/>
                <a:gd name="connsiteX0" fmla="*/ 140208 w 183722"/>
                <a:gd name="connsiteY0" fmla="*/ 0 h 438912"/>
                <a:gd name="connsiteX1" fmla="*/ 173123 w 183722"/>
                <a:gd name="connsiteY1" fmla="*/ 243840 h 438912"/>
                <a:gd name="connsiteX2" fmla="*/ 0 w 183722"/>
                <a:gd name="connsiteY2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22" h="438912">
                  <a:moveTo>
                    <a:pt x="140208" y="0"/>
                  </a:moveTo>
                  <a:cubicBezTo>
                    <a:pt x="179324" y="76200"/>
                    <a:pt x="196491" y="170688"/>
                    <a:pt x="173123" y="243840"/>
                  </a:cubicBezTo>
                  <a:cubicBezTo>
                    <a:pt x="149755" y="316992"/>
                    <a:pt x="85852" y="368808"/>
                    <a:pt x="0" y="438912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410455" y="1176532"/>
              <a:ext cx="98799" cy="56810"/>
            </a:xfrm>
            <a:custGeom>
              <a:avLst/>
              <a:gdLst>
                <a:gd name="connsiteX0" fmla="*/ 0 w 243840"/>
                <a:gd name="connsiteY0" fmla="*/ 0 h 140208"/>
                <a:gd name="connsiteX1" fmla="*/ 73152 w 243840"/>
                <a:gd name="connsiteY1" fmla="*/ 115824 h 140208"/>
                <a:gd name="connsiteX2" fmla="*/ 243840 w 243840"/>
                <a:gd name="connsiteY2" fmla="*/ 140208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140208">
                  <a:moveTo>
                    <a:pt x="0" y="0"/>
                  </a:moveTo>
                  <a:cubicBezTo>
                    <a:pt x="16256" y="46228"/>
                    <a:pt x="32512" y="92456"/>
                    <a:pt x="73152" y="115824"/>
                  </a:cubicBezTo>
                  <a:cubicBezTo>
                    <a:pt x="113792" y="139192"/>
                    <a:pt x="178816" y="139700"/>
                    <a:pt x="243840" y="1402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4013948" y="1821567"/>
              <a:ext cx="12153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(180</a:t>
              </a:r>
              <a:r>
                <a:rPr lang="en-US" sz="1100" baseline="30000" dirty="0" smtClean="0">
                  <a:latin typeface="Symbol" panose="05050102010706020507" pitchFamily="18" charset="2"/>
                </a:rPr>
                <a:t>o </a:t>
              </a:r>
              <a:r>
                <a:rPr lang="en-US" sz="1100" dirty="0" smtClean="0">
                  <a:latin typeface="Symbol" panose="05050102010706020507" pitchFamily="18" charset="2"/>
                </a:rPr>
                <a:t>- y - q +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052308" y="1445760"/>
              <a:ext cx="232158" cy="405077"/>
            </a:xfrm>
            <a:custGeom>
              <a:avLst/>
              <a:gdLst>
                <a:gd name="connsiteX0" fmla="*/ 426720 w 556470"/>
                <a:gd name="connsiteY0" fmla="*/ 28629 h 1028373"/>
                <a:gd name="connsiteX1" fmla="*/ 530352 w 556470"/>
                <a:gd name="connsiteY1" fmla="*/ 126165 h 1028373"/>
                <a:gd name="connsiteX2" fmla="*/ 0 w 556470"/>
                <a:gd name="connsiteY2" fmla="*/ 1028373 h 1028373"/>
                <a:gd name="connsiteX0" fmla="*/ 426720 w 426720"/>
                <a:gd name="connsiteY0" fmla="*/ 0 h 999744"/>
                <a:gd name="connsiteX1" fmla="*/ 0 w 426720"/>
                <a:gd name="connsiteY1" fmla="*/ 999744 h 999744"/>
                <a:gd name="connsiteX0" fmla="*/ 426720 w 572974"/>
                <a:gd name="connsiteY0" fmla="*/ 0 h 999744"/>
                <a:gd name="connsiteX1" fmla="*/ 0 w 572974"/>
                <a:gd name="connsiteY1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974" h="999744">
                  <a:moveTo>
                    <a:pt x="426720" y="0"/>
                  </a:moveTo>
                  <a:cubicBezTo>
                    <a:pt x="881888" y="321056"/>
                    <a:pt x="142240" y="666496"/>
                    <a:pt x="0" y="9997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585312" y="1368880"/>
              <a:ext cx="7922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 =(a - d)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5261638" y="1163552"/>
              <a:ext cx="28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130686" y="2934810"/>
              <a:ext cx="9941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Force Triangle</a:t>
              </a:r>
              <a:endParaRPr lang="en-US" sz="1100" dirty="0"/>
            </a:p>
          </p:txBody>
        </p:sp>
        <p:sp>
          <p:nvSpPr>
            <p:cNvPr id="307" name="Rectangle 306"/>
            <p:cNvSpPr/>
            <p:nvPr/>
          </p:nvSpPr>
          <p:spPr>
            <a:xfrm rot="3062996">
              <a:off x="3072894" y="2224287"/>
              <a:ext cx="79444" cy="794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9109148">
              <a:off x="3469970" y="1717485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70C0"/>
                  </a:solidFill>
                </a:rPr>
                <a:t>Friction</a:t>
              </a:r>
              <a:endParaRPr lang="en-US" sz="900" i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15150438">
              <a:off x="1716712" y="148094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</a:rPr>
                <a:t>Friction</a:t>
              </a:r>
              <a:endParaRPr lang="en-US" sz="9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>
              <a:stCxn id="42" idx="3"/>
            </p:cNvCxnSpPr>
            <p:nvPr/>
          </p:nvCxnSpPr>
          <p:spPr>
            <a:xfrm flipH="1">
              <a:off x="2588260" y="1773001"/>
              <a:ext cx="267950" cy="22124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42" idx="4"/>
            </p:cNvCxnSpPr>
            <p:nvPr/>
          </p:nvCxnSpPr>
          <p:spPr>
            <a:xfrm>
              <a:off x="2871929" y="1779512"/>
              <a:ext cx="110215" cy="277444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24169" y="285899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208465" y="2775499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223475" y="2804584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78230" y="2131882"/>
              <a:ext cx="88128" cy="126326"/>
              <a:chOff x="4796329" y="2967078"/>
              <a:chExt cx="88128" cy="12632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H="1">
                <a:off x="4796329" y="2967078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4811339" y="2996163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7" name="Trapezoid 14"/>
          <p:cNvSpPr/>
          <p:nvPr/>
        </p:nvSpPr>
        <p:spPr>
          <a:xfrm>
            <a:off x="10803250" y="7458538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78" name="Straight Connector 277"/>
          <p:cNvCxnSpPr/>
          <p:nvPr/>
        </p:nvCxnSpPr>
        <p:spPr>
          <a:xfrm flipV="1">
            <a:off x="11933321" y="7121643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2912379" y="7340429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Arc 282"/>
          <p:cNvSpPr/>
          <p:nvPr/>
        </p:nvSpPr>
        <p:spPr>
          <a:xfrm rot="2942603">
            <a:off x="13664670" y="7175858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4" name="TextBox 283"/>
          <p:cNvSpPr txBox="1"/>
          <p:nvPr/>
        </p:nvSpPr>
        <p:spPr>
          <a:xfrm>
            <a:off x="13860811" y="7140873"/>
            <a:ext cx="391887" cy="378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b</a:t>
            </a:r>
            <a:endParaRPr lang="en-US" sz="1000" dirty="0">
              <a:latin typeface="Symbol" panose="05050102010706020507" pitchFamily="18" charset="2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10210360" y="7466158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9969147" y="9622975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10567748" y="7466158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10443885" y="8431613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293" name="Straight Connector 292"/>
          <p:cNvCxnSpPr/>
          <p:nvPr/>
        </p:nvCxnSpPr>
        <p:spPr>
          <a:xfrm flipH="1" flipV="1">
            <a:off x="11378610" y="8995860"/>
            <a:ext cx="341329" cy="20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1483405" y="8994451"/>
            <a:ext cx="2027" cy="6387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11126714" y="9239543"/>
            <a:ext cx="3789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285" name="Arc 284"/>
          <p:cNvSpPr/>
          <p:nvPr/>
        </p:nvSpPr>
        <p:spPr>
          <a:xfrm rot="15212469">
            <a:off x="12213960" y="9355152"/>
            <a:ext cx="427177" cy="421770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6" name="TextBox 285"/>
          <p:cNvSpPr txBox="1"/>
          <p:nvPr/>
        </p:nvSpPr>
        <p:spPr>
          <a:xfrm>
            <a:off x="12184209" y="938611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anose="05050102010706020507" pitchFamily="18" charset="2"/>
              </a:rPr>
              <a:t>a</a:t>
            </a:r>
            <a:endParaRPr lang="en-US" sz="1200" dirty="0">
              <a:latin typeface="Symbol" panose="05050102010706020507" pitchFamily="18" charset="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69999" y="7306061"/>
            <a:ext cx="524503" cy="1015663"/>
            <a:chOff x="11903530" y="4404412"/>
            <a:chExt cx="524503" cy="1015663"/>
          </a:xfrm>
        </p:grpSpPr>
        <p:sp>
          <p:nvSpPr>
            <p:cNvPr id="322" name="TextBox 321"/>
            <p:cNvSpPr txBox="1"/>
            <p:nvPr/>
          </p:nvSpPr>
          <p:spPr>
            <a:xfrm>
              <a:off x="11903530" y="4404412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12183910" y="4721170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2197950" y="4912243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arallelogram 63"/>
          <p:cNvSpPr/>
          <p:nvPr/>
        </p:nvSpPr>
        <p:spPr>
          <a:xfrm rot="21157611">
            <a:off x="11913051" y="7137988"/>
            <a:ext cx="2159241" cy="196671"/>
          </a:xfrm>
          <a:prstGeom prst="parallelogram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Parallelogram 324"/>
          <p:cNvSpPr/>
          <p:nvPr/>
        </p:nvSpPr>
        <p:spPr>
          <a:xfrm rot="4615866">
            <a:off x="11133527" y="8388817"/>
            <a:ext cx="2285121" cy="206413"/>
          </a:xfrm>
          <a:custGeom>
            <a:avLst/>
            <a:gdLst>
              <a:gd name="connsiteX0" fmla="*/ 0 w 2283649"/>
              <a:gd name="connsiteY0" fmla="*/ 196671 h 196671"/>
              <a:gd name="connsiteX1" fmla="*/ 49168 w 2283649"/>
              <a:gd name="connsiteY1" fmla="*/ 0 h 196671"/>
              <a:gd name="connsiteX2" fmla="*/ 2283649 w 2283649"/>
              <a:gd name="connsiteY2" fmla="*/ 0 h 196671"/>
              <a:gd name="connsiteX3" fmla="*/ 2234481 w 2283649"/>
              <a:gd name="connsiteY3" fmla="*/ 196671 h 196671"/>
              <a:gd name="connsiteX4" fmla="*/ 0 w 2283649"/>
              <a:gd name="connsiteY4" fmla="*/ 196671 h 196671"/>
              <a:gd name="connsiteX0" fmla="*/ 79336 w 2362985"/>
              <a:gd name="connsiteY0" fmla="*/ 199123 h 199123"/>
              <a:gd name="connsiteX1" fmla="*/ 0 w 2362985"/>
              <a:gd name="connsiteY1" fmla="*/ 0 h 199123"/>
              <a:gd name="connsiteX2" fmla="*/ 2362985 w 2362985"/>
              <a:gd name="connsiteY2" fmla="*/ 2452 h 199123"/>
              <a:gd name="connsiteX3" fmla="*/ 2313817 w 2362985"/>
              <a:gd name="connsiteY3" fmla="*/ 199123 h 199123"/>
              <a:gd name="connsiteX4" fmla="*/ 79336 w 2362985"/>
              <a:gd name="connsiteY4" fmla="*/ 199123 h 19912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313817 w 2362985"/>
              <a:gd name="connsiteY3" fmla="*/ 199123 h 206413"/>
              <a:gd name="connsiteX4" fmla="*/ 85467 w 2362985"/>
              <a:gd name="connsiteY4" fmla="*/ 206413 h 20641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285121 w 2362985"/>
              <a:gd name="connsiteY3" fmla="*/ 196374 h 206413"/>
              <a:gd name="connsiteX4" fmla="*/ 85467 w 2362985"/>
              <a:gd name="connsiteY4" fmla="*/ 206413 h 206413"/>
              <a:gd name="connsiteX0" fmla="*/ 85467 w 2285121"/>
              <a:gd name="connsiteY0" fmla="*/ 206413 h 206413"/>
              <a:gd name="connsiteX1" fmla="*/ 0 w 2285121"/>
              <a:gd name="connsiteY1" fmla="*/ 0 h 206413"/>
              <a:gd name="connsiteX2" fmla="*/ 2192497 w 2285121"/>
              <a:gd name="connsiteY2" fmla="*/ 3944 h 206413"/>
              <a:gd name="connsiteX3" fmla="*/ 2285121 w 2285121"/>
              <a:gd name="connsiteY3" fmla="*/ 196374 h 206413"/>
              <a:gd name="connsiteX4" fmla="*/ 85467 w 2285121"/>
              <a:gd name="connsiteY4" fmla="*/ 206413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121" h="206413">
                <a:moveTo>
                  <a:pt x="85467" y="206413"/>
                </a:moveTo>
                <a:lnTo>
                  <a:pt x="0" y="0"/>
                </a:lnTo>
                <a:lnTo>
                  <a:pt x="2192497" y="3944"/>
                </a:lnTo>
                <a:lnTo>
                  <a:pt x="2285121" y="196374"/>
                </a:lnTo>
                <a:lnTo>
                  <a:pt x="85467" y="20641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7" name="Straight Arrow Connector 326"/>
          <p:cNvCxnSpPr>
            <a:stCxn id="325" idx="1"/>
            <a:endCxn id="277" idx="2"/>
          </p:cNvCxnSpPr>
          <p:nvPr/>
        </p:nvCxnSpPr>
        <p:spPr>
          <a:xfrm flipH="1">
            <a:off x="11935371" y="7355719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>
            <a:off x="11998629" y="7595042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>
            <a:off x="12053532" y="7869644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H="1">
            <a:off x="12118262" y="814373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12199896" y="8165179"/>
            <a:ext cx="501861" cy="3632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H="1">
            <a:off x="12286277" y="8890427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>
            <a:off x="12332105" y="9094953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ight Triangle 17"/>
          <p:cNvSpPr/>
          <p:nvPr/>
        </p:nvSpPr>
        <p:spPr>
          <a:xfrm>
            <a:off x="12359102" y="7484590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11842990" y="8752787"/>
            <a:ext cx="1462650" cy="307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 rot="20795995">
            <a:off x="12142203" y="8872177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2965981" y="8540512"/>
            <a:ext cx="19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endParaRPr lang="en-US" sz="1400" dirty="0">
              <a:latin typeface="Symbol" panose="05050102010706020507" pitchFamily="18" charset="2"/>
            </a:endParaRPr>
          </a:p>
        </p:txBody>
      </p:sp>
      <p:cxnSp>
        <p:nvCxnSpPr>
          <p:cNvPr id="287" name="Straight Connector 286"/>
          <p:cNvCxnSpPr/>
          <p:nvPr/>
        </p:nvCxnSpPr>
        <p:spPr>
          <a:xfrm>
            <a:off x="12878260" y="9625047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3351702" y="7910161"/>
            <a:ext cx="357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01" name="Straight Arrow Connector 300"/>
          <p:cNvCxnSpPr/>
          <p:nvPr/>
        </p:nvCxnSpPr>
        <p:spPr>
          <a:xfrm flipH="1">
            <a:off x="12689899" y="8254381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Arc 301"/>
          <p:cNvSpPr/>
          <p:nvPr/>
        </p:nvSpPr>
        <p:spPr>
          <a:xfrm>
            <a:off x="12834258" y="8668916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5" name="Straight Arrow Connector 304"/>
          <p:cNvCxnSpPr/>
          <p:nvPr/>
        </p:nvCxnSpPr>
        <p:spPr>
          <a:xfrm flipH="1">
            <a:off x="12481230" y="7797700"/>
            <a:ext cx="183684" cy="147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H="1">
            <a:off x="12515646" y="7929771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12593934" y="8116927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639552" y="8242186"/>
            <a:ext cx="467343" cy="397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2426955" y="7672959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304" idx="2"/>
          </p:cNvCxnSpPr>
          <p:nvPr/>
        </p:nvCxnSpPr>
        <p:spPr>
          <a:xfrm flipH="1">
            <a:off x="12871911" y="8912831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H="1">
            <a:off x="12775054" y="8622220"/>
            <a:ext cx="712189" cy="584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H="1">
            <a:off x="12840199" y="8768671"/>
            <a:ext cx="796850" cy="676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H="1">
            <a:off x="12438407" y="9486295"/>
            <a:ext cx="167978" cy="1377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H="1">
            <a:off x="12392570" y="933311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12250301" y="8684399"/>
            <a:ext cx="164724" cy="10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12418879" y="9471971"/>
            <a:ext cx="44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1732645" y="7088625"/>
            <a:ext cx="44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2757627" y="6828142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cxnSp>
        <p:nvCxnSpPr>
          <p:cNvPr id="339" name="Straight Connector 338"/>
          <p:cNvCxnSpPr/>
          <p:nvPr/>
        </p:nvCxnSpPr>
        <p:spPr>
          <a:xfrm flipH="1">
            <a:off x="11693166" y="8411114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/>
          <p:cNvSpPr/>
          <p:nvPr/>
        </p:nvSpPr>
        <p:spPr>
          <a:xfrm rot="20847514">
            <a:off x="12042968" y="8434790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1" name="TextBox 340"/>
          <p:cNvSpPr txBox="1"/>
          <p:nvPr/>
        </p:nvSpPr>
        <p:spPr>
          <a:xfrm>
            <a:off x="12615778" y="7912691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1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43" name="Straight Connector 342"/>
          <p:cNvCxnSpPr/>
          <p:nvPr/>
        </p:nvCxnSpPr>
        <p:spPr>
          <a:xfrm flipH="1" flipV="1">
            <a:off x="11690619" y="8517193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H="1">
            <a:off x="11821369" y="8518238"/>
            <a:ext cx="12011" cy="11205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/>
          <p:cNvSpPr/>
          <p:nvPr/>
        </p:nvSpPr>
        <p:spPr>
          <a:xfrm>
            <a:off x="11540728" y="9132618"/>
            <a:ext cx="359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H/2</a:t>
            </a:r>
            <a:endParaRPr lang="en-US" sz="900" dirty="0"/>
          </a:p>
        </p:txBody>
      </p:sp>
      <p:sp>
        <p:nvSpPr>
          <p:cNvPr id="351" name="Arc 350"/>
          <p:cNvSpPr/>
          <p:nvPr/>
        </p:nvSpPr>
        <p:spPr>
          <a:xfrm rot="1132109">
            <a:off x="12309628" y="8370788"/>
            <a:ext cx="148798" cy="16989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TextBox 351"/>
          <p:cNvSpPr txBox="1"/>
          <p:nvPr/>
        </p:nvSpPr>
        <p:spPr>
          <a:xfrm>
            <a:off x="12383212" y="8268585"/>
            <a:ext cx="18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d</a:t>
            </a:r>
            <a:endParaRPr lang="en-US" sz="1000" dirty="0">
              <a:latin typeface="Symbol" panose="05050102010706020507" pitchFamily="18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55588" y="8539166"/>
            <a:ext cx="8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</a:t>
            </a:r>
            <a:endParaRPr lang="en-US" sz="1400" b="1" dirty="0"/>
          </a:p>
        </p:txBody>
      </p:sp>
      <p:sp>
        <p:nvSpPr>
          <p:cNvPr id="381" name="TextBox 380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  <p:sp>
        <p:nvSpPr>
          <p:cNvPr id="215" name="TextBox 214"/>
          <p:cNvSpPr txBox="1"/>
          <p:nvPr/>
        </p:nvSpPr>
        <p:spPr>
          <a:xfrm rot="19319088">
            <a:off x="13188673" y="9049365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6" name="Arc 215"/>
          <p:cNvSpPr/>
          <p:nvPr/>
        </p:nvSpPr>
        <p:spPr>
          <a:xfrm rot="893388">
            <a:off x="12961096" y="9464712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13117406" y="9352339"/>
            <a:ext cx="10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latin typeface="Symbol" panose="05050102010706020507" pitchFamily="18" charset="2"/>
              </a:rPr>
              <a:t> + (90</a:t>
            </a:r>
            <a:r>
              <a:rPr lang="en-US" sz="1400" baseline="30000" dirty="0" smtClean="0">
                <a:latin typeface="Symbol" panose="05050102010706020507" pitchFamily="18" charset="2"/>
              </a:rPr>
              <a:t>o</a:t>
            </a:r>
            <a:r>
              <a:rPr lang="en-US" sz="1400" dirty="0" smtClean="0">
                <a:latin typeface="Symbol" panose="05050102010706020507" pitchFamily="18" charset="2"/>
              </a:rPr>
              <a:t>-a)</a:t>
            </a:r>
            <a:endParaRPr lang="en-US" sz="1400" dirty="0">
              <a:latin typeface="Symbol" panose="05050102010706020507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90265" y="4080877"/>
            <a:ext cx="4997552" cy="2771692"/>
            <a:chOff x="9690265" y="4080877"/>
            <a:chExt cx="4997552" cy="2771692"/>
          </a:xfrm>
        </p:grpSpPr>
        <p:grpSp>
          <p:nvGrpSpPr>
            <p:cNvPr id="62" name="Group 61"/>
            <p:cNvGrpSpPr/>
            <p:nvPr/>
          </p:nvGrpSpPr>
          <p:grpSpPr>
            <a:xfrm>
              <a:off x="10030386" y="4080877"/>
              <a:ext cx="4657431" cy="2771692"/>
              <a:chOff x="6124869" y="3675454"/>
              <a:chExt cx="4657431" cy="2771692"/>
            </a:xfrm>
          </p:grpSpPr>
          <p:sp>
            <p:nvSpPr>
              <p:cNvPr id="128" name="Trapezoid 14"/>
              <p:cNvSpPr/>
              <p:nvPr/>
            </p:nvSpPr>
            <p:spPr>
              <a:xfrm>
                <a:off x="6958972" y="4120514"/>
                <a:ext cx="1637635" cy="2168136"/>
              </a:xfrm>
              <a:custGeom>
                <a:avLst/>
                <a:gdLst>
                  <a:gd name="connsiteX0" fmla="*/ 0 w 2211860"/>
                  <a:gd name="connsiteY0" fmla="*/ 3484605 h 3484605"/>
                  <a:gd name="connsiteX1" fmla="*/ 552965 w 2211860"/>
                  <a:gd name="connsiteY1" fmla="*/ 0 h 3484605"/>
                  <a:gd name="connsiteX2" fmla="*/ 1658895 w 2211860"/>
                  <a:gd name="connsiteY2" fmla="*/ 0 h 3484605"/>
                  <a:gd name="connsiteX3" fmla="*/ 2211860 w 2211860"/>
                  <a:gd name="connsiteY3" fmla="*/ 3484605 h 3484605"/>
                  <a:gd name="connsiteX4" fmla="*/ 0 w 2211860"/>
                  <a:gd name="connsiteY4" fmla="*/ 3484605 h 3484605"/>
                  <a:gd name="connsiteX0" fmla="*/ 0 w 2631990"/>
                  <a:gd name="connsiteY0" fmla="*/ 3472249 h 3484605"/>
                  <a:gd name="connsiteX1" fmla="*/ 973095 w 2631990"/>
                  <a:gd name="connsiteY1" fmla="*/ 0 h 3484605"/>
                  <a:gd name="connsiteX2" fmla="*/ 2079025 w 2631990"/>
                  <a:gd name="connsiteY2" fmla="*/ 0 h 3484605"/>
                  <a:gd name="connsiteX3" fmla="*/ 2631990 w 2631990"/>
                  <a:gd name="connsiteY3" fmla="*/ 3484605 h 3484605"/>
                  <a:gd name="connsiteX4" fmla="*/ 0 w 2631990"/>
                  <a:gd name="connsiteY4" fmla="*/ 3472249 h 3484605"/>
                  <a:gd name="connsiteX0" fmla="*/ 0 w 2631990"/>
                  <a:gd name="connsiteY0" fmla="*/ 3472249 h 3484605"/>
                  <a:gd name="connsiteX1" fmla="*/ 973095 w 2631990"/>
                  <a:gd name="connsiteY1" fmla="*/ 0 h 3484605"/>
                  <a:gd name="connsiteX2" fmla="*/ 1819533 w 2631990"/>
                  <a:gd name="connsiteY2" fmla="*/ 24713 h 3484605"/>
                  <a:gd name="connsiteX3" fmla="*/ 2631990 w 2631990"/>
                  <a:gd name="connsiteY3" fmla="*/ 3484605 h 3484605"/>
                  <a:gd name="connsiteX4" fmla="*/ 0 w 2631990"/>
                  <a:gd name="connsiteY4" fmla="*/ 3472249 h 348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1990" h="3484605">
                    <a:moveTo>
                      <a:pt x="0" y="3472249"/>
                    </a:moveTo>
                    <a:lnTo>
                      <a:pt x="973095" y="0"/>
                    </a:lnTo>
                    <a:lnTo>
                      <a:pt x="1819533" y="24713"/>
                    </a:lnTo>
                    <a:lnTo>
                      <a:pt x="2631990" y="3484605"/>
                    </a:lnTo>
                    <a:lnTo>
                      <a:pt x="0" y="3472249"/>
                    </a:lnTo>
                    <a:close/>
                  </a:path>
                </a:pathLst>
              </a:custGeom>
              <a:solidFill>
                <a:srgbClr val="FFFF00">
                  <a:alpha val="42000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8089043" y="3783619"/>
                <a:ext cx="2693257" cy="352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7918243" y="5417367"/>
                <a:ext cx="1105743" cy="2202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 rot="20795995">
                <a:off x="8278205" y="5435328"/>
                <a:ext cx="129708" cy="113406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663842" y="5190218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endParaRPr lang="en-US" sz="14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8089043" y="4137660"/>
                <a:ext cx="1622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Arc 144"/>
              <p:cNvSpPr/>
              <p:nvPr/>
            </p:nvSpPr>
            <p:spPr>
              <a:xfrm rot="2942603">
                <a:off x="8938829" y="3969513"/>
                <a:ext cx="229710" cy="156039"/>
              </a:xfrm>
              <a:prstGeom prst="arc">
                <a:avLst>
                  <a:gd name="adj1" fmla="val 16200000"/>
                  <a:gd name="adj2" fmla="val 2142552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9308657" y="3931463"/>
                <a:ext cx="391887" cy="378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Symbol" panose="05050102010706020507" pitchFamily="18" charset="2"/>
                  </a:rPr>
                  <a:t>b</a:t>
                </a:r>
                <a:endParaRPr lang="en-US" sz="1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56" name="Arc 155"/>
              <p:cNvSpPr/>
              <p:nvPr/>
            </p:nvSpPr>
            <p:spPr>
              <a:xfrm rot="15212469">
                <a:off x="8383552" y="6022673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8349692" y="6020756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endParaRPr lang="en-US" sz="12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>
                <a:off x="8596607" y="6289627"/>
                <a:ext cx="978046" cy="8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6366082" y="4128134"/>
                <a:ext cx="1185779" cy="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6124869" y="6284951"/>
                <a:ext cx="1193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H="1">
                <a:off x="6723470" y="4128134"/>
                <a:ext cx="29420" cy="21696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6599607" y="5093589"/>
                <a:ext cx="2968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</a:t>
                </a:r>
                <a:endParaRPr lang="en-US" sz="1400" dirty="0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7520373" y="5528306"/>
                <a:ext cx="378263" cy="49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>
                <a:off x="7654232" y="5529351"/>
                <a:ext cx="8902" cy="7605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Rectangle 174"/>
              <p:cNvSpPr/>
              <p:nvPr/>
            </p:nvSpPr>
            <p:spPr>
              <a:xfrm>
                <a:off x="7208731" y="5732370"/>
                <a:ext cx="551891" cy="35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/>
                  <a:t>H/3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9150059" y="4770321"/>
                <a:ext cx="1317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= 0.5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1600" i="1" baseline="300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a</a:t>
                </a:r>
                <a:endParaRPr lang="en-US" sz="1600" i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6" name="Straight Arrow Connector 205"/>
              <p:cNvCxnSpPr/>
              <p:nvPr/>
            </p:nvCxnSpPr>
            <p:spPr>
              <a:xfrm flipH="1">
                <a:off x="8423676" y="4898431"/>
                <a:ext cx="797567" cy="629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>
                <a:off x="8552605" y="5333496"/>
                <a:ext cx="213788" cy="28194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>
                <a:off x="8089043" y="4144542"/>
                <a:ext cx="1420717" cy="2154229"/>
              </a:xfrm>
              <a:custGeom>
                <a:avLst/>
                <a:gdLst>
                  <a:gd name="connsiteX0" fmla="*/ 0 w 2060797"/>
                  <a:gd name="connsiteY0" fmla="*/ 2149149 h 2149149"/>
                  <a:gd name="connsiteX1" fmla="*/ 0 w 2060797"/>
                  <a:gd name="connsiteY1" fmla="*/ 0 h 2149149"/>
                  <a:gd name="connsiteX2" fmla="*/ 2060797 w 2060797"/>
                  <a:gd name="connsiteY2" fmla="*/ 2149149 h 2149149"/>
                  <a:gd name="connsiteX3" fmla="*/ 0 w 2060797"/>
                  <a:gd name="connsiteY3" fmla="*/ 2149149 h 2149149"/>
                  <a:gd name="connsiteX0" fmla="*/ 513080 w 2060797"/>
                  <a:gd name="connsiteY0" fmla="*/ 2154229 h 2154229"/>
                  <a:gd name="connsiteX1" fmla="*/ 0 w 2060797"/>
                  <a:gd name="connsiteY1" fmla="*/ 0 h 2154229"/>
                  <a:gd name="connsiteX2" fmla="*/ 2060797 w 2060797"/>
                  <a:gd name="connsiteY2" fmla="*/ 2149149 h 2154229"/>
                  <a:gd name="connsiteX3" fmla="*/ 513080 w 2060797"/>
                  <a:gd name="connsiteY3" fmla="*/ 2154229 h 2154229"/>
                  <a:gd name="connsiteX0" fmla="*/ 513080 w 1517237"/>
                  <a:gd name="connsiteY0" fmla="*/ 2154229 h 2154229"/>
                  <a:gd name="connsiteX1" fmla="*/ 0 w 1517237"/>
                  <a:gd name="connsiteY1" fmla="*/ 0 h 2154229"/>
                  <a:gd name="connsiteX2" fmla="*/ 1517237 w 1517237"/>
                  <a:gd name="connsiteY2" fmla="*/ 1483669 h 2154229"/>
                  <a:gd name="connsiteX3" fmla="*/ 513080 w 1517237"/>
                  <a:gd name="connsiteY3" fmla="*/ 2154229 h 2154229"/>
                  <a:gd name="connsiteX0" fmla="*/ 513080 w 1456277"/>
                  <a:gd name="connsiteY0" fmla="*/ 2154229 h 2154229"/>
                  <a:gd name="connsiteX1" fmla="*/ 0 w 1456277"/>
                  <a:gd name="connsiteY1" fmla="*/ 0 h 2154229"/>
                  <a:gd name="connsiteX2" fmla="*/ 1456277 w 1456277"/>
                  <a:gd name="connsiteY2" fmla="*/ 1468429 h 2154229"/>
                  <a:gd name="connsiteX3" fmla="*/ 513080 w 1456277"/>
                  <a:gd name="connsiteY3" fmla="*/ 2154229 h 2154229"/>
                  <a:gd name="connsiteX0" fmla="*/ 513080 w 1420717"/>
                  <a:gd name="connsiteY0" fmla="*/ 2154229 h 2154229"/>
                  <a:gd name="connsiteX1" fmla="*/ 0 w 1420717"/>
                  <a:gd name="connsiteY1" fmla="*/ 0 h 2154229"/>
                  <a:gd name="connsiteX2" fmla="*/ 1420717 w 1420717"/>
                  <a:gd name="connsiteY2" fmla="*/ 1432869 h 2154229"/>
                  <a:gd name="connsiteX3" fmla="*/ 513080 w 1420717"/>
                  <a:gd name="connsiteY3" fmla="*/ 2154229 h 21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717" h="2154229">
                    <a:moveTo>
                      <a:pt x="513080" y="2154229"/>
                    </a:moveTo>
                    <a:lnTo>
                      <a:pt x="0" y="0"/>
                    </a:lnTo>
                    <a:lnTo>
                      <a:pt x="1420717" y="1432869"/>
                    </a:lnTo>
                    <a:lnTo>
                      <a:pt x="513080" y="2154229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199120" y="4448164"/>
                <a:ext cx="167756" cy="1265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 flipH="1">
                <a:off x="8251533" y="4611034"/>
                <a:ext cx="294814" cy="2382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 flipH="1">
                <a:off x="8318313" y="4766985"/>
                <a:ext cx="390524" cy="3205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 flipH="1">
                <a:off x="8368075" y="4901459"/>
                <a:ext cx="485370" cy="4000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H="1">
                <a:off x="8145302" y="4337539"/>
                <a:ext cx="121527" cy="801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>
                <a:stCxn id="18" idx="2"/>
              </p:cNvCxnSpPr>
              <p:nvPr/>
            </p:nvCxnSpPr>
            <p:spPr>
              <a:xfrm flipH="1">
                <a:off x="8590258" y="5577411"/>
                <a:ext cx="919502" cy="7291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flipH="1">
                <a:off x="8493400" y="5280233"/>
                <a:ext cx="727843" cy="5906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H="1">
                <a:off x="8558546" y="5429674"/>
                <a:ext cx="808450" cy="6803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Rectangle 247"/>
              <p:cNvSpPr/>
              <p:nvPr/>
            </p:nvSpPr>
            <p:spPr>
              <a:xfrm rot="20795995">
                <a:off x="8429567" y="5516611"/>
                <a:ext cx="129708" cy="113406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253" name="Straight Arrow Connector 252"/>
              <p:cNvCxnSpPr/>
              <p:nvPr/>
            </p:nvCxnSpPr>
            <p:spPr>
              <a:xfrm>
                <a:off x="8418191" y="5073590"/>
                <a:ext cx="0" cy="4882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flipH="1">
                <a:off x="8421670" y="5550641"/>
                <a:ext cx="421009" cy="503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/>
              <p:cNvSpPr txBox="1"/>
              <p:nvPr/>
            </p:nvSpPr>
            <p:spPr>
              <a:xfrm>
                <a:off x="8878767" y="5402909"/>
                <a:ext cx="151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r>
                  <a:rPr lang="en-US" sz="1200" baseline="-25000" dirty="0" smtClean="0"/>
                  <a:t>h </a:t>
                </a:r>
                <a:r>
                  <a:rPr lang="en-US" sz="1200" dirty="0" smtClean="0"/>
                  <a:t>= cos [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d </a:t>
                </a:r>
                <a:r>
                  <a:rPr lang="en-US" sz="1200" dirty="0">
                    <a:latin typeface="Symbol" panose="05050102010706020507" pitchFamily="18" charset="2"/>
                  </a:rPr>
                  <a:t>+ (90</a:t>
                </a:r>
                <a:r>
                  <a:rPr lang="en-US" sz="1200" baseline="30000" dirty="0">
                    <a:latin typeface="Symbol" panose="05050102010706020507" pitchFamily="18" charset="2"/>
                  </a:rPr>
                  <a:t>o</a:t>
                </a:r>
                <a:r>
                  <a:rPr lang="en-US" sz="1200" dirty="0">
                    <a:latin typeface="Symbol" panose="05050102010706020507" pitchFamily="18" charset="2"/>
                  </a:rPr>
                  <a:t>-a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)]</a:t>
                </a:r>
                <a:endParaRPr lang="en-US" sz="1200" dirty="0">
                  <a:latin typeface="Symbol" panose="05050102010706020507" pitchFamily="18" charset="2"/>
                </a:endParaRPr>
              </a:p>
              <a:p>
                <a:endParaRPr lang="en-US" sz="1200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8324275" y="4869437"/>
                <a:ext cx="317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P</a:t>
                </a:r>
                <a:r>
                  <a:rPr lang="en-US" sz="1200" i="1" baseline="-25000" dirty="0" smtClean="0"/>
                  <a:t>v</a:t>
                </a:r>
                <a:endParaRPr lang="en-US" sz="1200" i="1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92930" y="3675454"/>
                <a:ext cx="131786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400" dirty="0" smtClean="0"/>
                  <a:t> = 0.5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400" dirty="0" smtClean="0"/>
                  <a:t> to 0.7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endParaRPr lang="en-US" sz="14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9904950" y="4060846"/>
                <a:ext cx="519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 Narrow" panose="020B0606020202030204" pitchFamily="34" charset="0"/>
                  </a:rPr>
                  <a:t>Sand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 </a:t>
                </a:r>
              </a:p>
              <a:p>
                <a:r>
                  <a:rPr lang="en-US" sz="12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200" dirty="0" smtClean="0"/>
                  <a:t> =  ̸</a:t>
                </a:r>
              </a:p>
              <a:p>
                <a:r>
                  <a:rPr lang="en-US" sz="12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200" dirty="0" smtClean="0"/>
                  <a:t> =  ̸ </a:t>
                </a:r>
                <a:endParaRPr lang="en-US" sz="1200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0185330" y="4377604"/>
                <a:ext cx="14040" cy="70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10199370" y="4568677"/>
                <a:ext cx="14040" cy="70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/>
            <p:cNvSpPr txBox="1"/>
            <p:nvPr/>
          </p:nvSpPr>
          <p:spPr>
            <a:xfrm rot="19319088">
              <a:off x="12785873" y="6167786"/>
              <a:ext cx="752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h </a:t>
              </a:r>
              <a:r>
                <a:rPr lang="en-US" sz="1200" dirty="0" smtClean="0">
                  <a:solidFill>
                    <a:srgbClr val="FF0000"/>
                  </a:solidFill>
                </a:rPr>
                <a:t>= </a:t>
              </a:r>
              <a:r>
                <a:rPr lang="en-US" sz="1200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HK</a:t>
              </a:r>
              <a:r>
                <a:rPr lang="en-US" sz="1200" baseline="-25000" dirty="0" err="1" smtClean="0">
                  <a:solidFill>
                    <a:srgbClr val="FF0000"/>
                  </a:solidFill>
                </a:rPr>
                <a:t>a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9690265" y="5118265"/>
              <a:ext cx="2303813" cy="890649"/>
            </a:xfrm>
            <a:custGeom>
              <a:avLst/>
              <a:gdLst>
                <a:gd name="connsiteX0" fmla="*/ 0 w 2303813"/>
                <a:gd name="connsiteY0" fmla="*/ 0 h 890649"/>
                <a:gd name="connsiteX1" fmla="*/ 1900052 w 2303813"/>
                <a:gd name="connsiteY1" fmla="*/ 285008 h 890649"/>
                <a:gd name="connsiteX2" fmla="*/ 2303813 w 2303813"/>
                <a:gd name="connsiteY2" fmla="*/ 890649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3813" h="890649">
                  <a:moveTo>
                    <a:pt x="0" y="0"/>
                  </a:moveTo>
                  <a:cubicBezTo>
                    <a:pt x="758041" y="68283"/>
                    <a:pt x="1516083" y="136567"/>
                    <a:pt x="1900052" y="285008"/>
                  </a:cubicBezTo>
                  <a:cubicBezTo>
                    <a:pt x="2284021" y="433449"/>
                    <a:pt x="2293917" y="662049"/>
                    <a:pt x="2303813" y="890649"/>
                  </a:cubicBezTo>
                </a:path>
              </a:pathLst>
            </a:custGeom>
            <a:noFill/>
            <a:ln w="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62701" y="4821382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Draw this perpendicular line first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Then draw P</a:t>
            </a:r>
            <a:r>
              <a:rPr lang="en-US" sz="1200" baseline="-25000" dirty="0" smtClean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 with  an angle = 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997" y="5308137"/>
                <a:ext cx="5833924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7" y="5308137"/>
                <a:ext cx="5833924" cy="1271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88640" y="4445000"/>
            <a:ext cx="519694" cy="425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7" name="Trapezoid 14"/>
          <p:cNvSpPr/>
          <p:nvPr/>
        </p:nvSpPr>
        <p:spPr>
          <a:xfrm>
            <a:off x="1893209" y="7228497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48" name="Straight Connector 347"/>
          <p:cNvCxnSpPr/>
          <p:nvPr/>
        </p:nvCxnSpPr>
        <p:spPr>
          <a:xfrm flipV="1">
            <a:off x="3023280" y="6891602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H="1">
            <a:off x="2852480" y="8525350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/>
          <p:cNvSpPr/>
          <p:nvPr/>
        </p:nvSpPr>
        <p:spPr>
          <a:xfrm rot="20795995">
            <a:off x="3212442" y="8543311"/>
            <a:ext cx="129708" cy="11340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3" name="TextBox 352"/>
          <p:cNvSpPr txBox="1"/>
          <p:nvPr/>
        </p:nvSpPr>
        <p:spPr>
          <a:xfrm>
            <a:off x="3598079" y="829820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lang="en-US" sz="1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354" name="Straight Connector 353"/>
          <p:cNvCxnSpPr/>
          <p:nvPr/>
        </p:nvCxnSpPr>
        <p:spPr>
          <a:xfrm>
            <a:off x="3023280" y="7245643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Arc 354"/>
          <p:cNvSpPr/>
          <p:nvPr/>
        </p:nvSpPr>
        <p:spPr>
          <a:xfrm rot="2942603">
            <a:off x="3873066" y="7077496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7" name="TextBox 356"/>
          <p:cNvSpPr txBox="1"/>
          <p:nvPr/>
        </p:nvSpPr>
        <p:spPr>
          <a:xfrm>
            <a:off x="4238133" y="6974676"/>
            <a:ext cx="21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Symbol" panose="05050102010706020507" pitchFamily="18" charset="2"/>
              </a:rPr>
              <a:t>b</a:t>
            </a:r>
            <a:endParaRPr lang="en-US" sz="1400" b="1" i="1" dirty="0">
              <a:latin typeface="Symbol" panose="05050102010706020507" pitchFamily="18" charset="2"/>
            </a:endParaRPr>
          </a:p>
        </p:txBody>
      </p:sp>
      <p:cxnSp>
        <p:nvCxnSpPr>
          <p:cNvPr id="360" name="Straight Connector 359"/>
          <p:cNvCxnSpPr/>
          <p:nvPr/>
        </p:nvCxnSpPr>
        <p:spPr>
          <a:xfrm>
            <a:off x="3530844" y="9397610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>
            <a:off x="1300319" y="7236117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H="1">
            <a:off x="1059106" y="9392934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H="1">
            <a:off x="1657707" y="7236117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1533844" y="8201572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365" name="Straight Connector 364"/>
          <p:cNvCxnSpPr/>
          <p:nvPr/>
        </p:nvCxnSpPr>
        <p:spPr>
          <a:xfrm flipH="1" flipV="1">
            <a:off x="2454610" y="8636289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H="1">
            <a:off x="2588469" y="8637334"/>
            <a:ext cx="8902" cy="7605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>
            <a:off x="2142968" y="8840353"/>
            <a:ext cx="551891" cy="35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084296" y="7878304"/>
            <a:ext cx="1317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 </a:t>
            </a:r>
            <a:r>
              <a:rPr lang="en-US" sz="1600" i="1" dirty="0" smtClean="0">
                <a:solidFill>
                  <a:srgbClr val="FF0000"/>
                </a:solidFill>
              </a:rPr>
              <a:t>= 0.5</a:t>
            </a:r>
            <a:r>
              <a:rPr lang="en-US" sz="16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sz="1600" i="1" dirty="0" smtClean="0">
                <a:solidFill>
                  <a:srgbClr val="FF0000"/>
                </a:solidFill>
              </a:rPr>
              <a:t>H</a:t>
            </a:r>
            <a:r>
              <a:rPr lang="en-US" sz="1600" i="1" baseline="30000" dirty="0" smtClean="0">
                <a:solidFill>
                  <a:srgbClr val="FF0000"/>
                </a:solidFill>
              </a:rPr>
              <a:t>2 </a:t>
            </a:r>
            <a:r>
              <a:rPr lang="en-US" sz="1600" i="1" dirty="0" smtClean="0">
                <a:solidFill>
                  <a:srgbClr val="FF0000"/>
                </a:solidFill>
              </a:rPr>
              <a:t>k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69" name="Straight Arrow Connector 368"/>
          <p:cNvCxnSpPr/>
          <p:nvPr/>
        </p:nvCxnSpPr>
        <p:spPr>
          <a:xfrm flipH="1">
            <a:off x="3357913" y="8006414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Arc 369"/>
          <p:cNvSpPr/>
          <p:nvPr/>
        </p:nvSpPr>
        <p:spPr>
          <a:xfrm>
            <a:off x="3486842" y="8441479"/>
            <a:ext cx="213788" cy="28194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Right Triangle 17"/>
          <p:cNvSpPr/>
          <p:nvPr/>
        </p:nvSpPr>
        <p:spPr>
          <a:xfrm>
            <a:off x="3023280" y="7252525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2" name="Straight Arrow Connector 371"/>
          <p:cNvCxnSpPr/>
          <p:nvPr/>
        </p:nvCxnSpPr>
        <p:spPr>
          <a:xfrm flipH="1">
            <a:off x="3133357" y="7556147"/>
            <a:ext cx="167756" cy="126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flipH="1">
            <a:off x="3185770" y="7719017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flipH="1">
            <a:off x="3252550" y="7874968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 flipH="1">
            <a:off x="3302312" y="8009442"/>
            <a:ext cx="485370" cy="400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 flipH="1">
            <a:off x="3079539" y="7445522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stCxn id="371" idx="2"/>
          </p:cNvCxnSpPr>
          <p:nvPr/>
        </p:nvCxnSpPr>
        <p:spPr>
          <a:xfrm flipH="1">
            <a:off x="3524495" y="8685394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 flipH="1">
            <a:off x="3427637" y="8388216"/>
            <a:ext cx="727843" cy="59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>
            <a:off x="3492783" y="8537657"/>
            <a:ext cx="808450" cy="680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/>
          <p:cNvSpPr/>
          <p:nvPr/>
        </p:nvSpPr>
        <p:spPr>
          <a:xfrm rot="20795995">
            <a:off x="3363804" y="8624594"/>
            <a:ext cx="129708" cy="11340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82" name="Straight Arrow Connector 381"/>
          <p:cNvCxnSpPr/>
          <p:nvPr/>
        </p:nvCxnSpPr>
        <p:spPr>
          <a:xfrm>
            <a:off x="3352428" y="8181573"/>
            <a:ext cx="0" cy="48827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/>
          <p:nvPr/>
        </p:nvCxnSpPr>
        <p:spPr>
          <a:xfrm flipH="1">
            <a:off x="3355907" y="8658624"/>
            <a:ext cx="421009" cy="503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3813004" y="8510892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h </a:t>
            </a:r>
            <a:r>
              <a:rPr lang="en-US" sz="1200" dirty="0" smtClean="0"/>
              <a:t>= cos [</a:t>
            </a:r>
            <a:r>
              <a:rPr lang="en-US" sz="1200" dirty="0" smtClean="0">
                <a:latin typeface="Symbol" panose="05050102010706020507" pitchFamily="18" charset="2"/>
              </a:rPr>
              <a:t>d </a:t>
            </a:r>
            <a:r>
              <a:rPr lang="en-US" sz="1200" dirty="0">
                <a:latin typeface="Symbol" panose="05050102010706020507" pitchFamily="18" charset="2"/>
              </a:rPr>
              <a:t>+ (90</a:t>
            </a:r>
            <a:r>
              <a:rPr lang="en-US" sz="1200" baseline="30000" dirty="0">
                <a:latin typeface="Symbol" panose="05050102010706020507" pitchFamily="18" charset="2"/>
              </a:rPr>
              <a:t>o</a:t>
            </a:r>
            <a:r>
              <a:rPr lang="en-US" sz="1200" dirty="0">
                <a:latin typeface="Symbol" panose="05050102010706020507" pitchFamily="18" charset="2"/>
              </a:rPr>
              <a:t>-a</a:t>
            </a:r>
            <a:r>
              <a:rPr lang="en-US" sz="1200" dirty="0" smtClean="0">
                <a:latin typeface="Symbol" panose="05050102010706020507" pitchFamily="18" charset="2"/>
              </a:rPr>
              <a:t>)]</a:t>
            </a:r>
            <a:endParaRPr lang="en-US" sz="1200" dirty="0">
              <a:latin typeface="Symbol" panose="05050102010706020507" pitchFamily="18" charset="2"/>
            </a:endParaRPr>
          </a:p>
          <a:p>
            <a:endParaRPr lang="en-US" sz="1200" dirty="0"/>
          </a:p>
        </p:txBody>
      </p:sp>
      <p:sp>
        <p:nvSpPr>
          <p:cNvPr id="385" name="TextBox 384"/>
          <p:cNvSpPr txBox="1"/>
          <p:nvPr/>
        </p:nvSpPr>
        <p:spPr>
          <a:xfrm>
            <a:off x="3258512" y="797742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</a:t>
            </a:r>
            <a:r>
              <a:rPr lang="en-US" sz="1200" i="1" baseline="-25000" dirty="0" smtClean="0"/>
              <a:t>v</a:t>
            </a:r>
            <a:endParaRPr lang="en-US" sz="1200" i="1" baseline="-25000" dirty="0"/>
          </a:p>
        </p:txBody>
      </p:sp>
      <p:sp>
        <p:nvSpPr>
          <p:cNvPr id="387" name="TextBox 386"/>
          <p:cNvSpPr txBox="1"/>
          <p:nvPr/>
        </p:nvSpPr>
        <p:spPr>
          <a:xfrm>
            <a:off x="4839187" y="7168829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Sand</a:t>
            </a:r>
            <a:r>
              <a:rPr lang="en-US" sz="1200" dirty="0" smtClean="0">
                <a:latin typeface="Symbol" panose="05050102010706020507" pitchFamily="18" charset="2"/>
              </a:rPr>
              <a:t> </a:t>
            </a:r>
          </a:p>
          <a:p>
            <a:r>
              <a:rPr lang="en-US" sz="1200" dirty="0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=  ̸</a:t>
            </a:r>
          </a:p>
          <a:p>
            <a:r>
              <a:rPr lang="en-US" sz="1200" dirty="0" smtClean="0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 =  ̸ </a:t>
            </a:r>
            <a:endParaRPr lang="en-US" sz="12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5119567" y="7485587"/>
            <a:ext cx="14040" cy="7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5133607" y="7676660"/>
            <a:ext cx="14040" cy="7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 rot="19319088">
            <a:off x="3814593" y="8870346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346" name="Freeform 345"/>
          <p:cNvSpPr/>
          <p:nvPr/>
        </p:nvSpPr>
        <p:spPr>
          <a:xfrm>
            <a:off x="718985" y="7820825"/>
            <a:ext cx="2303813" cy="890649"/>
          </a:xfrm>
          <a:custGeom>
            <a:avLst/>
            <a:gdLst>
              <a:gd name="connsiteX0" fmla="*/ 0 w 2303813"/>
              <a:gd name="connsiteY0" fmla="*/ 0 h 890649"/>
              <a:gd name="connsiteX1" fmla="*/ 1900052 w 2303813"/>
              <a:gd name="connsiteY1" fmla="*/ 285008 h 890649"/>
              <a:gd name="connsiteX2" fmla="*/ 2303813 w 2303813"/>
              <a:gd name="connsiteY2" fmla="*/ 89064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3813" h="890649">
                <a:moveTo>
                  <a:pt x="0" y="0"/>
                </a:moveTo>
                <a:cubicBezTo>
                  <a:pt x="758041" y="68283"/>
                  <a:pt x="1516083" y="136567"/>
                  <a:pt x="1900052" y="285008"/>
                </a:cubicBezTo>
                <a:cubicBezTo>
                  <a:pt x="2284021" y="433449"/>
                  <a:pt x="2293917" y="662049"/>
                  <a:pt x="2303813" y="890649"/>
                </a:cubicBezTo>
              </a:path>
            </a:pathLst>
          </a:custGeom>
          <a:noFill/>
          <a:ln w="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12630" y="7242604"/>
            <a:ext cx="9970" cy="639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801407" y="6996385"/>
            <a:ext cx="442254" cy="764449"/>
            <a:chOff x="2801407" y="6996385"/>
            <a:chExt cx="442254" cy="764449"/>
          </a:xfrm>
        </p:grpSpPr>
        <p:sp>
          <p:nvSpPr>
            <p:cNvPr id="359" name="TextBox 358"/>
            <p:cNvSpPr txBox="1"/>
            <p:nvPr/>
          </p:nvSpPr>
          <p:spPr>
            <a:xfrm>
              <a:off x="2930361" y="748383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q</a:t>
              </a:r>
              <a:endParaRPr lang="en-US" sz="12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01407" y="6996385"/>
              <a:ext cx="442254" cy="430824"/>
              <a:chOff x="2801407" y="6996385"/>
              <a:chExt cx="442254" cy="430824"/>
            </a:xfrm>
          </p:grpSpPr>
          <p:sp>
            <p:nvSpPr>
              <p:cNvPr id="358" name="Arc 357"/>
              <p:cNvSpPr/>
              <p:nvPr/>
            </p:nvSpPr>
            <p:spPr>
              <a:xfrm rot="4766632">
                <a:off x="2819187" y="6999089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90" name="Arc 389"/>
              <p:cNvSpPr/>
              <p:nvPr/>
            </p:nvSpPr>
            <p:spPr>
              <a:xfrm rot="10800000">
                <a:off x="2801407" y="7005439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</p:grpSp>
      <p:sp>
        <p:nvSpPr>
          <p:cNvPr id="7" name="Freeform 6"/>
          <p:cNvSpPr/>
          <p:nvPr/>
        </p:nvSpPr>
        <p:spPr>
          <a:xfrm>
            <a:off x="4820549" y="2818015"/>
            <a:ext cx="7482287" cy="3719945"/>
          </a:xfrm>
          <a:custGeom>
            <a:avLst/>
            <a:gdLst>
              <a:gd name="connsiteX0" fmla="*/ 333342 w 7482287"/>
              <a:gd name="connsiteY0" fmla="*/ 0 h 3719945"/>
              <a:gd name="connsiteX1" fmla="*/ 458033 w 7482287"/>
              <a:gd name="connsiteY1" fmla="*/ 1197032 h 3719945"/>
              <a:gd name="connsiteX2" fmla="*/ 4772338 w 7482287"/>
              <a:gd name="connsiteY2" fmla="*/ 1687483 h 3719945"/>
              <a:gd name="connsiteX3" fmla="*/ 5296040 w 7482287"/>
              <a:gd name="connsiteY3" fmla="*/ 3146367 h 3719945"/>
              <a:gd name="connsiteX4" fmla="*/ 7482287 w 7482287"/>
              <a:gd name="connsiteY4" fmla="*/ 3719945 h 3719945"/>
              <a:gd name="connsiteX5" fmla="*/ 7482287 w 7482287"/>
              <a:gd name="connsiteY5" fmla="*/ 3719945 h 3719945"/>
              <a:gd name="connsiteX6" fmla="*/ 7482287 w 7482287"/>
              <a:gd name="connsiteY6" fmla="*/ 3719945 h 371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287" h="3719945">
                <a:moveTo>
                  <a:pt x="333342" y="0"/>
                </a:moveTo>
                <a:cubicBezTo>
                  <a:pt x="25771" y="457892"/>
                  <a:pt x="-281800" y="915785"/>
                  <a:pt x="458033" y="1197032"/>
                </a:cubicBezTo>
                <a:cubicBezTo>
                  <a:pt x="1197866" y="1478279"/>
                  <a:pt x="3966003" y="1362594"/>
                  <a:pt x="4772338" y="1687483"/>
                </a:cubicBezTo>
                <a:cubicBezTo>
                  <a:pt x="5578673" y="2012372"/>
                  <a:pt x="4844382" y="2807623"/>
                  <a:pt x="5296040" y="3146367"/>
                </a:cubicBezTo>
                <a:cubicBezTo>
                  <a:pt x="5747698" y="3485111"/>
                  <a:pt x="7482287" y="3719945"/>
                  <a:pt x="7482287" y="3719945"/>
                </a:cubicBezTo>
                <a:lnTo>
                  <a:pt x="7482287" y="3719945"/>
                </a:lnTo>
                <a:lnTo>
                  <a:pt x="7482287" y="3719945"/>
                </a:lnTo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22620" y="6285244"/>
            <a:ext cx="442127" cy="1898376"/>
          </a:xfrm>
          <a:custGeom>
            <a:avLst/>
            <a:gdLst>
              <a:gd name="connsiteX0" fmla="*/ 0 w 442127"/>
              <a:gd name="connsiteY0" fmla="*/ 0 h 1898376"/>
              <a:gd name="connsiteX1" fmla="*/ 165798 w 442127"/>
              <a:gd name="connsiteY1" fmla="*/ 1813727 h 1898376"/>
              <a:gd name="connsiteX2" fmla="*/ 442127 w 442127"/>
              <a:gd name="connsiteY2" fmla="*/ 1431890 h 189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27" h="1898376">
                <a:moveTo>
                  <a:pt x="0" y="0"/>
                </a:moveTo>
                <a:cubicBezTo>
                  <a:pt x="46055" y="787539"/>
                  <a:pt x="92110" y="1575079"/>
                  <a:pt x="165798" y="1813727"/>
                </a:cubicBezTo>
                <a:cubicBezTo>
                  <a:pt x="239486" y="2052375"/>
                  <a:pt x="340806" y="1742132"/>
                  <a:pt x="442127" y="1431890"/>
                </a:cubicBezTo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3661871" y="8493913"/>
            <a:ext cx="218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Symbol" panose="05050102010706020507" pitchFamily="18" charset="2"/>
              </a:rPr>
              <a:t>b</a:t>
            </a:r>
            <a:endParaRPr lang="en-US" sz="800" b="1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0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77" descr="Dark vertical"/>
          <p:cNvSpPr>
            <a:spLocks/>
          </p:cNvSpPr>
          <p:nvPr/>
        </p:nvSpPr>
        <p:spPr bwMode="auto">
          <a:xfrm>
            <a:off x="9813639" y="5207548"/>
            <a:ext cx="2886803" cy="566168"/>
          </a:xfrm>
          <a:custGeom>
            <a:avLst/>
            <a:gdLst>
              <a:gd name="T0" fmla="*/ 2147483646 w 852"/>
              <a:gd name="T1" fmla="*/ 2147483646 h 168"/>
              <a:gd name="T2" fmla="*/ 2147483646 w 852"/>
              <a:gd name="T3" fmla="*/ 2147483646 h 168"/>
              <a:gd name="T4" fmla="*/ 0 w 852"/>
              <a:gd name="T5" fmla="*/ 0 h 168"/>
              <a:gd name="T6" fmla="*/ 2147483646 w 852"/>
              <a:gd name="T7" fmla="*/ 2147483646 h 168"/>
              <a:gd name="T8" fmla="*/ 0 60000 65536"/>
              <a:gd name="T9" fmla="*/ 0 60000 65536"/>
              <a:gd name="T10" fmla="*/ 0 60000 65536"/>
              <a:gd name="T11" fmla="*/ 0 60000 65536"/>
              <a:gd name="connsiteX0" fmla="*/ 10033 w 10033"/>
              <a:gd name="connsiteY0" fmla="*/ 119 h 10000"/>
              <a:gd name="connsiteX1" fmla="*/ 80 w 10033"/>
              <a:gd name="connsiteY1" fmla="*/ 10000 h 10000"/>
              <a:gd name="connsiteX2" fmla="*/ 0 w 10033"/>
              <a:gd name="connsiteY2" fmla="*/ 0 h 10000"/>
              <a:gd name="connsiteX3" fmla="*/ 10033 w 10033"/>
              <a:gd name="connsiteY3" fmla="*/ 119 h 10000"/>
              <a:gd name="connsiteX0" fmla="*/ 10043 w 10043"/>
              <a:gd name="connsiteY0" fmla="*/ 119 h 9983"/>
              <a:gd name="connsiteX1" fmla="*/ 7 w 10043"/>
              <a:gd name="connsiteY1" fmla="*/ 9983 h 9983"/>
              <a:gd name="connsiteX2" fmla="*/ 10 w 10043"/>
              <a:gd name="connsiteY2" fmla="*/ 0 h 9983"/>
              <a:gd name="connsiteX3" fmla="*/ 10043 w 10043"/>
              <a:gd name="connsiteY3" fmla="*/ 119 h 9983"/>
              <a:gd name="connsiteX0" fmla="*/ 9994 w 9994"/>
              <a:gd name="connsiteY0" fmla="*/ 119 h 10000"/>
              <a:gd name="connsiteX1" fmla="*/ 1 w 9994"/>
              <a:gd name="connsiteY1" fmla="*/ 10000 h 10000"/>
              <a:gd name="connsiteX2" fmla="*/ 4 w 9994"/>
              <a:gd name="connsiteY2" fmla="*/ 0 h 10000"/>
              <a:gd name="connsiteX3" fmla="*/ 9994 w 9994"/>
              <a:gd name="connsiteY3" fmla="*/ 11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4" h="10000">
                <a:moveTo>
                  <a:pt x="9994" y="119"/>
                </a:moveTo>
                <a:lnTo>
                  <a:pt x="1" y="10000"/>
                </a:lnTo>
                <a:cubicBezTo>
                  <a:pt x="0" y="32"/>
                  <a:pt x="31" y="3339"/>
                  <a:pt x="4" y="0"/>
                </a:cubicBezTo>
                <a:lnTo>
                  <a:pt x="9994" y="119"/>
                </a:lnTo>
                <a:close/>
              </a:path>
            </a:pathLst>
          </a:custGeom>
          <a:pattFill prst="dkVert">
            <a:fgClr>
              <a:schemeClr val="accent4"/>
            </a:fgClr>
            <a:bgClr>
              <a:schemeClr val="bg1"/>
            </a:bgClr>
          </a:pattFill>
          <a:ln w="31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138" name="Freeform 78" descr="Dark vertical"/>
          <p:cNvSpPr>
            <a:spLocks/>
          </p:cNvSpPr>
          <p:nvPr/>
        </p:nvSpPr>
        <p:spPr bwMode="auto">
          <a:xfrm>
            <a:off x="9811008" y="5917648"/>
            <a:ext cx="2893724" cy="649992"/>
          </a:xfrm>
          <a:custGeom>
            <a:avLst/>
            <a:gdLst>
              <a:gd name="T0" fmla="*/ 2147483646 w 860"/>
              <a:gd name="T1" fmla="*/ 2147483646 h 194"/>
              <a:gd name="T2" fmla="*/ 2147483646 w 860"/>
              <a:gd name="T3" fmla="*/ 2147483646 h 194"/>
              <a:gd name="T4" fmla="*/ 0 w 860"/>
              <a:gd name="T5" fmla="*/ 2147483646 h 194"/>
              <a:gd name="T6" fmla="*/ 2147483646 w 860"/>
              <a:gd name="T7" fmla="*/ 0 h 194"/>
              <a:gd name="T8" fmla="*/ 2147483646 w 860"/>
              <a:gd name="T9" fmla="*/ 2147483646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69 w 10069"/>
              <a:gd name="connsiteY0" fmla="*/ 1941 h 10085"/>
              <a:gd name="connsiteX1" fmla="*/ 116 w 10069"/>
              <a:gd name="connsiteY1" fmla="*/ 10085 h 10085"/>
              <a:gd name="connsiteX2" fmla="*/ 0 w 10069"/>
              <a:gd name="connsiteY2" fmla="*/ 0 h 10085"/>
              <a:gd name="connsiteX3" fmla="*/ 10046 w 10069"/>
              <a:gd name="connsiteY3" fmla="*/ 85 h 10085"/>
              <a:gd name="connsiteX4" fmla="*/ 10069 w 10069"/>
              <a:gd name="connsiteY4" fmla="*/ 1941 h 10085"/>
              <a:gd name="connsiteX0" fmla="*/ 10076 w 10076"/>
              <a:gd name="connsiteY0" fmla="*/ 1941 h 9925"/>
              <a:gd name="connsiteX1" fmla="*/ 11 w 10076"/>
              <a:gd name="connsiteY1" fmla="*/ 9925 h 9925"/>
              <a:gd name="connsiteX2" fmla="*/ 7 w 10076"/>
              <a:gd name="connsiteY2" fmla="*/ 0 h 9925"/>
              <a:gd name="connsiteX3" fmla="*/ 10053 w 10076"/>
              <a:gd name="connsiteY3" fmla="*/ 85 h 9925"/>
              <a:gd name="connsiteX4" fmla="*/ 10076 w 10076"/>
              <a:gd name="connsiteY4" fmla="*/ 1941 h 9925"/>
              <a:gd name="connsiteX0" fmla="*/ 9993 w 9993"/>
              <a:gd name="connsiteY0" fmla="*/ 1956 h 10000"/>
              <a:gd name="connsiteX1" fmla="*/ 4 w 9993"/>
              <a:gd name="connsiteY1" fmla="*/ 10000 h 10000"/>
              <a:gd name="connsiteX2" fmla="*/ 0 w 9993"/>
              <a:gd name="connsiteY2" fmla="*/ 0 h 10000"/>
              <a:gd name="connsiteX3" fmla="*/ 9970 w 9993"/>
              <a:gd name="connsiteY3" fmla="*/ 86 h 10000"/>
              <a:gd name="connsiteX4" fmla="*/ 9993 w 9993"/>
              <a:gd name="connsiteY4" fmla="*/ 1956 h 10000"/>
              <a:gd name="connsiteX0" fmla="*/ 9896 w 9977"/>
              <a:gd name="connsiteY0" fmla="*/ 1971 h 10000"/>
              <a:gd name="connsiteX1" fmla="*/ 4 w 9977"/>
              <a:gd name="connsiteY1" fmla="*/ 10000 h 10000"/>
              <a:gd name="connsiteX2" fmla="*/ 0 w 9977"/>
              <a:gd name="connsiteY2" fmla="*/ 0 h 10000"/>
              <a:gd name="connsiteX3" fmla="*/ 9977 w 9977"/>
              <a:gd name="connsiteY3" fmla="*/ 86 h 10000"/>
              <a:gd name="connsiteX4" fmla="*/ 9896 w 9977"/>
              <a:gd name="connsiteY4" fmla="*/ 1971 h 10000"/>
              <a:gd name="connsiteX0" fmla="*/ 9919 w 9924"/>
              <a:gd name="connsiteY0" fmla="*/ 1971 h 10000"/>
              <a:gd name="connsiteX1" fmla="*/ 4 w 9924"/>
              <a:gd name="connsiteY1" fmla="*/ 10000 h 10000"/>
              <a:gd name="connsiteX2" fmla="*/ 0 w 9924"/>
              <a:gd name="connsiteY2" fmla="*/ 0 h 10000"/>
              <a:gd name="connsiteX3" fmla="*/ 9922 w 9924"/>
              <a:gd name="connsiteY3" fmla="*/ 71 h 10000"/>
              <a:gd name="connsiteX4" fmla="*/ 9919 w 9924"/>
              <a:gd name="connsiteY4" fmla="*/ 1971 h 10000"/>
              <a:gd name="connsiteX0" fmla="*/ 9995 w 9998"/>
              <a:gd name="connsiteY0" fmla="*/ 1971 h 10000"/>
              <a:gd name="connsiteX1" fmla="*/ 4 w 9998"/>
              <a:gd name="connsiteY1" fmla="*/ 10000 h 10000"/>
              <a:gd name="connsiteX2" fmla="*/ 0 w 9998"/>
              <a:gd name="connsiteY2" fmla="*/ 0 h 10000"/>
              <a:gd name="connsiteX3" fmla="*/ 9998 w 9998"/>
              <a:gd name="connsiteY3" fmla="*/ 71 h 10000"/>
              <a:gd name="connsiteX4" fmla="*/ 9995 w 9998"/>
              <a:gd name="connsiteY4" fmla="*/ 1971 h 10000"/>
              <a:gd name="connsiteX0" fmla="*/ 9997 w 10000"/>
              <a:gd name="connsiteY0" fmla="*/ 1971 h 10000"/>
              <a:gd name="connsiteX1" fmla="*/ 4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71 h 10000"/>
              <a:gd name="connsiteX4" fmla="*/ 9997 w 10000"/>
              <a:gd name="connsiteY4" fmla="*/ 197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97" y="1971"/>
                </a:moveTo>
                <a:lnTo>
                  <a:pt x="4" y="10000"/>
                </a:lnTo>
                <a:cubicBezTo>
                  <a:pt x="1" y="-84"/>
                  <a:pt x="39" y="3387"/>
                  <a:pt x="0" y="0"/>
                </a:cubicBezTo>
                <a:lnTo>
                  <a:pt x="10000" y="71"/>
                </a:lnTo>
                <a:cubicBezTo>
                  <a:pt x="9995" y="196"/>
                  <a:pt x="9989" y="1347"/>
                  <a:pt x="9997" y="1971"/>
                </a:cubicBezTo>
                <a:close/>
              </a:path>
            </a:pathLst>
          </a:custGeom>
          <a:pattFill prst="dkVert">
            <a:fgClr>
              <a:schemeClr val="accent4"/>
            </a:fgClr>
            <a:bgClr>
              <a:schemeClr val="bg1"/>
            </a:bgClr>
          </a:pattFill>
          <a:ln w="31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139" name="Freeform 79" descr="Dark vertical"/>
          <p:cNvSpPr>
            <a:spLocks/>
          </p:cNvSpPr>
          <p:nvPr/>
        </p:nvSpPr>
        <p:spPr bwMode="auto">
          <a:xfrm>
            <a:off x="9810265" y="6428665"/>
            <a:ext cx="2893251" cy="1012752"/>
          </a:xfrm>
          <a:custGeom>
            <a:avLst/>
            <a:gdLst>
              <a:gd name="T0" fmla="*/ 2147483646 w 858"/>
              <a:gd name="T1" fmla="*/ 0 h 302"/>
              <a:gd name="T2" fmla="*/ 2147483646 w 858"/>
              <a:gd name="T3" fmla="*/ 2147483646 h 302"/>
              <a:gd name="T4" fmla="*/ 0 w 858"/>
              <a:gd name="T5" fmla="*/ 2147483646 h 302"/>
              <a:gd name="T6" fmla="*/ 2147483646 w 858"/>
              <a:gd name="T7" fmla="*/ 2147483646 h 302"/>
              <a:gd name="T8" fmla="*/ 2147483646 w 858"/>
              <a:gd name="T9" fmla="*/ 0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891 w 10000"/>
              <a:gd name="connsiteY0" fmla="*/ 0 h 10009"/>
              <a:gd name="connsiteX1" fmla="*/ 47 w 10000"/>
              <a:gd name="connsiteY1" fmla="*/ 10009 h 10009"/>
              <a:gd name="connsiteX2" fmla="*/ 0 w 10000"/>
              <a:gd name="connsiteY2" fmla="*/ 4446 h 10009"/>
              <a:gd name="connsiteX3" fmla="*/ 10000 w 10000"/>
              <a:gd name="connsiteY3" fmla="*/ 3585 h 10009"/>
              <a:gd name="connsiteX4" fmla="*/ 9891 w 10000"/>
              <a:gd name="connsiteY4" fmla="*/ 0 h 10009"/>
              <a:gd name="connsiteX0" fmla="*/ 9891 w 9901"/>
              <a:gd name="connsiteY0" fmla="*/ 0 h 10009"/>
              <a:gd name="connsiteX1" fmla="*/ 47 w 9901"/>
              <a:gd name="connsiteY1" fmla="*/ 10009 h 10009"/>
              <a:gd name="connsiteX2" fmla="*/ 0 w 9901"/>
              <a:gd name="connsiteY2" fmla="*/ 4446 h 10009"/>
              <a:gd name="connsiteX3" fmla="*/ 9891 w 9901"/>
              <a:gd name="connsiteY3" fmla="*/ 3585 h 10009"/>
              <a:gd name="connsiteX4" fmla="*/ 9891 w 9901"/>
              <a:gd name="connsiteY4" fmla="*/ 0 h 10009"/>
              <a:gd name="connsiteX0" fmla="*/ 9990 w 10003"/>
              <a:gd name="connsiteY0" fmla="*/ 0 h 10000"/>
              <a:gd name="connsiteX1" fmla="*/ 47 w 10003"/>
              <a:gd name="connsiteY1" fmla="*/ 10000 h 10000"/>
              <a:gd name="connsiteX2" fmla="*/ 0 w 10003"/>
              <a:gd name="connsiteY2" fmla="*/ 4442 h 10000"/>
              <a:gd name="connsiteX3" fmla="*/ 9990 w 10003"/>
              <a:gd name="connsiteY3" fmla="*/ 3582 h 10000"/>
              <a:gd name="connsiteX4" fmla="*/ 9990 w 10003"/>
              <a:gd name="connsiteY4" fmla="*/ 0 h 10000"/>
              <a:gd name="connsiteX0" fmla="*/ 9990 w 9993"/>
              <a:gd name="connsiteY0" fmla="*/ 0 h 10000"/>
              <a:gd name="connsiteX1" fmla="*/ 47 w 9993"/>
              <a:gd name="connsiteY1" fmla="*/ 10000 h 10000"/>
              <a:gd name="connsiteX2" fmla="*/ 0 w 9993"/>
              <a:gd name="connsiteY2" fmla="*/ 4442 h 10000"/>
              <a:gd name="connsiteX3" fmla="*/ 9990 w 9993"/>
              <a:gd name="connsiteY3" fmla="*/ 3582 h 10000"/>
              <a:gd name="connsiteX4" fmla="*/ 9990 w 9993"/>
              <a:gd name="connsiteY4" fmla="*/ 0 h 10000"/>
              <a:gd name="connsiteX0" fmla="*/ 10093 w 10096"/>
              <a:gd name="connsiteY0" fmla="*/ 0 h 10000"/>
              <a:gd name="connsiteX1" fmla="*/ 143 w 10096"/>
              <a:gd name="connsiteY1" fmla="*/ 10000 h 10000"/>
              <a:gd name="connsiteX2" fmla="*/ 0 w 10096"/>
              <a:gd name="connsiteY2" fmla="*/ 3555 h 10000"/>
              <a:gd name="connsiteX3" fmla="*/ 10093 w 10096"/>
              <a:gd name="connsiteY3" fmla="*/ 3582 h 10000"/>
              <a:gd name="connsiteX4" fmla="*/ 10093 w 10096"/>
              <a:gd name="connsiteY4" fmla="*/ 0 h 10000"/>
              <a:gd name="connsiteX0" fmla="*/ 10093 w 10096"/>
              <a:gd name="connsiteY0" fmla="*/ 0 h 9925"/>
              <a:gd name="connsiteX1" fmla="*/ 7 w 10096"/>
              <a:gd name="connsiteY1" fmla="*/ 9925 h 9925"/>
              <a:gd name="connsiteX2" fmla="*/ 0 w 10096"/>
              <a:gd name="connsiteY2" fmla="*/ 3555 h 9925"/>
              <a:gd name="connsiteX3" fmla="*/ 10093 w 10096"/>
              <a:gd name="connsiteY3" fmla="*/ 3582 h 9925"/>
              <a:gd name="connsiteX4" fmla="*/ 10093 w 10096"/>
              <a:gd name="connsiteY4" fmla="*/ 0 h 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6" h="9925">
                <a:moveTo>
                  <a:pt x="10093" y="0"/>
                </a:moveTo>
                <a:lnTo>
                  <a:pt x="7" y="9925"/>
                </a:lnTo>
                <a:cubicBezTo>
                  <a:pt x="-9" y="8073"/>
                  <a:pt x="16" y="5407"/>
                  <a:pt x="0" y="3555"/>
                </a:cubicBezTo>
                <a:lnTo>
                  <a:pt x="10093" y="3582"/>
                </a:lnTo>
                <a:cubicBezTo>
                  <a:pt x="10080" y="-11"/>
                  <a:pt x="10106" y="3602"/>
                  <a:pt x="10093" y="0"/>
                </a:cubicBezTo>
                <a:close/>
              </a:path>
            </a:pathLst>
          </a:custGeom>
          <a:pattFill prst="dkVert">
            <a:fgClr>
              <a:schemeClr val="accent4"/>
            </a:fgClr>
            <a:bgClr>
              <a:schemeClr val="bg1"/>
            </a:bgClr>
          </a:pattFill>
          <a:ln w="31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373" name="Group 372"/>
          <p:cNvGrpSpPr/>
          <p:nvPr/>
        </p:nvGrpSpPr>
        <p:grpSpPr>
          <a:xfrm>
            <a:off x="10020068" y="5274716"/>
            <a:ext cx="452356" cy="461204"/>
            <a:chOff x="10101348" y="5330596"/>
            <a:chExt cx="452356" cy="461204"/>
          </a:xfrm>
        </p:grpSpPr>
        <p:sp>
          <p:nvSpPr>
            <p:cNvPr id="146" name="Oval 88"/>
            <p:cNvSpPr>
              <a:spLocks noChangeArrowheads="1"/>
            </p:cNvSpPr>
            <p:nvPr/>
          </p:nvSpPr>
          <p:spPr bwMode="auto">
            <a:xfrm>
              <a:off x="10189121" y="5357951"/>
              <a:ext cx="276814" cy="276814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sp>
          <p:nvSpPr>
            <p:cNvPr id="147" name="Text Box 87"/>
            <p:cNvSpPr txBox="1">
              <a:spLocks noChangeArrowheads="1"/>
            </p:cNvSpPr>
            <p:nvPr/>
          </p:nvSpPr>
          <p:spPr bwMode="auto">
            <a:xfrm>
              <a:off x="10101348" y="5330596"/>
              <a:ext cx="452356" cy="461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67" dirty="0"/>
                <a:t>+</a:t>
              </a:r>
            </a:p>
          </p:txBody>
        </p:sp>
      </p:grpSp>
      <p:sp>
        <p:nvSpPr>
          <p:cNvPr id="148" name="Oval 89"/>
          <p:cNvSpPr>
            <a:spLocks noChangeArrowheads="1"/>
          </p:cNvSpPr>
          <p:nvPr/>
        </p:nvSpPr>
        <p:spPr bwMode="auto">
          <a:xfrm>
            <a:off x="10087586" y="6098757"/>
            <a:ext cx="276814" cy="276814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sp>
        <p:nvSpPr>
          <p:cNvPr id="149" name="Text Box 90"/>
          <p:cNvSpPr txBox="1">
            <a:spLocks noChangeArrowheads="1"/>
          </p:cNvSpPr>
          <p:nvPr/>
        </p:nvSpPr>
        <p:spPr bwMode="auto">
          <a:xfrm>
            <a:off x="10001134" y="6060219"/>
            <a:ext cx="452356" cy="46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67" dirty="0"/>
              <a:t>+</a:t>
            </a:r>
          </a:p>
        </p:txBody>
      </p:sp>
      <p:sp>
        <p:nvSpPr>
          <p:cNvPr id="150" name="Oval 91"/>
          <p:cNvSpPr>
            <a:spLocks noChangeArrowheads="1"/>
          </p:cNvSpPr>
          <p:nvPr/>
        </p:nvSpPr>
        <p:spPr bwMode="auto">
          <a:xfrm>
            <a:off x="10087586" y="6956206"/>
            <a:ext cx="276814" cy="276814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sp>
        <p:nvSpPr>
          <p:cNvPr id="151" name="Text Box 92"/>
          <p:cNvSpPr txBox="1">
            <a:spLocks noChangeArrowheads="1"/>
          </p:cNvSpPr>
          <p:nvPr/>
        </p:nvSpPr>
        <p:spPr bwMode="auto">
          <a:xfrm>
            <a:off x="9998214" y="6927770"/>
            <a:ext cx="452356" cy="46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67" dirty="0"/>
              <a:t>+</a:t>
            </a:r>
          </a:p>
        </p:txBody>
      </p:sp>
      <p:sp>
        <p:nvSpPr>
          <p:cNvPr id="152" name="Oval 93"/>
          <p:cNvSpPr>
            <a:spLocks noChangeArrowheads="1"/>
          </p:cNvSpPr>
          <p:nvPr/>
        </p:nvSpPr>
        <p:spPr bwMode="auto">
          <a:xfrm>
            <a:off x="12423628" y="6530856"/>
            <a:ext cx="216050" cy="21605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sp>
        <p:nvSpPr>
          <p:cNvPr id="153" name="Text Box 94"/>
          <p:cNvSpPr txBox="1">
            <a:spLocks noChangeArrowheads="1"/>
          </p:cNvSpPr>
          <p:nvPr/>
        </p:nvSpPr>
        <p:spPr bwMode="auto">
          <a:xfrm>
            <a:off x="12355945" y="6466366"/>
            <a:ext cx="351411" cy="46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6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114" name="Rectangle 75"/>
          <p:cNvSpPr>
            <a:spLocks noChangeArrowheads="1"/>
          </p:cNvSpPr>
          <p:nvPr/>
        </p:nvSpPr>
        <p:spPr bwMode="auto">
          <a:xfrm>
            <a:off x="9814149" y="7857559"/>
            <a:ext cx="2893045" cy="1609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9408305" y="8654627"/>
            <a:ext cx="3748617" cy="2"/>
          </a:xfrm>
          <a:prstGeom prst="line">
            <a:avLst/>
          </a:prstGeom>
          <a:ln w="31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60671" y="7503564"/>
            <a:ext cx="0" cy="2399115"/>
          </a:xfrm>
          <a:prstGeom prst="line">
            <a:avLst/>
          </a:prstGeom>
          <a:ln w="31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Diamond 116"/>
          <p:cNvSpPr/>
          <p:nvPr/>
        </p:nvSpPr>
        <p:spPr>
          <a:xfrm>
            <a:off x="10808217" y="8446653"/>
            <a:ext cx="904904" cy="407661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1078158" y="5239159"/>
            <a:ext cx="26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1061019" y="5971891"/>
            <a:ext cx="283886" cy="28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1022580" y="6741356"/>
            <a:ext cx="25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21" name="Oval 120"/>
          <p:cNvSpPr/>
          <p:nvPr/>
        </p:nvSpPr>
        <p:spPr>
          <a:xfrm>
            <a:off x="10776145" y="8605500"/>
            <a:ext cx="89965" cy="89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1099242" y="8605500"/>
            <a:ext cx="89965" cy="89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0459952" y="8605500"/>
            <a:ext cx="89965" cy="89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0256539" y="8616301"/>
            <a:ext cx="517947" cy="54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560531" y="8602253"/>
            <a:ext cx="517947" cy="54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0856156" y="8675106"/>
            <a:ext cx="517947" cy="54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cxnSp>
        <p:nvCxnSpPr>
          <p:cNvPr id="127" name="Straight Connector 126"/>
          <p:cNvCxnSpPr/>
          <p:nvPr/>
        </p:nvCxnSpPr>
        <p:spPr>
          <a:xfrm flipH="1" flipV="1">
            <a:off x="10797603" y="8168269"/>
            <a:ext cx="2" cy="3923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11718697" y="8217338"/>
            <a:ext cx="2" cy="3923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10803180" y="8310764"/>
            <a:ext cx="909942" cy="11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16200000">
            <a:off x="9271000" y="8450469"/>
            <a:ext cx="70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 = 1</a:t>
            </a:r>
            <a:endParaRPr lang="en-US" sz="2000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11133622" y="947308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B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058507" y="8108936"/>
            <a:ext cx="386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B/3</a:t>
            </a:r>
            <a:endParaRPr lang="en-US" sz="1100" i="1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1318350" y="8433847"/>
            <a:ext cx="7957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1283471" y="8863684"/>
            <a:ext cx="7957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11939267" y="8433847"/>
            <a:ext cx="9371" cy="420467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1908535" y="8496281"/>
            <a:ext cx="506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L/3</a:t>
            </a:r>
            <a:endParaRPr lang="en-US" sz="1100" i="1" dirty="0"/>
          </a:p>
        </p:txBody>
      </p:sp>
      <p:sp>
        <p:nvSpPr>
          <p:cNvPr id="156" name="Arc 155"/>
          <p:cNvSpPr/>
          <p:nvPr/>
        </p:nvSpPr>
        <p:spPr>
          <a:xfrm rot="18486203">
            <a:off x="10833783" y="2638845"/>
            <a:ext cx="899668" cy="899668"/>
          </a:xfrm>
          <a:prstGeom prst="arc">
            <a:avLst>
              <a:gd name="adj1" fmla="val 14829905"/>
              <a:gd name="adj2" fmla="val 1772707"/>
            </a:avLst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8920480" y="28702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=</a:t>
            </a:r>
            <a:endParaRPr lang="en-US" sz="3600" b="1" dirty="0"/>
          </a:p>
        </p:txBody>
      </p:sp>
      <p:cxnSp>
        <p:nvCxnSpPr>
          <p:cNvPr id="227" name="Straight Connector 226"/>
          <p:cNvCxnSpPr/>
          <p:nvPr/>
        </p:nvCxnSpPr>
        <p:spPr>
          <a:xfrm flipH="1" flipV="1">
            <a:off x="9012740" y="5205605"/>
            <a:ext cx="4104640" cy="1016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9125516" y="5915789"/>
            <a:ext cx="4104640" cy="1016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9311444" y="6790565"/>
            <a:ext cx="4104640" cy="1016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9806540" y="2876655"/>
            <a:ext cx="8767" cy="6766560"/>
          </a:xfrm>
          <a:prstGeom prst="line">
            <a:avLst/>
          </a:prstGeom>
          <a:ln w="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12699092" y="2882751"/>
            <a:ext cx="8767" cy="6766560"/>
          </a:xfrm>
          <a:prstGeom prst="line">
            <a:avLst/>
          </a:prstGeom>
          <a:ln w="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rapezoid 208"/>
          <p:cNvSpPr/>
          <p:nvPr/>
        </p:nvSpPr>
        <p:spPr>
          <a:xfrm>
            <a:off x="6823260" y="1940559"/>
            <a:ext cx="327660" cy="1135509"/>
          </a:xfrm>
          <a:prstGeom prst="trapezoid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75"/>
          <p:cNvSpPr>
            <a:spLocks noChangeArrowheads="1"/>
          </p:cNvSpPr>
          <p:nvPr/>
        </p:nvSpPr>
        <p:spPr bwMode="auto">
          <a:xfrm>
            <a:off x="5531695" y="3081628"/>
            <a:ext cx="2845602" cy="275596"/>
          </a:xfrm>
          <a:prstGeom prst="rect">
            <a:avLst/>
          </a:prstGeom>
          <a:solidFill>
            <a:srgbClr val="CC9900">
              <a:alpha val="4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6774747" y="2706934"/>
            <a:ext cx="0" cy="6400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6438335" y="2321003"/>
                <a:ext cx="593816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35" y="2321003"/>
                <a:ext cx="593816" cy="539571"/>
              </a:xfrm>
              <a:prstGeom prst="rect">
                <a:avLst/>
              </a:prstGeom>
              <a:blipFill rotWithShape="0">
                <a:blip r:embed="rId2"/>
                <a:stretch>
                  <a:fillRect l="-79592" t="-117045" r="-85714" b="-1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Connector 212"/>
          <p:cNvCxnSpPr/>
          <p:nvPr/>
        </p:nvCxnSpPr>
        <p:spPr>
          <a:xfrm>
            <a:off x="6780366" y="2883692"/>
            <a:ext cx="268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6901443" y="2806411"/>
            <a:ext cx="106396" cy="14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749129" y="2598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endParaRPr lang="en-US" sz="1200" dirty="0"/>
          </a:p>
        </p:txBody>
      </p:sp>
      <p:cxnSp>
        <p:nvCxnSpPr>
          <p:cNvPr id="216" name="Straight Connector 215"/>
          <p:cNvCxnSpPr/>
          <p:nvPr/>
        </p:nvCxnSpPr>
        <p:spPr>
          <a:xfrm>
            <a:off x="5477684" y="3233507"/>
            <a:ext cx="1385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5472570" y="3171746"/>
            <a:ext cx="106395" cy="14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6717932" y="3170193"/>
            <a:ext cx="106395" cy="14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6005561" y="3141367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5507746" y="3326089"/>
            <a:ext cx="61624" cy="616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cxnSp>
        <p:nvCxnSpPr>
          <p:cNvPr id="221" name="Straight Connector 220"/>
          <p:cNvCxnSpPr/>
          <p:nvPr/>
        </p:nvCxnSpPr>
        <p:spPr>
          <a:xfrm flipH="1">
            <a:off x="6735708" y="2798791"/>
            <a:ext cx="106396" cy="14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6951580" y="1306427"/>
            <a:ext cx="8767" cy="367231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6771255" y="1317529"/>
            <a:ext cx="8953" cy="280801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6702810" y="1185672"/>
            <a:ext cx="60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Center</a:t>
            </a:r>
          </a:p>
          <a:p>
            <a:pPr algn="ctr"/>
            <a:r>
              <a:rPr lang="en-US" sz="1200" dirty="0" smtClean="0"/>
              <a:t>Line</a:t>
            </a:r>
            <a:endParaRPr lang="en-US" sz="1200" dirty="0"/>
          </a:p>
        </p:txBody>
      </p:sp>
      <p:sp>
        <p:nvSpPr>
          <p:cNvPr id="234" name="TextBox 233"/>
          <p:cNvSpPr txBox="1"/>
          <p:nvPr/>
        </p:nvSpPr>
        <p:spPr>
          <a:xfrm>
            <a:off x="6666234" y="4264152"/>
            <a:ext cx="60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Center</a:t>
            </a:r>
          </a:p>
          <a:p>
            <a:pPr algn="ctr"/>
            <a:r>
              <a:rPr lang="en-US" sz="1200" dirty="0" smtClean="0"/>
              <a:t>Line</a:t>
            </a:r>
            <a:endParaRPr lang="en-US" sz="1200" dirty="0"/>
          </a:p>
        </p:txBody>
      </p:sp>
      <p:sp>
        <p:nvSpPr>
          <p:cNvPr id="235" name="TextBox 234"/>
          <p:cNvSpPr txBox="1"/>
          <p:nvPr/>
        </p:nvSpPr>
        <p:spPr>
          <a:xfrm>
            <a:off x="10971026" y="7173976"/>
            <a:ext cx="60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Center</a:t>
            </a:r>
          </a:p>
          <a:p>
            <a:pPr algn="ctr"/>
            <a:r>
              <a:rPr lang="en-US" sz="1200" dirty="0" smtClean="0"/>
              <a:t>Line</a:t>
            </a:r>
            <a:endParaRPr lang="en-US" sz="1200" dirty="0"/>
          </a:p>
        </p:txBody>
      </p:sp>
      <p:sp>
        <p:nvSpPr>
          <p:cNvPr id="154" name="Rectangle 75"/>
          <p:cNvSpPr>
            <a:spLocks noChangeArrowheads="1"/>
          </p:cNvSpPr>
          <p:nvPr/>
        </p:nvSpPr>
        <p:spPr bwMode="auto">
          <a:xfrm>
            <a:off x="9814149" y="3018996"/>
            <a:ext cx="2893047" cy="280191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cxnSp>
        <p:nvCxnSpPr>
          <p:cNvPr id="155" name="Straight Arrow Connector 154"/>
          <p:cNvCxnSpPr/>
          <p:nvPr/>
        </p:nvCxnSpPr>
        <p:spPr>
          <a:xfrm flipH="1">
            <a:off x="11258133" y="2455216"/>
            <a:ext cx="0" cy="5637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1014565" y="2132189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V or F</a:t>
            </a:r>
            <a:r>
              <a:rPr lang="en-US" sz="1600" baseline="-25000" dirty="0" smtClean="0">
                <a:solidFill>
                  <a:srgbClr val="0070C0"/>
                </a:solidFill>
              </a:rPr>
              <a:t>y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0986266" y="1363879"/>
            <a:ext cx="60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Center</a:t>
            </a:r>
          </a:p>
          <a:p>
            <a:pPr algn="ctr"/>
            <a:r>
              <a:rPr lang="en-US" sz="1200" dirty="0" smtClean="0"/>
              <a:t>Line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 Box 81"/>
              <p:cNvSpPr txBox="1">
                <a:spLocks noChangeArrowheads="1"/>
              </p:cNvSpPr>
              <p:nvPr/>
            </p:nvSpPr>
            <p:spPr bwMode="auto">
              <a:xfrm>
                <a:off x="8724426" y="5319307"/>
                <a:ext cx="1181927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59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4426" y="5319307"/>
                <a:ext cx="1181927" cy="362984"/>
              </a:xfrm>
              <a:prstGeom prst="rect">
                <a:avLst/>
              </a:prstGeom>
              <a:blipFill>
                <a:blip r:embed="rId3"/>
                <a:stretch>
                  <a:fillRect t="-54237" b="-49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Rectangle 261"/>
          <p:cNvSpPr/>
          <p:nvPr/>
        </p:nvSpPr>
        <p:spPr>
          <a:xfrm>
            <a:off x="9814441" y="3400752"/>
            <a:ext cx="2888734" cy="26125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 flipH="1">
            <a:off x="11254340" y="1168959"/>
            <a:ext cx="0" cy="649224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1" name="Group 330"/>
          <p:cNvGrpSpPr/>
          <p:nvPr/>
        </p:nvGrpSpPr>
        <p:grpSpPr>
          <a:xfrm>
            <a:off x="9809480" y="3872230"/>
            <a:ext cx="2893694" cy="449580"/>
            <a:chOff x="9892665" y="3749039"/>
            <a:chExt cx="2893694" cy="820112"/>
          </a:xfrm>
        </p:grpSpPr>
        <p:sp>
          <p:nvSpPr>
            <p:cNvPr id="263" name="Right Triangle 262"/>
            <p:cNvSpPr/>
            <p:nvPr/>
          </p:nvSpPr>
          <p:spPr>
            <a:xfrm flipV="1">
              <a:off x="9892665" y="4158250"/>
              <a:ext cx="1442085" cy="410901"/>
            </a:xfrm>
            <a:prstGeom prst="rtTriangle">
              <a:avLst/>
            </a:prstGeom>
            <a:noFill/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ight Triangle 263"/>
            <p:cNvSpPr/>
            <p:nvPr/>
          </p:nvSpPr>
          <p:spPr>
            <a:xfrm flipH="1">
              <a:off x="11338558" y="3749039"/>
              <a:ext cx="1447801" cy="411480"/>
            </a:xfrm>
            <a:prstGeom prst="rtTriangle">
              <a:avLst/>
            </a:prstGeom>
            <a:noFill/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9811385" y="3397885"/>
            <a:ext cx="2889886" cy="260985"/>
            <a:chOff x="9892665" y="3465195"/>
            <a:chExt cx="2833986" cy="260985"/>
          </a:xfrm>
        </p:grpSpPr>
        <p:cxnSp>
          <p:nvCxnSpPr>
            <p:cNvPr id="266" name="Straight Arrow Connector 265"/>
            <p:cNvCxnSpPr/>
            <p:nvPr/>
          </p:nvCxnSpPr>
          <p:spPr>
            <a:xfrm flipH="1">
              <a:off x="989266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H="1">
              <a:off x="1000156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H="1">
              <a:off x="1011045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H="1">
              <a:off x="1021935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H="1">
              <a:off x="1032824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>
              <a:off x="1043714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H="1">
              <a:off x="1054603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>
              <a:off x="1065493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H="1">
              <a:off x="1076382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H="1">
              <a:off x="1087272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>
              <a:off x="1098161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H="1">
              <a:off x="1109051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>
              <a:off x="1119940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H="1">
              <a:off x="1130830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H="1">
              <a:off x="1141719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>
              <a:off x="1152609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H="1">
              <a:off x="1163498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H="1">
              <a:off x="1174388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H="1">
              <a:off x="1185277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H="1">
              <a:off x="1196167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>
              <a:off x="1207056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H="1">
              <a:off x="1217946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H="1">
              <a:off x="1228835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>
              <a:off x="1239725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H="1">
              <a:off x="12506145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>
              <a:off x="12615040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H="1">
              <a:off x="12723931" y="3465195"/>
              <a:ext cx="2720" cy="260985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3" name="Straight Arrow Connector 302"/>
          <p:cNvCxnSpPr>
            <a:endCxn id="263" idx="0"/>
          </p:cNvCxnSpPr>
          <p:nvPr/>
        </p:nvCxnSpPr>
        <p:spPr>
          <a:xfrm flipH="1">
            <a:off x="9809480" y="4104640"/>
            <a:ext cx="2774" cy="217170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flipH="1">
            <a:off x="9937115" y="4099878"/>
            <a:ext cx="953" cy="200977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>
            <a:off x="10042996" y="4097973"/>
            <a:ext cx="1752" cy="188594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H="1">
            <a:off x="10143561" y="4095115"/>
            <a:ext cx="2152" cy="174307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>
            <a:off x="10238412" y="4096068"/>
            <a:ext cx="4456" cy="160972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10349455" y="4097020"/>
            <a:ext cx="3903" cy="141922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 flipH="1">
            <a:off x="10451466" y="4097021"/>
            <a:ext cx="1905" cy="126450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10559098" y="4097020"/>
            <a:ext cx="60" cy="109538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10659724" y="4101783"/>
            <a:ext cx="2243" cy="89535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0766004" y="4098925"/>
            <a:ext cx="2644" cy="77152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>
            <a:off x="10883714" y="4095115"/>
            <a:ext cx="186" cy="62865"/>
          </a:xfrm>
          <a:prstGeom prst="straightConnector1">
            <a:avLst/>
          </a:prstGeom>
          <a:ln w="0">
            <a:solidFill>
              <a:srgbClr val="C00000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H="1">
            <a:off x="10996662" y="4096068"/>
            <a:ext cx="1538" cy="47624"/>
          </a:xfrm>
          <a:prstGeom prst="straightConnector1">
            <a:avLst/>
          </a:prstGeom>
          <a:ln w="0">
            <a:solidFill>
              <a:srgbClr val="C000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 flipV="1">
            <a:off x="12704653" y="3876038"/>
            <a:ext cx="2967" cy="209263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flipV="1">
            <a:off x="12570076" y="3896230"/>
            <a:ext cx="1019" cy="193659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 flipV="1">
            <a:off x="12455965" y="3909998"/>
            <a:ext cx="1874" cy="181727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 flipV="1">
            <a:off x="12347968" y="3926519"/>
            <a:ext cx="2302" cy="167960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12244046" y="3938450"/>
            <a:ext cx="4766" cy="155111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 flipV="1">
            <a:off x="12125860" y="3955889"/>
            <a:ext cx="4175" cy="136755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 flipV="1">
            <a:off x="12018881" y="3970796"/>
            <a:ext cx="2038" cy="121846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 flipH="1" flipV="1">
            <a:off x="11905726" y="3987094"/>
            <a:ext cx="64" cy="105550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V="1">
            <a:off x="11795756" y="4001779"/>
            <a:ext cx="2399" cy="86275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flipV="1">
            <a:off x="11681644" y="4016465"/>
            <a:ext cx="2828" cy="74343"/>
          </a:xfrm>
          <a:prstGeom prst="straightConnector1">
            <a:avLst/>
          </a:prstGeom>
          <a:ln w="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11562175" y="4047238"/>
            <a:ext cx="199" cy="60576"/>
          </a:xfrm>
          <a:prstGeom prst="straightConnector1">
            <a:avLst/>
          </a:prstGeom>
          <a:ln w="0">
            <a:solidFill>
              <a:srgbClr val="C00000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Rectangle 368"/>
              <p:cNvSpPr/>
              <p:nvPr/>
            </p:nvSpPr>
            <p:spPr>
              <a:xfrm>
                <a:off x="9213324" y="3343622"/>
                <a:ext cx="602601" cy="423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1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9" name="Rectangle 3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324" y="3343622"/>
                <a:ext cx="602601" cy="423001"/>
              </a:xfrm>
              <a:prstGeom prst="rect">
                <a:avLst/>
              </a:prstGeom>
              <a:blipFill>
                <a:blip r:embed="rId4"/>
                <a:stretch>
                  <a:fillRect l="-3030" t="-60000" r="-43434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>
              <a:xfrm>
                <a:off x="12720602" y="3351242"/>
                <a:ext cx="602601" cy="423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1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602" y="3351242"/>
                <a:ext cx="602601" cy="423001"/>
              </a:xfrm>
              <a:prstGeom prst="rect">
                <a:avLst/>
              </a:prstGeom>
              <a:blipFill>
                <a:blip r:embed="rId5"/>
                <a:stretch>
                  <a:fillRect l="-4040" t="-60870" r="-42424" b="-5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>
              <a:xfrm>
                <a:off x="9216714" y="4017538"/>
                <a:ext cx="627992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714" y="4017538"/>
                <a:ext cx="627992" cy="438005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>
              <a:xfrm>
                <a:off x="12704423" y="3865138"/>
                <a:ext cx="627992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423" y="3865138"/>
                <a:ext cx="627992" cy="438005"/>
              </a:xfrm>
              <a:prstGeom prst="rect">
                <a:avLst/>
              </a:prstGeom>
              <a:blipFill>
                <a:blip r:embed="rId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4" name="Group 373"/>
          <p:cNvGrpSpPr/>
          <p:nvPr/>
        </p:nvGrpSpPr>
        <p:grpSpPr>
          <a:xfrm>
            <a:off x="9829568" y="4037424"/>
            <a:ext cx="176127" cy="253916"/>
            <a:chOff x="10106241" y="5166692"/>
            <a:chExt cx="452356" cy="652144"/>
          </a:xfrm>
        </p:grpSpPr>
        <p:sp>
          <p:nvSpPr>
            <p:cNvPr id="375" name="Oval 88"/>
            <p:cNvSpPr>
              <a:spLocks noChangeArrowheads="1"/>
            </p:cNvSpPr>
            <p:nvPr/>
          </p:nvSpPr>
          <p:spPr bwMode="auto">
            <a:xfrm>
              <a:off x="10189121" y="5357951"/>
              <a:ext cx="276814" cy="276814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sp>
          <p:nvSpPr>
            <p:cNvPr id="376" name="Text Box 87"/>
            <p:cNvSpPr txBox="1">
              <a:spLocks noChangeArrowheads="1"/>
            </p:cNvSpPr>
            <p:nvPr/>
          </p:nvSpPr>
          <p:spPr bwMode="auto">
            <a:xfrm>
              <a:off x="10106241" y="5166692"/>
              <a:ext cx="452356" cy="65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12517523" y="3889786"/>
            <a:ext cx="176127" cy="253916"/>
            <a:chOff x="10101348" y="5144673"/>
            <a:chExt cx="452356" cy="652144"/>
          </a:xfrm>
        </p:grpSpPr>
        <p:sp>
          <p:nvSpPr>
            <p:cNvPr id="379" name="Oval 88"/>
            <p:cNvSpPr>
              <a:spLocks noChangeArrowheads="1"/>
            </p:cNvSpPr>
            <p:nvPr/>
          </p:nvSpPr>
          <p:spPr bwMode="auto">
            <a:xfrm>
              <a:off x="10189121" y="5357951"/>
              <a:ext cx="276814" cy="276814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>
                <a:solidFill>
                  <a:srgbClr val="C00000"/>
                </a:solidFill>
              </a:endParaRPr>
            </a:p>
          </p:txBody>
        </p:sp>
        <p:sp>
          <p:nvSpPr>
            <p:cNvPr id="380" name="Text Box 87"/>
            <p:cNvSpPr txBox="1">
              <a:spLocks noChangeArrowheads="1"/>
            </p:cNvSpPr>
            <p:nvPr/>
          </p:nvSpPr>
          <p:spPr bwMode="auto">
            <a:xfrm>
              <a:off x="10101348" y="5144673"/>
              <a:ext cx="452356" cy="65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dirty="0" smtClean="0">
                  <a:solidFill>
                    <a:srgbClr val="C00000"/>
                  </a:solidFill>
                </a:rPr>
                <a:t>-</a:t>
              </a:r>
              <a:endParaRPr lang="en-US" altLang="en-US" sz="105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9886718" y="3375436"/>
            <a:ext cx="176127" cy="253916"/>
            <a:chOff x="10106241" y="5164244"/>
            <a:chExt cx="452356" cy="652144"/>
          </a:xfrm>
        </p:grpSpPr>
        <p:sp>
          <p:nvSpPr>
            <p:cNvPr id="382" name="Oval 88"/>
            <p:cNvSpPr>
              <a:spLocks noChangeArrowheads="1"/>
            </p:cNvSpPr>
            <p:nvPr/>
          </p:nvSpPr>
          <p:spPr bwMode="auto">
            <a:xfrm>
              <a:off x="10189121" y="5357951"/>
              <a:ext cx="276814" cy="276814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sp>
          <p:nvSpPr>
            <p:cNvPr id="383" name="Text Box 87"/>
            <p:cNvSpPr txBox="1">
              <a:spLocks noChangeArrowheads="1"/>
            </p:cNvSpPr>
            <p:nvPr/>
          </p:nvSpPr>
          <p:spPr bwMode="auto">
            <a:xfrm>
              <a:off x="10106241" y="5164244"/>
              <a:ext cx="452356" cy="65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dirty="0">
                  <a:solidFill>
                    <a:srgbClr val="0070C0"/>
                  </a:solidFill>
                </a:rPr>
                <a:t>+</a:t>
              </a: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12506093" y="3373531"/>
            <a:ext cx="176127" cy="253916"/>
            <a:chOff x="10106241" y="5164244"/>
            <a:chExt cx="452356" cy="652144"/>
          </a:xfrm>
        </p:grpSpPr>
        <p:sp>
          <p:nvSpPr>
            <p:cNvPr id="385" name="Oval 88"/>
            <p:cNvSpPr>
              <a:spLocks noChangeArrowheads="1"/>
            </p:cNvSpPr>
            <p:nvPr/>
          </p:nvSpPr>
          <p:spPr bwMode="auto">
            <a:xfrm>
              <a:off x="10189121" y="5357951"/>
              <a:ext cx="276814" cy="276814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sp>
          <p:nvSpPr>
            <p:cNvPr id="386" name="Text Box 87"/>
            <p:cNvSpPr txBox="1">
              <a:spLocks noChangeArrowheads="1"/>
            </p:cNvSpPr>
            <p:nvPr/>
          </p:nvSpPr>
          <p:spPr bwMode="auto">
            <a:xfrm>
              <a:off x="10106241" y="5164244"/>
              <a:ext cx="452356" cy="65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dirty="0">
                  <a:solidFill>
                    <a:srgbClr val="0070C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7" name="Text Box 81"/>
              <p:cNvSpPr txBox="1">
                <a:spLocks noChangeArrowheads="1"/>
              </p:cNvSpPr>
              <p:nvPr/>
            </p:nvSpPr>
            <p:spPr bwMode="auto">
              <a:xfrm>
                <a:off x="8697756" y="6092737"/>
                <a:ext cx="1181927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87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7756" y="6092737"/>
                <a:ext cx="1181927" cy="362984"/>
              </a:xfrm>
              <a:prstGeom prst="rect">
                <a:avLst/>
              </a:prstGeom>
              <a:blipFill>
                <a:blip r:embed="rId8"/>
                <a:stretch>
                  <a:fillRect t="-53333" b="-4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 Box 81"/>
              <p:cNvSpPr txBox="1">
                <a:spLocks noChangeArrowheads="1"/>
              </p:cNvSpPr>
              <p:nvPr/>
            </p:nvSpPr>
            <p:spPr bwMode="auto">
              <a:xfrm>
                <a:off x="8693946" y="6969037"/>
                <a:ext cx="1181927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88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3946" y="6969037"/>
                <a:ext cx="1181927" cy="362984"/>
              </a:xfrm>
              <a:prstGeom prst="rect">
                <a:avLst/>
              </a:prstGeom>
              <a:blipFill>
                <a:blip r:embed="rId8"/>
                <a:stretch>
                  <a:fillRect t="-53333" b="-4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 Box 81"/>
              <p:cNvSpPr txBox="1">
                <a:spLocks noChangeArrowheads="1"/>
              </p:cNvSpPr>
              <p:nvPr/>
            </p:nvSpPr>
            <p:spPr bwMode="auto">
              <a:xfrm>
                <a:off x="12639711" y="5124997"/>
                <a:ext cx="1161857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89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39711" y="5124997"/>
                <a:ext cx="1161857" cy="362984"/>
              </a:xfrm>
              <a:prstGeom prst="rect">
                <a:avLst/>
              </a:prstGeom>
              <a:blipFill>
                <a:blip r:embed="rId9"/>
                <a:stretch>
                  <a:fillRect t="-54237" b="-49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 Box 81"/>
              <p:cNvSpPr txBox="1">
                <a:spLocks noChangeArrowheads="1"/>
              </p:cNvSpPr>
              <p:nvPr/>
            </p:nvSpPr>
            <p:spPr bwMode="auto">
              <a:xfrm>
                <a:off x="12700671" y="5799367"/>
                <a:ext cx="1161857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90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671" y="5799367"/>
                <a:ext cx="1161857" cy="362984"/>
              </a:xfrm>
              <a:prstGeom prst="rect">
                <a:avLst/>
              </a:prstGeom>
              <a:blipFill>
                <a:blip r:embed="rId10"/>
                <a:stretch>
                  <a:fillRect t="-53333" b="-4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 Box 81"/>
              <p:cNvSpPr txBox="1">
                <a:spLocks noChangeArrowheads="1"/>
              </p:cNvSpPr>
              <p:nvPr/>
            </p:nvSpPr>
            <p:spPr bwMode="auto">
              <a:xfrm>
                <a:off x="12700671" y="6431827"/>
                <a:ext cx="1161857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9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671" y="6431827"/>
                <a:ext cx="1161857" cy="362984"/>
              </a:xfrm>
              <a:prstGeom prst="rect">
                <a:avLst/>
              </a:prstGeom>
              <a:blipFill>
                <a:blip r:embed="rId10"/>
                <a:stretch>
                  <a:fillRect t="-53333" b="-4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5" name="Group 424"/>
          <p:cNvGrpSpPr/>
          <p:nvPr/>
        </p:nvGrpSpPr>
        <p:grpSpPr>
          <a:xfrm>
            <a:off x="276396" y="1001467"/>
            <a:ext cx="5337004" cy="8511023"/>
            <a:chOff x="256076" y="214067"/>
            <a:chExt cx="5337004" cy="8511023"/>
          </a:xfrm>
        </p:grpSpPr>
        <p:sp>
          <p:nvSpPr>
            <p:cNvPr id="3" name="Freeform 78" descr="Dark vertical"/>
            <p:cNvSpPr>
              <a:spLocks/>
            </p:cNvSpPr>
            <p:nvPr/>
          </p:nvSpPr>
          <p:spPr bwMode="auto">
            <a:xfrm>
              <a:off x="1138876" y="5228479"/>
              <a:ext cx="2842073" cy="665787"/>
            </a:xfrm>
            <a:custGeom>
              <a:avLst/>
              <a:gdLst>
                <a:gd name="T0" fmla="*/ 2147483646 w 860"/>
                <a:gd name="T1" fmla="*/ 2147483646 h 194"/>
                <a:gd name="T2" fmla="*/ 2147483646 w 860"/>
                <a:gd name="T3" fmla="*/ 2147483646 h 194"/>
                <a:gd name="T4" fmla="*/ 0 w 860"/>
                <a:gd name="T5" fmla="*/ 2147483646 h 194"/>
                <a:gd name="T6" fmla="*/ 2147483646 w 860"/>
                <a:gd name="T7" fmla="*/ 0 h 194"/>
                <a:gd name="T8" fmla="*/ 2147483646 w 860"/>
                <a:gd name="T9" fmla="*/ 2147483646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82 w 9982"/>
                <a:gd name="connsiteY0" fmla="*/ 1995 h 10139"/>
                <a:gd name="connsiteX1" fmla="*/ 29 w 9982"/>
                <a:gd name="connsiteY1" fmla="*/ 10139 h 10139"/>
                <a:gd name="connsiteX2" fmla="*/ 0 w 9982"/>
                <a:gd name="connsiteY2" fmla="*/ 0 h 10139"/>
                <a:gd name="connsiteX3" fmla="*/ 9959 w 9982"/>
                <a:gd name="connsiteY3" fmla="*/ 139 h 10139"/>
                <a:gd name="connsiteX4" fmla="*/ 9982 w 9982"/>
                <a:gd name="connsiteY4" fmla="*/ 1995 h 10139"/>
                <a:gd name="connsiteX0" fmla="*/ 10013 w 10013"/>
                <a:gd name="connsiteY0" fmla="*/ 1968 h 10194"/>
                <a:gd name="connsiteX1" fmla="*/ 1 w 10013"/>
                <a:gd name="connsiteY1" fmla="*/ 10194 h 10194"/>
                <a:gd name="connsiteX2" fmla="*/ 13 w 10013"/>
                <a:gd name="connsiteY2" fmla="*/ 0 h 10194"/>
                <a:gd name="connsiteX3" fmla="*/ 9990 w 10013"/>
                <a:gd name="connsiteY3" fmla="*/ 137 h 10194"/>
                <a:gd name="connsiteX4" fmla="*/ 10013 w 10013"/>
                <a:gd name="connsiteY4" fmla="*/ 1968 h 10194"/>
                <a:gd name="connsiteX0" fmla="*/ 10013 w 10158"/>
                <a:gd name="connsiteY0" fmla="*/ 1968 h 10194"/>
                <a:gd name="connsiteX1" fmla="*/ 1 w 10158"/>
                <a:gd name="connsiteY1" fmla="*/ 10194 h 10194"/>
                <a:gd name="connsiteX2" fmla="*/ 13 w 10158"/>
                <a:gd name="connsiteY2" fmla="*/ 0 h 10194"/>
                <a:gd name="connsiteX3" fmla="*/ 10158 w 10158"/>
                <a:gd name="connsiteY3" fmla="*/ 118 h 10194"/>
                <a:gd name="connsiteX4" fmla="*/ 10013 w 10158"/>
                <a:gd name="connsiteY4" fmla="*/ 1968 h 10194"/>
                <a:gd name="connsiteX0" fmla="*/ 10013 w 10158"/>
                <a:gd name="connsiteY0" fmla="*/ 1968 h 10194"/>
                <a:gd name="connsiteX1" fmla="*/ 1 w 10158"/>
                <a:gd name="connsiteY1" fmla="*/ 10194 h 10194"/>
                <a:gd name="connsiteX2" fmla="*/ 13 w 10158"/>
                <a:gd name="connsiteY2" fmla="*/ 0 h 10194"/>
                <a:gd name="connsiteX3" fmla="*/ 10158 w 10158"/>
                <a:gd name="connsiteY3" fmla="*/ 118 h 10194"/>
                <a:gd name="connsiteX4" fmla="*/ 10013 w 10158"/>
                <a:gd name="connsiteY4" fmla="*/ 1968 h 10194"/>
                <a:gd name="connsiteX0" fmla="*/ 10163 w 10163"/>
                <a:gd name="connsiteY0" fmla="*/ 2007 h 10194"/>
                <a:gd name="connsiteX1" fmla="*/ 1 w 10163"/>
                <a:gd name="connsiteY1" fmla="*/ 10194 h 10194"/>
                <a:gd name="connsiteX2" fmla="*/ 13 w 10163"/>
                <a:gd name="connsiteY2" fmla="*/ 0 h 10194"/>
                <a:gd name="connsiteX3" fmla="*/ 10158 w 10163"/>
                <a:gd name="connsiteY3" fmla="*/ 118 h 10194"/>
                <a:gd name="connsiteX4" fmla="*/ 10163 w 10163"/>
                <a:gd name="connsiteY4" fmla="*/ 2007 h 10194"/>
                <a:gd name="connsiteX0" fmla="*/ 10163 w 10168"/>
                <a:gd name="connsiteY0" fmla="*/ 2007 h 10194"/>
                <a:gd name="connsiteX1" fmla="*/ 1 w 10168"/>
                <a:gd name="connsiteY1" fmla="*/ 10194 h 10194"/>
                <a:gd name="connsiteX2" fmla="*/ 13 w 10168"/>
                <a:gd name="connsiteY2" fmla="*/ 0 h 10194"/>
                <a:gd name="connsiteX3" fmla="*/ 10167 w 10168"/>
                <a:gd name="connsiteY3" fmla="*/ 118 h 10194"/>
                <a:gd name="connsiteX4" fmla="*/ 10163 w 10168"/>
                <a:gd name="connsiteY4" fmla="*/ 2007 h 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" h="10194">
                  <a:moveTo>
                    <a:pt x="10163" y="2007"/>
                  </a:moveTo>
                  <a:lnTo>
                    <a:pt x="1" y="10194"/>
                  </a:lnTo>
                  <a:cubicBezTo>
                    <a:pt x="-9" y="6860"/>
                    <a:pt x="23" y="3334"/>
                    <a:pt x="13" y="0"/>
                  </a:cubicBezTo>
                  <a:lnTo>
                    <a:pt x="10167" y="118"/>
                  </a:lnTo>
                  <a:cubicBezTo>
                    <a:pt x="10175" y="729"/>
                    <a:pt x="10155" y="1396"/>
                    <a:pt x="10163" y="2007"/>
                  </a:cubicBezTo>
                  <a:close/>
                </a:path>
              </a:pathLst>
            </a:custGeom>
            <a:pattFill prst="dkVert">
              <a:fgClr>
                <a:schemeClr val="accent4"/>
              </a:fgClr>
              <a:bgClr>
                <a:schemeClr val="bg1"/>
              </a:bgClr>
            </a:pattFill>
            <a:ln w="31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4" name="Text Box 82"/>
            <p:cNvSpPr txBox="1">
              <a:spLocks noChangeArrowheads="1"/>
            </p:cNvSpPr>
            <p:nvPr/>
          </p:nvSpPr>
          <p:spPr bwMode="auto">
            <a:xfrm>
              <a:off x="256076" y="5381742"/>
              <a:ext cx="53636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 smtClean="0"/>
                <a:t>q</a:t>
              </a:r>
              <a:r>
                <a:rPr lang="en-US" sz="1200" baseline="-25000" dirty="0" smtClean="0"/>
                <a:t>max </a:t>
              </a:r>
              <a:r>
                <a:rPr lang="en-US" sz="1200" baseline="30000" dirty="0" smtClean="0"/>
                <a:t>= </a:t>
              </a:r>
            </a:p>
          </p:txBody>
        </p:sp>
        <p:sp>
          <p:nvSpPr>
            <p:cNvPr id="5" name="Text Box 85"/>
            <p:cNvSpPr txBox="1">
              <a:spLocks noChangeArrowheads="1"/>
            </p:cNvSpPr>
            <p:nvPr/>
          </p:nvSpPr>
          <p:spPr bwMode="auto">
            <a:xfrm>
              <a:off x="3575021" y="5191488"/>
              <a:ext cx="13115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dirty="0"/>
                <a:t>q</a:t>
              </a:r>
              <a:r>
                <a:rPr lang="en-US" sz="1200" baseline="-25000" dirty="0"/>
                <a:t>min </a:t>
              </a:r>
              <a:r>
                <a:rPr lang="en-US" sz="1200" dirty="0" smtClean="0"/>
                <a:t>=</a:t>
              </a:r>
              <a:endParaRPr lang="en-US" sz="12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548660" y="5315915"/>
              <a:ext cx="444937" cy="369332"/>
              <a:chOff x="1401790" y="6001586"/>
              <a:chExt cx="444937" cy="369332"/>
            </a:xfrm>
          </p:grpSpPr>
          <p:sp>
            <p:nvSpPr>
              <p:cNvPr id="6" name="Oval 89"/>
              <p:cNvSpPr>
                <a:spLocks noChangeArrowheads="1"/>
              </p:cNvSpPr>
              <p:nvPr/>
            </p:nvSpPr>
            <p:spPr bwMode="auto">
              <a:xfrm>
                <a:off x="1492342" y="6055126"/>
                <a:ext cx="272275" cy="27227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 dirty="0"/>
              </a:p>
            </p:txBody>
          </p:sp>
          <p:sp>
            <p:nvSpPr>
              <p:cNvPr id="7" name="Text Box 90"/>
              <p:cNvSpPr txBox="1">
                <a:spLocks noChangeArrowheads="1"/>
              </p:cNvSpPr>
              <p:nvPr/>
            </p:nvSpPr>
            <p:spPr bwMode="auto">
              <a:xfrm>
                <a:off x="1401790" y="6001586"/>
                <a:ext cx="4449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/>
                  <a:t>+</a:t>
                </a:r>
              </a:p>
            </p:txBody>
          </p:sp>
        </p:grpSp>
        <p:sp>
          <p:nvSpPr>
            <p:cNvPr id="9" name="Rectangle 75"/>
            <p:cNvSpPr>
              <a:spLocks noChangeArrowheads="1"/>
            </p:cNvSpPr>
            <p:nvPr/>
          </p:nvSpPr>
          <p:spPr bwMode="auto">
            <a:xfrm>
              <a:off x="1129501" y="6004994"/>
              <a:ext cx="2845602" cy="15834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30311" y="6788992"/>
              <a:ext cx="3687143" cy="2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52300" y="4344267"/>
              <a:ext cx="8767" cy="3672310"/>
            </a:xfrm>
            <a:prstGeom prst="line">
              <a:avLst/>
            </a:prstGeom>
            <a:ln w="31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mond 11"/>
            <p:cNvSpPr/>
            <p:nvPr/>
          </p:nvSpPr>
          <p:spPr>
            <a:xfrm>
              <a:off x="2107266" y="6584427"/>
              <a:ext cx="890064" cy="400975"/>
            </a:xfrm>
            <a:prstGeom prst="diamond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27730" y="6740669"/>
              <a:ext cx="88490" cy="88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2096827" y="6310609"/>
              <a:ext cx="2" cy="385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002815" y="6358874"/>
              <a:ext cx="2" cy="385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102311" y="6450767"/>
              <a:ext cx="895020" cy="0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74268" y="7693191"/>
              <a:ext cx="8810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B</a:t>
              </a:r>
              <a:endParaRPr lang="en-US" sz="12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8010" y="6200783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B/3</a:t>
              </a:r>
              <a:endParaRPr lang="en-US" sz="1200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609034" y="6571831"/>
              <a:ext cx="78269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74727" y="6994620"/>
              <a:ext cx="78269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19768" y="6571831"/>
              <a:ext cx="0" cy="41357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39240" y="6627371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L/3</a:t>
              </a:r>
              <a:endParaRPr lang="en-US" sz="1200" i="1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07122" y="6888789"/>
              <a:ext cx="1567373" cy="1711755"/>
            </a:xfrm>
            <a:custGeom>
              <a:avLst/>
              <a:gdLst>
                <a:gd name="connsiteX0" fmla="*/ 371475 w 809799"/>
                <a:gd name="connsiteY0" fmla="*/ 0 h 1600200"/>
                <a:gd name="connsiteX1" fmla="*/ 800100 w 809799"/>
                <a:gd name="connsiteY1" fmla="*/ 781050 h 1600200"/>
                <a:gd name="connsiteX2" fmla="*/ 0 w 809799"/>
                <a:gd name="connsiteY2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799" h="1600200">
                  <a:moveTo>
                    <a:pt x="371475" y="0"/>
                  </a:moveTo>
                  <a:cubicBezTo>
                    <a:pt x="616743" y="257175"/>
                    <a:pt x="862012" y="514350"/>
                    <a:pt x="800100" y="781050"/>
                  </a:cubicBezTo>
                  <a:cubicBezTo>
                    <a:pt x="738188" y="1047750"/>
                    <a:pt x="369094" y="1323975"/>
                    <a:pt x="0" y="1600200"/>
                  </a:cubicBezTo>
                </a:path>
              </a:pathLst>
            </a:custGeom>
            <a:noFill/>
            <a:ln w="0">
              <a:solidFill>
                <a:srgbClr val="00B050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10827" y="8448091"/>
              <a:ext cx="596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00B050"/>
                  </a:solidFill>
                </a:rPr>
                <a:t>Kern</a:t>
              </a:r>
              <a:endParaRPr lang="en-US" sz="12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371975" y="4355369"/>
              <a:ext cx="8953" cy="2808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082058" y="7112295"/>
              <a:ext cx="1526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091775" y="7077430"/>
              <a:ext cx="79761" cy="6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331315" y="7082276"/>
              <a:ext cx="79761" cy="6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511766" y="7082506"/>
              <a:ext cx="79761" cy="6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40446" y="703338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65641" y="7045394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85"/>
            <p:cNvSpPr txBox="1">
              <a:spLocks noChangeArrowheads="1"/>
            </p:cNvSpPr>
            <p:nvPr/>
          </p:nvSpPr>
          <p:spPr bwMode="auto">
            <a:xfrm>
              <a:off x="921971" y="5029335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 Narrow" panose="020B0606020202030204" pitchFamily="34" charset="0"/>
                </a:rPr>
                <a:t>O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106800" y="6754010"/>
              <a:ext cx="61624" cy="616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  <p:sp>
          <p:nvSpPr>
            <p:cNvPr id="45" name="TextBox 185"/>
            <p:cNvSpPr txBox="1">
              <a:spLocks noChangeArrowheads="1"/>
            </p:cNvSpPr>
            <p:nvPr/>
          </p:nvSpPr>
          <p:spPr bwMode="auto">
            <a:xfrm>
              <a:off x="927925" y="673386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 Narrow" panose="020B0606020202030204" pitchFamily="34" charset="0"/>
                </a:rPr>
                <a:t>O</a:t>
              </a: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078370" y="3698239"/>
              <a:ext cx="2904727" cy="1477807"/>
              <a:chOff x="1159650" y="3754119"/>
              <a:chExt cx="2904727" cy="1477807"/>
            </a:xfrm>
          </p:grpSpPr>
          <p:sp>
            <p:nvSpPr>
              <p:cNvPr id="52" name="Trapezoid 51"/>
              <p:cNvSpPr/>
              <p:nvPr/>
            </p:nvSpPr>
            <p:spPr>
              <a:xfrm>
                <a:off x="2510340" y="3754119"/>
                <a:ext cx="327660" cy="1135509"/>
              </a:xfrm>
              <a:prstGeom prst="trapezoid">
                <a:avLst>
                  <a:gd name="adj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5"/>
              <p:cNvSpPr>
                <a:spLocks noChangeArrowheads="1"/>
              </p:cNvSpPr>
              <p:nvPr/>
            </p:nvSpPr>
            <p:spPr bwMode="auto">
              <a:xfrm>
                <a:off x="1218775" y="4895188"/>
                <a:ext cx="2845602" cy="275596"/>
              </a:xfrm>
              <a:prstGeom prst="rect">
                <a:avLst/>
              </a:prstGeom>
              <a:solidFill>
                <a:srgbClr val="CC9900">
                  <a:alpha val="46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2461827" y="4520494"/>
                <a:ext cx="0" cy="64008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2125415" y="4134563"/>
                    <a:ext cx="593816" cy="53957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5415" y="4134563"/>
                    <a:ext cx="593816" cy="53957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443" t="-115730" r="-86598" b="-162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/>
              <p:cNvCxnSpPr/>
              <p:nvPr/>
            </p:nvCxnSpPr>
            <p:spPr>
              <a:xfrm>
                <a:off x="2467446" y="4697252"/>
                <a:ext cx="2685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2588523" y="4619971"/>
                <a:ext cx="106396" cy="1416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2436209" y="4411730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</a:t>
                </a:r>
                <a:endParaRPr lang="en-US" sz="120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64764" y="5047067"/>
                <a:ext cx="1385484" cy="14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1159650" y="4985306"/>
                <a:ext cx="106395" cy="1416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423980" y="4973449"/>
                <a:ext cx="106395" cy="1416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692641" y="4954927"/>
                <a:ext cx="2535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194826" y="5139649"/>
                <a:ext cx="61624" cy="616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200" dirty="0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>
                <a:off x="2422788" y="4612351"/>
                <a:ext cx="106396" cy="1416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 flipV="1">
              <a:off x="356420" y="5229989"/>
              <a:ext cx="4104640" cy="1016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2211890" y="3012440"/>
              <a:ext cx="830580" cy="995679"/>
            </a:xfrm>
            <a:custGeom>
              <a:avLst/>
              <a:gdLst>
                <a:gd name="connsiteX0" fmla="*/ 0 w 830580"/>
                <a:gd name="connsiteY0" fmla="*/ 91440 h 445770"/>
                <a:gd name="connsiteX1" fmla="*/ 179070 w 830580"/>
                <a:gd name="connsiteY1" fmla="*/ 285750 h 445770"/>
                <a:gd name="connsiteX2" fmla="*/ 388620 w 830580"/>
                <a:gd name="connsiteY2" fmla="*/ 243840 h 445770"/>
                <a:gd name="connsiteX3" fmla="*/ 468630 w 830580"/>
                <a:gd name="connsiteY3" fmla="*/ 445770 h 445770"/>
                <a:gd name="connsiteX4" fmla="*/ 796290 w 830580"/>
                <a:gd name="connsiteY4" fmla="*/ 377190 h 445770"/>
                <a:gd name="connsiteX5" fmla="*/ 830580 w 830580"/>
                <a:gd name="connsiteY5" fmla="*/ 49530 h 445770"/>
                <a:gd name="connsiteX6" fmla="*/ 304800 w 830580"/>
                <a:gd name="connsiteY6" fmla="*/ 0 h 445770"/>
                <a:gd name="connsiteX7" fmla="*/ 0 w 830580"/>
                <a:gd name="connsiteY7" fmla="*/ 9144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580" h="445770">
                  <a:moveTo>
                    <a:pt x="0" y="91440"/>
                  </a:moveTo>
                  <a:lnTo>
                    <a:pt x="179070" y="285750"/>
                  </a:lnTo>
                  <a:lnTo>
                    <a:pt x="388620" y="243840"/>
                  </a:lnTo>
                  <a:lnTo>
                    <a:pt x="468630" y="445770"/>
                  </a:lnTo>
                  <a:lnTo>
                    <a:pt x="796290" y="377190"/>
                  </a:lnTo>
                  <a:lnTo>
                    <a:pt x="830580" y="49530"/>
                  </a:lnTo>
                  <a:lnTo>
                    <a:pt x="30480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777550" y="4321576"/>
              <a:ext cx="701040" cy="2803253"/>
            </a:xfrm>
            <a:custGeom>
              <a:avLst/>
              <a:gdLst>
                <a:gd name="connsiteX0" fmla="*/ 662940 w 665480"/>
                <a:gd name="connsiteY0" fmla="*/ 192133 h 2803253"/>
                <a:gd name="connsiteX1" fmla="*/ 0 w 665480"/>
                <a:gd name="connsiteY1" fmla="*/ 270873 h 2803253"/>
                <a:gd name="connsiteX2" fmla="*/ 665480 w 665480"/>
                <a:gd name="connsiteY2" fmla="*/ 2803253 h 280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480" h="2803253">
                  <a:moveTo>
                    <a:pt x="662940" y="192133"/>
                  </a:moveTo>
                  <a:cubicBezTo>
                    <a:pt x="331258" y="13909"/>
                    <a:pt x="-423" y="-164314"/>
                    <a:pt x="0" y="270873"/>
                  </a:cubicBezTo>
                  <a:cubicBezTo>
                    <a:pt x="423" y="706060"/>
                    <a:pt x="332951" y="1754656"/>
                    <a:pt x="665480" y="2803253"/>
                  </a:cubicBezTo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lg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/>
            <p:cNvSpPr/>
            <p:nvPr/>
          </p:nvSpPr>
          <p:spPr>
            <a:xfrm>
              <a:off x="2436776" y="214067"/>
              <a:ext cx="327660" cy="2361332"/>
            </a:xfrm>
            <a:prstGeom prst="trapezoid">
              <a:avLst>
                <a:gd name="adj" fmla="val 0"/>
              </a:avLst>
            </a:prstGeom>
            <a:solidFill>
              <a:srgbClr val="CC9900">
                <a:alpha val="61000"/>
              </a:srgbClr>
            </a:solidFill>
            <a:ln w="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1145211" y="2580958"/>
              <a:ext cx="2845602" cy="275596"/>
            </a:xfrm>
            <a:prstGeom prst="rect">
              <a:avLst/>
            </a:prstGeom>
            <a:solidFill>
              <a:srgbClr val="CC99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560016" y="640657"/>
              <a:ext cx="0" cy="6675120"/>
            </a:xfrm>
            <a:prstGeom prst="line">
              <a:avLst/>
            </a:prstGeom>
            <a:ln w="31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379691" y="2097019"/>
              <a:ext cx="8953" cy="2808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388263" y="1940542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1774312" y="1610120"/>
                  <a:ext cx="694101" cy="6140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312" y="1610120"/>
                  <a:ext cx="694101" cy="614079"/>
                </a:xfrm>
                <a:prstGeom prst="rect">
                  <a:avLst/>
                </a:prstGeom>
                <a:blipFill>
                  <a:blip r:embed="rId12"/>
                  <a:stretch>
                    <a:fillRect l="-79825" t="-115842" r="-87719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>
              <a:off x="2393882" y="2383022"/>
              <a:ext cx="2685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2514959" y="2305741"/>
              <a:ext cx="106396" cy="141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2362645" y="209750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091200" y="2732837"/>
              <a:ext cx="1385484" cy="14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1086086" y="2671076"/>
              <a:ext cx="106395" cy="141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350416" y="2659219"/>
              <a:ext cx="106395" cy="141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619077" y="2640697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1121262" y="2825419"/>
              <a:ext cx="61624" cy="616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  <p:sp>
          <p:nvSpPr>
            <p:cNvPr id="97" name="TextBox 185"/>
            <p:cNvSpPr txBox="1">
              <a:spLocks noChangeArrowheads="1"/>
            </p:cNvSpPr>
            <p:nvPr/>
          </p:nvSpPr>
          <p:spPr bwMode="auto">
            <a:xfrm>
              <a:off x="929687" y="2770985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 Narrow" panose="020B0606020202030204" pitchFamily="34" charset="0"/>
                </a:rPr>
                <a:t>O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>
              <a:off x="2349224" y="2298121"/>
              <a:ext cx="106396" cy="141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41556" y="225641"/>
              <a:ext cx="2694324" cy="131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91535" y="2270502"/>
              <a:ext cx="18288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2400646" y="2853373"/>
              <a:ext cx="960092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3080190" y="2780742"/>
                  <a:ext cx="694101" cy="6140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190" y="2780742"/>
                  <a:ext cx="694101" cy="614079"/>
                </a:xfrm>
                <a:prstGeom prst="rect">
                  <a:avLst/>
                </a:prstGeom>
                <a:blipFill>
                  <a:blip r:embed="rId13"/>
                  <a:stretch>
                    <a:fillRect l="-81416" t="-115842" r="-88496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TextBox 236"/>
            <p:cNvSpPr txBox="1"/>
            <p:nvPr/>
          </p:nvSpPr>
          <p:spPr>
            <a:xfrm>
              <a:off x="3112357" y="3471171"/>
              <a:ext cx="9348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Center</a:t>
              </a:r>
            </a:p>
            <a:p>
              <a:pPr algn="ctr"/>
              <a:r>
                <a:rPr lang="en-US" sz="1200" dirty="0" smtClean="0"/>
                <a:t>Line of Base</a:t>
              </a:r>
              <a:endParaRPr lang="en-US" sz="1200" dirty="0"/>
            </a:p>
          </p:txBody>
        </p:sp>
        <p:cxnSp>
          <p:nvCxnSpPr>
            <p:cNvPr id="239" name="Straight Arrow Connector 238"/>
            <p:cNvCxnSpPr>
              <a:stCxn id="237" idx="1"/>
            </p:cNvCxnSpPr>
            <p:nvPr/>
          </p:nvCxnSpPr>
          <p:spPr>
            <a:xfrm flipH="1" flipV="1">
              <a:off x="2555240" y="3276600"/>
              <a:ext cx="557117" cy="425404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/>
            <p:cNvSpPr txBox="1"/>
            <p:nvPr/>
          </p:nvSpPr>
          <p:spPr>
            <a:xfrm>
              <a:off x="2807970" y="1310640"/>
              <a:ext cx="138811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Eccentricity of the Resultant of Vertical Forces</a:t>
              </a:r>
              <a:endParaRPr lang="en-US" sz="1050" dirty="0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 flipV="1">
              <a:off x="2404745" y="1323975"/>
              <a:ext cx="2413000" cy="151892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H="1">
              <a:off x="2555675" y="1833880"/>
              <a:ext cx="337385" cy="40212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Box 246"/>
            <p:cNvSpPr txBox="1"/>
            <p:nvPr/>
          </p:nvSpPr>
          <p:spPr>
            <a:xfrm>
              <a:off x="4353561" y="886460"/>
              <a:ext cx="1239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Resultant Force on the Retaining Wall</a:t>
              </a:r>
              <a:endParaRPr lang="en-US" sz="1200" dirty="0"/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 flipH="1" flipV="1">
              <a:off x="3695043" y="3048158"/>
              <a:ext cx="469541" cy="71978"/>
            </a:xfrm>
            <a:prstGeom prst="straightConnector1">
              <a:avLst/>
            </a:prstGeom>
            <a:ln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4120897" y="2898140"/>
              <a:ext cx="11988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Sum of the horizontal forces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027177" y="941324"/>
              <a:ext cx="10251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Sum of the vertical forces</a:t>
              </a:r>
              <a:endParaRPr lang="en-US" sz="1100" dirty="0">
                <a:solidFill>
                  <a:srgbClr val="C00000"/>
                </a:solidFill>
              </a:endParaRP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H="1" flipV="1">
              <a:off x="1601216" y="1364488"/>
              <a:ext cx="262129" cy="374904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>
              <a:off x="1340042" y="3079750"/>
              <a:ext cx="9723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This is where all the forces are acting</a:t>
              </a:r>
              <a:endParaRPr lang="en-US" sz="1000" dirty="0"/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2362370" y="28416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  <p:cxnSp>
          <p:nvCxnSpPr>
            <p:cNvPr id="256" name="Straight Arrow Connector 255"/>
            <p:cNvCxnSpPr/>
            <p:nvPr/>
          </p:nvCxnSpPr>
          <p:spPr>
            <a:xfrm flipV="1">
              <a:off x="1982406" y="2871152"/>
              <a:ext cx="393192" cy="30175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TextBox 391"/>
            <p:cNvSpPr txBox="1"/>
            <p:nvPr/>
          </p:nvSpPr>
          <p:spPr>
            <a:xfrm>
              <a:off x="828226" y="6263529"/>
              <a:ext cx="256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en-US" sz="1400" i="1" dirty="0"/>
            </a:p>
          </p:txBody>
        </p:sp>
      </p:grpSp>
      <p:sp>
        <p:nvSpPr>
          <p:cNvPr id="394" name="TextBox 393"/>
          <p:cNvSpPr txBox="1"/>
          <p:nvPr/>
        </p:nvSpPr>
        <p:spPr>
          <a:xfrm>
            <a:off x="7183120" y="492760"/>
            <a:ext cx="4138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When you move the vertical force a distance =e</a:t>
            </a:r>
          </a:p>
          <a:p>
            <a:pPr algn="ctr"/>
            <a:r>
              <a:rPr lang="en-US" sz="1600" dirty="0" smtClean="0"/>
              <a:t>The you will end with a system that has </a:t>
            </a:r>
            <a:r>
              <a:rPr lang="en-US" sz="1600" dirty="0" smtClean="0">
                <a:solidFill>
                  <a:srgbClr val="0070C0"/>
                </a:solidFill>
              </a:rPr>
              <a:t>V</a:t>
            </a:r>
            <a:r>
              <a:rPr lang="en-US" sz="1600" dirty="0" smtClean="0"/>
              <a:t> &amp;</a:t>
            </a:r>
            <a:r>
              <a:rPr lang="en-US" sz="1600" dirty="0" smtClean="0">
                <a:solidFill>
                  <a:srgbClr val="C00000"/>
                </a:solidFill>
              </a:rPr>
              <a:t>M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where </a:t>
            </a:r>
            <a:r>
              <a:rPr lang="en-US" sz="1600" dirty="0" smtClean="0">
                <a:solidFill>
                  <a:srgbClr val="C00000"/>
                </a:solidFill>
              </a:rPr>
              <a:t>M</a:t>
            </a:r>
            <a:r>
              <a:rPr lang="en-US" sz="1600" dirty="0" smtClean="0"/>
              <a:t> = </a:t>
            </a:r>
            <a:r>
              <a:rPr lang="en-US" sz="1600" dirty="0" smtClean="0">
                <a:solidFill>
                  <a:srgbClr val="0070C0"/>
                </a:solidFill>
              </a:rPr>
              <a:t>V . </a:t>
            </a:r>
            <a:r>
              <a:rPr lang="en-US" sz="1600" dirty="0" smtClean="0"/>
              <a:t>e</a:t>
            </a:r>
          </a:p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 Box 81"/>
              <p:cNvSpPr txBox="1">
                <a:spLocks noChangeArrowheads="1"/>
              </p:cNvSpPr>
              <p:nvPr/>
            </p:nvSpPr>
            <p:spPr bwMode="auto">
              <a:xfrm>
                <a:off x="4740029" y="6045747"/>
                <a:ext cx="3288401" cy="934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5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0029" y="6045747"/>
                <a:ext cx="3288401" cy="9343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7" name="Straight Arrow Connector 396"/>
          <p:cNvCxnSpPr/>
          <p:nvPr/>
        </p:nvCxnSpPr>
        <p:spPr>
          <a:xfrm>
            <a:off x="7203440" y="5674360"/>
            <a:ext cx="187960" cy="447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TextBox 397"/>
              <p:cNvSpPr txBox="1"/>
              <p:nvPr/>
            </p:nvSpPr>
            <p:spPr>
              <a:xfrm>
                <a:off x="6543040" y="5364480"/>
                <a:ext cx="854080" cy="3579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600" i="1" dirty="0" smtClean="0"/>
                  <a:t>.e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398" name="TextBox 3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40" y="5364480"/>
                <a:ext cx="854080" cy="357983"/>
              </a:xfrm>
              <a:prstGeom prst="rect">
                <a:avLst/>
              </a:prstGeom>
              <a:blipFill>
                <a:blip r:embed="rId15"/>
                <a:stretch>
                  <a:fillRect l="-14085" t="-96721" r="-30282" b="-1491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" name="TextBox 398"/>
          <p:cNvSpPr txBox="1"/>
          <p:nvPr/>
        </p:nvSpPr>
        <p:spPr>
          <a:xfrm>
            <a:off x="7553960" y="5481320"/>
            <a:ext cx="6848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= B/2</a:t>
            </a:r>
            <a:endParaRPr lang="en-US" sz="1800" i="1" dirty="0"/>
          </a:p>
        </p:txBody>
      </p:sp>
      <p:cxnSp>
        <p:nvCxnSpPr>
          <p:cNvPr id="400" name="Straight Arrow Connector 399"/>
          <p:cNvCxnSpPr/>
          <p:nvPr/>
        </p:nvCxnSpPr>
        <p:spPr>
          <a:xfrm flipH="1">
            <a:off x="7757160" y="5831840"/>
            <a:ext cx="76200" cy="27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TextBox 401"/>
              <p:cNvSpPr txBox="1"/>
              <p:nvPr/>
            </p:nvSpPr>
            <p:spPr>
              <a:xfrm>
                <a:off x="6380480" y="7493000"/>
                <a:ext cx="2285690" cy="47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chemeClr val="tx1"/>
                    </a:solidFill>
                  </a:rPr>
                  <a:t>Moment of Inertia=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2" name="TextBox 4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80" y="7493000"/>
                <a:ext cx="2285690" cy="474938"/>
              </a:xfrm>
              <a:prstGeom prst="rect">
                <a:avLst/>
              </a:prstGeom>
              <a:blipFill>
                <a:blip r:embed="rId16"/>
                <a:stretch>
                  <a:fillRect l="-1326" b="-3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3" name="Straight Arrow Connector 402"/>
          <p:cNvCxnSpPr>
            <a:stCxn id="402" idx="0"/>
          </p:cNvCxnSpPr>
          <p:nvPr/>
        </p:nvCxnSpPr>
        <p:spPr>
          <a:xfrm flipV="1">
            <a:off x="7523325" y="6969760"/>
            <a:ext cx="5235" cy="523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V="1">
            <a:off x="6141720" y="6974840"/>
            <a:ext cx="284480" cy="269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/>
          <p:cNvSpPr txBox="1"/>
          <p:nvPr/>
        </p:nvSpPr>
        <p:spPr>
          <a:xfrm>
            <a:off x="4897120" y="7249160"/>
            <a:ext cx="126880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= Area=B x L </a:t>
            </a:r>
            <a:endParaRPr lang="en-US" sz="1600" i="1" dirty="0"/>
          </a:p>
        </p:txBody>
      </p:sp>
      <p:cxnSp>
        <p:nvCxnSpPr>
          <p:cNvPr id="411" name="Straight Arrow Connector 410"/>
          <p:cNvCxnSpPr/>
          <p:nvPr/>
        </p:nvCxnSpPr>
        <p:spPr>
          <a:xfrm flipH="1">
            <a:off x="5816600" y="7518400"/>
            <a:ext cx="12192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/>
          <p:cNvSpPr txBox="1"/>
          <p:nvPr/>
        </p:nvSpPr>
        <p:spPr>
          <a:xfrm>
            <a:off x="5608320" y="7782560"/>
            <a:ext cx="32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=1</a:t>
            </a:r>
            <a:endParaRPr lang="en-US" sz="1100" dirty="0"/>
          </a:p>
        </p:txBody>
      </p:sp>
      <p:grpSp>
        <p:nvGrpSpPr>
          <p:cNvPr id="417" name="Group 416"/>
          <p:cNvGrpSpPr/>
          <p:nvPr/>
        </p:nvGrpSpPr>
        <p:grpSpPr>
          <a:xfrm>
            <a:off x="3715777" y="8413027"/>
            <a:ext cx="5285983" cy="741133"/>
            <a:chOff x="3797057" y="8468907"/>
            <a:chExt cx="5285983" cy="741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797057" y="8468907"/>
                  <a:ext cx="5285983" cy="695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CC99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0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nary>
                            <m:r>
                              <m:rPr>
                                <m:nor/>
                              </m:rPr>
                              <a:rPr lang="en-US" sz="2000" i="1" dirty="0"/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000" i="1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000" i="1" dirty="0"/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 0.5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. 12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9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7057" y="8468907"/>
                  <a:ext cx="5285983" cy="6958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4" name="Straight Connector 413"/>
            <p:cNvCxnSpPr/>
            <p:nvPr/>
          </p:nvCxnSpPr>
          <p:spPr>
            <a:xfrm flipH="1">
              <a:off x="7747000" y="8483600"/>
              <a:ext cx="37592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>
              <a:off x="7228840" y="8829040"/>
              <a:ext cx="37592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6" name="Rectangle 415"/>
              <p:cNvSpPr/>
              <p:nvPr/>
            </p:nvSpPr>
            <p:spPr>
              <a:xfrm>
                <a:off x="6350803" y="9165512"/>
                <a:ext cx="2614434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6" name="Rectangle 4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3" y="9165512"/>
                <a:ext cx="2614434" cy="7146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" name="Rectangle 421"/>
              <p:cNvSpPr/>
              <p:nvPr/>
            </p:nvSpPr>
            <p:spPr>
              <a:xfrm>
                <a:off x="12822723" y="9053752"/>
                <a:ext cx="2575962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2" name="Rectangle 4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723" y="9053752"/>
                <a:ext cx="2575962" cy="7146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3" name="TextBox 422"/>
          <p:cNvSpPr txBox="1"/>
          <p:nvPr/>
        </p:nvSpPr>
        <p:spPr>
          <a:xfrm>
            <a:off x="391160" y="254000"/>
            <a:ext cx="52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Eccentricity on the Foundation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" name="Freeform 231"/>
          <p:cNvSpPr/>
          <p:nvPr/>
        </p:nvSpPr>
        <p:spPr>
          <a:xfrm>
            <a:off x="6768978" y="1276433"/>
            <a:ext cx="4488302" cy="1166714"/>
          </a:xfrm>
          <a:custGeom>
            <a:avLst/>
            <a:gdLst>
              <a:gd name="connsiteX0" fmla="*/ 0 w 4559808"/>
              <a:gd name="connsiteY0" fmla="*/ 645301 h 840373"/>
              <a:gd name="connsiteX1" fmla="*/ 765048 w 4559808"/>
              <a:gd name="connsiteY1" fmla="*/ 2173 h 840373"/>
              <a:gd name="connsiteX2" fmla="*/ 4559808 w 4559808"/>
              <a:gd name="connsiteY2" fmla="*/ 840373 h 840373"/>
              <a:gd name="connsiteX3" fmla="*/ 4559808 w 4559808"/>
              <a:gd name="connsiteY3" fmla="*/ 840373 h 840373"/>
              <a:gd name="connsiteX0" fmla="*/ 0 w 4559808"/>
              <a:gd name="connsiteY0" fmla="*/ 0 h 195072"/>
              <a:gd name="connsiteX1" fmla="*/ 4559808 w 4559808"/>
              <a:gd name="connsiteY1" fmla="*/ 195072 h 195072"/>
              <a:gd name="connsiteX2" fmla="*/ 4559808 w 4559808"/>
              <a:gd name="connsiteY2" fmla="*/ 195072 h 195072"/>
              <a:gd name="connsiteX0" fmla="*/ 0 w 4559808"/>
              <a:gd name="connsiteY0" fmla="*/ 630556 h 825628"/>
              <a:gd name="connsiteX1" fmla="*/ 4559808 w 4559808"/>
              <a:gd name="connsiteY1" fmla="*/ 825628 h 825628"/>
              <a:gd name="connsiteX2" fmla="*/ 4559808 w 4559808"/>
              <a:gd name="connsiteY2" fmla="*/ 825628 h 825628"/>
              <a:gd name="connsiteX0" fmla="*/ 0 w 4578096"/>
              <a:gd name="connsiteY0" fmla="*/ 630056 h 794648"/>
              <a:gd name="connsiteX1" fmla="*/ 4578096 w 4578096"/>
              <a:gd name="connsiteY1" fmla="*/ 794648 h 794648"/>
              <a:gd name="connsiteX2" fmla="*/ 4578096 w 4578096"/>
              <a:gd name="connsiteY2" fmla="*/ 794648 h 794648"/>
              <a:gd name="connsiteX0" fmla="*/ 0 w 4578096"/>
              <a:gd name="connsiteY0" fmla="*/ 993288 h 1157880"/>
              <a:gd name="connsiteX1" fmla="*/ 4578096 w 4578096"/>
              <a:gd name="connsiteY1" fmla="*/ 1157880 h 1157880"/>
              <a:gd name="connsiteX2" fmla="*/ 4578096 w 4578096"/>
              <a:gd name="connsiteY2" fmla="*/ 1157880 h 1157880"/>
              <a:gd name="connsiteX0" fmla="*/ 0 w 4887863"/>
              <a:gd name="connsiteY0" fmla="*/ 613850 h 779713"/>
              <a:gd name="connsiteX1" fmla="*/ 4578096 w 4887863"/>
              <a:gd name="connsiteY1" fmla="*/ 778442 h 779713"/>
              <a:gd name="connsiteX2" fmla="*/ 4459224 w 4887863"/>
              <a:gd name="connsiteY2" fmla="*/ 287714 h 779713"/>
              <a:gd name="connsiteX0" fmla="*/ 0 w 4578096"/>
              <a:gd name="connsiteY0" fmla="*/ 613850 h 779713"/>
              <a:gd name="connsiteX1" fmla="*/ 4578096 w 4578096"/>
              <a:gd name="connsiteY1" fmla="*/ 778442 h 779713"/>
              <a:gd name="connsiteX0" fmla="*/ 0 w 4578096"/>
              <a:gd name="connsiteY0" fmla="*/ 969694 h 1134286"/>
              <a:gd name="connsiteX1" fmla="*/ 4578096 w 4578096"/>
              <a:gd name="connsiteY1" fmla="*/ 1134286 h 1134286"/>
              <a:gd name="connsiteX0" fmla="*/ 0 w 4587240"/>
              <a:gd name="connsiteY0" fmla="*/ 1166714 h 1166714"/>
              <a:gd name="connsiteX1" fmla="*/ 4587240 w 4587240"/>
              <a:gd name="connsiteY1" fmla="*/ 922874 h 11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7240" h="1166714">
                <a:moveTo>
                  <a:pt x="0" y="1166714"/>
                </a:moveTo>
                <a:cubicBezTo>
                  <a:pt x="191008" y="-328838"/>
                  <a:pt x="4499356" y="-360842"/>
                  <a:pt x="4587240" y="922874"/>
                </a:cubicBezTo>
              </a:path>
            </a:pathLst>
          </a:custGeom>
          <a:noFill/>
          <a:ln w="0">
            <a:solidFill>
              <a:srgbClr val="92D05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693E-6 -7.07071E-7 L 0.01184 0.0001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5643" y="239558"/>
            <a:ext cx="7072769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- </a:t>
            </a:r>
            <a:r>
              <a:rPr lang="en-US" altLang="en-US" sz="3520" b="1" u="sng" dirty="0">
                <a:solidFill>
                  <a:schemeClr val="tx2"/>
                </a:solidFill>
              </a:rPr>
              <a:t>Soil</a:t>
            </a:r>
          </a:p>
        </p:txBody>
      </p:sp>
      <p:sp>
        <p:nvSpPr>
          <p:cNvPr id="8196" name="Line 42"/>
          <p:cNvSpPr>
            <a:spLocks noChangeShapeType="1"/>
          </p:cNvSpPr>
          <p:nvPr/>
        </p:nvSpPr>
        <p:spPr bwMode="auto">
          <a:xfrm>
            <a:off x="10585040" y="1726855"/>
            <a:ext cx="3883646" cy="1128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10394103" y="4737031"/>
            <a:ext cx="20489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 flipV="1">
            <a:off x="10567337" y="1515460"/>
            <a:ext cx="0" cy="18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9" name="Line 45"/>
          <p:cNvSpPr>
            <a:spLocks noChangeShapeType="1"/>
          </p:cNvSpPr>
          <p:nvPr/>
        </p:nvSpPr>
        <p:spPr bwMode="auto">
          <a:xfrm flipH="1">
            <a:off x="10232057" y="1617906"/>
            <a:ext cx="335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0" name="Text Box 46"/>
          <p:cNvSpPr txBox="1">
            <a:spLocks noChangeArrowheads="1"/>
          </p:cNvSpPr>
          <p:nvPr/>
        </p:nvSpPr>
        <p:spPr bwMode="auto">
          <a:xfrm>
            <a:off x="9619614" y="1333872"/>
            <a:ext cx="670376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60" dirty="0" smtClean="0">
                <a:latin typeface="Symbol" panose="05050102010706020507" pitchFamily="18" charset="2"/>
                <a:cs typeface="Arial" panose="020B0604020202020204" pitchFamily="34" charset="0"/>
              </a:rPr>
              <a:t>D = 0</a:t>
            </a:r>
            <a:endParaRPr lang="en-US" altLang="en-US" sz="176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8201" name="Text Box 47"/>
          <p:cNvSpPr txBox="1">
            <a:spLocks noChangeArrowheads="1"/>
          </p:cNvSpPr>
          <p:nvPr/>
        </p:nvSpPr>
        <p:spPr bwMode="auto">
          <a:xfrm>
            <a:off x="245473" y="4925532"/>
            <a:ext cx="54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Symbol" panose="05050102010706020507" pitchFamily="18" charset="2"/>
              </a:rPr>
              <a:t>s</a:t>
            </a:r>
            <a:r>
              <a:rPr lang="en-US" altLang="en-US" sz="1800" baseline="-25000" dirty="0"/>
              <a:t>h</a:t>
            </a:r>
            <a:r>
              <a:rPr lang="en-US" altLang="en-US" sz="1800" dirty="0"/>
              <a:t> = </a:t>
            </a:r>
            <a:r>
              <a:rPr lang="en-US" altLang="en-US" sz="1800" dirty="0">
                <a:latin typeface="Symbol" panose="05050102010706020507" pitchFamily="18" charset="2"/>
              </a:rPr>
              <a:t>s</a:t>
            </a:r>
            <a:r>
              <a:rPr lang="en-US" altLang="en-US" sz="1800" baseline="-25000" dirty="0"/>
              <a:t>v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k</a:t>
            </a:r>
            <a:r>
              <a:rPr lang="en-US" altLang="en-US" sz="1800" baseline="-25000" dirty="0" smtClean="0"/>
              <a:t>o          </a:t>
            </a:r>
            <a:r>
              <a:rPr lang="en-US" altLang="en-US" sz="1800" dirty="0" smtClean="0"/>
              <a:t>For Rigid Wall use k</a:t>
            </a:r>
            <a:r>
              <a:rPr lang="en-US" altLang="en-US" sz="1800" baseline="-25000" dirty="0" smtClean="0"/>
              <a:t>o</a:t>
            </a:r>
            <a:endParaRPr lang="en-US" altLang="en-US" sz="1800" baseline="-25000" dirty="0"/>
          </a:p>
        </p:txBody>
      </p:sp>
      <p:sp>
        <p:nvSpPr>
          <p:cNvPr id="8202" name="Freeform 48" descr="Light horizontal"/>
          <p:cNvSpPr>
            <a:spLocks/>
          </p:cNvSpPr>
          <p:nvPr/>
        </p:nvSpPr>
        <p:spPr bwMode="auto">
          <a:xfrm>
            <a:off x="12422505" y="1738138"/>
            <a:ext cx="901064" cy="2998893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" h="1288">
                <a:moveTo>
                  <a:pt x="595" y="1288"/>
                </a:moveTo>
                <a:lnTo>
                  <a:pt x="0" y="0"/>
                </a:lnTo>
                <a:lnTo>
                  <a:pt x="0" y="1288"/>
                </a:lnTo>
                <a:lnTo>
                  <a:pt x="595" y="1288"/>
                </a:lnTo>
                <a:close/>
              </a:path>
            </a:pathLst>
          </a:custGeom>
          <a:pattFill prst="ltHorz">
            <a:fgClr>
              <a:schemeClr val="accent6">
                <a:lumMod val="75000"/>
              </a:schemeClr>
            </a:fgClr>
            <a:bgClr>
              <a:srgbClr val="FFFFFF"/>
            </a:bgClr>
          </a:pattFill>
          <a:ln w="3175" cmpd="sng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203" name="Text Box 49"/>
          <p:cNvSpPr txBox="1">
            <a:spLocks noChangeArrowheads="1"/>
          </p:cNvSpPr>
          <p:nvPr/>
        </p:nvSpPr>
        <p:spPr bwMode="auto">
          <a:xfrm>
            <a:off x="12221846" y="4560078"/>
            <a:ext cx="270319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en-US" sz="3520" baseline="-250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altLang="en-US" sz="352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altLang="en-US" sz="3520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en-US" sz="3520" baseline="-25000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altLang="en-US" sz="3520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altLang="en-US" sz="3520" baseline="-25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altLang="en-US" sz="352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04" name="Line 50"/>
          <p:cNvSpPr>
            <a:spLocks noChangeShapeType="1"/>
          </p:cNvSpPr>
          <p:nvPr/>
        </p:nvSpPr>
        <p:spPr bwMode="auto">
          <a:xfrm flipH="1">
            <a:off x="12415519" y="4728037"/>
            <a:ext cx="89408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12396893" y="3745161"/>
            <a:ext cx="1247987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8206" name="Group 52"/>
          <p:cNvGrpSpPr>
            <a:grpSpLocks/>
          </p:cNvGrpSpPr>
          <p:nvPr/>
        </p:nvGrpSpPr>
        <p:grpSpPr bwMode="auto">
          <a:xfrm>
            <a:off x="12841606" y="2939557"/>
            <a:ext cx="2703194" cy="724111"/>
            <a:chOff x="4599" y="2718"/>
            <a:chExt cx="1161" cy="311"/>
          </a:xfrm>
        </p:grpSpPr>
        <p:sp>
          <p:nvSpPr>
            <p:cNvPr id="8222" name="Text Box 53"/>
            <p:cNvSpPr txBox="1">
              <a:spLocks noChangeArrowheads="1"/>
            </p:cNvSpPr>
            <p:nvPr/>
          </p:nvSpPr>
          <p:spPr bwMode="auto">
            <a:xfrm>
              <a:off x="4599" y="2718"/>
              <a:ext cx="116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20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  <a:r>
                <a:rPr lang="en-US" altLang="en-US" sz="3520" baseline="-25000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en-US" sz="3520" dirty="0">
                  <a:solidFill>
                    <a:schemeClr val="accent6">
                      <a:lumMod val="75000"/>
                    </a:schemeClr>
                  </a:solidFill>
                </a:rPr>
                <a:t>=</a:t>
              </a:r>
              <a:r>
                <a:rPr lang="en-US" altLang="en-US" sz="4107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altLang="en-US" sz="3520" dirty="0">
                  <a:solidFill>
                    <a:schemeClr val="accent6">
                      <a:lumMod val="75000"/>
                    </a:schemeClr>
                  </a:solidFill>
                </a:rPr>
                <a:t> H  </a:t>
              </a:r>
              <a:r>
                <a:rPr lang="en-US" altLang="en-US" sz="3520" dirty="0" smtClean="0">
                  <a:solidFill>
                    <a:schemeClr val="accent6">
                      <a:lumMod val="75000"/>
                    </a:schemeClr>
                  </a:solidFill>
                </a:rPr>
                <a:t>k</a:t>
              </a:r>
              <a:r>
                <a:rPr lang="en-US" altLang="en-US" sz="352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o</a:t>
              </a:r>
              <a:endParaRPr lang="en-US" altLang="en-US" sz="352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23" name="Rectangle 54"/>
            <p:cNvSpPr>
              <a:spLocks noChangeArrowheads="1"/>
            </p:cNvSpPr>
            <p:nvPr/>
          </p:nvSpPr>
          <p:spPr bwMode="auto">
            <a:xfrm>
              <a:off x="5299" y="2739"/>
              <a:ext cx="12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67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43683" y="1661512"/>
            <a:ext cx="535861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/>
              <a:t>Given</a:t>
            </a:r>
            <a:r>
              <a:rPr lang="en-US" altLang="en-US" sz="16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/>
              <a:t> Vertical retaining wall </a:t>
            </a:r>
            <a:r>
              <a:rPr lang="en-US" altLang="en-US" sz="1600" dirty="0" smtClean="0"/>
              <a:t>(Rigid)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/>
              <a:t> Backfill unit weight (</a:t>
            </a:r>
            <a:r>
              <a:rPr lang="en-US" altLang="en-US" sz="1600" dirty="0">
                <a:latin typeface="Symbol" panose="05050102010706020507" pitchFamily="18" charset="2"/>
              </a:rPr>
              <a:t>g</a:t>
            </a:r>
            <a:r>
              <a:rPr lang="en-US" altLang="en-US" sz="16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/>
              <a:t> Angle of soil friction (</a:t>
            </a:r>
            <a:r>
              <a:rPr lang="en-US" altLang="en-US" sz="1600" dirty="0">
                <a:latin typeface="Symbol" panose="05050102010706020507" pitchFamily="18" charset="2"/>
              </a:rPr>
              <a:t>f</a:t>
            </a:r>
            <a:r>
              <a:rPr lang="en-US" altLang="en-US" sz="1600" dirty="0"/>
              <a:t>) = 30</a:t>
            </a:r>
            <a:r>
              <a:rPr lang="en-US" altLang="en-US" sz="16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/>
              <a:t> Assume wall to be </a:t>
            </a:r>
            <a:r>
              <a:rPr lang="en-US" altLang="en-US" sz="1600" dirty="0" smtClean="0"/>
              <a:t>smooth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Angle of friction between the base and the soil </a:t>
            </a:r>
            <a:r>
              <a:rPr lang="en-US" altLang="en-US" sz="1600" dirty="0" smtClean="0">
                <a:latin typeface="Symbol" panose="05050102010706020507" pitchFamily="18" charset="2"/>
              </a:rPr>
              <a:t>d</a:t>
            </a:r>
            <a:r>
              <a:rPr lang="en-US" altLang="en-US" sz="1600" dirty="0" smtClean="0"/>
              <a:t> = 20</a:t>
            </a:r>
            <a:r>
              <a:rPr lang="en-US" altLang="en-US" sz="1600" baseline="30000" dirty="0" smtClean="0"/>
              <a:t>o</a:t>
            </a:r>
            <a:endParaRPr lang="en-US" altLang="en-US" sz="1600" baseline="30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 dirty="0" smtClean="0"/>
              <a:t> Bearing </a:t>
            </a:r>
            <a:r>
              <a:rPr lang="en-US" altLang="en-US" sz="1600" dirty="0"/>
              <a:t>Capacity of the Foundation 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q</a:t>
            </a:r>
            <a:r>
              <a:rPr lang="en-US" altLang="en-US" sz="1600" baseline="-25000" dirty="0" err="1" smtClean="0"/>
              <a:t>all</a:t>
            </a:r>
            <a:r>
              <a:rPr lang="en-US" altLang="en-US" sz="1600" baseline="-25000" dirty="0" smtClean="0"/>
              <a:t> </a:t>
            </a:r>
            <a:r>
              <a:rPr lang="en-US" altLang="en-US" sz="1600" dirty="0" smtClean="0"/>
              <a:t>=3000 psf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 smtClean="0"/>
              <a:t>Determine</a:t>
            </a:r>
            <a:r>
              <a:rPr lang="en-US" altLang="en-US" sz="1600" dirty="0" smtClean="0"/>
              <a:t>: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 smtClean="0"/>
              <a:t>The stability of the wall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 smtClean="0"/>
              <a:t>Solution</a:t>
            </a:r>
            <a:r>
              <a:rPr lang="en-US" altLang="en-US" sz="16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273603" y="1219692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/>
              <a:t>Example -1</a:t>
            </a:r>
            <a:endParaRPr lang="en-US" altLang="en-US" sz="1600" dirty="0"/>
          </a:p>
        </p:txBody>
      </p:sp>
      <p:grpSp>
        <p:nvGrpSpPr>
          <p:cNvPr id="8209" name="Group 67"/>
          <p:cNvGrpSpPr>
            <a:grpSpLocks/>
          </p:cNvGrpSpPr>
          <p:nvPr/>
        </p:nvGrpSpPr>
        <p:grpSpPr bwMode="auto">
          <a:xfrm>
            <a:off x="148567" y="5682064"/>
            <a:ext cx="1923203" cy="428414"/>
            <a:chOff x="187" y="2899"/>
            <a:chExt cx="826" cy="184"/>
          </a:xfrm>
        </p:grpSpPr>
        <p:sp>
          <p:nvSpPr>
            <p:cNvPr id="8217" name="Text Box 61"/>
            <p:cNvSpPr txBox="1">
              <a:spLocks noChangeArrowheads="1"/>
            </p:cNvSpPr>
            <p:nvPr/>
          </p:nvSpPr>
          <p:spPr bwMode="auto">
            <a:xfrm>
              <a:off x="456" y="2914"/>
              <a:ext cx="55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1 - sin</a:t>
              </a:r>
              <a:r>
                <a:rPr lang="en-US" altLang="en-US" sz="1800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8220" name="Text Box 64"/>
            <p:cNvSpPr txBox="1">
              <a:spLocks noChangeArrowheads="1"/>
            </p:cNvSpPr>
            <p:nvPr/>
          </p:nvSpPr>
          <p:spPr bwMode="auto">
            <a:xfrm>
              <a:off x="395" y="2924"/>
              <a:ext cx="13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=</a:t>
              </a:r>
            </a:p>
          </p:txBody>
        </p:sp>
        <p:sp>
          <p:nvSpPr>
            <p:cNvPr id="8221" name="Text Box 65"/>
            <p:cNvSpPr txBox="1">
              <a:spLocks noChangeArrowheads="1"/>
            </p:cNvSpPr>
            <p:nvPr/>
          </p:nvSpPr>
          <p:spPr bwMode="auto">
            <a:xfrm>
              <a:off x="187" y="2899"/>
              <a:ext cx="26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K</a:t>
              </a:r>
              <a:r>
                <a:rPr lang="en-US" altLang="en-US" sz="1800" baseline="-25000" dirty="0" smtClean="0"/>
                <a:t>o</a:t>
              </a:r>
              <a:r>
                <a:rPr lang="en-US" altLang="en-US" sz="1800" dirty="0" smtClean="0"/>
                <a:t> </a:t>
              </a:r>
              <a:endParaRPr lang="en-US" altLang="en-US" sz="1800" dirty="0"/>
            </a:p>
          </p:txBody>
        </p:sp>
      </p:grpSp>
      <p:sp>
        <p:nvSpPr>
          <p:cNvPr id="8210" name="Text Box 69"/>
          <p:cNvSpPr txBox="1">
            <a:spLocks noChangeArrowheads="1"/>
          </p:cNvSpPr>
          <p:nvPr/>
        </p:nvSpPr>
        <p:spPr bwMode="auto">
          <a:xfrm>
            <a:off x="251306" y="5311001"/>
            <a:ext cx="2423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P</a:t>
            </a:r>
            <a:r>
              <a:rPr lang="en-US" altLang="en-US" sz="1800" baseline="-25000" dirty="0" smtClean="0"/>
              <a:t>o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= </a:t>
            </a:r>
            <a:r>
              <a:rPr lang="en-US" altLang="en-US" sz="1800" dirty="0" smtClean="0"/>
              <a:t>0.5 </a:t>
            </a:r>
            <a:r>
              <a:rPr lang="en-US" altLang="en-US" sz="1800" dirty="0" smtClean="0">
                <a:latin typeface="Symbol" panose="05050102010706020507" pitchFamily="18" charset="2"/>
              </a:rPr>
              <a:t>g  </a:t>
            </a:r>
            <a:r>
              <a:rPr lang="en-US" altLang="en-US" sz="1800" dirty="0"/>
              <a:t>H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k</a:t>
            </a:r>
            <a:r>
              <a:rPr lang="en-US" altLang="en-US" sz="1800" baseline="-25000" dirty="0" smtClean="0"/>
              <a:t>o</a:t>
            </a:r>
            <a:endParaRPr lang="en-US" altLang="en-US" sz="1800" baseline="-25000" dirty="0"/>
          </a:p>
        </p:txBody>
      </p:sp>
      <p:sp>
        <p:nvSpPr>
          <p:cNvPr id="8214" name="Text Box 73"/>
          <p:cNvSpPr txBox="1">
            <a:spLocks noChangeArrowheads="1"/>
          </p:cNvSpPr>
          <p:nvPr/>
        </p:nvSpPr>
        <p:spPr bwMode="auto">
          <a:xfrm>
            <a:off x="208606" y="6145403"/>
            <a:ext cx="3638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P</a:t>
            </a:r>
            <a:r>
              <a:rPr lang="en-US" altLang="en-US" sz="1800" baseline="-25000" dirty="0" smtClean="0"/>
              <a:t>o </a:t>
            </a:r>
            <a:r>
              <a:rPr lang="en-US" altLang="en-US" sz="1800" dirty="0"/>
              <a:t>= </a:t>
            </a:r>
            <a:r>
              <a:rPr lang="en-US" altLang="en-US" sz="1800" dirty="0" smtClean="0"/>
              <a:t>0.5x115x12</a:t>
            </a:r>
            <a:r>
              <a:rPr lang="en-US" altLang="en-US" sz="1800" baseline="30000" dirty="0" smtClean="0"/>
              <a:t>2</a:t>
            </a:r>
            <a:r>
              <a:rPr lang="en-US" altLang="en-US" sz="1800" dirty="0" smtClean="0"/>
              <a:t>x0.5 = 4,140 lb/ft</a:t>
            </a:r>
            <a:endParaRPr lang="en-US" altLang="en-US" sz="1800" dirty="0"/>
          </a:p>
        </p:txBody>
      </p:sp>
      <p:sp>
        <p:nvSpPr>
          <p:cNvPr id="8216" name="TextBox 2"/>
          <p:cNvSpPr txBox="1">
            <a:spLocks noChangeArrowheads="1"/>
          </p:cNvSpPr>
          <p:nvPr/>
        </p:nvSpPr>
        <p:spPr bwMode="auto">
          <a:xfrm>
            <a:off x="11643905" y="182191"/>
            <a:ext cx="2902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</a:p>
        </p:txBody>
      </p:sp>
      <p:sp>
        <p:nvSpPr>
          <p:cNvPr id="32" name="Freeform 41"/>
          <p:cNvSpPr>
            <a:spLocks/>
          </p:cNvSpPr>
          <p:nvPr/>
        </p:nvSpPr>
        <p:spPr bwMode="auto">
          <a:xfrm flipV="1">
            <a:off x="10943583" y="1738133"/>
            <a:ext cx="1481569" cy="3006857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  <a:gd name="connsiteX0" fmla="*/ 0 w 10000"/>
              <a:gd name="connsiteY0" fmla="*/ 10000 h 10000"/>
              <a:gd name="connsiteX1" fmla="*/ 8038 w 10000"/>
              <a:gd name="connsiteY1" fmla="*/ 0 h 10000"/>
              <a:gd name="connsiteX2" fmla="*/ 10000 w 10000"/>
              <a:gd name="connsiteY2" fmla="*/ 0 h 10000"/>
              <a:gd name="connsiteX3" fmla="*/ 8110 w 10000"/>
              <a:gd name="connsiteY3" fmla="*/ 9965 h 10000"/>
              <a:gd name="connsiteX4" fmla="*/ 0 w 10000"/>
              <a:gd name="connsiteY4" fmla="*/ 10000 h 10000"/>
              <a:gd name="connsiteX0" fmla="*/ 0 w 8167"/>
              <a:gd name="connsiteY0" fmla="*/ 10105 h 10105"/>
              <a:gd name="connsiteX1" fmla="*/ 8038 w 8167"/>
              <a:gd name="connsiteY1" fmla="*/ 105 h 10105"/>
              <a:gd name="connsiteX2" fmla="*/ 8167 w 8167"/>
              <a:gd name="connsiteY2" fmla="*/ 0 h 10105"/>
              <a:gd name="connsiteX3" fmla="*/ 8110 w 8167"/>
              <a:gd name="connsiteY3" fmla="*/ 10070 h 10105"/>
              <a:gd name="connsiteX4" fmla="*/ 0 w 8167"/>
              <a:gd name="connsiteY4" fmla="*/ 10105 h 10105"/>
              <a:gd name="connsiteX0" fmla="*/ 0 w 10000"/>
              <a:gd name="connsiteY0" fmla="*/ 10000 h 10000"/>
              <a:gd name="connsiteX1" fmla="*/ 9842 w 10000"/>
              <a:gd name="connsiteY1" fmla="*/ 104 h 10000"/>
              <a:gd name="connsiteX2" fmla="*/ 10000 w 10000"/>
              <a:gd name="connsiteY2" fmla="*/ 0 h 10000"/>
              <a:gd name="connsiteX3" fmla="*/ 986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9842" y="104"/>
                </a:lnTo>
                <a:lnTo>
                  <a:pt x="10000" y="0"/>
                </a:lnTo>
                <a:cubicBezTo>
                  <a:pt x="9977" y="3322"/>
                  <a:pt x="9883" y="6678"/>
                  <a:pt x="9860" y="10000"/>
                </a:cubicBezTo>
                <a:lnTo>
                  <a:pt x="0" y="10000"/>
                </a:lnTo>
                <a:close/>
              </a:path>
            </a:pathLst>
          </a:custGeom>
          <a:pattFill prst="smCheck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175" cmpd="sng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195" name="Freeform 41"/>
          <p:cNvSpPr>
            <a:spLocks/>
          </p:cNvSpPr>
          <p:nvPr/>
        </p:nvSpPr>
        <p:spPr bwMode="auto">
          <a:xfrm flipH="1">
            <a:off x="10585040" y="1738137"/>
            <a:ext cx="1851010" cy="2998893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862">
                <a:moveTo>
                  <a:pt x="0" y="1862"/>
                </a:moveTo>
                <a:lnTo>
                  <a:pt x="463" y="0"/>
                </a:lnTo>
                <a:lnTo>
                  <a:pt x="576" y="0"/>
                </a:lnTo>
                <a:lnTo>
                  <a:pt x="576" y="1862"/>
                </a:lnTo>
                <a:lnTo>
                  <a:pt x="0" y="1862"/>
                </a:lnTo>
                <a:close/>
              </a:path>
            </a:pathLst>
          </a:custGeom>
          <a:solidFill>
            <a:srgbClr val="C0C0C0"/>
          </a:solidFill>
          <a:ln w="31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0585040" y="715002"/>
            <a:ext cx="1" cy="963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943582" y="715002"/>
            <a:ext cx="1" cy="963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94103" y="1230561"/>
            <a:ext cx="803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539652" y="12065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904552" y="1201692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62389" y="320794"/>
            <a:ext cx="566181" cy="425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ft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585040" y="4852179"/>
            <a:ext cx="1873237" cy="462598"/>
            <a:chOff x="10585040" y="4852179"/>
            <a:chExt cx="1873237" cy="96302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2458276" y="4852179"/>
              <a:ext cx="1" cy="963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0588849" y="4852179"/>
              <a:ext cx="1" cy="963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585040" y="5333689"/>
              <a:ext cx="1873236" cy="0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198286" y="5323448"/>
              <a:ext cx="566181" cy="42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ft</a:t>
              </a:r>
              <a:endParaRPr lang="en-US" dirty="0"/>
            </a:p>
          </p:txBody>
        </p:sp>
      </p:grpSp>
      <p:sp>
        <p:nvSpPr>
          <p:cNvPr id="8215" name="Freeform 1"/>
          <p:cNvSpPr>
            <a:spLocks/>
          </p:cNvSpPr>
          <p:nvPr/>
        </p:nvSpPr>
        <p:spPr bwMode="auto">
          <a:xfrm flipH="1">
            <a:off x="11144827" y="814747"/>
            <a:ext cx="894526" cy="1167259"/>
          </a:xfrm>
          <a:custGeom>
            <a:avLst/>
            <a:gdLst>
              <a:gd name="T0" fmla="*/ 0 w 921957"/>
              <a:gd name="T1" fmla="*/ 0 h 408079"/>
              <a:gd name="T2" fmla="*/ 392966 w 921957"/>
              <a:gd name="T3" fmla="*/ 309838 h 408079"/>
              <a:gd name="T4" fmla="*/ 921957 w 921957"/>
              <a:gd name="T5" fmla="*/ 408079 h 4080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1957" h="408079">
                <a:moveTo>
                  <a:pt x="0" y="0"/>
                </a:moveTo>
                <a:cubicBezTo>
                  <a:pt x="119653" y="120912"/>
                  <a:pt x="239307" y="241825"/>
                  <a:pt x="392966" y="309838"/>
                </a:cubicBezTo>
                <a:cubicBezTo>
                  <a:pt x="546625" y="377851"/>
                  <a:pt x="734291" y="392965"/>
                  <a:pt x="921957" y="40807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17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577596" y="1738133"/>
            <a:ext cx="0" cy="2975615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767197" y="247369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smtClean="0"/>
              <a:t>H </a:t>
            </a:r>
            <a:r>
              <a:rPr lang="en-US" altLang="en-US" sz="2400" dirty="0"/>
              <a:t>= 12 ft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378414" y="3745161"/>
            <a:ext cx="0" cy="8259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942652" y="1738133"/>
            <a:ext cx="38100" cy="2998897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1961036" y="1982006"/>
            <a:ext cx="0" cy="8259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0783041" y="2919190"/>
            <a:ext cx="0" cy="8259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71630" y="2758652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W1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11390801" y="4395967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W2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10564969" y="372713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W3</a:t>
            </a:r>
            <a:endParaRPr lang="en-US" sz="1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9169569" y="1743713"/>
            <a:ext cx="2491793" cy="2991865"/>
            <a:chOff x="8443695" y="1743713"/>
            <a:chExt cx="3217668" cy="299186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599149" y="1743713"/>
              <a:ext cx="16329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ine 42"/>
            <p:cNvSpPr>
              <a:spLocks noChangeShapeType="1"/>
            </p:cNvSpPr>
            <p:nvPr/>
          </p:nvSpPr>
          <p:spPr bwMode="auto">
            <a:xfrm>
              <a:off x="8443695" y="4734521"/>
              <a:ext cx="3217668" cy="105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667417" y="1870765"/>
            <a:ext cx="12576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= 115 pcf</a:t>
            </a:r>
          </a:p>
          <a:p>
            <a:pPr>
              <a:spcBef>
                <a:spcPct val="0"/>
              </a:spcBef>
            </a:pPr>
            <a:r>
              <a:rPr lang="en-US" altLang="en-US" sz="1800" i="1" dirty="0" smtClean="0">
                <a:latin typeface="Symbol" panose="05050102010706020507" pitchFamily="18" charset="2"/>
              </a:rPr>
              <a:t>f</a:t>
            </a:r>
            <a:r>
              <a:rPr lang="en-US" altLang="en-US" sz="1800" i="1" dirty="0" smtClean="0"/>
              <a:t> = </a:t>
            </a:r>
            <a:r>
              <a:rPr lang="en-US" altLang="en-US" sz="1800" i="1" dirty="0"/>
              <a:t>30</a:t>
            </a:r>
            <a:r>
              <a:rPr lang="en-US" altLang="en-US" sz="1800" i="1" baseline="300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05385"/>
                  </p:ext>
                </p:extLst>
              </p:nvPr>
            </p:nvGraphicFramePr>
            <p:xfrm>
              <a:off x="165522" y="6579356"/>
              <a:ext cx="9240338" cy="332873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8123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7201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20214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95884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17639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108447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902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X - Force (lb)/ft)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Vertical</a:t>
                          </a:r>
                          <a:r>
                            <a:rPr lang="en-US" sz="1500" baseline="0" dirty="0" smtClean="0"/>
                            <a:t> Distance</a:t>
                          </a:r>
                          <a:endParaRPr lang="en-US" sz="1500" dirty="0" smtClean="0"/>
                        </a:p>
                        <a:p>
                          <a:pPr algn="ctr"/>
                          <a:r>
                            <a:rPr lang="en-US" sz="1500" dirty="0" smtClean="0"/>
                            <a:t>(ft)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F</a:t>
                          </a:r>
                          <a:r>
                            <a:rPr lang="en-US" sz="1500" baseline="-25000" dirty="0" smtClean="0"/>
                            <a:t>y</a:t>
                          </a:r>
                          <a:r>
                            <a:rPr lang="en-US" sz="15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5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15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500" dirty="0" smtClean="0"/>
                            <a:t>(lb)/ft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Moment Arm X</a:t>
                          </a:r>
                        </a:p>
                        <a:p>
                          <a:pPr algn="ctr"/>
                          <a:r>
                            <a:rPr lang="en-US" sz="1500" dirty="0" smtClean="0"/>
                            <a:t>(ft)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Driving Moment</a:t>
                          </a:r>
                          <a:r>
                            <a:rPr lang="en-US" sz="1500" baseline="0" dirty="0" smtClean="0"/>
                            <a:t> </a:t>
                          </a:r>
                          <a:r>
                            <a:rPr lang="en-US" sz="1500" dirty="0" smtClean="0"/>
                            <a:t>(ft.lb)/ft</a:t>
                          </a:r>
                          <a:endParaRPr lang="en-US" sz="15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Resisting Moment (ft.lb)/ft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a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baseline="0" dirty="0" smtClean="0"/>
                            <a:t>  </a:t>
                          </a:r>
                          <a:r>
                            <a:rPr lang="en-US" altLang="en-US" sz="1400" dirty="0" smtClean="0"/>
                            <a:t>4,140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4,140 x 4 = 16,560</a:t>
                          </a: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W</a:t>
                          </a:r>
                          <a:r>
                            <a:rPr lang="en-US" sz="1400" baseline="-25000" dirty="0" smtClean="0"/>
                            <a:t>1</a:t>
                          </a:r>
                          <a:r>
                            <a:rPr lang="en-US" sz="1400" dirty="0" smtClean="0"/>
                            <a:t>= 0.5x5x12x115 = 3,450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6.33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3,450x6.33=21,838.5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W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 =0.5x5x12x150 = 4,500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4.66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4,500x4.66 = 20,970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W</a:t>
                          </a:r>
                          <a:r>
                            <a:rPr lang="en-US" sz="1400" baseline="-25000" dirty="0" smtClean="0"/>
                            <a:t>3</a:t>
                          </a:r>
                          <a:r>
                            <a:rPr lang="en-US" sz="1400" dirty="0" smtClean="0"/>
                            <a:t> = 3x12x150 = 5400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5,400 x 1.5 = 8,100</a:t>
                          </a: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3203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p </a:t>
                          </a:r>
                          <a:r>
                            <a:rPr lang="en-US" sz="1400" dirty="0" smtClean="0"/>
                            <a:t>=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o</a:t>
                          </a:r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184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13,350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16,560</a:t>
                          </a: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70C0"/>
                              </a:solidFill>
                            </a:rPr>
                            <a:t>50,908.5</a:t>
                          </a: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05385"/>
                  </p:ext>
                </p:extLst>
              </p:nvPr>
            </p:nvGraphicFramePr>
            <p:xfrm>
              <a:off x="165522" y="6579356"/>
              <a:ext cx="9240338" cy="332873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8123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720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202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9588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7176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210844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902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X - Force (lb)/ft)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Vertical</a:t>
                          </a:r>
                          <a:r>
                            <a:rPr lang="en-US" sz="1500" baseline="0" dirty="0" smtClean="0"/>
                            <a:t> Distance</a:t>
                          </a:r>
                          <a:endParaRPr lang="en-US" sz="1500" dirty="0" smtClean="0"/>
                        </a:p>
                        <a:p>
                          <a:pPr algn="ctr"/>
                          <a:r>
                            <a:rPr lang="en-US" sz="1500" dirty="0" smtClean="0"/>
                            <a:t>(ft)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2770" t="-37162" r="-218283" b="-270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Moment Arm X</a:t>
                          </a:r>
                        </a:p>
                        <a:p>
                          <a:pPr algn="ctr"/>
                          <a:r>
                            <a:rPr lang="en-US" sz="1500" dirty="0" smtClean="0"/>
                            <a:t>(ft)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Driving Moment</a:t>
                          </a:r>
                          <a:r>
                            <a:rPr lang="en-US" sz="1500" baseline="0" dirty="0" smtClean="0"/>
                            <a:t> </a:t>
                          </a:r>
                          <a:r>
                            <a:rPr lang="en-US" sz="1500" dirty="0" smtClean="0"/>
                            <a:t>(ft.lb)/ft</a:t>
                          </a:r>
                          <a:endParaRPr lang="en-US" sz="15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Resisting Moment (ft.lb)/ft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a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baseline="0" dirty="0" smtClean="0"/>
                            <a:t>  </a:t>
                          </a:r>
                          <a:r>
                            <a:rPr lang="en-US" altLang="en-US" sz="1400" dirty="0" smtClean="0"/>
                            <a:t>4,140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4,140 x 4 = 16,560</a:t>
                          </a: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W</a:t>
                          </a:r>
                          <a:r>
                            <a:rPr lang="en-US" sz="1400" baseline="-25000" dirty="0" smtClean="0"/>
                            <a:t>1</a:t>
                          </a:r>
                          <a:r>
                            <a:rPr lang="en-US" sz="1400" dirty="0" smtClean="0"/>
                            <a:t>= 0.5x5x12x115 = 3,450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6.33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3,450x6.33=21,838.5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W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 =0.5x5x12x150 = 4,500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4.66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4,500x4.66 = 20,970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93875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W</a:t>
                          </a:r>
                          <a:r>
                            <a:rPr lang="en-US" sz="1400" baseline="-25000" dirty="0" smtClean="0"/>
                            <a:t>3</a:t>
                          </a:r>
                          <a:r>
                            <a:rPr lang="en-US" sz="1400" dirty="0" smtClean="0"/>
                            <a:t> = 3x12x150 = 5400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5,400 x 1.5 = 8,100</a:t>
                          </a:r>
                          <a:endParaRPr 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3203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p </a:t>
                          </a:r>
                          <a:r>
                            <a:rPr lang="en-US" sz="1400" dirty="0" smtClean="0"/>
                            <a:t>=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o</a:t>
                          </a:r>
                          <a:endParaRPr lang="en-US" sz="1400" dirty="0"/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184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13,350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16,560</a:t>
                          </a: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70C0"/>
                              </a:solidFill>
                            </a:rPr>
                            <a:t>50,908.5</a:t>
                          </a:r>
                        </a:p>
                      </a:txBody>
                      <a:tcPr marL="134121" marR="134121" marT="67082" marB="6708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Oval 23"/>
          <p:cNvSpPr/>
          <p:nvPr/>
        </p:nvSpPr>
        <p:spPr>
          <a:xfrm>
            <a:off x="10524532" y="4669682"/>
            <a:ext cx="124924" cy="1249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267862" y="4684350"/>
            <a:ext cx="369012" cy="425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O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524532" y="3205397"/>
            <a:ext cx="324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564969" y="3147942"/>
            <a:ext cx="50883" cy="89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0736892" y="3157389"/>
            <a:ext cx="50883" cy="89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327463" y="2294028"/>
            <a:ext cx="17294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539652" y="2193930"/>
            <a:ext cx="109804" cy="15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1906134" y="2217036"/>
            <a:ext cx="109804" cy="15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337687" y="4158146"/>
            <a:ext cx="1104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0539652" y="4075094"/>
            <a:ext cx="109804" cy="15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1309883" y="4095197"/>
            <a:ext cx="109804" cy="15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824907" y="3643084"/>
            <a:ext cx="0" cy="1149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2769685" y="3684284"/>
            <a:ext cx="109804" cy="15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2787714" y="4607358"/>
            <a:ext cx="109804" cy="15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48716" y="396042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y</a:t>
            </a:r>
            <a:r>
              <a:rPr lang="en-US" sz="1800" i="1" baseline="-25000" dirty="0" smtClean="0"/>
              <a:t>a</a:t>
            </a:r>
            <a:r>
              <a:rPr lang="en-US" sz="1800" i="1" dirty="0" smtClean="0"/>
              <a:t> = 4’</a:t>
            </a:r>
            <a:endParaRPr lang="en-US" sz="1800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9605124" y="198964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r>
              <a:rPr lang="en-US" sz="1800" i="1" baseline="-25000" dirty="0"/>
              <a:t>1</a:t>
            </a:r>
            <a:r>
              <a:rPr lang="en-US" sz="1800" i="1" dirty="0" smtClean="0"/>
              <a:t> = 6.33’ </a:t>
            </a:r>
            <a:endParaRPr lang="en-US" sz="1800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9679784" y="302781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r>
              <a:rPr lang="en-US" sz="1800" i="1" baseline="-25000" dirty="0"/>
              <a:t>3</a:t>
            </a:r>
            <a:r>
              <a:rPr lang="en-US" sz="1800" i="1" dirty="0" smtClean="0"/>
              <a:t> = 1.5’ </a:t>
            </a:r>
            <a:endParaRPr lang="en-US" sz="18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632922" y="3866681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= 4.66’ 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28"/>
              <p:cNvSpPr txBox="1">
                <a:spLocks noChangeArrowheads="1"/>
              </p:cNvSpPr>
              <p:nvPr/>
            </p:nvSpPr>
            <p:spPr bwMode="auto">
              <a:xfrm>
                <a:off x="4474523" y="3677517"/>
                <a:ext cx="8337965" cy="290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400" dirty="0" smtClean="0"/>
              </a:p>
              <a:p>
                <a:r>
                  <a:rPr lang="en-US" altLang="en-US" sz="1400" b="1" u="sng" dirty="0" smtClean="0">
                    <a:solidFill>
                      <a:srgbClr val="FF0000"/>
                    </a:solidFill>
                  </a:rPr>
                  <a:t>1- Factor </a:t>
                </a:r>
                <a:r>
                  <a:rPr lang="en-US" altLang="en-US" sz="1400" b="1" u="sng" dirty="0">
                    <a:solidFill>
                      <a:srgbClr val="FF0000"/>
                    </a:solidFill>
                  </a:rPr>
                  <a:t>of Safety Against </a:t>
                </a:r>
                <a:r>
                  <a:rPr lang="en-US" altLang="en-US" sz="1400" b="1" u="sng" dirty="0" smtClean="0">
                    <a:solidFill>
                      <a:srgbClr val="FF0000"/>
                    </a:solidFill>
                  </a:rPr>
                  <a:t>Sliding </a:t>
                </a:r>
              </a:p>
              <a:p>
                <a:endParaRPr lang="en-US" altLang="en-US" sz="1400" dirty="0" smtClean="0"/>
              </a:p>
              <a:p>
                <a:r>
                  <a:rPr lang="en-US" altLang="en-US" sz="1400" dirty="0" smtClean="0"/>
                  <a:t>FS</a:t>
                </a:r>
                <a:r>
                  <a:rPr lang="en-US" altLang="en-US" sz="1400" baseline="-25000" dirty="0" smtClean="0"/>
                  <a:t>(sliding) </a:t>
                </a:r>
                <a:r>
                  <a:rPr lang="en-US" altLang="en-US" sz="1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func>
                              <m:funcPr>
                                <m:ctrl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600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𝑃𝑝</m:t>
                            </m:r>
                          </m:e>
                        </m:nary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1600" b="0" i="1" baseline="-2500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600" dirty="0"/>
                  <a:t> </a:t>
                </a:r>
                <a:r>
                  <a:rPr lang="en-US" altLang="en-US" sz="1600" dirty="0" smtClean="0"/>
                  <a:t>        P</a:t>
                </a:r>
                <a:r>
                  <a:rPr lang="en-US" altLang="en-US" sz="1600" baseline="-25000" dirty="0" smtClean="0"/>
                  <a:t>p</a:t>
                </a:r>
                <a:r>
                  <a:rPr lang="en-US" altLang="en-US" sz="1600" dirty="0" smtClean="0"/>
                  <a:t> = 0</a:t>
                </a:r>
              </a:p>
              <a:p>
                <a:endParaRPr lang="en-US" altLang="en-US" sz="1600" dirty="0"/>
              </a:p>
              <a:p>
                <a:r>
                  <a:rPr lang="en-US" altLang="en-US" sz="1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13,350</m:t>
                            </m:r>
                          </m:e>
                        </m:d>
                        <m:func>
                          <m:func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altLang="en-US" sz="1600" b="0" i="1" baseline="3000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4140</m:t>
                        </m:r>
                      </m:den>
                    </m:f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𝑁𝑜𝑡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𝑂𝐾</m:t>
                    </m:r>
                  </m:oMath>
                </a14:m>
                <a:endParaRPr lang="en-US" altLang="en-US" sz="1600" dirty="0">
                  <a:solidFill>
                    <a:srgbClr val="FF0000"/>
                  </a:solidFill>
                </a:endParaRPr>
              </a:p>
              <a:p>
                <a:endParaRPr lang="en-US" altLang="en-US" sz="1400" dirty="0" smtClean="0"/>
              </a:p>
              <a:p>
                <a:r>
                  <a:rPr lang="en-US" altLang="en-US" sz="1400" b="1" u="sng" dirty="0" smtClean="0">
                    <a:solidFill>
                      <a:srgbClr val="FF0000"/>
                    </a:solidFill>
                  </a:rPr>
                  <a:t>2- Factor of Safety Against Overturning </a:t>
                </a:r>
              </a:p>
              <a:p>
                <a:endParaRPr lang="en-US" altLang="en-US" sz="1400" dirty="0" smtClean="0"/>
              </a:p>
              <a:p>
                <a:r>
                  <a:rPr lang="en-US" altLang="en-US" sz="1400" dirty="0" smtClean="0"/>
                  <a:t> FS</a:t>
                </a:r>
                <a:r>
                  <a:rPr lang="en-US" altLang="en-US" sz="1400" baseline="-25000" dirty="0" smtClean="0"/>
                  <a:t>(overturning) </a:t>
                </a:r>
                <a:r>
                  <a:rPr lang="en-US" altLang="en-US" sz="1600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50908.5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16560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=3.1&gt;1.5 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𝑂𝑘</m:t>
                    </m:r>
                  </m:oMath>
                </a14:m>
                <a:endParaRPr lang="en-US" altLang="en-US" sz="1600" dirty="0" smtClean="0"/>
              </a:p>
              <a:p>
                <a:endParaRPr lang="en-US" altLang="en-US" sz="1400" baseline="-25000" dirty="0"/>
              </a:p>
            </p:txBody>
          </p:sp>
        </mc:Choice>
        <mc:Fallback xmlns="">
          <p:sp>
            <p:nvSpPr>
              <p:cNvPr id="92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4523" y="3677517"/>
                <a:ext cx="8337965" cy="2904385"/>
              </a:xfrm>
              <a:prstGeom prst="rect">
                <a:avLst/>
              </a:prstGeom>
              <a:blipFill rotWithShape="0">
                <a:blip r:embed="rId3"/>
                <a:stretch>
                  <a:fillRect l="-365" b="-10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4277662" y="3851028"/>
            <a:ext cx="146" cy="256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632922" y="6245794"/>
            <a:ext cx="4513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3- Factor of Safety Bearing Capacity Failure = FS</a:t>
            </a:r>
            <a:r>
              <a:rPr lang="en-US" altLang="en-US" sz="1600" b="1" u="sng" baseline="-25000" dirty="0">
                <a:solidFill>
                  <a:srgbClr val="FF0000"/>
                </a:solidFill>
              </a:rPr>
              <a:t>(BC</a:t>
            </a:r>
            <a:r>
              <a:rPr lang="en-US" altLang="en-US" sz="1600" u="sng" baseline="-25000" dirty="0">
                <a:solidFill>
                  <a:srgbClr val="FF0000"/>
                </a:solidFill>
              </a:rPr>
              <a:t>)</a:t>
            </a:r>
            <a:endParaRPr lang="en-US" altLang="en-US" sz="1600" u="sng" dirty="0">
              <a:solidFill>
                <a:srgbClr val="FF0000"/>
              </a:solidFill>
            </a:endParaRPr>
          </a:p>
          <a:p>
            <a:endParaRPr lang="en-US" altLang="en-US" sz="1600" dirty="0"/>
          </a:p>
        </p:txBody>
      </p:sp>
      <p:sp>
        <p:nvSpPr>
          <p:cNvPr id="98" name="TextBox 28"/>
          <p:cNvSpPr txBox="1">
            <a:spLocks noChangeArrowheads="1"/>
          </p:cNvSpPr>
          <p:nvPr/>
        </p:nvSpPr>
        <p:spPr bwMode="auto">
          <a:xfrm>
            <a:off x="9698348" y="6581653"/>
            <a:ext cx="596722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/>
              <a:t>M</a:t>
            </a:r>
            <a:r>
              <a:rPr lang="en-US" altLang="en-US" sz="1400" baseline="-25000" dirty="0"/>
              <a:t>net</a:t>
            </a:r>
            <a:r>
              <a:rPr lang="en-US" altLang="en-US" sz="1400" dirty="0"/>
              <a:t> = </a:t>
            </a:r>
            <a:r>
              <a:rPr lang="en-US" altLang="en-US" sz="1400" dirty="0" smtClean="0"/>
              <a:t>∑M</a:t>
            </a:r>
            <a:r>
              <a:rPr lang="en-US" altLang="en-US" sz="1400" baseline="-25000" dirty="0" smtClean="0"/>
              <a:t>R</a:t>
            </a:r>
            <a:r>
              <a:rPr lang="en-US" altLang="en-US" sz="1400" dirty="0" smtClean="0"/>
              <a:t> - ∑M</a:t>
            </a:r>
            <a:r>
              <a:rPr lang="en-US" altLang="en-US" sz="1400" baseline="-25000" dirty="0"/>
              <a:t>D</a:t>
            </a:r>
            <a:r>
              <a:rPr lang="en-US" altLang="en-US" sz="1400" dirty="0" smtClean="0"/>
              <a:t> =</a:t>
            </a:r>
            <a:r>
              <a:rPr lang="en-US" altLang="en-US" sz="1400" dirty="0"/>
              <a:t>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50,908.5</a:t>
            </a:r>
            <a:r>
              <a:rPr lang="en-US" altLang="en-US" sz="1400" dirty="0" smtClean="0"/>
              <a:t> -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16,560</a:t>
            </a:r>
            <a:r>
              <a:rPr lang="en-US" altLang="en-US" sz="1400" dirty="0" smtClean="0"/>
              <a:t> = 34,348.5   ft.lb/ft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M</a:t>
            </a:r>
            <a:r>
              <a:rPr lang="en-US" altLang="en-US" sz="1400" baseline="-25000" dirty="0"/>
              <a:t>net</a:t>
            </a:r>
            <a:r>
              <a:rPr lang="en-US" altLang="en-US" sz="1400" dirty="0"/>
              <a:t>  = </a:t>
            </a:r>
            <a:r>
              <a:rPr lang="en-US" altLang="en-US" sz="1400" dirty="0" smtClean="0"/>
              <a:t>34348.5 =  </a:t>
            </a:r>
            <a:r>
              <a:rPr lang="en-US" altLang="en-US" sz="1400" dirty="0"/>
              <a:t>∑</a:t>
            </a:r>
            <a:r>
              <a:rPr lang="en-US" altLang="en-US" sz="1400" dirty="0" smtClean="0"/>
              <a:t>F</a:t>
            </a:r>
            <a:r>
              <a:rPr lang="en-US" altLang="en-US" sz="1400" baseline="-25000" dirty="0" smtClean="0"/>
              <a:t>y</a:t>
            </a:r>
            <a:r>
              <a:rPr lang="en-US" altLang="en-US" sz="1400" dirty="0" smtClean="0"/>
              <a:t>(</a:t>
            </a:r>
            <a:r>
              <a:rPr lang="en-US" altLang="en-US" sz="1400" i="1" dirty="0" smtClean="0"/>
              <a:t>X</a:t>
            </a:r>
            <a:r>
              <a:rPr lang="en-US" altLang="en-US" sz="1400" dirty="0"/>
              <a:t>) =  </a:t>
            </a:r>
            <a:r>
              <a:rPr lang="en-US" altLang="en-US" sz="1400" dirty="0" smtClean="0"/>
              <a:t>13350 (</a:t>
            </a:r>
            <a:r>
              <a:rPr lang="en-US" altLang="en-US" sz="1400" i="1" dirty="0"/>
              <a:t>X</a:t>
            </a:r>
            <a:r>
              <a:rPr lang="en-US" altLang="en-US" sz="1400" dirty="0"/>
              <a:t>)</a:t>
            </a:r>
          </a:p>
          <a:p>
            <a:endParaRPr lang="en-US" altLang="en-US" sz="1400" dirty="0"/>
          </a:p>
          <a:p>
            <a:r>
              <a:rPr lang="en-US" altLang="en-US" sz="1400" i="1" dirty="0"/>
              <a:t>X</a:t>
            </a:r>
            <a:r>
              <a:rPr lang="en-US" altLang="en-US" sz="1400" dirty="0"/>
              <a:t> = (M</a:t>
            </a:r>
            <a:r>
              <a:rPr lang="en-US" altLang="en-US" sz="1400" baseline="-25000" dirty="0"/>
              <a:t>net </a:t>
            </a:r>
            <a:r>
              <a:rPr lang="en-US" altLang="en-US" sz="1400" dirty="0"/>
              <a:t>/</a:t>
            </a:r>
            <a:r>
              <a:rPr lang="en-US" altLang="en-US" sz="1400" baseline="-25000" dirty="0"/>
              <a:t> </a:t>
            </a:r>
            <a:r>
              <a:rPr lang="en-US" altLang="en-US" sz="1400" dirty="0"/>
              <a:t>∑F</a:t>
            </a:r>
            <a:r>
              <a:rPr lang="en-US" altLang="en-US" sz="1400" baseline="-25000" dirty="0"/>
              <a:t>y</a:t>
            </a:r>
            <a:r>
              <a:rPr lang="en-US" altLang="en-US" sz="1400" dirty="0"/>
              <a:t> ) = </a:t>
            </a:r>
            <a:r>
              <a:rPr lang="en-US" altLang="en-US" sz="1400" dirty="0" smtClean="0"/>
              <a:t>2.57 ft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e =  </a:t>
            </a:r>
            <a:r>
              <a:rPr lang="en-US" altLang="en-US" sz="1400" dirty="0" smtClean="0"/>
              <a:t>(8/2) </a:t>
            </a:r>
            <a:r>
              <a:rPr lang="en-US" altLang="en-US" sz="1400" dirty="0"/>
              <a:t>– </a:t>
            </a:r>
            <a:r>
              <a:rPr lang="en-US" altLang="en-US" sz="1400" dirty="0" smtClean="0"/>
              <a:t>2.57 </a:t>
            </a:r>
            <a:r>
              <a:rPr lang="en-US" altLang="en-US" sz="1400" dirty="0"/>
              <a:t>= </a:t>
            </a:r>
            <a:r>
              <a:rPr lang="en-US" altLang="en-US" sz="1400" dirty="0" smtClean="0"/>
              <a:t>1.43 ft &lt; B/6 or 8/6 = 1.33 (Partial contact Case 3)</a:t>
            </a:r>
            <a:endParaRPr lang="en-US" alt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736109" y="4761341"/>
            <a:ext cx="1541616" cy="60062"/>
            <a:chOff x="10736109" y="4761341"/>
            <a:chExt cx="1541616" cy="60062"/>
          </a:xfrm>
          <a:solidFill>
            <a:srgbClr val="FF000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10736109" y="4761341"/>
              <a:ext cx="1541616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ight Triangle 4"/>
            <p:cNvSpPr/>
            <p:nvPr/>
          </p:nvSpPr>
          <p:spPr>
            <a:xfrm flipV="1">
              <a:off x="11863381" y="4768437"/>
              <a:ext cx="351943" cy="52966"/>
            </a:xfrm>
            <a:prstGeom prst="rt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870305" y="4697615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Friction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03551" y="1124706"/>
            <a:ext cx="2775724" cy="2625452"/>
            <a:chOff x="5901837" y="1040544"/>
            <a:chExt cx="2775724" cy="2625452"/>
          </a:xfrm>
        </p:grpSpPr>
        <p:grpSp>
          <p:nvGrpSpPr>
            <p:cNvPr id="83" name="Group 82"/>
            <p:cNvGrpSpPr/>
            <p:nvPr/>
          </p:nvGrpSpPr>
          <p:grpSpPr>
            <a:xfrm>
              <a:off x="5901837" y="1040544"/>
              <a:ext cx="2775724" cy="1327821"/>
              <a:chOff x="2054021" y="2426124"/>
              <a:chExt cx="3767236" cy="1802130"/>
            </a:xfrm>
          </p:grpSpPr>
          <p:sp>
            <p:nvSpPr>
              <p:cNvPr id="84" name="Freeform 77" descr="Dark vertical"/>
              <p:cNvSpPr>
                <a:spLocks/>
              </p:cNvSpPr>
              <p:nvPr/>
            </p:nvSpPr>
            <p:spPr bwMode="auto">
              <a:xfrm>
                <a:off x="3017943" y="2682240"/>
                <a:ext cx="1983740" cy="391160"/>
              </a:xfrm>
              <a:custGeom>
                <a:avLst/>
                <a:gdLst>
                  <a:gd name="T0" fmla="*/ 2147483646 w 852"/>
                  <a:gd name="T1" fmla="*/ 2147483646 h 168"/>
                  <a:gd name="T2" fmla="*/ 2147483646 w 852"/>
                  <a:gd name="T3" fmla="*/ 2147483646 h 168"/>
                  <a:gd name="T4" fmla="*/ 0 w 852"/>
                  <a:gd name="T5" fmla="*/ 0 h 168"/>
                  <a:gd name="T6" fmla="*/ 2147483646 w 852"/>
                  <a:gd name="T7" fmla="*/ 2147483646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52" h="168">
                    <a:moveTo>
                      <a:pt x="852" y="2"/>
                    </a:moveTo>
                    <a:lnTo>
                      <a:pt x="4" y="168"/>
                    </a:lnTo>
                    <a:lnTo>
                      <a:pt x="0" y="0"/>
                    </a:lnTo>
                    <a:lnTo>
                      <a:pt x="852" y="2"/>
                    </a:lnTo>
                    <a:close/>
                  </a:path>
                </a:pathLst>
              </a:custGeom>
              <a:pattFill prst="dkVert">
                <a:fgClr>
                  <a:schemeClr val="accent4"/>
                </a:fgClr>
                <a:bgClr>
                  <a:schemeClr val="bg1"/>
                </a:bgClr>
              </a:pattFill>
              <a:ln w="31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7" name="Freeform 78" descr="Dark vertical"/>
              <p:cNvSpPr>
                <a:spLocks/>
              </p:cNvSpPr>
              <p:nvPr/>
            </p:nvSpPr>
            <p:spPr bwMode="auto">
              <a:xfrm>
                <a:off x="3022600" y="3175847"/>
                <a:ext cx="2002367" cy="451697"/>
              </a:xfrm>
              <a:custGeom>
                <a:avLst/>
                <a:gdLst>
                  <a:gd name="T0" fmla="*/ 2147483646 w 860"/>
                  <a:gd name="T1" fmla="*/ 2147483646 h 194"/>
                  <a:gd name="T2" fmla="*/ 2147483646 w 860"/>
                  <a:gd name="T3" fmla="*/ 2147483646 h 194"/>
                  <a:gd name="T4" fmla="*/ 0 w 860"/>
                  <a:gd name="T5" fmla="*/ 2147483646 h 194"/>
                  <a:gd name="T6" fmla="*/ 2147483646 w 860"/>
                  <a:gd name="T7" fmla="*/ 0 h 194"/>
                  <a:gd name="T8" fmla="*/ 2147483646 w 860"/>
                  <a:gd name="T9" fmla="*/ 2147483646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0" h="194">
                    <a:moveTo>
                      <a:pt x="860" y="36"/>
                    </a:moveTo>
                    <a:lnTo>
                      <a:pt x="4" y="194"/>
                    </a:lnTo>
                    <a:lnTo>
                      <a:pt x="0" y="26"/>
                    </a:lnTo>
                    <a:lnTo>
                      <a:pt x="858" y="0"/>
                    </a:lnTo>
                    <a:lnTo>
                      <a:pt x="860" y="36"/>
                    </a:lnTo>
                    <a:close/>
                  </a:path>
                </a:pathLst>
              </a:custGeom>
              <a:pattFill prst="dkVert">
                <a:fgClr>
                  <a:schemeClr val="accent4"/>
                </a:fgClr>
                <a:bgClr>
                  <a:schemeClr val="bg1"/>
                </a:bgClr>
              </a:pattFill>
              <a:ln w="31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91" name="Freeform 79" descr="Dark vertical"/>
              <p:cNvSpPr>
                <a:spLocks/>
              </p:cNvSpPr>
              <p:nvPr/>
            </p:nvSpPr>
            <p:spPr bwMode="auto">
              <a:xfrm>
                <a:off x="3027257" y="3525097"/>
                <a:ext cx="1997710" cy="703157"/>
              </a:xfrm>
              <a:custGeom>
                <a:avLst/>
                <a:gdLst>
                  <a:gd name="T0" fmla="*/ 2147483646 w 858"/>
                  <a:gd name="T1" fmla="*/ 0 h 302"/>
                  <a:gd name="T2" fmla="*/ 2147483646 w 858"/>
                  <a:gd name="T3" fmla="*/ 2147483646 h 302"/>
                  <a:gd name="T4" fmla="*/ 0 w 858"/>
                  <a:gd name="T5" fmla="*/ 2147483646 h 302"/>
                  <a:gd name="T6" fmla="*/ 2147483646 w 858"/>
                  <a:gd name="T7" fmla="*/ 2147483646 h 302"/>
                  <a:gd name="T8" fmla="*/ 2147483646 w 858"/>
                  <a:gd name="T9" fmla="*/ 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8" h="302">
                    <a:moveTo>
                      <a:pt x="858" y="0"/>
                    </a:moveTo>
                    <a:lnTo>
                      <a:pt x="4" y="302"/>
                    </a:lnTo>
                    <a:lnTo>
                      <a:pt x="0" y="134"/>
                    </a:lnTo>
                    <a:lnTo>
                      <a:pt x="858" y="108"/>
                    </a:lnTo>
                    <a:lnTo>
                      <a:pt x="858" y="0"/>
                    </a:lnTo>
                    <a:close/>
                  </a:path>
                </a:pathLst>
              </a:custGeom>
              <a:pattFill prst="dkVert">
                <a:fgClr>
                  <a:schemeClr val="accent4"/>
                </a:fgClr>
                <a:bgClr>
                  <a:schemeClr val="bg1"/>
                </a:bgClr>
              </a:pattFill>
              <a:ln w="31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93" name="Text Box 81"/>
              <p:cNvSpPr txBox="1">
                <a:spLocks noChangeArrowheads="1"/>
              </p:cNvSpPr>
              <p:nvPr/>
            </p:nvSpPr>
            <p:spPr bwMode="auto">
              <a:xfrm>
                <a:off x="2054021" y="2638010"/>
                <a:ext cx="1025756" cy="431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67" dirty="0" smtClean="0"/>
                  <a:t>q</a:t>
                </a:r>
                <a:r>
                  <a:rPr lang="en-US" sz="1467" baseline="-25000" dirty="0" smtClean="0"/>
                  <a:t>max </a:t>
                </a:r>
                <a:r>
                  <a:rPr lang="en-US" sz="1467" dirty="0" smtClean="0"/>
                  <a:t>= +</a:t>
                </a:r>
                <a:endParaRPr lang="en-US" sz="1467" dirty="0"/>
              </a:p>
            </p:txBody>
          </p:sp>
          <p:sp>
            <p:nvSpPr>
              <p:cNvPr id="94" name="Text Box 82"/>
              <p:cNvSpPr txBox="1">
                <a:spLocks noChangeArrowheads="1"/>
              </p:cNvSpPr>
              <p:nvPr/>
            </p:nvSpPr>
            <p:spPr bwMode="auto">
              <a:xfrm>
                <a:off x="2070165" y="3201204"/>
                <a:ext cx="1025756" cy="431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67" dirty="0"/>
                  <a:t>q</a:t>
                </a:r>
                <a:r>
                  <a:rPr lang="en-US" sz="1467" baseline="-25000" dirty="0"/>
                  <a:t>max </a:t>
                </a:r>
                <a:r>
                  <a:rPr lang="en-US" sz="1467" dirty="0"/>
                  <a:t>= </a:t>
                </a:r>
                <a:r>
                  <a:rPr lang="en-US" sz="1467" dirty="0" smtClean="0"/>
                  <a:t>+</a:t>
                </a:r>
                <a:endParaRPr lang="en-US" sz="1467" dirty="0"/>
              </a:p>
            </p:txBody>
          </p:sp>
          <p:sp>
            <p:nvSpPr>
              <p:cNvPr id="95" name="Text Box 83"/>
              <p:cNvSpPr txBox="1">
                <a:spLocks noChangeArrowheads="1"/>
              </p:cNvSpPr>
              <p:nvPr/>
            </p:nvSpPr>
            <p:spPr bwMode="auto">
              <a:xfrm>
                <a:off x="2063956" y="3757886"/>
                <a:ext cx="1025756" cy="431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67" dirty="0"/>
                  <a:t>q</a:t>
                </a:r>
                <a:r>
                  <a:rPr lang="en-US" sz="1467" baseline="-25000" dirty="0"/>
                  <a:t>max </a:t>
                </a:r>
                <a:r>
                  <a:rPr lang="en-US" sz="1467" dirty="0"/>
                  <a:t>= </a:t>
                </a:r>
                <a:r>
                  <a:rPr lang="en-US" sz="1467" dirty="0" smtClean="0"/>
                  <a:t>+</a:t>
                </a:r>
                <a:endParaRPr lang="en-US" sz="1467" dirty="0"/>
              </a:p>
            </p:txBody>
          </p:sp>
          <p:sp>
            <p:nvSpPr>
              <p:cNvPr id="96" name="Text Box 84"/>
              <p:cNvSpPr txBox="1">
                <a:spLocks noChangeArrowheads="1"/>
              </p:cNvSpPr>
              <p:nvPr/>
            </p:nvSpPr>
            <p:spPr bwMode="auto">
              <a:xfrm>
                <a:off x="4901566" y="2493646"/>
                <a:ext cx="919691" cy="37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dirty="0"/>
                  <a:t>q</a:t>
                </a:r>
                <a:r>
                  <a:rPr lang="en-US" sz="1200" baseline="-25000" dirty="0"/>
                  <a:t>min </a:t>
                </a:r>
                <a:r>
                  <a:rPr lang="en-US" sz="1200" dirty="0"/>
                  <a:t>= 0</a:t>
                </a:r>
              </a:p>
            </p:txBody>
          </p:sp>
          <p:sp>
            <p:nvSpPr>
              <p:cNvPr id="97" name="Text Box 85"/>
              <p:cNvSpPr txBox="1">
                <a:spLocks noChangeArrowheads="1"/>
              </p:cNvSpPr>
              <p:nvPr/>
            </p:nvSpPr>
            <p:spPr bwMode="auto">
              <a:xfrm>
                <a:off x="4901566" y="3015193"/>
                <a:ext cx="919691" cy="37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dirty="0"/>
                  <a:t>q</a:t>
                </a:r>
                <a:r>
                  <a:rPr lang="en-US" sz="1200" baseline="-25000" dirty="0"/>
                  <a:t>min </a:t>
                </a:r>
                <a:r>
                  <a:rPr lang="en-US" sz="1200" dirty="0"/>
                  <a:t>= +</a:t>
                </a:r>
              </a:p>
            </p:txBody>
          </p:sp>
          <p:sp>
            <p:nvSpPr>
              <p:cNvPr id="101" name="Text Box 86"/>
              <p:cNvSpPr txBox="1">
                <a:spLocks noChangeArrowheads="1"/>
              </p:cNvSpPr>
              <p:nvPr/>
            </p:nvSpPr>
            <p:spPr bwMode="auto">
              <a:xfrm>
                <a:off x="4901566" y="3490173"/>
                <a:ext cx="919691" cy="417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dirty="0"/>
                  <a:t>q</a:t>
                </a:r>
                <a:r>
                  <a:rPr lang="en-US" sz="1200" baseline="-25000" dirty="0"/>
                  <a:t>min </a:t>
                </a:r>
                <a:r>
                  <a:rPr lang="en-US" sz="1200" dirty="0"/>
                  <a:t>= </a:t>
                </a:r>
                <a:r>
                  <a:rPr lang="en-US" sz="1400" dirty="0"/>
                  <a:t>-</a:t>
                </a:r>
              </a:p>
            </p:txBody>
          </p:sp>
          <p:sp>
            <p:nvSpPr>
              <p:cNvPr id="102" name="Oval 88"/>
              <p:cNvSpPr>
                <a:spLocks noChangeArrowheads="1"/>
              </p:cNvSpPr>
              <p:nvPr/>
            </p:nvSpPr>
            <p:spPr bwMode="auto">
              <a:xfrm>
                <a:off x="3213524" y="2747434"/>
                <a:ext cx="190923" cy="19092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3152986" y="2625426"/>
                <a:ext cx="311997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67" dirty="0"/>
                  <a:t>+</a:t>
                </a:r>
              </a:p>
            </p:txBody>
          </p:sp>
          <p:sp>
            <p:nvSpPr>
              <p:cNvPr id="104" name="Oval 89"/>
              <p:cNvSpPr>
                <a:spLocks noChangeArrowheads="1"/>
              </p:cNvSpPr>
              <p:nvPr/>
            </p:nvSpPr>
            <p:spPr bwMode="auto">
              <a:xfrm>
                <a:off x="3199554" y="3296921"/>
                <a:ext cx="190923" cy="19092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05" name="Text Box 90"/>
              <p:cNvSpPr txBox="1">
                <a:spLocks noChangeArrowheads="1"/>
              </p:cNvSpPr>
              <p:nvPr/>
            </p:nvSpPr>
            <p:spPr bwMode="auto">
              <a:xfrm>
                <a:off x="3137957" y="3179681"/>
                <a:ext cx="311997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67" dirty="0"/>
                  <a:t>+</a:t>
                </a:r>
              </a:p>
            </p:txBody>
          </p:sp>
          <p:sp>
            <p:nvSpPr>
              <p:cNvPr id="106" name="Oval 91"/>
              <p:cNvSpPr>
                <a:spLocks noChangeArrowheads="1"/>
              </p:cNvSpPr>
              <p:nvPr/>
            </p:nvSpPr>
            <p:spPr bwMode="auto">
              <a:xfrm>
                <a:off x="3199554" y="3888318"/>
                <a:ext cx="190923" cy="19092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07" name="Text Box 92"/>
              <p:cNvSpPr txBox="1">
                <a:spLocks noChangeArrowheads="1"/>
              </p:cNvSpPr>
              <p:nvPr/>
            </p:nvSpPr>
            <p:spPr bwMode="auto">
              <a:xfrm>
                <a:off x="3136599" y="3768848"/>
                <a:ext cx="311997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67" dirty="0"/>
                  <a:t>+</a:t>
                </a:r>
              </a:p>
            </p:txBody>
          </p:sp>
          <p:sp>
            <p:nvSpPr>
              <p:cNvPr id="108" name="Oval 93"/>
              <p:cNvSpPr>
                <a:spLocks noChangeArrowheads="1"/>
              </p:cNvSpPr>
              <p:nvPr/>
            </p:nvSpPr>
            <p:spPr bwMode="auto">
              <a:xfrm>
                <a:off x="4810760" y="3594947"/>
                <a:ext cx="149013" cy="14901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09" name="Text Box 94"/>
              <p:cNvSpPr txBox="1">
                <a:spLocks noChangeArrowheads="1"/>
              </p:cNvSpPr>
              <p:nvPr/>
            </p:nvSpPr>
            <p:spPr bwMode="auto">
              <a:xfrm>
                <a:off x="4764078" y="3440755"/>
                <a:ext cx="242374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67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</a:p>
            </p:txBody>
          </p:sp>
          <p:sp>
            <p:nvSpPr>
              <p:cNvPr id="110" name="Rectangle 75"/>
              <p:cNvSpPr>
                <a:spLocks noChangeArrowheads="1"/>
              </p:cNvSpPr>
              <p:nvPr/>
            </p:nvSpPr>
            <p:spPr bwMode="auto">
              <a:xfrm>
                <a:off x="3010960" y="2426124"/>
                <a:ext cx="1995381" cy="193252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</p:grpSp>
        <p:sp>
          <p:nvSpPr>
            <p:cNvPr id="111" name="Rectangle 75"/>
            <p:cNvSpPr>
              <a:spLocks noChangeArrowheads="1"/>
            </p:cNvSpPr>
            <p:nvPr/>
          </p:nvSpPr>
          <p:spPr bwMode="auto">
            <a:xfrm>
              <a:off x="6606916" y="2575954"/>
              <a:ext cx="1470209" cy="8180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6400671" y="2981014"/>
              <a:ext cx="1905000" cy="1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342020" y="2396058"/>
              <a:ext cx="0" cy="1219200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Diamond 113"/>
            <p:cNvSpPr/>
            <p:nvPr/>
          </p:nvSpPr>
          <p:spPr>
            <a:xfrm>
              <a:off x="7112089" y="2875324"/>
              <a:ext cx="459861" cy="207168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283637" y="12927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290903" y="172659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258297" y="203291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7095790" y="29560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259984" y="29560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35105" y="29560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31733" y="29615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986218" y="295439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36451" y="299142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 flipV="1">
              <a:off x="7106695" y="2733853"/>
              <a:ext cx="1" cy="1993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7574783" y="2758789"/>
              <a:ext cx="1" cy="1993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109529" y="2806267"/>
              <a:ext cx="462421" cy="56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350351" y="2683644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en-US" sz="14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00690" y="3358219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B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161835" y="2566876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B/3</a:t>
              </a:r>
              <a:endParaRPr lang="en-US" sz="1100" i="1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371332" y="2868816"/>
              <a:ext cx="40438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353607" y="3087254"/>
              <a:ext cx="40438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7686874" y="2868816"/>
              <a:ext cx="4762" cy="213676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7655767" y="2846331"/>
              <a:ext cx="370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L/3</a:t>
              </a:r>
              <a:endParaRPr lang="en-US" sz="1100" i="1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8419492" y="1766316"/>
            <a:ext cx="1346808" cy="6244406"/>
          </a:xfrm>
          <a:custGeom>
            <a:avLst/>
            <a:gdLst>
              <a:gd name="connsiteX0" fmla="*/ 360092 w 1566592"/>
              <a:gd name="connsiteY0" fmla="*/ 0 h 6225671"/>
              <a:gd name="connsiteX1" fmla="*/ 715692 w 1566592"/>
              <a:gd name="connsiteY1" fmla="*/ 393700 h 6225671"/>
              <a:gd name="connsiteX2" fmla="*/ 4492 w 1566592"/>
              <a:gd name="connsiteY2" fmla="*/ 1993900 h 6225671"/>
              <a:gd name="connsiteX3" fmla="*/ 1122092 w 1566592"/>
              <a:gd name="connsiteY3" fmla="*/ 4305300 h 6225671"/>
              <a:gd name="connsiteX4" fmla="*/ 1414192 w 1566592"/>
              <a:gd name="connsiteY4" fmla="*/ 6032500 h 6225671"/>
              <a:gd name="connsiteX5" fmla="*/ 1566592 w 1566592"/>
              <a:gd name="connsiteY5" fmla="*/ 6108700 h 6225671"/>
              <a:gd name="connsiteX0" fmla="*/ 360092 w 1566592"/>
              <a:gd name="connsiteY0" fmla="*/ 0 h 6130379"/>
              <a:gd name="connsiteX1" fmla="*/ 715692 w 1566592"/>
              <a:gd name="connsiteY1" fmla="*/ 393700 h 6130379"/>
              <a:gd name="connsiteX2" fmla="*/ 4492 w 1566592"/>
              <a:gd name="connsiteY2" fmla="*/ 1993900 h 6130379"/>
              <a:gd name="connsiteX3" fmla="*/ 1122092 w 1566592"/>
              <a:gd name="connsiteY3" fmla="*/ 4305300 h 6130379"/>
              <a:gd name="connsiteX4" fmla="*/ 1363392 w 1566592"/>
              <a:gd name="connsiteY4" fmla="*/ 5575300 h 6130379"/>
              <a:gd name="connsiteX5" fmla="*/ 1566592 w 1566592"/>
              <a:gd name="connsiteY5" fmla="*/ 6108700 h 6130379"/>
              <a:gd name="connsiteX0" fmla="*/ 360092 w 1566592"/>
              <a:gd name="connsiteY0" fmla="*/ 0 h 6109032"/>
              <a:gd name="connsiteX1" fmla="*/ 715692 w 1566592"/>
              <a:gd name="connsiteY1" fmla="*/ 393700 h 6109032"/>
              <a:gd name="connsiteX2" fmla="*/ 4492 w 1566592"/>
              <a:gd name="connsiteY2" fmla="*/ 1993900 h 6109032"/>
              <a:gd name="connsiteX3" fmla="*/ 1122092 w 1566592"/>
              <a:gd name="connsiteY3" fmla="*/ 4305300 h 6109032"/>
              <a:gd name="connsiteX4" fmla="*/ 1363392 w 1566592"/>
              <a:gd name="connsiteY4" fmla="*/ 5575300 h 6109032"/>
              <a:gd name="connsiteX5" fmla="*/ 1566592 w 1566592"/>
              <a:gd name="connsiteY5" fmla="*/ 6108700 h 6109032"/>
              <a:gd name="connsiteX0" fmla="*/ 360092 w 1566592"/>
              <a:gd name="connsiteY0" fmla="*/ 0 h 6108700"/>
              <a:gd name="connsiteX1" fmla="*/ 715692 w 1566592"/>
              <a:gd name="connsiteY1" fmla="*/ 393700 h 6108700"/>
              <a:gd name="connsiteX2" fmla="*/ 4492 w 1566592"/>
              <a:gd name="connsiteY2" fmla="*/ 1993900 h 6108700"/>
              <a:gd name="connsiteX3" fmla="*/ 1122092 w 1566592"/>
              <a:gd name="connsiteY3" fmla="*/ 4305300 h 6108700"/>
              <a:gd name="connsiteX4" fmla="*/ 1566592 w 1566592"/>
              <a:gd name="connsiteY4" fmla="*/ 6108700 h 6108700"/>
              <a:gd name="connsiteX0" fmla="*/ 360092 w 1414192"/>
              <a:gd name="connsiteY0" fmla="*/ 0 h 6108700"/>
              <a:gd name="connsiteX1" fmla="*/ 715692 w 1414192"/>
              <a:gd name="connsiteY1" fmla="*/ 393700 h 6108700"/>
              <a:gd name="connsiteX2" fmla="*/ 4492 w 1414192"/>
              <a:gd name="connsiteY2" fmla="*/ 1993900 h 6108700"/>
              <a:gd name="connsiteX3" fmla="*/ 1122092 w 1414192"/>
              <a:gd name="connsiteY3" fmla="*/ 4305300 h 6108700"/>
              <a:gd name="connsiteX4" fmla="*/ 1414192 w 1414192"/>
              <a:gd name="connsiteY4" fmla="*/ 6108700 h 6108700"/>
              <a:gd name="connsiteX0" fmla="*/ 360092 w 1414192"/>
              <a:gd name="connsiteY0" fmla="*/ 0 h 6118421"/>
              <a:gd name="connsiteX1" fmla="*/ 715692 w 1414192"/>
              <a:gd name="connsiteY1" fmla="*/ 393700 h 6118421"/>
              <a:gd name="connsiteX2" fmla="*/ 4492 w 1414192"/>
              <a:gd name="connsiteY2" fmla="*/ 1993900 h 6118421"/>
              <a:gd name="connsiteX3" fmla="*/ 1122092 w 1414192"/>
              <a:gd name="connsiteY3" fmla="*/ 4305300 h 6118421"/>
              <a:gd name="connsiteX4" fmla="*/ 1414192 w 1414192"/>
              <a:gd name="connsiteY4" fmla="*/ 6108700 h 6118421"/>
              <a:gd name="connsiteX0" fmla="*/ 360092 w 1553892"/>
              <a:gd name="connsiteY0" fmla="*/ 0 h 6118421"/>
              <a:gd name="connsiteX1" fmla="*/ 715692 w 1553892"/>
              <a:gd name="connsiteY1" fmla="*/ 393700 h 6118421"/>
              <a:gd name="connsiteX2" fmla="*/ 4492 w 1553892"/>
              <a:gd name="connsiteY2" fmla="*/ 1993900 h 6118421"/>
              <a:gd name="connsiteX3" fmla="*/ 1122092 w 1553892"/>
              <a:gd name="connsiteY3" fmla="*/ 4305300 h 6118421"/>
              <a:gd name="connsiteX4" fmla="*/ 1553892 w 1553892"/>
              <a:gd name="connsiteY4" fmla="*/ 6108700 h 611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892" h="6118421">
                <a:moveTo>
                  <a:pt x="360092" y="0"/>
                </a:moveTo>
                <a:cubicBezTo>
                  <a:pt x="567525" y="30691"/>
                  <a:pt x="774959" y="61383"/>
                  <a:pt x="715692" y="393700"/>
                </a:cubicBezTo>
                <a:cubicBezTo>
                  <a:pt x="656425" y="726017"/>
                  <a:pt x="-63241" y="1341967"/>
                  <a:pt x="4492" y="1993900"/>
                </a:cubicBezTo>
                <a:cubicBezTo>
                  <a:pt x="72225" y="2645833"/>
                  <a:pt x="863859" y="3619500"/>
                  <a:pt x="1122092" y="4305300"/>
                </a:cubicBezTo>
                <a:cubicBezTo>
                  <a:pt x="1380325" y="4991100"/>
                  <a:pt x="851688" y="6240992"/>
                  <a:pt x="1553892" y="6108700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486400" y="3297219"/>
            <a:ext cx="5454127" cy="1978594"/>
          </a:xfrm>
          <a:custGeom>
            <a:avLst/>
            <a:gdLst>
              <a:gd name="connsiteX0" fmla="*/ 0 w 5454127"/>
              <a:gd name="connsiteY0" fmla="*/ 0 h 1978594"/>
              <a:gd name="connsiteX1" fmla="*/ 844475 w 5454127"/>
              <a:gd name="connsiteY1" fmla="*/ 134470 h 1978594"/>
              <a:gd name="connsiteX2" fmla="*/ 1059628 w 5454127"/>
              <a:gd name="connsiteY2" fmla="*/ 516367 h 1978594"/>
              <a:gd name="connsiteX3" fmla="*/ 2587214 w 5454127"/>
              <a:gd name="connsiteY3" fmla="*/ 554019 h 1978594"/>
              <a:gd name="connsiteX4" fmla="*/ 4120179 w 5454127"/>
              <a:gd name="connsiteY4" fmla="*/ 1925619 h 1978594"/>
              <a:gd name="connsiteX5" fmla="*/ 5454127 w 5454127"/>
              <a:gd name="connsiteY5" fmla="*/ 1565237 h 19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4127" h="1978594">
                <a:moveTo>
                  <a:pt x="0" y="0"/>
                </a:moveTo>
                <a:cubicBezTo>
                  <a:pt x="333935" y="24204"/>
                  <a:pt x="667870" y="48409"/>
                  <a:pt x="844475" y="134470"/>
                </a:cubicBezTo>
                <a:cubicBezTo>
                  <a:pt x="1021080" y="220531"/>
                  <a:pt x="769172" y="446442"/>
                  <a:pt x="1059628" y="516367"/>
                </a:cubicBezTo>
                <a:cubicBezTo>
                  <a:pt x="1350084" y="586292"/>
                  <a:pt x="2077122" y="319144"/>
                  <a:pt x="2587214" y="554019"/>
                </a:cubicBezTo>
                <a:cubicBezTo>
                  <a:pt x="3097306" y="788894"/>
                  <a:pt x="3642360" y="1757083"/>
                  <a:pt x="4120179" y="1925619"/>
                </a:cubicBezTo>
                <a:cubicBezTo>
                  <a:pt x="4597998" y="2094155"/>
                  <a:pt x="5026062" y="1829696"/>
                  <a:pt x="5454127" y="1565237"/>
                </a:cubicBezTo>
              </a:path>
            </a:pathLst>
          </a:custGeom>
          <a:noFill/>
          <a:ln w="0">
            <a:solidFill>
              <a:schemeClr val="accent6">
                <a:lumMod val="60000"/>
                <a:lumOff val="40000"/>
              </a:schemeClr>
            </a:solidFill>
            <a:prstDash val="lg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10" idx="0"/>
          </p:cNvCxnSpPr>
          <p:nvPr/>
        </p:nvCxnSpPr>
        <p:spPr>
          <a:xfrm flipH="1">
            <a:off x="7443735" y="838200"/>
            <a:ext cx="0" cy="2865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8486203">
            <a:off x="7214210" y="930550"/>
            <a:ext cx="457200" cy="457200"/>
          </a:xfrm>
          <a:prstGeom prst="arc">
            <a:avLst>
              <a:gd name="adj1" fmla="val 14829905"/>
              <a:gd name="adj2" fmla="val 1772707"/>
            </a:avLst>
          </a:prstGeom>
          <a:ln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16115" y="825818"/>
            <a:ext cx="304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310437" y="635318"/>
            <a:ext cx="580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V or F</a:t>
            </a:r>
            <a:r>
              <a:rPr lang="en-US" sz="1100" baseline="-25000" dirty="0" smtClean="0">
                <a:solidFill>
                  <a:srgbClr val="002060"/>
                </a:solidFill>
              </a:rPr>
              <a:t>y</a:t>
            </a:r>
            <a:endParaRPr lang="en-US" sz="1100" baseline="-25000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3951663" y="7334531"/>
            <a:ext cx="241540" cy="61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10463" y="7005023"/>
            <a:ext cx="119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Case 3 : is not acceptable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8335108" y="2180492"/>
            <a:ext cx="6593365" cy="4888523"/>
          </a:xfrm>
          <a:custGeom>
            <a:avLst/>
            <a:gdLst>
              <a:gd name="connsiteX0" fmla="*/ 0 w 6593365"/>
              <a:gd name="connsiteY0" fmla="*/ 0 h 4888523"/>
              <a:gd name="connsiteX1" fmla="*/ 483577 w 6593365"/>
              <a:gd name="connsiteY1" fmla="*/ 1046285 h 4888523"/>
              <a:gd name="connsiteX2" fmla="*/ 1477107 w 6593365"/>
              <a:gd name="connsiteY2" fmla="*/ 3692770 h 4888523"/>
              <a:gd name="connsiteX3" fmla="*/ 6128238 w 6593365"/>
              <a:gd name="connsiteY3" fmla="*/ 3596054 h 4888523"/>
              <a:gd name="connsiteX4" fmla="*/ 6180992 w 6593365"/>
              <a:gd name="connsiteY4" fmla="*/ 4888523 h 488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3365" h="4888523">
                <a:moveTo>
                  <a:pt x="0" y="0"/>
                </a:moveTo>
                <a:cubicBezTo>
                  <a:pt x="118696" y="215411"/>
                  <a:pt x="237393" y="430823"/>
                  <a:pt x="483577" y="1046285"/>
                </a:cubicBezTo>
                <a:cubicBezTo>
                  <a:pt x="729761" y="1661747"/>
                  <a:pt x="536330" y="3267808"/>
                  <a:pt x="1477107" y="3692770"/>
                </a:cubicBezTo>
                <a:cubicBezTo>
                  <a:pt x="2417884" y="4117732"/>
                  <a:pt x="5344257" y="3396762"/>
                  <a:pt x="6128238" y="3596054"/>
                </a:cubicBezTo>
                <a:cubicBezTo>
                  <a:pt x="6912219" y="3795346"/>
                  <a:pt x="6546605" y="4341934"/>
                  <a:pt x="6180992" y="4888523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152373" y="8767309"/>
            <a:ext cx="4181722" cy="42505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need to determine q</a:t>
            </a:r>
            <a:r>
              <a:rPr lang="en-US" baseline="-25000" dirty="0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and q</a:t>
            </a:r>
            <a:r>
              <a:rPr lang="en-US" baseline="-25000" dirty="0" smtClean="0">
                <a:solidFill>
                  <a:srgbClr val="FF0000"/>
                </a:solidFill>
              </a:rPr>
              <a:t>min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18718" y="190819"/>
            <a:ext cx="9333004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&amp; Passive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- </a:t>
            </a:r>
            <a:r>
              <a:rPr lang="en-US" altLang="en-US" sz="3520" b="1" u="sng" dirty="0">
                <a:solidFill>
                  <a:schemeClr val="tx2"/>
                </a:solidFill>
              </a:rPr>
              <a:t>Soil</a:t>
            </a:r>
          </a:p>
        </p:txBody>
      </p:sp>
      <p:sp>
        <p:nvSpPr>
          <p:cNvPr id="9219" name="Text Box 47"/>
          <p:cNvSpPr txBox="1">
            <a:spLocks noChangeArrowheads="1"/>
          </p:cNvSpPr>
          <p:nvPr/>
        </p:nvSpPr>
        <p:spPr bwMode="auto">
          <a:xfrm>
            <a:off x="618718" y="7032633"/>
            <a:ext cx="1669414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>
                <a:latin typeface="Symbol" panose="05050102010706020507" pitchFamily="18" charset="2"/>
              </a:rPr>
              <a:t>s</a:t>
            </a:r>
            <a:r>
              <a:rPr lang="en-US" altLang="en-US" sz="2347" baseline="-25000" dirty="0"/>
              <a:t>h</a:t>
            </a:r>
            <a:r>
              <a:rPr lang="en-US" altLang="en-US" sz="2347" dirty="0"/>
              <a:t> = </a:t>
            </a:r>
            <a:r>
              <a:rPr lang="en-US" altLang="en-US" sz="2347" dirty="0">
                <a:latin typeface="Symbol" panose="05050102010706020507" pitchFamily="18" charset="2"/>
              </a:rPr>
              <a:t>s</a:t>
            </a:r>
            <a:r>
              <a:rPr lang="en-US" altLang="en-US" sz="2347" baseline="-25000" dirty="0"/>
              <a:t>v</a:t>
            </a:r>
            <a:r>
              <a:rPr lang="en-US" altLang="en-US" sz="2347" dirty="0"/>
              <a:t> k</a:t>
            </a:r>
            <a:r>
              <a:rPr lang="en-US" altLang="en-US" sz="2347" baseline="-25000" dirty="0"/>
              <a:t>a</a:t>
            </a:r>
          </a:p>
        </p:txBody>
      </p:sp>
      <p:sp>
        <p:nvSpPr>
          <p:cNvPr id="9220" name="Text Box 56"/>
          <p:cNvSpPr txBox="1">
            <a:spLocks noChangeArrowheads="1"/>
          </p:cNvSpPr>
          <p:nvPr/>
        </p:nvSpPr>
        <p:spPr bwMode="auto">
          <a:xfrm>
            <a:off x="708412" y="1708639"/>
            <a:ext cx="6649720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>
                <a:solidFill>
                  <a:schemeClr val="accent2"/>
                </a:solidFill>
              </a:rPr>
              <a:t>Given</a:t>
            </a:r>
            <a:r>
              <a:rPr lang="en-US" altLang="en-US" sz="2640" dirty="0">
                <a:solidFill>
                  <a:schemeClr val="accent2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Backfill unit weight (</a:t>
            </a:r>
            <a:r>
              <a:rPr lang="en-US" altLang="en-US" sz="2640" dirty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640" dirty="0">
                <a:solidFill>
                  <a:schemeClr val="accent2"/>
                </a:solidFill>
              </a:rPr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Angle of soil friction (</a:t>
            </a:r>
            <a:r>
              <a:rPr lang="en-US" altLang="en-US" sz="2640" dirty="0">
                <a:solidFill>
                  <a:schemeClr val="accent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640" dirty="0">
                <a:solidFill>
                  <a:schemeClr val="accent2"/>
                </a:solidFill>
              </a:rPr>
              <a:t>) = 30</a:t>
            </a:r>
            <a:r>
              <a:rPr lang="en-US" altLang="en-US" sz="2640" baseline="30000" dirty="0">
                <a:solidFill>
                  <a:schemeClr val="accent2"/>
                </a:solidFill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Assume wall to be smooth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</a:t>
            </a:r>
            <a:r>
              <a:rPr lang="en-US" altLang="en-US" sz="2640" dirty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640" baseline="-25000" dirty="0">
                <a:solidFill>
                  <a:schemeClr val="accent2"/>
                </a:solidFill>
              </a:rPr>
              <a:t>concrete</a:t>
            </a:r>
            <a:r>
              <a:rPr lang="en-US" altLang="en-US" sz="2640" dirty="0">
                <a:solidFill>
                  <a:schemeClr val="accent2"/>
                </a:solidFill>
              </a:rPr>
              <a:t> = 150 lb/ft</a:t>
            </a:r>
            <a:r>
              <a:rPr lang="en-US" altLang="en-US" sz="2640" baseline="30000" dirty="0">
                <a:solidFill>
                  <a:schemeClr val="accent2"/>
                </a:solidFill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D = </a:t>
            </a:r>
            <a:r>
              <a:rPr lang="en-US" altLang="en-US" sz="2640" dirty="0" smtClean="0">
                <a:solidFill>
                  <a:schemeClr val="accent2"/>
                </a:solidFill>
              </a:rPr>
              <a:t>4 </a:t>
            </a:r>
            <a:r>
              <a:rPr lang="en-US" altLang="en-US" sz="2640" dirty="0">
                <a:solidFill>
                  <a:schemeClr val="accent2"/>
                </a:solidFill>
              </a:rPr>
              <a:t>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64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>
                <a:solidFill>
                  <a:schemeClr val="accent2"/>
                </a:solidFill>
              </a:rPr>
              <a:t>Find</a:t>
            </a:r>
            <a:r>
              <a:rPr lang="en-US" altLang="en-US" sz="264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640" dirty="0">
                <a:solidFill>
                  <a:schemeClr val="accent2"/>
                </a:solidFill>
              </a:rPr>
              <a:t> Resultant Force of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64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Solution</a:t>
            </a:r>
            <a:r>
              <a:rPr lang="en-US" altLang="en-US" sz="2640" dirty="0"/>
              <a:t>:</a:t>
            </a:r>
          </a:p>
        </p:txBody>
      </p:sp>
      <p:sp>
        <p:nvSpPr>
          <p:cNvPr id="9221" name="Text Box 57"/>
          <p:cNvSpPr txBox="1">
            <a:spLocks noChangeArrowheads="1"/>
          </p:cNvSpPr>
          <p:nvPr/>
        </p:nvSpPr>
        <p:spPr bwMode="auto">
          <a:xfrm>
            <a:off x="715545" y="1084899"/>
            <a:ext cx="19704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-2</a:t>
            </a:r>
            <a:endParaRPr lang="en-US" altLang="en-US" sz="2640" dirty="0"/>
          </a:p>
        </p:txBody>
      </p:sp>
      <p:grpSp>
        <p:nvGrpSpPr>
          <p:cNvPr id="9222" name="Group 67"/>
          <p:cNvGrpSpPr>
            <a:grpSpLocks/>
          </p:cNvGrpSpPr>
          <p:nvPr/>
        </p:nvGrpSpPr>
        <p:grpSpPr bwMode="auto">
          <a:xfrm>
            <a:off x="708412" y="7515685"/>
            <a:ext cx="2288751" cy="863812"/>
            <a:chOff x="187" y="2803"/>
            <a:chExt cx="983" cy="371"/>
          </a:xfrm>
        </p:grpSpPr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493" y="2803"/>
              <a:ext cx="55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1 - sin</a:t>
              </a:r>
              <a:r>
                <a:rPr lang="en-US" altLang="en-US" sz="2347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397" y="2979"/>
              <a:ext cx="77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1 + sin</a:t>
              </a:r>
              <a:r>
                <a:rPr lang="en-US" altLang="en-US" sz="2347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 flipH="1">
              <a:off x="528" y="3014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9280" name="Text Box 64"/>
            <p:cNvSpPr txBox="1">
              <a:spLocks noChangeArrowheads="1"/>
            </p:cNvSpPr>
            <p:nvPr/>
          </p:nvSpPr>
          <p:spPr bwMode="auto">
            <a:xfrm>
              <a:off x="386" y="2924"/>
              <a:ext cx="15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=</a:t>
              </a:r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>
              <a:off x="187" y="2899"/>
              <a:ext cx="26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K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</a:t>
              </a:r>
            </a:p>
          </p:txBody>
        </p:sp>
      </p:grpSp>
      <p:sp>
        <p:nvSpPr>
          <p:cNvPr id="9223" name="Text Box 69"/>
          <p:cNvSpPr txBox="1">
            <a:spLocks noChangeArrowheads="1"/>
          </p:cNvSpPr>
          <p:nvPr/>
        </p:nvSpPr>
        <p:spPr bwMode="auto">
          <a:xfrm>
            <a:off x="618717" y="8562040"/>
            <a:ext cx="2423794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/>
              <a:t>P</a:t>
            </a:r>
            <a:r>
              <a:rPr lang="en-US" altLang="en-US" sz="2347" baseline="-25000" dirty="0"/>
              <a:t>a</a:t>
            </a:r>
            <a:r>
              <a:rPr lang="en-US" altLang="en-US" sz="2347" dirty="0"/>
              <a:t> = </a:t>
            </a:r>
            <a:r>
              <a:rPr lang="en-US" altLang="en-US" sz="2347" dirty="0" smtClean="0"/>
              <a:t>0.5 </a:t>
            </a:r>
            <a:r>
              <a:rPr lang="en-US" altLang="en-US" sz="2347" dirty="0" smtClean="0">
                <a:latin typeface="Symbol" panose="05050102010706020507" pitchFamily="18" charset="2"/>
              </a:rPr>
              <a:t>g  </a:t>
            </a:r>
            <a:r>
              <a:rPr lang="en-US" altLang="en-US" sz="2347" dirty="0"/>
              <a:t>H</a:t>
            </a:r>
            <a:r>
              <a:rPr lang="en-US" altLang="en-US" sz="2347" baseline="30000" dirty="0"/>
              <a:t>2</a:t>
            </a:r>
            <a:r>
              <a:rPr lang="en-US" altLang="en-US" sz="2347" dirty="0"/>
              <a:t> k</a:t>
            </a:r>
            <a:r>
              <a:rPr lang="en-US" altLang="en-US" sz="2347" baseline="-25000" dirty="0"/>
              <a:t>a</a:t>
            </a:r>
          </a:p>
        </p:txBody>
      </p:sp>
      <p:sp>
        <p:nvSpPr>
          <p:cNvPr id="9224" name="Text Box 73"/>
          <p:cNvSpPr txBox="1">
            <a:spLocks noChangeArrowheads="1"/>
          </p:cNvSpPr>
          <p:nvPr/>
        </p:nvSpPr>
        <p:spPr bwMode="auto">
          <a:xfrm>
            <a:off x="618717" y="9104853"/>
            <a:ext cx="5517985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347" dirty="0"/>
              <a:t>P</a:t>
            </a:r>
            <a:r>
              <a:rPr lang="en-US" altLang="en-US" sz="2347" baseline="-25000" dirty="0"/>
              <a:t>a </a:t>
            </a:r>
            <a:r>
              <a:rPr lang="en-US" altLang="en-US" sz="2347" dirty="0"/>
              <a:t>= </a:t>
            </a:r>
            <a:r>
              <a:rPr lang="en-US" altLang="en-US" sz="2347" dirty="0" smtClean="0"/>
              <a:t>0.5 x 12</a:t>
            </a:r>
            <a:r>
              <a:rPr lang="en-US" altLang="en-US" sz="2347" baseline="30000" dirty="0" smtClean="0"/>
              <a:t>2 </a:t>
            </a:r>
            <a:r>
              <a:rPr lang="en-US" altLang="en-US" sz="2347" dirty="0" smtClean="0"/>
              <a:t>x115x 0.33 </a:t>
            </a:r>
            <a:r>
              <a:rPr lang="en-US" altLang="en-US" sz="2347" dirty="0"/>
              <a:t>= </a:t>
            </a:r>
            <a:r>
              <a:rPr lang="en-US" altLang="en-US" sz="2347" dirty="0" smtClean="0"/>
              <a:t>2,732.4 </a:t>
            </a:r>
            <a:r>
              <a:rPr lang="en-US" altLang="en-US" sz="2347" dirty="0"/>
              <a:t>lb/ft</a:t>
            </a:r>
            <a:r>
              <a:rPr lang="en-US" altLang="en-US" sz="2347" baseline="30000" dirty="0"/>
              <a:t>2</a:t>
            </a:r>
          </a:p>
        </p:txBody>
      </p:sp>
      <p:grpSp>
        <p:nvGrpSpPr>
          <p:cNvPr id="9225" name="Group 23"/>
          <p:cNvGrpSpPr>
            <a:grpSpLocks/>
          </p:cNvGrpSpPr>
          <p:nvPr/>
        </p:nvGrpSpPr>
        <p:grpSpPr bwMode="auto">
          <a:xfrm>
            <a:off x="6411499" y="2018701"/>
            <a:ext cx="9183319" cy="5850249"/>
            <a:chOff x="2985143" y="1146016"/>
            <a:chExt cx="6261354" cy="3989763"/>
          </a:xfrm>
        </p:grpSpPr>
        <p:grpSp>
          <p:nvGrpSpPr>
            <p:cNvPr id="9234" name="Group 1"/>
            <p:cNvGrpSpPr>
              <a:grpSpLocks/>
            </p:cNvGrpSpPr>
            <p:nvPr/>
          </p:nvGrpSpPr>
          <p:grpSpPr bwMode="auto">
            <a:xfrm>
              <a:off x="2985143" y="1774817"/>
              <a:ext cx="6261354" cy="2678120"/>
              <a:chOff x="2871787" y="3475030"/>
              <a:chExt cx="6261354" cy="2678120"/>
            </a:xfrm>
          </p:grpSpPr>
          <p:sp>
            <p:nvSpPr>
              <p:cNvPr id="9248" name="Rectangle 10"/>
              <p:cNvSpPr>
                <a:spLocks noChangeArrowheads="1"/>
              </p:cNvSpPr>
              <p:nvPr/>
            </p:nvSpPr>
            <p:spPr bwMode="auto">
              <a:xfrm>
                <a:off x="6270625" y="3475038"/>
                <a:ext cx="738188" cy="2362200"/>
              </a:xfrm>
              <a:prstGeom prst="rect">
                <a:avLst/>
              </a:prstGeom>
              <a:solidFill>
                <a:srgbClr val="B7FFD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9249" name="Freeform 48" descr="Light horizontal"/>
              <p:cNvSpPr>
                <a:spLocks/>
              </p:cNvSpPr>
              <p:nvPr/>
            </p:nvSpPr>
            <p:spPr bwMode="auto">
              <a:xfrm>
                <a:off x="7007225" y="3475038"/>
                <a:ext cx="990600" cy="2678112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pattFill prst="ltHorz">
                <a:fgClr>
                  <a:srgbClr val="0070C0"/>
                </a:fgClr>
                <a:bgClr>
                  <a:srgbClr val="FFFFFF"/>
                </a:bgClr>
              </a:pattFill>
              <a:ln w="3175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6027737" y="3475030"/>
                <a:ext cx="228600" cy="0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5074954" y="4656413"/>
                <a:ext cx="2362766" cy="0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256337" y="5837796"/>
                <a:ext cx="762000" cy="0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6865900" y="5990233"/>
                <a:ext cx="304873" cy="0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5494337" y="6142669"/>
                <a:ext cx="1524000" cy="0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5341900" y="5990233"/>
                <a:ext cx="304873" cy="0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6008687" y="3475030"/>
                <a:ext cx="19050" cy="2369118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5494337" y="5834621"/>
                <a:ext cx="511175" cy="3176"/>
              </a:xfrm>
              <a:prstGeom prst="line">
                <a:avLst/>
              </a:prstGeom>
              <a:ln w="28575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256337" y="347503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487862" y="5609142"/>
                <a:ext cx="1524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60" name="Line 51"/>
              <p:cNvSpPr>
                <a:spLocks noChangeShapeType="1"/>
              </p:cNvSpPr>
              <p:nvPr/>
            </p:nvSpPr>
            <p:spPr bwMode="auto">
              <a:xfrm flipH="1">
                <a:off x="7010400" y="5254625"/>
                <a:ext cx="850900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9275" name="Text Box 53"/>
              <p:cNvSpPr txBox="1">
                <a:spLocks noChangeArrowheads="1"/>
              </p:cNvSpPr>
              <p:nvPr/>
            </p:nvSpPr>
            <p:spPr bwMode="auto">
              <a:xfrm>
                <a:off x="7290054" y="4981575"/>
                <a:ext cx="1843087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altLang="en-US" sz="2000" baseline="-25000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=0.5 H</a:t>
                </a:r>
                <a:r>
                  <a:rPr lang="en-US" altLang="en-US" sz="2000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 k</a:t>
                </a:r>
                <a:r>
                  <a:rPr lang="en-US" altLang="en-US" sz="2000" baseline="-25000" dirty="0" smtClean="0">
                    <a:solidFill>
                      <a:srgbClr val="0070C0"/>
                    </a:solidFill>
                  </a:rPr>
                  <a:t>a</a:t>
                </a:r>
                <a:endParaRPr lang="en-US" altLang="en-US" sz="2000" baseline="-25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262" name="Freeform 48" descr="Light horizontal"/>
              <p:cNvSpPr>
                <a:spLocks/>
              </p:cNvSpPr>
              <p:nvPr/>
            </p:nvSpPr>
            <p:spPr bwMode="auto">
              <a:xfrm flipH="1">
                <a:off x="4713288" y="5603875"/>
                <a:ext cx="773112" cy="538163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pattFill prst="ltHorz">
                <a:fgClr>
                  <a:srgbClr val="7030A0"/>
                </a:fgClr>
                <a:bgClr>
                  <a:srgbClr val="FFFFFF"/>
                </a:bgClr>
              </a:pattFill>
              <a:ln w="3175" cmpd="sng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9263" name="Line 51"/>
              <p:cNvSpPr>
                <a:spLocks noChangeShapeType="1"/>
              </p:cNvSpPr>
              <p:nvPr/>
            </p:nvSpPr>
            <p:spPr bwMode="auto">
              <a:xfrm flipH="1">
                <a:off x="4543425" y="5962650"/>
                <a:ext cx="850900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 type="arrow" w="med" len="med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9273" name="Text Box 53"/>
              <p:cNvSpPr txBox="1">
                <a:spLocks noChangeArrowheads="1"/>
              </p:cNvSpPr>
              <p:nvPr/>
            </p:nvSpPr>
            <p:spPr bwMode="auto">
              <a:xfrm>
                <a:off x="2871787" y="5750410"/>
                <a:ext cx="1843088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P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7030A0"/>
                    </a:solidFill>
                  </a:rPr>
                  <a:t>= </a:t>
                </a:r>
                <a:r>
                  <a:rPr lang="en-US" altLang="en-US" sz="2400" dirty="0" smtClean="0">
                    <a:solidFill>
                      <a:srgbClr val="7030A0"/>
                    </a:solidFill>
                  </a:rPr>
                  <a:t>0.5 D</a:t>
                </a:r>
                <a:r>
                  <a:rPr lang="en-US" altLang="en-US" sz="2400" baseline="30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alt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g </a:t>
                </a:r>
                <a:r>
                  <a:rPr lang="en-US" altLang="en-US" sz="2400" dirty="0" smtClean="0">
                    <a:solidFill>
                      <a:srgbClr val="7030A0"/>
                    </a:solidFill>
                  </a:rPr>
                  <a:t>k</a:t>
                </a:r>
                <a:r>
                  <a:rPr lang="en-US" altLang="en-US" sz="2400" baseline="-25000" dirty="0" smtClean="0">
                    <a:solidFill>
                      <a:srgbClr val="7030A0"/>
                    </a:solidFill>
                  </a:rPr>
                  <a:t>p</a:t>
                </a:r>
                <a:endParaRPr lang="en-US" altLang="en-US" sz="2400" baseline="-250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9265" name="Straight Connector 2"/>
              <p:cNvCxnSpPr>
                <a:cxnSpLocks noChangeShapeType="1"/>
              </p:cNvCxnSpPr>
              <p:nvPr/>
            </p:nvCxnSpPr>
            <p:spPr bwMode="auto">
              <a:xfrm flipH="1">
                <a:off x="5394325" y="3475038"/>
                <a:ext cx="51593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66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5794375" y="3475038"/>
                <a:ext cx="0" cy="267811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67" name="Rectangle 5"/>
              <p:cNvSpPr>
                <a:spLocks noChangeArrowheads="1"/>
              </p:cNvSpPr>
              <p:nvPr/>
            </p:nvSpPr>
            <p:spPr bwMode="auto">
              <a:xfrm>
                <a:off x="4916887" y="4134406"/>
                <a:ext cx="876770" cy="340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640" dirty="0"/>
                  <a:t>H=12 ft</a:t>
                </a:r>
              </a:p>
            </p:txBody>
          </p:sp>
          <p:cxnSp>
            <p:nvCxnSpPr>
              <p:cNvPr id="9268" name="Straight Arrow Connector 90"/>
              <p:cNvCxnSpPr>
                <a:cxnSpLocks noChangeShapeType="1"/>
              </p:cNvCxnSpPr>
              <p:nvPr/>
            </p:nvCxnSpPr>
            <p:spPr bwMode="auto">
              <a:xfrm flipH="1">
                <a:off x="4643438" y="5603875"/>
                <a:ext cx="9525" cy="54927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69" name="Freeform 8"/>
              <p:cNvSpPr>
                <a:spLocks/>
              </p:cNvSpPr>
              <p:nvPr/>
            </p:nvSpPr>
            <p:spPr bwMode="auto">
              <a:xfrm>
                <a:off x="4186238" y="5270500"/>
                <a:ext cx="466725" cy="525463"/>
              </a:xfrm>
              <a:custGeom>
                <a:avLst/>
                <a:gdLst>
                  <a:gd name="T0" fmla="*/ 0 w 466164"/>
                  <a:gd name="T1" fmla="*/ 0 h 524435"/>
                  <a:gd name="T2" fmla="*/ 130301 w 466164"/>
                  <a:gd name="T3" fmla="*/ 373495 h 524435"/>
                  <a:gd name="T4" fmla="*/ 467287 w 466164"/>
                  <a:gd name="T5" fmla="*/ 526493 h 5244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6164" h="524435">
                    <a:moveTo>
                      <a:pt x="0" y="0"/>
                    </a:moveTo>
                    <a:cubicBezTo>
                      <a:pt x="26147" y="142314"/>
                      <a:pt x="52294" y="284629"/>
                      <a:pt x="129988" y="372035"/>
                    </a:cubicBezTo>
                    <a:cubicBezTo>
                      <a:pt x="207682" y="459441"/>
                      <a:pt x="336923" y="491938"/>
                      <a:pt x="466164" y="52443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9270" name="Rectangle 9"/>
              <p:cNvSpPr>
                <a:spLocks noChangeArrowheads="1"/>
              </p:cNvSpPr>
              <p:nvPr/>
            </p:nvSpPr>
            <p:spPr bwMode="auto">
              <a:xfrm>
                <a:off x="3637771" y="5013325"/>
                <a:ext cx="877863" cy="340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640" dirty="0"/>
                  <a:t>D = 4 ft</a:t>
                </a:r>
              </a:p>
            </p:txBody>
          </p:sp>
          <p:sp>
            <p:nvSpPr>
              <p:cNvPr id="9271" name="Rectangle 95"/>
              <p:cNvSpPr>
                <a:spLocks noChangeArrowheads="1"/>
              </p:cNvSpPr>
              <p:nvPr/>
            </p:nvSpPr>
            <p:spPr bwMode="auto">
              <a:xfrm>
                <a:off x="6348159" y="3897313"/>
                <a:ext cx="343407" cy="340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640" dirty="0">
                    <a:solidFill>
                      <a:srgbClr val="00B050"/>
                    </a:solidFill>
                  </a:rPr>
                  <a:t>W</a:t>
                </a:r>
              </a:p>
            </p:txBody>
          </p:sp>
          <p:sp>
            <p:nvSpPr>
              <p:cNvPr id="9272" name="Line 51"/>
              <p:cNvSpPr>
                <a:spLocks noChangeShapeType="1"/>
              </p:cNvSpPr>
              <p:nvPr/>
            </p:nvSpPr>
            <p:spPr bwMode="auto">
              <a:xfrm flipH="1">
                <a:off x="6629400" y="4205288"/>
                <a:ext cx="3175" cy="942975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</p:grpSp>
        <p:cxnSp>
          <p:nvCxnSpPr>
            <p:cNvPr id="9235" name="Straight Connector 3"/>
            <p:cNvCxnSpPr>
              <a:cxnSpLocks noChangeShapeType="1"/>
            </p:cNvCxnSpPr>
            <p:nvPr/>
          </p:nvCxnSpPr>
          <p:spPr bwMode="auto">
            <a:xfrm>
              <a:off x="5607693" y="4498975"/>
              <a:ext cx="0" cy="530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36" name="Straight Connector 5"/>
            <p:cNvCxnSpPr>
              <a:cxnSpLocks noChangeShapeType="1"/>
            </p:cNvCxnSpPr>
            <p:nvPr/>
          </p:nvCxnSpPr>
          <p:spPr bwMode="auto">
            <a:xfrm>
              <a:off x="7131694" y="4498975"/>
              <a:ext cx="0" cy="530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37" name="Straight Arrow Connector 7"/>
            <p:cNvCxnSpPr>
              <a:cxnSpLocks noChangeShapeType="1"/>
            </p:cNvCxnSpPr>
            <p:nvPr/>
          </p:nvCxnSpPr>
          <p:spPr bwMode="auto">
            <a:xfrm>
              <a:off x="5607693" y="4762341"/>
              <a:ext cx="152400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38" name="Straight Connector 9"/>
            <p:cNvCxnSpPr>
              <a:cxnSpLocks noChangeShapeType="1"/>
            </p:cNvCxnSpPr>
            <p:nvPr/>
          </p:nvCxnSpPr>
          <p:spPr bwMode="auto">
            <a:xfrm flipV="1">
              <a:off x="6141094" y="1371600"/>
              <a:ext cx="0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39" name="Straight Connector 11"/>
            <p:cNvCxnSpPr>
              <a:cxnSpLocks noChangeShapeType="1"/>
            </p:cNvCxnSpPr>
            <p:nvPr/>
          </p:nvCxnSpPr>
          <p:spPr bwMode="auto">
            <a:xfrm flipV="1">
              <a:off x="6369693" y="1371600"/>
              <a:ext cx="0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0" name="Straight Connector 13"/>
            <p:cNvCxnSpPr>
              <a:cxnSpLocks noChangeShapeType="1"/>
            </p:cNvCxnSpPr>
            <p:nvPr/>
          </p:nvCxnSpPr>
          <p:spPr bwMode="auto">
            <a:xfrm>
              <a:off x="6369693" y="4217193"/>
              <a:ext cx="0" cy="20240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1" name="Straight Arrow Connector 15"/>
            <p:cNvCxnSpPr>
              <a:cxnSpLocks noChangeShapeType="1"/>
            </p:cNvCxnSpPr>
            <p:nvPr/>
          </p:nvCxnSpPr>
          <p:spPr bwMode="auto">
            <a:xfrm>
              <a:off x="6369693" y="4289425"/>
              <a:ext cx="76200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2" name="Straight Connector 17"/>
            <p:cNvCxnSpPr>
              <a:cxnSpLocks noChangeShapeType="1"/>
            </p:cNvCxnSpPr>
            <p:nvPr/>
          </p:nvCxnSpPr>
          <p:spPr bwMode="auto">
            <a:xfrm>
              <a:off x="6064894" y="1524000"/>
              <a:ext cx="41210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3" name="Straight Connector 19"/>
            <p:cNvCxnSpPr>
              <a:cxnSpLocks noChangeShapeType="1"/>
            </p:cNvCxnSpPr>
            <p:nvPr/>
          </p:nvCxnSpPr>
          <p:spPr bwMode="auto">
            <a:xfrm flipH="1">
              <a:off x="6087441" y="1493040"/>
              <a:ext cx="107306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4" name="Straight Connector 77"/>
            <p:cNvCxnSpPr>
              <a:cxnSpLocks noChangeShapeType="1"/>
            </p:cNvCxnSpPr>
            <p:nvPr/>
          </p:nvCxnSpPr>
          <p:spPr bwMode="auto">
            <a:xfrm flipH="1">
              <a:off x="6316040" y="1493040"/>
              <a:ext cx="107306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45" name="TextBox 20"/>
            <p:cNvSpPr txBox="1">
              <a:spLocks noChangeArrowheads="1"/>
            </p:cNvSpPr>
            <p:nvPr/>
          </p:nvSpPr>
          <p:spPr bwMode="auto">
            <a:xfrm>
              <a:off x="5907731" y="4740034"/>
              <a:ext cx="1009017" cy="39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71" dirty="0"/>
                <a:t>B = 8 ft</a:t>
              </a:r>
            </a:p>
          </p:txBody>
        </p:sp>
        <p:sp>
          <p:nvSpPr>
            <p:cNvPr id="9246" name="TextBox 79"/>
            <p:cNvSpPr txBox="1">
              <a:spLocks noChangeArrowheads="1"/>
            </p:cNvSpPr>
            <p:nvPr/>
          </p:nvSpPr>
          <p:spPr bwMode="auto">
            <a:xfrm>
              <a:off x="6426804" y="4094801"/>
              <a:ext cx="559463" cy="23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i="1" dirty="0"/>
                <a:t>L = 4 ft</a:t>
              </a:r>
            </a:p>
          </p:txBody>
        </p:sp>
        <p:sp>
          <p:nvSpPr>
            <p:cNvPr id="9247" name="TextBox 80"/>
            <p:cNvSpPr txBox="1">
              <a:spLocks noChangeArrowheads="1"/>
            </p:cNvSpPr>
            <p:nvPr/>
          </p:nvSpPr>
          <p:spPr bwMode="auto">
            <a:xfrm>
              <a:off x="6023309" y="1146016"/>
              <a:ext cx="522653" cy="23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i="1" dirty="0"/>
                <a:t>t = 1 ft</a:t>
              </a:r>
            </a:p>
          </p:txBody>
        </p:sp>
      </p:grpSp>
      <p:sp>
        <p:nvSpPr>
          <p:cNvPr id="9226" name="Text Box 73"/>
          <p:cNvSpPr txBox="1">
            <a:spLocks noChangeArrowheads="1"/>
          </p:cNvSpPr>
          <p:nvPr/>
        </p:nvSpPr>
        <p:spPr bwMode="auto">
          <a:xfrm>
            <a:off x="7781464" y="9168331"/>
            <a:ext cx="4544962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/>
              <a:t>P</a:t>
            </a:r>
            <a:r>
              <a:rPr lang="en-US" altLang="en-US" sz="2347" baseline="-25000" dirty="0"/>
              <a:t>p </a:t>
            </a:r>
            <a:r>
              <a:rPr lang="en-US" altLang="en-US" sz="2347" dirty="0"/>
              <a:t>= </a:t>
            </a:r>
            <a:r>
              <a:rPr lang="en-US" altLang="en-US" sz="2347" dirty="0" smtClean="0"/>
              <a:t>0.5x </a:t>
            </a:r>
            <a:r>
              <a:rPr lang="en-US" altLang="en-US" sz="2347" dirty="0"/>
              <a:t>4</a:t>
            </a:r>
            <a:r>
              <a:rPr lang="en-US" altLang="en-US" sz="2347" baseline="30000" dirty="0"/>
              <a:t>2</a:t>
            </a:r>
            <a:r>
              <a:rPr lang="en-US" altLang="en-US" sz="2347" dirty="0"/>
              <a:t> </a:t>
            </a:r>
            <a:r>
              <a:rPr lang="en-US" altLang="en-US" sz="2347" dirty="0" smtClean="0"/>
              <a:t>x115x3 </a:t>
            </a:r>
            <a:r>
              <a:rPr lang="en-US" altLang="en-US" sz="2347" dirty="0"/>
              <a:t>= </a:t>
            </a:r>
            <a:r>
              <a:rPr lang="en-US" altLang="en-US" sz="2347" dirty="0" smtClean="0"/>
              <a:t>2,760 </a:t>
            </a:r>
            <a:r>
              <a:rPr lang="en-US" altLang="en-US" sz="2347" dirty="0"/>
              <a:t>lb/ft</a:t>
            </a:r>
            <a:r>
              <a:rPr lang="en-US" altLang="en-US" sz="2347" baseline="30000" dirty="0"/>
              <a:t>2</a:t>
            </a:r>
          </a:p>
        </p:txBody>
      </p:sp>
      <p:sp>
        <p:nvSpPr>
          <p:cNvPr id="9227" name="Text Box 69"/>
          <p:cNvSpPr txBox="1">
            <a:spLocks noChangeArrowheads="1"/>
          </p:cNvSpPr>
          <p:nvPr/>
        </p:nvSpPr>
        <p:spPr bwMode="auto">
          <a:xfrm>
            <a:off x="7569845" y="8644777"/>
            <a:ext cx="2423796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/>
              <a:t>P</a:t>
            </a:r>
            <a:r>
              <a:rPr lang="en-US" altLang="en-US" sz="2347" baseline="-25000" dirty="0"/>
              <a:t>p</a:t>
            </a:r>
            <a:r>
              <a:rPr lang="en-US" altLang="en-US" sz="2347" dirty="0"/>
              <a:t> = </a:t>
            </a:r>
            <a:r>
              <a:rPr lang="en-US" altLang="en-US" sz="2347" dirty="0" smtClean="0"/>
              <a:t>0.5 D</a:t>
            </a:r>
            <a:r>
              <a:rPr lang="en-US" altLang="en-US" sz="2347" baseline="30000" dirty="0" smtClean="0"/>
              <a:t>2</a:t>
            </a:r>
            <a:r>
              <a:rPr lang="en-US" altLang="en-US" sz="2347" dirty="0" smtClean="0"/>
              <a:t> </a:t>
            </a:r>
            <a:r>
              <a:rPr lang="en-US" altLang="en-US" sz="2347" dirty="0" smtClean="0">
                <a:latin typeface="Symbol" panose="05050102010706020507" pitchFamily="18" charset="2"/>
              </a:rPr>
              <a:t>g</a:t>
            </a:r>
            <a:r>
              <a:rPr lang="en-US" altLang="en-US" sz="2347" dirty="0" smtClean="0"/>
              <a:t> k</a:t>
            </a:r>
            <a:r>
              <a:rPr lang="en-US" altLang="en-US" sz="2347" baseline="-25000" dirty="0" smtClean="0"/>
              <a:t>p</a:t>
            </a:r>
            <a:endParaRPr lang="en-US" altLang="en-US" sz="2347" baseline="-25000" dirty="0"/>
          </a:p>
        </p:txBody>
      </p:sp>
      <p:grpSp>
        <p:nvGrpSpPr>
          <p:cNvPr id="9228" name="Group 67"/>
          <p:cNvGrpSpPr>
            <a:grpSpLocks/>
          </p:cNvGrpSpPr>
          <p:nvPr/>
        </p:nvGrpSpPr>
        <p:grpSpPr bwMode="auto">
          <a:xfrm>
            <a:off x="3372025" y="7534312"/>
            <a:ext cx="2288751" cy="863812"/>
            <a:chOff x="187" y="2803"/>
            <a:chExt cx="983" cy="371"/>
          </a:xfrm>
        </p:grpSpPr>
        <p:sp>
          <p:nvSpPr>
            <p:cNvPr id="9229" name="Text Box 61"/>
            <p:cNvSpPr txBox="1">
              <a:spLocks noChangeArrowheads="1"/>
            </p:cNvSpPr>
            <p:nvPr/>
          </p:nvSpPr>
          <p:spPr bwMode="auto">
            <a:xfrm>
              <a:off x="493" y="2803"/>
              <a:ext cx="55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1+ sin</a:t>
              </a:r>
              <a:r>
                <a:rPr lang="en-US" altLang="en-US" sz="2347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9230" name="Text Box 62"/>
            <p:cNvSpPr txBox="1">
              <a:spLocks noChangeArrowheads="1"/>
            </p:cNvSpPr>
            <p:nvPr/>
          </p:nvSpPr>
          <p:spPr bwMode="auto">
            <a:xfrm>
              <a:off x="397" y="2979"/>
              <a:ext cx="77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1- sin</a:t>
              </a:r>
              <a:r>
                <a:rPr lang="en-US" altLang="en-US" sz="2347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9231" name="Line 63"/>
            <p:cNvSpPr>
              <a:spLocks noChangeShapeType="1"/>
            </p:cNvSpPr>
            <p:nvPr/>
          </p:nvSpPr>
          <p:spPr bwMode="auto">
            <a:xfrm flipH="1">
              <a:off x="528" y="3014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9232" name="Text Box 64"/>
            <p:cNvSpPr txBox="1">
              <a:spLocks noChangeArrowheads="1"/>
            </p:cNvSpPr>
            <p:nvPr/>
          </p:nvSpPr>
          <p:spPr bwMode="auto">
            <a:xfrm>
              <a:off x="386" y="2924"/>
              <a:ext cx="15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=</a:t>
              </a:r>
            </a:p>
          </p:txBody>
        </p:sp>
        <p:sp>
          <p:nvSpPr>
            <p:cNvPr id="9233" name="Text Box 65"/>
            <p:cNvSpPr txBox="1">
              <a:spLocks noChangeArrowheads="1"/>
            </p:cNvSpPr>
            <p:nvPr/>
          </p:nvSpPr>
          <p:spPr bwMode="auto">
            <a:xfrm>
              <a:off x="187" y="2899"/>
              <a:ext cx="26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K</a:t>
              </a:r>
              <a:r>
                <a:rPr lang="en-US" altLang="en-US" sz="2347" baseline="-25000" dirty="0"/>
                <a:t>p</a:t>
              </a:r>
              <a:r>
                <a:rPr lang="en-US" altLang="en-US" sz="2347" dirty="0"/>
                <a:t> </a:t>
              </a:r>
            </a:p>
          </p:txBody>
        </p:sp>
      </p:grpSp>
      <p:sp>
        <p:nvSpPr>
          <p:cNvPr id="74" name="Text Box 47"/>
          <p:cNvSpPr txBox="1">
            <a:spLocks noChangeArrowheads="1"/>
          </p:cNvSpPr>
          <p:nvPr/>
        </p:nvSpPr>
        <p:spPr bwMode="auto">
          <a:xfrm>
            <a:off x="12458331" y="6790639"/>
            <a:ext cx="1669414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>
                <a:latin typeface="Symbol" panose="05050102010706020507" pitchFamily="18" charset="2"/>
              </a:rPr>
              <a:t>s</a:t>
            </a:r>
            <a:r>
              <a:rPr lang="en-US" altLang="en-US" sz="2347" baseline="-25000" dirty="0"/>
              <a:t>h</a:t>
            </a:r>
            <a:r>
              <a:rPr lang="en-US" altLang="en-US" sz="2347" dirty="0"/>
              <a:t> = </a:t>
            </a:r>
            <a:r>
              <a:rPr lang="en-US" altLang="en-US" sz="2347" dirty="0">
                <a:latin typeface="Symbol" panose="05050102010706020507" pitchFamily="18" charset="2"/>
              </a:rPr>
              <a:t>s</a:t>
            </a:r>
            <a:r>
              <a:rPr lang="en-US" altLang="en-US" sz="2347" baseline="-25000" dirty="0"/>
              <a:t>v</a:t>
            </a:r>
            <a:r>
              <a:rPr lang="en-US" altLang="en-US" sz="2347" dirty="0"/>
              <a:t> k</a:t>
            </a:r>
            <a:r>
              <a:rPr lang="en-US" altLang="en-US" sz="2347" baseline="-25000" dirty="0"/>
              <a:t>a</a:t>
            </a:r>
          </a:p>
        </p:txBody>
      </p:sp>
      <p:sp>
        <p:nvSpPr>
          <p:cNvPr id="75" name="Text Box 47"/>
          <p:cNvSpPr txBox="1">
            <a:spLocks noChangeArrowheads="1"/>
          </p:cNvSpPr>
          <p:nvPr/>
        </p:nvSpPr>
        <p:spPr bwMode="auto">
          <a:xfrm>
            <a:off x="8548785" y="6766514"/>
            <a:ext cx="1669414" cy="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>
                <a:latin typeface="Symbol" panose="05050102010706020507" pitchFamily="18" charset="2"/>
              </a:rPr>
              <a:t>s</a:t>
            </a:r>
            <a:r>
              <a:rPr lang="en-US" altLang="en-US" sz="2347" baseline="-25000" dirty="0"/>
              <a:t>h</a:t>
            </a:r>
            <a:r>
              <a:rPr lang="en-US" altLang="en-US" sz="2347" dirty="0"/>
              <a:t> = </a:t>
            </a:r>
            <a:r>
              <a:rPr lang="en-US" altLang="en-US" sz="2347" dirty="0">
                <a:latin typeface="Symbol" panose="05050102010706020507" pitchFamily="18" charset="2"/>
              </a:rPr>
              <a:t>s</a:t>
            </a:r>
            <a:r>
              <a:rPr lang="en-US" altLang="en-US" sz="2347" baseline="-25000" dirty="0"/>
              <a:t>v</a:t>
            </a:r>
            <a:r>
              <a:rPr lang="en-US" altLang="en-US" sz="2347" dirty="0"/>
              <a:t> </a:t>
            </a:r>
            <a:r>
              <a:rPr lang="en-US" altLang="en-US" sz="2347" dirty="0" smtClean="0"/>
              <a:t>k</a:t>
            </a:r>
            <a:r>
              <a:rPr lang="en-US" altLang="en-US" sz="2347" baseline="-25000" dirty="0" smtClean="0"/>
              <a:t>p</a:t>
            </a:r>
            <a:endParaRPr lang="en-US" altLang="en-US" sz="2347" baseline="-25000" dirty="0"/>
          </a:p>
        </p:txBody>
      </p:sp>
    </p:spTree>
    <p:extLst>
      <p:ext uri="{BB962C8B-B14F-4D97-AF65-F5344CB8AC3E}">
        <p14:creationId xmlns:p14="http://schemas.microsoft.com/office/powerpoint/2010/main" val="32022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02860"/>
              </p:ext>
            </p:extLst>
          </p:nvPr>
        </p:nvGraphicFramePr>
        <p:xfrm>
          <a:off x="510664" y="713642"/>
          <a:ext cx="7562427" cy="3669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42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8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57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255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138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</a:t>
                      </a:r>
                      <a:r>
                        <a:rPr lang="en-US" sz="1500" baseline="-25000" dirty="0" smtClean="0"/>
                        <a:t>x</a:t>
                      </a:r>
                      <a:r>
                        <a:rPr lang="en-US" sz="1500" dirty="0" smtClean="0"/>
                        <a:t> (lb)/ft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Y</a:t>
                      </a:r>
                    </a:p>
                    <a:p>
                      <a:pPr algn="ctr"/>
                      <a:r>
                        <a:rPr lang="en-US" sz="1500" dirty="0" smtClean="0"/>
                        <a:t>(ft)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</a:t>
                      </a:r>
                      <a:r>
                        <a:rPr lang="en-US" sz="1500" baseline="-25000" dirty="0" smtClean="0"/>
                        <a:t>y</a:t>
                      </a:r>
                      <a:r>
                        <a:rPr lang="en-US" sz="1500" dirty="0" smtClean="0"/>
                        <a:t> (lb)/ft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Moment Arm X</a:t>
                      </a:r>
                    </a:p>
                    <a:p>
                      <a:pPr algn="ctr"/>
                      <a:r>
                        <a:rPr lang="en-US" sz="1500" dirty="0" smtClean="0"/>
                        <a:t>(ft)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Driving Moment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(ft.lb)/ft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Resisting M (ft.lb)/ft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7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200" b="1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altLang="en-US" sz="1200" b="1" dirty="0" smtClean="0">
                          <a:solidFill>
                            <a:srgbClr val="FF0000"/>
                          </a:solidFill>
                        </a:rPr>
                        <a:t>2,732.4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2,732.4x4 = 10,929.6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7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</a:t>
                      </a:r>
                      <a:r>
                        <a:rPr lang="en-US" sz="1200" baseline="-25000" dirty="0" smtClean="0"/>
                        <a:t>1</a:t>
                      </a:r>
                      <a:r>
                        <a:rPr lang="en-US" sz="1200" dirty="0" smtClean="0"/>
                        <a:t>= 4x10x115 = 4,600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4600x6=27,600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7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 =1x10x150 = 1,500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1,500x3.5=5,250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7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</a:t>
                      </a:r>
                      <a:r>
                        <a:rPr lang="en-US" sz="1200" baseline="-25000" dirty="0" smtClean="0"/>
                        <a:t>3</a:t>
                      </a:r>
                      <a:r>
                        <a:rPr lang="en-US" sz="1200" dirty="0" smtClean="0"/>
                        <a:t> = 8x1x150=1,200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1,200x4=4,800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5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</a:t>
                      </a:r>
                      <a:r>
                        <a:rPr lang="en-US" sz="1200" baseline="-25000" dirty="0" smtClean="0"/>
                        <a:t>4</a:t>
                      </a:r>
                      <a:r>
                        <a:rPr lang="en-US" sz="1200" dirty="0" smtClean="0"/>
                        <a:t> =2x3x115</a:t>
                      </a:r>
                      <a:r>
                        <a:rPr lang="en-US" sz="1200" baseline="0" dirty="0" smtClean="0"/>
                        <a:t> = </a:t>
                      </a:r>
                      <a:r>
                        <a:rPr lang="en-US" sz="1200" dirty="0" smtClean="0"/>
                        <a:t>690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690x1.5= 1,035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en-US" sz="1200" b="1" baseline="-25000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= </a:t>
                      </a:r>
                      <a:r>
                        <a:rPr lang="en-US" altLang="en-US" sz="1200" b="1" dirty="0" smtClean="0">
                          <a:solidFill>
                            <a:srgbClr val="0070C0"/>
                          </a:solidFill>
                        </a:rPr>
                        <a:t>2,760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2,760x1.33= 3,680</a:t>
                      </a:r>
                      <a:endParaRPr lang="en-US" sz="1500" dirty="0"/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13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7,990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10,929.6</a:t>
                      </a: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42,365</a:t>
                      </a:r>
                    </a:p>
                  </a:txBody>
                  <a:tcPr marL="134121" marR="134121" marT="67082" marB="67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353" name="TextBox 28"/>
              <p:cNvSpPr txBox="1">
                <a:spLocks noChangeArrowheads="1"/>
              </p:cNvSpPr>
              <p:nvPr/>
            </p:nvSpPr>
            <p:spPr bwMode="auto">
              <a:xfrm>
                <a:off x="283685" y="4453261"/>
                <a:ext cx="8807245" cy="192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400" dirty="0" smtClean="0"/>
              </a:p>
              <a:p>
                <a:r>
                  <a:rPr lang="en-US" altLang="en-US" sz="1400" dirty="0" smtClean="0"/>
                  <a:t>1- Factor </a:t>
                </a:r>
                <a:r>
                  <a:rPr lang="en-US" altLang="en-US" sz="1400" dirty="0"/>
                  <a:t>of Safety Against </a:t>
                </a:r>
                <a:r>
                  <a:rPr lang="en-US" altLang="en-US" sz="1400" dirty="0" smtClean="0"/>
                  <a:t>Sliding = FS</a:t>
                </a:r>
                <a:r>
                  <a:rPr lang="en-US" altLang="en-US" sz="1400" baseline="-25000" dirty="0" smtClean="0"/>
                  <a:t>(sliding) </a:t>
                </a:r>
                <a:r>
                  <a:rPr lang="en-US" altLang="en-US" sz="1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en-US" sz="1600" b="0" i="1" baseline="-2500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600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𝑃𝑝</m:t>
                            </m:r>
                          </m:e>
                        </m:nary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1600" b="0" i="1" baseline="-2500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7,990</m:t>
                            </m:r>
                          </m:e>
                        </m:d>
                        <m:func>
                          <m:func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altLang="en-US" sz="1600" b="0" i="1" baseline="3000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]+</m:t>
                            </m:r>
                            <m:r>
                              <a:rPr lang="en-US" alt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𝟕𝟔𝟎</m:t>
                            </m:r>
                          </m:e>
                        </m:func>
                      </m:num>
                      <m:den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𝟕𝟑𝟐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2.1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𝑂𝐾</m:t>
                    </m:r>
                  </m:oMath>
                </a14:m>
                <a:endParaRPr lang="en-US" altLang="en-US" sz="1600" dirty="0"/>
              </a:p>
              <a:p>
                <a:endParaRPr lang="en-US" altLang="en-US" sz="1400" dirty="0" smtClean="0"/>
              </a:p>
              <a:p>
                <a:r>
                  <a:rPr lang="en-US" altLang="en-US" sz="1400" dirty="0" smtClean="0"/>
                  <a:t>2- Factor of Safety Against Overturning = FS</a:t>
                </a:r>
                <a:r>
                  <a:rPr lang="en-US" altLang="en-US" sz="1400" baseline="-25000" dirty="0" smtClean="0"/>
                  <a:t>(overturning) </a:t>
                </a:r>
                <a:r>
                  <a:rPr lang="en-US" altLang="en-US" sz="1600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𝑅𝑒𝑠𝑖𝑠𝑡𝑖𝑛𝑔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𝐷𝑟𝑖𝑣𝑖𝑛𝑔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  <m:r>
                          <a:rPr lang="en-US" alt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𝟑𝟔𝟓</m:t>
                        </m:r>
                      </m:num>
                      <m:den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𝟗𝟐𝟗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=3.8&gt;1.5 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1600" dirty="0" smtClean="0"/>
                  <a:t>k</a:t>
                </a:r>
              </a:p>
              <a:p>
                <a:endParaRPr lang="en-US" altLang="en-US" sz="1400" baseline="-25000" dirty="0"/>
              </a:p>
              <a:p>
                <a:r>
                  <a:rPr lang="en-US" altLang="en-US" sz="1400" dirty="0" smtClean="0"/>
                  <a:t>3- </a:t>
                </a:r>
                <a:r>
                  <a:rPr lang="en-US" altLang="en-US" sz="1400" dirty="0"/>
                  <a:t>Factor of Safety </a:t>
                </a:r>
                <a:r>
                  <a:rPr lang="en-US" altLang="en-US" sz="1400" dirty="0" smtClean="0"/>
                  <a:t>Bearing Capacity Failure </a:t>
                </a:r>
                <a:r>
                  <a:rPr lang="en-US" altLang="en-US" sz="1400" dirty="0"/>
                  <a:t>= </a:t>
                </a:r>
                <a:r>
                  <a:rPr lang="en-US" altLang="en-US" sz="1400" dirty="0" smtClean="0"/>
                  <a:t>FS</a:t>
                </a:r>
                <a:r>
                  <a:rPr lang="en-US" altLang="en-US" sz="1400" baseline="-25000" dirty="0" smtClean="0"/>
                  <a:t>(BC)</a:t>
                </a:r>
                <a:endParaRPr lang="en-US" altLang="en-US" sz="1400" dirty="0"/>
              </a:p>
              <a:p>
                <a:endParaRPr lang="en-US" altLang="en-US" sz="1400" dirty="0"/>
              </a:p>
            </p:txBody>
          </p:sp>
        </mc:Choice>
        <mc:Fallback xmlns="">
          <p:sp>
            <p:nvSpPr>
              <p:cNvPr id="10353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685" y="4453261"/>
                <a:ext cx="8807245" cy="1923475"/>
              </a:xfrm>
              <a:prstGeom prst="rect">
                <a:avLst/>
              </a:prstGeom>
              <a:blipFill rotWithShape="0">
                <a:blip r:embed="rId2"/>
                <a:stretch>
                  <a:fillRect l="-208" t="-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628616" y="140581"/>
            <a:ext cx="6783740" cy="5402341"/>
            <a:chOff x="8628616" y="419981"/>
            <a:chExt cx="6783740" cy="5402341"/>
          </a:xfrm>
        </p:grpSpPr>
        <p:sp>
          <p:nvSpPr>
            <p:cNvPr id="10242" name="Rectangle 10"/>
            <p:cNvSpPr>
              <a:spLocks noChangeArrowheads="1"/>
            </p:cNvSpPr>
            <p:nvPr/>
          </p:nvSpPr>
          <p:spPr bwMode="auto">
            <a:xfrm>
              <a:off x="11777826" y="1049238"/>
              <a:ext cx="1082676" cy="3464560"/>
            </a:xfrm>
            <a:prstGeom prst="rect">
              <a:avLst/>
            </a:prstGeom>
            <a:solidFill>
              <a:srgbClr val="B7FF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13" dirty="0"/>
            </a:p>
          </p:txBody>
        </p:sp>
        <p:sp>
          <p:nvSpPr>
            <p:cNvPr id="10243" name="Freeform 48" descr="Light horizontal"/>
            <p:cNvSpPr>
              <a:spLocks/>
            </p:cNvSpPr>
            <p:nvPr/>
          </p:nvSpPr>
          <p:spPr bwMode="auto">
            <a:xfrm>
              <a:off x="12858173" y="1049238"/>
              <a:ext cx="1452880" cy="3927898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1288">
                  <a:moveTo>
                    <a:pt x="595" y="1288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595" y="1288"/>
                  </a:lnTo>
                  <a:close/>
                </a:path>
              </a:pathLst>
            </a:custGeom>
            <a:pattFill prst="ltHorz">
              <a:fgClr>
                <a:srgbClr val="0070C0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1421592" y="1049238"/>
              <a:ext cx="335280" cy="0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0024592" y="2781518"/>
              <a:ext cx="3464560" cy="0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756872" y="4513798"/>
              <a:ext cx="1117600" cy="0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12650952" y="4737318"/>
              <a:ext cx="447040" cy="0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>
              <a:off x="10639272" y="4960838"/>
              <a:ext cx="2235200" cy="0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10415752" y="4737318"/>
              <a:ext cx="447040" cy="0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11393652" y="1049238"/>
              <a:ext cx="27940" cy="3473873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0639273" y="4511469"/>
              <a:ext cx="749723" cy="2329"/>
            </a:xfrm>
            <a:prstGeom prst="line">
              <a:avLst/>
            </a:prstGeom>
            <a:ln w="285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756872" y="1049238"/>
              <a:ext cx="346456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9163109" y="4178518"/>
              <a:ext cx="2235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4" name="Line 51"/>
            <p:cNvSpPr>
              <a:spLocks noChangeShapeType="1"/>
            </p:cNvSpPr>
            <p:nvPr/>
          </p:nvSpPr>
          <p:spPr bwMode="auto">
            <a:xfrm flipH="1">
              <a:off x="12862830" y="3659299"/>
              <a:ext cx="124798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10255" name="Text Box 53"/>
            <p:cNvSpPr txBox="1">
              <a:spLocks noChangeArrowheads="1"/>
            </p:cNvSpPr>
            <p:nvPr/>
          </p:nvSpPr>
          <p:spPr bwMode="auto">
            <a:xfrm>
              <a:off x="13505450" y="3277453"/>
              <a:ext cx="1906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1613" b="1" dirty="0"/>
                <a:t>P</a:t>
              </a:r>
              <a:r>
                <a:rPr lang="en-US" altLang="en-US" sz="1613" b="1" baseline="-25000" dirty="0"/>
                <a:t>a</a:t>
              </a:r>
              <a:r>
                <a:rPr lang="en-US" altLang="en-US" sz="1613" b="1" dirty="0" smtClean="0"/>
                <a:t>= </a:t>
              </a:r>
              <a:r>
                <a:rPr lang="en-US" altLang="en-US" sz="1800" b="1" dirty="0"/>
                <a:t>2,732.4 </a:t>
              </a:r>
              <a:r>
                <a:rPr lang="en-US" altLang="en-US" sz="1613" b="1" dirty="0" smtClean="0"/>
                <a:t>lb/ft</a:t>
              </a:r>
              <a:r>
                <a:rPr lang="en-US" altLang="en-US" sz="1613" b="1" baseline="30000" dirty="0" smtClean="0"/>
                <a:t>2</a:t>
              </a:r>
              <a:endParaRPr lang="en-US" altLang="en-US" sz="1613" b="1" baseline="30000" dirty="0"/>
            </a:p>
          </p:txBody>
        </p:sp>
        <p:sp>
          <p:nvSpPr>
            <p:cNvPr id="10256" name="Rectangle 54"/>
            <p:cNvSpPr>
              <a:spLocks noChangeArrowheads="1"/>
            </p:cNvSpPr>
            <p:nvPr/>
          </p:nvSpPr>
          <p:spPr bwMode="auto">
            <a:xfrm>
              <a:off x="14987039" y="2902591"/>
              <a:ext cx="184730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13" dirty="0">
                <a:solidFill>
                  <a:srgbClr val="0070C0"/>
                </a:solidFill>
              </a:endParaRPr>
            </a:p>
          </p:txBody>
        </p:sp>
        <p:sp>
          <p:nvSpPr>
            <p:cNvPr id="10257" name="Freeform 48" descr="Light horizontal"/>
            <p:cNvSpPr>
              <a:spLocks/>
            </p:cNvSpPr>
            <p:nvPr/>
          </p:nvSpPr>
          <p:spPr bwMode="auto">
            <a:xfrm flipH="1">
              <a:off x="9493732" y="4171533"/>
              <a:ext cx="1133898" cy="789306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1288">
                  <a:moveTo>
                    <a:pt x="595" y="1288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595" y="1288"/>
                  </a:lnTo>
                  <a:close/>
                </a:path>
              </a:pathLst>
            </a:custGeom>
            <a:pattFill prst="ltHorz">
              <a:fgClr>
                <a:srgbClr val="7030A0"/>
              </a:fgClr>
              <a:bgClr>
                <a:srgbClr val="FFFFFF"/>
              </a:bgClr>
            </a:pattFill>
            <a:ln w="3175" cmpd="sng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10258" name="Line 51"/>
            <p:cNvSpPr>
              <a:spLocks noChangeShapeType="1"/>
            </p:cNvSpPr>
            <p:nvPr/>
          </p:nvSpPr>
          <p:spPr bwMode="auto">
            <a:xfrm flipH="1">
              <a:off x="9405258" y="4697736"/>
              <a:ext cx="1247987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arrow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10259" name="Rectangle 95"/>
            <p:cNvSpPr>
              <a:spLocks noChangeArrowheads="1"/>
            </p:cNvSpPr>
            <p:nvPr/>
          </p:nvSpPr>
          <p:spPr bwMode="auto">
            <a:xfrm>
              <a:off x="11983472" y="1680215"/>
              <a:ext cx="457176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13" dirty="0">
                  <a:solidFill>
                    <a:srgbClr val="00B050"/>
                  </a:solidFill>
                </a:rPr>
                <a:t>W</a:t>
              </a:r>
              <a:r>
                <a:rPr lang="en-US" altLang="en-US" sz="1613" baseline="-250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260" name="Line 51"/>
            <p:cNvSpPr>
              <a:spLocks noChangeShapeType="1"/>
            </p:cNvSpPr>
            <p:nvPr/>
          </p:nvSpPr>
          <p:spPr bwMode="auto">
            <a:xfrm flipH="1">
              <a:off x="12304030" y="2120272"/>
              <a:ext cx="4657" cy="138303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cxnSp>
          <p:nvCxnSpPr>
            <p:cNvPr id="10261" name="Straight Connector 3"/>
            <p:cNvCxnSpPr>
              <a:cxnSpLocks noChangeShapeType="1"/>
            </p:cNvCxnSpPr>
            <p:nvPr/>
          </p:nvCxnSpPr>
          <p:spPr bwMode="auto">
            <a:xfrm>
              <a:off x="10639272" y="5044659"/>
              <a:ext cx="0" cy="7776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2" name="Straight Connector 5"/>
            <p:cNvCxnSpPr>
              <a:cxnSpLocks noChangeShapeType="1"/>
            </p:cNvCxnSpPr>
            <p:nvPr/>
          </p:nvCxnSpPr>
          <p:spPr bwMode="auto">
            <a:xfrm>
              <a:off x="12874472" y="5044659"/>
              <a:ext cx="0" cy="7776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3" name="Straight Arrow Connector 7"/>
            <p:cNvCxnSpPr>
              <a:cxnSpLocks noChangeShapeType="1"/>
            </p:cNvCxnSpPr>
            <p:nvPr/>
          </p:nvCxnSpPr>
          <p:spPr bwMode="auto">
            <a:xfrm>
              <a:off x="10639272" y="5431161"/>
              <a:ext cx="22352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4" name="Straight Connector 9"/>
            <p:cNvCxnSpPr>
              <a:cxnSpLocks noChangeShapeType="1"/>
            </p:cNvCxnSpPr>
            <p:nvPr/>
          </p:nvCxnSpPr>
          <p:spPr bwMode="auto">
            <a:xfrm flipV="1">
              <a:off x="11421592" y="457841"/>
              <a:ext cx="0" cy="4470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5" name="Straight Connector 11"/>
            <p:cNvCxnSpPr>
              <a:cxnSpLocks noChangeShapeType="1"/>
            </p:cNvCxnSpPr>
            <p:nvPr/>
          </p:nvCxnSpPr>
          <p:spPr bwMode="auto">
            <a:xfrm flipV="1">
              <a:off x="11756872" y="457841"/>
              <a:ext cx="0" cy="4470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6" name="Straight Connector 13"/>
            <p:cNvCxnSpPr>
              <a:cxnSpLocks noChangeShapeType="1"/>
            </p:cNvCxnSpPr>
            <p:nvPr/>
          </p:nvCxnSpPr>
          <p:spPr bwMode="auto">
            <a:xfrm>
              <a:off x="11756872" y="4632543"/>
              <a:ext cx="0" cy="2956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7" name="Straight Arrow Connector 15"/>
            <p:cNvCxnSpPr>
              <a:cxnSpLocks noChangeShapeType="1"/>
            </p:cNvCxnSpPr>
            <p:nvPr/>
          </p:nvCxnSpPr>
          <p:spPr bwMode="auto">
            <a:xfrm>
              <a:off x="11756872" y="4737318"/>
              <a:ext cx="1117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8" name="Straight Connector 17"/>
            <p:cNvCxnSpPr>
              <a:cxnSpLocks noChangeShapeType="1"/>
            </p:cNvCxnSpPr>
            <p:nvPr/>
          </p:nvCxnSpPr>
          <p:spPr bwMode="auto">
            <a:xfrm>
              <a:off x="11309832" y="821061"/>
              <a:ext cx="6030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9" name="Straight Connector 19"/>
            <p:cNvCxnSpPr>
              <a:cxnSpLocks noChangeShapeType="1"/>
            </p:cNvCxnSpPr>
            <p:nvPr/>
          </p:nvCxnSpPr>
          <p:spPr bwMode="auto">
            <a:xfrm flipH="1">
              <a:off x="11342429" y="776822"/>
              <a:ext cx="158327" cy="111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0" name="Straight Connector 77"/>
            <p:cNvCxnSpPr>
              <a:cxnSpLocks noChangeShapeType="1"/>
            </p:cNvCxnSpPr>
            <p:nvPr/>
          </p:nvCxnSpPr>
          <p:spPr bwMode="auto">
            <a:xfrm flipH="1">
              <a:off x="11677709" y="776822"/>
              <a:ext cx="158327" cy="111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71" name="TextBox 20"/>
            <p:cNvSpPr txBox="1">
              <a:spLocks noChangeArrowheads="1"/>
            </p:cNvSpPr>
            <p:nvPr/>
          </p:nvSpPr>
          <p:spPr bwMode="auto">
            <a:xfrm>
              <a:off x="11421592" y="5420973"/>
              <a:ext cx="846707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dirty="0"/>
                <a:t>B = 8 ft</a:t>
              </a:r>
            </a:p>
          </p:txBody>
        </p:sp>
        <p:sp>
          <p:nvSpPr>
            <p:cNvPr id="10272" name="TextBox 79"/>
            <p:cNvSpPr txBox="1">
              <a:spLocks noChangeArrowheads="1"/>
            </p:cNvSpPr>
            <p:nvPr/>
          </p:nvSpPr>
          <p:spPr bwMode="auto">
            <a:xfrm>
              <a:off x="11840692" y="4453261"/>
              <a:ext cx="820546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i="1" dirty="0"/>
                <a:t>L = 4 ft</a:t>
              </a:r>
            </a:p>
          </p:txBody>
        </p:sp>
        <p:sp>
          <p:nvSpPr>
            <p:cNvPr id="10273" name="TextBox 80"/>
            <p:cNvSpPr txBox="1">
              <a:spLocks noChangeArrowheads="1"/>
            </p:cNvSpPr>
            <p:nvPr/>
          </p:nvSpPr>
          <p:spPr bwMode="auto">
            <a:xfrm>
              <a:off x="11769391" y="419981"/>
              <a:ext cx="766557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i="1" dirty="0"/>
                <a:t>t = 1 ft</a:t>
              </a:r>
            </a:p>
          </p:txBody>
        </p:sp>
        <p:sp>
          <p:nvSpPr>
            <p:cNvPr id="10274" name="Rectangle 95"/>
            <p:cNvSpPr>
              <a:spLocks noChangeArrowheads="1"/>
            </p:cNvSpPr>
            <p:nvPr/>
          </p:nvSpPr>
          <p:spPr bwMode="auto">
            <a:xfrm>
              <a:off x="11355987" y="2800145"/>
              <a:ext cx="457176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13" dirty="0">
                  <a:solidFill>
                    <a:srgbClr val="FF0000"/>
                  </a:solidFill>
                </a:rPr>
                <a:t>W</a:t>
              </a:r>
              <a:r>
                <a:rPr lang="en-US" altLang="en-US" sz="1613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275" name="Straight Connector 4"/>
            <p:cNvCxnSpPr>
              <a:cxnSpLocks noChangeShapeType="1"/>
            </p:cNvCxnSpPr>
            <p:nvPr/>
          </p:nvCxnSpPr>
          <p:spPr bwMode="auto">
            <a:xfrm flipH="1">
              <a:off x="11342429" y="4520782"/>
              <a:ext cx="45635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6" name="Straight Arrow Connector 8"/>
            <p:cNvCxnSpPr>
              <a:cxnSpLocks noChangeShapeType="1"/>
            </p:cNvCxnSpPr>
            <p:nvPr/>
          </p:nvCxnSpPr>
          <p:spPr bwMode="auto">
            <a:xfrm>
              <a:off x="11572933" y="3181992"/>
              <a:ext cx="0" cy="43307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7" name="Straight Arrow Connector 74"/>
            <p:cNvCxnSpPr>
              <a:cxnSpLocks noChangeShapeType="1"/>
            </p:cNvCxnSpPr>
            <p:nvPr/>
          </p:nvCxnSpPr>
          <p:spPr bwMode="auto">
            <a:xfrm>
              <a:off x="11747559" y="4744303"/>
              <a:ext cx="0" cy="43307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78" name="Rectangle 95"/>
            <p:cNvSpPr>
              <a:spLocks noChangeArrowheads="1"/>
            </p:cNvSpPr>
            <p:nvPr/>
          </p:nvSpPr>
          <p:spPr bwMode="auto">
            <a:xfrm>
              <a:off x="11713386" y="5012061"/>
              <a:ext cx="457176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13" dirty="0">
                  <a:solidFill>
                    <a:srgbClr val="FF0000"/>
                  </a:solidFill>
                </a:rPr>
                <a:t>W</a:t>
              </a:r>
              <a:r>
                <a:rPr lang="en-US" altLang="en-US" sz="1613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279" name="Rectangle 95"/>
            <p:cNvSpPr>
              <a:spLocks noChangeArrowheads="1"/>
            </p:cNvSpPr>
            <p:nvPr/>
          </p:nvSpPr>
          <p:spPr bwMode="auto">
            <a:xfrm>
              <a:off x="10608593" y="4129622"/>
              <a:ext cx="457176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13" dirty="0">
                  <a:solidFill>
                    <a:srgbClr val="FF0000"/>
                  </a:solidFill>
                </a:rPr>
                <a:t>W</a:t>
              </a:r>
              <a:r>
                <a:rPr lang="en-US" altLang="en-US" sz="1613" baseline="-25000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0280" name="Straight Arrow Connector 12"/>
            <p:cNvCxnSpPr>
              <a:cxnSpLocks noChangeShapeType="1"/>
            </p:cNvCxnSpPr>
            <p:nvPr/>
          </p:nvCxnSpPr>
          <p:spPr bwMode="auto">
            <a:xfrm>
              <a:off x="10997836" y="4320546"/>
              <a:ext cx="11641" cy="37253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46" name="Rectangle 16"/>
            <p:cNvSpPr>
              <a:spLocks noChangeArrowheads="1"/>
            </p:cNvSpPr>
            <p:nvPr/>
          </p:nvSpPr>
          <p:spPr bwMode="auto">
            <a:xfrm>
              <a:off x="8628616" y="4314314"/>
              <a:ext cx="163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13" dirty="0"/>
                <a:t>P</a:t>
              </a:r>
              <a:r>
                <a:rPr lang="en-US" altLang="en-US" sz="1613" baseline="-25000" dirty="0"/>
                <a:t>p</a:t>
              </a:r>
              <a:r>
                <a:rPr lang="en-US" altLang="en-US" sz="1613" dirty="0" smtClean="0"/>
                <a:t>=</a:t>
              </a:r>
              <a:r>
                <a:rPr lang="en-US" altLang="en-US" sz="1800" dirty="0"/>
                <a:t> 2,760</a:t>
              </a:r>
              <a:r>
                <a:rPr lang="en-US" altLang="en-US" sz="1613" dirty="0" smtClean="0"/>
                <a:t> </a:t>
              </a:r>
              <a:r>
                <a:rPr lang="en-US" altLang="en-US" sz="1613" dirty="0"/>
                <a:t>lb/ft</a:t>
              </a:r>
              <a:r>
                <a:rPr lang="en-US" altLang="en-US" sz="1613" baseline="30000" dirty="0"/>
                <a:t>2</a:t>
              </a:r>
            </a:p>
          </p:txBody>
        </p:sp>
        <p:cxnSp>
          <p:nvCxnSpPr>
            <p:cNvPr id="10347" name="Straight Connector 21"/>
            <p:cNvCxnSpPr>
              <a:cxnSpLocks noChangeShapeType="1"/>
            </p:cNvCxnSpPr>
            <p:nvPr/>
          </p:nvCxnSpPr>
          <p:spPr bwMode="auto">
            <a:xfrm>
              <a:off x="11477472" y="4171532"/>
              <a:ext cx="1955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48" name="Straight Connector 24"/>
            <p:cNvCxnSpPr>
              <a:cxnSpLocks noChangeShapeType="1"/>
            </p:cNvCxnSpPr>
            <p:nvPr/>
          </p:nvCxnSpPr>
          <p:spPr bwMode="auto">
            <a:xfrm>
              <a:off x="11572933" y="4129622"/>
              <a:ext cx="0" cy="5029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49" name="TextBox 81"/>
            <p:cNvSpPr txBox="1">
              <a:spLocks noChangeArrowheads="1"/>
            </p:cNvSpPr>
            <p:nvPr/>
          </p:nvSpPr>
          <p:spPr bwMode="auto">
            <a:xfrm>
              <a:off x="10432050" y="3421809"/>
              <a:ext cx="824265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i="1" dirty="0"/>
                <a:t>h = </a:t>
              </a:r>
              <a:r>
                <a:rPr lang="en-US" altLang="en-US" sz="1613" i="1" dirty="0" smtClean="0"/>
                <a:t>2 </a:t>
              </a:r>
              <a:r>
                <a:rPr lang="en-US" altLang="en-US" sz="1613" i="1" dirty="0"/>
                <a:t>ft</a:t>
              </a:r>
            </a:p>
          </p:txBody>
        </p:sp>
        <p:sp>
          <p:nvSpPr>
            <p:cNvPr id="10350" name="Freeform 25"/>
            <p:cNvSpPr>
              <a:spLocks/>
            </p:cNvSpPr>
            <p:nvPr/>
          </p:nvSpPr>
          <p:spPr bwMode="auto">
            <a:xfrm>
              <a:off x="11030432" y="3782702"/>
              <a:ext cx="547158" cy="600710"/>
            </a:xfrm>
            <a:custGeom>
              <a:avLst/>
              <a:gdLst>
                <a:gd name="T0" fmla="*/ 0 w 373380"/>
                <a:gd name="T1" fmla="*/ 0 h 409340"/>
                <a:gd name="T2" fmla="*/ 129540 w 373380"/>
                <a:gd name="T3" fmla="*/ 365760 h 409340"/>
                <a:gd name="T4" fmla="*/ 373380 w 373380"/>
                <a:gd name="T5" fmla="*/ 388620 h 4093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3380" h="409340">
                  <a:moveTo>
                    <a:pt x="0" y="0"/>
                  </a:moveTo>
                  <a:cubicBezTo>
                    <a:pt x="33655" y="150495"/>
                    <a:pt x="67310" y="300990"/>
                    <a:pt x="129540" y="365760"/>
                  </a:cubicBezTo>
                  <a:cubicBezTo>
                    <a:pt x="191770" y="430530"/>
                    <a:pt x="282575" y="409575"/>
                    <a:pt x="373380" y="38862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cxnSp>
          <p:nvCxnSpPr>
            <p:cNvPr id="10351" name="Straight Arrow Connector 27"/>
            <p:cNvCxnSpPr>
              <a:cxnSpLocks noChangeShapeType="1"/>
            </p:cNvCxnSpPr>
            <p:nvPr/>
          </p:nvCxnSpPr>
          <p:spPr bwMode="auto">
            <a:xfrm>
              <a:off x="13389033" y="3659300"/>
              <a:ext cx="0" cy="130153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52" name="TextBox 90"/>
            <p:cNvSpPr txBox="1">
              <a:spLocks noChangeArrowheads="1"/>
            </p:cNvSpPr>
            <p:nvPr/>
          </p:nvSpPr>
          <p:spPr bwMode="auto">
            <a:xfrm>
              <a:off x="13000202" y="4183175"/>
              <a:ext cx="908326" cy="34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13" i="1" dirty="0"/>
                <a:t>Y</a:t>
              </a:r>
              <a:r>
                <a:rPr lang="en-US" altLang="en-US" sz="1613" i="1" baseline="-25000" dirty="0"/>
                <a:t>a</a:t>
              </a:r>
              <a:r>
                <a:rPr lang="en-US" altLang="en-US" sz="1613" i="1" dirty="0"/>
                <a:t> = 4 ft</a:t>
              </a:r>
            </a:p>
          </p:txBody>
        </p:sp>
        <p:cxnSp>
          <p:nvCxnSpPr>
            <p:cNvPr id="10354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11333750" y="2781518"/>
              <a:ext cx="2540211" cy="217932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58" name="TextBox 36"/>
            <p:cNvSpPr txBox="1">
              <a:spLocks noChangeArrowheads="1"/>
            </p:cNvSpPr>
            <p:nvPr/>
          </p:nvSpPr>
          <p:spPr bwMode="auto">
            <a:xfrm>
              <a:off x="13830570" y="2467193"/>
              <a:ext cx="478016" cy="58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7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330551" y="491627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 Narrow" panose="020B0606020202030204" pitchFamily="34" charset="0"/>
                </a:rPr>
                <a:t>O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0569329" y="4890802"/>
              <a:ext cx="149199" cy="1491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963235" y="5006022"/>
              <a:ext cx="483052" cy="52033"/>
              <a:chOff x="10763744" y="5612151"/>
              <a:chExt cx="483052" cy="5203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0763744" y="5612151"/>
                <a:ext cx="4830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ight Triangle 10"/>
              <p:cNvSpPr/>
              <p:nvPr/>
            </p:nvSpPr>
            <p:spPr>
              <a:xfrm flipV="1">
                <a:off x="11057089" y="5618465"/>
                <a:ext cx="161925" cy="45719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2044619" y="5002948"/>
              <a:ext cx="483052" cy="52033"/>
              <a:chOff x="10763744" y="5612151"/>
              <a:chExt cx="483052" cy="5203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10763744" y="5612151"/>
                <a:ext cx="4830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ight Triangle 110"/>
              <p:cNvSpPr/>
              <p:nvPr/>
            </p:nvSpPr>
            <p:spPr>
              <a:xfrm flipV="1">
                <a:off x="11057089" y="5618465"/>
                <a:ext cx="161925" cy="45719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806675" y="4986214"/>
              <a:ext cx="7906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Friction </a:t>
              </a:r>
            </a:p>
            <a:p>
              <a:r>
                <a:rPr lang="en-US" sz="1100" i="1" dirty="0" smtClean="0"/>
                <a:t>= (∑V)tan</a:t>
              </a:r>
              <a:r>
                <a:rPr lang="en-US" sz="1100" i="1" dirty="0" smtClean="0">
                  <a:latin typeface="Symbol" panose="05050102010706020507" pitchFamily="18" charset="2"/>
                </a:rPr>
                <a:t>d</a:t>
              </a:r>
              <a:endParaRPr lang="en-US" sz="1100" i="1" dirty="0">
                <a:latin typeface="Symbol" panose="05050102010706020507" pitchFamily="18" charset="2"/>
              </a:endParaRPr>
            </a:p>
          </p:txBody>
        </p:sp>
      </p:grpSp>
      <p:sp>
        <p:nvSpPr>
          <p:cNvPr id="114" name="TextBox 28"/>
          <p:cNvSpPr txBox="1">
            <a:spLocks noChangeArrowheads="1"/>
          </p:cNvSpPr>
          <p:nvPr/>
        </p:nvSpPr>
        <p:spPr bwMode="auto">
          <a:xfrm>
            <a:off x="431202" y="6394469"/>
            <a:ext cx="496482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/>
              <a:t>M</a:t>
            </a:r>
            <a:r>
              <a:rPr lang="en-US" altLang="en-US" sz="1400" baseline="-25000" dirty="0"/>
              <a:t>net</a:t>
            </a:r>
            <a:r>
              <a:rPr lang="en-US" altLang="en-US" sz="1400" dirty="0"/>
              <a:t> = </a:t>
            </a:r>
            <a:r>
              <a:rPr lang="en-US" altLang="en-US" sz="1400" dirty="0" smtClean="0"/>
              <a:t>∑M</a:t>
            </a:r>
            <a:r>
              <a:rPr lang="en-US" altLang="en-US" sz="1400" baseline="-25000" dirty="0" smtClean="0"/>
              <a:t>r</a:t>
            </a:r>
            <a:r>
              <a:rPr lang="en-US" altLang="en-US" sz="1400" dirty="0" smtClean="0"/>
              <a:t> - ∑M</a:t>
            </a:r>
            <a:r>
              <a:rPr lang="en-US" altLang="en-US" sz="1400" baseline="-25000" dirty="0" smtClean="0"/>
              <a:t>o</a:t>
            </a:r>
            <a:r>
              <a:rPr lang="en-US" altLang="en-US" sz="1400" dirty="0" smtClean="0"/>
              <a:t> =</a:t>
            </a:r>
            <a:r>
              <a:rPr lang="en-US" altLang="en-US" sz="1400" dirty="0"/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42,365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-</a:t>
            </a:r>
            <a:r>
              <a:rPr lang="en-US" altLang="en-US" sz="1400" dirty="0" smtClean="0">
                <a:solidFill>
                  <a:srgbClr val="FF0000"/>
                </a:solidFill>
              </a:rPr>
              <a:t>10,929.6</a:t>
            </a:r>
            <a:r>
              <a:rPr lang="en-US" altLang="en-US" sz="1400" dirty="0" smtClean="0"/>
              <a:t> = 31,435.4 ft.lb/ft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M</a:t>
            </a:r>
            <a:r>
              <a:rPr lang="en-US" altLang="en-US" sz="1400" baseline="-25000" dirty="0"/>
              <a:t>net</a:t>
            </a:r>
            <a:r>
              <a:rPr lang="en-US" altLang="en-US" sz="1400" dirty="0"/>
              <a:t>  = </a:t>
            </a:r>
            <a:r>
              <a:rPr lang="en-US" altLang="en-US" sz="1400" dirty="0" smtClean="0"/>
              <a:t>31,435.4 </a:t>
            </a:r>
            <a:r>
              <a:rPr lang="en-US" altLang="en-US" sz="1400" dirty="0"/>
              <a:t>=  ∑</a:t>
            </a:r>
            <a:r>
              <a:rPr lang="en-US" altLang="en-US" sz="1400" dirty="0" smtClean="0"/>
              <a:t>F</a:t>
            </a:r>
            <a:r>
              <a:rPr lang="en-US" altLang="en-US" sz="1400" baseline="-25000" dirty="0" smtClean="0"/>
              <a:t>y</a:t>
            </a:r>
            <a:r>
              <a:rPr lang="en-US" altLang="en-US" sz="1400" dirty="0" smtClean="0"/>
              <a:t>(</a:t>
            </a:r>
            <a:r>
              <a:rPr lang="en-US" altLang="en-US" sz="1400" i="1" dirty="0" smtClean="0"/>
              <a:t>X</a:t>
            </a:r>
            <a:r>
              <a:rPr lang="en-US" altLang="en-US" sz="1400" dirty="0"/>
              <a:t>) =  </a:t>
            </a:r>
            <a:r>
              <a:rPr lang="en-US" altLang="en-US" sz="1400" dirty="0" smtClean="0"/>
              <a:t>7,990.(</a:t>
            </a:r>
            <a:r>
              <a:rPr lang="en-US" altLang="en-US" sz="1400" i="1" dirty="0"/>
              <a:t>X</a:t>
            </a:r>
            <a:r>
              <a:rPr lang="en-US" altLang="en-US" sz="1400" dirty="0"/>
              <a:t>)</a:t>
            </a:r>
          </a:p>
          <a:p>
            <a:endParaRPr lang="en-US" altLang="en-US" sz="1400" dirty="0"/>
          </a:p>
          <a:p>
            <a:r>
              <a:rPr lang="en-US" altLang="en-US" sz="1400" i="1" dirty="0"/>
              <a:t>X</a:t>
            </a:r>
            <a:r>
              <a:rPr lang="en-US" altLang="en-US" sz="1400" dirty="0"/>
              <a:t> = (M</a:t>
            </a:r>
            <a:r>
              <a:rPr lang="en-US" altLang="en-US" sz="1400" baseline="-25000" dirty="0"/>
              <a:t>net </a:t>
            </a:r>
            <a:r>
              <a:rPr lang="en-US" altLang="en-US" sz="1400" dirty="0"/>
              <a:t>/</a:t>
            </a:r>
            <a:r>
              <a:rPr lang="en-US" altLang="en-US" sz="1400" baseline="-25000" dirty="0"/>
              <a:t> </a:t>
            </a:r>
            <a:r>
              <a:rPr lang="en-US" altLang="en-US" sz="1400" dirty="0"/>
              <a:t>∑F</a:t>
            </a:r>
            <a:r>
              <a:rPr lang="en-US" altLang="en-US" sz="1400" baseline="-25000" dirty="0"/>
              <a:t>y</a:t>
            </a:r>
            <a:r>
              <a:rPr lang="en-US" altLang="en-US" sz="1400" dirty="0"/>
              <a:t> ) = </a:t>
            </a:r>
            <a:r>
              <a:rPr lang="en-US" altLang="en-US" sz="1400" dirty="0" smtClean="0"/>
              <a:t>3.93 ft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e =  </a:t>
            </a:r>
            <a:r>
              <a:rPr lang="en-US" altLang="en-US" sz="1400" dirty="0" smtClean="0"/>
              <a:t>(8/2) </a:t>
            </a:r>
            <a:r>
              <a:rPr lang="en-US" altLang="en-US" sz="1400" dirty="0"/>
              <a:t>– </a:t>
            </a:r>
            <a:r>
              <a:rPr lang="en-US" altLang="en-US" sz="1400" dirty="0" smtClean="0"/>
              <a:t>3.93 </a:t>
            </a:r>
            <a:r>
              <a:rPr lang="en-US" altLang="en-US" sz="1400" dirty="0"/>
              <a:t>= </a:t>
            </a:r>
            <a:r>
              <a:rPr lang="en-US" altLang="en-US" sz="1400" dirty="0" smtClean="0"/>
              <a:t>0.0656 ft &lt; B/6 or 8/6 = 1.33 (Full contact)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8276" y="8198212"/>
                <a:ext cx="5891100" cy="33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7,990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(6)(0.0656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1,047.8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6" y="8198212"/>
                <a:ext cx="5891100" cy="338169"/>
              </a:xfrm>
              <a:prstGeom prst="rect">
                <a:avLst/>
              </a:prstGeom>
              <a:blipFill rotWithShape="0">
                <a:blip r:embed="rId3"/>
                <a:stretch>
                  <a:fillRect l="-1034" t="-81818" b="-6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538276" y="8646503"/>
                <a:ext cx="4192110" cy="33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7,990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(6)(0.0656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949.6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6" y="8646503"/>
                <a:ext cx="4192110" cy="338169"/>
              </a:xfrm>
              <a:prstGeom prst="rect">
                <a:avLst/>
              </a:prstGeom>
              <a:blipFill rotWithShape="0">
                <a:blip r:embed="rId4"/>
                <a:stretch>
                  <a:fillRect l="-1453" t="-78571" r="-727" b="-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127273" y="5822322"/>
            <a:ext cx="1811652" cy="3170387"/>
            <a:chOff x="8518899" y="6301855"/>
            <a:chExt cx="1329795" cy="2327138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8984327" y="6301855"/>
              <a:ext cx="199469" cy="0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8153206" y="7332445"/>
              <a:ext cx="2061180" cy="0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9183796" y="8363035"/>
              <a:ext cx="664897" cy="0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9715714" y="8496014"/>
              <a:ext cx="265959" cy="0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>
              <a:off x="8518899" y="8628993"/>
              <a:ext cx="1329794" cy="0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8385920" y="8496014"/>
              <a:ext cx="265959" cy="0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967705" y="6301855"/>
              <a:ext cx="16622" cy="2066721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8518900" y="8361649"/>
              <a:ext cx="446035" cy="1386"/>
            </a:xfrm>
            <a:prstGeom prst="line">
              <a:avLst/>
            </a:prstGeom>
            <a:ln w="3175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/>
          <p:cNvSpPr/>
          <p:nvPr/>
        </p:nvSpPr>
        <p:spPr>
          <a:xfrm>
            <a:off x="8127271" y="8984672"/>
            <a:ext cx="1811651" cy="608908"/>
          </a:xfrm>
          <a:custGeom>
            <a:avLst/>
            <a:gdLst>
              <a:gd name="connsiteX0" fmla="*/ 0 w 698130"/>
              <a:gd name="connsiteY0" fmla="*/ 376238 h 376238"/>
              <a:gd name="connsiteX1" fmla="*/ 0 w 698130"/>
              <a:gd name="connsiteY1" fmla="*/ 0 h 376238"/>
              <a:gd name="connsiteX2" fmla="*/ 698130 w 698130"/>
              <a:gd name="connsiteY2" fmla="*/ 0 h 376238"/>
              <a:gd name="connsiteX3" fmla="*/ 698130 w 698130"/>
              <a:gd name="connsiteY3" fmla="*/ 376238 h 376238"/>
              <a:gd name="connsiteX4" fmla="*/ 0 w 698130"/>
              <a:gd name="connsiteY4" fmla="*/ 376238 h 376238"/>
              <a:gd name="connsiteX0" fmla="*/ 0 w 698130"/>
              <a:gd name="connsiteY0" fmla="*/ 376238 h 376238"/>
              <a:gd name="connsiteX1" fmla="*/ 0 w 698130"/>
              <a:gd name="connsiteY1" fmla="*/ 0 h 376238"/>
              <a:gd name="connsiteX2" fmla="*/ 698130 w 698130"/>
              <a:gd name="connsiteY2" fmla="*/ 0 h 376238"/>
              <a:gd name="connsiteX3" fmla="*/ 698130 w 698130"/>
              <a:gd name="connsiteY3" fmla="*/ 142875 h 376238"/>
              <a:gd name="connsiteX4" fmla="*/ 0 w 698130"/>
              <a:gd name="connsiteY4" fmla="*/ 376238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130" h="376238">
                <a:moveTo>
                  <a:pt x="0" y="376238"/>
                </a:moveTo>
                <a:lnTo>
                  <a:pt x="0" y="0"/>
                </a:lnTo>
                <a:lnTo>
                  <a:pt x="698130" y="0"/>
                </a:lnTo>
                <a:lnTo>
                  <a:pt x="698130" y="142875"/>
                </a:lnTo>
                <a:lnTo>
                  <a:pt x="0" y="376238"/>
                </a:lnTo>
                <a:close/>
              </a:path>
            </a:pathLst>
          </a:custGeom>
          <a:pattFill prst="ltVer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84503" y="8993399"/>
                <a:ext cx="1442767" cy="426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1,047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03" y="8993399"/>
                <a:ext cx="1442767" cy="426912"/>
              </a:xfrm>
              <a:prstGeom prst="rect">
                <a:avLst/>
              </a:prstGeom>
              <a:blipFill rotWithShape="0"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9894775" y="8850280"/>
                <a:ext cx="1414233" cy="426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949.6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75" y="8850280"/>
                <a:ext cx="1414233" cy="426912"/>
              </a:xfrm>
              <a:prstGeom prst="rect">
                <a:avLst/>
              </a:prstGeom>
              <a:blipFill rotWithShape="0"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734932" y="9063736"/>
            <a:ext cx="297180" cy="297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34932" y="9006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cxnSp>
        <p:nvCxnSpPr>
          <p:cNvPr id="208" name="Straight Arrow Connector 34"/>
          <p:cNvCxnSpPr>
            <a:cxnSpLocks noChangeShapeType="1"/>
          </p:cNvCxnSpPr>
          <p:nvPr/>
        </p:nvCxnSpPr>
        <p:spPr bwMode="auto">
          <a:xfrm flipH="1">
            <a:off x="10647179" y="5488765"/>
            <a:ext cx="707813" cy="0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" name="TextBox 208"/>
          <p:cNvSpPr txBox="1"/>
          <p:nvPr/>
        </p:nvSpPr>
        <p:spPr>
          <a:xfrm>
            <a:off x="11382020" y="5792079"/>
            <a:ext cx="279244" cy="32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40" i="1" dirty="0"/>
              <a:t>e</a:t>
            </a:r>
          </a:p>
        </p:txBody>
      </p:sp>
      <p:cxnSp>
        <p:nvCxnSpPr>
          <p:cNvPr id="210" name="Straight Connector 42"/>
          <p:cNvCxnSpPr>
            <a:cxnSpLocks noChangeShapeType="1"/>
          </p:cNvCxnSpPr>
          <p:nvPr/>
        </p:nvCxnSpPr>
        <p:spPr bwMode="auto">
          <a:xfrm>
            <a:off x="11342429" y="4104012"/>
            <a:ext cx="8150" cy="249304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122"/>
          <p:cNvCxnSpPr>
            <a:cxnSpLocks noChangeShapeType="1"/>
          </p:cNvCxnSpPr>
          <p:nvPr/>
        </p:nvCxnSpPr>
        <p:spPr bwMode="auto">
          <a:xfrm>
            <a:off x="11682815" y="5706775"/>
            <a:ext cx="0" cy="55414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44"/>
          <p:cNvCxnSpPr>
            <a:cxnSpLocks noChangeShapeType="1"/>
          </p:cNvCxnSpPr>
          <p:nvPr/>
        </p:nvCxnSpPr>
        <p:spPr bwMode="auto">
          <a:xfrm flipV="1">
            <a:off x="11358228" y="6115069"/>
            <a:ext cx="325617" cy="218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TextBox 215"/>
          <p:cNvSpPr txBox="1"/>
          <p:nvPr/>
        </p:nvSpPr>
        <p:spPr>
          <a:xfrm>
            <a:off x="10886803" y="5457424"/>
            <a:ext cx="287258" cy="32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40" i="1" dirty="0"/>
              <a:t>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331979" y="4034914"/>
            <a:ext cx="0" cy="62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73314" y="4278589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∑</a:t>
            </a:r>
            <a:r>
              <a:rPr lang="en-US" sz="1400" dirty="0" err="1" smtClean="0">
                <a:solidFill>
                  <a:srgbClr val="00B0F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00B0F0"/>
                </a:solidFill>
              </a:rPr>
              <a:t>y</a:t>
            </a:r>
            <a:endParaRPr lang="en-US" sz="1400" baseline="-25000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57047" y="4395011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∑</a:t>
            </a:r>
            <a:r>
              <a:rPr lang="en-US" sz="1400" dirty="0" err="1" smtClean="0">
                <a:solidFill>
                  <a:srgbClr val="00B0F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00B0F0"/>
                </a:solidFill>
              </a:rPr>
              <a:t>x</a:t>
            </a:r>
            <a:endParaRPr lang="en-US" sz="1400" baseline="-25000" dirty="0">
              <a:solidFill>
                <a:srgbClr val="00B0F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11371530" y="4651355"/>
            <a:ext cx="614517" cy="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78" descr="Dark vertical"/>
          <p:cNvSpPr>
            <a:spLocks/>
          </p:cNvSpPr>
          <p:nvPr/>
        </p:nvSpPr>
        <p:spPr bwMode="auto">
          <a:xfrm>
            <a:off x="11911879" y="7300136"/>
            <a:ext cx="2976854" cy="671524"/>
          </a:xfrm>
          <a:custGeom>
            <a:avLst/>
            <a:gdLst>
              <a:gd name="T0" fmla="*/ 2147483646 w 860"/>
              <a:gd name="T1" fmla="*/ 2147483646 h 194"/>
              <a:gd name="T2" fmla="*/ 2147483646 w 860"/>
              <a:gd name="T3" fmla="*/ 2147483646 h 194"/>
              <a:gd name="T4" fmla="*/ 0 w 860"/>
              <a:gd name="T5" fmla="*/ 2147483646 h 194"/>
              <a:gd name="T6" fmla="*/ 2147483646 w 860"/>
              <a:gd name="T7" fmla="*/ 0 h 194"/>
              <a:gd name="T8" fmla="*/ 2147483646 w 860"/>
              <a:gd name="T9" fmla="*/ 2147483646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0" h="194">
                <a:moveTo>
                  <a:pt x="860" y="36"/>
                </a:moveTo>
                <a:lnTo>
                  <a:pt x="4" y="194"/>
                </a:lnTo>
                <a:lnTo>
                  <a:pt x="0" y="26"/>
                </a:lnTo>
                <a:lnTo>
                  <a:pt x="858" y="0"/>
                </a:lnTo>
                <a:lnTo>
                  <a:pt x="860" y="36"/>
                </a:lnTo>
                <a:close/>
              </a:path>
            </a:pathLst>
          </a:custGeom>
          <a:pattFill prst="dkVert">
            <a:fgClr>
              <a:schemeClr val="accent4"/>
            </a:fgClr>
            <a:bgClr>
              <a:schemeClr val="bg1"/>
            </a:bgClr>
          </a:pattFill>
          <a:ln w="31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11520946" y="7551566"/>
            <a:ext cx="5105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 smtClean="0"/>
              <a:t>q</a:t>
            </a:r>
            <a:r>
              <a:rPr lang="en-US" sz="1400" baseline="-25000" dirty="0" smtClean="0"/>
              <a:t>max </a:t>
            </a:r>
            <a:endParaRPr lang="en-US" sz="1400" baseline="30000" dirty="0" smtClean="0"/>
          </a:p>
        </p:txBody>
      </p:sp>
      <p:sp>
        <p:nvSpPr>
          <p:cNvPr id="96" name="Text Box 85"/>
          <p:cNvSpPr txBox="1">
            <a:spLocks noChangeArrowheads="1"/>
          </p:cNvSpPr>
          <p:nvPr/>
        </p:nvSpPr>
        <p:spPr bwMode="auto">
          <a:xfrm>
            <a:off x="14719912" y="7248268"/>
            <a:ext cx="13672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q</a:t>
            </a:r>
            <a:r>
              <a:rPr lang="en-US" sz="1400" baseline="-25000" dirty="0"/>
              <a:t>min </a:t>
            </a:r>
            <a:endParaRPr lang="en-US" sz="1400" dirty="0"/>
          </a:p>
        </p:txBody>
      </p:sp>
      <p:sp>
        <p:nvSpPr>
          <p:cNvPr id="97" name="Oval 89"/>
          <p:cNvSpPr>
            <a:spLocks noChangeArrowheads="1"/>
          </p:cNvSpPr>
          <p:nvPr/>
        </p:nvSpPr>
        <p:spPr bwMode="auto">
          <a:xfrm>
            <a:off x="12174951" y="7480132"/>
            <a:ext cx="283839" cy="283839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sp>
        <p:nvSpPr>
          <p:cNvPr id="98" name="Text Box 90"/>
          <p:cNvSpPr txBox="1">
            <a:spLocks noChangeArrowheads="1"/>
          </p:cNvSpPr>
          <p:nvPr/>
        </p:nvSpPr>
        <p:spPr bwMode="auto">
          <a:xfrm>
            <a:off x="12082539" y="7486874"/>
            <a:ext cx="463836" cy="47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67" dirty="0"/>
              <a:t>+</a:t>
            </a:r>
          </a:p>
        </p:txBody>
      </p:sp>
      <p:sp>
        <p:nvSpPr>
          <p:cNvPr id="99" name="Rectangle 75"/>
          <p:cNvSpPr>
            <a:spLocks noChangeArrowheads="1"/>
          </p:cNvSpPr>
          <p:nvPr/>
        </p:nvSpPr>
        <p:spPr bwMode="auto">
          <a:xfrm>
            <a:off x="11922008" y="6885101"/>
            <a:ext cx="2966467" cy="287301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sp>
        <p:nvSpPr>
          <p:cNvPr id="100" name="Rectangle 75"/>
          <p:cNvSpPr>
            <a:spLocks noChangeArrowheads="1"/>
          </p:cNvSpPr>
          <p:nvPr/>
        </p:nvSpPr>
        <p:spPr bwMode="auto">
          <a:xfrm>
            <a:off x="11961337" y="8100299"/>
            <a:ext cx="2966467" cy="1650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40" dirty="0"/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11545192" y="8917597"/>
            <a:ext cx="3843752" cy="2"/>
          </a:xfrm>
          <a:prstGeom prst="line">
            <a:avLst/>
          </a:prstGeom>
          <a:ln w="31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13444568" y="6483334"/>
            <a:ext cx="9139" cy="3828288"/>
          </a:xfrm>
          <a:prstGeom prst="line">
            <a:avLst/>
          </a:prstGeom>
          <a:ln w="31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Diamond 102"/>
          <p:cNvSpPr/>
          <p:nvPr/>
        </p:nvSpPr>
        <p:spPr>
          <a:xfrm>
            <a:off x="12980632" y="8704344"/>
            <a:ext cx="927869" cy="418006"/>
          </a:xfrm>
          <a:prstGeom prst="diamond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3210460" y="8867222"/>
            <a:ext cx="92249" cy="922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12969750" y="8418896"/>
            <a:ext cx="2" cy="40228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13914219" y="8469210"/>
            <a:ext cx="2" cy="40228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2975466" y="8565007"/>
            <a:ext cx="933035" cy="114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3073331" y="9718098"/>
            <a:ext cx="72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 = 8 ft</a:t>
            </a:r>
            <a:endParaRPr lang="en-US" sz="1400" i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3081006" y="8081982"/>
            <a:ext cx="783375" cy="527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B/3</a:t>
            </a:r>
            <a:endParaRPr lang="en-US" sz="1100" i="1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3503712" y="8691212"/>
            <a:ext cx="81593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3467948" y="9131959"/>
            <a:ext cx="81593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14140386" y="8691212"/>
            <a:ext cx="9609" cy="431138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077621" y="8645844"/>
            <a:ext cx="747795" cy="527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L/3</a:t>
            </a:r>
            <a:endParaRPr lang="en-US" sz="1100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14262111" y="7554283"/>
            <a:ext cx="797282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Kern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13256584" y="6380607"/>
            <a:ext cx="9333" cy="29272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1911879" y="9254632"/>
            <a:ext cx="1591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11922008" y="9218286"/>
            <a:ext cx="83149" cy="6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13214197" y="9223338"/>
            <a:ext cx="83149" cy="6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3402313" y="9223578"/>
            <a:ext cx="83149" cy="6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3223716" y="9172373"/>
            <a:ext cx="229991" cy="283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</a:t>
            </a:r>
            <a:endParaRPr lang="en-US" sz="1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2416002" y="9184890"/>
            <a:ext cx="220162" cy="283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13256584" y="6460755"/>
            <a:ext cx="0" cy="4458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2530859" y="6124616"/>
                <a:ext cx="663731" cy="64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859" y="6124616"/>
                <a:ext cx="663731" cy="642009"/>
              </a:xfrm>
              <a:prstGeom prst="rect">
                <a:avLst/>
              </a:prstGeom>
              <a:blipFill rotWithShape="0">
                <a:blip r:embed="rId7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Connector 128"/>
          <p:cNvCxnSpPr/>
          <p:nvPr/>
        </p:nvCxnSpPr>
        <p:spPr>
          <a:xfrm>
            <a:off x="13223716" y="6678758"/>
            <a:ext cx="279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8" idx="3"/>
          </p:cNvCxnSpPr>
          <p:nvPr/>
        </p:nvCxnSpPr>
        <p:spPr>
          <a:xfrm flipH="1">
            <a:off x="13083675" y="6445621"/>
            <a:ext cx="110915" cy="14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13397598" y="6598195"/>
            <a:ext cx="110915" cy="14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238814" y="6381109"/>
            <a:ext cx="229991" cy="283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</a:t>
            </a:r>
            <a:endParaRPr lang="en-US" sz="1800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1865703" y="7043431"/>
            <a:ext cx="1444332" cy="14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11882218" y="6988977"/>
            <a:ext cx="110914" cy="14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13203921" y="6977506"/>
            <a:ext cx="110914" cy="14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2416002" y="6947378"/>
            <a:ext cx="220162" cy="283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1897043" y="7139946"/>
            <a:ext cx="64242" cy="642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171" dirty="0"/>
          </a:p>
        </p:txBody>
      </p:sp>
      <p:sp>
        <p:nvSpPr>
          <p:cNvPr id="138" name="TextBox 185"/>
          <p:cNvSpPr txBox="1">
            <a:spLocks noChangeArrowheads="1"/>
          </p:cNvSpPr>
          <p:nvPr/>
        </p:nvSpPr>
        <p:spPr bwMode="auto">
          <a:xfrm>
            <a:off x="11608773" y="7096439"/>
            <a:ext cx="307392" cy="3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Arial Narrow" panose="020B0606020202030204" pitchFamily="34" charset="0"/>
              </a:rPr>
              <a:t>O</a:t>
            </a:r>
          </a:p>
        </p:txBody>
      </p:sp>
      <p:sp>
        <p:nvSpPr>
          <p:cNvPr id="139" name="Oval 138"/>
          <p:cNvSpPr/>
          <p:nvPr/>
        </p:nvSpPr>
        <p:spPr bwMode="auto">
          <a:xfrm>
            <a:off x="11937672" y="8881129"/>
            <a:ext cx="64242" cy="642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171" dirty="0"/>
          </a:p>
        </p:txBody>
      </p:sp>
      <p:sp>
        <p:nvSpPr>
          <p:cNvPr id="140" name="TextBox 185"/>
          <p:cNvSpPr txBox="1">
            <a:spLocks noChangeArrowheads="1"/>
          </p:cNvSpPr>
          <p:nvPr/>
        </p:nvSpPr>
        <p:spPr bwMode="auto">
          <a:xfrm>
            <a:off x="11649402" y="8837622"/>
            <a:ext cx="307392" cy="3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Arial Narrow" panose="020B0606020202030204" pitchFamily="34" charset="0"/>
              </a:rPr>
              <a:t>O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3754037" y="7959783"/>
            <a:ext cx="565610" cy="8613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325609" y="545559"/>
            <a:ext cx="2435371" cy="2625452"/>
            <a:chOff x="8325609" y="545559"/>
            <a:chExt cx="2435371" cy="2625452"/>
          </a:xfrm>
        </p:grpSpPr>
        <p:grpSp>
          <p:nvGrpSpPr>
            <p:cNvPr id="141" name="Group 140"/>
            <p:cNvGrpSpPr/>
            <p:nvPr/>
          </p:nvGrpSpPr>
          <p:grpSpPr>
            <a:xfrm>
              <a:off x="8325609" y="545559"/>
              <a:ext cx="2435371" cy="1327821"/>
              <a:chOff x="2515950" y="2426124"/>
              <a:chExt cx="3305307" cy="1802130"/>
            </a:xfrm>
          </p:grpSpPr>
          <p:sp>
            <p:nvSpPr>
              <p:cNvPr id="142" name="Freeform 77" descr="Dark vertical"/>
              <p:cNvSpPr>
                <a:spLocks/>
              </p:cNvSpPr>
              <p:nvPr/>
            </p:nvSpPr>
            <p:spPr bwMode="auto">
              <a:xfrm>
                <a:off x="3017943" y="2682240"/>
                <a:ext cx="1983740" cy="391160"/>
              </a:xfrm>
              <a:custGeom>
                <a:avLst/>
                <a:gdLst>
                  <a:gd name="T0" fmla="*/ 2147483646 w 852"/>
                  <a:gd name="T1" fmla="*/ 2147483646 h 168"/>
                  <a:gd name="T2" fmla="*/ 2147483646 w 852"/>
                  <a:gd name="T3" fmla="*/ 2147483646 h 168"/>
                  <a:gd name="T4" fmla="*/ 0 w 852"/>
                  <a:gd name="T5" fmla="*/ 0 h 168"/>
                  <a:gd name="T6" fmla="*/ 2147483646 w 852"/>
                  <a:gd name="T7" fmla="*/ 2147483646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52" h="168">
                    <a:moveTo>
                      <a:pt x="852" y="2"/>
                    </a:moveTo>
                    <a:lnTo>
                      <a:pt x="4" y="168"/>
                    </a:lnTo>
                    <a:lnTo>
                      <a:pt x="0" y="0"/>
                    </a:lnTo>
                    <a:lnTo>
                      <a:pt x="852" y="2"/>
                    </a:lnTo>
                    <a:close/>
                  </a:path>
                </a:pathLst>
              </a:custGeom>
              <a:pattFill prst="dkVert">
                <a:fgClr>
                  <a:schemeClr val="accent4"/>
                </a:fgClr>
                <a:bgClr>
                  <a:schemeClr val="bg1"/>
                </a:bgClr>
              </a:pattFill>
              <a:ln w="31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143" name="Freeform 78" descr="Dark vertical"/>
              <p:cNvSpPr>
                <a:spLocks/>
              </p:cNvSpPr>
              <p:nvPr/>
            </p:nvSpPr>
            <p:spPr bwMode="auto">
              <a:xfrm>
                <a:off x="3022600" y="3175847"/>
                <a:ext cx="2002367" cy="451697"/>
              </a:xfrm>
              <a:custGeom>
                <a:avLst/>
                <a:gdLst>
                  <a:gd name="T0" fmla="*/ 2147483646 w 860"/>
                  <a:gd name="T1" fmla="*/ 2147483646 h 194"/>
                  <a:gd name="T2" fmla="*/ 2147483646 w 860"/>
                  <a:gd name="T3" fmla="*/ 2147483646 h 194"/>
                  <a:gd name="T4" fmla="*/ 0 w 860"/>
                  <a:gd name="T5" fmla="*/ 2147483646 h 194"/>
                  <a:gd name="T6" fmla="*/ 2147483646 w 860"/>
                  <a:gd name="T7" fmla="*/ 0 h 194"/>
                  <a:gd name="T8" fmla="*/ 2147483646 w 860"/>
                  <a:gd name="T9" fmla="*/ 2147483646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0" h="194">
                    <a:moveTo>
                      <a:pt x="860" y="36"/>
                    </a:moveTo>
                    <a:lnTo>
                      <a:pt x="4" y="194"/>
                    </a:lnTo>
                    <a:lnTo>
                      <a:pt x="0" y="26"/>
                    </a:lnTo>
                    <a:lnTo>
                      <a:pt x="858" y="0"/>
                    </a:lnTo>
                    <a:lnTo>
                      <a:pt x="860" y="36"/>
                    </a:lnTo>
                    <a:close/>
                  </a:path>
                </a:pathLst>
              </a:custGeom>
              <a:pattFill prst="dkVert">
                <a:fgClr>
                  <a:schemeClr val="accent4"/>
                </a:fgClr>
                <a:bgClr>
                  <a:schemeClr val="bg1"/>
                </a:bgClr>
              </a:pattFill>
              <a:ln w="31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144" name="Freeform 79" descr="Dark vertical"/>
              <p:cNvSpPr>
                <a:spLocks/>
              </p:cNvSpPr>
              <p:nvPr/>
            </p:nvSpPr>
            <p:spPr bwMode="auto">
              <a:xfrm>
                <a:off x="3027257" y="3525097"/>
                <a:ext cx="1997710" cy="703157"/>
              </a:xfrm>
              <a:custGeom>
                <a:avLst/>
                <a:gdLst>
                  <a:gd name="T0" fmla="*/ 2147483646 w 858"/>
                  <a:gd name="T1" fmla="*/ 0 h 302"/>
                  <a:gd name="T2" fmla="*/ 2147483646 w 858"/>
                  <a:gd name="T3" fmla="*/ 2147483646 h 302"/>
                  <a:gd name="T4" fmla="*/ 0 w 858"/>
                  <a:gd name="T5" fmla="*/ 2147483646 h 302"/>
                  <a:gd name="T6" fmla="*/ 2147483646 w 858"/>
                  <a:gd name="T7" fmla="*/ 2147483646 h 302"/>
                  <a:gd name="T8" fmla="*/ 2147483646 w 858"/>
                  <a:gd name="T9" fmla="*/ 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8" h="302">
                    <a:moveTo>
                      <a:pt x="858" y="0"/>
                    </a:moveTo>
                    <a:lnTo>
                      <a:pt x="4" y="302"/>
                    </a:lnTo>
                    <a:lnTo>
                      <a:pt x="0" y="134"/>
                    </a:lnTo>
                    <a:lnTo>
                      <a:pt x="858" y="108"/>
                    </a:lnTo>
                    <a:lnTo>
                      <a:pt x="858" y="0"/>
                    </a:lnTo>
                    <a:close/>
                  </a:path>
                </a:pathLst>
              </a:custGeom>
              <a:pattFill prst="dkVert">
                <a:fgClr>
                  <a:schemeClr val="accent4"/>
                </a:fgClr>
                <a:bgClr>
                  <a:schemeClr val="bg1"/>
                </a:bgClr>
              </a:pattFill>
              <a:ln w="31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145" name="Text Box 81"/>
              <p:cNvSpPr txBox="1">
                <a:spLocks noChangeArrowheads="1"/>
              </p:cNvSpPr>
              <p:nvPr/>
            </p:nvSpPr>
            <p:spPr bwMode="auto">
              <a:xfrm>
                <a:off x="2515950" y="2596840"/>
                <a:ext cx="497699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67" dirty="0"/>
                  <a:t>q</a:t>
                </a:r>
                <a:r>
                  <a:rPr lang="en-US" sz="1467" baseline="-25000" dirty="0"/>
                  <a:t>max</a:t>
                </a:r>
              </a:p>
            </p:txBody>
          </p:sp>
          <p:sp>
            <p:nvSpPr>
              <p:cNvPr id="146" name="Text Box 82"/>
              <p:cNvSpPr txBox="1">
                <a:spLocks noChangeArrowheads="1"/>
              </p:cNvSpPr>
              <p:nvPr/>
            </p:nvSpPr>
            <p:spPr bwMode="auto">
              <a:xfrm>
                <a:off x="2532515" y="3203335"/>
                <a:ext cx="497699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67" dirty="0"/>
                  <a:t>q</a:t>
                </a:r>
                <a:r>
                  <a:rPr lang="en-US" sz="1467" baseline="-25000" dirty="0"/>
                  <a:t>max</a:t>
                </a:r>
              </a:p>
            </p:txBody>
          </p:sp>
          <p:sp>
            <p:nvSpPr>
              <p:cNvPr id="147" name="Text Box 83"/>
              <p:cNvSpPr txBox="1">
                <a:spLocks noChangeArrowheads="1"/>
              </p:cNvSpPr>
              <p:nvPr/>
            </p:nvSpPr>
            <p:spPr bwMode="auto">
              <a:xfrm>
                <a:off x="2541489" y="3756889"/>
                <a:ext cx="497699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67" dirty="0"/>
                  <a:t>q</a:t>
                </a:r>
                <a:r>
                  <a:rPr lang="en-US" sz="1467" baseline="-25000" dirty="0"/>
                  <a:t>max</a:t>
                </a:r>
              </a:p>
            </p:txBody>
          </p:sp>
          <p:sp>
            <p:nvSpPr>
              <p:cNvPr id="148" name="Text Box 84"/>
              <p:cNvSpPr txBox="1">
                <a:spLocks noChangeArrowheads="1"/>
              </p:cNvSpPr>
              <p:nvPr/>
            </p:nvSpPr>
            <p:spPr bwMode="auto">
              <a:xfrm>
                <a:off x="4901566" y="2493646"/>
                <a:ext cx="919691" cy="37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dirty="0"/>
                  <a:t>q</a:t>
                </a:r>
                <a:r>
                  <a:rPr lang="en-US" sz="1200" baseline="-25000" dirty="0"/>
                  <a:t>min </a:t>
                </a:r>
                <a:r>
                  <a:rPr lang="en-US" sz="1200" dirty="0"/>
                  <a:t>= 0</a:t>
                </a:r>
              </a:p>
            </p:txBody>
          </p:sp>
          <p:sp>
            <p:nvSpPr>
              <p:cNvPr id="149" name="Text Box 85"/>
              <p:cNvSpPr txBox="1">
                <a:spLocks noChangeArrowheads="1"/>
              </p:cNvSpPr>
              <p:nvPr/>
            </p:nvSpPr>
            <p:spPr bwMode="auto">
              <a:xfrm>
                <a:off x="4901566" y="3015193"/>
                <a:ext cx="919691" cy="37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dirty="0"/>
                  <a:t>q</a:t>
                </a:r>
                <a:r>
                  <a:rPr lang="en-US" sz="1200" baseline="-25000" dirty="0"/>
                  <a:t>min </a:t>
                </a:r>
                <a:r>
                  <a:rPr lang="en-US" sz="1200" dirty="0"/>
                  <a:t>= +</a:t>
                </a:r>
              </a:p>
            </p:txBody>
          </p:sp>
          <p:sp>
            <p:nvSpPr>
              <p:cNvPr id="150" name="Text Box 86"/>
              <p:cNvSpPr txBox="1">
                <a:spLocks noChangeArrowheads="1"/>
              </p:cNvSpPr>
              <p:nvPr/>
            </p:nvSpPr>
            <p:spPr bwMode="auto">
              <a:xfrm>
                <a:off x="4901566" y="3490173"/>
                <a:ext cx="919691" cy="37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dirty="0"/>
                  <a:t>q</a:t>
                </a:r>
                <a:r>
                  <a:rPr lang="en-US" sz="1200" baseline="-25000" dirty="0"/>
                  <a:t>min </a:t>
                </a:r>
                <a:r>
                  <a:rPr lang="en-US" sz="1200" dirty="0"/>
                  <a:t>= -</a:t>
                </a:r>
              </a:p>
            </p:txBody>
          </p:sp>
          <p:sp>
            <p:nvSpPr>
              <p:cNvPr id="151" name="Oval 88"/>
              <p:cNvSpPr>
                <a:spLocks noChangeArrowheads="1"/>
              </p:cNvSpPr>
              <p:nvPr/>
            </p:nvSpPr>
            <p:spPr bwMode="auto">
              <a:xfrm>
                <a:off x="3213524" y="2747434"/>
                <a:ext cx="190923" cy="19092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52" name="Text Box 87"/>
              <p:cNvSpPr txBox="1">
                <a:spLocks noChangeArrowheads="1"/>
              </p:cNvSpPr>
              <p:nvPr/>
            </p:nvSpPr>
            <p:spPr bwMode="auto">
              <a:xfrm>
                <a:off x="3152986" y="2625426"/>
                <a:ext cx="311997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67" dirty="0"/>
                  <a:t>+</a:t>
                </a:r>
              </a:p>
            </p:txBody>
          </p:sp>
          <p:sp>
            <p:nvSpPr>
              <p:cNvPr id="153" name="Oval 89"/>
              <p:cNvSpPr>
                <a:spLocks noChangeArrowheads="1"/>
              </p:cNvSpPr>
              <p:nvPr/>
            </p:nvSpPr>
            <p:spPr bwMode="auto">
              <a:xfrm>
                <a:off x="3199554" y="3296921"/>
                <a:ext cx="190923" cy="19092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54" name="Text Box 90"/>
              <p:cNvSpPr txBox="1">
                <a:spLocks noChangeArrowheads="1"/>
              </p:cNvSpPr>
              <p:nvPr/>
            </p:nvSpPr>
            <p:spPr bwMode="auto">
              <a:xfrm>
                <a:off x="3137957" y="3179681"/>
                <a:ext cx="311997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67" dirty="0"/>
                  <a:t>+</a:t>
                </a:r>
              </a:p>
            </p:txBody>
          </p:sp>
          <p:sp>
            <p:nvSpPr>
              <p:cNvPr id="155" name="Oval 91"/>
              <p:cNvSpPr>
                <a:spLocks noChangeArrowheads="1"/>
              </p:cNvSpPr>
              <p:nvPr/>
            </p:nvSpPr>
            <p:spPr bwMode="auto">
              <a:xfrm>
                <a:off x="3199554" y="3888318"/>
                <a:ext cx="190923" cy="19092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56" name="Text Box 92"/>
              <p:cNvSpPr txBox="1">
                <a:spLocks noChangeArrowheads="1"/>
              </p:cNvSpPr>
              <p:nvPr/>
            </p:nvSpPr>
            <p:spPr bwMode="auto">
              <a:xfrm>
                <a:off x="3136599" y="3768848"/>
                <a:ext cx="311997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67" dirty="0"/>
                  <a:t>+</a:t>
                </a:r>
              </a:p>
            </p:txBody>
          </p:sp>
          <p:sp>
            <p:nvSpPr>
              <p:cNvPr id="157" name="Oval 93"/>
              <p:cNvSpPr>
                <a:spLocks noChangeArrowheads="1"/>
              </p:cNvSpPr>
              <p:nvPr/>
            </p:nvSpPr>
            <p:spPr bwMode="auto">
              <a:xfrm>
                <a:off x="4810760" y="3594947"/>
                <a:ext cx="149013" cy="149013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  <p:sp>
            <p:nvSpPr>
              <p:cNvPr id="159" name="Text Box 94"/>
              <p:cNvSpPr txBox="1">
                <a:spLocks noChangeArrowheads="1"/>
              </p:cNvSpPr>
              <p:nvPr/>
            </p:nvSpPr>
            <p:spPr bwMode="auto">
              <a:xfrm>
                <a:off x="4764078" y="3440755"/>
                <a:ext cx="242374" cy="318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67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</a:p>
            </p:txBody>
          </p:sp>
          <p:sp>
            <p:nvSpPr>
              <p:cNvPr id="168" name="Rectangle 75"/>
              <p:cNvSpPr>
                <a:spLocks noChangeArrowheads="1"/>
              </p:cNvSpPr>
              <p:nvPr/>
            </p:nvSpPr>
            <p:spPr bwMode="auto">
              <a:xfrm>
                <a:off x="3010960" y="2426124"/>
                <a:ext cx="1995381" cy="193252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40" dirty="0"/>
              </a:p>
            </p:txBody>
          </p:sp>
        </p:grpSp>
        <p:sp>
          <p:nvSpPr>
            <p:cNvPr id="169" name="Rectangle 75"/>
            <p:cNvSpPr>
              <a:spLocks noChangeArrowheads="1"/>
            </p:cNvSpPr>
            <p:nvPr/>
          </p:nvSpPr>
          <p:spPr bwMode="auto">
            <a:xfrm>
              <a:off x="8690335" y="2080969"/>
              <a:ext cx="1470209" cy="8180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4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8484090" y="2486029"/>
              <a:ext cx="1905000" cy="1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425439" y="1901073"/>
              <a:ext cx="0" cy="1219200"/>
            </a:xfrm>
            <a:prstGeom prst="line">
              <a:avLst/>
            </a:prstGeom>
            <a:ln w="31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Diamond 171"/>
            <p:cNvSpPr/>
            <p:nvPr/>
          </p:nvSpPr>
          <p:spPr>
            <a:xfrm>
              <a:off x="9195508" y="2380339"/>
              <a:ext cx="459861" cy="207168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367056" y="7977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9374322" y="123160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9341716" y="15379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9179209" y="24610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9343403" y="24610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9018524" y="24610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8915152" y="24665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9069637" y="245941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9219870" y="24964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H="1" flipV="1">
              <a:off x="9190114" y="2238868"/>
              <a:ext cx="1" cy="1993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 flipV="1">
              <a:off x="9658202" y="2263804"/>
              <a:ext cx="1" cy="1993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9192948" y="2311282"/>
              <a:ext cx="462421" cy="56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8433770" y="2188659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</a:t>
              </a:r>
              <a:endParaRPr lang="en-US" sz="1400" i="1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9384109" y="286323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B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245254" y="2071891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B/3</a:t>
              </a:r>
              <a:endParaRPr lang="en-US" sz="1100" i="1" dirty="0"/>
            </a:p>
          </p:txBody>
        </p:sp>
        <p:cxnSp>
          <p:nvCxnSpPr>
            <p:cNvPr id="188" name="Straight Connector 187"/>
            <p:cNvCxnSpPr/>
            <p:nvPr/>
          </p:nvCxnSpPr>
          <p:spPr>
            <a:xfrm>
              <a:off x="9454751" y="2373831"/>
              <a:ext cx="40438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9437026" y="2592269"/>
              <a:ext cx="40438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9770293" y="2373831"/>
              <a:ext cx="4762" cy="213676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9739186" y="2351346"/>
              <a:ext cx="370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L/3</a:t>
              </a:r>
              <a:endParaRPr lang="en-US" sz="11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29258" y="4469343"/>
            <a:ext cx="251992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lang="en-US" sz="105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775551" y="4492366"/>
            <a:ext cx="251992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lang="en-US" sz="105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26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63505" y="1886977"/>
            <a:ext cx="6705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From the figure,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i="1" dirty="0">
                <a:solidFill>
                  <a:srgbClr val="00B050"/>
                </a:solidFill>
              </a:rPr>
              <a:t>H* = H</a:t>
            </a:r>
            <a:r>
              <a:rPr lang="pt-BR" altLang="en-US" sz="1800" i="1" baseline="-25000" dirty="0">
                <a:solidFill>
                  <a:srgbClr val="00B050"/>
                </a:solidFill>
              </a:rPr>
              <a:t>1</a:t>
            </a:r>
            <a:r>
              <a:rPr lang="pt-BR" altLang="en-US" sz="1800" i="1" dirty="0">
                <a:solidFill>
                  <a:srgbClr val="00B050"/>
                </a:solidFill>
              </a:rPr>
              <a:t> + H</a:t>
            </a:r>
            <a:r>
              <a:rPr lang="pt-BR" altLang="en-US" sz="1800" i="1" baseline="-25000" dirty="0">
                <a:solidFill>
                  <a:srgbClr val="00B050"/>
                </a:solidFill>
              </a:rPr>
              <a:t>2</a:t>
            </a:r>
            <a:r>
              <a:rPr lang="pt-BR" altLang="en-US" sz="1800" i="1" dirty="0">
                <a:solidFill>
                  <a:srgbClr val="00B050"/>
                </a:solidFill>
              </a:rPr>
              <a:t> + T</a:t>
            </a:r>
            <a:r>
              <a:rPr lang="pt-BR" altLang="en-US" sz="1800" i="1" baseline="-25000" dirty="0">
                <a:solidFill>
                  <a:srgbClr val="00B050"/>
                </a:solidFill>
              </a:rPr>
              <a:t>1</a:t>
            </a:r>
            <a:r>
              <a:rPr lang="pt-BR" altLang="en-US" sz="1800" i="1" dirty="0">
                <a:solidFill>
                  <a:srgbClr val="00B050"/>
                </a:solidFill>
              </a:rPr>
              <a:t> = 8 tan 10° + 19.5 + 2 = </a:t>
            </a:r>
            <a:r>
              <a:rPr lang="en-US" altLang="en-US" sz="1800" dirty="0">
                <a:solidFill>
                  <a:srgbClr val="00B050"/>
                </a:solidFill>
              </a:rPr>
              <a:t>22.91 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Rankine active force per unit length of wall = 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16648" y="209287"/>
            <a:ext cx="185820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3</a:t>
            </a:r>
            <a:endParaRPr lang="en-US" altLang="en-US" sz="2640" u="sng" dirty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16648" y="770416"/>
            <a:ext cx="12628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The cross section of a cantilever retaining wall is shown in Figure 1. Calculate the factors of safety with respect to overturning, sliding, and bearing capacity.</a:t>
            </a:r>
          </a:p>
        </p:txBody>
      </p:sp>
      <p:graphicFrame>
        <p:nvGraphicFramePr>
          <p:cNvPr id="112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22832"/>
              </p:ext>
            </p:extLst>
          </p:nvPr>
        </p:nvGraphicFramePr>
        <p:xfrm>
          <a:off x="314258" y="3646171"/>
          <a:ext cx="8165489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3" imgW="6769080" imgH="4825800" progId="Equation.3">
                  <p:embed/>
                </p:oleObj>
              </mc:Choice>
              <mc:Fallback>
                <p:oleObj name="Equation" r:id="rId3" imgW="6769080" imgH="482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58" y="3646171"/>
                        <a:ext cx="8165489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9" name="Group 209"/>
          <p:cNvGrpSpPr>
            <a:grpSpLocks/>
          </p:cNvGrpSpPr>
          <p:nvPr/>
        </p:nvGrpSpPr>
        <p:grpSpPr bwMode="auto">
          <a:xfrm>
            <a:off x="7520941" y="2011680"/>
            <a:ext cx="6918244" cy="7341236"/>
            <a:chOff x="4400740" y="1371601"/>
            <a:chExt cx="4717060" cy="5005720"/>
          </a:xfrm>
        </p:grpSpPr>
        <p:sp>
          <p:nvSpPr>
            <p:cNvPr id="115" name="Rectangle 114"/>
            <p:cNvSpPr/>
            <p:nvPr/>
          </p:nvSpPr>
          <p:spPr>
            <a:xfrm>
              <a:off x="4480116" y="4805592"/>
              <a:ext cx="1319234" cy="7410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91229" y="5543828"/>
              <a:ext cx="4259329" cy="8334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21660" y="1527186"/>
              <a:ext cx="2560678" cy="4034106"/>
            </a:xfrm>
            <a:custGeom>
              <a:avLst/>
              <a:gdLst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65100 h 1644730"/>
                <a:gd name="connsiteX1" fmla="*/ 2130706 w 3399098"/>
                <a:gd name="connsiteY1" fmla="*/ 389842 h 1644730"/>
                <a:gd name="connsiteX2" fmla="*/ 414759 w 3399098"/>
                <a:gd name="connsiteY2" fmla="*/ 836432 h 1644730"/>
                <a:gd name="connsiteX3" fmla="*/ 426334 w 3399098"/>
                <a:gd name="connsiteY3" fmla="*/ 1554062 h 1644730"/>
                <a:gd name="connsiteX4" fmla="*/ 2972764 w 3399098"/>
                <a:gd name="connsiteY4" fmla="*/ 1380442 h 1644730"/>
                <a:gd name="connsiteX5" fmla="*/ 2961190 w 3399098"/>
                <a:gd name="connsiteY5" fmla="*/ 165100 h 1644730"/>
                <a:gd name="connsiteX0" fmla="*/ 2961190 w 3399098"/>
                <a:gd name="connsiteY0" fmla="*/ 0 h 1479630"/>
                <a:gd name="connsiteX1" fmla="*/ 2130706 w 3399098"/>
                <a:gd name="connsiteY1" fmla="*/ 224742 h 1479630"/>
                <a:gd name="connsiteX2" fmla="*/ 414759 w 3399098"/>
                <a:gd name="connsiteY2" fmla="*/ 671332 h 1479630"/>
                <a:gd name="connsiteX3" fmla="*/ 426334 w 3399098"/>
                <a:gd name="connsiteY3" fmla="*/ 1388962 h 1479630"/>
                <a:gd name="connsiteX4" fmla="*/ 2972764 w 3399098"/>
                <a:gd name="connsiteY4" fmla="*/ 1215342 h 1479630"/>
                <a:gd name="connsiteX5" fmla="*/ 2961190 w 3399098"/>
                <a:gd name="connsiteY5" fmla="*/ 0 h 1479630"/>
                <a:gd name="connsiteX0" fmla="*/ 2961190 w 3399098"/>
                <a:gd name="connsiteY0" fmla="*/ 0 h 1479630"/>
                <a:gd name="connsiteX1" fmla="*/ 2130706 w 3399098"/>
                <a:gd name="connsiteY1" fmla="*/ 224742 h 1479630"/>
                <a:gd name="connsiteX2" fmla="*/ 414759 w 3399098"/>
                <a:gd name="connsiteY2" fmla="*/ 671332 h 1479630"/>
                <a:gd name="connsiteX3" fmla="*/ 426334 w 3399098"/>
                <a:gd name="connsiteY3" fmla="*/ 1388962 h 1479630"/>
                <a:gd name="connsiteX4" fmla="*/ 2972764 w 3399098"/>
                <a:gd name="connsiteY4" fmla="*/ 1215342 h 1479630"/>
                <a:gd name="connsiteX5" fmla="*/ 2961190 w 3399098"/>
                <a:gd name="connsiteY5" fmla="*/ 0 h 1479630"/>
                <a:gd name="connsiteX0" fmla="*/ 2961190 w 2972764"/>
                <a:gd name="connsiteY0" fmla="*/ 0 h 1479630"/>
                <a:gd name="connsiteX1" fmla="*/ 2130706 w 2972764"/>
                <a:gd name="connsiteY1" fmla="*/ 224742 h 1479630"/>
                <a:gd name="connsiteX2" fmla="*/ 414759 w 2972764"/>
                <a:gd name="connsiteY2" fmla="*/ 671332 h 1479630"/>
                <a:gd name="connsiteX3" fmla="*/ 426334 w 2972764"/>
                <a:gd name="connsiteY3" fmla="*/ 1388962 h 1479630"/>
                <a:gd name="connsiteX4" fmla="*/ 2972764 w 2972764"/>
                <a:gd name="connsiteY4" fmla="*/ 1215342 h 1479630"/>
                <a:gd name="connsiteX5" fmla="*/ 2961190 w 2972764"/>
                <a:gd name="connsiteY5" fmla="*/ 0 h 1479630"/>
                <a:gd name="connsiteX0" fmla="*/ 2961190 w 2972764"/>
                <a:gd name="connsiteY0" fmla="*/ 0 h 1479630"/>
                <a:gd name="connsiteX1" fmla="*/ 2130706 w 2972764"/>
                <a:gd name="connsiteY1" fmla="*/ 224742 h 1479630"/>
                <a:gd name="connsiteX2" fmla="*/ 414759 w 2972764"/>
                <a:gd name="connsiteY2" fmla="*/ 671332 h 1479630"/>
                <a:gd name="connsiteX3" fmla="*/ 426334 w 2972764"/>
                <a:gd name="connsiteY3" fmla="*/ 1388962 h 1479630"/>
                <a:gd name="connsiteX4" fmla="*/ 2972764 w 2972764"/>
                <a:gd name="connsiteY4" fmla="*/ 1215342 h 1479630"/>
                <a:gd name="connsiteX5" fmla="*/ 2961190 w 2972764"/>
                <a:gd name="connsiteY5" fmla="*/ 0 h 1479630"/>
                <a:gd name="connsiteX0" fmla="*/ 2546431 w 2558005"/>
                <a:gd name="connsiteY0" fmla="*/ 0 h 1479630"/>
                <a:gd name="connsiteX1" fmla="*/ 1715947 w 2558005"/>
                <a:gd name="connsiteY1" fmla="*/ 224742 h 1479630"/>
                <a:gd name="connsiteX2" fmla="*/ 0 w 2558005"/>
                <a:gd name="connsiteY2" fmla="*/ 671332 h 1479630"/>
                <a:gd name="connsiteX3" fmla="*/ 11575 w 2558005"/>
                <a:gd name="connsiteY3" fmla="*/ 1388962 h 1479630"/>
                <a:gd name="connsiteX4" fmla="*/ 2558005 w 2558005"/>
                <a:gd name="connsiteY4" fmla="*/ 1215342 h 1479630"/>
                <a:gd name="connsiteX5" fmla="*/ 2546431 w 2558005"/>
                <a:gd name="connsiteY5" fmla="*/ 0 h 1479630"/>
                <a:gd name="connsiteX0" fmla="*/ 2546431 w 2558005"/>
                <a:gd name="connsiteY0" fmla="*/ 0 h 1438155"/>
                <a:gd name="connsiteX1" fmla="*/ 1715947 w 2558005"/>
                <a:gd name="connsiteY1" fmla="*/ 224742 h 1438155"/>
                <a:gd name="connsiteX2" fmla="*/ 0 w 2558005"/>
                <a:gd name="connsiteY2" fmla="*/ 671332 h 1438155"/>
                <a:gd name="connsiteX3" fmla="*/ 11575 w 2558005"/>
                <a:gd name="connsiteY3" fmla="*/ 1388962 h 1438155"/>
                <a:gd name="connsiteX4" fmla="*/ 2558005 w 2558005"/>
                <a:gd name="connsiteY4" fmla="*/ 1215342 h 1438155"/>
                <a:gd name="connsiteX5" fmla="*/ 2546431 w 2558005"/>
                <a:gd name="connsiteY5" fmla="*/ 0 h 1438155"/>
                <a:gd name="connsiteX0" fmla="*/ 2560719 w 2572293"/>
                <a:gd name="connsiteY0" fmla="*/ 0 h 1438155"/>
                <a:gd name="connsiteX1" fmla="*/ 1730235 w 2572293"/>
                <a:gd name="connsiteY1" fmla="*/ 224742 h 1438155"/>
                <a:gd name="connsiteX2" fmla="*/ 0 w 2572293"/>
                <a:gd name="connsiteY2" fmla="*/ 633232 h 1438155"/>
                <a:gd name="connsiteX3" fmla="*/ 25863 w 2572293"/>
                <a:gd name="connsiteY3" fmla="*/ 1388962 h 1438155"/>
                <a:gd name="connsiteX4" fmla="*/ 2572293 w 2572293"/>
                <a:gd name="connsiteY4" fmla="*/ 1215342 h 1438155"/>
                <a:gd name="connsiteX5" fmla="*/ 2560719 w 2572293"/>
                <a:gd name="connsiteY5" fmla="*/ 0 h 1438155"/>
                <a:gd name="connsiteX0" fmla="*/ 2572112 w 2583686"/>
                <a:gd name="connsiteY0" fmla="*/ 0 h 1438155"/>
                <a:gd name="connsiteX1" fmla="*/ 1741628 w 2583686"/>
                <a:gd name="connsiteY1" fmla="*/ 224742 h 1438155"/>
                <a:gd name="connsiteX2" fmla="*/ 11393 w 2583686"/>
                <a:gd name="connsiteY2" fmla="*/ 633232 h 1438155"/>
                <a:gd name="connsiteX3" fmla="*/ 8681 w 2583686"/>
                <a:gd name="connsiteY3" fmla="*/ 1393724 h 1438155"/>
                <a:gd name="connsiteX4" fmla="*/ 2583686 w 2583686"/>
                <a:gd name="connsiteY4" fmla="*/ 1215342 h 1438155"/>
                <a:gd name="connsiteX5" fmla="*/ 2572112 w 2583686"/>
                <a:gd name="connsiteY5" fmla="*/ 0 h 1438155"/>
                <a:gd name="connsiteX0" fmla="*/ 2572112 w 2583686"/>
                <a:gd name="connsiteY0" fmla="*/ 0 h 1438155"/>
                <a:gd name="connsiteX1" fmla="*/ 1627328 w 2583686"/>
                <a:gd name="connsiteY1" fmla="*/ 205692 h 1438155"/>
                <a:gd name="connsiteX2" fmla="*/ 11393 w 2583686"/>
                <a:gd name="connsiteY2" fmla="*/ 633232 h 1438155"/>
                <a:gd name="connsiteX3" fmla="*/ 8681 w 2583686"/>
                <a:gd name="connsiteY3" fmla="*/ 1393724 h 1438155"/>
                <a:gd name="connsiteX4" fmla="*/ 2583686 w 2583686"/>
                <a:gd name="connsiteY4" fmla="*/ 1215342 h 1438155"/>
                <a:gd name="connsiteX5" fmla="*/ 2572112 w 2583686"/>
                <a:gd name="connsiteY5" fmla="*/ 0 h 1438155"/>
                <a:gd name="connsiteX0" fmla="*/ 2560719 w 2572293"/>
                <a:gd name="connsiteY0" fmla="*/ 0 h 4948116"/>
                <a:gd name="connsiteX1" fmla="*/ 1615935 w 2572293"/>
                <a:gd name="connsiteY1" fmla="*/ 205692 h 4948116"/>
                <a:gd name="connsiteX2" fmla="*/ 0 w 2572293"/>
                <a:gd name="connsiteY2" fmla="*/ 633232 h 4948116"/>
                <a:gd name="connsiteX3" fmla="*/ 8863 w 2572293"/>
                <a:gd name="connsiteY3" fmla="*/ 4912428 h 4948116"/>
                <a:gd name="connsiteX4" fmla="*/ 2572293 w 2572293"/>
                <a:gd name="connsiteY4" fmla="*/ 1215342 h 4948116"/>
                <a:gd name="connsiteX5" fmla="*/ 2560719 w 2572293"/>
                <a:gd name="connsiteY5" fmla="*/ 0 h 4948116"/>
                <a:gd name="connsiteX0" fmla="*/ 2560719 w 2560719"/>
                <a:gd name="connsiteY0" fmla="*/ 0 h 5014733"/>
                <a:gd name="connsiteX1" fmla="*/ 1615935 w 2560719"/>
                <a:gd name="connsiteY1" fmla="*/ 205692 h 5014733"/>
                <a:gd name="connsiteX2" fmla="*/ 0 w 2560719"/>
                <a:gd name="connsiteY2" fmla="*/ 633232 h 5014733"/>
                <a:gd name="connsiteX3" fmla="*/ 8863 w 2560719"/>
                <a:gd name="connsiteY3" fmla="*/ 4912428 h 5014733"/>
                <a:gd name="connsiteX4" fmla="*/ 2421822 w 2560719"/>
                <a:gd name="connsiteY4" fmla="*/ 4791920 h 5014733"/>
                <a:gd name="connsiteX5" fmla="*/ 2560719 w 2560719"/>
                <a:gd name="connsiteY5" fmla="*/ 0 h 5014733"/>
                <a:gd name="connsiteX0" fmla="*/ 2560719 w 2560719"/>
                <a:gd name="connsiteY0" fmla="*/ 0 h 4948116"/>
                <a:gd name="connsiteX1" fmla="*/ 1615935 w 2560719"/>
                <a:gd name="connsiteY1" fmla="*/ 205692 h 4948116"/>
                <a:gd name="connsiteX2" fmla="*/ 0 w 2560719"/>
                <a:gd name="connsiteY2" fmla="*/ 633232 h 4948116"/>
                <a:gd name="connsiteX3" fmla="*/ 8863 w 2560719"/>
                <a:gd name="connsiteY3" fmla="*/ 4912428 h 4948116"/>
                <a:gd name="connsiteX4" fmla="*/ 2306076 w 2560719"/>
                <a:gd name="connsiteY4" fmla="*/ 3877520 h 4948116"/>
                <a:gd name="connsiteX5" fmla="*/ 2560719 w 2560719"/>
                <a:gd name="connsiteY5" fmla="*/ 0 h 4948116"/>
                <a:gd name="connsiteX0" fmla="*/ 2560719 w 2560719"/>
                <a:gd name="connsiteY0" fmla="*/ 0 h 4100333"/>
                <a:gd name="connsiteX1" fmla="*/ 1615935 w 2560719"/>
                <a:gd name="connsiteY1" fmla="*/ 205692 h 4100333"/>
                <a:gd name="connsiteX2" fmla="*/ 0 w 2560719"/>
                <a:gd name="connsiteY2" fmla="*/ 633232 h 4100333"/>
                <a:gd name="connsiteX3" fmla="*/ 8863 w 2560719"/>
                <a:gd name="connsiteY3" fmla="*/ 3998028 h 4100333"/>
                <a:gd name="connsiteX4" fmla="*/ 2306076 w 2560719"/>
                <a:gd name="connsiteY4" fmla="*/ 3877520 h 4100333"/>
                <a:gd name="connsiteX5" fmla="*/ 2560719 w 2560719"/>
                <a:gd name="connsiteY5" fmla="*/ 0 h 4100333"/>
                <a:gd name="connsiteX0" fmla="*/ 2560719 w 2560719"/>
                <a:gd name="connsiteY0" fmla="*/ 0 h 4239229"/>
                <a:gd name="connsiteX1" fmla="*/ 1615935 w 2560719"/>
                <a:gd name="connsiteY1" fmla="*/ 205692 h 4239229"/>
                <a:gd name="connsiteX2" fmla="*/ 0 w 2560719"/>
                <a:gd name="connsiteY2" fmla="*/ 633232 h 4239229"/>
                <a:gd name="connsiteX3" fmla="*/ 8863 w 2560719"/>
                <a:gd name="connsiteY3" fmla="*/ 3998028 h 4239229"/>
                <a:gd name="connsiteX4" fmla="*/ 2282927 w 2560719"/>
                <a:gd name="connsiteY4" fmla="*/ 4016416 h 4239229"/>
                <a:gd name="connsiteX5" fmla="*/ 2560719 w 2560719"/>
                <a:gd name="connsiteY5" fmla="*/ 0 h 4239229"/>
                <a:gd name="connsiteX0" fmla="*/ 2560719 w 2560719"/>
                <a:gd name="connsiteY0" fmla="*/ 0 h 4033716"/>
                <a:gd name="connsiteX1" fmla="*/ 1615935 w 2560719"/>
                <a:gd name="connsiteY1" fmla="*/ 205692 h 4033716"/>
                <a:gd name="connsiteX2" fmla="*/ 0 w 2560719"/>
                <a:gd name="connsiteY2" fmla="*/ 633232 h 4033716"/>
                <a:gd name="connsiteX3" fmla="*/ 8863 w 2560719"/>
                <a:gd name="connsiteY3" fmla="*/ 3998028 h 4033716"/>
                <a:gd name="connsiteX4" fmla="*/ 2282927 w 2560719"/>
                <a:gd name="connsiteY4" fmla="*/ 4016416 h 4033716"/>
                <a:gd name="connsiteX5" fmla="*/ 2560719 w 2560719"/>
                <a:gd name="connsiteY5" fmla="*/ 0 h 403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0719" h="4033716">
                  <a:moveTo>
                    <a:pt x="2560719" y="0"/>
                  </a:moveTo>
                  <a:cubicBezTo>
                    <a:pt x="1720108" y="199503"/>
                    <a:pt x="1615935" y="205692"/>
                    <a:pt x="1615935" y="205692"/>
                  </a:cubicBezTo>
                  <a:cubicBezTo>
                    <a:pt x="1191530" y="317581"/>
                    <a:pt x="1377387" y="220402"/>
                    <a:pt x="0" y="633232"/>
                  </a:cubicBezTo>
                  <a:cubicBezTo>
                    <a:pt x="8681" y="1337358"/>
                    <a:pt x="182" y="3287150"/>
                    <a:pt x="8863" y="3998028"/>
                  </a:cubicBezTo>
                  <a:cubicBezTo>
                    <a:pt x="616534" y="4033716"/>
                    <a:pt x="111710" y="4019310"/>
                    <a:pt x="2282927" y="4016416"/>
                  </a:cubicBezTo>
                  <a:cubicBezTo>
                    <a:pt x="2267494" y="2832904"/>
                    <a:pt x="2540946" y="560568"/>
                    <a:pt x="256071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9089" y="5231070"/>
              <a:ext cx="2478126" cy="3127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34317" y="2163817"/>
              <a:ext cx="288930" cy="30672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5743786" y="2160641"/>
              <a:ext cx="392119" cy="3070429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437535" y="1527186"/>
              <a:ext cx="2535277" cy="636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arallelogram 10"/>
            <p:cNvSpPr/>
            <p:nvPr/>
          </p:nvSpPr>
          <p:spPr>
            <a:xfrm rot="20757274">
              <a:off x="6359746" y="1600216"/>
              <a:ext cx="2690856" cy="242904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4432491" y="4811942"/>
              <a:ext cx="1366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723057" y="3733958"/>
              <a:ext cx="365784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99660" y="1771678"/>
              <a:ext cx="10668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35947" y="2187630"/>
              <a:ext cx="111126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7542453" y="3694268"/>
              <a:ext cx="1066817" cy="158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7542453" y="3418025"/>
              <a:ext cx="1066817" cy="2286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7160633" y="3288634"/>
              <a:ext cx="762051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167578" y="3721257"/>
              <a:ext cx="307201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546414" y="5400149"/>
              <a:ext cx="304820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42453" y="5543828"/>
              <a:ext cx="733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4355477" y="5181061"/>
              <a:ext cx="73347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4551555" y="5548591"/>
              <a:ext cx="4572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75403" y="5791494"/>
              <a:ext cx="304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523111" y="5829597"/>
              <a:ext cx="3810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285123" y="5829597"/>
              <a:ext cx="3810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390043" y="5791494"/>
              <a:ext cx="304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6142256" y="2086023"/>
              <a:ext cx="285755" cy="0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556740" y="5239008"/>
              <a:ext cx="709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65899" y="5858174"/>
              <a:ext cx="2681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987329" y="5817692"/>
              <a:ext cx="80967" cy="7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668377" y="5827217"/>
              <a:ext cx="80967" cy="7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6435151" y="5831981"/>
              <a:ext cx="80968" cy="7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7497206" y="5827217"/>
              <a:ext cx="80967" cy="7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013660" y="2014581"/>
              <a:ext cx="252429" cy="4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/>
            <p:cNvSpPr/>
            <p:nvPr/>
          </p:nvSpPr>
          <p:spPr>
            <a:xfrm rot="1247444">
              <a:off x="8572756" y="1584340"/>
              <a:ext cx="209553" cy="295295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580553" y="2181280"/>
              <a:ext cx="2047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75790" y="1905036"/>
              <a:ext cx="2047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7567846" y="2039983"/>
              <a:ext cx="281006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6" name="TextBox 80"/>
            <p:cNvSpPr txBox="1">
              <a:spLocks noChangeArrowheads="1"/>
            </p:cNvSpPr>
            <p:nvPr/>
          </p:nvSpPr>
          <p:spPr bwMode="auto">
            <a:xfrm>
              <a:off x="8726297" y="1517913"/>
              <a:ext cx="39150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10</a:t>
              </a:r>
              <a:r>
                <a:rPr lang="en-US" altLang="en-US" sz="2053" baseline="30000" dirty="0"/>
                <a:t>o</a:t>
              </a:r>
            </a:p>
          </p:txBody>
        </p:sp>
        <p:sp>
          <p:nvSpPr>
            <p:cNvPr id="11317" name="TextBox 81"/>
            <p:cNvSpPr txBox="1">
              <a:spLocks noChangeArrowheads="1"/>
            </p:cNvSpPr>
            <p:nvPr/>
          </p:nvSpPr>
          <p:spPr bwMode="auto">
            <a:xfrm>
              <a:off x="7657764" y="1881188"/>
              <a:ext cx="1027614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00B050"/>
                  </a:solidFill>
                </a:rPr>
                <a:t>H</a:t>
              </a:r>
              <a:r>
                <a:rPr lang="en-US" altLang="en-US" sz="2053" baseline="-25000" dirty="0">
                  <a:solidFill>
                    <a:srgbClr val="00B050"/>
                  </a:solidFill>
                </a:rPr>
                <a:t>1</a:t>
              </a:r>
              <a:r>
                <a:rPr lang="en-US" altLang="en-US" sz="2053" dirty="0">
                  <a:solidFill>
                    <a:srgbClr val="00B050"/>
                  </a:solidFill>
                </a:rPr>
                <a:t> = 1.41 ft</a:t>
              </a:r>
            </a:p>
          </p:txBody>
        </p:sp>
        <p:sp>
          <p:nvSpPr>
            <p:cNvPr id="11318" name="TextBox 82"/>
            <p:cNvSpPr txBox="1">
              <a:spLocks noChangeArrowheads="1"/>
            </p:cNvSpPr>
            <p:nvPr/>
          </p:nvSpPr>
          <p:spPr bwMode="auto">
            <a:xfrm>
              <a:off x="6725366" y="1371601"/>
              <a:ext cx="1069147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q = 120 lb/ft</a:t>
              </a:r>
            </a:p>
          </p:txBody>
        </p:sp>
        <p:sp>
          <p:nvSpPr>
            <p:cNvPr id="11319" name="TextBox 83"/>
            <p:cNvSpPr txBox="1">
              <a:spLocks noChangeArrowheads="1"/>
            </p:cNvSpPr>
            <p:nvPr/>
          </p:nvSpPr>
          <p:spPr bwMode="auto">
            <a:xfrm>
              <a:off x="6116977" y="1566863"/>
              <a:ext cx="37620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1 ft</a:t>
              </a:r>
            </a:p>
          </p:txBody>
        </p:sp>
        <p:sp>
          <p:nvSpPr>
            <p:cNvPr id="11320" name="TextBox 84"/>
            <p:cNvSpPr txBox="1">
              <a:spLocks noChangeArrowheads="1"/>
            </p:cNvSpPr>
            <p:nvPr/>
          </p:nvSpPr>
          <p:spPr bwMode="auto">
            <a:xfrm>
              <a:off x="7828560" y="2154398"/>
              <a:ext cx="1164018" cy="70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g</a:t>
              </a:r>
              <a:r>
                <a:rPr lang="en-US" altLang="en-US" sz="2053" baseline="-25000" dirty="0"/>
                <a:t>1</a:t>
              </a:r>
              <a:r>
                <a:rPr lang="en-US" altLang="en-US" sz="2053" dirty="0"/>
                <a:t> = 115 lb/ft</a:t>
              </a:r>
              <a:r>
                <a:rPr lang="en-US" altLang="en-US" sz="2053" baseline="30000" dirty="0"/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f</a:t>
              </a:r>
              <a:r>
                <a:rPr lang="en-US" altLang="en-US" sz="2053" baseline="-25000" dirty="0"/>
                <a:t>1 </a:t>
              </a:r>
              <a:r>
                <a:rPr lang="en-US" altLang="en-US" sz="2053" dirty="0"/>
                <a:t>= 30</a:t>
              </a:r>
              <a:r>
                <a:rPr lang="en-US" altLang="en-US" sz="2053" baseline="30000" dirty="0"/>
                <a:t>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c</a:t>
              </a:r>
              <a:r>
                <a:rPr lang="en-US" altLang="en-US" sz="2053" baseline="-25000" dirty="0"/>
                <a:t>1</a:t>
              </a:r>
              <a:r>
                <a:rPr lang="en-US" altLang="en-US" sz="2053" dirty="0"/>
                <a:t> = 0</a:t>
              </a:r>
            </a:p>
          </p:txBody>
        </p:sp>
        <p:sp>
          <p:nvSpPr>
            <p:cNvPr id="11321" name="TextBox 85"/>
            <p:cNvSpPr txBox="1">
              <a:spLocks noChangeArrowheads="1"/>
            </p:cNvSpPr>
            <p:nvPr/>
          </p:nvSpPr>
          <p:spPr bwMode="auto">
            <a:xfrm>
              <a:off x="7709488" y="2953774"/>
              <a:ext cx="1027614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00B050"/>
                  </a:solidFill>
                </a:rPr>
                <a:t>H</a:t>
              </a:r>
              <a:r>
                <a:rPr lang="en-US" altLang="en-US" sz="2053" baseline="-25000" dirty="0">
                  <a:solidFill>
                    <a:srgbClr val="00B050"/>
                  </a:solidFill>
                </a:rPr>
                <a:t>2</a:t>
              </a:r>
              <a:r>
                <a:rPr lang="en-US" altLang="en-US" sz="2053" dirty="0">
                  <a:solidFill>
                    <a:srgbClr val="00B050"/>
                  </a:solidFill>
                </a:rPr>
                <a:t> = 19.5 ft</a:t>
              </a:r>
            </a:p>
          </p:txBody>
        </p:sp>
        <p:sp>
          <p:nvSpPr>
            <p:cNvPr id="11322" name="TextBox 86"/>
            <p:cNvSpPr txBox="1">
              <a:spLocks noChangeArrowheads="1"/>
            </p:cNvSpPr>
            <p:nvPr/>
          </p:nvSpPr>
          <p:spPr bwMode="auto">
            <a:xfrm>
              <a:off x="8567188" y="3829112"/>
              <a:ext cx="429757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a2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88" name="Arc 87"/>
            <p:cNvSpPr/>
            <p:nvPr/>
          </p:nvSpPr>
          <p:spPr>
            <a:xfrm rot="1247444">
              <a:off x="7980610" y="4140385"/>
              <a:ext cx="209553" cy="295295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53" dirty="0"/>
            </a:p>
          </p:txBody>
        </p:sp>
        <p:sp>
          <p:nvSpPr>
            <p:cNvPr id="11324" name="TextBox 88"/>
            <p:cNvSpPr txBox="1">
              <a:spLocks noChangeArrowheads="1"/>
            </p:cNvSpPr>
            <p:nvPr/>
          </p:nvSpPr>
          <p:spPr bwMode="auto">
            <a:xfrm>
              <a:off x="8255718" y="3447672"/>
              <a:ext cx="39150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10</a:t>
              </a:r>
              <a:r>
                <a:rPr lang="en-US" altLang="en-US" sz="2053" baseline="30000" dirty="0"/>
                <a:t>o</a:t>
              </a:r>
            </a:p>
          </p:txBody>
        </p:sp>
        <p:sp>
          <p:nvSpPr>
            <p:cNvPr id="11325" name="TextBox 89"/>
            <p:cNvSpPr txBox="1">
              <a:spLocks noChangeArrowheads="1"/>
            </p:cNvSpPr>
            <p:nvPr/>
          </p:nvSpPr>
          <p:spPr bwMode="auto">
            <a:xfrm>
              <a:off x="8546498" y="4206731"/>
              <a:ext cx="429757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h2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1326" name="TextBox 90"/>
            <p:cNvSpPr txBox="1">
              <a:spLocks noChangeArrowheads="1"/>
            </p:cNvSpPr>
            <p:nvPr/>
          </p:nvSpPr>
          <p:spPr bwMode="auto">
            <a:xfrm>
              <a:off x="7217127" y="2898599"/>
              <a:ext cx="423200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C00000"/>
                  </a:solidFill>
                </a:rPr>
                <a:t>P</a:t>
              </a:r>
              <a:r>
                <a:rPr lang="en-US" altLang="en-US" sz="2053" baseline="-25000" dirty="0">
                  <a:solidFill>
                    <a:srgbClr val="C00000"/>
                  </a:solidFill>
                </a:rPr>
                <a:t>v1</a:t>
              </a:r>
              <a:r>
                <a:rPr lang="en-US" altLang="en-US" sz="2053" dirty="0">
                  <a:solidFill>
                    <a:srgbClr val="C00000"/>
                  </a:solidFill>
                </a:rPr>
                <a:t> </a:t>
              </a:r>
            </a:p>
          </p:txBody>
        </p:sp>
        <p:grpSp>
          <p:nvGrpSpPr>
            <p:cNvPr id="11327" name="Group 93"/>
            <p:cNvGrpSpPr>
              <a:grpSpLocks/>
            </p:cNvGrpSpPr>
            <p:nvPr/>
          </p:nvGrpSpPr>
          <p:grpSpPr bwMode="auto">
            <a:xfrm>
              <a:off x="6842353" y="3797974"/>
              <a:ext cx="263529" cy="294782"/>
              <a:chOff x="6660921" y="4107536"/>
              <a:chExt cx="263529" cy="294782"/>
            </a:xfrm>
          </p:grpSpPr>
          <p:sp>
            <p:nvSpPr>
              <p:cNvPr id="11397" name="TextBox 91"/>
              <p:cNvSpPr txBox="1">
                <a:spLocks noChangeArrowheads="1"/>
              </p:cNvSpPr>
              <p:nvPr/>
            </p:nvSpPr>
            <p:spPr bwMode="auto">
              <a:xfrm>
                <a:off x="6673794" y="4107536"/>
                <a:ext cx="225371" cy="278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2</a:t>
                </a: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660921" y="4140364"/>
                <a:ext cx="263529" cy="261954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grpSp>
          <p:nvGrpSpPr>
            <p:cNvPr id="11328" name="Group 94"/>
            <p:cNvGrpSpPr>
              <a:grpSpLocks/>
            </p:cNvGrpSpPr>
            <p:nvPr/>
          </p:nvGrpSpPr>
          <p:grpSpPr bwMode="auto">
            <a:xfrm>
              <a:off x="7243372" y="1895473"/>
              <a:ext cx="226057" cy="278373"/>
              <a:chOff x="6678588" y="2938463"/>
              <a:chExt cx="268856" cy="331077"/>
            </a:xfrm>
          </p:grpSpPr>
          <p:sp>
            <p:nvSpPr>
              <p:cNvPr id="11395" name="TextBox 95"/>
              <p:cNvSpPr txBox="1">
                <a:spLocks noChangeArrowheads="1"/>
              </p:cNvSpPr>
              <p:nvPr/>
            </p:nvSpPr>
            <p:spPr bwMode="auto">
              <a:xfrm>
                <a:off x="6678588" y="2938463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3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684999" y="3006482"/>
                <a:ext cx="262445" cy="26245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sp>
          <p:nvSpPr>
            <p:cNvPr id="11329" name="TextBox 97"/>
            <p:cNvSpPr txBox="1">
              <a:spLocks noChangeArrowheads="1"/>
            </p:cNvSpPr>
            <p:nvPr/>
          </p:nvSpPr>
          <p:spPr bwMode="auto">
            <a:xfrm>
              <a:off x="7815739" y="5205412"/>
              <a:ext cx="866765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solidFill>
                    <a:srgbClr val="00B050"/>
                  </a:solidFill>
                </a:rPr>
                <a:t>T</a:t>
              </a:r>
              <a:r>
                <a:rPr lang="en-US" altLang="en-US" sz="2053" baseline="-25000" dirty="0">
                  <a:solidFill>
                    <a:srgbClr val="00B050"/>
                  </a:solidFill>
                </a:rPr>
                <a:t>1</a:t>
              </a:r>
              <a:r>
                <a:rPr lang="en-US" altLang="en-US" sz="2053" dirty="0">
                  <a:solidFill>
                    <a:srgbClr val="00B050"/>
                  </a:solidFill>
                </a:rPr>
                <a:t> = 2 ft</a:t>
              </a:r>
            </a:p>
          </p:txBody>
        </p:sp>
        <p:sp>
          <p:nvSpPr>
            <p:cNvPr id="11330" name="TextBox 98"/>
            <p:cNvSpPr txBox="1">
              <a:spLocks noChangeArrowheads="1"/>
            </p:cNvSpPr>
            <p:nvPr/>
          </p:nvSpPr>
          <p:spPr bwMode="auto">
            <a:xfrm>
              <a:off x="7658823" y="5614987"/>
              <a:ext cx="1192653" cy="70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g</a:t>
              </a:r>
              <a:r>
                <a:rPr lang="en-US" altLang="en-US" sz="2053" baseline="-25000" dirty="0"/>
                <a:t>2</a:t>
              </a:r>
              <a:r>
                <a:rPr lang="en-US" altLang="en-US" sz="2053" dirty="0"/>
                <a:t> = 112 lb/ft</a:t>
              </a:r>
              <a:r>
                <a:rPr lang="en-US" altLang="en-US" sz="2053" baseline="30000" dirty="0"/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>
                  <a:latin typeface="Symbol" panose="05050102010706020507" pitchFamily="18" charset="2"/>
                </a:rPr>
                <a:t>f</a:t>
              </a:r>
              <a:r>
                <a:rPr lang="en-US" altLang="en-US" sz="2053" baseline="-25000" dirty="0"/>
                <a:t>2 </a:t>
              </a:r>
              <a:r>
                <a:rPr lang="en-US" altLang="en-US" sz="2053" dirty="0"/>
                <a:t>= 20</a:t>
              </a:r>
              <a:r>
                <a:rPr lang="en-US" altLang="en-US" sz="2053" baseline="30000" dirty="0"/>
                <a:t>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c</a:t>
              </a:r>
              <a:r>
                <a:rPr lang="en-US" altLang="en-US" sz="2053" baseline="-25000" dirty="0"/>
                <a:t>2</a:t>
              </a:r>
              <a:r>
                <a:rPr lang="en-US" altLang="en-US" sz="2053" dirty="0"/>
                <a:t> = 800 lb/ft</a:t>
              </a:r>
              <a:r>
                <a:rPr lang="en-US" altLang="en-US" sz="2053" baseline="30000" dirty="0"/>
                <a:t>2</a:t>
              </a:r>
            </a:p>
          </p:txBody>
        </p:sp>
        <p:sp>
          <p:nvSpPr>
            <p:cNvPr id="11331" name="TextBox 99"/>
            <p:cNvSpPr txBox="1">
              <a:spLocks noChangeArrowheads="1"/>
            </p:cNvSpPr>
            <p:nvPr/>
          </p:nvSpPr>
          <p:spPr bwMode="auto">
            <a:xfrm>
              <a:off x="5018475" y="5801324"/>
              <a:ext cx="776288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2.25 ft</a:t>
              </a:r>
            </a:p>
          </p:txBody>
        </p:sp>
        <p:sp>
          <p:nvSpPr>
            <p:cNvPr id="11332" name="TextBox 100"/>
            <p:cNvSpPr txBox="1">
              <a:spLocks noChangeArrowheads="1"/>
            </p:cNvSpPr>
            <p:nvPr/>
          </p:nvSpPr>
          <p:spPr bwMode="auto">
            <a:xfrm>
              <a:off x="5745087" y="5801324"/>
              <a:ext cx="742949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2.25 ft</a:t>
              </a:r>
            </a:p>
          </p:txBody>
        </p:sp>
        <p:sp>
          <p:nvSpPr>
            <p:cNvPr id="11333" name="TextBox 101"/>
            <p:cNvSpPr txBox="1">
              <a:spLocks noChangeArrowheads="1"/>
            </p:cNvSpPr>
            <p:nvPr/>
          </p:nvSpPr>
          <p:spPr bwMode="auto">
            <a:xfrm>
              <a:off x="6844447" y="5801324"/>
              <a:ext cx="523866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8 ft</a:t>
              </a:r>
            </a:p>
          </p:txBody>
        </p:sp>
        <p:sp>
          <p:nvSpPr>
            <p:cNvPr id="11334" name="TextBox 103"/>
            <p:cNvSpPr txBox="1">
              <a:spLocks noChangeArrowheads="1"/>
            </p:cNvSpPr>
            <p:nvPr/>
          </p:nvSpPr>
          <p:spPr bwMode="auto">
            <a:xfrm>
              <a:off x="4400740" y="5067300"/>
              <a:ext cx="573668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4.5 ft</a:t>
              </a:r>
            </a:p>
          </p:txBody>
        </p:sp>
        <p:grpSp>
          <p:nvGrpSpPr>
            <p:cNvPr id="11335" name="Group 104"/>
            <p:cNvGrpSpPr>
              <a:grpSpLocks/>
            </p:cNvGrpSpPr>
            <p:nvPr/>
          </p:nvGrpSpPr>
          <p:grpSpPr bwMode="auto">
            <a:xfrm>
              <a:off x="6162270" y="3738559"/>
              <a:ext cx="226037" cy="278373"/>
              <a:chOff x="6678590" y="2938461"/>
              <a:chExt cx="268833" cy="331077"/>
            </a:xfrm>
          </p:grpSpPr>
          <p:sp>
            <p:nvSpPr>
              <p:cNvPr id="11393" name="TextBox 105"/>
              <p:cNvSpPr txBox="1">
                <a:spLocks noChangeArrowheads="1"/>
              </p:cNvSpPr>
              <p:nvPr/>
            </p:nvSpPr>
            <p:spPr bwMode="auto">
              <a:xfrm>
                <a:off x="6678590" y="2938461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4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684979" y="3006627"/>
                <a:ext cx="262444" cy="262457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grpSp>
          <p:nvGrpSpPr>
            <p:cNvPr id="11336" name="Group 107"/>
            <p:cNvGrpSpPr>
              <a:grpSpLocks/>
            </p:cNvGrpSpPr>
            <p:nvPr/>
          </p:nvGrpSpPr>
          <p:grpSpPr bwMode="auto">
            <a:xfrm>
              <a:off x="5888443" y="4227546"/>
              <a:ext cx="225371" cy="278373"/>
              <a:chOff x="6698413" y="2625047"/>
              <a:chExt cx="268040" cy="331077"/>
            </a:xfrm>
          </p:grpSpPr>
          <p:sp>
            <p:nvSpPr>
              <p:cNvPr id="11391" name="TextBox 108"/>
              <p:cNvSpPr txBox="1">
                <a:spLocks noChangeArrowheads="1"/>
              </p:cNvSpPr>
              <p:nvPr/>
            </p:nvSpPr>
            <p:spPr bwMode="auto">
              <a:xfrm>
                <a:off x="6698413" y="2625047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6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703855" y="2693207"/>
                <a:ext cx="262445" cy="262457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grpSp>
          <p:nvGrpSpPr>
            <p:cNvPr id="11337" name="Group 110"/>
            <p:cNvGrpSpPr>
              <a:grpSpLocks/>
            </p:cNvGrpSpPr>
            <p:nvPr/>
          </p:nvGrpSpPr>
          <p:grpSpPr bwMode="auto">
            <a:xfrm>
              <a:off x="6717117" y="5238747"/>
              <a:ext cx="225371" cy="278373"/>
              <a:chOff x="7111895" y="2932798"/>
              <a:chExt cx="268040" cy="331077"/>
            </a:xfrm>
          </p:grpSpPr>
          <p:sp>
            <p:nvSpPr>
              <p:cNvPr id="11389" name="TextBox 111"/>
              <p:cNvSpPr txBox="1">
                <a:spLocks noChangeArrowheads="1"/>
              </p:cNvSpPr>
              <p:nvPr/>
            </p:nvSpPr>
            <p:spPr bwMode="auto">
              <a:xfrm>
                <a:off x="7111895" y="2932798"/>
                <a:ext cx="268040" cy="33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53" dirty="0"/>
                  <a:t>5</a:t>
                </a: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117354" y="3001081"/>
                <a:ext cx="262445" cy="26245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053" dirty="0"/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28145" y="1758977"/>
              <a:ext cx="247666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5400000">
              <a:off x="6874098" y="2047921"/>
              <a:ext cx="238141" cy="317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967769" y="1909800"/>
              <a:ext cx="46038" cy="46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rot="5400000">
              <a:off x="6821709" y="3422787"/>
              <a:ext cx="300058" cy="1587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42" name="TextBox 122"/>
            <p:cNvSpPr txBox="1">
              <a:spLocks noChangeArrowheads="1"/>
            </p:cNvSpPr>
            <p:nvPr/>
          </p:nvSpPr>
          <p:spPr bwMode="auto">
            <a:xfrm>
              <a:off x="6780387" y="3473113"/>
              <a:ext cx="36199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2</a:t>
              </a:r>
            </a:p>
          </p:txBody>
        </p:sp>
        <p:sp>
          <p:nvSpPr>
            <p:cNvPr id="11343" name="TextBox 123"/>
            <p:cNvSpPr txBox="1">
              <a:spLocks noChangeArrowheads="1"/>
            </p:cNvSpPr>
            <p:nvPr/>
          </p:nvSpPr>
          <p:spPr bwMode="auto">
            <a:xfrm>
              <a:off x="7161387" y="2221712"/>
              <a:ext cx="36199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3</a:t>
              </a: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>
              <a:off x="7164616" y="2198744"/>
              <a:ext cx="238141" cy="317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45" name="TextBox 125"/>
            <p:cNvSpPr txBox="1">
              <a:spLocks noChangeArrowheads="1"/>
            </p:cNvSpPr>
            <p:nvPr/>
          </p:nvSpPr>
          <p:spPr bwMode="auto">
            <a:xfrm>
              <a:off x="6797055" y="2126462"/>
              <a:ext cx="36199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1</a:t>
              </a: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5400000">
              <a:off x="6121610" y="4184838"/>
              <a:ext cx="300058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5902531" y="4678583"/>
              <a:ext cx="300057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>
              <a:off x="6185905" y="5460478"/>
              <a:ext cx="300058" cy="317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49" name="TextBox 129"/>
            <p:cNvSpPr txBox="1">
              <a:spLocks noChangeArrowheads="1"/>
            </p:cNvSpPr>
            <p:nvPr/>
          </p:nvSpPr>
          <p:spPr bwMode="auto">
            <a:xfrm>
              <a:off x="6130306" y="4262443"/>
              <a:ext cx="36199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4</a:t>
              </a:r>
            </a:p>
          </p:txBody>
        </p:sp>
        <p:sp>
          <p:nvSpPr>
            <p:cNvPr id="11350" name="TextBox 130"/>
            <p:cNvSpPr txBox="1">
              <a:spLocks noChangeArrowheads="1"/>
            </p:cNvSpPr>
            <p:nvPr/>
          </p:nvSpPr>
          <p:spPr bwMode="auto">
            <a:xfrm>
              <a:off x="5785025" y="4717263"/>
              <a:ext cx="36199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6</a:t>
              </a:r>
            </a:p>
          </p:txBody>
        </p:sp>
        <p:sp>
          <p:nvSpPr>
            <p:cNvPr id="11351" name="TextBox 131"/>
            <p:cNvSpPr txBox="1">
              <a:spLocks noChangeArrowheads="1"/>
            </p:cNvSpPr>
            <p:nvPr/>
          </p:nvSpPr>
          <p:spPr bwMode="auto">
            <a:xfrm>
              <a:off x="6282705" y="5286382"/>
              <a:ext cx="361993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W</a:t>
              </a:r>
              <a:r>
                <a:rPr lang="en-US" altLang="en-US" sz="2053" baseline="-25000" dirty="0"/>
                <a:t>5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3354475" y="3543445"/>
              <a:ext cx="3429227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>
              <a:off x="5004000" y="2438472"/>
              <a:ext cx="20574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6882036" y="2446410"/>
              <a:ext cx="2286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0800000">
              <a:off x="5005588" y="3343407"/>
              <a:ext cx="20574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4996062" y="2684551"/>
              <a:ext cx="241145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7135243" y="2621841"/>
              <a:ext cx="3095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027810" y="2405134"/>
              <a:ext cx="80968" cy="714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6961416" y="2409897"/>
              <a:ext cx="80967" cy="714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5032573" y="2652801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251933" y="2652801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5037336" y="3298956"/>
              <a:ext cx="80967" cy="714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6932840" y="3306894"/>
              <a:ext cx="80968" cy="714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0800000">
              <a:off x="5027813" y="4114983"/>
              <a:ext cx="12954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5027813" y="4572213"/>
              <a:ext cx="10668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42099" y="4086408"/>
              <a:ext cx="80967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6242267" y="4081646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037336" y="4543638"/>
              <a:ext cx="80967" cy="714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6013664" y="4534113"/>
              <a:ext cx="80967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0800000" flipV="1">
              <a:off x="4951612" y="5348553"/>
              <a:ext cx="15240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5032574" y="5324740"/>
              <a:ext cx="80967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6299418" y="5319978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73" name="TextBox 178"/>
            <p:cNvSpPr txBox="1">
              <a:spLocks noChangeArrowheads="1"/>
            </p:cNvSpPr>
            <p:nvPr/>
          </p:nvSpPr>
          <p:spPr bwMode="auto">
            <a:xfrm>
              <a:off x="5433086" y="3833822"/>
              <a:ext cx="29204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4</a:t>
              </a:r>
            </a:p>
          </p:txBody>
        </p:sp>
        <p:sp>
          <p:nvSpPr>
            <p:cNvPr id="11374" name="TextBox 179"/>
            <p:cNvSpPr txBox="1">
              <a:spLocks noChangeArrowheads="1"/>
            </p:cNvSpPr>
            <p:nvPr/>
          </p:nvSpPr>
          <p:spPr bwMode="auto">
            <a:xfrm>
              <a:off x="5433086" y="4310075"/>
              <a:ext cx="29204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6</a:t>
              </a:r>
            </a:p>
          </p:txBody>
        </p:sp>
        <p:sp>
          <p:nvSpPr>
            <p:cNvPr id="11375" name="TextBox 180"/>
            <p:cNvSpPr txBox="1">
              <a:spLocks noChangeArrowheads="1"/>
            </p:cNvSpPr>
            <p:nvPr/>
          </p:nvSpPr>
          <p:spPr bwMode="auto">
            <a:xfrm>
              <a:off x="5433086" y="5248286"/>
              <a:ext cx="29204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5</a:t>
              </a:r>
            </a:p>
          </p:txBody>
        </p:sp>
        <p:sp>
          <p:nvSpPr>
            <p:cNvPr id="11376" name="TextBox 181"/>
            <p:cNvSpPr txBox="1">
              <a:spLocks noChangeArrowheads="1"/>
            </p:cNvSpPr>
            <p:nvPr/>
          </p:nvSpPr>
          <p:spPr bwMode="auto">
            <a:xfrm>
              <a:off x="5433086" y="3061159"/>
              <a:ext cx="29204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2</a:t>
              </a:r>
            </a:p>
          </p:txBody>
        </p:sp>
        <p:sp>
          <p:nvSpPr>
            <p:cNvPr id="11377" name="TextBox 182"/>
            <p:cNvSpPr txBox="1">
              <a:spLocks noChangeArrowheads="1"/>
            </p:cNvSpPr>
            <p:nvPr/>
          </p:nvSpPr>
          <p:spPr bwMode="auto">
            <a:xfrm>
              <a:off x="5433086" y="2405066"/>
              <a:ext cx="29204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3</a:t>
              </a:r>
            </a:p>
          </p:txBody>
        </p:sp>
        <p:sp>
          <p:nvSpPr>
            <p:cNvPr id="11378" name="TextBox 183"/>
            <p:cNvSpPr txBox="1">
              <a:spLocks noChangeArrowheads="1"/>
            </p:cNvSpPr>
            <p:nvPr/>
          </p:nvSpPr>
          <p:spPr bwMode="auto">
            <a:xfrm>
              <a:off x="5433086" y="2166938"/>
              <a:ext cx="292042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1</a:t>
              </a:r>
            </a:p>
          </p:txBody>
        </p:sp>
        <p:sp>
          <p:nvSpPr>
            <p:cNvPr id="185" name="Oval 184"/>
            <p:cNvSpPr/>
            <p:nvPr/>
          </p:nvSpPr>
          <p:spPr>
            <a:xfrm>
              <a:off x="5046863" y="5515251"/>
              <a:ext cx="57151" cy="571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171" dirty="0"/>
            </a:p>
          </p:txBody>
        </p:sp>
        <p:sp>
          <p:nvSpPr>
            <p:cNvPr id="11380" name="TextBox 185"/>
            <p:cNvSpPr txBox="1">
              <a:spLocks noChangeArrowheads="1"/>
            </p:cNvSpPr>
            <p:nvPr/>
          </p:nvSpPr>
          <p:spPr bwMode="auto">
            <a:xfrm>
              <a:off x="4790413" y="5476544"/>
              <a:ext cx="273462" cy="33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 dirty="0">
                  <a:latin typeface="Arial Narrow" panose="020B0606020202030204" pitchFamily="34" charset="0"/>
                </a:rPr>
                <a:t>O</a:t>
              </a:r>
            </a:p>
          </p:txBody>
        </p:sp>
        <p:cxnSp>
          <p:nvCxnSpPr>
            <p:cNvPr id="187" name="Straight Connector 186"/>
            <p:cNvCxnSpPr/>
            <p:nvPr/>
          </p:nvCxnSpPr>
          <p:spPr>
            <a:xfrm rot="10800000" flipV="1">
              <a:off x="4988124" y="3773648"/>
              <a:ext cx="265116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5029398" y="3732372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7496412" y="3745073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84" name="TextBox 192"/>
            <p:cNvSpPr txBox="1">
              <a:spLocks noChangeArrowheads="1"/>
            </p:cNvSpPr>
            <p:nvPr/>
          </p:nvSpPr>
          <p:spPr bwMode="auto">
            <a:xfrm>
              <a:off x="5391997" y="3491351"/>
              <a:ext cx="285485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a</a:t>
              </a:r>
              <a:r>
                <a:rPr lang="en-US" altLang="en-US" sz="2053" baseline="-25000" dirty="0"/>
                <a:t>v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rot="5400000">
              <a:off x="7859921" y="4861157"/>
              <a:ext cx="14351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8534653" y="4180077"/>
              <a:ext cx="80968" cy="714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8533066" y="5508902"/>
              <a:ext cx="80967" cy="714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88" name="TextBox 197"/>
            <p:cNvSpPr txBox="1">
              <a:spLocks noChangeArrowheads="1"/>
            </p:cNvSpPr>
            <p:nvPr/>
          </p:nvSpPr>
          <p:spPr bwMode="auto">
            <a:xfrm>
              <a:off x="8530658" y="4650587"/>
              <a:ext cx="282206" cy="27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53" dirty="0"/>
                <a:t>y</a:t>
              </a:r>
              <a:r>
                <a:rPr lang="en-US" altLang="en-US" sz="2053" baseline="-25000" dirty="0"/>
                <a:t>a</a:t>
              </a:r>
            </a:p>
          </p:txBody>
        </p:sp>
      </p:grpSp>
      <p:cxnSp>
        <p:nvCxnSpPr>
          <p:cNvPr id="201" name="Straight Arrow Connector 200"/>
          <p:cNvCxnSpPr/>
          <p:nvPr/>
        </p:nvCxnSpPr>
        <p:spPr>
          <a:xfrm rot="10800000" flipV="1">
            <a:off x="12114742" y="5916296"/>
            <a:ext cx="1564640" cy="335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rot="5400000">
            <a:off x="11807402" y="5958205"/>
            <a:ext cx="633307" cy="2328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206"/>
          <p:cNvSpPr txBox="1">
            <a:spLocks noChangeArrowheads="1"/>
          </p:cNvSpPr>
          <p:nvPr/>
        </p:nvSpPr>
        <p:spPr bwMode="auto">
          <a:xfrm>
            <a:off x="13651782" y="4719533"/>
            <a:ext cx="630301" cy="4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53" dirty="0">
                <a:solidFill>
                  <a:srgbClr val="C00000"/>
                </a:solidFill>
              </a:rPr>
              <a:t>P</a:t>
            </a:r>
            <a:r>
              <a:rPr lang="en-US" altLang="en-US" sz="2053" baseline="-25000" dirty="0">
                <a:solidFill>
                  <a:srgbClr val="C00000"/>
                </a:solidFill>
              </a:rPr>
              <a:t>a1</a:t>
            </a:r>
            <a:r>
              <a:rPr lang="en-US" altLang="en-US" sz="2053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8" name="Arc 207"/>
          <p:cNvSpPr/>
          <p:nvPr/>
        </p:nvSpPr>
        <p:spPr>
          <a:xfrm rot="1247444">
            <a:off x="12878436" y="5152602"/>
            <a:ext cx="305011" cy="435398"/>
          </a:xfrm>
          <a:prstGeom prst="arc">
            <a:avLst/>
          </a:prstGeom>
          <a:ln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53" dirty="0"/>
          </a:p>
        </p:txBody>
      </p:sp>
      <p:cxnSp>
        <p:nvCxnSpPr>
          <p:cNvPr id="211" name="Straight Arrow Connector 210"/>
          <p:cNvCxnSpPr/>
          <p:nvPr/>
        </p:nvCxnSpPr>
        <p:spPr>
          <a:xfrm rot="10800000">
            <a:off x="12121727" y="6354023"/>
            <a:ext cx="1564640" cy="2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TextBox 211"/>
          <p:cNvSpPr txBox="1">
            <a:spLocks noChangeArrowheads="1"/>
          </p:cNvSpPr>
          <p:nvPr/>
        </p:nvSpPr>
        <p:spPr bwMode="auto">
          <a:xfrm>
            <a:off x="13046527" y="5974504"/>
            <a:ext cx="574196" cy="4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53" dirty="0"/>
              <a:t>10</a:t>
            </a:r>
            <a:r>
              <a:rPr lang="en-US" altLang="en-US" sz="2053" baseline="30000" dirty="0"/>
              <a:t>o</a:t>
            </a:r>
          </a:p>
        </p:txBody>
      </p:sp>
      <p:sp>
        <p:nvSpPr>
          <p:cNvPr id="11278" name="TextBox 212"/>
          <p:cNvSpPr txBox="1">
            <a:spLocks noChangeArrowheads="1"/>
          </p:cNvSpPr>
          <p:nvPr/>
        </p:nvSpPr>
        <p:spPr bwMode="auto">
          <a:xfrm>
            <a:off x="13604051" y="5147947"/>
            <a:ext cx="630301" cy="4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53" dirty="0">
                <a:solidFill>
                  <a:srgbClr val="C00000"/>
                </a:solidFill>
              </a:rPr>
              <a:t>P</a:t>
            </a:r>
            <a:r>
              <a:rPr lang="en-US" altLang="en-US" sz="2053" baseline="-25000" dirty="0">
                <a:solidFill>
                  <a:srgbClr val="C00000"/>
                </a:solidFill>
              </a:rPr>
              <a:t>h1</a:t>
            </a:r>
            <a:r>
              <a:rPr lang="en-US" altLang="en-US" sz="2053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279" name="TextBox 213"/>
          <p:cNvSpPr txBox="1">
            <a:spLocks noChangeArrowheads="1"/>
          </p:cNvSpPr>
          <p:nvPr/>
        </p:nvSpPr>
        <p:spPr bwMode="auto">
          <a:xfrm>
            <a:off x="11649779" y="5557733"/>
            <a:ext cx="620683" cy="4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53" dirty="0">
                <a:solidFill>
                  <a:srgbClr val="C00000"/>
                </a:solidFill>
              </a:rPr>
              <a:t>P</a:t>
            </a:r>
            <a:r>
              <a:rPr lang="en-US" altLang="en-US" sz="2053" baseline="-25000" dirty="0">
                <a:solidFill>
                  <a:srgbClr val="C00000"/>
                </a:solidFill>
              </a:rPr>
              <a:t>v2</a:t>
            </a:r>
            <a:r>
              <a:rPr lang="en-US" altLang="en-US" sz="2053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8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8"/>
              <p:cNvSpPr txBox="1">
                <a:spLocks noChangeArrowheads="1"/>
              </p:cNvSpPr>
              <p:nvPr/>
            </p:nvSpPr>
            <p:spPr bwMode="auto">
              <a:xfrm>
                <a:off x="585021" y="6188543"/>
                <a:ext cx="13182934" cy="2899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 smtClean="0"/>
                  <a:t>1- Factor </a:t>
                </a:r>
                <a:r>
                  <a:rPr lang="en-US" altLang="en-US" sz="1600" dirty="0"/>
                  <a:t>of Safety Against </a:t>
                </a:r>
                <a:r>
                  <a:rPr lang="en-US" altLang="en-US" sz="1600" dirty="0" smtClean="0"/>
                  <a:t>Sliding = FS</a:t>
                </a:r>
                <a:r>
                  <a:rPr lang="en-US" altLang="en-US" sz="1600" baseline="-25000" dirty="0" smtClean="0"/>
                  <a:t>(sliding) </a:t>
                </a:r>
                <a:r>
                  <a:rPr lang="en-US" altLang="en-US" sz="16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en-US" sz="1600" b="0" i="1" baseline="-2500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600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𝑃𝑝</m:t>
                            </m:r>
                          </m:e>
                        </m:nary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1600" b="0" i="1" baseline="-2500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29,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994.25</m:t>
                            </m:r>
                          </m:e>
                        </m:d>
                        <m:func>
                          <m:func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altLang="en-US" sz="1600" b="0" i="1" baseline="3000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]+[800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12.5]+0</m:t>
                            </m:r>
                          </m:e>
                        </m:func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11,016.58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88.79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+10000+0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11,016.58</m:t>
                        </m:r>
                      </m:den>
                    </m:f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1.38&lt;1.5  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𝑁𝑜𝑡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𝑂𝐾</m:t>
                    </m:r>
                  </m:oMath>
                </a14:m>
                <a:endParaRPr lang="en-US" altLang="en-US" sz="1600" dirty="0" smtClean="0">
                  <a:solidFill>
                    <a:srgbClr val="FF0000"/>
                  </a:solidFill>
                </a:endParaRPr>
              </a:p>
              <a:p>
                <a:endParaRPr lang="en-US" altLang="en-US" sz="1600" dirty="0">
                  <a:solidFill>
                    <a:srgbClr val="FF0000"/>
                  </a:solidFill>
                </a:endParaRPr>
              </a:p>
              <a:p>
                <a:r>
                  <a:rPr lang="en-US" altLang="en-US" sz="1600" b="1" u="sng" dirty="0" smtClean="0"/>
                  <a:t>Add Passive Resistance</a:t>
                </a:r>
                <a:r>
                  <a:rPr lang="en-US" altLang="en-US" sz="1600" dirty="0" smtClean="0"/>
                  <a:t> </a:t>
                </a:r>
              </a:p>
              <a:p>
                <a:r>
                  <a:rPr lang="en-US" altLang="en-US" sz="1600" dirty="0" smtClean="0">
                    <a:solidFill>
                      <a:srgbClr val="00B0F0"/>
                    </a:solidFill>
                  </a:rPr>
                  <a:t>P</a:t>
                </a:r>
                <a:r>
                  <a:rPr lang="en-US" altLang="en-US" sz="1600" baseline="-25000" dirty="0" smtClean="0">
                    <a:solidFill>
                      <a:srgbClr val="00B0F0"/>
                    </a:solidFill>
                  </a:rPr>
                  <a:t>p</a:t>
                </a:r>
                <a:r>
                  <a:rPr lang="en-US" altLang="en-US" sz="1600" dirty="0" smtClean="0">
                    <a:solidFill>
                      <a:srgbClr val="00B0F0"/>
                    </a:solidFill>
                  </a:rPr>
                  <a:t> = 0.5 x 4.5</a:t>
                </a:r>
                <a:r>
                  <a:rPr lang="en-US" altLang="en-US" sz="1600" baseline="30000" dirty="0" smtClean="0">
                    <a:solidFill>
                      <a:srgbClr val="00B0F0"/>
                    </a:solidFill>
                  </a:rPr>
                  <a:t>2</a:t>
                </a:r>
                <a:r>
                  <a:rPr lang="en-US" altLang="en-US" sz="1600" dirty="0" smtClean="0">
                    <a:solidFill>
                      <a:srgbClr val="00B0F0"/>
                    </a:solidFill>
                  </a:rPr>
                  <a:t> x 115 x 3 = 3493.13 lb/ft</a:t>
                </a:r>
                <a:endParaRPr lang="en-US" altLang="en-US" sz="1600" dirty="0">
                  <a:solidFill>
                    <a:srgbClr val="00B0F0"/>
                  </a:solidFill>
                </a:endParaRPr>
              </a:p>
              <a:p>
                <a:r>
                  <a:rPr lang="en-US" altLang="en-US" sz="1600" dirty="0" smtClean="0"/>
                  <a:t>2- </a:t>
                </a:r>
                <a:r>
                  <a:rPr lang="en-US" altLang="en-US" sz="1600" dirty="0"/>
                  <a:t>Factor of Safety Against Sliding = FS</a:t>
                </a:r>
                <a:r>
                  <a:rPr lang="en-US" altLang="en-US" sz="1600" baseline="-25000" dirty="0"/>
                  <a:t>(sliding) </a:t>
                </a:r>
                <a:r>
                  <a:rPr lang="en-US" altLang="en-US" sz="16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en-US" sz="1600" b="0" i="1" baseline="-2500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60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en-US" sz="1600" i="1" baseline="-25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nary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1600" i="1" baseline="-2500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29,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994.25</m:t>
                            </m:r>
                          </m:e>
                        </m:d>
                        <m:func>
                          <m:func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16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en-US" sz="1600" i="1" baseline="3000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]+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[8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12.5]+3493.13</m:t>
                            </m:r>
                          </m:e>
                        </m:func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11,016.58</m:t>
                        </m:r>
                      </m:den>
                    </m:f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88.79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+10000+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3493.13</m:t>
                        </m:r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11,016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58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&lt;1.5 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𝑂𝐾</m:t>
                    </m:r>
                  </m:oMath>
                </a14:m>
                <a:endParaRPr lang="en-US" altLang="en-US" sz="1600" dirty="0">
                  <a:solidFill>
                    <a:srgbClr val="FF0000"/>
                  </a:solidFill>
                </a:endParaRPr>
              </a:p>
              <a:p>
                <a:endParaRPr lang="en-US" altLang="en-US" sz="1600" dirty="0" smtClean="0"/>
              </a:p>
              <a:p>
                <a:r>
                  <a:rPr lang="en-US" altLang="en-US" sz="1600" dirty="0" smtClean="0"/>
                  <a:t>3- Factor of Safety Against Overturning = FS</a:t>
                </a:r>
                <a:r>
                  <a:rPr lang="en-US" altLang="en-US" sz="1600" baseline="-25000" dirty="0" smtClean="0"/>
                  <a:t>(overturning) </a:t>
                </a:r>
                <a:r>
                  <a:rPr lang="en-US" altLang="en-US" sz="1600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en-US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32075.36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87,672.37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=2.6&gt;1.5       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𝑂𝐾</m:t>
                    </m:r>
                  </m:oMath>
                </a14:m>
                <a:endParaRPr lang="en-US" altLang="en-US" sz="1600" dirty="0" smtClean="0"/>
              </a:p>
              <a:p>
                <a:endParaRPr lang="en-US" altLang="en-US" sz="1600" baseline="-25000" dirty="0"/>
              </a:p>
              <a:p>
                <a:r>
                  <a:rPr lang="en-US" altLang="en-US" sz="1600" dirty="0" smtClean="0"/>
                  <a:t>4- </a:t>
                </a:r>
                <a:r>
                  <a:rPr lang="en-US" altLang="en-US" sz="1600" dirty="0"/>
                  <a:t>Factor of Safety </a:t>
                </a:r>
                <a:r>
                  <a:rPr lang="en-US" altLang="en-US" sz="1600" dirty="0" smtClean="0"/>
                  <a:t>Bearing Capacity Failure </a:t>
                </a:r>
                <a:r>
                  <a:rPr lang="en-US" altLang="en-US" sz="1600" dirty="0"/>
                  <a:t>= </a:t>
                </a:r>
                <a:r>
                  <a:rPr lang="en-US" altLang="en-US" sz="1600" dirty="0" smtClean="0"/>
                  <a:t>FS</a:t>
                </a:r>
                <a:r>
                  <a:rPr lang="en-US" altLang="en-US" sz="1600" baseline="-25000" dirty="0" smtClean="0"/>
                  <a:t>(BC) </a:t>
                </a:r>
                <a:r>
                  <a:rPr lang="en-US" altLang="en-US" sz="1600" dirty="0" smtClean="0"/>
                  <a:t>= </a:t>
                </a:r>
                <a:endParaRPr lang="en-US" altLang="en-US" sz="1600" dirty="0"/>
              </a:p>
              <a:p>
                <a:endParaRPr lang="en-US" altLang="en-US" sz="1600" dirty="0"/>
              </a:p>
            </p:txBody>
          </p:sp>
        </mc:Choice>
        <mc:Fallback>
          <p:sp>
            <p:nvSpPr>
              <p:cNvPr id="3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021" y="6188543"/>
                <a:ext cx="13182934" cy="2899961"/>
              </a:xfrm>
              <a:prstGeom prst="rect">
                <a:avLst/>
              </a:prstGeom>
              <a:blipFill rotWithShape="0">
                <a:blip r:embed="rId2"/>
                <a:stretch>
                  <a:fillRect l="-277" t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58989"/>
              </p:ext>
            </p:extLst>
          </p:nvPr>
        </p:nvGraphicFramePr>
        <p:xfrm>
          <a:off x="543466" y="418112"/>
          <a:ext cx="14009292" cy="494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287"/>
                <a:gridCol w="953734"/>
                <a:gridCol w="1407287"/>
                <a:gridCol w="953734"/>
                <a:gridCol w="2021917"/>
                <a:gridCol w="1055466"/>
                <a:gridCol w="1407287"/>
                <a:gridCol w="1407287"/>
                <a:gridCol w="953734"/>
                <a:gridCol w="1407287"/>
                <a:gridCol w="1034272"/>
              </a:tblGrid>
              <a:tr h="14287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Driving Force</a:t>
                      </a:r>
                      <a:b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(lb/ft</a:t>
                      </a:r>
                      <a:r>
                        <a:rPr lang="en-US" sz="1800" b="1" u="none" strike="noStrike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)/</a:t>
                      </a:r>
                      <a:r>
                        <a:rPr lang="en-US" sz="18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ft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Resisting Force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(lb/ft2)/</a:t>
                      </a:r>
                      <a:r>
                        <a:rPr lang="en-US" sz="1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ft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Weight/Unit Length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 (lb/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Moment Arm from Point O 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Driving Moment</a:t>
                      </a:r>
                      <a:b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(ft.lb/</a:t>
                      </a:r>
                      <a:r>
                        <a:rPr lang="en-US" sz="18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ft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Resisting Moment 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(ft.lb/</a:t>
                      </a:r>
                      <a:r>
                        <a:rPr lang="en-US" sz="1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ft</a:t>
                      </a: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P</a:t>
                      </a:r>
                      <a:r>
                        <a:rPr lang="en-US" sz="1000" b="1" u="none" strike="noStrike" baseline="-25000">
                          <a:solidFill>
                            <a:srgbClr val="C00000"/>
                          </a:solidFill>
                          <a:effectLst/>
                        </a:rPr>
                        <a:t>h1</a:t>
                      </a:r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 = 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920.13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11.45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920.13x11.45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10535.4885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P</a:t>
                      </a:r>
                      <a:r>
                        <a:rPr lang="en-US" sz="1000" b="1" u="none" strike="noStrike" baseline="-25000">
                          <a:solidFill>
                            <a:srgbClr val="C00000"/>
                          </a:solidFill>
                          <a:effectLst/>
                        </a:rPr>
                        <a:t>h2</a:t>
                      </a:r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 =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10096.45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7.64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10096.45x7.64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77136.878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W</a:t>
                      </a:r>
                      <a:r>
                        <a:rPr lang="en-US" sz="1000" u="none" strike="noStrike" baseline="-25000">
                          <a:effectLst/>
                        </a:rPr>
                        <a:t>1</a:t>
                      </a:r>
                      <a:r>
                        <a:rPr lang="en-US" sz="1000" u="none" strike="noStrike">
                          <a:effectLst/>
                        </a:rPr>
                        <a:t> = 120 x 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960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960x8.5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8,160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W</a:t>
                      </a:r>
                      <a:r>
                        <a:rPr lang="en-US" sz="1000" u="none" strike="noStrike" baseline="-25000">
                          <a:effectLst/>
                        </a:rPr>
                        <a:t>2</a:t>
                      </a:r>
                      <a:r>
                        <a:rPr lang="en-US" sz="1000" u="none" strike="noStrike">
                          <a:effectLst/>
                        </a:rPr>
                        <a:t> = 8X19.5X115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17,940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17,940x8.5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152,490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W</a:t>
                      </a:r>
                      <a:r>
                        <a:rPr lang="en-US" sz="1000" u="none" strike="noStrike" baseline="-25000">
                          <a:effectLst/>
                        </a:rPr>
                        <a:t>3</a:t>
                      </a:r>
                      <a:r>
                        <a:rPr lang="en-US" sz="1000" u="none" strike="noStrike">
                          <a:effectLst/>
                        </a:rPr>
                        <a:t> = 0.5X1.41X8X115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648.6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9.83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648.6x9.83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6,376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</a:t>
                      </a:r>
                      <a:r>
                        <a:rPr lang="en-US" sz="1000" u="none" strike="noStrike" baseline="-25000" dirty="0">
                          <a:effectLst/>
                        </a:rPr>
                        <a:t>4</a:t>
                      </a:r>
                      <a:r>
                        <a:rPr lang="en-US" sz="1000" u="none" strike="noStrike" dirty="0">
                          <a:effectLst/>
                        </a:rPr>
                        <a:t> = 1X19.5X150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2,925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2925x4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11,700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</a:t>
                      </a:r>
                      <a:r>
                        <a:rPr lang="en-US" sz="1000" u="none" strike="noStrike" baseline="-25000" dirty="0">
                          <a:effectLst/>
                        </a:rPr>
                        <a:t>5</a:t>
                      </a:r>
                      <a:r>
                        <a:rPr lang="en-US" sz="1000" u="none" strike="noStrike" dirty="0">
                          <a:effectLst/>
                        </a:rPr>
                        <a:t> = 12.5X2X150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3,750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6.25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3750x6.2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23,438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</a:t>
                      </a:r>
                      <a:r>
                        <a:rPr lang="en-US" sz="1000" u="none" strike="noStrike" baseline="-25000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 = 0.5X1.25X19.5X150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1,828.13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1,828.13x3.08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5,631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∑Pv = 162.24+1780.28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1,942.52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1942.52x12.5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24,282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P</a:t>
                      </a:r>
                      <a:r>
                        <a:rPr lang="en-US" sz="1000" b="1" u="none" strike="noStrike" baseline="-25000">
                          <a:solidFill>
                            <a:srgbClr val="0070C0"/>
                          </a:solidFill>
                          <a:effectLst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62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∑</a:t>
                      </a:r>
                      <a:r>
                        <a:rPr lang="en-US" sz="12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P</a:t>
                      </a:r>
                      <a:r>
                        <a:rPr lang="en-US" sz="1200" b="1" u="none" strike="noStrike" baseline="-25000" dirty="0" err="1">
                          <a:solidFill>
                            <a:srgbClr val="C00000"/>
                          </a:solidFill>
                          <a:effectLst/>
                        </a:rPr>
                        <a:t>h</a:t>
                      </a: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=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11016.58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P</a:t>
                      </a:r>
                      <a:r>
                        <a:rPr lang="en-US" sz="1200" b="1" u="none" strike="noStrike" baseline="-25000">
                          <a:solidFill>
                            <a:srgbClr val="0070C0"/>
                          </a:solidFill>
                          <a:effectLst/>
                        </a:rPr>
                        <a:t>p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∑ F</a:t>
                      </a:r>
                      <a:r>
                        <a:rPr lang="en-US" sz="1200" u="none" strike="noStrike" baseline="-25000"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29,994.25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∑M</a:t>
                      </a:r>
                      <a:r>
                        <a:rPr lang="en-US" sz="1200" u="none" strike="noStrike" baseline="-2500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87,672.37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∑M</a:t>
                      </a:r>
                      <a:r>
                        <a:rPr lang="en-US" sz="1200" b="1" u="none" strike="noStrike" baseline="-25000">
                          <a:solidFill>
                            <a:srgbClr val="0070C0"/>
                          </a:solidFill>
                          <a:effectLst/>
                        </a:rPr>
                        <a:t>R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232,075.36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2389</Words>
  <Application>Microsoft Office PowerPoint</Application>
  <PresentationFormat>Custom</PresentationFormat>
  <Paragraphs>1007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Tawfiq</dc:creator>
  <cp:lastModifiedBy>Kamal Tawfiq</cp:lastModifiedBy>
  <cp:revision>207</cp:revision>
  <cp:lastPrinted>2019-02-18T20:11:44Z</cp:lastPrinted>
  <dcterms:created xsi:type="dcterms:W3CDTF">2015-01-29T16:47:37Z</dcterms:created>
  <dcterms:modified xsi:type="dcterms:W3CDTF">2019-03-27T18:10:01Z</dcterms:modified>
</cp:coreProperties>
</file>