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76" r:id="rId2"/>
    <p:sldId id="290" r:id="rId3"/>
    <p:sldId id="278" r:id="rId4"/>
    <p:sldId id="300" r:id="rId5"/>
    <p:sldId id="301" r:id="rId6"/>
    <p:sldId id="303" r:id="rId7"/>
    <p:sldId id="302" r:id="rId8"/>
    <p:sldId id="282" r:id="rId9"/>
    <p:sldId id="283" r:id="rId10"/>
    <p:sldId id="284" r:id="rId11"/>
    <p:sldId id="285" r:id="rId12"/>
    <p:sldId id="286" r:id="rId13"/>
    <p:sldId id="287" r:id="rId14"/>
    <p:sldId id="288" r:id="rId1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996633"/>
    <a:srgbClr val="0099FF"/>
    <a:srgbClr val="FF33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0" autoAdjust="0"/>
    <p:restoredTop sz="94660"/>
  </p:normalViewPr>
  <p:slideViewPr>
    <p:cSldViewPr snapToGrid="0">
      <p:cViewPr>
        <p:scale>
          <a:sx n="100" d="100"/>
          <a:sy n="100" d="100"/>
        </p:scale>
        <p:origin x="-2226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7453888" cy="374538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3053071755861069E-2"/>
          <c:y val="4.0226520597968732E-2"/>
          <c:w val="0.86871257618221454"/>
          <c:h val="0.86020512381604453"/>
        </c:manualLayout>
      </c:layout>
      <c:scatterChart>
        <c:scatterStyle val="lineMarker"/>
        <c:ser>
          <c:idx val="0"/>
          <c:order val="0"/>
          <c:marker>
            <c:spPr>
              <a:solidFill>
                <a:srgbClr val="4F81BD"/>
              </a:solidFill>
              <a:ln>
                <a:solidFill>
                  <a:schemeClr val="accent1"/>
                </a:solidFill>
              </a:ln>
            </c:spPr>
          </c:marker>
          <c:xVal>
            <c:numRef>
              <c:f>Sheet1!$A$1:$A$3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1.8</c:v>
                </c:pt>
              </c:numCache>
            </c:numRef>
          </c:xVal>
          <c:yVal>
            <c:numRef>
              <c:f>Sheet1!$B$1:$B$3</c:f>
              <c:numCache>
                <c:formatCode>General</c:formatCode>
                <c:ptCount val="3"/>
                <c:pt idx="0">
                  <c:v>2.5</c:v>
                </c:pt>
                <c:pt idx="1">
                  <c:v>1.9</c:v>
                </c:pt>
                <c:pt idx="2">
                  <c:v>1.73</c:v>
                </c:pt>
              </c:numCache>
            </c:numRef>
          </c:yVal>
        </c:ser>
        <c:axId val="61312384"/>
        <c:axId val="69349376"/>
      </c:scatterChart>
      <c:valAx>
        <c:axId val="61312384"/>
        <c:scaling>
          <c:orientation val="minMax"/>
          <c:max val="3"/>
        </c:scaling>
        <c:axPos val="b"/>
        <c:numFmt formatCode="General" sourceLinked="1"/>
        <c:tickLblPos val="nextTo"/>
        <c:crossAx val="69349376"/>
        <c:crosses val="autoZero"/>
        <c:crossBetween val="midCat"/>
      </c:valAx>
      <c:valAx>
        <c:axId val="69349376"/>
        <c:scaling>
          <c:orientation val="minMax"/>
        </c:scaling>
        <c:axPos val="l"/>
        <c:majorGridlines/>
        <c:numFmt formatCode="General" sourceLinked="1"/>
        <c:tickLblPos val="nextTo"/>
        <c:crossAx val="61312384"/>
        <c:crosses val="autoZero"/>
        <c:crossBetween val="midCat"/>
      </c:valAx>
    </c:plotArea>
    <c:plotVisOnly val="1"/>
  </c:chart>
  <c:spPr>
    <a:noFill/>
  </c:spPr>
  <c:externalData r:id="rId1"/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3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0.09442</cdr:x>
      <cdr:y>0.03778</cdr:y>
    </cdr:from>
    <cdr:to>
      <cdr:x>0.96352</cdr:x>
      <cdr:y>0.89421</cdr:y>
    </cdr:to>
    <cdr:sp macro="" textlink="">
      <cdr:nvSpPr>
        <cdr:cNvPr id="3" name="Straight Connector 2"/>
        <cdr:cNvSpPr/>
      </cdr:nvSpPr>
      <cdr:spPr>
        <a:xfrm xmlns:a="http://schemas.openxmlformats.org/drawingml/2006/main" flipV="1">
          <a:off x="419100" y="142875"/>
          <a:ext cx="3857625" cy="323850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3443D8FB-0127-4739-8187-147D5B0B97F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2pPr>
      <a:lvl3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4pPr>
      <a:lvl5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5pPr>
      <a:lvl6pPr marL="8001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6pPr>
      <a:lvl7pPr marL="12573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7pPr>
      <a:lvl8pPr marL="17145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8pPr>
      <a:lvl9pPr marL="21717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85800" y="1047750"/>
            <a:ext cx="7772400" cy="504825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r>
              <a:rPr lang="en-US" sz="2400">
                <a:solidFill>
                  <a:schemeClr val="bg1"/>
                </a:solidFill>
              </a:rPr>
              <a:t>A variety of charted solutions exist for the simple geometry considered above.</a:t>
            </a:r>
          </a:p>
          <a:p>
            <a:pPr>
              <a:buFontTx/>
              <a:buNone/>
            </a:pPr>
            <a:endParaRPr lang="en-US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For the undrained (total stress) analysis of slopes charts produced by Taylor are often used.</a:t>
            </a:r>
          </a:p>
          <a:p>
            <a:pPr>
              <a:buFontTx/>
              <a:buNone/>
            </a:pPr>
            <a:endParaRPr lang="en-US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The charts are based on the analysis of circular failure surfaces, and assume that soil strength is given by a Mohr-Coulomb analysis</a:t>
            </a:r>
          </a:p>
          <a:p>
            <a:pPr>
              <a:buFontTx/>
              <a:buNone/>
            </a:pPr>
            <a:endParaRPr lang="en-US" sz="2400">
              <a:solidFill>
                <a:schemeClr val="bg1"/>
              </a:solidFill>
            </a:endParaRPr>
          </a:p>
          <a:p>
            <a:r>
              <a:rPr lang="en-US" sz="2400">
                <a:solidFill>
                  <a:schemeClr val="bg1"/>
                </a:solidFill>
              </a:rPr>
              <a:t>Tension cracks are not considered</a:t>
            </a: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1719263" y="247650"/>
            <a:ext cx="55911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</a:rPr>
              <a:t>Stability Number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795338" y="0"/>
            <a:ext cx="80295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</a:rPr>
              <a:t>Taylor’s Chart - example with finite depth</a:t>
            </a:r>
          </a:p>
        </p:txBody>
      </p:sp>
      <p:sp>
        <p:nvSpPr>
          <p:cNvPr id="44035" name="Line 3"/>
          <p:cNvSpPr>
            <a:spLocks noChangeShapeType="1"/>
          </p:cNvSpPr>
          <p:nvPr/>
        </p:nvSpPr>
        <p:spPr bwMode="auto">
          <a:xfrm>
            <a:off x="666750" y="2533650"/>
            <a:ext cx="757238" cy="79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V="1">
            <a:off x="1423988" y="1412875"/>
            <a:ext cx="1628775" cy="112871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3049588" y="1412875"/>
            <a:ext cx="2189162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38" name="Freeform 6"/>
          <p:cNvSpPr>
            <a:spLocks/>
          </p:cNvSpPr>
          <p:nvPr/>
        </p:nvSpPr>
        <p:spPr bwMode="auto">
          <a:xfrm>
            <a:off x="14239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39" name="Freeform 7"/>
          <p:cNvSpPr>
            <a:spLocks/>
          </p:cNvSpPr>
          <p:nvPr/>
        </p:nvSpPr>
        <p:spPr bwMode="auto">
          <a:xfrm>
            <a:off x="14938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0" name="Freeform 8"/>
          <p:cNvSpPr>
            <a:spLocks/>
          </p:cNvSpPr>
          <p:nvPr/>
        </p:nvSpPr>
        <p:spPr bwMode="auto">
          <a:xfrm>
            <a:off x="15636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1" name="Freeform 9"/>
          <p:cNvSpPr>
            <a:spLocks/>
          </p:cNvSpPr>
          <p:nvPr/>
        </p:nvSpPr>
        <p:spPr bwMode="auto">
          <a:xfrm>
            <a:off x="16319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2" name="Freeform 10"/>
          <p:cNvSpPr>
            <a:spLocks/>
          </p:cNvSpPr>
          <p:nvPr/>
        </p:nvSpPr>
        <p:spPr bwMode="auto">
          <a:xfrm>
            <a:off x="17018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3" name="Freeform 11"/>
          <p:cNvSpPr>
            <a:spLocks/>
          </p:cNvSpPr>
          <p:nvPr/>
        </p:nvSpPr>
        <p:spPr bwMode="auto">
          <a:xfrm>
            <a:off x="17716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4" name="Freeform 12"/>
          <p:cNvSpPr>
            <a:spLocks/>
          </p:cNvSpPr>
          <p:nvPr/>
        </p:nvSpPr>
        <p:spPr bwMode="auto">
          <a:xfrm>
            <a:off x="184150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5" name="Freeform 13"/>
          <p:cNvSpPr>
            <a:spLocks/>
          </p:cNvSpPr>
          <p:nvPr/>
        </p:nvSpPr>
        <p:spPr bwMode="auto">
          <a:xfrm>
            <a:off x="19097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6" name="Freeform 14"/>
          <p:cNvSpPr>
            <a:spLocks/>
          </p:cNvSpPr>
          <p:nvPr/>
        </p:nvSpPr>
        <p:spPr bwMode="auto">
          <a:xfrm>
            <a:off x="19796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7" name="Freeform 15"/>
          <p:cNvSpPr>
            <a:spLocks/>
          </p:cNvSpPr>
          <p:nvPr/>
        </p:nvSpPr>
        <p:spPr bwMode="auto">
          <a:xfrm>
            <a:off x="20494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8" name="Freeform 16"/>
          <p:cNvSpPr>
            <a:spLocks/>
          </p:cNvSpPr>
          <p:nvPr/>
        </p:nvSpPr>
        <p:spPr bwMode="auto">
          <a:xfrm>
            <a:off x="21177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49" name="Freeform 17"/>
          <p:cNvSpPr>
            <a:spLocks/>
          </p:cNvSpPr>
          <p:nvPr/>
        </p:nvSpPr>
        <p:spPr bwMode="auto">
          <a:xfrm>
            <a:off x="21875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0" name="Freeform 18"/>
          <p:cNvSpPr>
            <a:spLocks/>
          </p:cNvSpPr>
          <p:nvPr/>
        </p:nvSpPr>
        <p:spPr bwMode="auto">
          <a:xfrm>
            <a:off x="22574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1" name="Freeform 19"/>
          <p:cNvSpPr>
            <a:spLocks/>
          </p:cNvSpPr>
          <p:nvPr/>
        </p:nvSpPr>
        <p:spPr bwMode="auto">
          <a:xfrm>
            <a:off x="23272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2" name="Freeform 20"/>
          <p:cNvSpPr>
            <a:spLocks/>
          </p:cNvSpPr>
          <p:nvPr/>
        </p:nvSpPr>
        <p:spPr bwMode="auto">
          <a:xfrm>
            <a:off x="23955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3" name="Freeform 21"/>
          <p:cNvSpPr>
            <a:spLocks/>
          </p:cNvSpPr>
          <p:nvPr/>
        </p:nvSpPr>
        <p:spPr bwMode="auto">
          <a:xfrm>
            <a:off x="24653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4" name="Freeform 22"/>
          <p:cNvSpPr>
            <a:spLocks/>
          </p:cNvSpPr>
          <p:nvPr/>
        </p:nvSpPr>
        <p:spPr bwMode="auto">
          <a:xfrm>
            <a:off x="25352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5" name="Freeform 23"/>
          <p:cNvSpPr>
            <a:spLocks/>
          </p:cNvSpPr>
          <p:nvPr/>
        </p:nvSpPr>
        <p:spPr bwMode="auto">
          <a:xfrm>
            <a:off x="26035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6" name="Freeform 24"/>
          <p:cNvSpPr>
            <a:spLocks/>
          </p:cNvSpPr>
          <p:nvPr/>
        </p:nvSpPr>
        <p:spPr bwMode="auto">
          <a:xfrm>
            <a:off x="26733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7" name="Freeform 25"/>
          <p:cNvSpPr>
            <a:spLocks/>
          </p:cNvSpPr>
          <p:nvPr/>
        </p:nvSpPr>
        <p:spPr bwMode="auto">
          <a:xfrm>
            <a:off x="27432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8" name="Freeform 26"/>
          <p:cNvSpPr>
            <a:spLocks/>
          </p:cNvSpPr>
          <p:nvPr/>
        </p:nvSpPr>
        <p:spPr bwMode="auto">
          <a:xfrm>
            <a:off x="28130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59" name="Freeform 27"/>
          <p:cNvSpPr>
            <a:spLocks/>
          </p:cNvSpPr>
          <p:nvPr/>
        </p:nvSpPr>
        <p:spPr bwMode="auto">
          <a:xfrm>
            <a:off x="28813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29511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1" name="Freeform 29"/>
          <p:cNvSpPr>
            <a:spLocks/>
          </p:cNvSpPr>
          <p:nvPr/>
        </p:nvSpPr>
        <p:spPr bwMode="auto">
          <a:xfrm>
            <a:off x="302101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2" name="Freeform 30"/>
          <p:cNvSpPr>
            <a:spLocks/>
          </p:cNvSpPr>
          <p:nvPr/>
        </p:nvSpPr>
        <p:spPr bwMode="auto">
          <a:xfrm>
            <a:off x="30908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3" name="Freeform 31"/>
          <p:cNvSpPr>
            <a:spLocks/>
          </p:cNvSpPr>
          <p:nvPr/>
        </p:nvSpPr>
        <p:spPr bwMode="auto">
          <a:xfrm>
            <a:off x="31591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4" name="Freeform 32"/>
          <p:cNvSpPr>
            <a:spLocks/>
          </p:cNvSpPr>
          <p:nvPr/>
        </p:nvSpPr>
        <p:spPr bwMode="auto">
          <a:xfrm>
            <a:off x="32289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5" name="Freeform 33"/>
          <p:cNvSpPr>
            <a:spLocks/>
          </p:cNvSpPr>
          <p:nvPr/>
        </p:nvSpPr>
        <p:spPr bwMode="auto">
          <a:xfrm>
            <a:off x="32988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6" name="Freeform 34"/>
          <p:cNvSpPr>
            <a:spLocks/>
          </p:cNvSpPr>
          <p:nvPr/>
        </p:nvSpPr>
        <p:spPr bwMode="auto">
          <a:xfrm>
            <a:off x="33670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7" name="Freeform 35"/>
          <p:cNvSpPr>
            <a:spLocks/>
          </p:cNvSpPr>
          <p:nvPr/>
        </p:nvSpPr>
        <p:spPr bwMode="auto">
          <a:xfrm>
            <a:off x="34369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8" name="Freeform 36"/>
          <p:cNvSpPr>
            <a:spLocks/>
          </p:cNvSpPr>
          <p:nvPr/>
        </p:nvSpPr>
        <p:spPr bwMode="auto">
          <a:xfrm>
            <a:off x="35099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69" name="Freeform 37"/>
          <p:cNvSpPr>
            <a:spLocks/>
          </p:cNvSpPr>
          <p:nvPr/>
        </p:nvSpPr>
        <p:spPr bwMode="auto">
          <a:xfrm>
            <a:off x="28733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0" name="Freeform 38"/>
          <p:cNvSpPr>
            <a:spLocks/>
          </p:cNvSpPr>
          <p:nvPr/>
        </p:nvSpPr>
        <p:spPr bwMode="auto">
          <a:xfrm>
            <a:off x="29432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1" name="Freeform 39"/>
          <p:cNvSpPr>
            <a:spLocks/>
          </p:cNvSpPr>
          <p:nvPr/>
        </p:nvSpPr>
        <p:spPr bwMode="auto">
          <a:xfrm>
            <a:off x="30130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2" name="Freeform 40"/>
          <p:cNvSpPr>
            <a:spLocks/>
          </p:cNvSpPr>
          <p:nvPr/>
        </p:nvSpPr>
        <p:spPr bwMode="auto">
          <a:xfrm>
            <a:off x="30829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3" name="Freeform 41"/>
          <p:cNvSpPr>
            <a:spLocks/>
          </p:cNvSpPr>
          <p:nvPr/>
        </p:nvSpPr>
        <p:spPr bwMode="auto">
          <a:xfrm>
            <a:off x="31511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4" name="Freeform 42"/>
          <p:cNvSpPr>
            <a:spLocks/>
          </p:cNvSpPr>
          <p:nvPr/>
        </p:nvSpPr>
        <p:spPr bwMode="auto">
          <a:xfrm>
            <a:off x="32210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5" name="Freeform 43"/>
          <p:cNvSpPr>
            <a:spLocks/>
          </p:cNvSpPr>
          <p:nvPr/>
        </p:nvSpPr>
        <p:spPr bwMode="auto">
          <a:xfrm>
            <a:off x="32908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6" name="Freeform 44"/>
          <p:cNvSpPr>
            <a:spLocks/>
          </p:cNvSpPr>
          <p:nvPr/>
        </p:nvSpPr>
        <p:spPr bwMode="auto">
          <a:xfrm>
            <a:off x="33607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7" name="Freeform 45"/>
          <p:cNvSpPr>
            <a:spLocks/>
          </p:cNvSpPr>
          <p:nvPr/>
        </p:nvSpPr>
        <p:spPr bwMode="auto">
          <a:xfrm>
            <a:off x="34290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8" name="Freeform 46"/>
          <p:cNvSpPr>
            <a:spLocks/>
          </p:cNvSpPr>
          <p:nvPr/>
        </p:nvSpPr>
        <p:spPr bwMode="auto">
          <a:xfrm>
            <a:off x="34988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79" name="Freeform 47"/>
          <p:cNvSpPr>
            <a:spLocks/>
          </p:cNvSpPr>
          <p:nvPr/>
        </p:nvSpPr>
        <p:spPr bwMode="auto">
          <a:xfrm>
            <a:off x="356870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0" name="Freeform 48"/>
          <p:cNvSpPr>
            <a:spLocks/>
          </p:cNvSpPr>
          <p:nvPr/>
        </p:nvSpPr>
        <p:spPr bwMode="auto">
          <a:xfrm>
            <a:off x="36369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1" name="Freeform 49"/>
          <p:cNvSpPr>
            <a:spLocks/>
          </p:cNvSpPr>
          <p:nvPr/>
        </p:nvSpPr>
        <p:spPr bwMode="auto">
          <a:xfrm>
            <a:off x="37068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2" name="Freeform 50"/>
          <p:cNvSpPr>
            <a:spLocks/>
          </p:cNvSpPr>
          <p:nvPr/>
        </p:nvSpPr>
        <p:spPr bwMode="auto">
          <a:xfrm>
            <a:off x="37766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3" name="Freeform 51"/>
          <p:cNvSpPr>
            <a:spLocks/>
          </p:cNvSpPr>
          <p:nvPr/>
        </p:nvSpPr>
        <p:spPr bwMode="auto">
          <a:xfrm>
            <a:off x="384651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4" name="Freeform 52"/>
          <p:cNvSpPr>
            <a:spLocks/>
          </p:cNvSpPr>
          <p:nvPr/>
        </p:nvSpPr>
        <p:spPr bwMode="auto">
          <a:xfrm>
            <a:off x="39147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5" name="Freeform 53"/>
          <p:cNvSpPr>
            <a:spLocks/>
          </p:cNvSpPr>
          <p:nvPr/>
        </p:nvSpPr>
        <p:spPr bwMode="auto">
          <a:xfrm>
            <a:off x="39846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6" name="Freeform 54"/>
          <p:cNvSpPr>
            <a:spLocks/>
          </p:cNvSpPr>
          <p:nvPr/>
        </p:nvSpPr>
        <p:spPr bwMode="auto">
          <a:xfrm>
            <a:off x="40544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7" name="Freeform 55"/>
          <p:cNvSpPr>
            <a:spLocks/>
          </p:cNvSpPr>
          <p:nvPr/>
        </p:nvSpPr>
        <p:spPr bwMode="auto">
          <a:xfrm>
            <a:off x="41227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8" name="Freeform 56"/>
          <p:cNvSpPr>
            <a:spLocks/>
          </p:cNvSpPr>
          <p:nvPr/>
        </p:nvSpPr>
        <p:spPr bwMode="auto">
          <a:xfrm>
            <a:off x="41925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89" name="Freeform 57"/>
          <p:cNvSpPr>
            <a:spLocks/>
          </p:cNvSpPr>
          <p:nvPr/>
        </p:nvSpPr>
        <p:spPr bwMode="auto">
          <a:xfrm>
            <a:off x="42624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90" name="Freeform 58"/>
          <p:cNvSpPr>
            <a:spLocks/>
          </p:cNvSpPr>
          <p:nvPr/>
        </p:nvSpPr>
        <p:spPr bwMode="auto">
          <a:xfrm>
            <a:off x="43322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91" name="Line 59"/>
          <p:cNvSpPr>
            <a:spLocks noChangeShapeType="1"/>
          </p:cNvSpPr>
          <p:nvPr/>
        </p:nvSpPr>
        <p:spPr bwMode="auto">
          <a:xfrm>
            <a:off x="3249613" y="1557338"/>
            <a:ext cx="0" cy="841375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92" name="Freeform 60"/>
          <p:cNvSpPr>
            <a:spLocks/>
          </p:cNvSpPr>
          <p:nvPr/>
        </p:nvSpPr>
        <p:spPr bwMode="auto">
          <a:xfrm>
            <a:off x="3165475" y="2352675"/>
            <a:ext cx="169863" cy="190500"/>
          </a:xfrm>
          <a:custGeom>
            <a:avLst/>
            <a:gdLst/>
            <a:ahLst/>
            <a:cxnLst>
              <a:cxn ang="0">
                <a:pos x="106" y="0"/>
              </a:cxn>
              <a:cxn ang="0">
                <a:pos x="0" y="0"/>
              </a:cxn>
              <a:cxn ang="0">
                <a:pos x="53" y="119"/>
              </a:cxn>
              <a:cxn ang="0">
                <a:pos x="106" y="0"/>
              </a:cxn>
            </a:cxnLst>
            <a:rect l="0" t="0" r="r" b="b"/>
            <a:pathLst>
              <a:path w="107" h="120">
                <a:moveTo>
                  <a:pt x="106" y="0"/>
                </a:moveTo>
                <a:lnTo>
                  <a:pt x="0" y="0"/>
                </a:lnTo>
                <a:lnTo>
                  <a:pt x="53" y="119"/>
                </a:lnTo>
                <a:lnTo>
                  <a:pt x="106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93" name="Freeform 61"/>
          <p:cNvSpPr>
            <a:spLocks/>
          </p:cNvSpPr>
          <p:nvPr/>
        </p:nvSpPr>
        <p:spPr bwMode="auto">
          <a:xfrm>
            <a:off x="3165475" y="1412875"/>
            <a:ext cx="169863" cy="190500"/>
          </a:xfrm>
          <a:custGeom>
            <a:avLst/>
            <a:gdLst/>
            <a:ahLst/>
            <a:cxnLst>
              <a:cxn ang="0">
                <a:pos x="0" y="119"/>
              </a:cxn>
              <a:cxn ang="0">
                <a:pos x="106" y="119"/>
              </a:cxn>
              <a:cxn ang="0">
                <a:pos x="53" y="0"/>
              </a:cxn>
              <a:cxn ang="0">
                <a:pos x="0" y="119"/>
              </a:cxn>
            </a:cxnLst>
            <a:rect l="0" t="0" r="r" b="b"/>
            <a:pathLst>
              <a:path w="107" h="120">
                <a:moveTo>
                  <a:pt x="0" y="119"/>
                </a:moveTo>
                <a:lnTo>
                  <a:pt x="106" y="119"/>
                </a:lnTo>
                <a:lnTo>
                  <a:pt x="53" y="0"/>
                </a:lnTo>
                <a:lnTo>
                  <a:pt x="0" y="119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094" name="Rectangle 62"/>
          <p:cNvSpPr>
            <a:spLocks noChangeArrowheads="1"/>
          </p:cNvSpPr>
          <p:nvPr/>
        </p:nvSpPr>
        <p:spPr bwMode="auto">
          <a:xfrm>
            <a:off x="3414713" y="1835150"/>
            <a:ext cx="627062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8 m</a:t>
            </a:r>
          </a:p>
        </p:txBody>
      </p:sp>
      <p:sp>
        <p:nvSpPr>
          <p:cNvPr id="44095" name="Rectangle 63"/>
          <p:cNvSpPr>
            <a:spLocks noChangeArrowheads="1"/>
          </p:cNvSpPr>
          <p:nvPr/>
        </p:nvSpPr>
        <p:spPr bwMode="auto">
          <a:xfrm>
            <a:off x="1789113" y="2211388"/>
            <a:ext cx="473075" cy="439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44096" name="Rectangle 64"/>
          <p:cNvSpPr>
            <a:spLocks noChangeArrowheads="1"/>
          </p:cNvSpPr>
          <p:nvPr/>
        </p:nvSpPr>
        <p:spPr bwMode="auto">
          <a:xfrm>
            <a:off x="2078038" y="2144713"/>
            <a:ext cx="2762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44097" name="Arc 65"/>
          <p:cNvSpPr>
            <a:spLocks/>
          </p:cNvSpPr>
          <p:nvPr/>
        </p:nvSpPr>
        <p:spPr bwMode="auto">
          <a:xfrm>
            <a:off x="2106613" y="2068513"/>
            <a:ext cx="242887" cy="455612"/>
          </a:xfrm>
          <a:custGeom>
            <a:avLst/>
            <a:gdLst>
              <a:gd name="G0" fmla="+- 142 0 0"/>
              <a:gd name="G1" fmla="+- 21600 0 0"/>
              <a:gd name="G2" fmla="+- 21600 0 0"/>
              <a:gd name="T0" fmla="*/ 0 w 21742"/>
              <a:gd name="T1" fmla="*/ 0 h 21600"/>
              <a:gd name="T2" fmla="*/ 21742 w 21742"/>
              <a:gd name="T3" fmla="*/ 21524 h 21600"/>
              <a:gd name="T4" fmla="*/ 142 w 2174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42" h="21600" fill="none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</a:path>
              <a:path w="21742" h="21600" stroke="0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  <a:lnTo>
                  <a:pt x="142" y="21600"/>
                </a:lnTo>
                <a:close/>
              </a:path>
            </a:pathLst>
          </a:custGeom>
          <a:noFill/>
          <a:ln w="12700" cap="rnd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graphicFrame>
        <p:nvGraphicFramePr>
          <p:cNvPr id="44098" name="Object 66"/>
          <p:cNvGraphicFramePr>
            <a:graphicFrameLocks/>
          </p:cNvGraphicFramePr>
          <p:nvPr/>
        </p:nvGraphicFramePr>
        <p:xfrm>
          <a:off x="6105525" y="1514475"/>
          <a:ext cx="2844800" cy="1914525"/>
        </p:xfrm>
        <a:graphic>
          <a:graphicData uri="http://schemas.openxmlformats.org/presentationml/2006/ole">
            <p:oleObj spid="_x0000_s44098" name="Document" r:id="rId3" imgW="5486400" imgH="938160" progId="Word.Document.6">
              <p:embed/>
            </p:oleObj>
          </a:graphicData>
        </a:graphic>
      </p:graphicFrame>
      <p:sp>
        <p:nvSpPr>
          <p:cNvPr id="44099" name="Rectangle 67"/>
          <p:cNvSpPr>
            <a:spLocks noChangeArrowheads="1"/>
          </p:cNvSpPr>
          <p:nvPr/>
        </p:nvSpPr>
        <p:spPr bwMode="auto">
          <a:xfrm>
            <a:off x="685800" y="3028950"/>
            <a:ext cx="4953000" cy="89535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100" name="Line 68"/>
          <p:cNvSpPr>
            <a:spLocks noChangeShapeType="1"/>
          </p:cNvSpPr>
          <p:nvPr/>
        </p:nvSpPr>
        <p:spPr bwMode="auto">
          <a:xfrm>
            <a:off x="3238500" y="2533650"/>
            <a:ext cx="0" cy="4953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4101" name="Rectangle 69"/>
          <p:cNvSpPr>
            <a:spLocks noChangeArrowheads="1"/>
          </p:cNvSpPr>
          <p:nvPr/>
        </p:nvSpPr>
        <p:spPr bwMode="auto">
          <a:xfrm>
            <a:off x="3395663" y="2578100"/>
            <a:ext cx="627062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2 m</a:t>
            </a:r>
          </a:p>
        </p:txBody>
      </p:sp>
      <p:sp>
        <p:nvSpPr>
          <p:cNvPr id="44102" name="Rectangle 70"/>
          <p:cNvSpPr>
            <a:spLocks noChangeArrowheads="1"/>
          </p:cNvSpPr>
          <p:nvPr/>
        </p:nvSpPr>
        <p:spPr bwMode="auto">
          <a:xfrm>
            <a:off x="2400300" y="3238500"/>
            <a:ext cx="9810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Rock</a:t>
            </a:r>
          </a:p>
        </p:txBody>
      </p:sp>
      <p:sp>
        <p:nvSpPr>
          <p:cNvPr id="44103" name="Rectangle 71"/>
          <p:cNvSpPr>
            <a:spLocks noChangeArrowheads="1"/>
          </p:cNvSpPr>
          <p:nvPr/>
        </p:nvSpPr>
        <p:spPr bwMode="auto">
          <a:xfrm>
            <a:off x="742950" y="4457700"/>
            <a:ext cx="7305675" cy="1001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Calculate the Depth Factor D</a:t>
            </a:r>
          </a:p>
          <a:p>
            <a:pPr eaLnBrk="1" hangingPunct="1">
              <a:spcBef>
                <a:spcPct val="50000"/>
              </a:spcBef>
            </a:pPr>
            <a:endParaRPr lang="en-US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795338" y="0"/>
            <a:ext cx="80295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</a:rPr>
              <a:t>Taylor’s Chart - example with finite depth</a:t>
            </a:r>
          </a:p>
        </p:txBody>
      </p:sp>
      <p:sp>
        <p:nvSpPr>
          <p:cNvPr id="45059" name="Line 3"/>
          <p:cNvSpPr>
            <a:spLocks noChangeShapeType="1"/>
          </p:cNvSpPr>
          <p:nvPr/>
        </p:nvSpPr>
        <p:spPr bwMode="auto">
          <a:xfrm>
            <a:off x="666750" y="2533650"/>
            <a:ext cx="757238" cy="79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0" name="Line 4"/>
          <p:cNvSpPr>
            <a:spLocks noChangeShapeType="1"/>
          </p:cNvSpPr>
          <p:nvPr/>
        </p:nvSpPr>
        <p:spPr bwMode="auto">
          <a:xfrm flipV="1">
            <a:off x="1423988" y="1412875"/>
            <a:ext cx="1628775" cy="112871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1" name="Line 5"/>
          <p:cNvSpPr>
            <a:spLocks noChangeShapeType="1"/>
          </p:cNvSpPr>
          <p:nvPr/>
        </p:nvSpPr>
        <p:spPr bwMode="auto">
          <a:xfrm>
            <a:off x="3049588" y="1412875"/>
            <a:ext cx="2189162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2" name="Freeform 6"/>
          <p:cNvSpPr>
            <a:spLocks/>
          </p:cNvSpPr>
          <p:nvPr/>
        </p:nvSpPr>
        <p:spPr bwMode="auto">
          <a:xfrm>
            <a:off x="14239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3" name="Freeform 7"/>
          <p:cNvSpPr>
            <a:spLocks/>
          </p:cNvSpPr>
          <p:nvPr/>
        </p:nvSpPr>
        <p:spPr bwMode="auto">
          <a:xfrm>
            <a:off x="14938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4" name="Freeform 8"/>
          <p:cNvSpPr>
            <a:spLocks/>
          </p:cNvSpPr>
          <p:nvPr/>
        </p:nvSpPr>
        <p:spPr bwMode="auto">
          <a:xfrm>
            <a:off x="15636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5" name="Freeform 9"/>
          <p:cNvSpPr>
            <a:spLocks/>
          </p:cNvSpPr>
          <p:nvPr/>
        </p:nvSpPr>
        <p:spPr bwMode="auto">
          <a:xfrm>
            <a:off x="16319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6" name="Freeform 10"/>
          <p:cNvSpPr>
            <a:spLocks/>
          </p:cNvSpPr>
          <p:nvPr/>
        </p:nvSpPr>
        <p:spPr bwMode="auto">
          <a:xfrm>
            <a:off x="17018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7" name="Freeform 11"/>
          <p:cNvSpPr>
            <a:spLocks/>
          </p:cNvSpPr>
          <p:nvPr/>
        </p:nvSpPr>
        <p:spPr bwMode="auto">
          <a:xfrm>
            <a:off x="17716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8" name="Freeform 12"/>
          <p:cNvSpPr>
            <a:spLocks/>
          </p:cNvSpPr>
          <p:nvPr/>
        </p:nvSpPr>
        <p:spPr bwMode="auto">
          <a:xfrm>
            <a:off x="184150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69" name="Freeform 13"/>
          <p:cNvSpPr>
            <a:spLocks/>
          </p:cNvSpPr>
          <p:nvPr/>
        </p:nvSpPr>
        <p:spPr bwMode="auto">
          <a:xfrm>
            <a:off x="19097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0" name="Freeform 14"/>
          <p:cNvSpPr>
            <a:spLocks/>
          </p:cNvSpPr>
          <p:nvPr/>
        </p:nvSpPr>
        <p:spPr bwMode="auto">
          <a:xfrm>
            <a:off x="19796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1" name="Freeform 15"/>
          <p:cNvSpPr>
            <a:spLocks/>
          </p:cNvSpPr>
          <p:nvPr/>
        </p:nvSpPr>
        <p:spPr bwMode="auto">
          <a:xfrm>
            <a:off x="20494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2" name="Freeform 16"/>
          <p:cNvSpPr>
            <a:spLocks/>
          </p:cNvSpPr>
          <p:nvPr/>
        </p:nvSpPr>
        <p:spPr bwMode="auto">
          <a:xfrm>
            <a:off x="21177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3" name="Freeform 17"/>
          <p:cNvSpPr>
            <a:spLocks/>
          </p:cNvSpPr>
          <p:nvPr/>
        </p:nvSpPr>
        <p:spPr bwMode="auto">
          <a:xfrm>
            <a:off x="21875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4" name="Freeform 18"/>
          <p:cNvSpPr>
            <a:spLocks/>
          </p:cNvSpPr>
          <p:nvPr/>
        </p:nvSpPr>
        <p:spPr bwMode="auto">
          <a:xfrm>
            <a:off x="22574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5" name="Freeform 19"/>
          <p:cNvSpPr>
            <a:spLocks/>
          </p:cNvSpPr>
          <p:nvPr/>
        </p:nvSpPr>
        <p:spPr bwMode="auto">
          <a:xfrm>
            <a:off x="23272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6" name="Freeform 20"/>
          <p:cNvSpPr>
            <a:spLocks/>
          </p:cNvSpPr>
          <p:nvPr/>
        </p:nvSpPr>
        <p:spPr bwMode="auto">
          <a:xfrm>
            <a:off x="23955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7" name="Freeform 21"/>
          <p:cNvSpPr>
            <a:spLocks/>
          </p:cNvSpPr>
          <p:nvPr/>
        </p:nvSpPr>
        <p:spPr bwMode="auto">
          <a:xfrm>
            <a:off x="24653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8" name="Freeform 22"/>
          <p:cNvSpPr>
            <a:spLocks/>
          </p:cNvSpPr>
          <p:nvPr/>
        </p:nvSpPr>
        <p:spPr bwMode="auto">
          <a:xfrm>
            <a:off x="25352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79" name="Freeform 23"/>
          <p:cNvSpPr>
            <a:spLocks/>
          </p:cNvSpPr>
          <p:nvPr/>
        </p:nvSpPr>
        <p:spPr bwMode="auto">
          <a:xfrm>
            <a:off x="26035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0" name="Freeform 24"/>
          <p:cNvSpPr>
            <a:spLocks/>
          </p:cNvSpPr>
          <p:nvPr/>
        </p:nvSpPr>
        <p:spPr bwMode="auto">
          <a:xfrm>
            <a:off x="26733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1" name="Freeform 25"/>
          <p:cNvSpPr>
            <a:spLocks/>
          </p:cNvSpPr>
          <p:nvPr/>
        </p:nvSpPr>
        <p:spPr bwMode="auto">
          <a:xfrm>
            <a:off x="27432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2" name="Freeform 26"/>
          <p:cNvSpPr>
            <a:spLocks/>
          </p:cNvSpPr>
          <p:nvPr/>
        </p:nvSpPr>
        <p:spPr bwMode="auto">
          <a:xfrm>
            <a:off x="28130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3" name="Freeform 27"/>
          <p:cNvSpPr>
            <a:spLocks/>
          </p:cNvSpPr>
          <p:nvPr/>
        </p:nvSpPr>
        <p:spPr bwMode="auto">
          <a:xfrm>
            <a:off x="28813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4" name="Freeform 28"/>
          <p:cNvSpPr>
            <a:spLocks/>
          </p:cNvSpPr>
          <p:nvPr/>
        </p:nvSpPr>
        <p:spPr bwMode="auto">
          <a:xfrm>
            <a:off x="29511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5" name="Freeform 29"/>
          <p:cNvSpPr>
            <a:spLocks/>
          </p:cNvSpPr>
          <p:nvPr/>
        </p:nvSpPr>
        <p:spPr bwMode="auto">
          <a:xfrm>
            <a:off x="302101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6" name="Freeform 30"/>
          <p:cNvSpPr>
            <a:spLocks/>
          </p:cNvSpPr>
          <p:nvPr/>
        </p:nvSpPr>
        <p:spPr bwMode="auto">
          <a:xfrm>
            <a:off x="30908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7" name="Freeform 31"/>
          <p:cNvSpPr>
            <a:spLocks/>
          </p:cNvSpPr>
          <p:nvPr/>
        </p:nvSpPr>
        <p:spPr bwMode="auto">
          <a:xfrm>
            <a:off x="31591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8" name="Freeform 32"/>
          <p:cNvSpPr>
            <a:spLocks/>
          </p:cNvSpPr>
          <p:nvPr/>
        </p:nvSpPr>
        <p:spPr bwMode="auto">
          <a:xfrm>
            <a:off x="32289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89" name="Freeform 33"/>
          <p:cNvSpPr>
            <a:spLocks/>
          </p:cNvSpPr>
          <p:nvPr/>
        </p:nvSpPr>
        <p:spPr bwMode="auto">
          <a:xfrm>
            <a:off x="32988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0" name="Freeform 34"/>
          <p:cNvSpPr>
            <a:spLocks/>
          </p:cNvSpPr>
          <p:nvPr/>
        </p:nvSpPr>
        <p:spPr bwMode="auto">
          <a:xfrm>
            <a:off x="33670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1" name="Freeform 35"/>
          <p:cNvSpPr>
            <a:spLocks/>
          </p:cNvSpPr>
          <p:nvPr/>
        </p:nvSpPr>
        <p:spPr bwMode="auto">
          <a:xfrm>
            <a:off x="34369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2" name="Freeform 36"/>
          <p:cNvSpPr>
            <a:spLocks/>
          </p:cNvSpPr>
          <p:nvPr/>
        </p:nvSpPr>
        <p:spPr bwMode="auto">
          <a:xfrm>
            <a:off x="35099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3" name="Freeform 37"/>
          <p:cNvSpPr>
            <a:spLocks/>
          </p:cNvSpPr>
          <p:nvPr/>
        </p:nvSpPr>
        <p:spPr bwMode="auto">
          <a:xfrm>
            <a:off x="28733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4" name="Freeform 38"/>
          <p:cNvSpPr>
            <a:spLocks/>
          </p:cNvSpPr>
          <p:nvPr/>
        </p:nvSpPr>
        <p:spPr bwMode="auto">
          <a:xfrm>
            <a:off x="29432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5" name="Freeform 39"/>
          <p:cNvSpPr>
            <a:spLocks/>
          </p:cNvSpPr>
          <p:nvPr/>
        </p:nvSpPr>
        <p:spPr bwMode="auto">
          <a:xfrm>
            <a:off x="30130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6" name="Freeform 40"/>
          <p:cNvSpPr>
            <a:spLocks/>
          </p:cNvSpPr>
          <p:nvPr/>
        </p:nvSpPr>
        <p:spPr bwMode="auto">
          <a:xfrm>
            <a:off x="30829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7" name="Freeform 41"/>
          <p:cNvSpPr>
            <a:spLocks/>
          </p:cNvSpPr>
          <p:nvPr/>
        </p:nvSpPr>
        <p:spPr bwMode="auto">
          <a:xfrm>
            <a:off x="31511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8" name="Freeform 42"/>
          <p:cNvSpPr>
            <a:spLocks/>
          </p:cNvSpPr>
          <p:nvPr/>
        </p:nvSpPr>
        <p:spPr bwMode="auto">
          <a:xfrm>
            <a:off x="32210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099" name="Freeform 43"/>
          <p:cNvSpPr>
            <a:spLocks/>
          </p:cNvSpPr>
          <p:nvPr/>
        </p:nvSpPr>
        <p:spPr bwMode="auto">
          <a:xfrm>
            <a:off x="32908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0" name="Freeform 44"/>
          <p:cNvSpPr>
            <a:spLocks/>
          </p:cNvSpPr>
          <p:nvPr/>
        </p:nvSpPr>
        <p:spPr bwMode="auto">
          <a:xfrm>
            <a:off x="33607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1" name="Freeform 45"/>
          <p:cNvSpPr>
            <a:spLocks/>
          </p:cNvSpPr>
          <p:nvPr/>
        </p:nvSpPr>
        <p:spPr bwMode="auto">
          <a:xfrm>
            <a:off x="34290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2" name="Freeform 46"/>
          <p:cNvSpPr>
            <a:spLocks/>
          </p:cNvSpPr>
          <p:nvPr/>
        </p:nvSpPr>
        <p:spPr bwMode="auto">
          <a:xfrm>
            <a:off x="34988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3" name="Freeform 47"/>
          <p:cNvSpPr>
            <a:spLocks/>
          </p:cNvSpPr>
          <p:nvPr/>
        </p:nvSpPr>
        <p:spPr bwMode="auto">
          <a:xfrm>
            <a:off x="356870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4" name="Freeform 48"/>
          <p:cNvSpPr>
            <a:spLocks/>
          </p:cNvSpPr>
          <p:nvPr/>
        </p:nvSpPr>
        <p:spPr bwMode="auto">
          <a:xfrm>
            <a:off x="36369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5" name="Freeform 49"/>
          <p:cNvSpPr>
            <a:spLocks/>
          </p:cNvSpPr>
          <p:nvPr/>
        </p:nvSpPr>
        <p:spPr bwMode="auto">
          <a:xfrm>
            <a:off x="37068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6" name="Freeform 50"/>
          <p:cNvSpPr>
            <a:spLocks/>
          </p:cNvSpPr>
          <p:nvPr/>
        </p:nvSpPr>
        <p:spPr bwMode="auto">
          <a:xfrm>
            <a:off x="37766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7" name="Freeform 51"/>
          <p:cNvSpPr>
            <a:spLocks/>
          </p:cNvSpPr>
          <p:nvPr/>
        </p:nvSpPr>
        <p:spPr bwMode="auto">
          <a:xfrm>
            <a:off x="384651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8" name="Freeform 52"/>
          <p:cNvSpPr>
            <a:spLocks/>
          </p:cNvSpPr>
          <p:nvPr/>
        </p:nvSpPr>
        <p:spPr bwMode="auto">
          <a:xfrm>
            <a:off x="39147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09" name="Freeform 53"/>
          <p:cNvSpPr>
            <a:spLocks/>
          </p:cNvSpPr>
          <p:nvPr/>
        </p:nvSpPr>
        <p:spPr bwMode="auto">
          <a:xfrm>
            <a:off x="39846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0" name="Freeform 54"/>
          <p:cNvSpPr>
            <a:spLocks/>
          </p:cNvSpPr>
          <p:nvPr/>
        </p:nvSpPr>
        <p:spPr bwMode="auto">
          <a:xfrm>
            <a:off x="40544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1" name="Freeform 55"/>
          <p:cNvSpPr>
            <a:spLocks/>
          </p:cNvSpPr>
          <p:nvPr/>
        </p:nvSpPr>
        <p:spPr bwMode="auto">
          <a:xfrm>
            <a:off x="41227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2" name="Freeform 56"/>
          <p:cNvSpPr>
            <a:spLocks/>
          </p:cNvSpPr>
          <p:nvPr/>
        </p:nvSpPr>
        <p:spPr bwMode="auto">
          <a:xfrm>
            <a:off x="41925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3" name="Freeform 57"/>
          <p:cNvSpPr>
            <a:spLocks/>
          </p:cNvSpPr>
          <p:nvPr/>
        </p:nvSpPr>
        <p:spPr bwMode="auto">
          <a:xfrm>
            <a:off x="42624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4" name="Freeform 58"/>
          <p:cNvSpPr>
            <a:spLocks/>
          </p:cNvSpPr>
          <p:nvPr/>
        </p:nvSpPr>
        <p:spPr bwMode="auto">
          <a:xfrm>
            <a:off x="43322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5" name="Freeform 59"/>
          <p:cNvSpPr>
            <a:spLocks/>
          </p:cNvSpPr>
          <p:nvPr/>
        </p:nvSpPr>
        <p:spPr bwMode="auto">
          <a:xfrm>
            <a:off x="4400550" y="2536825"/>
            <a:ext cx="26988" cy="269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"/>
              </a:cxn>
              <a:cxn ang="0">
                <a:pos x="16" y="16"/>
              </a:cxn>
              <a:cxn ang="0">
                <a:pos x="16" y="0"/>
              </a:cxn>
              <a:cxn ang="0">
                <a:pos x="0" y="0"/>
              </a:cxn>
            </a:cxnLst>
            <a:rect l="0" t="0" r="r" b="b"/>
            <a:pathLst>
              <a:path w="17" h="17">
                <a:moveTo>
                  <a:pt x="0" y="0"/>
                </a:moveTo>
                <a:lnTo>
                  <a:pt x="0" y="16"/>
                </a:lnTo>
                <a:lnTo>
                  <a:pt x="16" y="16"/>
                </a:lnTo>
                <a:lnTo>
                  <a:pt x="1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6" name="Freeform 60"/>
          <p:cNvSpPr>
            <a:spLocks/>
          </p:cNvSpPr>
          <p:nvPr/>
        </p:nvSpPr>
        <p:spPr bwMode="auto">
          <a:xfrm>
            <a:off x="44704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7" name="Freeform 61"/>
          <p:cNvSpPr>
            <a:spLocks/>
          </p:cNvSpPr>
          <p:nvPr/>
        </p:nvSpPr>
        <p:spPr bwMode="auto">
          <a:xfrm>
            <a:off x="45402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8" name="Freeform 62"/>
          <p:cNvSpPr>
            <a:spLocks/>
          </p:cNvSpPr>
          <p:nvPr/>
        </p:nvSpPr>
        <p:spPr bwMode="auto">
          <a:xfrm>
            <a:off x="46291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19" name="Freeform 63"/>
          <p:cNvSpPr>
            <a:spLocks/>
          </p:cNvSpPr>
          <p:nvPr/>
        </p:nvSpPr>
        <p:spPr bwMode="auto">
          <a:xfrm>
            <a:off x="46974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20" name="Freeform 64"/>
          <p:cNvSpPr>
            <a:spLocks/>
          </p:cNvSpPr>
          <p:nvPr/>
        </p:nvSpPr>
        <p:spPr bwMode="auto">
          <a:xfrm>
            <a:off x="47672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21" name="Freeform 65"/>
          <p:cNvSpPr>
            <a:spLocks/>
          </p:cNvSpPr>
          <p:nvPr/>
        </p:nvSpPr>
        <p:spPr bwMode="auto">
          <a:xfrm>
            <a:off x="4832350" y="2536825"/>
            <a:ext cx="6350" cy="3175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3" y="1"/>
              </a:cxn>
              <a:cxn ang="0">
                <a:pos x="0" y="1"/>
              </a:cxn>
              <a:cxn ang="0">
                <a:pos x="0" y="0"/>
              </a:cxn>
              <a:cxn ang="0">
                <a:pos x="3" y="0"/>
              </a:cxn>
            </a:cxnLst>
            <a:rect l="0" t="0" r="r" b="b"/>
            <a:pathLst>
              <a:path w="4" h="2">
                <a:moveTo>
                  <a:pt x="3" y="0"/>
                </a:moveTo>
                <a:lnTo>
                  <a:pt x="3" y="1"/>
                </a:lnTo>
                <a:lnTo>
                  <a:pt x="0" y="1"/>
                </a:lnTo>
                <a:lnTo>
                  <a:pt x="0" y="0"/>
                </a:lnTo>
                <a:lnTo>
                  <a:pt x="3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22" name="Line 66"/>
          <p:cNvSpPr>
            <a:spLocks noChangeShapeType="1"/>
          </p:cNvSpPr>
          <p:nvPr/>
        </p:nvSpPr>
        <p:spPr bwMode="auto">
          <a:xfrm>
            <a:off x="3249613" y="1557338"/>
            <a:ext cx="0" cy="841375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23" name="Freeform 67"/>
          <p:cNvSpPr>
            <a:spLocks/>
          </p:cNvSpPr>
          <p:nvPr/>
        </p:nvSpPr>
        <p:spPr bwMode="auto">
          <a:xfrm>
            <a:off x="3165475" y="2352675"/>
            <a:ext cx="169863" cy="190500"/>
          </a:xfrm>
          <a:custGeom>
            <a:avLst/>
            <a:gdLst/>
            <a:ahLst/>
            <a:cxnLst>
              <a:cxn ang="0">
                <a:pos x="106" y="0"/>
              </a:cxn>
              <a:cxn ang="0">
                <a:pos x="0" y="0"/>
              </a:cxn>
              <a:cxn ang="0">
                <a:pos x="53" y="119"/>
              </a:cxn>
              <a:cxn ang="0">
                <a:pos x="106" y="0"/>
              </a:cxn>
            </a:cxnLst>
            <a:rect l="0" t="0" r="r" b="b"/>
            <a:pathLst>
              <a:path w="107" h="120">
                <a:moveTo>
                  <a:pt x="106" y="0"/>
                </a:moveTo>
                <a:lnTo>
                  <a:pt x="0" y="0"/>
                </a:lnTo>
                <a:lnTo>
                  <a:pt x="53" y="119"/>
                </a:lnTo>
                <a:lnTo>
                  <a:pt x="106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24" name="Freeform 68"/>
          <p:cNvSpPr>
            <a:spLocks/>
          </p:cNvSpPr>
          <p:nvPr/>
        </p:nvSpPr>
        <p:spPr bwMode="auto">
          <a:xfrm>
            <a:off x="3165475" y="1412875"/>
            <a:ext cx="169863" cy="190500"/>
          </a:xfrm>
          <a:custGeom>
            <a:avLst/>
            <a:gdLst/>
            <a:ahLst/>
            <a:cxnLst>
              <a:cxn ang="0">
                <a:pos x="0" y="119"/>
              </a:cxn>
              <a:cxn ang="0">
                <a:pos x="106" y="119"/>
              </a:cxn>
              <a:cxn ang="0">
                <a:pos x="53" y="0"/>
              </a:cxn>
              <a:cxn ang="0">
                <a:pos x="0" y="119"/>
              </a:cxn>
            </a:cxnLst>
            <a:rect l="0" t="0" r="r" b="b"/>
            <a:pathLst>
              <a:path w="107" h="120">
                <a:moveTo>
                  <a:pt x="0" y="119"/>
                </a:moveTo>
                <a:lnTo>
                  <a:pt x="106" y="119"/>
                </a:lnTo>
                <a:lnTo>
                  <a:pt x="53" y="0"/>
                </a:lnTo>
                <a:lnTo>
                  <a:pt x="0" y="119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25" name="Rectangle 69"/>
          <p:cNvSpPr>
            <a:spLocks noChangeArrowheads="1"/>
          </p:cNvSpPr>
          <p:nvPr/>
        </p:nvSpPr>
        <p:spPr bwMode="auto">
          <a:xfrm>
            <a:off x="3414713" y="1835150"/>
            <a:ext cx="627062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8 m</a:t>
            </a:r>
          </a:p>
        </p:txBody>
      </p:sp>
      <p:sp>
        <p:nvSpPr>
          <p:cNvPr id="45126" name="Rectangle 70"/>
          <p:cNvSpPr>
            <a:spLocks noChangeArrowheads="1"/>
          </p:cNvSpPr>
          <p:nvPr/>
        </p:nvSpPr>
        <p:spPr bwMode="auto">
          <a:xfrm>
            <a:off x="1789113" y="2211388"/>
            <a:ext cx="473075" cy="439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45127" name="Rectangle 71"/>
          <p:cNvSpPr>
            <a:spLocks noChangeArrowheads="1"/>
          </p:cNvSpPr>
          <p:nvPr/>
        </p:nvSpPr>
        <p:spPr bwMode="auto">
          <a:xfrm>
            <a:off x="2078038" y="2144713"/>
            <a:ext cx="2762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45128" name="Arc 72"/>
          <p:cNvSpPr>
            <a:spLocks/>
          </p:cNvSpPr>
          <p:nvPr/>
        </p:nvSpPr>
        <p:spPr bwMode="auto">
          <a:xfrm>
            <a:off x="2106613" y="2068513"/>
            <a:ext cx="242887" cy="455612"/>
          </a:xfrm>
          <a:custGeom>
            <a:avLst/>
            <a:gdLst>
              <a:gd name="G0" fmla="+- 142 0 0"/>
              <a:gd name="G1" fmla="+- 21600 0 0"/>
              <a:gd name="G2" fmla="+- 21600 0 0"/>
              <a:gd name="T0" fmla="*/ 0 w 21742"/>
              <a:gd name="T1" fmla="*/ 0 h 21600"/>
              <a:gd name="T2" fmla="*/ 21742 w 21742"/>
              <a:gd name="T3" fmla="*/ 21524 h 21600"/>
              <a:gd name="T4" fmla="*/ 142 w 2174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42" h="21600" fill="none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</a:path>
              <a:path w="21742" h="21600" stroke="0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  <a:lnTo>
                  <a:pt x="142" y="21600"/>
                </a:lnTo>
                <a:close/>
              </a:path>
            </a:pathLst>
          </a:custGeom>
          <a:noFill/>
          <a:ln w="12700" cap="rnd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graphicFrame>
        <p:nvGraphicFramePr>
          <p:cNvPr id="45129" name="Object 73"/>
          <p:cNvGraphicFramePr>
            <a:graphicFrameLocks/>
          </p:cNvGraphicFramePr>
          <p:nvPr/>
        </p:nvGraphicFramePr>
        <p:xfrm>
          <a:off x="6105525" y="1514475"/>
          <a:ext cx="2844800" cy="1914525"/>
        </p:xfrm>
        <a:graphic>
          <a:graphicData uri="http://schemas.openxmlformats.org/presentationml/2006/ole">
            <p:oleObj spid="_x0000_s45129" name="Document" r:id="rId3" imgW="5486400" imgH="938160" progId="Word.Document.6">
              <p:embed/>
            </p:oleObj>
          </a:graphicData>
        </a:graphic>
      </p:graphicFrame>
      <p:sp>
        <p:nvSpPr>
          <p:cNvPr id="45130" name="Rectangle 74"/>
          <p:cNvSpPr>
            <a:spLocks noChangeArrowheads="1"/>
          </p:cNvSpPr>
          <p:nvPr/>
        </p:nvSpPr>
        <p:spPr bwMode="auto">
          <a:xfrm>
            <a:off x="685800" y="3028950"/>
            <a:ext cx="4953000" cy="895350"/>
          </a:xfrm>
          <a:prstGeom prst="rect">
            <a:avLst/>
          </a:prstGeom>
          <a:solidFill>
            <a:srgbClr val="CCFFC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131" name="Line 75"/>
          <p:cNvSpPr>
            <a:spLocks noChangeShapeType="1"/>
          </p:cNvSpPr>
          <p:nvPr/>
        </p:nvSpPr>
        <p:spPr bwMode="auto">
          <a:xfrm>
            <a:off x="3238500" y="2533650"/>
            <a:ext cx="0" cy="4953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32" name="Rectangle 76"/>
          <p:cNvSpPr>
            <a:spLocks noChangeArrowheads="1"/>
          </p:cNvSpPr>
          <p:nvPr/>
        </p:nvSpPr>
        <p:spPr bwMode="auto">
          <a:xfrm>
            <a:off x="3395663" y="2578100"/>
            <a:ext cx="627062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2 m</a:t>
            </a:r>
          </a:p>
        </p:txBody>
      </p:sp>
      <p:sp>
        <p:nvSpPr>
          <p:cNvPr id="45133" name="Rectangle 77"/>
          <p:cNvSpPr>
            <a:spLocks noChangeArrowheads="1"/>
          </p:cNvSpPr>
          <p:nvPr/>
        </p:nvSpPr>
        <p:spPr bwMode="auto">
          <a:xfrm>
            <a:off x="2400300" y="3238500"/>
            <a:ext cx="9810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Rock</a:t>
            </a:r>
          </a:p>
        </p:txBody>
      </p:sp>
      <p:sp>
        <p:nvSpPr>
          <p:cNvPr id="45134" name="Line 78"/>
          <p:cNvSpPr>
            <a:spLocks noChangeShapeType="1"/>
          </p:cNvSpPr>
          <p:nvPr/>
        </p:nvSpPr>
        <p:spPr bwMode="auto">
          <a:xfrm>
            <a:off x="4686300" y="1428750"/>
            <a:ext cx="0" cy="158115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5135" name="Rectangle 79"/>
          <p:cNvSpPr>
            <a:spLocks noChangeArrowheads="1"/>
          </p:cNvSpPr>
          <p:nvPr/>
        </p:nvSpPr>
        <p:spPr bwMode="auto">
          <a:xfrm>
            <a:off x="4705350" y="2019300"/>
            <a:ext cx="638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DH</a:t>
            </a:r>
          </a:p>
        </p:txBody>
      </p:sp>
      <p:sp>
        <p:nvSpPr>
          <p:cNvPr id="45136" name="Rectangle 80"/>
          <p:cNvSpPr>
            <a:spLocks noChangeArrowheads="1"/>
          </p:cNvSpPr>
          <p:nvPr/>
        </p:nvSpPr>
        <p:spPr bwMode="auto">
          <a:xfrm>
            <a:off x="742950" y="4457700"/>
            <a:ext cx="7305675" cy="1001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Calculate the Depth Factor D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DH = 10 m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795338" y="0"/>
            <a:ext cx="80295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</a:rPr>
              <a:t>Taylor’s Chart - example with finite depth</a:t>
            </a:r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666750" y="2533650"/>
            <a:ext cx="757238" cy="79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 flipV="1">
            <a:off x="1423988" y="1412875"/>
            <a:ext cx="1628775" cy="112871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85" name="Line 5"/>
          <p:cNvSpPr>
            <a:spLocks noChangeShapeType="1"/>
          </p:cNvSpPr>
          <p:nvPr/>
        </p:nvSpPr>
        <p:spPr bwMode="auto">
          <a:xfrm>
            <a:off x="3049588" y="1412875"/>
            <a:ext cx="2189162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86" name="Freeform 6"/>
          <p:cNvSpPr>
            <a:spLocks/>
          </p:cNvSpPr>
          <p:nvPr/>
        </p:nvSpPr>
        <p:spPr bwMode="auto">
          <a:xfrm>
            <a:off x="14239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87" name="Freeform 7"/>
          <p:cNvSpPr>
            <a:spLocks/>
          </p:cNvSpPr>
          <p:nvPr/>
        </p:nvSpPr>
        <p:spPr bwMode="auto">
          <a:xfrm>
            <a:off x="14938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88" name="Freeform 8"/>
          <p:cNvSpPr>
            <a:spLocks/>
          </p:cNvSpPr>
          <p:nvPr/>
        </p:nvSpPr>
        <p:spPr bwMode="auto">
          <a:xfrm>
            <a:off x="15636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89" name="Freeform 9"/>
          <p:cNvSpPr>
            <a:spLocks/>
          </p:cNvSpPr>
          <p:nvPr/>
        </p:nvSpPr>
        <p:spPr bwMode="auto">
          <a:xfrm>
            <a:off x="16319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0" name="Freeform 10"/>
          <p:cNvSpPr>
            <a:spLocks/>
          </p:cNvSpPr>
          <p:nvPr/>
        </p:nvSpPr>
        <p:spPr bwMode="auto">
          <a:xfrm>
            <a:off x="17018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1" name="Freeform 11"/>
          <p:cNvSpPr>
            <a:spLocks/>
          </p:cNvSpPr>
          <p:nvPr/>
        </p:nvSpPr>
        <p:spPr bwMode="auto">
          <a:xfrm>
            <a:off x="17716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2" name="Freeform 12"/>
          <p:cNvSpPr>
            <a:spLocks/>
          </p:cNvSpPr>
          <p:nvPr/>
        </p:nvSpPr>
        <p:spPr bwMode="auto">
          <a:xfrm>
            <a:off x="184150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3" name="Freeform 13"/>
          <p:cNvSpPr>
            <a:spLocks/>
          </p:cNvSpPr>
          <p:nvPr/>
        </p:nvSpPr>
        <p:spPr bwMode="auto">
          <a:xfrm>
            <a:off x="19097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4" name="Freeform 14"/>
          <p:cNvSpPr>
            <a:spLocks/>
          </p:cNvSpPr>
          <p:nvPr/>
        </p:nvSpPr>
        <p:spPr bwMode="auto">
          <a:xfrm>
            <a:off x="19796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5" name="Freeform 15"/>
          <p:cNvSpPr>
            <a:spLocks/>
          </p:cNvSpPr>
          <p:nvPr/>
        </p:nvSpPr>
        <p:spPr bwMode="auto">
          <a:xfrm>
            <a:off x="20494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6" name="Freeform 16"/>
          <p:cNvSpPr>
            <a:spLocks/>
          </p:cNvSpPr>
          <p:nvPr/>
        </p:nvSpPr>
        <p:spPr bwMode="auto">
          <a:xfrm>
            <a:off x="21177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7" name="Freeform 17"/>
          <p:cNvSpPr>
            <a:spLocks/>
          </p:cNvSpPr>
          <p:nvPr/>
        </p:nvSpPr>
        <p:spPr bwMode="auto">
          <a:xfrm>
            <a:off x="21875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8" name="Freeform 18"/>
          <p:cNvSpPr>
            <a:spLocks/>
          </p:cNvSpPr>
          <p:nvPr/>
        </p:nvSpPr>
        <p:spPr bwMode="auto">
          <a:xfrm>
            <a:off x="22574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099" name="Freeform 19"/>
          <p:cNvSpPr>
            <a:spLocks/>
          </p:cNvSpPr>
          <p:nvPr/>
        </p:nvSpPr>
        <p:spPr bwMode="auto">
          <a:xfrm>
            <a:off x="23272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0" name="Freeform 20"/>
          <p:cNvSpPr>
            <a:spLocks/>
          </p:cNvSpPr>
          <p:nvPr/>
        </p:nvSpPr>
        <p:spPr bwMode="auto">
          <a:xfrm>
            <a:off x="23955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1" name="Freeform 21"/>
          <p:cNvSpPr>
            <a:spLocks/>
          </p:cNvSpPr>
          <p:nvPr/>
        </p:nvSpPr>
        <p:spPr bwMode="auto">
          <a:xfrm>
            <a:off x="24653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2" name="Freeform 22"/>
          <p:cNvSpPr>
            <a:spLocks/>
          </p:cNvSpPr>
          <p:nvPr/>
        </p:nvSpPr>
        <p:spPr bwMode="auto">
          <a:xfrm>
            <a:off x="25352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3" name="Freeform 23"/>
          <p:cNvSpPr>
            <a:spLocks/>
          </p:cNvSpPr>
          <p:nvPr/>
        </p:nvSpPr>
        <p:spPr bwMode="auto">
          <a:xfrm>
            <a:off x="26035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4" name="Freeform 24"/>
          <p:cNvSpPr>
            <a:spLocks/>
          </p:cNvSpPr>
          <p:nvPr/>
        </p:nvSpPr>
        <p:spPr bwMode="auto">
          <a:xfrm>
            <a:off x="26733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5" name="Freeform 25"/>
          <p:cNvSpPr>
            <a:spLocks/>
          </p:cNvSpPr>
          <p:nvPr/>
        </p:nvSpPr>
        <p:spPr bwMode="auto">
          <a:xfrm>
            <a:off x="27432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6" name="Freeform 26"/>
          <p:cNvSpPr>
            <a:spLocks/>
          </p:cNvSpPr>
          <p:nvPr/>
        </p:nvSpPr>
        <p:spPr bwMode="auto">
          <a:xfrm>
            <a:off x="28130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7" name="Freeform 27"/>
          <p:cNvSpPr>
            <a:spLocks/>
          </p:cNvSpPr>
          <p:nvPr/>
        </p:nvSpPr>
        <p:spPr bwMode="auto">
          <a:xfrm>
            <a:off x="28813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8" name="Freeform 28"/>
          <p:cNvSpPr>
            <a:spLocks/>
          </p:cNvSpPr>
          <p:nvPr/>
        </p:nvSpPr>
        <p:spPr bwMode="auto">
          <a:xfrm>
            <a:off x="29511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09" name="Freeform 29"/>
          <p:cNvSpPr>
            <a:spLocks/>
          </p:cNvSpPr>
          <p:nvPr/>
        </p:nvSpPr>
        <p:spPr bwMode="auto">
          <a:xfrm>
            <a:off x="302101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0" name="Freeform 30"/>
          <p:cNvSpPr>
            <a:spLocks/>
          </p:cNvSpPr>
          <p:nvPr/>
        </p:nvSpPr>
        <p:spPr bwMode="auto">
          <a:xfrm>
            <a:off x="30908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1" name="Freeform 31"/>
          <p:cNvSpPr>
            <a:spLocks/>
          </p:cNvSpPr>
          <p:nvPr/>
        </p:nvSpPr>
        <p:spPr bwMode="auto">
          <a:xfrm>
            <a:off x="31591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2" name="Freeform 32"/>
          <p:cNvSpPr>
            <a:spLocks/>
          </p:cNvSpPr>
          <p:nvPr/>
        </p:nvSpPr>
        <p:spPr bwMode="auto">
          <a:xfrm>
            <a:off x="32289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3" name="Freeform 33"/>
          <p:cNvSpPr>
            <a:spLocks/>
          </p:cNvSpPr>
          <p:nvPr/>
        </p:nvSpPr>
        <p:spPr bwMode="auto">
          <a:xfrm>
            <a:off x="32988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4" name="Freeform 34"/>
          <p:cNvSpPr>
            <a:spLocks/>
          </p:cNvSpPr>
          <p:nvPr/>
        </p:nvSpPr>
        <p:spPr bwMode="auto">
          <a:xfrm>
            <a:off x="33670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5" name="Freeform 35"/>
          <p:cNvSpPr>
            <a:spLocks/>
          </p:cNvSpPr>
          <p:nvPr/>
        </p:nvSpPr>
        <p:spPr bwMode="auto">
          <a:xfrm>
            <a:off x="34369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6" name="Freeform 36"/>
          <p:cNvSpPr>
            <a:spLocks/>
          </p:cNvSpPr>
          <p:nvPr/>
        </p:nvSpPr>
        <p:spPr bwMode="auto">
          <a:xfrm>
            <a:off x="35099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7" name="Freeform 37"/>
          <p:cNvSpPr>
            <a:spLocks/>
          </p:cNvSpPr>
          <p:nvPr/>
        </p:nvSpPr>
        <p:spPr bwMode="auto">
          <a:xfrm>
            <a:off x="28733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8" name="Freeform 38"/>
          <p:cNvSpPr>
            <a:spLocks/>
          </p:cNvSpPr>
          <p:nvPr/>
        </p:nvSpPr>
        <p:spPr bwMode="auto">
          <a:xfrm>
            <a:off x="29432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19" name="Freeform 39"/>
          <p:cNvSpPr>
            <a:spLocks/>
          </p:cNvSpPr>
          <p:nvPr/>
        </p:nvSpPr>
        <p:spPr bwMode="auto">
          <a:xfrm>
            <a:off x="30130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0" name="Freeform 40"/>
          <p:cNvSpPr>
            <a:spLocks/>
          </p:cNvSpPr>
          <p:nvPr/>
        </p:nvSpPr>
        <p:spPr bwMode="auto">
          <a:xfrm>
            <a:off x="30829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1" name="Freeform 41"/>
          <p:cNvSpPr>
            <a:spLocks/>
          </p:cNvSpPr>
          <p:nvPr/>
        </p:nvSpPr>
        <p:spPr bwMode="auto">
          <a:xfrm>
            <a:off x="31511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2" name="Freeform 42"/>
          <p:cNvSpPr>
            <a:spLocks/>
          </p:cNvSpPr>
          <p:nvPr/>
        </p:nvSpPr>
        <p:spPr bwMode="auto">
          <a:xfrm>
            <a:off x="32210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3" name="Freeform 43"/>
          <p:cNvSpPr>
            <a:spLocks/>
          </p:cNvSpPr>
          <p:nvPr/>
        </p:nvSpPr>
        <p:spPr bwMode="auto">
          <a:xfrm>
            <a:off x="32908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4" name="Freeform 44"/>
          <p:cNvSpPr>
            <a:spLocks/>
          </p:cNvSpPr>
          <p:nvPr/>
        </p:nvSpPr>
        <p:spPr bwMode="auto">
          <a:xfrm>
            <a:off x="33607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5" name="Freeform 45"/>
          <p:cNvSpPr>
            <a:spLocks/>
          </p:cNvSpPr>
          <p:nvPr/>
        </p:nvSpPr>
        <p:spPr bwMode="auto">
          <a:xfrm>
            <a:off x="34290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6" name="Freeform 46"/>
          <p:cNvSpPr>
            <a:spLocks/>
          </p:cNvSpPr>
          <p:nvPr/>
        </p:nvSpPr>
        <p:spPr bwMode="auto">
          <a:xfrm>
            <a:off x="34988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7" name="Freeform 47"/>
          <p:cNvSpPr>
            <a:spLocks/>
          </p:cNvSpPr>
          <p:nvPr/>
        </p:nvSpPr>
        <p:spPr bwMode="auto">
          <a:xfrm>
            <a:off x="356870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8" name="Freeform 48"/>
          <p:cNvSpPr>
            <a:spLocks/>
          </p:cNvSpPr>
          <p:nvPr/>
        </p:nvSpPr>
        <p:spPr bwMode="auto">
          <a:xfrm>
            <a:off x="36369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29" name="Freeform 49"/>
          <p:cNvSpPr>
            <a:spLocks/>
          </p:cNvSpPr>
          <p:nvPr/>
        </p:nvSpPr>
        <p:spPr bwMode="auto">
          <a:xfrm>
            <a:off x="37068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0" name="Freeform 50"/>
          <p:cNvSpPr>
            <a:spLocks/>
          </p:cNvSpPr>
          <p:nvPr/>
        </p:nvSpPr>
        <p:spPr bwMode="auto">
          <a:xfrm>
            <a:off x="37766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1" name="Freeform 51"/>
          <p:cNvSpPr>
            <a:spLocks/>
          </p:cNvSpPr>
          <p:nvPr/>
        </p:nvSpPr>
        <p:spPr bwMode="auto">
          <a:xfrm>
            <a:off x="384651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2" name="Freeform 52"/>
          <p:cNvSpPr>
            <a:spLocks/>
          </p:cNvSpPr>
          <p:nvPr/>
        </p:nvSpPr>
        <p:spPr bwMode="auto">
          <a:xfrm>
            <a:off x="39147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3" name="Freeform 53"/>
          <p:cNvSpPr>
            <a:spLocks/>
          </p:cNvSpPr>
          <p:nvPr/>
        </p:nvSpPr>
        <p:spPr bwMode="auto">
          <a:xfrm>
            <a:off x="39846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4" name="Freeform 54"/>
          <p:cNvSpPr>
            <a:spLocks/>
          </p:cNvSpPr>
          <p:nvPr/>
        </p:nvSpPr>
        <p:spPr bwMode="auto">
          <a:xfrm>
            <a:off x="40544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5" name="Freeform 55"/>
          <p:cNvSpPr>
            <a:spLocks/>
          </p:cNvSpPr>
          <p:nvPr/>
        </p:nvSpPr>
        <p:spPr bwMode="auto">
          <a:xfrm>
            <a:off x="41227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6" name="Freeform 56"/>
          <p:cNvSpPr>
            <a:spLocks/>
          </p:cNvSpPr>
          <p:nvPr/>
        </p:nvSpPr>
        <p:spPr bwMode="auto">
          <a:xfrm>
            <a:off x="41925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7" name="Freeform 57"/>
          <p:cNvSpPr>
            <a:spLocks/>
          </p:cNvSpPr>
          <p:nvPr/>
        </p:nvSpPr>
        <p:spPr bwMode="auto">
          <a:xfrm>
            <a:off x="42624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8" name="Freeform 58"/>
          <p:cNvSpPr>
            <a:spLocks/>
          </p:cNvSpPr>
          <p:nvPr/>
        </p:nvSpPr>
        <p:spPr bwMode="auto">
          <a:xfrm>
            <a:off x="43322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39" name="Freeform 59"/>
          <p:cNvSpPr>
            <a:spLocks/>
          </p:cNvSpPr>
          <p:nvPr/>
        </p:nvSpPr>
        <p:spPr bwMode="auto">
          <a:xfrm>
            <a:off x="4400550" y="2536825"/>
            <a:ext cx="26988" cy="269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"/>
              </a:cxn>
              <a:cxn ang="0">
                <a:pos x="16" y="16"/>
              </a:cxn>
              <a:cxn ang="0">
                <a:pos x="16" y="0"/>
              </a:cxn>
              <a:cxn ang="0">
                <a:pos x="0" y="0"/>
              </a:cxn>
            </a:cxnLst>
            <a:rect l="0" t="0" r="r" b="b"/>
            <a:pathLst>
              <a:path w="17" h="17">
                <a:moveTo>
                  <a:pt x="0" y="0"/>
                </a:moveTo>
                <a:lnTo>
                  <a:pt x="0" y="16"/>
                </a:lnTo>
                <a:lnTo>
                  <a:pt x="16" y="16"/>
                </a:lnTo>
                <a:lnTo>
                  <a:pt x="1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0" name="Freeform 60"/>
          <p:cNvSpPr>
            <a:spLocks/>
          </p:cNvSpPr>
          <p:nvPr/>
        </p:nvSpPr>
        <p:spPr bwMode="auto">
          <a:xfrm>
            <a:off x="44704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1" name="Freeform 61"/>
          <p:cNvSpPr>
            <a:spLocks/>
          </p:cNvSpPr>
          <p:nvPr/>
        </p:nvSpPr>
        <p:spPr bwMode="auto">
          <a:xfrm>
            <a:off x="45402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2" name="Freeform 62"/>
          <p:cNvSpPr>
            <a:spLocks/>
          </p:cNvSpPr>
          <p:nvPr/>
        </p:nvSpPr>
        <p:spPr bwMode="auto">
          <a:xfrm>
            <a:off x="46291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3" name="Freeform 63"/>
          <p:cNvSpPr>
            <a:spLocks/>
          </p:cNvSpPr>
          <p:nvPr/>
        </p:nvSpPr>
        <p:spPr bwMode="auto">
          <a:xfrm>
            <a:off x="46974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4" name="Freeform 64"/>
          <p:cNvSpPr>
            <a:spLocks/>
          </p:cNvSpPr>
          <p:nvPr/>
        </p:nvSpPr>
        <p:spPr bwMode="auto">
          <a:xfrm>
            <a:off x="47672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5" name="Freeform 65"/>
          <p:cNvSpPr>
            <a:spLocks/>
          </p:cNvSpPr>
          <p:nvPr/>
        </p:nvSpPr>
        <p:spPr bwMode="auto">
          <a:xfrm>
            <a:off x="4832350" y="2536825"/>
            <a:ext cx="6350" cy="3175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3" y="1"/>
              </a:cxn>
              <a:cxn ang="0">
                <a:pos x="0" y="1"/>
              </a:cxn>
              <a:cxn ang="0">
                <a:pos x="0" y="0"/>
              </a:cxn>
              <a:cxn ang="0">
                <a:pos x="3" y="0"/>
              </a:cxn>
            </a:cxnLst>
            <a:rect l="0" t="0" r="r" b="b"/>
            <a:pathLst>
              <a:path w="4" h="2">
                <a:moveTo>
                  <a:pt x="3" y="0"/>
                </a:moveTo>
                <a:lnTo>
                  <a:pt x="3" y="1"/>
                </a:lnTo>
                <a:lnTo>
                  <a:pt x="0" y="1"/>
                </a:lnTo>
                <a:lnTo>
                  <a:pt x="0" y="0"/>
                </a:lnTo>
                <a:lnTo>
                  <a:pt x="3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6" name="Line 66"/>
          <p:cNvSpPr>
            <a:spLocks noChangeShapeType="1"/>
          </p:cNvSpPr>
          <p:nvPr/>
        </p:nvSpPr>
        <p:spPr bwMode="auto">
          <a:xfrm>
            <a:off x="3249613" y="1557338"/>
            <a:ext cx="0" cy="841375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7" name="Freeform 67"/>
          <p:cNvSpPr>
            <a:spLocks/>
          </p:cNvSpPr>
          <p:nvPr/>
        </p:nvSpPr>
        <p:spPr bwMode="auto">
          <a:xfrm>
            <a:off x="3165475" y="2352675"/>
            <a:ext cx="169863" cy="190500"/>
          </a:xfrm>
          <a:custGeom>
            <a:avLst/>
            <a:gdLst/>
            <a:ahLst/>
            <a:cxnLst>
              <a:cxn ang="0">
                <a:pos x="106" y="0"/>
              </a:cxn>
              <a:cxn ang="0">
                <a:pos x="0" y="0"/>
              </a:cxn>
              <a:cxn ang="0">
                <a:pos x="53" y="119"/>
              </a:cxn>
              <a:cxn ang="0">
                <a:pos x="106" y="0"/>
              </a:cxn>
            </a:cxnLst>
            <a:rect l="0" t="0" r="r" b="b"/>
            <a:pathLst>
              <a:path w="107" h="120">
                <a:moveTo>
                  <a:pt x="106" y="0"/>
                </a:moveTo>
                <a:lnTo>
                  <a:pt x="0" y="0"/>
                </a:lnTo>
                <a:lnTo>
                  <a:pt x="53" y="119"/>
                </a:lnTo>
                <a:lnTo>
                  <a:pt x="106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8" name="Freeform 68"/>
          <p:cNvSpPr>
            <a:spLocks/>
          </p:cNvSpPr>
          <p:nvPr/>
        </p:nvSpPr>
        <p:spPr bwMode="auto">
          <a:xfrm>
            <a:off x="3165475" y="1412875"/>
            <a:ext cx="169863" cy="190500"/>
          </a:xfrm>
          <a:custGeom>
            <a:avLst/>
            <a:gdLst/>
            <a:ahLst/>
            <a:cxnLst>
              <a:cxn ang="0">
                <a:pos x="0" y="119"/>
              </a:cxn>
              <a:cxn ang="0">
                <a:pos x="106" y="119"/>
              </a:cxn>
              <a:cxn ang="0">
                <a:pos x="53" y="0"/>
              </a:cxn>
              <a:cxn ang="0">
                <a:pos x="0" y="119"/>
              </a:cxn>
            </a:cxnLst>
            <a:rect l="0" t="0" r="r" b="b"/>
            <a:pathLst>
              <a:path w="107" h="120">
                <a:moveTo>
                  <a:pt x="0" y="119"/>
                </a:moveTo>
                <a:lnTo>
                  <a:pt x="106" y="119"/>
                </a:lnTo>
                <a:lnTo>
                  <a:pt x="53" y="0"/>
                </a:lnTo>
                <a:lnTo>
                  <a:pt x="0" y="119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49" name="Rectangle 69"/>
          <p:cNvSpPr>
            <a:spLocks noChangeArrowheads="1"/>
          </p:cNvSpPr>
          <p:nvPr/>
        </p:nvSpPr>
        <p:spPr bwMode="auto">
          <a:xfrm>
            <a:off x="3414713" y="1835150"/>
            <a:ext cx="627062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8 m</a:t>
            </a:r>
          </a:p>
        </p:txBody>
      </p:sp>
      <p:sp>
        <p:nvSpPr>
          <p:cNvPr id="46150" name="Rectangle 70"/>
          <p:cNvSpPr>
            <a:spLocks noChangeArrowheads="1"/>
          </p:cNvSpPr>
          <p:nvPr/>
        </p:nvSpPr>
        <p:spPr bwMode="auto">
          <a:xfrm>
            <a:off x="1789113" y="2211388"/>
            <a:ext cx="473075" cy="439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46151" name="Rectangle 71"/>
          <p:cNvSpPr>
            <a:spLocks noChangeArrowheads="1"/>
          </p:cNvSpPr>
          <p:nvPr/>
        </p:nvSpPr>
        <p:spPr bwMode="auto">
          <a:xfrm>
            <a:off x="2078038" y="2144713"/>
            <a:ext cx="2762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46152" name="Arc 72"/>
          <p:cNvSpPr>
            <a:spLocks/>
          </p:cNvSpPr>
          <p:nvPr/>
        </p:nvSpPr>
        <p:spPr bwMode="auto">
          <a:xfrm>
            <a:off x="2106613" y="2068513"/>
            <a:ext cx="242887" cy="455612"/>
          </a:xfrm>
          <a:custGeom>
            <a:avLst/>
            <a:gdLst>
              <a:gd name="G0" fmla="+- 142 0 0"/>
              <a:gd name="G1" fmla="+- 21600 0 0"/>
              <a:gd name="G2" fmla="+- 21600 0 0"/>
              <a:gd name="T0" fmla="*/ 0 w 21742"/>
              <a:gd name="T1" fmla="*/ 0 h 21600"/>
              <a:gd name="T2" fmla="*/ 21742 w 21742"/>
              <a:gd name="T3" fmla="*/ 21524 h 21600"/>
              <a:gd name="T4" fmla="*/ 142 w 2174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42" h="21600" fill="none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</a:path>
              <a:path w="21742" h="21600" stroke="0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  <a:lnTo>
                  <a:pt x="142" y="21600"/>
                </a:lnTo>
                <a:close/>
              </a:path>
            </a:pathLst>
          </a:custGeom>
          <a:noFill/>
          <a:ln w="12700" cap="rnd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graphicFrame>
        <p:nvGraphicFramePr>
          <p:cNvPr id="46153" name="Object 73"/>
          <p:cNvGraphicFramePr>
            <a:graphicFrameLocks/>
          </p:cNvGraphicFramePr>
          <p:nvPr/>
        </p:nvGraphicFramePr>
        <p:xfrm>
          <a:off x="6105525" y="1514475"/>
          <a:ext cx="2844800" cy="1914525"/>
        </p:xfrm>
        <a:graphic>
          <a:graphicData uri="http://schemas.openxmlformats.org/presentationml/2006/ole">
            <p:oleObj spid="_x0000_s46153" name="Document" r:id="rId3" imgW="5486400" imgH="938160" progId="Word.Document.6">
              <p:embed/>
            </p:oleObj>
          </a:graphicData>
        </a:graphic>
      </p:graphicFrame>
      <p:sp>
        <p:nvSpPr>
          <p:cNvPr id="46154" name="Rectangle 74"/>
          <p:cNvSpPr>
            <a:spLocks noChangeArrowheads="1"/>
          </p:cNvSpPr>
          <p:nvPr/>
        </p:nvSpPr>
        <p:spPr bwMode="auto">
          <a:xfrm>
            <a:off x="685800" y="3028950"/>
            <a:ext cx="4953000" cy="89535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6155" name="Line 75"/>
          <p:cNvSpPr>
            <a:spLocks noChangeShapeType="1"/>
          </p:cNvSpPr>
          <p:nvPr/>
        </p:nvSpPr>
        <p:spPr bwMode="auto">
          <a:xfrm>
            <a:off x="3238500" y="2533650"/>
            <a:ext cx="0" cy="4953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56" name="Rectangle 76"/>
          <p:cNvSpPr>
            <a:spLocks noChangeArrowheads="1"/>
          </p:cNvSpPr>
          <p:nvPr/>
        </p:nvSpPr>
        <p:spPr bwMode="auto">
          <a:xfrm>
            <a:off x="3395663" y="2578100"/>
            <a:ext cx="627062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2 m</a:t>
            </a:r>
          </a:p>
        </p:txBody>
      </p:sp>
      <p:sp>
        <p:nvSpPr>
          <p:cNvPr id="46157" name="Rectangle 77"/>
          <p:cNvSpPr>
            <a:spLocks noChangeArrowheads="1"/>
          </p:cNvSpPr>
          <p:nvPr/>
        </p:nvSpPr>
        <p:spPr bwMode="auto">
          <a:xfrm>
            <a:off x="2400300" y="3238500"/>
            <a:ext cx="9810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Rock</a:t>
            </a:r>
          </a:p>
        </p:txBody>
      </p:sp>
      <p:sp>
        <p:nvSpPr>
          <p:cNvPr id="46158" name="Line 78"/>
          <p:cNvSpPr>
            <a:spLocks noChangeShapeType="1"/>
          </p:cNvSpPr>
          <p:nvPr/>
        </p:nvSpPr>
        <p:spPr bwMode="auto">
          <a:xfrm>
            <a:off x="4686300" y="1428750"/>
            <a:ext cx="0" cy="158115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6159" name="Rectangle 79"/>
          <p:cNvSpPr>
            <a:spLocks noChangeArrowheads="1"/>
          </p:cNvSpPr>
          <p:nvPr/>
        </p:nvSpPr>
        <p:spPr bwMode="auto">
          <a:xfrm>
            <a:off x="4705350" y="2019300"/>
            <a:ext cx="638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DH</a:t>
            </a:r>
          </a:p>
        </p:txBody>
      </p:sp>
      <p:sp>
        <p:nvSpPr>
          <p:cNvPr id="46160" name="Rectangle 80"/>
          <p:cNvSpPr>
            <a:spLocks noChangeArrowheads="1"/>
          </p:cNvSpPr>
          <p:nvPr/>
        </p:nvSpPr>
        <p:spPr bwMode="auto">
          <a:xfrm>
            <a:off x="742950" y="4457700"/>
            <a:ext cx="7305675" cy="154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Calculate the Depth Factor D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DH = 10 m, H = 8m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D = 1.25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09" name="Group 5"/>
          <p:cNvGrpSpPr>
            <a:grpSpLocks/>
          </p:cNvGrpSpPr>
          <p:nvPr/>
        </p:nvGrpSpPr>
        <p:grpSpPr bwMode="auto">
          <a:xfrm>
            <a:off x="1646238" y="284163"/>
            <a:ext cx="5567362" cy="6473825"/>
            <a:chOff x="1037" y="179"/>
            <a:chExt cx="3507" cy="4078"/>
          </a:xfrm>
        </p:grpSpPr>
        <p:pic>
          <p:nvPicPr>
            <p:cNvPr id="47110" name="Picture 6"/>
            <p:cNvPicPr>
              <a:picLocks noChangeArrowheads="1"/>
            </p:cNvPicPr>
            <p:nvPr/>
          </p:nvPicPr>
          <p:blipFill>
            <a:blip r:embed="rId2" cstate="print"/>
            <a:srcRect l="17270" t="2913" r="18608" b="44919"/>
            <a:stretch>
              <a:fillRect/>
            </a:stretch>
          </p:blipFill>
          <p:spPr bwMode="auto">
            <a:xfrm>
              <a:off x="1037" y="179"/>
              <a:ext cx="3507" cy="407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47111" name="Line 7"/>
            <p:cNvSpPr>
              <a:spLocks noChangeShapeType="1"/>
            </p:cNvSpPr>
            <p:nvPr/>
          </p:nvSpPr>
          <p:spPr bwMode="auto">
            <a:xfrm>
              <a:off x="2238" y="775"/>
              <a:ext cx="968" cy="1382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112" name="Freeform 8"/>
            <p:cNvSpPr>
              <a:spLocks/>
            </p:cNvSpPr>
            <p:nvPr/>
          </p:nvSpPr>
          <p:spPr bwMode="auto">
            <a:xfrm>
              <a:off x="1901" y="1164"/>
              <a:ext cx="812" cy="19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2" y="1964"/>
                </a:cxn>
              </a:cxnLst>
              <a:rect l="0" t="0" r="r" b="b"/>
              <a:pathLst>
                <a:path w="812" h="1964">
                  <a:moveTo>
                    <a:pt x="0" y="0"/>
                  </a:moveTo>
                  <a:cubicBezTo>
                    <a:pt x="187" y="1089"/>
                    <a:pt x="604" y="1554"/>
                    <a:pt x="812" y="1964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113" name="Freeform 9"/>
            <p:cNvSpPr>
              <a:spLocks/>
            </p:cNvSpPr>
            <p:nvPr/>
          </p:nvSpPr>
          <p:spPr bwMode="auto">
            <a:xfrm>
              <a:off x="2641" y="653"/>
              <a:ext cx="1202" cy="110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02" y="1106"/>
                </a:cxn>
              </a:cxnLst>
              <a:rect l="0" t="0" r="r" b="b"/>
              <a:pathLst>
                <a:path w="1202" h="1106">
                  <a:moveTo>
                    <a:pt x="0" y="0"/>
                  </a:moveTo>
                  <a:cubicBezTo>
                    <a:pt x="872" y="649"/>
                    <a:pt x="917" y="781"/>
                    <a:pt x="1202" y="1106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114" name="Freeform 10"/>
            <p:cNvSpPr>
              <a:spLocks/>
            </p:cNvSpPr>
            <p:nvPr/>
          </p:nvSpPr>
          <p:spPr bwMode="auto">
            <a:xfrm>
              <a:off x="3156" y="622"/>
              <a:ext cx="1148" cy="6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48" y="674"/>
                </a:cxn>
              </a:cxnLst>
              <a:rect l="0" t="0" r="r" b="b"/>
              <a:pathLst>
                <a:path w="1148" h="674">
                  <a:moveTo>
                    <a:pt x="0" y="0"/>
                  </a:moveTo>
                  <a:cubicBezTo>
                    <a:pt x="747" y="311"/>
                    <a:pt x="807" y="425"/>
                    <a:pt x="1148" y="674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115" name="Freeform 11"/>
            <p:cNvSpPr>
              <a:spLocks/>
            </p:cNvSpPr>
            <p:nvPr/>
          </p:nvSpPr>
          <p:spPr bwMode="auto">
            <a:xfrm>
              <a:off x="2823" y="1908"/>
              <a:ext cx="1492" cy="778"/>
            </a:xfrm>
            <a:custGeom>
              <a:avLst/>
              <a:gdLst/>
              <a:ahLst/>
              <a:cxnLst>
                <a:cxn ang="0">
                  <a:pos x="1492" y="140"/>
                </a:cxn>
                <a:cxn ang="0">
                  <a:pos x="0" y="778"/>
                </a:cxn>
              </a:cxnLst>
              <a:rect l="0" t="0" r="r" b="b"/>
              <a:pathLst>
                <a:path w="1492" h="778">
                  <a:moveTo>
                    <a:pt x="1492" y="140"/>
                  </a:moveTo>
                  <a:cubicBezTo>
                    <a:pt x="1215" y="132"/>
                    <a:pt x="504" y="0"/>
                    <a:pt x="0" y="778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116" name="Freeform 12"/>
            <p:cNvSpPr>
              <a:spLocks/>
            </p:cNvSpPr>
            <p:nvPr/>
          </p:nvSpPr>
          <p:spPr bwMode="auto">
            <a:xfrm>
              <a:off x="2256" y="1782"/>
              <a:ext cx="765" cy="522"/>
            </a:xfrm>
            <a:custGeom>
              <a:avLst/>
              <a:gdLst/>
              <a:ahLst/>
              <a:cxnLst>
                <a:cxn ang="0">
                  <a:pos x="765" y="111"/>
                </a:cxn>
                <a:cxn ang="0">
                  <a:pos x="0" y="522"/>
                </a:cxn>
              </a:cxnLst>
              <a:rect l="0" t="0" r="r" b="b"/>
              <a:pathLst>
                <a:path w="765" h="522">
                  <a:moveTo>
                    <a:pt x="765" y="111"/>
                  </a:moveTo>
                  <a:cubicBezTo>
                    <a:pt x="597" y="99"/>
                    <a:pt x="168" y="0"/>
                    <a:pt x="0" y="522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117" name="Freeform 13"/>
            <p:cNvSpPr>
              <a:spLocks/>
            </p:cNvSpPr>
            <p:nvPr/>
          </p:nvSpPr>
          <p:spPr bwMode="auto">
            <a:xfrm>
              <a:off x="1959" y="1584"/>
              <a:ext cx="449" cy="858"/>
            </a:xfrm>
            <a:custGeom>
              <a:avLst/>
              <a:gdLst/>
              <a:ahLst/>
              <a:cxnLst>
                <a:cxn ang="0">
                  <a:pos x="449" y="134"/>
                </a:cxn>
                <a:cxn ang="0">
                  <a:pos x="0" y="858"/>
                </a:cxn>
              </a:cxnLst>
              <a:rect l="0" t="0" r="r" b="b"/>
              <a:pathLst>
                <a:path w="449" h="858">
                  <a:moveTo>
                    <a:pt x="449" y="134"/>
                  </a:moveTo>
                  <a:cubicBezTo>
                    <a:pt x="234" y="144"/>
                    <a:pt x="132" y="0"/>
                    <a:pt x="0" y="858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118" name="Freeform 14"/>
            <p:cNvSpPr>
              <a:spLocks/>
            </p:cNvSpPr>
            <p:nvPr/>
          </p:nvSpPr>
          <p:spPr bwMode="auto">
            <a:xfrm>
              <a:off x="1862" y="1401"/>
              <a:ext cx="347" cy="833"/>
            </a:xfrm>
            <a:custGeom>
              <a:avLst/>
              <a:gdLst/>
              <a:ahLst/>
              <a:cxnLst>
                <a:cxn ang="0">
                  <a:pos x="347" y="112"/>
                </a:cxn>
                <a:cxn ang="0">
                  <a:pos x="0" y="833"/>
                </a:cxn>
              </a:cxnLst>
              <a:rect l="0" t="0" r="r" b="b"/>
              <a:pathLst>
                <a:path w="347" h="833">
                  <a:moveTo>
                    <a:pt x="347" y="112"/>
                  </a:moveTo>
                  <a:cubicBezTo>
                    <a:pt x="181" y="121"/>
                    <a:pt x="85" y="0"/>
                    <a:pt x="0" y="833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7119" name="Freeform 15"/>
            <p:cNvSpPr>
              <a:spLocks/>
            </p:cNvSpPr>
            <p:nvPr/>
          </p:nvSpPr>
          <p:spPr bwMode="auto">
            <a:xfrm>
              <a:off x="1850" y="978"/>
              <a:ext cx="484" cy="171"/>
            </a:xfrm>
            <a:custGeom>
              <a:avLst/>
              <a:gdLst/>
              <a:ahLst/>
              <a:cxnLst>
                <a:cxn ang="0">
                  <a:pos x="484" y="6"/>
                </a:cxn>
                <a:cxn ang="0">
                  <a:pos x="79" y="27"/>
                </a:cxn>
                <a:cxn ang="0">
                  <a:pos x="7" y="171"/>
                </a:cxn>
              </a:cxnLst>
              <a:rect l="0" t="0" r="r" b="b"/>
              <a:pathLst>
                <a:path w="484" h="171">
                  <a:moveTo>
                    <a:pt x="484" y="6"/>
                  </a:moveTo>
                  <a:cubicBezTo>
                    <a:pt x="379" y="6"/>
                    <a:pt x="158" y="0"/>
                    <a:pt x="79" y="27"/>
                  </a:cubicBezTo>
                  <a:cubicBezTo>
                    <a:pt x="0" y="54"/>
                    <a:pt x="22" y="141"/>
                    <a:pt x="7" y="171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47107" name="Line 3"/>
          <p:cNvSpPr>
            <a:spLocks noChangeShapeType="1"/>
          </p:cNvSpPr>
          <p:nvPr/>
        </p:nvSpPr>
        <p:spPr bwMode="auto">
          <a:xfrm flipH="1" flipV="1">
            <a:off x="3505200" y="1905000"/>
            <a:ext cx="9525" cy="41624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2933700" y="1943100"/>
            <a:ext cx="523875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795338" y="0"/>
            <a:ext cx="80295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</a:rPr>
              <a:t>Taylor’s Chart - example with finite depth</a:t>
            </a:r>
          </a:p>
        </p:txBody>
      </p:sp>
      <p:sp>
        <p:nvSpPr>
          <p:cNvPr id="48131" name="Line 3"/>
          <p:cNvSpPr>
            <a:spLocks noChangeShapeType="1"/>
          </p:cNvSpPr>
          <p:nvPr/>
        </p:nvSpPr>
        <p:spPr bwMode="auto">
          <a:xfrm>
            <a:off x="666750" y="2533650"/>
            <a:ext cx="757238" cy="79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1423988" y="1412875"/>
            <a:ext cx="1628775" cy="112871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3049588" y="1412875"/>
            <a:ext cx="2189162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34" name="Freeform 6"/>
          <p:cNvSpPr>
            <a:spLocks/>
          </p:cNvSpPr>
          <p:nvPr/>
        </p:nvSpPr>
        <p:spPr bwMode="auto">
          <a:xfrm>
            <a:off x="14239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35" name="Freeform 7"/>
          <p:cNvSpPr>
            <a:spLocks/>
          </p:cNvSpPr>
          <p:nvPr/>
        </p:nvSpPr>
        <p:spPr bwMode="auto">
          <a:xfrm>
            <a:off x="14938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36" name="Freeform 8"/>
          <p:cNvSpPr>
            <a:spLocks/>
          </p:cNvSpPr>
          <p:nvPr/>
        </p:nvSpPr>
        <p:spPr bwMode="auto">
          <a:xfrm>
            <a:off x="15636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37" name="Freeform 9"/>
          <p:cNvSpPr>
            <a:spLocks/>
          </p:cNvSpPr>
          <p:nvPr/>
        </p:nvSpPr>
        <p:spPr bwMode="auto">
          <a:xfrm>
            <a:off x="16319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38" name="Freeform 10"/>
          <p:cNvSpPr>
            <a:spLocks/>
          </p:cNvSpPr>
          <p:nvPr/>
        </p:nvSpPr>
        <p:spPr bwMode="auto">
          <a:xfrm>
            <a:off x="17018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39" name="Freeform 11"/>
          <p:cNvSpPr>
            <a:spLocks/>
          </p:cNvSpPr>
          <p:nvPr/>
        </p:nvSpPr>
        <p:spPr bwMode="auto">
          <a:xfrm>
            <a:off x="17716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0" name="Freeform 12"/>
          <p:cNvSpPr>
            <a:spLocks/>
          </p:cNvSpPr>
          <p:nvPr/>
        </p:nvSpPr>
        <p:spPr bwMode="auto">
          <a:xfrm>
            <a:off x="184150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1" name="Freeform 13"/>
          <p:cNvSpPr>
            <a:spLocks/>
          </p:cNvSpPr>
          <p:nvPr/>
        </p:nvSpPr>
        <p:spPr bwMode="auto">
          <a:xfrm>
            <a:off x="19097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2" name="Freeform 14"/>
          <p:cNvSpPr>
            <a:spLocks/>
          </p:cNvSpPr>
          <p:nvPr/>
        </p:nvSpPr>
        <p:spPr bwMode="auto">
          <a:xfrm>
            <a:off x="19796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3" name="Freeform 15"/>
          <p:cNvSpPr>
            <a:spLocks/>
          </p:cNvSpPr>
          <p:nvPr/>
        </p:nvSpPr>
        <p:spPr bwMode="auto">
          <a:xfrm>
            <a:off x="20494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4" name="Freeform 16"/>
          <p:cNvSpPr>
            <a:spLocks/>
          </p:cNvSpPr>
          <p:nvPr/>
        </p:nvSpPr>
        <p:spPr bwMode="auto">
          <a:xfrm>
            <a:off x="21177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5" name="Freeform 17"/>
          <p:cNvSpPr>
            <a:spLocks/>
          </p:cNvSpPr>
          <p:nvPr/>
        </p:nvSpPr>
        <p:spPr bwMode="auto">
          <a:xfrm>
            <a:off x="21875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6" name="Freeform 18"/>
          <p:cNvSpPr>
            <a:spLocks/>
          </p:cNvSpPr>
          <p:nvPr/>
        </p:nvSpPr>
        <p:spPr bwMode="auto">
          <a:xfrm>
            <a:off x="22574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7" name="Freeform 19"/>
          <p:cNvSpPr>
            <a:spLocks/>
          </p:cNvSpPr>
          <p:nvPr/>
        </p:nvSpPr>
        <p:spPr bwMode="auto">
          <a:xfrm>
            <a:off x="23272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8" name="Freeform 20"/>
          <p:cNvSpPr>
            <a:spLocks/>
          </p:cNvSpPr>
          <p:nvPr/>
        </p:nvSpPr>
        <p:spPr bwMode="auto">
          <a:xfrm>
            <a:off x="23955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49" name="Freeform 21"/>
          <p:cNvSpPr>
            <a:spLocks/>
          </p:cNvSpPr>
          <p:nvPr/>
        </p:nvSpPr>
        <p:spPr bwMode="auto">
          <a:xfrm>
            <a:off x="24653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0" name="Freeform 22"/>
          <p:cNvSpPr>
            <a:spLocks/>
          </p:cNvSpPr>
          <p:nvPr/>
        </p:nvSpPr>
        <p:spPr bwMode="auto">
          <a:xfrm>
            <a:off x="25352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1" name="Freeform 23"/>
          <p:cNvSpPr>
            <a:spLocks/>
          </p:cNvSpPr>
          <p:nvPr/>
        </p:nvSpPr>
        <p:spPr bwMode="auto">
          <a:xfrm>
            <a:off x="26035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2" name="Freeform 24"/>
          <p:cNvSpPr>
            <a:spLocks/>
          </p:cNvSpPr>
          <p:nvPr/>
        </p:nvSpPr>
        <p:spPr bwMode="auto">
          <a:xfrm>
            <a:off x="26733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3" name="Freeform 25"/>
          <p:cNvSpPr>
            <a:spLocks/>
          </p:cNvSpPr>
          <p:nvPr/>
        </p:nvSpPr>
        <p:spPr bwMode="auto">
          <a:xfrm>
            <a:off x="27432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4" name="Freeform 26"/>
          <p:cNvSpPr>
            <a:spLocks/>
          </p:cNvSpPr>
          <p:nvPr/>
        </p:nvSpPr>
        <p:spPr bwMode="auto">
          <a:xfrm>
            <a:off x="28130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5" name="Freeform 27"/>
          <p:cNvSpPr>
            <a:spLocks/>
          </p:cNvSpPr>
          <p:nvPr/>
        </p:nvSpPr>
        <p:spPr bwMode="auto">
          <a:xfrm>
            <a:off x="28813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6" name="Freeform 28"/>
          <p:cNvSpPr>
            <a:spLocks/>
          </p:cNvSpPr>
          <p:nvPr/>
        </p:nvSpPr>
        <p:spPr bwMode="auto">
          <a:xfrm>
            <a:off x="29511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7" name="Freeform 29"/>
          <p:cNvSpPr>
            <a:spLocks/>
          </p:cNvSpPr>
          <p:nvPr/>
        </p:nvSpPr>
        <p:spPr bwMode="auto">
          <a:xfrm>
            <a:off x="302101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8" name="Freeform 30"/>
          <p:cNvSpPr>
            <a:spLocks/>
          </p:cNvSpPr>
          <p:nvPr/>
        </p:nvSpPr>
        <p:spPr bwMode="auto">
          <a:xfrm>
            <a:off x="30908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59" name="Freeform 31"/>
          <p:cNvSpPr>
            <a:spLocks/>
          </p:cNvSpPr>
          <p:nvPr/>
        </p:nvSpPr>
        <p:spPr bwMode="auto">
          <a:xfrm>
            <a:off x="31591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0" name="Freeform 32"/>
          <p:cNvSpPr>
            <a:spLocks/>
          </p:cNvSpPr>
          <p:nvPr/>
        </p:nvSpPr>
        <p:spPr bwMode="auto">
          <a:xfrm>
            <a:off x="32289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1" name="Freeform 33"/>
          <p:cNvSpPr>
            <a:spLocks/>
          </p:cNvSpPr>
          <p:nvPr/>
        </p:nvSpPr>
        <p:spPr bwMode="auto">
          <a:xfrm>
            <a:off x="32988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2" name="Freeform 34"/>
          <p:cNvSpPr>
            <a:spLocks/>
          </p:cNvSpPr>
          <p:nvPr/>
        </p:nvSpPr>
        <p:spPr bwMode="auto">
          <a:xfrm>
            <a:off x="33670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3" name="Freeform 35"/>
          <p:cNvSpPr>
            <a:spLocks/>
          </p:cNvSpPr>
          <p:nvPr/>
        </p:nvSpPr>
        <p:spPr bwMode="auto">
          <a:xfrm>
            <a:off x="34369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4" name="Freeform 36"/>
          <p:cNvSpPr>
            <a:spLocks/>
          </p:cNvSpPr>
          <p:nvPr/>
        </p:nvSpPr>
        <p:spPr bwMode="auto">
          <a:xfrm>
            <a:off x="35099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5" name="Freeform 37"/>
          <p:cNvSpPr>
            <a:spLocks/>
          </p:cNvSpPr>
          <p:nvPr/>
        </p:nvSpPr>
        <p:spPr bwMode="auto">
          <a:xfrm>
            <a:off x="28733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6" name="Freeform 38"/>
          <p:cNvSpPr>
            <a:spLocks/>
          </p:cNvSpPr>
          <p:nvPr/>
        </p:nvSpPr>
        <p:spPr bwMode="auto">
          <a:xfrm>
            <a:off x="29432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7" name="Freeform 39"/>
          <p:cNvSpPr>
            <a:spLocks/>
          </p:cNvSpPr>
          <p:nvPr/>
        </p:nvSpPr>
        <p:spPr bwMode="auto">
          <a:xfrm>
            <a:off x="30130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8" name="Freeform 40"/>
          <p:cNvSpPr>
            <a:spLocks/>
          </p:cNvSpPr>
          <p:nvPr/>
        </p:nvSpPr>
        <p:spPr bwMode="auto">
          <a:xfrm>
            <a:off x="308292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69" name="Freeform 41"/>
          <p:cNvSpPr>
            <a:spLocks/>
          </p:cNvSpPr>
          <p:nvPr/>
        </p:nvSpPr>
        <p:spPr bwMode="auto">
          <a:xfrm>
            <a:off x="31511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0" name="Freeform 42"/>
          <p:cNvSpPr>
            <a:spLocks/>
          </p:cNvSpPr>
          <p:nvPr/>
        </p:nvSpPr>
        <p:spPr bwMode="auto">
          <a:xfrm>
            <a:off x="32210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1" name="Freeform 43"/>
          <p:cNvSpPr>
            <a:spLocks/>
          </p:cNvSpPr>
          <p:nvPr/>
        </p:nvSpPr>
        <p:spPr bwMode="auto">
          <a:xfrm>
            <a:off x="32908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2" name="Freeform 44"/>
          <p:cNvSpPr>
            <a:spLocks/>
          </p:cNvSpPr>
          <p:nvPr/>
        </p:nvSpPr>
        <p:spPr bwMode="auto">
          <a:xfrm>
            <a:off x="33607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3" name="Freeform 45"/>
          <p:cNvSpPr>
            <a:spLocks/>
          </p:cNvSpPr>
          <p:nvPr/>
        </p:nvSpPr>
        <p:spPr bwMode="auto">
          <a:xfrm>
            <a:off x="34290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4" name="Freeform 46"/>
          <p:cNvSpPr>
            <a:spLocks/>
          </p:cNvSpPr>
          <p:nvPr/>
        </p:nvSpPr>
        <p:spPr bwMode="auto">
          <a:xfrm>
            <a:off x="349885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5" name="Freeform 47"/>
          <p:cNvSpPr>
            <a:spLocks/>
          </p:cNvSpPr>
          <p:nvPr/>
        </p:nvSpPr>
        <p:spPr bwMode="auto">
          <a:xfrm>
            <a:off x="356870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6" name="Freeform 48"/>
          <p:cNvSpPr>
            <a:spLocks/>
          </p:cNvSpPr>
          <p:nvPr/>
        </p:nvSpPr>
        <p:spPr bwMode="auto">
          <a:xfrm>
            <a:off x="36369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7" name="Freeform 49"/>
          <p:cNvSpPr>
            <a:spLocks/>
          </p:cNvSpPr>
          <p:nvPr/>
        </p:nvSpPr>
        <p:spPr bwMode="auto">
          <a:xfrm>
            <a:off x="37068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8" name="Freeform 50"/>
          <p:cNvSpPr>
            <a:spLocks/>
          </p:cNvSpPr>
          <p:nvPr/>
        </p:nvSpPr>
        <p:spPr bwMode="auto">
          <a:xfrm>
            <a:off x="377666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79" name="Freeform 51"/>
          <p:cNvSpPr>
            <a:spLocks/>
          </p:cNvSpPr>
          <p:nvPr/>
        </p:nvSpPr>
        <p:spPr bwMode="auto">
          <a:xfrm>
            <a:off x="3846513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0" name="Freeform 52"/>
          <p:cNvSpPr>
            <a:spLocks/>
          </p:cNvSpPr>
          <p:nvPr/>
        </p:nvSpPr>
        <p:spPr bwMode="auto">
          <a:xfrm>
            <a:off x="391477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1" name="Freeform 53"/>
          <p:cNvSpPr>
            <a:spLocks/>
          </p:cNvSpPr>
          <p:nvPr/>
        </p:nvSpPr>
        <p:spPr bwMode="auto">
          <a:xfrm>
            <a:off x="3984625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2" name="Freeform 54"/>
          <p:cNvSpPr>
            <a:spLocks/>
          </p:cNvSpPr>
          <p:nvPr/>
        </p:nvSpPr>
        <p:spPr bwMode="auto">
          <a:xfrm>
            <a:off x="4054475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3" name="Freeform 55"/>
          <p:cNvSpPr>
            <a:spLocks/>
          </p:cNvSpPr>
          <p:nvPr/>
        </p:nvSpPr>
        <p:spPr bwMode="auto">
          <a:xfrm>
            <a:off x="412273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4" name="Freeform 56"/>
          <p:cNvSpPr>
            <a:spLocks/>
          </p:cNvSpPr>
          <p:nvPr/>
        </p:nvSpPr>
        <p:spPr bwMode="auto">
          <a:xfrm>
            <a:off x="4192588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5" name="Freeform 57"/>
          <p:cNvSpPr>
            <a:spLocks/>
          </p:cNvSpPr>
          <p:nvPr/>
        </p:nvSpPr>
        <p:spPr bwMode="auto">
          <a:xfrm>
            <a:off x="426243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6" name="Freeform 58"/>
          <p:cNvSpPr>
            <a:spLocks/>
          </p:cNvSpPr>
          <p:nvPr/>
        </p:nvSpPr>
        <p:spPr bwMode="auto">
          <a:xfrm>
            <a:off x="4332288" y="2536825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7" name="Freeform 59"/>
          <p:cNvSpPr>
            <a:spLocks/>
          </p:cNvSpPr>
          <p:nvPr/>
        </p:nvSpPr>
        <p:spPr bwMode="auto">
          <a:xfrm>
            <a:off x="4400550" y="2536825"/>
            <a:ext cx="26988" cy="269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"/>
              </a:cxn>
              <a:cxn ang="0">
                <a:pos x="16" y="16"/>
              </a:cxn>
              <a:cxn ang="0">
                <a:pos x="16" y="0"/>
              </a:cxn>
              <a:cxn ang="0">
                <a:pos x="0" y="0"/>
              </a:cxn>
            </a:cxnLst>
            <a:rect l="0" t="0" r="r" b="b"/>
            <a:pathLst>
              <a:path w="17" h="17">
                <a:moveTo>
                  <a:pt x="0" y="0"/>
                </a:moveTo>
                <a:lnTo>
                  <a:pt x="0" y="16"/>
                </a:lnTo>
                <a:lnTo>
                  <a:pt x="16" y="16"/>
                </a:lnTo>
                <a:lnTo>
                  <a:pt x="16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8" name="Freeform 60"/>
          <p:cNvSpPr>
            <a:spLocks/>
          </p:cNvSpPr>
          <p:nvPr/>
        </p:nvSpPr>
        <p:spPr bwMode="auto">
          <a:xfrm>
            <a:off x="4470400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89" name="Freeform 61"/>
          <p:cNvSpPr>
            <a:spLocks/>
          </p:cNvSpPr>
          <p:nvPr/>
        </p:nvSpPr>
        <p:spPr bwMode="auto">
          <a:xfrm>
            <a:off x="45402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90" name="Freeform 62"/>
          <p:cNvSpPr>
            <a:spLocks/>
          </p:cNvSpPr>
          <p:nvPr/>
        </p:nvSpPr>
        <p:spPr bwMode="auto">
          <a:xfrm>
            <a:off x="4629150" y="2536825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91" name="Freeform 63"/>
          <p:cNvSpPr>
            <a:spLocks/>
          </p:cNvSpPr>
          <p:nvPr/>
        </p:nvSpPr>
        <p:spPr bwMode="auto">
          <a:xfrm>
            <a:off x="469741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92" name="Freeform 64"/>
          <p:cNvSpPr>
            <a:spLocks/>
          </p:cNvSpPr>
          <p:nvPr/>
        </p:nvSpPr>
        <p:spPr bwMode="auto">
          <a:xfrm>
            <a:off x="4767263" y="2536825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93" name="Freeform 65"/>
          <p:cNvSpPr>
            <a:spLocks/>
          </p:cNvSpPr>
          <p:nvPr/>
        </p:nvSpPr>
        <p:spPr bwMode="auto">
          <a:xfrm>
            <a:off x="4832350" y="2536825"/>
            <a:ext cx="6350" cy="3175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3" y="1"/>
              </a:cxn>
              <a:cxn ang="0">
                <a:pos x="0" y="1"/>
              </a:cxn>
              <a:cxn ang="0">
                <a:pos x="0" y="0"/>
              </a:cxn>
              <a:cxn ang="0">
                <a:pos x="3" y="0"/>
              </a:cxn>
            </a:cxnLst>
            <a:rect l="0" t="0" r="r" b="b"/>
            <a:pathLst>
              <a:path w="4" h="2">
                <a:moveTo>
                  <a:pt x="3" y="0"/>
                </a:moveTo>
                <a:lnTo>
                  <a:pt x="3" y="1"/>
                </a:lnTo>
                <a:lnTo>
                  <a:pt x="0" y="1"/>
                </a:lnTo>
                <a:lnTo>
                  <a:pt x="0" y="0"/>
                </a:lnTo>
                <a:lnTo>
                  <a:pt x="3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94" name="Line 66"/>
          <p:cNvSpPr>
            <a:spLocks noChangeShapeType="1"/>
          </p:cNvSpPr>
          <p:nvPr/>
        </p:nvSpPr>
        <p:spPr bwMode="auto">
          <a:xfrm>
            <a:off x="3249613" y="1557338"/>
            <a:ext cx="0" cy="841375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95" name="Freeform 67"/>
          <p:cNvSpPr>
            <a:spLocks/>
          </p:cNvSpPr>
          <p:nvPr/>
        </p:nvSpPr>
        <p:spPr bwMode="auto">
          <a:xfrm>
            <a:off x="3165475" y="2352675"/>
            <a:ext cx="169863" cy="190500"/>
          </a:xfrm>
          <a:custGeom>
            <a:avLst/>
            <a:gdLst/>
            <a:ahLst/>
            <a:cxnLst>
              <a:cxn ang="0">
                <a:pos x="106" y="0"/>
              </a:cxn>
              <a:cxn ang="0">
                <a:pos x="0" y="0"/>
              </a:cxn>
              <a:cxn ang="0">
                <a:pos x="53" y="119"/>
              </a:cxn>
              <a:cxn ang="0">
                <a:pos x="106" y="0"/>
              </a:cxn>
            </a:cxnLst>
            <a:rect l="0" t="0" r="r" b="b"/>
            <a:pathLst>
              <a:path w="107" h="120">
                <a:moveTo>
                  <a:pt x="106" y="0"/>
                </a:moveTo>
                <a:lnTo>
                  <a:pt x="0" y="0"/>
                </a:lnTo>
                <a:lnTo>
                  <a:pt x="53" y="119"/>
                </a:lnTo>
                <a:lnTo>
                  <a:pt x="106" y="0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96" name="Freeform 68"/>
          <p:cNvSpPr>
            <a:spLocks/>
          </p:cNvSpPr>
          <p:nvPr/>
        </p:nvSpPr>
        <p:spPr bwMode="auto">
          <a:xfrm>
            <a:off x="3165475" y="1412875"/>
            <a:ext cx="169863" cy="190500"/>
          </a:xfrm>
          <a:custGeom>
            <a:avLst/>
            <a:gdLst/>
            <a:ahLst/>
            <a:cxnLst>
              <a:cxn ang="0">
                <a:pos x="0" y="119"/>
              </a:cxn>
              <a:cxn ang="0">
                <a:pos x="106" y="119"/>
              </a:cxn>
              <a:cxn ang="0">
                <a:pos x="53" y="0"/>
              </a:cxn>
              <a:cxn ang="0">
                <a:pos x="0" y="119"/>
              </a:cxn>
            </a:cxnLst>
            <a:rect l="0" t="0" r="r" b="b"/>
            <a:pathLst>
              <a:path w="107" h="120">
                <a:moveTo>
                  <a:pt x="0" y="119"/>
                </a:moveTo>
                <a:lnTo>
                  <a:pt x="106" y="119"/>
                </a:lnTo>
                <a:lnTo>
                  <a:pt x="53" y="0"/>
                </a:lnTo>
                <a:lnTo>
                  <a:pt x="0" y="119"/>
                </a:lnTo>
              </a:path>
            </a:pathLst>
          </a:custGeom>
          <a:solidFill>
            <a:srgbClr val="FFFFFF"/>
          </a:solidFill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197" name="Rectangle 69"/>
          <p:cNvSpPr>
            <a:spLocks noChangeArrowheads="1"/>
          </p:cNvSpPr>
          <p:nvPr/>
        </p:nvSpPr>
        <p:spPr bwMode="auto">
          <a:xfrm>
            <a:off x="3414713" y="1835150"/>
            <a:ext cx="627062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8 m</a:t>
            </a:r>
          </a:p>
        </p:txBody>
      </p:sp>
      <p:sp>
        <p:nvSpPr>
          <p:cNvPr id="48198" name="Rectangle 70"/>
          <p:cNvSpPr>
            <a:spLocks noChangeArrowheads="1"/>
          </p:cNvSpPr>
          <p:nvPr/>
        </p:nvSpPr>
        <p:spPr bwMode="auto">
          <a:xfrm>
            <a:off x="1789113" y="2211388"/>
            <a:ext cx="473075" cy="439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48199" name="Rectangle 71"/>
          <p:cNvSpPr>
            <a:spLocks noChangeArrowheads="1"/>
          </p:cNvSpPr>
          <p:nvPr/>
        </p:nvSpPr>
        <p:spPr bwMode="auto">
          <a:xfrm>
            <a:off x="2078038" y="2144713"/>
            <a:ext cx="2762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48200" name="Arc 72"/>
          <p:cNvSpPr>
            <a:spLocks/>
          </p:cNvSpPr>
          <p:nvPr/>
        </p:nvSpPr>
        <p:spPr bwMode="auto">
          <a:xfrm>
            <a:off x="2106613" y="2068513"/>
            <a:ext cx="242887" cy="455612"/>
          </a:xfrm>
          <a:custGeom>
            <a:avLst/>
            <a:gdLst>
              <a:gd name="G0" fmla="+- 142 0 0"/>
              <a:gd name="G1" fmla="+- 21600 0 0"/>
              <a:gd name="G2" fmla="+- 21600 0 0"/>
              <a:gd name="T0" fmla="*/ 0 w 21742"/>
              <a:gd name="T1" fmla="*/ 0 h 21600"/>
              <a:gd name="T2" fmla="*/ 21742 w 21742"/>
              <a:gd name="T3" fmla="*/ 21524 h 21600"/>
              <a:gd name="T4" fmla="*/ 142 w 2174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42" h="21600" fill="none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</a:path>
              <a:path w="21742" h="21600" stroke="0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  <a:lnTo>
                  <a:pt x="142" y="21600"/>
                </a:lnTo>
                <a:close/>
              </a:path>
            </a:pathLst>
          </a:custGeom>
          <a:noFill/>
          <a:ln w="12700" cap="rnd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graphicFrame>
        <p:nvGraphicFramePr>
          <p:cNvPr id="48201" name="Object 73"/>
          <p:cNvGraphicFramePr>
            <a:graphicFrameLocks/>
          </p:cNvGraphicFramePr>
          <p:nvPr/>
        </p:nvGraphicFramePr>
        <p:xfrm>
          <a:off x="6105525" y="1514475"/>
          <a:ext cx="2844800" cy="1914525"/>
        </p:xfrm>
        <a:graphic>
          <a:graphicData uri="http://schemas.openxmlformats.org/presentationml/2006/ole">
            <p:oleObj spid="_x0000_s48201" name="Document" r:id="rId3" imgW="5486400" imgH="938160" progId="Word.Document.6">
              <p:embed/>
            </p:oleObj>
          </a:graphicData>
        </a:graphic>
      </p:graphicFrame>
      <p:sp>
        <p:nvSpPr>
          <p:cNvPr id="48202" name="Rectangle 74"/>
          <p:cNvSpPr>
            <a:spLocks noChangeArrowheads="1"/>
          </p:cNvSpPr>
          <p:nvPr/>
        </p:nvSpPr>
        <p:spPr bwMode="auto">
          <a:xfrm>
            <a:off x="685800" y="3028950"/>
            <a:ext cx="4953000" cy="89535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8203" name="Line 75"/>
          <p:cNvSpPr>
            <a:spLocks noChangeShapeType="1"/>
          </p:cNvSpPr>
          <p:nvPr/>
        </p:nvSpPr>
        <p:spPr bwMode="auto">
          <a:xfrm>
            <a:off x="3238500" y="2533650"/>
            <a:ext cx="0" cy="4953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204" name="Rectangle 76"/>
          <p:cNvSpPr>
            <a:spLocks noChangeArrowheads="1"/>
          </p:cNvSpPr>
          <p:nvPr/>
        </p:nvSpPr>
        <p:spPr bwMode="auto">
          <a:xfrm>
            <a:off x="3395663" y="2578100"/>
            <a:ext cx="627062" cy="439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2 m</a:t>
            </a:r>
          </a:p>
        </p:txBody>
      </p:sp>
      <p:sp>
        <p:nvSpPr>
          <p:cNvPr id="48205" name="Rectangle 77"/>
          <p:cNvSpPr>
            <a:spLocks noChangeArrowheads="1"/>
          </p:cNvSpPr>
          <p:nvPr/>
        </p:nvSpPr>
        <p:spPr bwMode="auto">
          <a:xfrm>
            <a:off x="2400300" y="3238500"/>
            <a:ext cx="9810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Rock</a:t>
            </a:r>
          </a:p>
        </p:txBody>
      </p:sp>
      <p:sp>
        <p:nvSpPr>
          <p:cNvPr id="48206" name="Line 78"/>
          <p:cNvSpPr>
            <a:spLocks noChangeShapeType="1"/>
          </p:cNvSpPr>
          <p:nvPr/>
        </p:nvSpPr>
        <p:spPr bwMode="auto">
          <a:xfrm>
            <a:off x="4686300" y="1428750"/>
            <a:ext cx="0" cy="158115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207" name="Rectangle 79"/>
          <p:cNvSpPr>
            <a:spLocks noChangeArrowheads="1"/>
          </p:cNvSpPr>
          <p:nvPr/>
        </p:nvSpPr>
        <p:spPr bwMode="auto">
          <a:xfrm>
            <a:off x="4705350" y="2019300"/>
            <a:ext cx="638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DH</a:t>
            </a:r>
          </a:p>
        </p:txBody>
      </p:sp>
      <p:sp>
        <p:nvSpPr>
          <p:cNvPr id="48208" name="Rectangle 80"/>
          <p:cNvSpPr>
            <a:spLocks noChangeArrowheads="1"/>
          </p:cNvSpPr>
          <p:nvPr/>
        </p:nvSpPr>
        <p:spPr bwMode="auto">
          <a:xfrm>
            <a:off x="6172200" y="3067050"/>
            <a:ext cx="20478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</a:rPr>
              <a:t>D = 1.25</a:t>
            </a:r>
          </a:p>
        </p:txBody>
      </p:sp>
      <p:graphicFrame>
        <p:nvGraphicFramePr>
          <p:cNvPr id="48209" name="Object 81"/>
          <p:cNvGraphicFramePr>
            <a:graphicFrameLocks/>
          </p:cNvGraphicFramePr>
          <p:nvPr/>
        </p:nvGraphicFramePr>
        <p:xfrm>
          <a:off x="1770063" y="4351338"/>
          <a:ext cx="1162050" cy="927100"/>
        </p:xfrm>
        <a:graphic>
          <a:graphicData uri="http://schemas.openxmlformats.org/presentationml/2006/ole">
            <p:oleObj spid="_x0000_s48209" name="Equation" r:id="rId4" imgW="533160" imgH="431640" progId="Equation.3">
              <p:embed/>
            </p:oleObj>
          </a:graphicData>
        </a:graphic>
      </p:graphicFrame>
      <p:sp>
        <p:nvSpPr>
          <p:cNvPr id="48210" name="Rectangle 82"/>
          <p:cNvSpPr>
            <a:spLocks noChangeArrowheads="1"/>
          </p:cNvSpPr>
          <p:nvPr/>
        </p:nvSpPr>
        <p:spPr bwMode="auto">
          <a:xfrm>
            <a:off x="5153025" y="4486275"/>
            <a:ext cx="4276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8211" name="Line 83"/>
          <p:cNvSpPr>
            <a:spLocks noChangeShapeType="1"/>
          </p:cNvSpPr>
          <p:nvPr/>
        </p:nvSpPr>
        <p:spPr bwMode="auto">
          <a:xfrm>
            <a:off x="2895600" y="4772025"/>
            <a:ext cx="1028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48212" name="Text Box 84"/>
          <p:cNvSpPr txBox="1">
            <a:spLocks noChangeArrowheads="1"/>
          </p:cNvSpPr>
          <p:nvPr/>
        </p:nvSpPr>
        <p:spPr bwMode="auto">
          <a:xfrm>
            <a:off x="3222625" y="4437063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C</a:t>
            </a:r>
            <a:r>
              <a:rPr lang="en-US" baseline="-25000" dirty="0"/>
              <a:t>dev</a:t>
            </a:r>
          </a:p>
        </p:txBody>
      </p:sp>
      <p:sp>
        <p:nvSpPr>
          <p:cNvPr id="48213" name="Text Box 85"/>
          <p:cNvSpPr txBox="1">
            <a:spLocks noChangeArrowheads="1"/>
          </p:cNvSpPr>
          <p:nvPr/>
        </p:nvSpPr>
        <p:spPr bwMode="auto">
          <a:xfrm>
            <a:off x="3060700" y="4818063"/>
            <a:ext cx="806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15 x 8</a:t>
            </a:r>
          </a:p>
        </p:txBody>
      </p:sp>
      <p:sp>
        <p:nvSpPr>
          <p:cNvPr id="48214" name="Text Box 86"/>
          <p:cNvSpPr txBox="1">
            <a:spLocks noChangeArrowheads="1"/>
          </p:cNvSpPr>
          <p:nvPr/>
        </p:nvSpPr>
        <p:spPr bwMode="auto">
          <a:xfrm>
            <a:off x="4108450" y="4570413"/>
            <a:ext cx="952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= 0.165</a:t>
            </a:r>
          </a:p>
        </p:txBody>
      </p:sp>
      <p:sp>
        <p:nvSpPr>
          <p:cNvPr id="48215" name="Text Box 87"/>
          <p:cNvSpPr txBox="1">
            <a:spLocks noChangeArrowheads="1"/>
          </p:cNvSpPr>
          <p:nvPr/>
        </p:nvSpPr>
        <p:spPr bwMode="auto">
          <a:xfrm>
            <a:off x="1898650" y="5732463"/>
            <a:ext cx="58150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C</a:t>
            </a:r>
            <a:r>
              <a:rPr lang="en-US" baseline="-25000" dirty="0"/>
              <a:t>dev</a:t>
            </a:r>
            <a:r>
              <a:rPr lang="en-US" dirty="0"/>
              <a:t> = 0.165 x 15 x 8 = 19.8  kN/m</a:t>
            </a:r>
            <a:r>
              <a:rPr lang="en-US" baseline="30000" dirty="0"/>
              <a:t>2</a:t>
            </a:r>
            <a:r>
              <a:rPr lang="en-US" dirty="0"/>
              <a:t>                 FS = 1.01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rrowheads="1"/>
          </p:cNvPicPr>
          <p:nvPr/>
        </p:nvPicPr>
        <p:blipFill>
          <a:blip r:embed="rId2" cstate="print"/>
          <a:srcRect l="14293" t="2834" r="20700" b="44998"/>
          <a:stretch>
            <a:fillRect/>
          </a:stretch>
        </p:blipFill>
        <p:spPr bwMode="auto">
          <a:xfrm>
            <a:off x="1638300" y="563563"/>
            <a:ext cx="5429250" cy="6224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1652588" y="0"/>
            <a:ext cx="55911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chemeClr val="tx2"/>
                </a:solidFill>
              </a:rPr>
              <a:t>Taylor’s Chart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652588" y="0"/>
            <a:ext cx="5591175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 dirty="0">
                <a:solidFill>
                  <a:schemeClr val="tx2"/>
                </a:solidFill>
              </a:rPr>
              <a:t>Taylor’s </a:t>
            </a:r>
            <a:r>
              <a:rPr lang="en-US" sz="3200" u="sng" dirty="0" smtClean="0">
                <a:solidFill>
                  <a:schemeClr val="tx2"/>
                </a:solidFill>
              </a:rPr>
              <a:t>Chart</a:t>
            </a:r>
            <a:endParaRPr lang="en-US" sz="3200" u="sng" dirty="0">
              <a:solidFill>
                <a:schemeClr val="tx2"/>
              </a:solidFill>
            </a:endParaRP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400050" y="1838325"/>
            <a:ext cx="757238" cy="79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V="1">
            <a:off x="1157288" y="717550"/>
            <a:ext cx="1628775" cy="112871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2782888" y="717550"/>
            <a:ext cx="2189162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4" name="Freeform 6"/>
          <p:cNvSpPr>
            <a:spLocks/>
          </p:cNvSpPr>
          <p:nvPr/>
        </p:nvSpPr>
        <p:spPr bwMode="auto">
          <a:xfrm>
            <a:off x="11572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5" name="Freeform 7"/>
          <p:cNvSpPr>
            <a:spLocks/>
          </p:cNvSpPr>
          <p:nvPr/>
        </p:nvSpPr>
        <p:spPr bwMode="auto">
          <a:xfrm>
            <a:off x="122713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6" name="Freeform 8"/>
          <p:cNvSpPr>
            <a:spLocks/>
          </p:cNvSpPr>
          <p:nvPr/>
        </p:nvSpPr>
        <p:spPr bwMode="auto">
          <a:xfrm>
            <a:off x="129698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7" name="Freeform 9"/>
          <p:cNvSpPr>
            <a:spLocks/>
          </p:cNvSpPr>
          <p:nvPr/>
        </p:nvSpPr>
        <p:spPr bwMode="auto">
          <a:xfrm>
            <a:off x="136525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8" name="Freeform 10"/>
          <p:cNvSpPr>
            <a:spLocks/>
          </p:cNvSpPr>
          <p:nvPr/>
        </p:nvSpPr>
        <p:spPr bwMode="auto">
          <a:xfrm>
            <a:off x="14351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9" name="Freeform 11"/>
          <p:cNvSpPr>
            <a:spLocks/>
          </p:cNvSpPr>
          <p:nvPr/>
        </p:nvSpPr>
        <p:spPr bwMode="auto">
          <a:xfrm>
            <a:off x="150495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0" name="Freeform 12"/>
          <p:cNvSpPr>
            <a:spLocks/>
          </p:cNvSpPr>
          <p:nvPr/>
        </p:nvSpPr>
        <p:spPr bwMode="auto">
          <a:xfrm>
            <a:off x="157480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1" name="Freeform 13"/>
          <p:cNvSpPr>
            <a:spLocks/>
          </p:cNvSpPr>
          <p:nvPr/>
        </p:nvSpPr>
        <p:spPr bwMode="auto">
          <a:xfrm>
            <a:off x="164306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2" name="Freeform 14"/>
          <p:cNvSpPr>
            <a:spLocks/>
          </p:cNvSpPr>
          <p:nvPr/>
        </p:nvSpPr>
        <p:spPr bwMode="auto">
          <a:xfrm>
            <a:off x="171291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3" name="Freeform 15"/>
          <p:cNvSpPr>
            <a:spLocks/>
          </p:cNvSpPr>
          <p:nvPr/>
        </p:nvSpPr>
        <p:spPr bwMode="auto">
          <a:xfrm>
            <a:off x="178276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4" name="Freeform 16"/>
          <p:cNvSpPr>
            <a:spLocks/>
          </p:cNvSpPr>
          <p:nvPr/>
        </p:nvSpPr>
        <p:spPr bwMode="auto">
          <a:xfrm>
            <a:off x="185102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5" name="Freeform 17"/>
          <p:cNvSpPr>
            <a:spLocks/>
          </p:cNvSpPr>
          <p:nvPr/>
        </p:nvSpPr>
        <p:spPr bwMode="auto">
          <a:xfrm>
            <a:off x="192087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6" name="Freeform 18"/>
          <p:cNvSpPr>
            <a:spLocks/>
          </p:cNvSpPr>
          <p:nvPr/>
        </p:nvSpPr>
        <p:spPr bwMode="auto">
          <a:xfrm>
            <a:off x="199072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7" name="Freeform 19"/>
          <p:cNvSpPr>
            <a:spLocks/>
          </p:cNvSpPr>
          <p:nvPr/>
        </p:nvSpPr>
        <p:spPr bwMode="auto">
          <a:xfrm>
            <a:off x="206057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8" name="Freeform 20"/>
          <p:cNvSpPr>
            <a:spLocks/>
          </p:cNvSpPr>
          <p:nvPr/>
        </p:nvSpPr>
        <p:spPr bwMode="auto">
          <a:xfrm>
            <a:off x="212883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9" name="Freeform 21"/>
          <p:cNvSpPr>
            <a:spLocks/>
          </p:cNvSpPr>
          <p:nvPr/>
        </p:nvSpPr>
        <p:spPr bwMode="auto">
          <a:xfrm>
            <a:off x="21986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0" name="Freeform 22"/>
          <p:cNvSpPr>
            <a:spLocks/>
          </p:cNvSpPr>
          <p:nvPr/>
        </p:nvSpPr>
        <p:spPr bwMode="auto">
          <a:xfrm>
            <a:off x="226853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1" name="Freeform 23"/>
          <p:cNvSpPr>
            <a:spLocks/>
          </p:cNvSpPr>
          <p:nvPr/>
        </p:nvSpPr>
        <p:spPr bwMode="auto">
          <a:xfrm>
            <a:off x="23368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2" name="Freeform 24"/>
          <p:cNvSpPr>
            <a:spLocks/>
          </p:cNvSpPr>
          <p:nvPr/>
        </p:nvSpPr>
        <p:spPr bwMode="auto">
          <a:xfrm>
            <a:off x="240665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3" name="Freeform 25"/>
          <p:cNvSpPr>
            <a:spLocks/>
          </p:cNvSpPr>
          <p:nvPr/>
        </p:nvSpPr>
        <p:spPr bwMode="auto">
          <a:xfrm>
            <a:off x="24765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4" name="Freeform 26"/>
          <p:cNvSpPr>
            <a:spLocks/>
          </p:cNvSpPr>
          <p:nvPr/>
        </p:nvSpPr>
        <p:spPr bwMode="auto">
          <a:xfrm>
            <a:off x="254635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5" name="Freeform 27"/>
          <p:cNvSpPr>
            <a:spLocks/>
          </p:cNvSpPr>
          <p:nvPr/>
        </p:nvSpPr>
        <p:spPr bwMode="auto">
          <a:xfrm>
            <a:off x="261461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6" name="Freeform 28"/>
          <p:cNvSpPr>
            <a:spLocks/>
          </p:cNvSpPr>
          <p:nvPr/>
        </p:nvSpPr>
        <p:spPr bwMode="auto">
          <a:xfrm>
            <a:off x="268446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7" name="Freeform 29"/>
          <p:cNvSpPr>
            <a:spLocks/>
          </p:cNvSpPr>
          <p:nvPr/>
        </p:nvSpPr>
        <p:spPr bwMode="auto">
          <a:xfrm>
            <a:off x="275431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8" name="Freeform 30"/>
          <p:cNvSpPr>
            <a:spLocks/>
          </p:cNvSpPr>
          <p:nvPr/>
        </p:nvSpPr>
        <p:spPr bwMode="auto">
          <a:xfrm>
            <a:off x="282416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9" name="Freeform 31"/>
          <p:cNvSpPr>
            <a:spLocks/>
          </p:cNvSpPr>
          <p:nvPr/>
        </p:nvSpPr>
        <p:spPr bwMode="auto">
          <a:xfrm>
            <a:off x="289242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0" name="Freeform 32"/>
          <p:cNvSpPr>
            <a:spLocks/>
          </p:cNvSpPr>
          <p:nvPr/>
        </p:nvSpPr>
        <p:spPr bwMode="auto">
          <a:xfrm>
            <a:off x="296227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1" name="Freeform 33"/>
          <p:cNvSpPr>
            <a:spLocks/>
          </p:cNvSpPr>
          <p:nvPr/>
        </p:nvSpPr>
        <p:spPr bwMode="auto">
          <a:xfrm>
            <a:off x="303212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2" name="Freeform 34"/>
          <p:cNvSpPr>
            <a:spLocks/>
          </p:cNvSpPr>
          <p:nvPr/>
        </p:nvSpPr>
        <p:spPr bwMode="auto">
          <a:xfrm>
            <a:off x="31003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3" name="Freeform 35"/>
          <p:cNvSpPr>
            <a:spLocks/>
          </p:cNvSpPr>
          <p:nvPr/>
        </p:nvSpPr>
        <p:spPr bwMode="auto">
          <a:xfrm>
            <a:off x="317023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4" name="Freeform 36"/>
          <p:cNvSpPr>
            <a:spLocks/>
          </p:cNvSpPr>
          <p:nvPr/>
        </p:nvSpPr>
        <p:spPr bwMode="auto">
          <a:xfrm>
            <a:off x="324326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5" name="Freeform 37"/>
          <p:cNvSpPr>
            <a:spLocks/>
          </p:cNvSpPr>
          <p:nvPr/>
        </p:nvSpPr>
        <p:spPr bwMode="auto">
          <a:xfrm>
            <a:off x="331152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6" name="Freeform 38"/>
          <p:cNvSpPr>
            <a:spLocks/>
          </p:cNvSpPr>
          <p:nvPr/>
        </p:nvSpPr>
        <p:spPr bwMode="auto">
          <a:xfrm>
            <a:off x="338137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7" name="Freeform 39"/>
          <p:cNvSpPr>
            <a:spLocks/>
          </p:cNvSpPr>
          <p:nvPr/>
        </p:nvSpPr>
        <p:spPr bwMode="auto">
          <a:xfrm>
            <a:off x="345122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8" name="Freeform 40"/>
          <p:cNvSpPr>
            <a:spLocks/>
          </p:cNvSpPr>
          <p:nvPr/>
        </p:nvSpPr>
        <p:spPr bwMode="auto">
          <a:xfrm>
            <a:off x="352107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9" name="Freeform 41"/>
          <p:cNvSpPr>
            <a:spLocks/>
          </p:cNvSpPr>
          <p:nvPr/>
        </p:nvSpPr>
        <p:spPr bwMode="auto">
          <a:xfrm>
            <a:off x="358933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0" name="Freeform 42"/>
          <p:cNvSpPr>
            <a:spLocks/>
          </p:cNvSpPr>
          <p:nvPr/>
        </p:nvSpPr>
        <p:spPr bwMode="auto">
          <a:xfrm>
            <a:off x="36591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1" name="Freeform 43"/>
          <p:cNvSpPr>
            <a:spLocks/>
          </p:cNvSpPr>
          <p:nvPr/>
        </p:nvSpPr>
        <p:spPr bwMode="auto">
          <a:xfrm>
            <a:off x="372903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2" name="Freeform 44"/>
          <p:cNvSpPr>
            <a:spLocks/>
          </p:cNvSpPr>
          <p:nvPr/>
        </p:nvSpPr>
        <p:spPr bwMode="auto">
          <a:xfrm>
            <a:off x="379888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3" name="Freeform 45"/>
          <p:cNvSpPr>
            <a:spLocks/>
          </p:cNvSpPr>
          <p:nvPr/>
        </p:nvSpPr>
        <p:spPr bwMode="auto">
          <a:xfrm>
            <a:off x="386715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4" name="Freeform 46"/>
          <p:cNvSpPr>
            <a:spLocks/>
          </p:cNvSpPr>
          <p:nvPr/>
        </p:nvSpPr>
        <p:spPr bwMode="auto">
          <a:xfrm>
            <a:off x="39370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5" name="Freeform 47"/>
          <p:cNvSpPr>
            <a:spLocks/>
          </p:cNvSpPr>
          <p:nvPr/>
        </p:nvSpPr>
        <p:spPr bwMode="auto">
          <a:xfrm>
            <a:off x="400685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6" name="Freeform 48"/>
          <p:cNvSpPr>
            <a:spLocks/>
          </p:cNvSpPr>
          <p:nvPr/>
        </p:nvSpPr>
        <p:spPr bwMode="auto">
          <a:xfrm>
            <a:off x="407511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7" name="Freeform 49"/>
          <p:cNvSpPr>
            <a:spLocks/>
          </p:cNvSpPr>
          <p:nvPr/>
        </p:nvSpPr>
        <p:spPr bwMode="auto">
          <a:xfrm>
            <a:off x="414496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8" name="Freeform 50"/>
          <p:cNvSpPr>
            <a:spLocks/>
          </p:cNvSpPr>
          <p:nvPr/>
        </p:nvSpPr>
        <p:spPr bwMode="auto">
          <a:xfrm>
            <a:off x="421481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9" name="Freeform 51"/>
          <p:cNvSpPr>
            <a:spLocks/>
          </p:cNvSpPr>
          <p:nvPr/>
        </p:nvSpPr>
        <p:spPr bwMode="auto">
          <a:xfrm>
            <a:off x="428466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0" name="Freeform 52"/>
          <p:cNvSpPr>
            <a:spLocks/>
          </p:cNvSpPr>
          <p:nvPr/>
        </p:nvSpPr>
        <p:spPr bwMode="auto">
          <a:xfrm>
            <a:off x="435292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1" name="Freeform 53"/>
          <p:cNvSpPr>
            <a:spLocks/>
          </p:cNvSpPr>
          <p:nvPr/>
        </p:nvSpPr>
        <p:spPr bwMode="auto">
          <a:xfrm>
            <a:off x="442277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2" name="Freeform 54"/>
          <p:cNvSpPr>
            <a:spLocks/>
          </p:cNvSpPr>
          <p:nvPr/>
        </p:nvSpPr>
        <p:spPr bwMode="auto">
          <a:xfrm>
            <a:off x="449262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3" name="Freeform 55"/>
          <p:cNvSpPr>
            <a:spLocks/>
          </p:cNvSpPr>
          <p:nvPr/>
        </p:nvSpPr>
        <p:spPr bwMode="auto">
          <a:xfrm>
            <a:off x="45608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4" name="Freeform 56"/>
          <p:cNvSpPr>
            <a:spLocks/>
          </p:cNvSpPr>
          <p:nvPr/>
        </p:nvSpPr>
        <p:spPr bwMode="auto">
          <a:xfrm>
            <a:off x="463073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5" name="Freeform 57"/>
          <p:cNvSpPr>
            <a:spLocks/>
          </p:cNvSpPr>
          <p:nvPr/>
        </p:nvSpPr>
        <p:spPr bwMode="auto">
          <a:xfrm>
            <a:off x="470058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6" name="Freeform 58"/>
          <p:cNvSpPr>
            <a:spLocks/>
          </p:cNvSpPr>
          <p:nvPr/>
        </p:nvSpPr>
        <p:spPr bwMode="auto">
          <a:xfrm>
            <a:off x="477043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7" name="Freeform 59"/>
          <p:cNvSpPr>
            <a:spLocks/>
          </p:cNvSpPr>
          <p:nvPr/>
        </p:nvSpPr>
        <p:spPr bwMode="auto">
          <a:xfrm>
            <a:off x="48387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8" name="Freeform 60"/>
          <p:cNvSpPr>
            <a:spLocks/>
          </p:cNvSpPr>
          <p:nvPr/>
        </p:nvSpPr>
        <p:spPr bwMode="auto">
          <a:xfrm>
            <a:off x="490855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9" name="Freeform 61"/>
          <p:cNvSpPr>
            <a:spLocks/>
          </p:cNvSpPr>
          <p:nvPr/>
        </p:nvSpPr>
        <p:spPr bwMode="auto">
          <a:xfrm>
            <a:off x="497840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0" name="Freeform 62"/>
          <p:cNvSpPr>
            <a:spLocks/>
          </p:cNvSpPr>
          <p:nvPr/>
        </p:nvSpPr>
        <p:spPr bwMode="auto">
          <a:xfrm>
            <a:off x="504825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1" name="Freeform 63"/>
          <p:cNvSpPr>
            <a:spLocks/>
          </p:cNvSpPr>
          <p:nvPr/>
        </p:nvSpPr>
        <p:spPr bwMode="auto">
          <a:xfrm>
            <a:off x="511651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2" name="Freeform 64"/>
          <p:cNvSpPr>
            <a:spLocks/>
          </p:cNvSpPr>
          <p:nvPr/>
        </p:nvSpPr>
        <p:spPr bwMode="auto">
          <a:xfrm>
            <a:off x="518636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3" name="Freeform 65"/>
          <p:cNvSpPr>
            <a:spLocks/>
          </p:cNvSpPr>
          <p:nvPr/>
        </p:nvSpPr>
        <p:spPr bwMode="auto">
          <a:xfrm>
            <a:off x="5251450" y="1841500"/>
            <a:ext cx="6350" cy="3175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3" y="1"/>
              </a:cxn>
              <a:cxn ang="0">
                <a:pos x="0" y="1"/>
              </a:cxn>
              <a:cxn ang="0">
                <a:pos x="0" y="0"/>
              </a:cxn>
              <a:cxn ang="0">
                <a:pos x="3" y="0"/>
              </a:cxn>
            </a:cxnLst>
            <a:rect l="0" t="0" r="r" b="b"/>
            <a:pathLst>
              <a:path w="4" h="2">
                <a:moveTo>
                  <a:pt x="3" y="0"/>
                </a:moveTo>
                <a:lnTo>
                  <a:pt x="3" y="1"/>
                </a:lnTo>
                <a:lnTo>
                  <a:pt x="0" y="1"/>
                </a:lnTo>
                <a:lnTo>
                  <a:pt x="0" y="0"/>
                </a:lnTo>
                <a:lnTo>
                  <a:pt x="3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4" name="Line 66"/>
          <p:cNvSpPr>
            <a:spLocks noChangeShapeType="1"/>
          </p:cNvSpPr>
          <p:nvPr/>
        </p:nvSpPr>
        <p:spPr bwMode="auto">
          <a:xfrm>
            <a:off x="3687763" y="719138"/>
            <a:ext cx="0" cy="11176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852863" y="1139825"/>
            <a:ext cx="841578" cy="443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 smtClean="0">
                <a:solidFill>
                  <a:schemeClr val="tx2"/>
                </a:solidFill>
                <a:latin typeface="Times New Roman" pitchFamily="18" charset="0"/>
              </a:rPr>
              <a:t>H = ?</a:t>
            </a:r>
            <a:endParaRPr lang="en-US" sz="23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7958" name="Rectangle 70"/>
          <p:cNvSpPr>
            <a:spLocks noChangeArrowheads="1"/>
          </p:cNvSpPr>
          <p:nvPr/>
        </p:nvSpPr>
        <p:spPr bwMode="auto">
          <a:xfrm>
            <a:off x="1522413" y="1468438"/>
            <a:ext cx="473075" cy="439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1792288" y="1401763"/>
            <a:ext cx="2762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37960" name="Arc 72"/>
          <p:cNvSpPr>
            <a:spLocks/>
          </p:cNvSpPr>
          <p:nvPr/>
        </p:nvSpPr>
        <p:spPr bwMode="auto">
          <a:xfrm>
            <a:off x="1839913" y="1373188"/>
            <a:ext cx="242887" cy="455612"/>
          </a:xfrm>
          <a:custGeom>
            <a:avLst/>
            <a:gdLst>
              <a:gd name="G0" fmla="+- 142 0 0"/>
              <a:gd name="G1" fmla="+- 21600 0 0"/>
              <a:gd name="G2" fmla="+- 21600 0 0"/>
              <a:gd name="T0" fmla="*/ 0 w 21742"/>
              <a:gd name="T1" fmla="*/ 0 h 21600"/>
              <a:gd name="T2" fmla="*/ 21742 w 21742"/>
              <a:gd name="T3" fmla="*/ 21524 h 21600"/>
              <a:gd name="T4" fmla="*/ 142 w 2174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42" h="21600" fill="none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</a:path>
              <a:path w="21742" h="21600" stroke="0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  <a:lnTo>
                  <a:pt x="142" y="21600"/>
                </a:lnTo>
                <a:close/>
              </a:path>
            </a:pathLst>
          </a:custGeom>
          <a:noFill/>
          <a:ln w="12700" cap="rnd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6175375" y="700088"/>
            <a:ext cx="17510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dirty="0" smtClean="0"/>
              <a:t>c</a:t>
            </a:r>
            <a:r>
              <a:rPr lang="es-ES" baseline="-25000" dirty="0" smtClean="0"/>
              <a:t>u</a:t>
            </a:r>
            <a:r>
              <a:rPr lang="es-ES" dirty="0" smtClean="0"/>
              <a:t> </a:t>
            </a:r>
            <a:r>
              <a:rPr lang="es-ES" dirty="0"/>
              <a:t>= 20 kN/m</a:t>
            </a:r>
            <a:r>
              <a:rPr lang="es-ES" baseline="30000" dirty="0"/>
              <a:t>2</a:t>
            </a:r>
            <a:endParaRPr lang="en-US" baseline="30000" dirty="0"/>
          </a:p>
          <a:p>
            <a:r>
              <a:rPr lang="en-AU" dirty="0">
                <a:latin typeface="Symbol" pitchFamily="18" charset="2"/>
              </a:rPr>
              <a:t>f</a:t>
            </a:r>
            <a:r>
              <a:rPr lang="es-ES" baseline="-25000" dirty="0"/>
              <a:t>u</a:t>
            </a:r>
            <a:r>
              <a:rPr lang="es-ES" dirty="0"/>
              <a:t>  = 10</a:t>
            </a:r>
            <a:r>
              <a:rPr lang="es-ES" baseline="30000" dirty="0"/>
              <a:t>o</a:t>
            </a:r>
            <a:endParaRPr lang="en-US" baseline="30000" dirty="0"/>
          </a:p>
          <a:p>
            <a:r>
              <a:rPr lang="en-AU" dirty="0">
                <a:latin typeface="Symbol" pitchFamily="18" charset="2"/>
              </a:rPr>
              <a:t>g</a:t>
            </a:r>
            <a:r>
              <a:rPr lang="es-ES" baseline="-25000" dirty="0"/>
              <a:t>bulk</a:t>
            </a:r>
            <a:r>
              <a:rPr lang="es-ES" dirty="0"/>
              <a:t> = 15 kN/m</a:t>
            </a:r>
            <a:r>
              <a:rPr lang="es-ES" baseline="30000" dirty="0"/>
              <a:t>3</a:t>
            </a:r>
            <a:endParaRPr lang="en-US" baseline="30000" dirty="0"/>
          </a:p>
          <a:p>
            <a:r>
              <a:rPr lang="es-ES" dirty="0"/>
              <a:t>F.S. = 1.5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56572" y="2028825"/>
            <a:ext cx="79319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Since the factor of safety is given, then the problem indicates a design of a new slope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80975" y="2600325"/>
            <a:ext cx="1114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009900"/>
                </a:solidFill>
              </a:rPr>
              <a:t>Solution</a:t>
            </a:r>
            <a:r>
              <a:rPr lang="en-US" dirty="0" smtClean="0">
                <a:solidFill>
                  <a:srgbClr val="009900"/>
                </a:solidFill>
              </a:rPr>
              <a:t>: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75" name="Picture 2"/>
          <p:cNvPicPr>
            <a:picLocks noChangeArrowheads="1"/>
          </p:cNvPicPr>
          <p:nvPr/>
        </p:nvPicPr>
        <p:blipFill>
          <a:blip r:embed="rId2" cstate="print"/>
          <a:srcRect l="14293" t="2834" r="20700" b="44998"/>
          <a:stretch>
            <a:fillRect/>
          </a:stretch>
        </p:blipFill>
        <p:spPr bwMode="auto">
          <a:xfrm>
            <a:off x="5943600" y="3079567"/>
            <a:ext cx="3295650" cy="37784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76" name="Rectangle 74"/>
          <p:cNvSpPr>
            <a:spLocks noChangeArrowheads="1"/>
          </p:cNvSpPr>
          <p:nvPr/>
        </p:nvSpPr>
        <p:spPr bwMode="auto">
          <a:xfrm>
            <a:off x="238126" y="3019425"/>
            <a:ext cx="5172074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>
                <a:solidFill>
                  <a:srgbClr val="009900"/>
                </a:solidFill>
              </a:rPr>
              <a:t>Use </a:t>
            </a:r>
            <a:r>
              <a:rPr lang="en-US" sz="1600" dirty="0" smtClean="0">
                <a:solidFill>
                  <a:srgbClr val="009900"/>
                </a:solidFill>
              </a:rPr>
              <a:t>the chart </a:t>
            </a:r>
            <a:r>
              <a:rPr lang="en-US" sz="1600" dirty="0">
                <a:solidFill>
                  <a:srgbClr val="009900"/>
                </a:solidFill>
              </a:rPr>
              <a:t>with </a:t>
            </a:r>
            <a:r>
              <a:rPr lang="en-US" sz="1600" i="1" dirty="0">
                <a:solidFill>
                  <a:srgbClr val="009900"/>
                </a:solidFill>
              </a:rPr>
              <a:t>i</a:t>
            </a:r>
            <a:r>
              <a:rPr lang="en-US" sz="1600" dirty="0">
                <a:solidFill>
                  <a:srgbClr val="009900"/>
                </a:solidFill>
              </a:rPr>
              <a:t> = </a:t>
            </a:r>
            <a:r>
              <a:rPr lang="en-US" sz="1600" dirty="0" smtClean="0">
                <a:solidFill>
                  <a:srgbClr val="009900"/>
                </a:solidFill>
              </a:rPr>
              <a:t>30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r>
              <a:rPr lang="en-US" sz="1600" dirty="0" smtClean="0">
                <a:solidFill>
                  <a:srgbClr val="009900"/>
                </a:solidFill>
              </a:rPr>
              <a:t>, and 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baseline="-25000" dirty="0" smtClean="0">
                <a:solidFill>
                  <a:srgbClr val="009900"/>
                </a:solidFill>
                <a:latin typeface="+mj-lt"/>
              </a:rPr>
              <a:t>mob</a:t>
            </a:r>
            <a:r>
              <a:rPr lang="en-US" sz="1600" dirty="0">
                <a:solidFill>
                  <a:srgbClr val="009900"/>
                </a:solidFill>
                <a:latin typeface="Symbol" pitchFamily="18" charset="2"/>
              </a:rPr>
              <a:t> </a:t>
            </a:r>
            <a:r>
              <a:rPr lang="en-US" sz="1600" dirty="0" smtClean="0">
                <a:solidFill>
                  <a:srgbClr val="009900"/>
                </a:solidFill>
              </a:rPr>
              <a:t>=  tan</a:t>
            </a:r>
            <a:r>
              <a:rPr lang="en-US" sz="1600" baseline="30000" dirty="0" smtClean="0">
                <a:solidFill>
                  <a:srgbClr val="009900"/>
                </a:solidFill>
              </a:rPr>
              <a:t>-1</a:t>
            </a:r>
            <a:r>
              <a:rPr lang="en-US" sz="1600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</a:rPr>
              <a:t>(</a:t>
            </a:r>
            <a:endParaRPr lang="en-US" baseline="30000" dirty="0">
              <a:solidFill>
                <a:srgbClr val="009900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>
            <a:off x="4419600" y="3248025"/>
            <a:ext cx="4095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TextBox 78"/>
          <p:cNvSpPr txBox="1"/>
          <p:nvPr/>
        </p:nvSpPr>
        <p:spPr>
          <a:xfrm>
            <a:off x="4314824" y="2962275"/>
            <a:ext cx="1076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tan 10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r>
              <a:rPr lang="en-US" sz="1400" dirty="0" smtClean="0">
                <a:solidFill>
                  <a:srgbClr val="009900"/>
                </a:solidFill>
              </a:rPr>
              <a:t> </a:t>
            </a:r>
            <a:endParaRPr lang="en-US" sz="1400" dirty="0">
              <a:solidFill>
                <a:srgbClr val="0099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381500" y="320040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1.5</a:t>
            </a:r>
            <a:endParaRPr lang="en-US" sz="1400" dirty="0">
              <a:solidFill>
                <a:srgbClr val="0099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4914900" y="3019425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)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010150" y="3057525"/>
            <a:ext cx="704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 = 6.7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endParaRPr lang="en-US" sz="1400" baseline="30000" dirty="0">
              <a:solidFill>
                <a:srgbClr val="009900"/>
              </a:solidFill>
            </a:endParaRPr>
          </a:p>
        </p:txBody>
      </p:sp>
      <p:cxnSp>
        <p:nvCxnSpPr>
          <p:cNvPr id="84" name="Straight Arrow Connector 83"/>
          <p:cNvCxnSpPr/>
          <p:nvPr/>
        </p:nvCxnSpPr>
        <p:spPr bwMode="auto">
          <a:xfrm rot="5400000" flipH="1" flipV="1">
            <a:off x="6981825" y="5972174"/>
            <a:ext cx="981076" cy="952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 rot="10800000" flipV="1">
            <a:off x="6715126" y="5495924"/>
            <a:ext cx="771525" cy="95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7" name="Freeform 86"/>
          <p:cNvSpPr/>
          <p:nvPr/>
        </p:nvSpPr>
        <p:spPr bwMode="auto">
          <a:xfrm>
            <a:off x="7334250" y="5341937"/>
            <a:ext cx="333375" cy="306388"/>
          </a:xfrm>
          <a:custGeom>
            <a:avLst/>
            <a:gdLst>
              <a:gd name="connsiteX0" fmla="*/ 333375 w 333375"/>
              <a:gd name="connsiteY0" fmla="*/ 11113 h 306388"/>
              <a:gd name="connsiteX1" fmla="*/ 257175 w 333375"/>
              <a:gd name="connsiteY1" fmla="*/ 49213 h 306388"/>
              <a:gd name="connsiteX2" fmla="*/ 0 w 333375"/>
              <a:gd name="connsiteY2" fmla="*/ 306388 h 306388"/>
              <a:gd name="connsiteX3" fmla="*/ 0 w 333375"/>
              <a:gd name="connsiteY3" fmla="*/ 306388 h 306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375" h="306388">
                <a:moveTo>
                  <a:pt x="333375" y="11113"/>
                </a:moveTo>
                <a:cubicBezTo>
                  <a:pt x="323056" y="5556"/>
                  <a:pt x="312738" y="0"/>
                  <a:pt x="257175" y="49213"/>
                </a:cubicBezTo>
                <a:cubicBezTo>
                  <a:pt x="201612" y="98426"/>
                  <a:pt x="0" y="306388"/>
                  <a:pt x="0" y="306388"/>
                </a:cubicBezTo>
                <a:lnTo>
                  <a:pt x="0" y="306388"/>
                </a:lnTo>
              </a:path>
            </a:pathLst>
          </a:cu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604225" y="5130284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baseline="-25000" dirty="0">
                <a:solidFill>
                  <a:srgbClr val="009900"/>
                </a:solidFill>
              </a:rPr>
              <a:t>mob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371475" y="3743325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SN = 0.1 =              </a:t>
            </a:r>
            <a:endParaRPr lang="en-US" dirty="0">
              <a:solidFill>
                <a:srgbClr val="009900"/>
              </a:solidFill>
            </a:endParaRPr>
          </a:p>
        </p:txBody>
      </p:sp>
      <p:cxnSp>
        <p:nvCxnSpPr>
          <p:cNvPr id="91" name="Straight Connector 90"/>
          <p:cNvCxnSpPr/>
          <p:nvPr/>
        </p:nvCxnSpPr>
        <p:spPr bwMode="auto">
          <a:xfrm>
            <a:off x="1752600" y="3933825"/>
            <a:ext cx="7239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1724025" y="3590925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20/1.5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714500" y="3914775"/>
            <a:ext cx="1168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15 </a:t>
            </a:r>
            <a:r>
              <a:rPr lang="en-US" sz="1200" dirty="0" smtClean="0">
                <a:solidFill>
                  <a:srgbClr val="009900"/>
                </a:solidFill>
              </a:rPr>
              <a:t>x</a:t>
            </a:r>
            <a:r>
              <a:rPr lang="en-US" dirty="0" smtClean="0">
                <a:solidFill>
                  <a:srgbClr val="009900"/>
                </a:solidFill>
              </a:rPr>
              <a:t> H</a:t>
            </a:r>
            <a:r>
              <a:rPr lang="en-US" sz="1400" baseline="-25000" dirty="0" smtClean="0">
                <a:solidFill>
                  <a:srgbClr val="009900"/>
                </a:solidFill>
              </a:rPr>
              <a:t>design</a:t>
            </a:r>
            <a:endParaRPr lang="en-US" sz="1400" baseline="-25000" dirty="0">
              <a:solidFill>
                <a:srgbClr val="0099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866775" y="4486275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H</a:t>
            </a:r>
            <a:r>
              <a:rPr lang="en-US" sz="1400" baseline="-25000" dirty="0" smtClean="0">
                <a:solidFill>
                  <a:srgbClr val="009900"/>
                </a:solidFill>
              </a:rPr>
              <a:t>design</a:t>
            </a:r>
            <a:r>
              <a:rPr lang="en-US" dirty="0" smtClean="0">
                <a:solidFill>
                  <a:srgbClr val="009900"/>
                </a:solidFill>
              </a:rPr>
              <a:t> =                 =   8.88 m</a:t>
            </a:r>
            <a:endParaRPr lang="en-US" dirty="0">
              <a:solidFill>
                <a:srgbClr val="009900"/>
              </a:solidFill>
            </a:endParaRPr>
          </a:p>
        </p:txBody>
      </p:sp>
      <p:cxnSp>
        <p:nvCxnSpPr>
          <p:cNvPr id="95" name="Straight Connector 94"/>
          <p:cNvCxnSpPr/>
          <p:nvPr/>
        </p:nvCxnSpPr>
        <p:spPr bwMode="auto">
          <a:xfrm>
            <a:off x="1771650" y="4667250"/>
            <a:ext cx="7239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6" name="TextBox 95"/>
          <p:cNvSpPr txBox="1"/>
          <p:nvPr/>
        </p:nvSpPr>
        <p:spPr>
          <a:xfrm>
            <a:off x="1743075" y="4324350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20/1.5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581150" y="464820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15 </a:t>
            </a:r>
            <a:r>
              <a:rPr lang="en-US" sz="1200" dirty="0" smtClean="0">
                <a:solidFill>
                  <a:srgbClr val="009900"/>
                </a:solidFill>
              </a:rPr>
              <a:t>x</a:t>
            </a:r>
            <a:r>
              <a:rPr lang="en-US" dirty="0" smtClean="0">
                <a:solidFill>
                  <a:srgbClr val="009900"/>
                </a:solidFill>
              </a:rPr>
              <a:t> 0.1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581650" y="5438775"/>
            <a:ext cx="7873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9900"/>
                </a:solidFill>
              </a:rPr>
              <a:t>SN = 0.1</a:t>
            </a:r>
            <a:endParaRPr lang="en-US" sz="1200" b="1" dirty="0">
              <a:solidFill>
                <a:srgbClr val="0099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39318" y="282059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solidFill>
                  <a:schemeClr val="tx2"/>
                </a:solidFill>
              </a:rPr>
              <a:t>Example  - 1</a:t>
            </a:r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6756500" y="2520434"/>
            <a:ext cx="2039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baseline="-25000" dirty="0" smtClean="0">
                <a:solidFill>
                  <a:srgbClr val="009900"/>
                </a:solidFill>
                <a:latin typeface="+mj-lt"/>
              </a:rPr>
              <a:t>mobilized</a:t>
            </a:r>
            <a:r>
              <a:rPr lang="en-US" dirty="0" smtClean="0">
                <a:solidFill>
                  <a:srgbClr val="009900"/>
                </a:solidFill>
              </a:rPr>
              <a:t> =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baseline="-25000" dirty="0" smtClean="0">
                <a:solidFill>
                  <a:srgbClr val="009900"/>
                </a:solidFill>
                <a:latin typeface="Arial" pitchFamily="34" charset="0"/>
              </a:rPr>
              <a:t>developed</a:t>
            </a:r>
            <a:endParaRPr lang="en-US" baseline="-25000" dirty="0"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652588" y="0"/>
            <a:ext cx="5591175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u="sng" dirty="0">
                <a:solidFill>
                  <a:schemeClr val="tx2"/>
                </a:solidFill>
              </a:rPr>
              <a:t>Taylor’s </a:t>
            </a:r>
            <a:r>
              <a:rPr lang="en-US" sz="3200" u="sng" dirty="0" smtClean="0">
                <a:solidFill>
                  <a:schemeClr val="tx2"/>
                </a:solidFill>
              </a:rPr>
              <a:t>Chart</a:t>
            </a:r>
            <a:endParaRPr lang="en-US" sz="3200" u="sng" dirty="0">
              <a:solidFill>
                <a:schemeClr val="tx2"/>
              </a:solidFill>
            </a:endParaRP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400050" y="1838325"/>
            <a:ext cx="757238" cy="79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V="1">
            <a:off x="1157288" y="717550"/>
            <a:ext cx="1628775" cy="112871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2782888" y="717550"/>
            <a:ext cx="2189162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4" name="Freeform 6"/>
          <p:cNvSpPr>
            <a:spLocks/>
          </p:cNvSpPr>
          <p:nvPr/>
        </p:nvSpPr>
        <p:spPr bwMode="auto">
          <a:xfrm>
            <a:off x="11572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5" name="Freeform 7"/>
          <p:cNvSpPr>
            <a:spLocks/>
          </p:cNvSpPr>
          <p:nvPr/>
        </p:nvSpPr>
        <p:spPr bwMode="auto">
          <a:xfrm>
            <a:off x="122713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6" name="Freeform 8"/>
          <p:cNvSpPr>
            <a:spLocks/>
          </p:cNvSpPr>
          <p:nvPr/>
        </p:nvSpPr>
        <p:spPr bwMode="auto">
          <a:xfrm>
            <a:off x="129698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7" name="Freeform 9"/>
          <p:cNvSpPr>
            <a:spLocks/>
          </p:cNvSpPr>
          <p:nvPr/>
        </p:nvSpPr>
        <p:spPr bwMode="auto">
          <a:xfrm>
            <a:off x="136525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8" name="Freeform 10"/>
          <p:cNvSpPr>
            <a:spLocks/>
          </p:cNvSpPr>
          <p:nvPr/>
        </p:nvSpPr>
        <p:spPr bwMode="auto">
          <a:xfrm>
            <a:off x="14351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899" name="Freeform 11"/>
          <p:cNvSpPr>
            <a:spLocks/>
          </p:cNvSpPr>
          <p:nvPr/>
        </p:nvSpPr>
        <p:spPr bwMode="auto">
          <a:xfrm>
            <a:off x="150495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0" name="Freeform 12"/>
          <p:cNvSpPr>
            <a:spLocks/>
          </p:cNvSpPr>
          <p:nvPr/>
        </p:nvSpPr>
        <p:spPr bwMode="auto">
          <a:xfrm>
            <a:off x="157480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1" name="Freeform 13"/>
          <p:cNvSpPr>
            <a:spLocks/>
          </p:cNvSpPr>
          <p:nvPr/>
        </p:nvSpPr>
        <p:spPr bwMode="auto">
          <a:xfrm>
            <a:off x="164306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2" name="Freeform 14"/>
          <p:cNvSpPr>
            <a:spLocks/>
          </p:cNvSpPr>
          <p:nvPr/>
        </p:nvSpPr>
        <p:spPr bwMode="auto">
          <a:xfrm>
            <a:off x="171291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3" name="Freeform 15"/>
          <p:cNvSpPr>
            <a:spLocks/>
          </p:cNvSpPr>
          <p:nvPr/>
        </p:nvSpPr>
        <p:spPr bwMode="auto">
          <a:xfrm>
            <a:off x="178276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4" name="Freeform 16"/>
          <p:cNvSpPr>
            <a:spLocks/>
          </p:cNvSpPr>
          <p:nvPr/>
        </p:nvSpPr>
        <p:spPr bwMode="auto">
          <a:xfrm>
            <a:off x="185102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5" name="Freeform 17"/>
          <p:cNvSpPr>
            <a:spLocks/>
          </p:cNvSpPr>
          <p:nvPr/>
        </p:nvSpPr>
        <p:spPr bwMode="auto">
          <a:xfrm>
            <a:off x="192087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6" name="Freeform 18"/>
          <p:cNvSpPr>
            <a:spLocks/>
          </p:cNvSpPr>
          <p:nvPr/>
        </p:nvSpPr>
        <p:spPr bwMode="auto">
          <a:xfrm>
            <a:off x="199072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7" name="Freeform 19"/>
          <p:cNvSpPr>
            <a:spLocks/>
          </p:cNvSpPr>
          <p:nvPr/>
        </p:nvSpPr>
        <p:spPr bwMode="auto">
          <a:xfrm>
            <a:off x="206057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8" name="Freeform 20"/>
          <p:cNvSpPr>
            <a:spLocks/>
          </p:cNvSpPr>
          <p:nvPr/>
        </p:nvSpPr>
        <p:spPr bwMode="auto">
          <a:xfrm>
            <a:off x="212883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09" name="Freeform 21"/>
          <p:cNvSpPr>
            <a:spLocks/>
          </p:cNvSpPr>
          <p:nvPr/>
        </p:nvSpPr>
        <p:spPr bwMode="auto">
          <a:xfrm>
            <a:off x="21986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0" name="Freeform 22"/>
          <p:cNvSpPr>
            <a:spLocks/>
          </p:cNvSpPr>
          <p:nvPr/>
        </p:nvSpPr>
        <p:spPr bwMode="auto">
          <a:xfrm>
            <a:off x="226853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1" name="Freeform 23"/>
          <p:cNvSpPr>
            <a:spLocks/>
          </p:cNvSpPr>
          <p:nvPr/>
        </p:nvSpPr>
        <p:spPr bwMode="auto">
          <a:xfrm>
            <a:off x="23368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2" name="Freeform 24"/>
          <p:cNvSpPr>
            <a:spLocks/>
          </p:cNvSpPr>
          <p:nvPr/>
        </p:nvSpPr>
        <p:spPr bwMode="auto">
          <a:xfrm>
            <a:off x="240665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3" name="Freeform 25"/>
          <p:cNvSpPr>
            <a:spLocks/>
          </p:cNvSpPr>
          <p:nvPr/>
        </p:nvSpPr>
        <p:spPr bwMode="auto">
          <a:xfrm>
            <a:off x="24765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4" name="Freeform 26"/>
          <p:cNvSpPr>
            <a:spLocks/>
          </p:cNvSpPr>
          <p:nvPr/>
        </p:nvSpPr>
        <p:spPr bwMode="auto">
          <a:xfrm>
            <a:off x="254635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5" name="Freeform 27"/>
          <p:cNvSpPr>
            <a:spLocks/>
          </p:cNvSpPr>
          <p:nvPr/>
        </p:nvSpPr>
        <p:spPr bwMode="auto">
          <a:xfrm>
            <a:off x="261461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6" name="Freeform 28"/>
          <p:cNvSpPr>
            <a:spLocks/>
          </p:cNvSpPr>
          <p:nvPr/>
        </p:nvSpPr>
        <p:spPr bwMode="auto">
          <a:xfrm>
            <a:off x="268446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7" name="Freeform 29"/>
          <p:cNvSpPr>
            <a:spLocks/>
          </p:cNvSpPr>
          <p:nvPr/>
        </p:nvSpPr>
        <p:spPr bwMode="auto">
          <a:xfrm>
            <a:off x="275431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8" name="Freeform 30"/>
          <p:cNvSpPr>
            <a:spLocks/>
          </p:cNvSpPr>
          <p:nvPr/>
        </p:nvSpPr>
        <p:spPr bwMode="auto">
          <a:xfrm>
            <a:off x="282416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19" name="Freeform 31"/>
          <p:cNvSpPr>
            <a:spLocks/>
          </p:cNvSpPr>
          <p:nvPr/>
        </p:nvSpPr>
        <p:spPr bwMode="auto">
          <a:xfrm>
            <a:off x="289242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0" name="Freeform 32"/>
          <p:cNvSpPr>
            <a:spLocks/>
          </p:cNvSpPr>
          <p:nvPr/>
        </p:nvSpPr>
        <p:spPr bwMode="auto">
          <a:xfrm>
            <a:off x="296227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1" name="Freeform 33"/>
          <p:cNvSpPr>
            <a:spLocks/>
          </p:cNvSpPr>
          <p:nvPr/>
        </p:nvSpPr>
        <p:spPr bwMode="auto">
          <a:xfrm>
            <a:off x="303212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2" name="Freeform 34"/>
          <p:cNvSpPr>
            <a:spLocks/>
          </p:cNvSpPr>
          <p:nvPr/>
        </p:nvSpPr>
        <p:spPr bwMode="auto">
          <a:xfrm>
            <a:off x="31003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3" name="Freeform 35"/>
          <p:cNvSpPr>
            <a:spLocks/>
          </p:cNvSpPr>
          <p:nvPr/>
        </p:nvSpPr>
        <p:spPr bwMode="auto">
          <a:xfrm>
            <a:off x="317023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4" name="Freeform 36"/>
          <p:cNvSpPr>
            <a:spLocks/>
          </p:cNvSpPr>
          <p:nvPr/>
        </p:nvSpPr>
        <p:spPr bwMode="auto">
          <a:xfrm>
            <a:off x="324326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5" name="Freeform 37"/>
          <p:cNvSpPr>
            <a:spLocks/>
          </p:cNvSpPr>
          <p:nvPr/>
        </p:nvSpPr>
        <p:spPr bwMode="auto">
          <a:xfrm>
            <a:off x="331152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6" name="Freeform 38"/>
          <p:cNvSpPr>
            <a:spLocks/>
          </p:cNvSpPr>
          <p:nvPr/>
        </p:nvSpPr>
        <p:spPr bwMode="auto">
          <a:xfrm>
            <a:off x="338137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7" name="Freeform 39"/>
          <p:cNvSpPr>
            <a:spLocks/>
          </p:cNvSpPr>
          <p:nvPr/>
        </p:nvSpPr>
        <p:spPr bwMode="auto">
          <a:xfrm>
            <a:off x="345122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8" name="Freeform 40"/>
          <p:cNvSpPr>
            <a:spLocks/>
          </p:cNvSpPr>
          <p:nvPr/>
        </p:nvSpPr>
        <p:spPr bwMode="auto">
          <a:xfrm>
            <a:off x="352107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29" name="Freeform 41"/>
          <p:cNvSpPr>
            <a:spLocks/>
          </p:cNvSpPr>
          <p:nvPr/>
        </p:nvSpPr>
        <p:spPr bwMode="auto">
          <a:xfrm>
            <a:off x="358933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0" name="Freeform 42"/>
          <p:cNvSpPr>
            <a:spLocks/>
          </p:cNvSpPr>
          <p:nvPr/>
        </p:nvSpPr>
        <p:spPr bwMode="auto">
          <a:xfrm>
            <a:off x="36591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1" name="Freeform 43"/>
          <p:cNvSpPr>
            <a:spLocks/>
          </p:cNvSpPr>
          <p:nvPr/>
        </p:nvSpPr>
        <p:spPr bwMode="auto">
          <a:xfrm>
            <a:off x="372903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2" name="Freeform 44"/>
          <p:cNvSpPr>
            <a:spLocks/>
          </p:cNvSpPr>
          <p:nvPr/>
        </p:nvSpPr>
        <p:spPr bwMode="auto">
          <a:xfrm>
            <a:off x="379888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3" name="Freeform 45"/>
          <p:cNvSpPr>
            <a:spLocks/>
          </p:cNvSpPr>
          <p:nvPr/>
        </p:nvSpPr>
        <p:spPr bwMode="auto">
          <a:xfrm>
            <a:off x="386715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4" name="Freeform 46"/>
          <p:cNvSpPr>
            <a:spLocks/>
          </p:cNvSpPr>
          <p:nvPr/>
        </p:nvSpPr>
        <p:spPr bwMode="auto">
          <a:xfrm>
            <a:off x="39370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5" name="Freeform 47"/>
          <p:cNvSpPr>
            <a:spLocks/>
          </p:cNvSpPr>
          <p:nvPr/>
        </p:nvSpPr>
        <p:spPr bwMode="auto">
          <a:xfrm>
            <a:off x="400685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6" name="Freeform 48"/>
          <p:cNvSpPr>
            <a:spLocks/>
          </p:cNvSpPr>
          <p:nvPr/>
        </p:nvSpPr>
        <p:spPr bwMode="auto">
          <a:xfrm>
            <a:off x="407511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7" name="Freeform 49"/>
          <p:cNvSpPr>
            <a:spLocks/>
          </p:cNvSpPr>
          <p:nvPr/>
        </p:nvSpPr>
        <p:spPr bwMode="auto">
          <a:xfrm>
            <a:off x="414496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8" name="Freeform 50"/>
          <p:cNvSpPr>
            <a:spLocks/>
          </p:cNvSpPr>
          <p:nvPr/>
        </p:nvSpPr>
        <p:spPr bwMode="auto">
          <a:xfrm>
            <a:off x="421481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39" name="Freeform 51"/>
          <p:cNvSpPr>
            <a:spLocks/>
          </p:cNvSpPr>
          <p:nvPr/>
        </p:nvSpPr>
        <p:spPr bwMode="auto">
          <a:xfrm>
            <a:off x="4284663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0" name="Freeform 52"/>
          <p:cNvSpPr>
            <a:spLocks/>
          </p:cNvSpPr>
          <p:nvPr/>
        </p:nvSpPr>
        <p:spPr bwMode="auto">
          <a:xfrm>
            <a:off x="435292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1" name="Freeform 53"/>
          <p:cNvSpPr>
            <a:spLocks/>
          </p:cNvSpPr>
          <p:nvPr/>
        </p:nvSpPr>
        <p:spPr bwMode="auto">
          <a:xfrm>
            <a:off x="4422775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2" name="Freeform 54"/>
          <p:cNvSpPr>
            <a:spLocks/>
          </p:cNvSpPr>
          <p:nvPr/>
        </p:nvSpPr>
        <p:spPr bwMode="auto">
          <a:xfrm>
            <a:off x="4492625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3" name="Freeform 55"/>
          <p:cNvSpPr>
            <a:spLocks/>
          </p:cNvSpPr>
          <p:nvPr/>
        </p:nvSpPr>
        <p:spPr bwMode="auto">
          <a:xfrm>
            <a:off x="456088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4" name="Freeform 56"/>
          <p:cNvSpPr>
            <a:spLocks/>
          </p:cNvSpPr>
          <p:nvPr/>
        </p:nvSpPr>
        <p:spPr bwMode="auto">
          <a:xfrm>
            <a:off x="4630738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5" name="Freeform 57"/>
          <p:cNvSpPr>
            <a:spLocks/>
          </p:cNvSpPr>
          <p:nvPr/>
        </p:nvSpPr>
        <p:spPr bwMode="auto">
          <a:xfrm>
            <a:off x="470058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6" name="Freeform 58"/>
          <p:cNvSpPr>
            <a:spLocks/>
          </p:cNvSpPr>
          <p:nvPr/>
        </p:nvSpPr>
        <p:spPr bwMode="auto">
          <a:xfrm>
            <a:off x="4770438" y="1841500"/>
            <a:ext cx="14287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7" name="Freeform 59"/>
          <p:cNvSpPr>
            <a:spLocks/>
          </p:cNvSpPr>
          <p:nvPr/>
        </p:nvSpPr>
        <p:spPr bwMode="auto">
          <a:xfrm>
            <a:off x="483870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8" name="Freeform 60"/>
          <p:cNvSpPr>
            <a:spLocks/>
          </p:cNvSpPr>
          <p:nvPr/>
        </p:nvSpPr>
        <p:spPr bwMode="auto">
          <a:xfrm>
            <a:off x="4908550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49" name="Freeform 61"/>
          <p:cNvSpPr>
            <a:spLocks/>
          </p:cNvSpPr>
          <p:nvPr/>
        </p:nvSpPr>
        <p:spPr bwMode="auto">
          <a:xfrm>
            <a:off x="497840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0" name="Freeform 62"/>
          <p:cNvSpPr>
            <a:spLocks/>
          </p:cNvSpPr>
          <p:nvPr/>
        </p:nvSpPr>
        <p:spPr bwMode="auto">
          <a:xfrm>
            <a:off x="5048250" y="1841500"/>
            <a:ext cx="14288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</a:cxnLst>
            <a:rect l="0" t="0" r="r" b="b"/>
            <a:pathLst>
              <a:path w="9" h="2">
                <a:moveTo>
                  <a:pt x="0" y="0"/>
                </a:moveTo>
                <a:lnTo>
                  <a:pt x="0" y="1"/>
                </a:lnTo>
                <a:lnTo>
                  <a:pt x="8" y="1"/>
                </a:lnTo>
                <a:lnTo>
                  <a:pt x="8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1" name="Freeform 63"/>
          <p:cNvSpPr>
            <a:spLocks/>
          </p:cNvSpPr>
          <p:nvPr/>
        </p:nvSpPr>
        <p:spPr bwMode="auto">
          <a:xfrm>
            <a:off x="511651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2" name="Freeform 64"/>
          <p:cNvSpPr>
            <a:spLocks/>
          </p:cNvSpPr>
          <p:nvPr/>
        </p:nvSpPr>
        <p:spPr bwMode="auto">
          <a:xfrm>
            <a:off x="5186363" y="1841500"/>
            <a:ext cx="15875" cy="3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"/>
              </a:cxn>
              <a:cxn ang="0">
                <a:pos x="9" y="1"/>
              </a:cxn>
              <a:cxn ang="0">
                <a:pos x="9" y="0"/>
              </a:cxn>
              <a:cxn ang="0">
                <a:pos x="0" y="0"/>
              </a:cxn>
            </a:cxnLst>
            <a:rect l="0" t="0" r="r" b="b"/>
            <a:pathLst>
              <a:path w="10" h="2">
                <a:moveTo>
                  <a:pt x="0" y="0"/>
                </a:moveTo>
                <a:lnTo>
                  <a:pt x="0" y="1"/>
                </a:lnTo>
                <a:lnTo>
                  <a:pt x="9" y="1"/>
                </a:lnTo>
                <a:lnTo>
                  <a:pt x="9" y="0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3" name="Freeform 65"/>
          <p:cNvSpPr>
            <a:spLocks/>
          </p:cNvSpPr>
          <p:nvPr/>
        </p:nvSpPr>
        <p:spPr bwMode="auto">
          <a:xfrm>
            <a:off x="5251450" y="1841500"/>
            <a:ext cx="6350" cy="3175"/>
          </a:xfrm>
          <a:custGeom>
            <a:avLst/>
            <a:gdLst/>
            <a:ahLst/>
            <a:cxnLst>
              <a:cxn ang="0">
                <a:pos x="3" y="0"/>
              </a:cxn>
              <a:cxn ang="0">
                <a:pos x="3" y="1"/>
              </a:cxn>
              <a:cxn ang="0">
                <a:pos x="0" y="1"/>
              </a:cxn>
              <a:cxn ang="0">
                <a:pos x="0" y="0"/>
              </a:cxn>
              <a:cxn ang="0">
                <a:pos x="3" y="0"/>
              </a:cxn>
            </a:cxnLst>
            <a:rect l="0" t="0" r="r" b="b"/>
            <a:pathLst>
              <a:path w="4" h="2">
                <a:moveTo>
                  <a:pt x="3" y="0"/>
                </a:moveTo>
                <a:lnTo>
                  <a:pt x="3" y="1"/>
                </a:lnTo>
                <a:lnTo>
                  <a:pt x="0" y="1"/>
                </a:lnTo>
                <a:lnTo>
                  <a:pt x="0" y="0"/>
                </a:lnTo>
                <a:lnTo>
                  <a:pt x="3" y="0"/>
                </a:lnTo>
              </a:path>
            </a:pathLst>
          </a:custGeom>
          <a:noFill/>
          <a:ln w="12700" cap="rnd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4" name="Line 66"/>
          <p:cNvSpPr>
            <a:spLocks noChangeShapeType="1"/>
          </p:cNvSpPr>
          <p:nvPr/>
        </p:nvSpPr>
        <p:spPr bwMode="auto">
          <a:xfrm>
            <a:off x="3687763" y="719138"/>
            <a:ext cx="0" cy="111760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arrow" w="med" len="med"/>
            <a:tailEnd type="arrow" w="med" len="med"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3852863" y="1139825"/>
            <a:ext cx="1160575" cy="4437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 smtClean="0">
                <a:solidFill>
                  <a:schemeClr val="tx2"/>
                </a:solidFill>
                <a:latin typeface="Times New Roman" pitchFamily="18" charset="0"/>
              </a:rPr>
              <a:t>H = 7 m</a:t>
            </a:r>
            <a:endParaRPr lang="en-US" sz="23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37958" name="Rectangle 70"/>
          <p:cNvSpPr>
            <a:spLocks noChangeArrowheads="1"/>
          </p:cNvSpPr>
          <p:nvPr/>
        </p:nvSpPr>
        <p:spPr bwMode="auto">
          <a:xfrm>
            <a:off x="1522413" y="1468438"/>
            <a:ext cx="473075" cy="439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300" dirty="0">
                <a:solidFill>
                  <a:schemeClr val="tx2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1792288" y="1401763"/>
            <a:ext cx="27622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37960" name="Arc 72"/>
          <p:cNvSpPr>
            <a:spLocks/>
          </p:cNvSpPr>
          <p:nvPr/>
        </p:nvSpPr>
        <p:spPr bwMode="auto">
          <a:xfrm>
            <a:off x="1839913" y="1373188"/>
            <a:ext cx="242887" cy="455612"/>
          </a:xfrm>
          <a:custGeom>
            <a:avLst/>
            <a:gdLst>
              <a:gd name="G0" fmla="+- 142 0 0"/>
              <a:gd name="G1" fmla="+- 21600 0 0"/>
              <a:gd name="G2" fmla="+- 21600 0 0"/>
              <a:gd name="T0" fmla="*/ 0 w 21742"/>
              <a:gd name="T1" fmla="*/ 0 h 21600"/>
              <a:gd name="T2" fmla="*/ 21742 w 21742"/>
              <a:gd name="T3" fmla="*/ 21524 h 21600"/>
              <a:gd name="T4" fmla="*/ 142 w 21742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42" h="21600" fill="none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</a:path>
              <a:path w="21742" h="21600" stroke="0" extrusionOk="0">
                <a:moveTo>
                  <a:pt x="0" y="0"/>
                </a:moveTo>
                <a:cubicBezTo>
                  <a:pt x="47" y="0"/>
                  <a:pt x="94" y="-1"/>
                  <a:pt x="142" y="0"/>
                </a:cubicBezTo>
                <a:cubicBezTo>
                  <a:pt x="12041" y="0"/>
                  <a:pt x="21699" y="9624"/>
                  <a:pt x="21741" y="21524"/>
                </a:cubicBezTo>
                <a:lnTo>
                  <a:pt x="142" y="21600"/>
                </a:lnTo>
                <a:close/>
              </a:path>
            </a:pathLst>
          </a:custGeom>
          <a:noFill/>
          <a:ln w="12700" cap="rnd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6175375" y="700088"/>
            <a:ext cx="17510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s-ES" dirty="0" smtClean="0"/>
              <a:t>c</a:t>
            </a:r>
            <a:r>
              <a:rPr lang="es-ES" baseline="-25000" dirty="0" smtClean="0"/>
              <a:t>u</a:t>
            </a:r>
            <a:r>
              <a:rPr lang="es-ES" dirty="0" smtClean="0"/>
              <a:t> </a:t>
            </a:r>
            <a:r>
              <a:rPr lang="es-ES" dirty="0"/>
              <a:t>= 20 kN/m</a:t>
            </a:r>
            <a:r>
              <a:rPr lang="es-ES" baseline="30000" dirty="0"/>
              <a:t>2</a:t>
            </a:r>
            <a:endParaRPr lang="en-US" baseline="30000" dirty="0"/>
          </a:p>
          <a:p>
            <a:r>
              <a:rPr lang="en-AU" dirty="0">
                <a:latin typeface="Symbol" pitchFamily="18" charset="2"/>
              </a:rPr>
              <a:t>f</a:t>
            </a:r>
            <a:r>
              <a:rPr lang="es-ES" baseline="-25000" dirty="0"/>
              <a:t>u</a:t>
            </a:r>
            <a:r>
              <a:rPr lang="es-ES" dirty="0"/>
              <a:t>  = 10</a:t>
            </a:r>
            <a:r>
              <a:rPr lang="es-ES" baseline="30000" dirty="0"/>
              <a:t>o</a:t>
            </a:r>
            <a:endParaRPr lang="en-US" baseline="30000" dirty="0"/>
          </a:p>
          <a:p>
            <a:r>
              <a:rPr lang="en-AU" dirty="0">
                <a:latin typeface="Symbol" pitchFamily="18" charset="2"/>
              </a:rPr>
              <a:t>g</a:t>
            </a:r>
            <a:r>
              <a:rPr lang="es-ES" baseline="-25000" dirty="0"/>
              <a:t>bulk</a:t>
            </a:r>
            <a:r>
              <a:rPr lang="es-ES" dirty="0"/>
              <a:t> = 15 kN/m</a:t>
            </a:r>
            <a:r>
              <a:rPr lang="es-ES" baseline="30000" dirty="0"/>
              <a:t>3</a:t>
            </a:r>
            <a:endParaRPr lang="en-US" baseline="30000" dirty="0"/>
          </a:p>
          <a:p>
            <a:r>
              <a:rPr lang="es-ES" dirty="0">
                <a:solidFill>
                  <a:srgbClr val="009900"/>
                </a:solidFill>
              </a:rPr>
              <a:t>F.S. = </a:t>
            </a:r>
            <a:r>
              <a:rPr lang="es-ES" dirty="0" smtClean="0">
                <a:solidFill>
                  <a:srgbClr val="009900"/>
                </a:solidFill>
              </a:rPr>
              <a:t>????</a:t>
            </a:r>
            <a:endParaRPr lang="es-ES" dirty="0">
              <a:solidFill>
                <a:srgbClr val="009900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75622" y="1962150"/>
            <a:ext cx="92881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Since the factor of safety is not given, then the problem indicates an existing slope which we need 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to analyze it for its stability.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90500" y="2571750"/>
            <a:ext cx="1114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009900"/>
                </a:solidFill>
              </a:rPr>
              <a:t>Solution</a:t>
            </a:r>
            <a:r>
              <a:rPr lang="en-US" dirty="0" smtClean="0">
                <a:solidFill>
                  <a:srgbClr val="009900"/>
                </a:solidFill>
              </a:rPr>
              <a:t>:</a:t>
            </a:r>
            <a:endParaRPr lang="en-US" dirty="0">
              <a:solidFill>
                <a:srgbClr val="009900"/>
              </a:solidFill>
            </a:endParaRPr>
          </a:p>
        </p:txBody>
      </p:sp>
      <p:pic>
        <p:nvPicPr>
          <p:cNvPr id="75" name="Picture 2"/>
          <p:cNvPicPr>
            <a:picLocks noChangeArrowheads="1"/>
          </p:cNvPicPr>
          <p:nvPr/>
        </p:nvPicPr>
        <p:blipFill>
          <a:blip r:embed="rId2" cstate="print"/>
          <a:srcRect l="14293" t="2834" r="20700" b="44998"/>
          <a:stretch>
            <a:fillRect/>
          </a:stretch>
        </p:blipFill>
        <p:spPr bwMode="auto">
          <a:xfrm>
            <a:off x="5943600" y="3079567"/>
            <a:ext cx="3295650" cy="37784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76" name="Rectangle 74"/>
          <p:cNvSpPr>
            <a:spLocks noChangeArrowheads="1"/>
          </p:cNvSpPr>
          <p:nvPr/>
        </p:nvSpPr>
        <p:spPr bwMode="auto">
          <a:xfrm>
            <a:off x="257175" y="3686175"/>
            <a:ext cx="5362574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9900"/>
                </a:solidFill>
              </a:rPr>
              <a:t>2- Use the chart </a:t>
            </a:r>
            <a:r>
              <a:rPr lang="en-US" sz="1600" dirty="0">
                <a:solidFill>
                  <a:srgbClr val="009900"/>
                </a:solidFill>
              </a:rPr>
              <a:t>with </a:t>
            </a:r>
            <a:r>
              <a:rPr lang="en-US" sz="1600" i="1" dirty="0">
                <a:solidFill>
                  <a:srgbClr val="009900"/>
                </a:solidFill>
              </a:rPr>
              <a:t>i</a:t>
            </a:r>
            <a:r>
              <a:rPr lang="en-US" sz="1600" dirty="0">
                <a:solidFill>
                  <a:srgbClr val="009900"/>
                </a:solidFill>
              </a:rPr>
              <a:t> = </a:t>
            </a:r>
            <a:r>
              <a:rPr lang="en-US" sz="1600" dirty="0" smtClean="0">
                <a:solidFill>
                  <a:srgbClr val="009900"/>
                </a:solidFill>
              </a:rPr>
              <a:t>30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r>
              <a:rPr lang="en-US" sz="1600" dirty="0" smtClean="0">
                <a:solidFill>
                  <a:srgbClr val="009900"/>
                </a:solidFill>
              </a:rPr>
              <a:t>, and 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baseline="-25000" dirty="0" smtClean="0">
                <a:solidFill>
                  <a:srgbClr val="009900"/>
                </a:solidFill>
                <a:latin typeface="+mj-lt"/>
              </a:rPr>
              <a:t>mob</a:t>
            </a:r>
            <a:r>
              <a:rPr lang="en-US" sz="1600" dirty="0">
                <a:solidFill>
                  <a:srgbClr val="009900"/>
                </a:solidFill>
                <a:latin typeface="Symbol" pitchFamily="18" charset="2"/>
              </a:rPr>
              <a:t> </a:t>
            </a:r>
            <a:r>
              <a:rPr lang="en-US" sz="1600" dirty="0" smtClean="0">
                <a:solidFill>
                  <a:srgbClr val="009900"/>
                </a:solidFill>
              </a:rPr>
              <a:t>=  tan</a:t>
            </a:r>
            <a:r>
              <a:rPr lang="en-US" sz="1600" baseline="30000" dirty="0" smtClean="0">
                <a:solidFill>
                  <a:srgbClr val="009900"/>
                </a:solidFill>
              </a:rPr>
              <a:t>-1</a:t>
            </a:r>
            <a:r>
              <a:rPr lang="en-US" sz="1600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</a:rPr>
              <a:t>(</a:t>
            </a:r>
            <a:endParaRPr lang="en-US" baseline="30000" dirty="0">
              <a:solidFill>
                <a:srgbClr val="009900"/>
              </a:solidFill>
            </a:endParaRPr>
          </a:p>
        </p:txBody>
      </p:sp>
      <p:cxnSp>
        <p:nvCxnSpPr>
          <p:cNvPr id="78" name="Straight Connector 77"/>
          <p:cNvCxnSpPr/>
          <p:nvPr/>
        </p:nvCxnSpPr>
        <p:spPr bwMode="auto">
          <a:xfrm>
            <a:off x="4629149" y="3914775"/>
            <a:ext cx="4095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9" name="TextBox 78"/>
          <p:cNvSpPr txBox="1"/>
          <p:nvPr/>
        </p:nvSpPr>
        <p:spPr>
          <a:xfrm>
            <a:off x="4543423" y="3657600"/>
            <a:ext cx="1076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tan 10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r>
              <a:rPr lang="en-US" sz="1400" dirty="0" smtClean="0">
                <a:solidFill>
                  <a:srgbClr val="009900"/>
                </a:solidFill>
              </a:rPr>
              <a:t> </a:t>
            </a:r>
            <a:endParaRPr lang="en-US" sz="1400" dirty="0">
              <a:solidFill>
                <a:srgbClr val="0099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591049" y="386715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1.0</a:t>
            </a:r>
            <a:endParaRPr lang="en-US" sz="1400" dirty="0">
              <a:solidFill>
                <a:srgbClr val="0099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5124449" y="3686175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)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219699" y="3724275"/>
            <a:ext cx="6543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 = 10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endParaRPr lang="en-US" sz="1400" baseline="30000" dirty="0">
              <a:solidFill>
                <a:srgbClr val="009900"/>
              </a:solidFill>
            </a:endParaRPr>
          </a:p>
        </p:txBody>
      </p:sp>
      <p:cxnSp>
        <p:nvCxnSpPr>
          <p:cNvPr id="84" name="Straight Arrow Connector 83"/>
          <p:cNvCxnSpPr/>
          <p:nvPr/>
        </p:nvCxnSpPr>
        <p:spPr bwMode="auto">
          <a:xfrm rot="5400000" flipH="1" flipV="1">
            <a:off x="7100887" y="6091236"/>
            <a:ext cx="742952" cy="95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6" name="Straight Arrow Connector 85"/>
          <p:cNvCxnSpPr/>
          <p:nvPr/>
        </p:nvCxnSpPr>
        <p:spPr bwMode="auto">
          <a:xfrm rot="10800000" flipV="1">
            <a:off x="6705601" y="5743574"/>
            <a:ext cx="771525" cy="95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8" name="Rectangle 87"/>
          <p:cNvSpPr/>
          <p:nvPr/>
        </p:nvSpPr>
        <p:spPr>
          <a:xfrm>
            <a:off x="8423375" y="4463534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baseline="-25000" dirty="0">
                <a:solidFill>
                  <a:srgbClr val="009900"/>
                </a:solidFill>
              </a:rPr>
              <a:t>mob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504824" y="4562475"/>
            <a:ext cx="2441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SN = 0.075 =              </a:t>
            </a:r>
            <a:endParaRPr lang="en-US" dirty="0">
              <a:solidFill>
                <a:srgbClr val="009900"/>
              </a:solidFill>
            </a:endParaRPr>
          </a:p>
        </p:txBody>
      </p:sp>
      <p:cxnSp>
        <p:nvCxnSpPr>
          <p:cNvPr id="91" name="Straight Connector 90"/>
          <p:cNvCxnSpPr/>
          <p:nvPr/>
        </p:nvCxnSpPr>
        <p:spPr bwMode="auto">
          <a:xfrm>
            <a:off x="2028824" y="4752975"/>
            <a:ext cx="7239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" name="TextBox 91"/>
          <p:cNvSpPr txBox="1"/>
          <p:nvPr/>
        </p:nvSpPr>
        <p:spPr>
          <a:xfrm>
            <a:off x="2000249" y="441007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c</a:t>
            </a:r>
            <a:r>
              <a:rPr lang="en-US" baseline="-25000" dirty="0" smtClean="0">
                <a:solidFill>
                  <a:srgbClr val="009900"/>
                </a:solidFill>
              </a:rPr>
              <a:t>mob</a:t>
            </a:r>
            <a:endParaRPr lang="en-US" baseline="-25000" dirty="0">
              <a:solidFill>
                <a:srgbClr val="00990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1990724" y="4733925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15 </a:t>
            </a:r>
            <a:r>
              <a:rPr lang="en-US" sz="1200" dirty="0" smtClean="0">
                <a:solidFill>
                  <a:srgbClr val="009900"/>
                </a:solidFill>
              </a:rPr>
              <a:t>x</a:t>
            </a:r>
            <a:r>
              <a:rPr lang="en-US" dirty="0" smtClean="0">
                <a:solidFill>
                  <a:srgbClr val="009900"/>
                </a:solidFill>
              </a:rPr>
              <a:t> 7</a:t>
            </a:r>
            <a:endParaRPr lang="en-US" sz="1400" baseline="-25000" dirty="0">
              <a:solidFill>
                <a:srgbClr val="0099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38123" y="5153025"/>
            <a:ext cx="55816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4- c</a:t>
            </a:r>
            <a:r>
              <a:rPr lang="en-US" baseline="-25000" dirty="0" smtClean="0">
                <a:solidFill>
                  <a:srgbClr val="009900"/>
                </a:solidFill>
              </a:rPr>
              <a:t>mob</a:t>
            </a:r>
            <a:r>
              <a:rPr lang="en-US" dirty="0" smtClean="0">
                <a:solidFill>
                  <a:srgbClr val="009900"/>
                </a:solidFill>
              </a:rPr>
              <a:t> =  15 x 7 x 0.075 =  7.87 kN/m</a:t>
            </a:r>
            <a:r>
              <a:rPr lang="en-US" baseline="30000" dirty="0" smtClean="0">
                <a:solidFill>
                  <a:srgbClr val="009900"/>
                </a:solidFill>
              </a:rPr>
              <a:t>2</a:t>
            </a:r>
          </a:p>
          <a:p>
            <a:endParaRPr lang="en-US" dirty="0">
              <a:solidFill>
                <a:srgbClr val="009900"/>
              </a:solidFill>
            </a:endParaRPr>
          </a:p>
          <a:p>
            <a:r>
              <a:rPr lang="en-US" dirty="0" smtClean="0">
                <a:solidFill>
                  <a:srgbClr val="009900"/>
                </a:solidFill>
              </a:rPr>
              <a:t>5-  </a:t>
            </a:r>
            <a:r>
              <a:rPr lang="en-US" dirty="0">
                <a:solidFill>
                  <a:srgbClr val="009900"/>
                </a:solidFill>
              </a:rPr>
              <a:t>F</a:t>
            </a:r>
            <a:r>
              <a:rPr lang="en-US" dirty="0" smtClean="0">
                <a:solidFill>
                  <a:srgbClr val="009900"/>
                </a:solidFill>
              </a:rPr>
              <a:t>Sc  =  c / c</a:t>
            </a:r>
            <a:r>
              <a:rPr lang="en-US" baseline="-25000" dirty="0" smtClean="0">
                <a:solidFill>
                  <a:srgbClr val="009900"/>
                </a:solidFill>
              </a:rPr>
              <a:t>mob</a:t>
            </a:r>
            <a:r>
              <a:rPr lang="en-US" dirty="0" smtClean="0">
                <a:solidFill>
                  <a:srgbClr val="009900"/>
                </a:solidFill>
              </a:rPr>
              <a:t> = 20/7.87 = 2.5 </a:t>
            </a:r>
          </a:p>
          <a:p>
            <a:endParaRPr lang="en-US" dirty="0">
              <a:solidFill>
                <a:srgbClr val="009900"/>
              </a:solidFill>
            </a:endParaRPr>
          </a:p>
          <a:p>
            <a:r>
              <a:rPr lang="en-US" dirty="0" smtClean="0">
                <a:solidFill>
                  <a:srgbClr val="009900"/>
                </a:solidFill>
              </a:rPr>
              <a:t>Therefore the Assumed FS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dirty="0" smtClean="0">
                <a:solidFill>
                  <a:srgbClr val="009900"/>
                </a:solidFill>
              </a:rPr>
              <a:t>  =  the calculated  FS</a:t>
            </a:r>
            <a:r>
              <a:rPr lang="en-US" baseline="-25000" dirty="0" smtClean="0">
                <a:solidFill>
                  <a:srgbClr val="009900"/>
                </a:solidFill>
              </a:rPr>
              <a:t>c</a:t>
            </a:r>
            <a:endParaRPr lang="en-US" baseline="-25000" dirty="0">
              <a:solidFill>
                <a:srgbClr val="0099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819775" y="5610225"/>
            <a:ext cx="9573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9900"/>
                </a:solidFill>
              </a:rPr>
              <a:t>SN = 0.075</a:t>
            </a:r>
            <a:endParaRPr lang="en-US" sz="1200" b="1" dirty="0">
              <a:solidFill>
                <a:srgbClr val="009900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39318" y="282059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solidFill>
                  <a:schemeClr val="tx2"/>
                </a:solidFill>
              </a:rPr>
              <a:t>Example  - 2</a:t>
            </a:r>
            <a:endParaRPr lang="en-US" dirty="0"/>
          </a:p>
        </p:txBody>
      </p:sp>
      <p:sp>
        <p:nvSpPr>
          <p:cNvPr id="99" name="TextBox 98"/>
          <p:cNvSpPr txBox="1"/>
          <p:nvPr/>
        </p:nvSpPr>
        <p:spPr>
          <a:xfrm>
            <a:off x="228600" y="3248025"/>
            <a:ext cx="19302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9900"/>
                </a:solidFill>
              </a:rPr>
              <a:t>1- Assume FS</a:t>
            </a:r>
            <a:r>
              <a:rPr lang="en-US" sz="1600" baseline="-25000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dirty="0" smtClean="0">
                <a:solidFill>
                  <a:srgbClr val="009900"/>
                </a:solidFill>
              </a:rPr>
              <a:t> = 1</a:t>
            </a:r>
            <a:endParaRPr lang="en-US" sz="1600" dirty="0">
              <a:solidFill>
                <a:srgbClr val="009900"/>
              </a:solidFill>
            </a:endParaRPr>
          </a:p>
        </p:txBody>
      </p:sp>
      <p:sp>
        <p:nvSpPr>
          <p:cNvPr id="101" name="Freeform 100"/>
          <p:cNvSpPr/>
          <p:nvPr/>
        </p:nvSpPr>
        <p:spPr bwMode="auto">
          <a:xfrm>
            <a:off x="2066924" y="3448052"/>
            <a:ext cx="2676525" cy="923923"/>
          </a:xfrm>
          <a:custGeom>
            <a:avLst/>
            <a:gdLst>
              <a:gd name="connsiteX0" fmla="*/ 0 w 2438400"/>
              <a:gd name="connsiteY0" fmla="*/ 0 h 1066800"/>
              <a:gd name="connsiteX1" fmla="*/ 1962150 w 2438400"/>
              <a:gd name="connsiteY1" fmla="*/ 942975 h 1066800"/>
              <a:gd name="connsiteX2" fmla="*/ 2438400 w 2438400"/>
              <a:gd name="connsiteY2" fmla="*/ 742950 h 1066800"/>
              <a:gd name="connsiteX0" fmla="*/ 0 w 2438400"/>
              <a:gd name="connsiteY0" fmla="*/ 4762 h 1046162"/>
              <a:gd name="connsiteX1" fmla="*/ 333375 w 2438400"/>
              <a:gd name="connsiteY1" fmla="*/ 157162 h 1046162"/>
              <a:gd name="connsiteX2" fmla="*/ 1962150 w 2438400"/>
              <a:gd name="connsiteY2" fmla="*/ 947737 h 1046162"/>
              <a:gd name="connsiteX3" fmla="*/ 2438400 w 2438400"/>
              <a:gd name="connsiteY3" fmla="*/ 747712 h 1046162"/>
              <a:gd name="connsiteX0" fmla="*/ 0 w 2438400"/>
              <a:gd name="connsiteY0" fmla="*/ 4762 h 1046162"/>
              <a:gd name="connsiteX1" fmla="*/ 333375 w 2438400"/>
              <a:gd name="connsiteY1" fmla="*/ 157162 h 1046162"/>
              <a:gd name="connsiteX2" fmla="*/ 1962150 w 2438400"/>
              <a:gd name="connsiteY2" fmla="*/ 947737 h 1046162"/>
              <a:gd name="connsiteX3" fmla="*/ 2438400 w 2438400"/>
              <a:gd name="connsiteY3" fmla="*/ 747712 h 1046162"/>
              <a:gd name="connsiteX0" fmla="*/ 203200 w 2641600"/>
              <a:gd name="connsiteY0" fmla="*/ 1587 h 1042987"/>
              <a:gd name="connsiteX1" fmla="*/ 536575 w 2641600"/>
              <a:gd name="connsiteY1" fmla="*/ 153987 h 1042987"/>
              <a:gd name="connsiteX2" fmla="*/ 2165350 w 2641600"/>
              <a:gd name="connsiteY2" fmla="*/ 944562 h 1042987"/>
              <a:gd name="connsiteX3" fmla="*/ 2641600 w 2641600"/>
              <a:gd name="connsiteY3" fmla="*/ 744537 h 1042987"/>
              <a:gd name="connsiteX0" fmla="*/ 203200 w 2641600"/>
              <a:gd name="connsiteY0" fmla="*/ 150812 h 1220787"/>
              <a:gd name="connsiteX1" fmla="*/ 536575 w 2641600"/>
              <a:gd name="connsiteY1" fmla="*/ 303212 h 1220787"/>
              <a:gd name="connsiteX2" fmla="*/ 822325 w 2641600"/>
              <a:gd name="connsiteY2" fmla="*/ 131762 h 1220787"/>
              <a:gd name="connsiteX3" fmla="*/ 2165350 w 2641600"/>
              <a:gd name="connsiteY3" fmla="*/ 1093787 h 1220787"/>
              <a:gd name="connsiteX4" fmla="*/ 2641600 w 2641600"/>
              <a:gd name="connsiteY4" fmla="*/ 893762 h 1220787"/>
              <a:gd name="connsiteX0" fmla="*/ 203200 w 2641600"/>
              <a:gd name="connsiteY0" fmla="*/ 1587 h 1071562"/>
              <a:gd name="connsiteX1" fmla="*/ 536575 w 2641600"/>
              <a:gd name="connsiteY1" fmla="*/ 153987 h 1071562"/>
              <a:gd name="connsiteX2" fmla="*/ 2165350 w 2641600"/>
              <a:gd name="connsiteY2" fmla="*/ 944562 h 1071562"/>
              <a:gd name="connsiteX3" fmla="*/ 2641600 w 2641600"/>
              <a:gd name="connsiteY3" fmla="*/ 744537 h 1071562"/>
              <a:gd name="connsiteX0" fmla="*/ 0 w 2438400"/>
              <a:gd name="connsiteY0" fmla="*/ 0 h 1069975"/>
              <a:gd name="connsiteX1" fmla="*/ 1962150 w 2438400"/>
              <a:gd name="connsiteY1" fmla="*/ 942975 h 1069975"/>
              <a:gd name="connsiteX2" fmla="*/ 2438400 w 2438400"/>
              <a:gd name="connsiteY2" fmla="*/ 742950 h 1069975"/>
              <a:gd name="connsiteX0" fmla="*/ 0 w 2419350"/>
              <a:gd name="connsiteY0" fmla="*/ 0 h 1022350"/>
              <a:gd name="connsiteX1" fmla="*/ 1943100 w 2419350"/>
              <a:gd name="connsiteY1" fmla="*/ 895350 h 1022350"/>
              <a:gd name="connsiteX2" fmla="*/ 2419350 w 2419350"/>
              <a:gd name="connsiteY2" fmla="*/ 695325 h 1022350"/>
              <a:gd name="connsiteX0" fmla="*/ 0 w 2419350"/>
              <a:gd name="connsiteY0" fmla="*/ 0 h 1022350"/>
              <a:gd name="connsiteX1" fmla="*/ 1943100 w 2419350"/>
              <a:gd name="connsiteY1" fmla="*/ 895350 h 1022350"/>
              <a:gd name="connsiteX2" fmla="*/ 2419350 w 2419350"/>
              <a:gd name="connsiteY2" fmla="*/ 695325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9350" h="1022350">
                <a:moveTo>
                  <a:pt x="0" y="0"/>
                </a:moveTo>
                <a:cubicBezTo>
                  <a:pt x="675481" y="44053"/>
                  <a:pt x="1536700" y="771525"/>
                  <a:pt x="1943100" y="895350"/>
                </a:cubicBezTo>
                <a:cubicBezTo>
                  <a:pt x="2246312" y="1022350"/>
                  <a:pt x="2384425" y="857250"/>
                  <a:pt x="2419350" y="695325"/>
                </a:cubicBezTo>
              </a:path>
            </a:pathLst>
          </a:custGeom>
          <a:noFill/>
          <a:ln w="9525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66700" y="4124325"/>
            <a:ext cx="4238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9900"/>
                </a:solidFill>
              </a:rPr>
              <a:t>3- Go to the chart and find SN for </a:t>
            </a:r>
            <a:r>
              <a:rPr lang="en-US" sz="1600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baseline="-25000" dirty="0">
                <a:solidFill>
                  <a:srgbClr val="009900"/>
                </a:solidFill>
              </a:rPr>
              <a:t>mob</a:t>
            </a:r>
            <a:r>
              <a:rPr lang="en-US" sz="1600" dirty="0" smtClean="0">
                <a:solidFill>
                  <a:srgbClr val="009900"/>
                </a:solidFill>
              </a:rPr>
              <a:t> = 10</a:t>
            </a:r>
            <a:r>
              <a:rPr lang="en-US" sz="1600" baseline="30000" dirty="0" smtClean="0">
                <a:solidFill>
                  <a:srgbClr val="009900"/>
                </a:solidFill>
              </a:rPr>
              <a:t>o</a:t>
            </a:r>
            <a:endParaRPr lang="en-US" sz="1600" baseline="30000" dirty="0">
              <a:solidFill>
                <a:srgbClr val="009900"/>
              </a:solidFill>
            </a:endParaRPr>
          </a:p>
        </p:txBody>
      </p:sp>
      <p:cxnSp>
        <p:nvCxnSpPr>
          <p:cNvPr id="105" name="Straight Connector 104"/>
          <p:cNvCxnSpPr/>
          <p:nvPr/>
        </p:nvCxnSpPr>
        <p:spPr bwMode="auto">
          <a:xfrm rot="5400000">
            <a:off x="3271838" y="6396037"/>
            <a:ext cx="200025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6" name="TextBox 105"/>
          <p:cNvSpPr txBox="1"/>
          <p:nvPr/>
        </p:nvSpPr>
        <p:spPr>
          <a:xfrm>
            <a:off x="285750" y="2914650"/>
            <a:ext cx="1009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Trial # 1</a:t>
            </a:r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6794600" y="2425184"/>
            <a:ext cx="20393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baseline="-25000" dirty="0" smtClean="0">
                <a:solidFill>
                  <a:srgbClr val="009900"/>
                </a:solidFill>
                <a:latin typeface="+mj-lt"/>
              </a:rPr>
              <a:t>mobilized</a:t>
            </a:r>
            <a:r>
              <a:rPr lang="en-US" dirty="0" smtClean="0">
                <a:solidFill>
                  <a:srgbClr val="009900"/>
                </a:solidFill>
              </a:rPr>
              <a:t> =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baseline="-25000" dirty="0" smtClean="0">
                <a:solidFill>
                  <a:srgbClr val="009900"/>
                </a:solidFill>
                <a:latin typeface="Arial" pitchFamily="34" charset="0"/>
              </a:rPr>
              <a:t>developed</a:t>
            </a:r>
            <a:endParaRPr lang="en-US" baseline="-25000" dirty="0"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225" y="352425"/>
            <a:ext cx="8020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This means the assumed factor of safety was not the right one.  So we need </a:t>
            </a:r>
          </a:p>
          <a:p>
            <a:r>
              <a:rPr lang="en-US" dirty="0" smtClean="0">
                <a:solidFill>
                  <a:srgbClr val="009900"/>
                </a:solidFill>
              </a:rPr>
              <a:t>to assume another FS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dirty="0" smtClean="0">
                <a:solidFill>
                  <a:srgbClr val="009900"/>
                </a:solidFill>
              </a:rPr>
              <a:t> and solve the problem again for FS</a:t>
            </a:r>
            <a:r>
              <a:rPr lang="en-US" baseline="-25000" dirty="0" smtClean="0">
                <a:solidFill>
                  <a:srgbClr val="009900"/>
                </a:solidFill>
              </a:rPr>
              <a:t>c</a:t>
            </a:r>
            <a:r>
              <a:rPr lang="en-US" dirty="0" smtClean="0">
                <a:solidFill>
                  <a:srgbClr val="009900"/>
                </a:solidFill>
              </a:rPr>
              <a:t>.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3" name="Rectangle 74"/>
          <p:cNvSpPr>
            <a:spLocks noChangeArrowheads="1"/>
          </p:cNvSpPr>
          <p:nvPr/>
        </p:nvSpPr>
        <p:spPr bwMode="auto">
          <a:xfrm>
            <a:off x="466725" y="1857375"/>
            <a:ext cx="5362574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9900"/>
                </a:solidFill>
              </a:rPr>
              <a:t>2- Use the chart </a:t>
            </a:r>
            <a:r>
              <a:rPr lang="en-US" sz="1600" dirty="0">
                <a:solidFill>
                  <a:srgbClr val="009900"/>
                </a:solidFill>
              </a:rPr>
              <a:t>with </a:t>
            </a:r>
            <a:r>
              <a:rPr lang="en-US" sz="1600" i="1" dirty="0">
                <a:solidFill>
                  <a:srgbClr val="009900"/>
                </a:solidFill>
              </a:rPr>
              <a:t>i</a:t>
            </a:r>
            <a:r>
              <a:rPr lang="en-US" sz="1600" dirty="0">
                <a:solidFill>
                  <a:srgbClr val="009900"/>
                </a:solidFill>
              </a:rPr>
              <a:t> = </a:t>
            </a:r>
            <a:r>
              <a:rPr lang="en-US" sz="1600" dirty="0" smtClean="0">
                <a:solidFill>
                  <a:srgbClr val="009900"/>
                </a:solidFill>
              </a:rPr>
              <a:t>30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r>
              <a:rPr lang="en-US" sz="1600" dirty="0" smtClean="0">
                <a:solidFill>
                  <a:srgbClr val="009900"/>
                </a:solidFill>
              </a:rPr>
              <a:t>, and 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baseline="-25000" dirty="0" smtClean="0">
                <a:solidFill>
                  <a:srgbClr val="009900"/>
                </a:solidFill>
                <a:latin typeface="+mj-lt"/>
              </a:rPr>
              <a:t>mob</a:t>
            </a:r>
            <a:r>
              <a:rPr lang="en-US" sz="1600" dirty="0">
                <a:solidFill>
                  <a:srgbClr val="009900"/>
                </a:solidFill>
                <a:latin typeface="Symbol" pitchFamily="18" charset="2"/>
              </a:rPr>
              <a:t> </a:t>
            </a:r>
            <a:r>
              <a:rPr lang="en-US" sz="1600" dirty="0" smtClean="0">
                <a:solidFill>
                  <a:srgbClr val="009900"/>
                </a:solidFill>
              </a:rPr>
              <a:t>=  tan</a:t>
            </a:r>
            <a:r>
              <a:rPr lang="en-US" sz="1600" baseline="30000" dirty="0" smtClean="0">
                <a:solidFill>
                  <a:srgbClr val="009900"/>
                </a:solidFill>
              </a:rPr>
              <a:t>-1</a:t>
            </a:r>
            <a:r>
              <a:rPr lang="en-US" sz="1600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</a:rPr>
              <a:t>(</a:t>
            </a:r>
            <a:endParaRPr lang="en-US" baseline="30000" dirty="0">
              <a:solidFill>
                <a:srgbClr val="0099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838699" y="2085975"/>
            <a:ext cx="4095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4752973" y="1828800"/>
            <a:ext cx="1076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tan 10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r>
              <a:rPr lang="en-US" sz="1400" dirty="0" smtClean="0">
                <a:solidFill>
                  <a:srgbClr val="009900"/>
                </a:solidFill>
              </a:rPr>
              <a:t> </a:t>
            </a:r>
            <a:endParaRPr lang="en-US" sz="1400" dirty="0">
              <a:solidFill>
                <a:srgbClr val="0099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48224" y="203835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1.5</a:t>
            </a:r>
            <a:endParaRPr lang="en-US" sz="1400" dirty="0">
              <a:solidFill>
                <a:srgbClr val="0099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3999" y="1857375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)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29249" y="1895475"/>
            <a:ext cx="704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 = 6.7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endParaRPr lang="en-US" sz="1400" baseline="30000" dirty="0">
              <a:solidFill>
                <a:srgbClr val="0099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374" y="2733675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SN = 0.1 =              </a:t>
            </a:r>
            <a:endParaRPr lang="en-US" dirty="0">
              <a:solidFill>
                <a:srgbClr val="0099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2047874" y="2924175"/>
            <a:ext cx="7239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2019299" y="258127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c</a:t>
            </a:r>
            <a:r>
              <a:rPr lang="en-US" baseline="-25000" dirty="0" smtClean="0">
                <a:solidFill>
                  <a:srgbClr val="009900"/>
                </a:solidFill>
              </a:rPr>
              <a:t>mob</a:t>
            </a:r>
            <a:endParaRPr lang="en-US" baseline="-25000" dirty="0">
              <a:solidFill>
                <a:srgbClr val="0099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09774" y="2905125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15 </a:t>
            </a:r>
            <a:r>
              <a:rPr lang="en-US" sz="1200" dirty="0" smtClean="0">
                <a:solidFill>
                  <a:srgbClr val="009900"/>
                </a:solidFill>
              </a:rPr>
              <a:t>x</a:t>
            </a:r>
            <a:r>
              <a:rPr lang="en-US" dirty="0" smtClean="0">
                <a:solidFill>
                  <a:srgbClr val="009900"/>
                </a:solidFill>
              </a:rPr>
              <a:t> 7</a:t>
            </a:r>
            <a:endParaRPr lang="en-US" sz="1400" baseline="-25000" dirty="0">
              <a:solidFill>
                <a:srgbClr val="0099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7673" y="3324225"/>
            <a:ext cx="55816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4- c</a:t>
            </a:r>
            <a:r>
              <a:rPr lang="en-US" baseline="-25000" dirty="0" smtClean="0">
                <a:solidFill>
                  <a:srgbClr val="009900"/>
                </a:solidFill>
              </a:rPr>
              <a:t>mob</a:t>
            </a:r>
            <a:r>
              <a:rPr lang="en-US" dirty="0" smtClean="0">
                <a:solidFill>
                  <a:srgbClr val="009900"/>
                </a:solidFill>
              </a:rPr>
              <a:t> =  15 x 7 x 0.10 =  10.5 kN/m</a:t>
            </a:r>
            <a:r>
              <a:rPr lang="en-US" baseline="30000" dirty="0" smtClean="0">
                <a:solidFill>
                  <a:srgbClr val="009900"/>
                </a:solidFill>
              </a:rPr>
              <a:t>2</a:t>
            </a:r>
          </a:p>
          <a:p>
            <a:endParaRPr lang="en-US" dirty="0">
              <a:solidFill>
                <a:srgbClr val="009900"/>
              </a:solidFill>
            </a:endParaRPr>
          </a:p>
          <a:p>
            <a:r>
              <a:rPr lang="en-US" dirty="0" smtClean="0">
                <a:solidFill>
                  <a:srgbClr val="009900"/>
                </a:solidFill>
              </a:rPr>
              <a:t>5-  </a:t>
            </a:r>
            <a:r>
              <a:rPr lang="en-US" dirty="0">
                <a:solidFill>
                  <a:srgbClr val="009900"/>
                </a:solidFill>
              </a:rPr>
              <a:t>F</a:t>
            </a:r>
            <a:r>
              <a:rPr lang="en-US" dirty="0" smtClean="0">
                <a:solidFill>
                  <a:srgbClr val="009900"/>
                </a:solidFill>
              </a:rPr>
              <a:t>Sc  =  c / c</a:t>
            </a:r>
            <a:r>
              <a:rPr lang="en-US" baseline="-25000" dirty="0" smtClean="0">
                <a:solidFill>
                  <a:srgbClr val="009900"/>
                </a:solidFill>
              </a:rPr>
              <a:t>mob</a:t>
            </a:r>
            <a:r>
              <a:rPr lang="en-US" dirty="0" smtClean="0">
                <a:solidFill>
                  <a:srgbClr val="009900"/>
                </a:solidFill>
              </a:rPr>
              <a:t> = 20/10.5 = 1.9 </a:t>
            </a:r>
          </a:p>
          <a:p>
            <a:endParaRPr lang="en-US" dirty="0">
              <a:solidFill>
                <a:srgbClr val="009900"/>
              </a:solidFill>
            </a:endParaRPr>
          </a:p>
          <a:p>
            <a:r>
              <a:rPr lang="en-US" dirty="0" smtClean="0">
                <a:solidFill>
                  <a:srgbClr val="009900"/>
                </a:solidFill>
              </a:rPr>
              <a:t>Therefore the Assumed FS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dirty="0" smtClean="0">
                <a:solidFill>
                  <a:srgbClr val="009900"/>
                </a:solidFill>
              </a:rPr>
              <a:t>  =  the calculated  FS</a:t>
            </a:r>
            <a:r>
              <a:rPr lang="en-US" baseline="-25000" dirty="0" smtClean="0">
                <a:solidFill>
                  <a:srgbClr val="009900"/>
                </a:solidFill>
              </a:rPr>
              <a:t>c</a:t>
            </a:r>
            <a:endParaRPr lang="en-US" baseline="-25000" dirty="0">
              <a:solidFill>
                <a:srgbClr val="0099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8150" y="1419225"/>
            <a:ext cx="20648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9900"/>
                </a:solidFill>
              </a:rPr>
              <a:t>1- Assume FS</a:t>
            </a:r>
            <a:r>
              <a:rPr lang="en-US" sz="1600" baseline="-25000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dirty="0" smtClean="0">
                <a:solidFill>
                  <a:srgbClr val="009900"/>
                </a:solidFill>
              </a:rPr>
              <a:t> = 1.5</a:t>
            </a:r>
            <a:endParaRPr lang="en-US" sz="1600" dirty="0">
              <a:solidFill>
                <a:srgbClr val="009900"/>
              </a:solidFill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2276474" y="1619252"/>
            <a:ext cx="2676525" cy="923923"/>
          </a:xfrm>
          <a:custGeom>
            <a:avLst/>
            <a:gdLst>
              <a:gd name="connsiteX0" fmla="*/ 0 w 2438400"/>
              <a:gd name="connsiteY0" fmla="*/ 0 h 1066800"/>
              <a:gd name="connsiteX1" fmla="*/ 1962150 w 2438400"/>
              <a:gd name="connsiteY1" fmla="*/ 942975 h 1066800"/>
              <a:gd name="connsiteX2" fmla="*/ 2438400 w 2438400"/>
              <a:gd name="connsiteY2" fmla="*/ 742950 h 1066800"/>
              <a:gd name="connsiteX0" fmla="*/ 0 w 2438400"/>
              <a:gd name="connsiteY0" fmla="*/ 4762 h 1046162"/>
              <a:gd name="connsiteX1" fmla="*/ 333375 w 2438400"/>
              <a:gd name="connsiteY1" fmla="*/ 157162 h 1046162"/>
              <a:gd name="connsiteX2" fmla="*/ 1962150 w 2438400"/>
              <a:gd name="connsiteY2" fmla="*/ 947737 h 1046162"/>
              <a:gd name="connsiteX3" fmla="*/ 2438400 w 2438400"/>
              <a:gd name="connsiteY3" fmla="*/ 747712 h 1046162"/>
              <a:gd name="connsiteX0" fmla="*/ 0 w 2438400"/>
              <a:gd name="connsiteY0" fmla="*/ 4762 h 1046162"/>
              <a:gd name="connsiteX1" fmla="*/ 333375 w 2438400"/>
              <a:gd name="connsiteY1" fmla="*/ 157162 h 1046162"/>
              <a:gd name="connsiteX2" fmla="*/ 1962150 w 2438400"/>
              <a:gd name="connsiteY2" fmla="*/ 947737 h 1046162"/>
              <a:gd name="connsiteX3" fmla="*/ 2438400 w 2438400"/>
              <a:gd name="connsiteY3" fmla="*/ 747712 h 1046162"/>
              <a:gd name="connsiteX0" fmla="*/ 203200 w 2641600"/>
              <a:gd name="connsiteY0" fmla="*/ 1587 h 1042987"/>
              <a:gd name="connsiteX1" fmla="*/ 536575 w 2641600"/>
              <a:gd name="connsiteY1" fmla="*/ 153987 h 1042987"/>
              <a:gd name="connsiteX2" fmla="*/ 2165350 w 2641600"/>
              <a:gd name="connsiteY2" fmla="*/ 944562 h 1042987"/>
              <a:gd name="connsiteX3" fmla="*/ 2641600 w 2641600"/>
              <a:gd name="connsiteY3" fmla="*/ 744537 h 1042987"/>
              <a:gd name="connsiteX0" fmla="*/ 203200 w 2641600"/>
              <a:gd name="connsiteY0" fmla="*/ 150812 h 1220787"/>
              <a:gd name="connsiteX1" fmla="*/ 536575 w 2641600"/>
              <a:gd name="connsiteY1" fmla="*/ 303212 h 1220787"/>
              <a:gd name="connsiteX2" fmla="*/ 822325 w 2641600"/>
              <a:gd name="connsiteY2" fmla="*/ 131762 h 1220787"/>
              <a:gd name="connsiteX3" fmla="*/ 2165350 w 2641600"/>
              <a:gd name="connsiteY3" fmla="*/ 1093787 h 1220787"/>
              <a:gd name="connsiteX4" fmla="*/ 2641600 w 2641600"/>
              <a:gd name="connsiteY4" fmla="*/ 893762 h 1220787"/>
              <a:gd name="connsiteX0" fmla="*/ 203200 w 2641600"/>
              <a:gd name="connsiteY0" fmla="*/ 1587 h 1071562"/>
              <a:gd name="connsiteX1" fmla="*/ 536575 w 2641600"/>
              <a:gd name="connsiteY1" fmla="*/ 153987 h 1071562"/>
              <a:gd name="connsiteX2" fmla="*/ 2165350 w 2641600"/>
              <a:gd name="connsiteY2" fmla="*/ 944562 h 1071562"/>
              <a:gd name="connsiteX3" fmla="*/ 2641600 w 2641600"/>
              <a:gd name="connsiteY3" fmla="*/ 744537 h 1071562"/>
              <a:gd name="connsiteX0" fmla="*/ 0 w 2438400"/>
              <a:gd name="connsiteY0" fmla="*/ 0 h 1069975"/>
              <a:gd name="connsiteX1" fmla="*/ 1962150 w 2438400"/>
              <a:gd name="connsiteY1" fmla="*/ 942975 h 1069975"/>
              <a:gd name="connsiteX2" fmla="*/ 2438400 w 2438400"/>
              <a:gd name="connsiteY2" fmla="*/ 742950 h 1069975"/>
              <a:gd name="connsiteX0" fmla="*/ 0 w 2419350"/>
              <a:gd name="connsiteY0" fmla="*/ 0 h 1022350"/>
              <a:gd name="connsiteX1" fmla="*/ 1943100 w 2419350"/>
              <a:gd name="connsiteY1" fmla="*/ 895350 h 1022350"/>
              <a:gd name="connsiteX2" fmla="*/ 2419350 w 2419350"/>
              <a:gd name="connsiteY2" fmla="*/ 695325 h 1022350"/>
              <a:gd name="connsiteX0" fmla="*/ 0 w 2419350"/>
              <a:gd name="connsiteY0" fmla="*/ 0 h 1022350"/>
              <a:gd name="connsiteX1" fmla="*/ 1943100 w 2419350"/>
              <a:gd name="connsiteY1" fmla="*/ 895350 h 1022350"/>
              <a:gd name="connsiteX2" fmla="*/ 2419350 w 2419350"/>
              <a:gd name="connsiteY2" fmla="*/ 695325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9350" h="1022350">
                <a:moveTo>
                  <a:pt x="0" y="0"/>
                </a:moveTo>
                <a:cubicBezTo>
                  <a:pt x="675481" y="44053"/>
                  <a:pt x="1536700" y="771525"/>
                  <a:pt x="1943100" y="895350"/>
                </a:cubicBezTo>
                <a:cubicBezTo>
                  <a:pt x="2246312" y="1022350"/>
                  <a:pt x="2384425" y="857250"/>
                  <a:pt x="2419350" y="695325"/>
                </a:cubicBezTo>
              </a:path>
            </a:pathLst>
          </a:custGeom>
          <a:noFill/>
          <a:ln w="9525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6250" y="2295525"/>
            <a:ext cx="4238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9900"/>
                </a:solidFill>
              </a:rPr>
              <a:t>3- Go to the chart and find SN for </a:t>
            </a:r>
            <a:r>
              <a:rPr lang="en-US" sz="1600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baseline="-25000" dirty="0">
                <a:solidFill>
                  <a:srgbClr val="009900"/>
                </a:solidFill>
              </a:rPr>
              <a:t>mob</a:t>
            </a:r>
            <a:r>
              <a:rPr lang="en-US" sz="1600" dirty="0" smtClean="0">
                <a:solidFill>
                  <a:srgbClr val="009900"/>
                </a:solidFill>
              </a:rPr>
              <a:t> = 6.7</a:t>
            </a:r>
            <a:r>
              <a:rPr lang="en-US" sz="1600" baseline="30000" dirty="0" smtClean="0">
                <a:solidFill>
                  <a:srgbClr val="009900"/>
                </a:solidFill>
              </a:rPr>
              <a:t>o</a:t>
            </a:r>
            <a:endParaRPr lang="en-US" sz="1600" baseline="30000" dirty="0">
              <a:solidFill>
                <a:srgbClr val="00990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 rot="5400000">
            <a:off x="3481388" y="4567237"/>
            <a:ext cx="200025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85775" y="1104900"/>
            <a:ext cx="1009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Trial # 2</a:t>
            </a:r>
            <a:endParaRPr lang="en-US" u="sng" dirty="0">
              <a:solidFill>
                <a:srgbClr val="FF0000"/>
              </a:solidFill>
            </a:endParaRPr>
          </a:p>
        </p:txBody>
      </p:sp>
      <p:pic>
        <p:nvPicPr>
          <p:cNvPr id="19" name="Picture 2"/>
          <p:cNvPicPr>
            <a:picLocks noChangeArrowheads="1"/>
          </p:cNvPicPr>
          <p:nvPr/>
        </p:nvPicPr>
        <p:blipFill>
          <a:blip r:embed="rId2" cstate="print"/>
          <a:srcRect l="14293" t="2834" r="20700" b="44998"/>
          <a:stretch>
            <a:fillRect/>
          </a:stretch>
        </p:blipFill>
        <p:spPr bwMode="auto">
          <a:xfrm>
            <a:off x="6029325" y="3079567"/>
            <a:ext cx="3295650" cy="37784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cxnSp>
        <p:nvCxnSpPr>
          <p:cNvPr id="20" name="Straight Arrow Connector 19"/>
          <p:cNvCxnSpPr/>
          <p:nvPr/>
        </p:nvCxnSpPr>
        <p:spPr bwMode="auto">
          <a:xfrm rot="5400000" flipH="1" flipV="1">
            <a:off x="7067550" y="5972174"/>
            <a:ext cx="981076" cy="952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rot="10800000" flipV="1">
            <a:off x="6800851" y="5495924"/>
            <a:ext cx="771525" cy="95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Freeform 21"/>
          <p:cNvSpPr/>
          <p:nvPr/>
        </p:nvSpPr>
        <p:spPr bwMode="auto">
          <a:xfrm>
            <a:off x="7419975" y="5341937"/>
            <a:ext cx="333375" cy="306388"/>
          </a:xfrm>
          <a:custGeom>
            <a:avLst/>
            <a:gdLst>
              <a:gd name="connsiteX0" fmla="*/ 333375 w 333375"/>
              <a:gd name="connsiteY0" fmla="*/ 11113 h 306388"/>
              <a:gd name="connsiteX1" fmla="*/ 257175 w 333375"/>
              <a:gd name="connsiteY1" fmla="*/ 49213 h 306388"/>
              <a:gd name="connsiteX2" fmla="*/ 0 w 333375"/>
              <a:gd name="connsiteY2" fmla="*/ 306388 h 306388"/>
              <a:gd name="connsiteX3" fmla="*/ 0 w 333375"/>
              <a:gd name="connsiteY3" fmla="*/ 306388 h 306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375" h="306388">
                <a:moveTo>
                  <a:pt x="333375" y="11113"/>
                </a:moveTo>
                <a:cubicBezTo>
                  <a:pt x="323056" y="5556"/>
                  <a:pt x="312738" y="0"/>
                  <a:pt x="257175" y="49213"/>
                </a:cubicBezTo>
                <a:cubicBezTo>
                  <a:pt x="201612" y="98426"/>
                  <a:pt x="0" y="306388"/>
                  <a:pt x="0" y="306388"/>
                </a:cubicBezTo>
                <a:lnTo>
                  <a:pt x="0" y="306388"/>
                </a:lnTo>
              </a:path>
            </a:pathLst>
          </a:cu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689950" y="5130284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baseline="-25000" dirty="0">
                <a:solidFill>
                  <a:srgbClr val="009900"/>
                </a:solidFill>
              </a:rPr>
              <a:t>mob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667375" y="5438775"/>
            <a:ext cx="7873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9900"/>
                </a:solidFill>
              </a:rPr>
              <a:t>SN = 0.1</a:t>
            </a:r>
            <a:endParaRPr lang="en-US" sz="1200" b="1" dirty="0">
              <a:solidFill>
                <a:srgbClr val="0099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85750" y="5476875"/>
            <a:ext cx="4943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This means the assumed factor of safety was not the right one.  So we need </a:t>
            </a:r>
          </a:p>
          <a:p>
            <a:r>
              <a:rPr lang="en-US" dirty="0" smtClean="0">
                <a:solidFill>
                  <a:srgbClr val="009900"/>
                </a:solidFill>
              </a:rPr>
              <a:t>to assume another FS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dirty="0" smtClean="0">
                <a:solidFill>
                  <a:srgbClr val="009900"/>
                </a:solidFill>
              </a:rPr>
              <a:t> and solve the problem again for FS</a:t>
            </a:r>
            <a:r>
              <a:rPr lang="en-US" baseline="-25000" dirty="0" smtClean="0">
                <a:solidFill>
                  <a:srgbClr val="009900"/>
                </a:solidFill>
              </a:rPr>
              <a:t>c</a:t>
            </a:r>
            <a:r>
              <a:rPr lang="en-US" dirty="0" smtClean="0">
                <a:solidFill>
                  <a:srgbClr val="009900"/>
                </a:solidFill>
              </a:rPr>
              <a:t>.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4"/>
          <p:cNvSpPr>
            <a:spLocks noChangeArrowheads="1"/>
          </p:cNvSpPr>
          <p:nvPr/>
        </p:nvSpPr>
        <p:spPr bwMode="auto">
          <a:xfrm>
            <a:off x="361950" y="1190625"/>
            <a:ext cx="5362574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smtClean="0">
                <a:solidFill>
                  <a:srgbClr val="009900"/>
                </a:solidFill>
              </a:rPr>
              <a:t>2- Use the chart </a:t>
            </a:r>
            <a:r>
              <a:rPr lang="en-US" sz="1600" dirty="0">
                <a:solidFill>
                  <a:srgbClr val="009900"/>
                </a:solidFill>
              </a:rPr>
              <a:t>with </a:t>
            </a:r>
            <a:r>
              <a:rPr lang="en-US" sz="1600" i="1" dirty="0">
                <a:solidFill>
                  <a:srgbClr val="009900"/>
                </a:solidFill>
              </a:rPr>
              <a:t>i</a:t>
            </a:r>
            <a:r>
              <a:rPr lang="en-US" sz="1600" dirty="0">
                <a:solidFill>
                  <a:srgbClr val="009900"/>
                </a:solidFill>
              </a:rPr>
              <a:t> = </a:t>
            </a:r>
            <a:r>
              <a:rPr lang="en-US" sz="1600" dirty="0" smtClean="0">
                <a:solidFill>
                  <a:srgbClr val="009900"/>
                </a:solidFill>
              </a:rPr>
              <a:t>30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r>
              <a:rPr lang="en-US" sz="1600" dirty="0" smtClean="0">
                <a:solidFill>
                  <a:srgbClr val="009900"/>
                </a:solidFill>
              </a:rPr>
              <a:t>, and  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baseline="-25000" dirty="0" smtClean="0">
                <a:solidFill>
                  <a:srgbClr val="009900"/>
                </a:solidFill>
                <a:latin typeface="+mj-lt"/>
              </a:rPr>
              <a:t>mob</a:t>
            </a:r>
            <a:r>
              <a:rPr lang="en-US" sz="1600" dirty="0">
                <a:solidFill>
                  <a:srgbClr val="009900"/>
                </a:solidFill>
                <a:latin typeface="Symbol" pitchFamily="18" charset="2"/>
              </a:rPr>
              <a:t> </a:t>
            </a:r>
            <a:r>
              <a:rPr lang="en-US" sz="1600" dirty="0" smtClean="0">
                <a:solidFill>
                  <a:srgbClr val="009900"/>
                </a:solidFill>
              </a:rPr>
              <a:t>=  tan</a:t>
            </a:r>
            <a:r>
              <a:rPr lang="en-US" sz="1600" baseline="30000" dirty="0" smtClean="0">
                <a:solidFill>
                  <a:srgbClr val="009900"/>
                </a:solidFill>
              </a:rPr>
              <a:t>-1</a:t>
            </a:r>
            <a:r>
              <a:rPr lang="en-US" sz="1600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</a:rPr>
              <a:t>(</a:t>
            </a:r>
            <a:endParaRPr lang="en-US" baseline="30000" dirty="0">
              <a:solidFill>
                <a:srgbClr val="0099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733924" y="1419225"/>
            <a:ext cx="4095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4648198" y="1162050"/>
            <a:ext cx="1076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tan 10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r>
              <a:rPr lang="en-US" sz="1400" dirty="0" smtClean="0">
                <a:solidFill>
                  <a:srgbClr val="009900"/>
                </a:solidFill>
              </a:rPr>
              <a:t> </a:t>
            </a:r>
            <a:endParaRPr lang="en-US" sz="1400" dirty="0">
              <a:solidFill>
                <a:srgbClr val="0099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3449" y="1371600"/>
            <a:ext cx="4331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1.8</a:t>
            </a:r>
            <a:endParaRPr lang="en-US" sz="1400" dirty="0">
              <a:solidFill>
                <a:srgbClr val="0099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229224" y="1190625"/>
            <a:ext cx="261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)</a:t>
            </a:r>
            <a:endParaRPr lang="en-US" dirty="0">
              <a:solidFill>
                <a:srgbClr val="0099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24474" y="1228725"/>
            <a:ext cx="7040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9900"/>
                </a:solidFill>
              </a:rPr>
              <a:t> = 5.5</a:t>
            </a:r>
            <a:r>
              <a:rPr lang="en-US" sz="1400" baseline="30000" dirty="0" smtClean="0">
                <a:solidFill>
                  <a:srgbClr val="009900"/>
                </a:solidFill>
              </a:rPr>
              <a:t>o</a:t>
            </a:r>
            <a:endParaRPr lang="en-US" sz="1400" baseline="30000" dirty="0">
              <a:solidFill>
                <a:srgbClr val="0099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599" y="2066925"/>
            <a:ext cx="2296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SN = 0.11 =              </a:t>
            </a:r>
            <a:endParaRPr lang="en-US" dirty="0">
              <a:solidFill>
                <a:srgbClr val="009900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943099" y="2257425"/>
            <a:ext cx="7239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1914524" y="191452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c</a:t>
            </a:r>
            <a:r>
              <a:rPr lang="en-US" baseline="-25000" dirty="0" smtClean="0">
                <a:solidFill>
                  <a:srgbClr val="009900"/>
                </a:solidFill>
              </a:rPr>
              <a:t>mob</a:t>
            </a:r>
            <a:endParaRPr lang="en-US" baseline="-25000" dirty="0">
              <a:solidFill>
                <a:srgbClr val="0099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4999" y="2238375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15 </a:t>
            </a:r>
            <a:r>
              <a:rPr lang="en-US" sz="1200" dirty="0" smtClean="0">
                <a:solidFill>
                  <a:srgbClr val="009900"/>
                </a:solidFill>
              </a:rPr>
              <a:t>x</a:t>
            </a:r>
            <a:r>
              <a:rPr lang="en-US" dirty="0" smtClean="0">
                <a:solidFill>
                  <a:srgbClr val="009900"/>
                </a:solidFill>
              </a:rPr>
              <a:t> 7</a:t>
            </a:r>
            <a:endParaRPr lang="en-US" sz="1400" baseline="-25000" dirty="0">
              <a:solidFill>
                <a:srgbClr val="0099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2898" y="2657475"/>
            <a:ext cx="55816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4- c</a:t>
            </a:r>
            <a:r>
              <a:rPr lang="en-US" baseline="-25000" dirty="0" smtClean="0">
                <a:solidFill>
                  <a:srgbClr val="009900"/>
                </a:solidFill>
              </a:rPr>
              <a:t>mob</a:t>
            </a:r>
            <a:r>
              <a:rPr lang="en-US" dirty="0" smtClean="0">
                <a:solidFill>
                  <a:srgbClr val="009900"/>
                </a:solidFill>
              </a:rPr>
              <a:t> =  15 x 7 x 0.11 =  11.55 kN/m</a:t>
            </a:r>
            <a:r>
              <a:rPr lang="en-US" baseline="30000" dirty="0" smtClean="0">
                <a:solidFill>
                  <a:srgbClr val="009900"/>
                </a:solidFill>
              </a:rPr>
              <a:t>2</a:t>
            </a:r>
          </a:p>
          <a:p>
            <a:endParaRPr lang="en-US" dirty="0">
              <a:solidFill>
                <a:srgbClr val="009900"/>
              </a:solidFill>
            </a:endParaRPr>
          </a:p>
          <a:p>
            <a:r>
              <a:rPr lang="en-US" dirty="0" smtClean="0">
                <a:solidFill>
                  <a:srgbClr val="009900"/>
                </a:solidFill>
              </a:rPr>
              <a:t>5-  </a:t>
            </a:r>
            <a:r>
              <a:rPr lang="en-US" dirty="0">
                <a:solidFill>
                  <a:srgbClr val="009900"/>
                </a:solidFill>
              </a:rPr>
              <a:t>F</a:t>
            </a:r>
            <a:r>
              <a:rPr lang="en-US" dirty="0" smtClean="0">
                <a:solidFill>
                  <a:srgbClr val="009900"/>
                </a:solidFill>
              </a:rPr>
              <a:t>Sc  =  c / c</a:t>
            </a:r>
            <a:r>
              <a:rPr lang="en-US" baseline="-25000" dirty="0" smtClean="0">
                <a:solidFill>
                  <a:srgbClr val="009900"/>
                </a:solidFill>
              </a:rPr>
              <a:t>mob</a:t>
            </a:r>
            <a:r>
              <a:rPr lang="en-US" dirty="0" smtClean="0">
                <a:solidFill>
                  <a:srgbClr val="009900"/>
                </a:solidFill>
              </a:rPr>
              <a:t> = 20/11.55 = 1.73 </a:t>
            </a:r>
          </a:p>
          <a:p>
            <a:endParaRPr lang="en-US" dirty="0">
              <a:solidFill>
                <a:srgbClr val="009900"/>
              </a:solidFill>
            </a:endParaRPr>
          </a:p>
          <a:p>
            <a:r>
              <a:rPr lang="en-US" dirty="0" smtClean="0">
                <a:solidFill>
                  <a:srgbClr val="009900"/>
                </a:solidFill>
              </a:rPr>
              <a:t>Therefore the Assumed FS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dirty="0" smtClean="0">
                <a:solidFill>
                  <a:srgbClr val="009900"/>
                </a:solidFill>
              </a:rPr>
              <a:t>  =  the calculated  FS</a:t>
            </a:r>
            <a:r>
              <a:rPr lang="en-US" baseline="-25000" dirty="0" smtClean="0">
                <a:solidFill>
                  <a:srgbClr val="009900"/>
                </a:solidFill>
              </a:rPr>
              <a:t>c</a:t>
            </a:r>
            <a:endParaRPr lang="en-US" baseline="-25000" dirty="0">
              <a:solidFill>
                <a:srgbClr val="0099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3375" y="752475"/>
            <a:ext cx="20648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9900"/>
                </a:solidFill>
              </a:rPr>
              <a:t>1- Assume FS</a:t>
            </a:r>
            <a:r>
              <a:rPr lang="en-US" sz="1600" baseline="-25000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dirty="0" smtClean="0">
                <a:solidFill>
                  <a:srgbClr val="009900"/>
                </a:solidFill>
              </a:rPr>
              <a:t> = 1.8</a:t>
            </a:r>
            <a:endParaRPr lang="en-US" sz="1600" dirty="0">
              <a:solidFill>
                <a:srgbClr val="009900"/>
              </a:solidFill>
            </a:endParaRPr>
          </a:p>
        </p:txBody>
      </p:sp>
      <p:sp>
        <p:nvSpPr>
          <p:cNvPr id="15" name="Freeform 14"/>
          <p:cNvSpPr/>
          <p:nvPr/>
        </p:nvSpPr>
        <p:spPr bwMode="auto">
          <a:xfrm>
            <a:off x="2362200" y="952502"/>
            <a:ext cx="2486024" cy="923923"/>
          </a:xfrm>
          <a:custGeom>
            <a:avLst/>
            <a:gdLst>
              <a:gd name="connsiteX0" fmla="*/ 0 w 2438400"/>
              <a:gd name="connsiteY0" fmla="*/ 0 h 1066800"/>
              <a:gd name="connsiteX1" fmla="*/ 1962150 w 2438400"/>
              <a:gd name="connsiteY1" fmla="*/ 942975 h 1066800"/>
              <a:gd name="connsiteX2" fmla="*/ 2438400 w 2438400"/>
              <a:gd name="connsiteY2" fmla="*/ 742950 h 1066800"/>
              <a:gd name="connsiteX0" fmla="*/ 0 w 2438400"/>
              <a:gd name="connsiteY0" fmla="*/ 4762 h 1046162"/>
              <a:gd name="connsiteX1" fmla="*/ 333375 w 2438400"/>
              <a:gd name="connsiteY1" fmla="*/ 157162 h 1046162"/>
              <a:gd name="connsiteX2" fmla="*/ 1962150 w 2438400"/>
              <a:gd name="connsiteY2" fmla="*/ 947737 h 1046162"/>
              <a:gd name="connsiteX3" fmla="*/ 2438400 w 2438400"/>
              <a:gd name="connsiteY3" fmla="*/ 747712 h 1046162"/>
              <a:gd name="connsiteX0" fmla="*/ 0 w 2438400"/>
              <a:gd name="connsiteY0" fmla="*/ 4762 h 1046162"/>
              <a:gd name="connsiteX1" fmla="*/ 333375 w 2438400"/>
              <a:gd name="connsiteY1" fmla="*/ 157162 h 1046162"/>
              <a:gd name="connsiteX2" fmla="*/ 1962150 w 2438400"/>
              <a:gd name="connsiteY2" fmla="*/ 947737 h 1046162"/>
              <a:gd name="connsiteX3" fmla="*/ 2438400 w 2438400"/>
              <a:gd name="connsiteY3" fmla="*/ 747712 h 1046162"/>
              <a:gd name="connsiteX0" fmla="*/ 203200 w 2641600"/>
              <a:gd name="connsiteY0" fmla="*/ 1587 h 1042987"/>
              <a:gd name="connsiteX1" fmla="*/ 536575 w 2641600"/>
              <a:gd name="connsiteY1" fmla="*/ 153987 h 1042987"/>
              <a:gd name="connsiteX2" fmla="*/ 2165350 w 2641600"/>
              <a:gd name="connsiteY2" fmla="*/ 944562 h 1042987"/>
              <a:gd name="connsiteX3" fmla="*/ 2641600 w 2641600"/>
              <a:gd name="connsiteY3" fmla="*/ 744537 h 1042987"/>
              <a:gd name="connsiteX0" fmla="*/ 203200 w 2641600"/>
              <a:gd name="connsiteY0" fmla="*/ 150812 h 1220787"/>
              <a:gd name="connsiteX1" fmla="*/ 536575 w 2641600"/>
              <a:gd name="connsiteY1" fmla="*/ 303212 h 1220787"/>
              <a:gd name="connsiteX2" fmla="*/ 822325 w 2641600"/>
              <a:gd name="connsiteY2" fmla="*/ 131762 h 1220787"/>
              <a:gd name="connsiteX3" fmla="*/ 2165350 w 2641600"/>
              <a:gd name="connsiteY3" fmla="*/ 1093787 h 1220787"/>
              <a:gd name="connsiteX4" fmla="*/ 2641600 w 2641600"/>
              <a:gd name="connsiteY4" fmla="*/ 893762 h 1220787"/>
              <a:gd name="connsiteX0" fmla="*/ 203200 w 2641600"/>
              <a:gd name="connsiteY0" fmla="*/ 1587 h 1071562"/>
              <a:gd name="connsiteX1" fmla="*/ 536575 w 2641600"/>
              <a:gd name="connsiteY1" fmla="*/ 153987 h 1071562"/>
              <a:gd name="connsiteX2" fmla="*/ 2165350 w 2641600"/>
              <a:gd name="connsiteY2" fmla="*/ 944562 h 1071562"/>
              <a:gd name="connsiteX3" fmla="*/ 2641600 w 2641600"/>
              <a:gd name="connsiteY3" fmla="*/ 744537 h 1071562"/>
              <a:gd name="connsiteX0" fmla="*/ 0 w 2438400"/>
              <a:gd name="connsiteY0" fmla="*/ 0 h 1069975"/>
              <a:gd name="connsiteX1" fmla="*/ 1962150 w 2438400"/>
              <a:gd name="connsiteY1" fmla="*/ 942975 h 1069975"/>
              <a:gd name="connsiteX2" fmla="*/ 2438400 w 2438400"/>
              <a:gd name="connsiteY2" fmla="*/ 742950 h 1069975"/>
              <a:gd name="connsiteX0" fmla="*/ 0 w 2419350"/>
              <a:gd name="connsiteY0" fmla="*/ 0 h 1022350"/>
              <a:gd name="connsiteX1" fmla="*/ 1943100 w 2419350"/>
              <a:gd name="connsiteY1" fmla="*/ 895350 h 1022350"/>
              <a:gd name="connsiteX2" fmla="*/ 2419350 w 2419350"/>
              <a:gd name="connsiteY2" fmla="*/ 695325 h 1022350"/>
              <a:gd name="connsiteX0" fmla="*/ 0 w 2419350"/>
              <a:gd name="connsiteY0" fmla="*/ 0 h 1022350"/>
              <a:gd name="connsiteX1" fmla="*/ 1943100 w 2419350"/>
              <a:gd name="connsiteY1" fmla="*/ 895350 h 1022350"/>
              <a:gd name="connsiteX2" fmla="*/ 2419350 w 2419350"/>
              <a:gd name="connsiteY2" fmla="*/ 695325 h 1022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19350" h="1022350">
                <a:moveTo>
                  <a:pt x="0" y="0"/>
                </a:moveTo>
                <a:cubicBezTo>
                  <a:pt x="675481" y="44053"/>
                  <a:pt x="1536700" y="771525"/>
                  <a:pt x="1943100" y="895350"/>
                </a:cubicBezTo>
                <a:cubicBezTo>
                  <a:pt x="2246312" y="1022350"/>
                  <a:pt x="2384425" y="857250"/>
                  <a:pt x="2419350" y="695325"/>
                </a:cubicBezTo>
              </a:path>
            </a:pathLst>
          </a:custGeom>
          <a:noFill/>
          <a:ln w="9525" cap="flat" cmpd="sng" algn="ctr">
            <a:solidFill>
              <a:schemeClr val="accent3">
                <a:lumMod val="65000"/>
              </a:schemeClr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1475" y="1628775"/>
            <a:ext cx="4238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9900"/>
                </a:solidFill>
              </a:rPr>
              <a:t>3- Go to the chart and find SN for </a:t>
            </a:r>
            <a:r>
              <a:rPr lang="en-US" sz="1600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sz="1600" baseline="-25000" dirty="0">
                <a:solidFill>
                  <a:srgbClr val="009900"/>
                </a:solidFill>
              </a:rPr>
              <a:t>mob</a:t>
            </a:r>
            <a:r>
              <a:rPr lang="en-US" sz="1600" dirty="0" smtClean="0">
                <a:solidFill>
                  <a:srgbClr val="009900"/>
                </a:solidFill>
              </a:rPr>
              <a:t> = 5.5</a:t>
            </a:r>
            <a:r>
              <a:rPr lang="en-US" sz="1600" baseline="30000" dirty="0" smtClean="0">
                <a:solidFill>
                  <a:srgbClr val="009900"/>
                </a:solidFill>
              </a:rPr>
              <a:t>o</a:t>
            </a:r>
            <a:endParaRPr lang="en-US" sz="1600" baseline="30000" dirty="0">
              <a:solidFill>
                <a:srgbClr val="009900"/>
              </a:solidFill>
            </a:endParaRPr>
          </a:p>
        </p:txBody>
      </p:sp>
      <p:cxnSp>
        <p:nvCxnSpPr>
          <p:cNvPr id="17" name="Straight Connector 16"/>
          <p:cNvCxnSpPr/>
          <p:nvPr/>
        </p:nvCxnSpPr>
        <p:spPr bwMode="auto">
          <a:xfrm rot="5400000">
            <a:off x="3376613" y="3900487"/>
            <a:ext cx="200025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81000" y="438150"/>
            <a:ext cx="1009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FF0000"/>
                </a:solidFill>
              </a:rPr>
              <a:t>Trial # 3</a:t>
            </a:r>
            <a:endParaRPr lang="en-US" u="sng" dirty="0">
              <a:solidFill>
                <a:srgbClr val="FF0000"/>
              </a:solidFill>
            </a:endParaRPr>
          </a:p>
        </p:txBody>
      </p:sp>
      <p:pic>
        <p:nvPicPr>
          <p:cNvPr id="19" name="Picture 2"/>
          <p:cNvPicPr>
            <a:picLocks noChangeArrowheads="1"/>
          </p:cNvPicPr>
          <p:nvPr/>
        </p:nvPicPr>
        <p:blipFill>
          <a:blip r:embed="rId2" cstate="print"/>
          <a:srcRect l="14293" t="2834" r="20700" b="44998"/>
          <a:stretch>
            <a:fillRect/>
          </a:stretch>
        </p:blipFill>
        <p:spPr bwMode="auto">
          <a:xfrm>
            <a:off x="5924550" y="2412817"/>
            <a:ext cx="3295650" cy="377843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cxnSp>
        <p:nvCxnSpPr>
          <p:cNvPr id="20" name="Straight Arrow Connector 19"/>
          <p:cNvCxnSpPr/>
          <p:nvPr/>
        </p:nvCxnSpPr>
        <p:spPr bwMode="auto">
          <a:xfrm rot="5400000" flipH="1" flipV="1">
            <a:off x="6948487" y="5291136"/>
            <a:ext cx="1009652" cy="953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rot="10800000" flipV="1">
            <a:off x="6696076" y="4781549"/>
            <a:ext cx="771525" cy="95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Freeform 21"/>
          <p:cNvSpPr/>
          <p:nvPr/>
        </p:nvSpPr>
        <p:spPr bwMode="auto">
          <a:xfrm>
            <a:off x="7315200" y="4646612"/>
            <a:ext cx="333375" cy="306388"/>
          </a:xfrm>
          <a:custGeom>
            <a:avLst/>
            <a:gdLst>
              <a:gd name="connsiteX0" fmla="*/ 333375 w 333375"/>
              <a:gd name="connsiteY0" fmla="*/ 11113 h 306388"/>
              <a:gd name="connsiteX1" fmla="*/ 257175 w 333375"/>
              <a:gd name="connsiteY1" fmla="*/ 49213 h 306388"/>
              <a:gd name="connsiteX2" fmla="*/ 0 w 333375"/>
              <a:gd name="connsiteY2" fmla="*/ 306388 h 306388"/>
              <a:gd name="connsiteX3" fmla="*/ 0 w 333375"/>
              <a:gd name="connsiteY3" fmla="*/ 306388 h 306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3375" h="306388">
                <a:moveTo>
                  <a:pt x="333375" y="11113"/>
                </a:moveTo>
                <a:cubicBezTo>
                  <a:pt x="323056" y="5556"/>
                  <a:pt x="312738" y="0"/>
                  <a:pt x="257175" y="49213"/>
                </a:cubicBezTo>
                <a:cubicBezTo>
                  <a:pt x="201612" y="98426"/>
                  <a:pt x="0" y="306388"/>
                  <a:pt x="0" y="306388"/>
                </a:cubicBezTo>
                <a:lnTo>
                  <a:pt x="0" y="306388"/>
                </a:lnTo>
              </a:path>
            </a:pathLst>
          </a:cu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585175" y="4463534"/>
            <a:ext cx="6030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baseline="-25000" dirty="0">
                <a:solidFill>
                  <a:srgbClr val="009900"/>
                </a:solidFill>
              </a:rPr>
              <a:t>mob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562600" y="4676775"/>
            <a:ext cx="86389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rgbClr val="009900"/>
                </a:solidFill>
              </a:rPr>
              <a:t>SN = 0.11</a:t>
            </a:r>
            <a:endParaRPr lang="en-US" sz="1200" b="1" dirty="0">
              <a:solidFill>
                <a:srgbClr val="0099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2425" y="4505325"/>
            <a:ext cx="49434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9900"/>
                </a:solidFill>
              </a:rPr>
              <a:t>This means the assumed factor of safety was not the right one.  So we need </a:t>
            </a:r>
          </a:p>
          <a:p>
            <a:r>
              <a:rPr lang="en-US" dirty="0" smtClean="0">
                <a:solidFill>
                  <a:srgbClr val="009900"/>
                </a:solidFill>
              </a:rPr>
              <a:t>to assume another FS</a:t>
            </a:r>
            <a:r>
              <a:rPr lang="en-US" dirty="0" smtClean="0">
                <a:solidFill>
                  <a:srgbClr val="009900"/>
                </a:solidFill>
                <a:latin typeface="Symbol" pitchFamily="18" charset="2"/>
              </a:rPr>
              <a:t>f</a:t>
            </a:r>
            <a:r>
              <a:rPr lang="en-US" dirty="0" smtClean="0">
                <a:solidFill>
                  <a:srgbClr val="009900"/>
                </a:solidFill>
              </a:rPr>
              <a:t> and solve the problem again for FS</a:t>
            </a:r>
            <a:r>
              <a:rPr lang="en-US" baseline="-25000" dirty="0" smtClean="0">
                <a:solidFill>
                  <a:srgbClr val="009900"/>
                </a:solidFill>
              </a:rPr>
              <a:t>c</a:t>
            </a:r>
            <a:r>
              <a:rPr lang="en-US" dirty="0" smtClean="0">
                <a:solidFill>
                  <a:srgbClr val="009900"/>
                </a:solidFill>
              </a:rPr>
              <a:t>.</a:t>
            </a:r>
            <a:endParaRPr lang="en-US" dirty="0">
              <a:solidFill>
                <a:srgbClr val="0099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2925" y="571500"/>
            <a:ext cx="72593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Since we complied three different trials, we are ready to find the right 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factor of safety by using the 45</a:t>
            </a:r>
            <a:r>
              <a:rPr lang="en-US" baseline="30000" dirty="0" smtClean="0">
                <a:solidFill>
                  <a:srgbClr val="00B050"/>
                </a:solidFill>
              </a:rPr>
              <a:t>o</a:t>
            </a:r>
            <a:r>
              <a:rPr lang="en-US" dirty="0" smtClean="0">
                <a:solidFill>
                  <a:srgbClr val="00B050"/>
                </a:solidFill>
              </a:rPr>
              <a:t> line method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381125"/>
            <a:ext cx="4596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rgbClr val="00B050"/>
                </a:solidFill>
              </a:rPr>
              <a:t>Assumed FS</a:t>
            </a:r>
            <a:r>
              <a:rPr lang="en-US" u="sng" dirty="0" smtClean="0">
                <a:solidFill>
                  <a:srgbClr val="00B050"/>
                </a:solidFill>
                <a:latin typeface="Symbol" pitchFamily="18" charset="2"/>
              </a:rPr>
              <a:t>f</a:t>
            </a:r>
            <a:r>
              <a:rPr lang="en-US" u="sng" dirty="0" smtClean="0">
                <a:solidFill>
                  <a:srgbClr val="00B050"/>
                </a:solidFill>
              </a:rPr>
              <a:t>                      Calculated FS</a:t>
            </a:r>
            <a:r>
              <a:rPr lang="en-US" u="sng" baseline="-25000" dirty="0" smtClean="0">
                <a:solidFill>
                  <a:srgbClr val="00B050"/>
                </a:solidFill>
              </a:rPr>
              <a:t>c</a:t>
            </a:r>
            <a:endParaRPr lang="en-US" u="sng" baseline="-250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90625" y="1771650"/>
            <a:ext cx="377539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1.0                                            2.5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1.5                                            1.9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1.8                                            1.73</a:t>
            </a:r>
            <a:endParaRPr lang="en-US" dirty="0">
              <a:solidFill>
                <a:srgbClr val="00B050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4391025" y="2824162"/>
          <a:ext cx="4438650" cy="3781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7" name="Straight Arrow Connector 6"/>
          <p:cNvCxnSpPr/>
          <p:nvPr/>
        </p:nvCxnSpPr>
        <p:spPr bwMode="auto">
          <a:xfrm rot="5400000">
            <a:off x="6119813" y="5272087"/>
            <a:ext cx="1895475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rot="10800000">
            <a:off x="4781551" y="4314825"/>
            <a:ext cx="2276475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895725" y="416242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1.75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715125" y="6315075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1.75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4800600" y="2971800"/>
            <a:ext cx="3819525" cy="32385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6275" y="3371850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 the correct FS is 1.75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685800" y="1047750"/>
            <a:ext cx="7772400" cy="5048250"/>
          </a:xfrm>
          <a:noFill/>
          <a:ln w="12700"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r>
              <a:rPr lang="en-US" sz="2400" dirty="0"/>
              <a:t>Zones are marked on the chart indicating whether the failure mode will be shallow or deep-seated.</a:t>
            </a:r>
          </a:p>
          <a:p>
            <a:pPr>
              <a:buFontTx/>
              <a:buNone/>
            </a:pPr>
            <a:endParaRPr lang="en-US" sz="2400" dirty="0"/>
          </a:p>
          <a:p>
            <a:r>
              <a:rPr lang="en-US" sz="2400" dirty="0"/>
              <a:t>If a deep-seated failure is indicated the soil layer must be sufficiently deep to enable this mechanism to occur.</a:t>
            </a:r>
          </a:p>
          <a:p>
            <a:pPr>
              <a:buFontTx/>
              <a:buNone/>
            </a:pPr>
            <a:endParaRPr lang="en-US" sz="2400" dirty="0"/>
          </a:p>
          <a:p>
            <a:r>
              <a:rPr lang="en-US" sz="2400" dirty="0"/>
              <a:t>There is a second chart due to Taylor which can be used when the depth of soil below the base of the slope is limited</a:t>
            </a:r>
          </a:p>
          <a:p>
            <a:pPr>
              <a:buFontTx/>
              <a:buNone/>
            </a:pPr>
            <a:endParaRPr lang="en-US" sz="2400" dirty="0"/>
          </a:p>
          <a:p>
            <a:r>
              <a:rPr lang="en-US" sz="2400" dirty="0"/>
              <a:t>This chart is only valid for </a:t>
            </a:r>
            <a:r>
              <a:rPr lang="en-US" sz="2400" dirty="0">
                <a:latin typeface="Symbol" pitchFamily="18" charset="2"/>
              </a:rPr>
              <a:t>f</a:t>
            </a:r>
            <a:r>
              <a:rPr lang="en-US" sz="2400" dirty="0"/>
              <a:t> = 0</a:t>
            </a: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1652588" y="0"/>
            <a:ext cx="5591175" cy="576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solidFill>
                  <a:schemeClr val="tx2"/>
                </a:solidFill>
              </a:rPr>
              <a:t>Taylor’s Chart - example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9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20" name="Group 12"/>
          <p:cNvGrpSpPr>
            <a:grpSpLocks/>
          </p:cNvGrpSpPr>
          <p:nvPr/>
        </p:nvGrpSpPr>
        <p:grpSpPr bwMode="auto">
          <a:xfrm>
            <a:off x="1646238" y="284163"/>
            <a:ext cx="5567362" cy="6473825"/>
            <a:chOff x="1037" y="179"/>
            <a:chExt cx="3507" cy="4078"/>
          </a:xfrm>
        </p:grpSpPr>
        <p:pic>
          <p:nvPicPr>
            <p:cNvPr id="43010" name="Picture 2"/>
            <p:cNvPicPr>
              <a:picLocks noChangeArrowheads="1"/>
            </p:cNvPicPr>
            <p:nvPr/>
          </p:nvPicPr>
          <p:blipFill>
            <a:blip r:embed="rId2" cstate="print"/>
            <a:srcRect l="17270" t="2913" r="18608" b="44919"/>
            <a:stretch>
              <a:fillRect/>
            </a:stretch>
          </p:blipFill>
          <p:spPr bwMode="auto">
            <a:xfrm>
              <a:off x="1037" y="179"/>
              <a:ext cx="3507" cy="407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</p:pic>
        <p:sp>
          <p:nvSpPr>
            <p:cNvPr id="43011" name="Line 3"/>
            <p:cNvSpPr>
              <a:spLocks noChangeShapeType="1"/>
            </p:cNvSpPr>
            <p:nvPr/>
          </p:nvSpPr>
          <p:spPr bwMode="auto">
            <a:xfrm>
              <a:off x="2238" y="775"/>
              <a:ext cx="968" cy="1382"/>
            </a:xfrm>
            <a:prstGeom prst="line">
              <a:avLst/>
            </a:prstGeom>
            <a:noFill/>
            <a:ln w="28575">
              <a:solidFill>
                <a:srgbClr val="009900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2" name="Freeform 4"/>
            <p:cNvSpPr>
              <a:spLocks/>
            </p:cNvSpPr>
            <p:nvPr/>
          </p:nvSpPr>
          <p:spPr bwMode="auto">
            <a:xfrm>
              <a:off x="1901" y="1164"/>
              <a:ext cx="812" cy="19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2" y="1964"/>
                </a:cxn>
              </a:cxnLst>
              <a:rect l="0" t="0" r="r" b="b"/>
              <a:pathLst>
                <a:path w="812" h="1964">
                  <a:moveTo>
                    <a:pt x="0" y="0"/>
                  </a:moveTo>
                  <a:cubicBezTo>
                    <a:pt x="187" y="1089"/>
                    <a:pt x="604" y="1554"/>
                    <a:pt x="812" y="1964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3" name="Freeform 5"/>
            <p:cNvSpPr>
              <a:spLocks/>
            </p:cNvSpPr>
            <p:nvPr/>
          </p:nvSpPr>
          <p:spPr bwMode="auto">
            <a:xfrm>
              <a:off x="2641" y="653"/>
              <a:ext cx="1202" cy="110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02" y="1106"/>
                </a:cxn>
              </a:cxnLst>
              <a:rect l="0" t="0" r="r" b="b"/>
              <a:pathLst>
                <a:path w="1202" h="1106">
                  <a:moveTo>
                    <a:pt x="0" y="0"/>
                  </a:moveTo>
                  <a:cubicBezTo>
                    <a:pt x="872" y="649"/>
                    <a:pt x="917" y="781"/>
                    <a:pt x="1202" y="1106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4" name="Freeform 6"/>
            <p:cNvSpPr>
              <a:spLocks/>
            </p:cNvSpPr>
            <p:nvPr/>
          </p:nvSpPr>
          <p:spPr bwMode="auto">
            <a:xfrm>
              <a:off x="3156" y="622"/>
              <a:ext cx="1148" cy="6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48" y="674"/>
                </a:cxn>
              </a:cxnLst>
              <a:rect l="0" t="0" r="r" b="b"/>
              <a:pathLst>
                <a:path w="1148" h="674">
                  <a:moveTo>
                    <a:pt x="0" y="0"/>
                  </a:moveTo>
                  <a:cubicBezTo>
                    <a:pt x="747" y="311"/>
                    <a:pt x="807" y="425"/>
                    <a:pt x="1148" y="674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5" name="Freeform 7"/>
            <p:cNvSpPr>
              <a:spLocks/>
            </p:cNvSpPr>
            <p:nvPr/>
          </p:nvSpPr>
          <p:spPr bwMode="auto">
            <a:xfrm>
              <a:off x="2823" y="1908"/>
              <a:ext cx="1492" cy="778"/>
            </a:xfrm>
            <a:custGeom>
              <a:avLst/>
              <a:gdLst/>
              <a:ahLst/>
              <a:cxnLst>
                <a:cxn ang="0">
                  <a:pos x="1492" y="140"/>
                </a:cxn>
                <a:cxn ang="0">
                  <a:pos x="0" y="778"/>
                </a:cxn>
              </a:cxnLst>
              <a:rect l="0" t="0" r="r" b="b"/>
              <a:pathLst>
                <a:path w="1492" h="778">
                  <a:moveTo>
                    <a:pt x="1492" y="140"/>
                  </a:moveTo>
                  <a:cubicBezTo>
                    <a:pt x="1215" y="132"/>
                    <a:pt x="504" y="0"/>
                    <a:pt x="0" y="778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6" name="Freeform 8"/>
            <p:cNvSpPr>
              <a:spLocks/>
            </p:cNvSpPr>
            <p:nvPr/>
          </p:nvSpPr>
          <p:spPr bwMode="auto">
            <a:xfrm>
              <a:off x="2256" y="1782"/>
              <a:ext cx="765" cy="522"/>
            </a:xfrm>
            <a:custGeom>
              <a:avLst/>
              <a:gdLst/>
              <a:ahLst/>
              <a:cxnLst>
                <a:cxn ang="0">
                  <a:pos x="765" y="111"/>
                </a:cxn>
                <a:cxn ang="0">
                  <a:pos x="0" y="522"/>
                </a:cxn>
              </a:cxnLst>
              <a:rect l="0" t="0" r="r" b="b"/>
              <a:pathLst>
                <a:path w="765" h="522">
                  <a:moveTo>
                    <a:pt x="765" y="111"/>
                  </a:moveTo>
                  <a:cubicBezTo>
                    <a:pt x="597" y="99"/>
                    <a:pt x="168" y="0"/>
                    <a:pt x="0" y="522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7" name="Freeform 9"/>
            <p:cNvSpPr>
              <a:spLocks/>
            </p:cNvSpPr>
            <p:nvPr/>
          </p:nvSpPr>
          <p:spPr bwMode="auto">
            <a:xfrm>
              <a:off x="1959" y="1584"/>
              <a:ext cx="449" cy="858"/>
            </a:xfrm>
            <a:custGeom>
              <a:avLst/>
              <a:gdLst/>
              <a:ahLst/>
              <a:cxnLst>
                <a:cxn ang="0">
                  <a:pos x="449" y="134"/>
                </a:cxn>
                <a:cxn ang="0">
                  <a:pos x="0" y="858"/>
                </a:cxn>
              </a:cxnLst>
              <a:rect l="0" t="0" r="r" b="b"/>
              <a:pathLst>
                <a:path w="449" h="858">
                  <a:moveTo>
                    <a:pt x="449" y="134"/>
                  </a:moveTo>
                  <a:cubicBezTo>
                    <a:pt x="234" y="144"/>
                    <a:pt x="132" y="0"/>
                    <a:pt x="0" y="858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8" name="Freeform 10"/>
            <p:cNvSpPr>
              <a:spLocks/>
            </p:cNvSpPr>
            <p:nvPr/>
          </p:nvSpPr>
          <p:spPr bwMode="auto">
            <a:xfrm>
              <a:off x="1862" y="1401"/>
              <a:ext cx="347" cy="833"/>
            </a:xfrm>
            <a:custGeom>
              <a:avLst/>
              <a:gdLst/>
              <a:ahLst/>
              <a:cxnLst>
                <a:cxn ang="0">
                  <a:pos x="347" y="112"/>
                </a:cxn>
                <a:cxn ang="0">
                  <a:pos x="0" y="833"/>
                </a:cxn>
              </a:cxnLst>
              <a:rect l="0" t="0" r="r" b="b"/>
              <a:pathLst>
                <a:path w="347" h="833">
                  <a:moveTo>
                    <a:pt x="347" y="112"/>
                  </a:moveTo>
                  <a:cubicBezTo>
                    <a:pt x="181" y="121"/>
                    <a:pt x="85" y="0"/>
                    <a:pt x="0" y="833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019" name="Freeform 11"/>
            <p:cNvSpPr>
              <a:spLocks/>
            </p:cNvSpPr>
            <p:nvPr/>
          </p:nvSpPr>
          <p:spPr bwMode="auto">
            <a:xfrm>
              <a:off x="1850" y="978"/>
              <a:ext cx="484" cy="171"/>
            </a:xfrm>
            <a:custGeom>
              <a:avLst/>
              <a:gdLst/>
              <a:ahLst/>
              <a:cxnLst>
                <a:cxn ang="0">
                  <a:pos x="484" y="6"/>
                </a:cxn>
                <a:cxn ang="0">
                  <a:pos x="79" y="27"/>
                </a:cxn>
                <a:cxn ang="0">
                  <a:pos x="7" y="171"/>
                </a:cxn>
              </a:cxnLst>
              <a:rect l="0" t="0" r="r" b="b"/>
              <a:pathLst>
                <a:path w="484" h="171">
                  <a:moveTo>
                    <a:pt x="484" y="6"/>
                  </a:moveTo>
                  <a:cubicBezTo>
                    <a:pt x="379" y="6"/>
                    <a:pt x="158" y="0"/>
                    <a:pt x="79" y="27"/>
                  </a:cubicBezTo>
                  <a:cubicBezTo>
                    <a:pt x="0" y="54"/>
                    <a:pt x="22" y="141"/>
                    <a:pt x="7" y="171"/>
                  </a:cubicBezTo>
                </a:path>
              </a:pathLst>
            </a:custGeom>
            <a:noFill/>
            <a:ln w="28575" cap="flat" cmpd="sng">
              <a:solidFill>
                <a:srgbClr val="0099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770</Words>
  <Application>Microsoft Office PowerPoint</Application>
  <PresentationFormat>On-screen Show (4:3)</PresentationFormat>
  <Paragraphs>162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Times New Roman</vt:lpstr>
      <vt:lpstr>Symbol</vt:lpstr>
      <vt:lpstr>Default Design</vt:lpstr>
      <vt:lpstr>Document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Tawfiq</dc:creator>
  <cp:lastModifiedBy>Dr. Tawfiq</cp:lastModifiedBy>
  <cp:revision>45</cp:revision>
  <dcterms:modified xsi:type="dcterms:W3CDTF">2010-04-21T21:13:38Z</dcterms:modified>
</cp:coreProperties>
</file>