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6" r:id="rId2"/>
    <p:sldId id="258" r:id="rId3"/>
    <p:sldId id="292" r:id="rId4"/>
    <p:sldId id="257" r:id="rId5"/>
    <p:sldId id="293" r:id="rId6"/>
    <p:sldId id="259" r:id="rId7"/>
    <p:sldId id="266" r:id="rId8"/>
    <p:sldId id="300" r:id="rId9"/>
    <p:sldId id="301" r:id="rId10"/>
    <p:sldId id="303" r:id="rId11"/>
    <p:sldId id="302" r:id="rId12"/>
    <p:sldId id="297" r:id="rId13"/>
    <p:sldId id="294" r:id="rId14"/>
    <p:sldId id="296" r:id="rId15"/>
    <p:sldId id="298" r:id="rId16"/>
    <p:sldId id="267" r:id="rId17"/>
    <p:sldId id="262" r:id="rId18"/>
    <p:sldId id="268" r:id="rId19"/>
    <p:sldId id="269" r:id="rId20"/>
    <p:sldId id="270" r:id="rId21"/>
    <p:sldId id="331" r:id="rId22"/>
    <p:sldId id="323" r:id="rId23"/>
    <p:sldId id="319" r:id="rId24"/>
    <p:sldId id="320" r:id="rId25"/>
    <p:sldId id="321" r:id="rId26"/>
    <p:sldId id="322" r:id="rId27"/>
    <p:sldId id="263" r:id="rId28"/>
    <p:sldId id="264" r:id="rId29"/>
    <p:sldId id="275" r:id="rId30"/>
    <p:sldId id="271" r:id="rId31"/>
    <p:sldId id="272" r:id="rId32"/>
    <p:sldId id="307" r:id="rId33"/>
    <p:sldId id="324" r:id="rId34"/>
    <p:sldId id="328" r:id="rId35"/>
    <p:sldId id="326" r:id="rId36"/>
    <p:sldId id="327" r:id="rId37"/>
    <p:sldId id="325" r:id="rId38"/>
    <p:sldId id="282" r:id="rId39"/>
    <p:sldId id="289" r:id="rId40"/>
    <p:sldId id="284" r:id="rId41"/>
    <p:sldId id="285" r:id="rId42"/>
    <p:sldId id="286" r:id="rId43"/>
    <p:sldId id="288" r:id="rId44"/>
    <p:sldId id="290" r:id="rId45"/>
    <p:sldId id="295" r:id="rId46"/>
    <p:sldId id="304" r:id="rId47"/>
    <p:sldId id="305" r:id="rId48"/>
    <p:sldId id="306" r:id="rId49"/>
    <p:sldId id="273" r:id="rId50"/>
    <p:sldId id="310" r:id="rId51"/>
    <p:sldId id="318" r:id="rId52"/>
    <p:sldId id="337" r:id="rId53"/>
    <p:sldId id="317" r:id="rId54"/>
    <p:sldId id="367" r:id="rId55"/>
    <p:sldId id="366" r:id="rId56"/>
    <p:sldId id="368" r:id="rId57"/>
    <p:sldId id="369" r:id="rId58"/>
    <p:sldId id="370" r:id="rId59"/>
    <p:sldId id="371" r:id="rId60"/>
    <p:sldId id="372" r:id="rId61"/>
    <p:sldId id="373" r:id="rId62"/>
    <p:sldId id="374" r:id="rId63"/>
    <p:sldId id="375" r:id="rId64"/>
    <p:sldId id="376" r:id="rId65"/>
    <p:sldId id="377"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5EA4"/>
    <a:srgbClr val="0562AF"/>
    <a:srgbClr val="007635"/>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6" autoAdjust="0"/>
    <p:restoredTop sz="93355" autoAdjust="0"/>
  </p:normalViewPr>
  <p:slideViewPr>
    <p:cSldViewPr>
      <p:cViewPr varScale="1">
        <p:scale>
          <a:sx n="66" d="100"/>
          <a:sy n="66" d="100"/>
        </p:scale>
        <p:origin x="542" y="58"/>
      </p:cViewPr>
      <p:guideLst>
        <p:guide orient="horz" pos="2160"/>
        <p:guide pos="2880"/>
      </p:guideLst>
    </p:cSldViewPr>
  </p:slideViewPr>
  <p:notesTextViewPr>
    <p:cViewPr>
      <p:scale>
        <a:sx n="1" d="1"/>
        <a:sy n="1" d="1"/>
      </p:scale>
      <p:origin x="0" y="0"/>
    </p:cViewPr>
  </p:notesTextViewPr>
  <p:sorterViewPr>
    <p:cViewPr>
      <p:scale>
        <a:sx n="66" d="100"/>
        <a:sy n="66" d="100"/>
      </p:scale>
      <p:origin x="0" y="-82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CE2173-8B37-4EAF-B6C5-3BF5405DD499}" type="datetimeFigureOut">
              <a:rPr lang="en-US" smtClean="0"/>
              <a:pPr/>
              <a:t>1/24/2016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D10B1A-ADB3-4852-B1AC-34EE84C14C5A}" type="slidenum">
              <a:rPr lang="en-US" smtClean="0"/>
              <a:pPr/>
              <a:t>‹#›</a:t>
            </a:fld>
            <a:endParaRPr lang="en-US" dirty="0"/>
          </a:p>
        </p:txBody>
      </p:sp>
    </p:spTree>
    <p:extLst>
      <p:ext uri="{BB962C8B-B14F-4D97-AF65-F5344CB8AC3E}">
        <p14:creationId xmlns:p14="http://schemas.microsoft.com/office/powerpoint/2010/main" val="237379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a:t>
            </a:fld>
            <a:endParaRPr lang="en-US" dirty="0"/>
          </a:p>
        </p:txBody>
      </p:sp>
    </p:spTree>
    <p:extLst>
      <p:ext uri="{BB962C8B-B14F-4D97-AF65-F5344CB8AC3E}">
        <p14:creationId xmlns:p14="http://schemas.microsoft.com/office/powerpoint/2010/main" val="208060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xfrm>
            <a:off x="1144588" y="684213"/>
            <a:ext cx="4570412" cy="3429000"/>
          </a:xfrm>
          <a:prstGeom prst="rect">
            <a:avLst/>
          </a:prstGeom>
          <a:noFill/>
          <a:ln>
            <a:solidFill>
              <a:srgbClr val="000000"/>
            </a:solidFill>
            <a:miter lim="800000"/>
            <a:headEnd/>
            <a:tailEnd/>
          </a:ln>
        </p:spPr>
      </p:sp>
      <p:sp>
        <p:nvSpPr>
          <p:cNvPr id="30723" name="Rectangle 3"/>
          <p:cNvSpPr>
            <a:spLocks noGrp="1" noChangeArrowheads="1"/>
          </p:cNvSpPr>
          <p:nvPr>
            <p:ph type="body" idx="1"/>
          </p:nvPr>
        </p:nvSpPr>
        <p:spPr bwMode="auto">
          <a:xfrm>
            <a:off x="686098" y="4343703"/>
            <a:ext cx="5485805" cy="4115405"/>
          </a:xfrm>
          <a:prstGeom prst="rect">
            <a:avLst/>
          </a:prstGeom>
          <a:noFill/>
          <a:ln>
            <a:miter lim="800000"/>
            <a:headEnd/>
            <a:tailEnd/>
          </a:ln>
        </p:spPr>
        <p:txBody>
          <a:bodyPr lIns="91424" tIns="45713" rIns="91424" bIns="45713"/>
          <a:lstStyle/>
          <a:p>
            <a:endParaRPr lang="en-US" dirty="0"/>
          </a:p>
        </p:txBody>
      </p:sp>
    </p:spTree>
    <p:extLst>
      <p:ext uri="{BB962C8B-B14F-4D97-AF65-F5344CB8AC3E}">
        <p14:creationId xmlns:p14="http://schemas.microsoft.com/office/powerpoint/2010/main" val="80085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144588" y="684213"/>
            <a:ext cx="4570412" cy="3429000"/>
          </a:xfrm>
          <a:prstGeom prst="rect">
            <a:avLst/>
          </a:prstGeom>
          <a:noFill/>
          <a:ln>
            <a:solidFill>
              <a:srgbClr val="000000"/>
            </a:solidFill>
            <a:miter lim="800000"/>
            <a:headEnd/>
            <a:tailEnd/>
          </a:ln>
        </p:spPr>
      </p:sp>
      <p:sp>
        <p:nvSpPr>
          <p:cNvPr id="31747" name="Rectangle 3"/>
          <p:cNvSpPr>
            <a:spLocks noGrp="1" noChangeArrowheads="1"/>
          </p:cNvSpPr>
          <p:nvPr>
            <p:ph type="body" idx="1"/>
          </p:nvPr>
        </p:nvSpPr>
        <p:spPr bwMode="auto">
          <a:xfrm>
            <a:off x="686098" y="4343703"/>
            <a:ext cx="5485805" cy="4115405"/>
          </a:xfrm>
          <a:prstGeom prst="rect">
            <a:avLst/>
          </a:prstGeom>
          <a:noFill/>
          <a:ln>
            <a:miter lim="800000"/>
            <a:headEnd/>
            <a:tailEnd/>
          </a:ln>
        </p:spPr>
        <p:txBody>
          <a:bodyPr lIns="91424" tIns="45713" rIns="91424" bIns="45713"/>
          <a:lstStyle/>
          <a:p>
            <a:endParaRPr lang="en-US" dirty="0"/>
          </a:p>
        </p:txBody>
      </p:sp>
    </p:spTree>
    <p:extLst>
      <p:ext uri="{BB962C8B-B14F-4D97-AF65-F5344CB8AC3E}">
        <p14:creationId xmlns:p14="http://schemas.microsoft.com/office/powerpoint/2010/main" val="3804054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44588" y="684213"/>
            <a:ext cx="4570412" cy="3429000"/>
          </a:xfrm>
          <a:prstGeom prst="rect">
            <a:avLst/>
          </a:prstGeom>
          <a:noFill/>
          <a:ln>
            <a:solidFill>
              <a:srgbClr val="000000"/>
            </a:solidFill>
            <a:miter lim="800000"/>
            <a:headEnd/>
            <a:tailEnd/>
          </a:ln>
        </p:spPr>
      </p:sp>
      <p:sp>
        <p:nvSpPr>
          <p:cNvPr id="32771" name="Rectangle 3"/>
          <p:cNvSpPr>
            <a:spLocks noGrp="1" noChangeArrowheads="1"/>
          </p:cNvSpPr>
          <p:nvPr>
            <p:ph type="body" idx="1"/>
          </p:nvPr>
        </p:nvSpPr>
        <p:spPr bwMode="auto">
          <a:xfrm>
            <a:off x="686098" y="4343703"/>
            <a:ext cx="5485805" cy="4115405"/>
          </a:xfrm>
          <a:prstGeom prst="rect">
            <a:avLst/>
          </a:prstGeom>
          <a:noFill/>
          <a:ln>
            <a:miter lim="800000"/>
            <a:headEnd/>
            <a:tailEnd/>
          </a:ln>
        </p:spPr>
        <p:txBody>
          <a:bodyPr lIns="91424" tIns="45713" rIns="91424" bIns="45713"/>
          <a:lstStyle/>
          <a:p>
            <a:endParaRPr lang="en-US" dirty="0"/>
          </a:p>
        </p:txBody>
      </p:sp>
    </p:spTree>
    <p:extLst>
      <p:ext uri="{BB962C8B-B14F-4D97-AF65-F5344CB8AC3E}">
        <p14:creationId xmlns:p14="http://schemas.microsoft.com/office/powerpoint/2010/main" val="4280080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13</a:t>
            </a:fld>
            <a:endParaRPr lang="en-US" dirty="0"/>
          </a:p>
        </p:txBody>
      </p:sp>
    </p:spTree>
    <p:extLst>
      <p:ext uri="{BB962C8B-B14F-4D97-AF65-F5344CB8AC3E}">
        <p14:creationId xmlns:p14="http://schemas.microsoft.com/office/powerpoint/2010/main" val="361612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14</a:t>
            </a:fld>
            <a:endParaRPr lang="en-US" dirty="0"/>
          </a:p>
        </p:txBody>
      </p:sp>
    </p:spTree>
    <p:extLst>
      <p:ext uri="{BB962C8B-B14F-4D97-AF65-F5344CB8AC3E}">
        <p14:creationId xmlns:p14="http://schemas.microsoft.com/office/powerpoint/2010/main" val="3649916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1144588" y="684213"/>
            <a:ext cx="4570412" cy="3429000"/>
          </a:xfrm>
          <a:prstGeom prst="rect">
            <a:avLst/>
          </a:prstGeom>
          <a:noFill/>
          <a:ln>
            <a:solidFill>
              <a:srgbClr val="000000"/>
            </a:solidFill>
            <a:miter lim="800000"/>
            <a:headEnd/>
            <a:tailEnd/>
          </a:ln>
        </p:spPr>
      </p:sp>
      <p:sp>
        <p:nvSpPr>
          <p:cNvPr id="33795" name="Rectangle 3"/>
          <p:cNvSpPr>
            <a:spLocks noGrp="1" noChangeArrowheads="1"/>
          </p:cNvSpPr>
          <p:nvPr>
            <p:ph type="body" idx="1"/>
          </p:nvPr>
        </p:nvSpPr>
        <p:spPr bwMode="auto">
          <a:xfrm>
            <a:off x="686098" y="4343703"/>
            <a:ext cx="5485805" cy="4115405"/>
          </a:xfrm>
          <a:prstGeom prst="rect">
            <a:avLst/>
          </a:prstGeom>
          <a:noFill/>
          <a:ln>
            <a:miter lim="800000"/>
            <a:headEnd/>
            <a:tailEnd/>
          </a:ln>
        </p:spPr>
        <p:txBody>
          <a:bodyPr lIns="91424" tIns="45713" rIns="91424" bIns="45713"/>
          <a:lstStyle/>
          <a:p>
            <a:endParaRPr lang="en-US" dirty="0"/>
          </a:p>
        </p:txBody>
      </p:sp>
    </p:spTree>
    <p:extLst>
      <p:ext uri="{BB962C8B-B14F-4D97-AF65-F5344CB8AC3E}">
        <p14:creationId xmlns:p14="http://schemas.microsoft.com/office/powerpoint/2010/main" val="83654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16</a:t>
            </a:fld>
            <a:endParaRPr lang="en-US" dirty="0"/>
          </a:p>
        </p:txBody>
      </p:sp>
    </p:spTree>
    <p:extLst>
      <p:ext uri="{BB962C8B-B14F-4D97-AF65-F5344CB8AC3E}">
        <p14:creationId xmlns:p14="http://schemas.microsoft.com/office/powerpoint/2010/main" val="2865069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17</a:t>
            </a:fld>
            <a:endParaRPr lang="en-US" dirty="0"/>
          </a:p>
        </p:txBody>
      </p:sp>
    </p:spTree>
    <p:extLst>
      <p:ext uri="{BB962C8B-B14F-4D97-AF65-F5344CB8AC3E}">
        <p14:creationId xmlns:p14="http://schemas.microsoft.com/office/powerpoint/2010/main" val="4205660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18</a:t>
            </a:fld>
            <a:endParaRPr lang="en-US" dirty="0"/>
          </a:p>
        </p:txBody>
      </p:sp>
    </p:spTree>
    <p:extLst>
      <p:ext uri="{BB962C8B-B14F-4D97-AF65-F5344CB8AC3E}">
        <p14:creationId xmlns:p14="http://schemas.microsoft.com/office/powerpoint/2010/main" val="3778059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19</a:t>
            </a:fld>
            <a:endParaRPr lang="en-US" dirty="0"/>
          </a:p>
        </p:txBody>
      </p:sp>
    </p:spTree>
    <p:extLst>
      <p:ext uri="{BB962C8B-B14F-4D97-AF65-F5344CB8AC3E}">
        <p14:creationId xmlns:p14="http://schemas.microsoft.com/office/powerpoint/2010/main" val="386024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a:t>
            </a:fld>
            <a:endParaRPr lang="en-US" dirty="0"/>
          </a:p>
        </p:txBody>
      </p:sp>
    </p:spTree>
    <p:extLst>
      <p:ext uri="{BB962C8B-B14F-4D97-AF65-F5344CB8AC3E}">
        <p14:creationId xmlns:p14="http://schemas.microsoft.com/office/powerpoint/2010/main" val="4154425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20</a:t>
            </a:fld>
            <a:endParaRPr lang="en-US" dirty="0"/>
          </a:p>
        </p:txBody>
      </p:sp>
    </p:spTree>
    <p:extLst>
      <p:ext uri="{BB962C8B-B14F-4D97-AF65-F5344CB8AC3E}">
        <p14:creationId xmlns:p14="http://schemas.microsoft.com/office/powerpoint/2010/main" val="1099368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21</a:t>
            </a:fld>
            <a:endParaRPr lang="en-US" dirty="0"/>
          </a:p>
        </p:txBody>
      </p:sp>
    </p:spTree>
    <p:extLst>
      <p:ext uri="{BB962C8B-B14F-4D97-AF65-F5344CB8AC3E}">
        <p14:creationId xmlns:p14="http://schemas.microsoft.com/office/powerpoint/2010/main" val="80486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3186021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23</a:t>
            </a:fld>
            <a:endParaRPr lang="en-US" dirty="0"/>
          </a:p>
        </p:txBody>
      </p:sp>
    </p:spTree>
    <p:extLst>
      <p:ext uri="{BB962C8B-B14F-4D97-AF65-F5344CB8AC3E}">
        <p14:creationId xmlns:p14="http://schemas.microsoft.com/office/powerpoint/2010/main" val="360479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24</a:t>
            </a:fld>
            <a:endParaRPr lang="en-US" dirty="0"/>
          </a:p>
        </p:txBody>
      </p:sp>
    </p:spTree>
    <p:extLst>
      <p:ext uri="{BB962C8B-B14F-4D97-AF65-F5344CB8AC3E}">
        <p14:creationId xmlns:p14="http://schemas.microsoft.com/office/powerpoint/2010/main" val="3767347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25</a:t>
            </a:fld>
            <a:endParaRPr lang="en-US" dirty="0"/>
          </a:p>
        </p:txBody>
      </p:sp>
    </p:spTree>
    <p:extLst>
      <p:ext uri="{BB962C8B-B14F-4D97-AF65-F5344CB8AC3E}">
        <p14:creationId xmlns:p14="http://schemas.microsoft.com/office/powerpoint/2010/main" val="2480786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26</a:t>
            </a:fld>
            <a:endParaRPr lang="en-US" dirty="0"/>
          </a:p>
        </p:txBody>
      </p:sp>
    </p:spTree>
    <p:extLst>
      <p:ext uri="{BB962C8B-B14F-4D97-AF65-F5344CB8AC3E}">
        <p14:creationId xmlns:p14="http://schemas.microsoft.com/office/powerpoint/2010/main" val="414015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27</a:t>
            </a:fld>
            <a:endParaRPr lang="en-US" dirty="0"/>
          </a:p>
        </p:txBody>
      </p:sp>
    </p:spTree>
    <p:extLst>
      <p:ext uri="{BB962C8B-B14F-4D97-AF65-F5344CB8AC3E}">
        <p14:creationId xmlns:p14="http://schemas.microsoft.com/office/powerpoint/2010/main" val="1856825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32</a:t>
            </a:fld>
            <a:endParaRPr lang="en-US" dirty="0"/>
          </a:p>
        </p:txBody>
      </p:sp>
    </p:spTree>
    <p:extLst>
      <p:ext uri="{BB962C8B-B14F-4D97-AF65-F5344CB8AC3E}">
        <p14:creationId xmlns:p14="http://schemas.microsoft.com/office/powerpoint/2010/main" val="973941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33</a:t>
            </a:fld>
            <a:endParaRPr lang="en-US" dirty="0"/>
          </a:p>
        </p:txBody>
      </p:sp>
    </p:spTree>
    <p:extLst>
      <p:ext uri="{BB962C8B-B14F-4D97-AF65-F5344CB8AC3E}">
        <p14:creationId xmlns:p14="http://schemas.microsoft.com/office/powerpoint/2010/main" val="106063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a:t>
            </a:fld>
            <a:endParaRPr lang="en-US" dirty="0"/>
          </a:p>
        </p:txBody>
      </p:sp>
    </p:spTree>
    <p:extLst>
      <p:ext uri="{BB962C8B-B14F-4D97-AF65-F5344CB8AC3E}">
        <p14:creationId xmlns:p14="http://schemas.microsoft.com/office/powerpoint/2010/main" val="3246612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34</a:t>
            </a:fld>
            <a:endParaRPr lang="en-US" dirty="0"/>
          </a:p>
        </p:txBody>
      </p:sp>
    </p:spTree>
    <p:extLst>
      <p:ext uri="{BB962C8B-B14F-4D97-AF65-F5344CB8AC3E}">
        <p14:creationId xmlns:p14="http://schemas.microsoft.com/office/powerpoint/2010/main" val="166769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35</a:t>
            </a:fld>
            <a:endParaRPr lang="en-US" dirty="0"/>
          </a:p>
        </p:txBody>
      </p:sp>
    </p:spTree>
    <p:extLst>
      <p:ext uri="{BB962C8B-B14F-4D97-AF65-F5344CB8AC3E}">
        <p14:creationId xmlns:p14="http://schemas.microsoft.com/office/powerpoint/2010/main" val="2067140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36</a:t>
            </a:fld>
            <a:endParaRPr lang="en-US" dirty="0"/>
          </a:p>
        </p:txBody>
      </p:sp>
    </p:spTree>
    <p:extLst>
      <p:ext uri="{BB962C8B-B14F-4D97-AF65-F5344CB8AC3E}">
        <p14:creationId xmlns:p14="http://schemas.microsoft.com/office/powerpoint/2010/main" val="1759899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37</a:t>
            </a:fld>
            <a:endParaRPr lang="en-US" dirty="0"/>
          </a:p>
        </p:txBody>
      </p:sp>
    </p:spTree>
    <p:extLst>
      <p:ext uri="{BB962C8B-B14F-4D97-AF65-F5344CB8AC3E}">
        <p14:creationId xmlns:p14="http://schemas.microsoft.com/office/powerpoint/2010/main" val="3386858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38</a:t>
            </a:fld>
            <a:endParaRPr lang="en-US" dirty="0"/>
          </a:p>
        </p:txBody>
      </p:sp>
    </p:spTree>
    <p:extLst>
      <p:ext uri="{BB962C8B-B14F-4D97-AF65-F5344CB8AC3E}">
        <p14:creationId xmlns:p14="http://schemas.microsoft.com/office/powerpoint/2010/main" val="2223657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39</a:t>
            </a:fld>
            <a:endParaRPr lang="en-US" dirty="0"/>
          </a:p>
        </p:txBody>
      </p:sp>
    </p:spTree>
    <p:extLst>
      <p:ext uri="{BB962C8B-B14F-4D97-AF65-F5344CB8AC3E}">
        <p14:creationId xmlns:p14="http://schemas.microsoft.com/office/powerpoint/2010/main" val="1382636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40</a:t>
            </a:fld>
            <a:endParaRPr lang="en-US" dirty="0"/>
          </a:p>
        </p:txBody>
      </p:sp>
    </p:spTree>
    <p:extLst>
      <p:ext uri="{BB962C8B-B14F-4D97-AF65-F5344CB8AC3E}">
        <p14:creationId xmlns:p14="http://schemas.microsoft.com/office/powerpoint/2010/main" val="157055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41</a:t>
            </a:fld>
            <a:endParaRPr lang="en-US" dirty="0"/>
          </a:p>
        </p:txBody>
      </p:sp>
    </p:spTree>
    <p:extLst>
      <p:ext uri="{BB962C8B-B14F-4D97-AF65-F5344CB8AC3E}">
        <p14:creationId xmlns:p14="http://schemas.microsoft.com/office/powerpoint/2010/main" val="395786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42</a:t>
            </a:fld>
            <a:endParaRPr lang="en-US" dirty="0"/>
          </a:p>
        </p:txBody>
      </p:sp>
    </p:spTree>
    <p:extLst>
      <p:ext uri="{BB962C8B-B14F-4D97-AF65-F5344CB8AC3E}">
        <p14:creationId xmlns:p14="http://schemas.microsoft.com/office/powerpoint/2010/main" val="657967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43</a:t>
            </a:fld>
            <a:endParaRPr lang="en-US" dirty="0"/>
          </a:p>
        </p:txBody>
      </p:sp>
    </p:spTree>
    <p:extLst>
      <p:ext uri="{BB962C8B-B14F-4D97-AF65-F5344CB8AC3E}">
        <p14:creationId xmlns:p14="http://schemas.microsoft.com/office/powerpoint/2010/main" val="273149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a:t>
            </a:fld>
            <a:endParaRPr lang="en-US" dirty="0"/>
          </a:p>
        </p:txBody>
      </p:sp>
    </p:spTree>
    <p:extLst>
      <p:ext uri="{BB962C8B-B14F-4D97-AF65-F5344CB8AC3E}">
        <p14:creationId xmlns:p14="http://schemas.microsoft.com/office/powerpoint/2010/main" val="1610802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44</a:t>
            </a:fld>
            <a:endParaRPr lang="en-US" dirty="0"/>
          </a:p>
        </p:txBody>
      </p:sp>
    </p:spTree>
    <p:extLst>
      <p:ext uri="{BB962C8B-B14F-4D97-AF65-F5344CB8AC3E}">
        <p14:creationId xmlns:p14="http://schemas.microsoft.com/office/powerpoint/2010/main" val="2399452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45</a:t>
            </a:fld>
            <a:endParaRPr lang="en-US" dirty="0"/>
          </a:p>
        </p:txBody>
      </p:sp>
    </p:spTree>
    <p:extLst>
      <p:ext uri="{BB962C8B-B14F-4D97-AF65-F5344CB8AC3E}">
        <p14:creationId xmlns:p14="http://schemas.microsoft.com/office/powerpoint/2010/main" val="4056857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46</a:t>
            </a:fld>
            <a:endParaRPr lang="en-US" dirty="0"/>
          </a:p>
        </p:txBody>
      </p:sp>
    </p:spTree>
    <p:extLst>
      <p:ext uri="{BB962C8B-B14F-4D97-AF65-F5344CB8AC3E}">
        <p14:creationId xmlns:p14="http://schemas.microsoft.com/office/powerpoint/2010/main" val="3509126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47</a:t>
            </a:fld>
            <a:endParaRPr lang="en-US" dirty="0"/>
          </a:p>
        </p:txBody>
      </p:sp>
    </p:spTree>
    <p:extLst>
      <p:ext uri="{BB962C8B-B14F-4D97-AF65-F5344CB8AC3E}">
        <p14:creationId xmlns:p14="http://schemas.microsoft.com/office/powerpoint/2010/main" val="2612805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48</a:t>
            </a:fld>
            <a:endParaRPr lang="en-US" dirty="0"/>
          </a:p>
        </p:txBody>
      </p:sp>
    </p:spTree>
    <p:extLst>
      <p:ext uri="{BB962C8B-B14F-4D97-AF65-F5344CB8AC3E}">
        <p14:creationId xmlns:p14="http://schemas.microsoft.com/office/powerpoint/2010/main" val="3952888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49</a:t>
            </a:fld>
            <a:endParaRPr lang="en-US" dirty="0"/>
          </a:p>
        </p:txBody>
      </p:sp>
    </p:spTree>
    <p:extLst>
      <p:ext uri="{BB962C8B-B14F-4D97-AF65-F5344CB8AC3E}">
        <p14:creationId xmlns:p14="http://schemas.microsoft.com/office/powerpoint/2010/main" val="2066309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50</a:t>
            </a:fld>
            <a:endParaRPr lang="en-US" dirty="0"/>
          </a:p>
        </p:txBody>
      </p:sp>
    </p:spTree>
    <p:extLst>
      <p:ext uri="{BB962C8B-B14F-4D97-AF65-F5344CB8AC3E}">
        <p14:creationId xmlns:p14="http://schemas.microsoft.com/office/powerpoint/2010/main" val="4170585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51</a:t>
            </a:fld>
            <a:endParaRPr lang="en-US" dirty="0"/>
          </a:p>
        </p:txBody>
      </p:sp>
    </p:spTree>
    <p:extLst>
      <p:ext uri="{BB962C8B-B14F-4D97-AF65-F5344CB8AC3E}">
        <p14:creationId xmlns:p14="http://schemas.microsoft.com/office/powerpoint/2010/main" val="4072915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52</a:t>
            </a:fld>
            <a:endParaRPr lang="en-US" dirty="0"/>
          </a:p>
        </p:txBody>
      </p:sp>
    </p:spTree>
    <p:extLst>
      <p:ext uri="{BB962C8B-B14F-4D97-AF65-F5344CB8AC3E}">
        <p14:creationId xmlns:p14="http://schemas.microsoft.com/office/powerpoint/2010/main" val="2674869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53</a:t>
            </a:fld>
            <a:endParaRPr lang="en-US" dirty="0"/>
          </a:p>
        </p:txBody>
      </p:sp>
    </p:spTree>
    <p:extLst>
      <p:ext uri="{BB962C8B-B14F-4D97-AF65-F5344CB8AC3E}">
        <p14:creationId xmlns:p14="http://schemas.microsoft.com/office/powerpoint/2010/main" val="208869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a:t>
            </a:fld>
            <a:endParaRPr lang="en-US" dirty="0"/>
          </a:p>
        </p:txBody>
      </p:sp>
    </p:spTree>
    <p:extLst>
      <p:ext uri="{BB962C8B-B14F-4D97-AF65-F5344CB8AC3E}">
        <p14:creationId xmlns:p14="http://schemas.microsoft.com/office/powerpoint/2010/main" val="161596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56</a:t>
            </a:fld>
            <a:endParaRPr lang="en-US" dirty="0"/>
          </a:p>
        </p:txBody>
      </p:sp>
    </p:spTree>
    <p:extLst>
      <p:ext uri="{BB962C8B-B14F-4D97-AF65-F5344CB8AC3E}">
        <p14:creationId xmlns:p14="http://schemas.microsoft.com/office/powerpoint/2010/main" val="4007012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57</a:t>
            </a:fld>
            <a:endParaRPr lang="en-US" dirty="0"/>
          </a:p>
        </p:txBody>
      </p:sp>
    </p:spTree>
    <p:extLst>
      <p:ext uri="{BB962C8B-B14F-4D97-AF65-F5344CB8AC3E}">
        <p14:creationId xmlns:p14="http://schemas.microsoft.com/office/powerpoint/2010/main" val="3554224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58</a:t>
            </a:fld>
            <a:endParaRPr lang="en-US" dirty="0"/>
          </a:p>
        </p:txBody>
      </p:sp>
    </p:spTree>
    <p:extLst>
      <p:ext uri="{BB962C8B-B14F-4D97-AF65-F5344CB8AC3E}">
        <p14:creationId xmlns:p14="http://schemas.microsoft.com/office/powerpoint/2010/main" val="3258144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59</a:t>
            </a:fld>
            <a:endParaRPr lang="en-US" dirty="0"/>
          </a:p>
        </p:txBody>
      </p:sp>
    </p:spTree>
    <p:extLst>
      <p:ext uri="{BB962C8B-B14F-4D97-AF65-F5344CB8AC3E}">
        <p14:creationId xmlns:p14="http://schemas.microsoft.com/office/powerpoint/2010/main" val="2824308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60</a:t>
            </a:fld>
            <a:endParaRPr lang="en-US" dirty="0"/>
          </a:p>
        </p:txBody>
      </p:sp>
    </p:spTree>
    <p:extLst>
      <p:ext uri="{BB962C8B-B14F-4D97-AF65-F5344CB8AC3E}">
        <p14:creationId xmlns:p14="http://schemas.microsoft.com/office/powerpoint/2010/main" val="544368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61</a:t>
            </a:fld>
            <a:endParaRPr lang="en-US" dirty="0"/>
          </a:p>
        </p:txBody>
      </p:sp>
    </p:spTree>
    <p:extLst>
      <p:ext uri="{BB962C8B-B14F-4D97-AF65-F5344CB8AC3E}">
        <p14:creationId xmlns:p14="http://schemas.microsoft.com/office/powerpoint/2010/main" val="3503003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62</a:t>
            </a:fld>
            <a:endParaRPr lang="en-US" dirty="0"/>
          </a:p>
        </p:txBody>
      </p:sp>
    </p:spTree>
    <p:extLst>
      <p:ext uri="{BB962C8B-B14F-4D97-AF65-F5344CB8AC3E}">
        <p14:creationId xmlns:p14="http://schemas.microsoft.com/office/powerpoint/2010/main" val="1827802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63</a:t>
            </a:fld>
            <a:endParaRPr lang="en-US" dirty="0"/>
          </a:p>
        </p:txBody>
      </p:sp>
    </p:spTree>
    <p:extLst>
      <p:ext uri="{BB962C8B-B14F-4D97-AF65-F5344CB8AC3E}">
        <p14:creationId xmlns:p14="http://schemas.microsoft.com/office/powerpoint/2010/main" val="3012898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64</a:t>
            </a:fld>
            <a:endParaRPr lang="en-US" dirty="0"/>
          </a:p>
        </p:txBody>
      </p:sp>
    </p:spTree>
    <p:extLst>
      <p:ext uri="{BB962C8B-B14F-4D97-AF65-F5344CB8AC3E}">
        <p14:creationId xmlns:p14="http://schemas.microsoft.com/office/powerpoint/2010/main" val="4234918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65</a:t>
            </a:fld>
            <a:endParaRPr lang="en-US" dirty="0"/>
          </a:p>
        </p:txBody>
      </p:sp>
    </p:spTree>
    <p:extLst>
      <p:ext uri="{BB962C8B-B14F-4D97-AF65-F5344CB8AC3E}">
        <p14:creationId xmlns:p14="http://schemas.microsoft.com/office/powerpoint/2010/main" val="65855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a:t>
            </a:fld>
            <a:endParaRPr lang="en-US" dirty="0"/>
          </a:p>
        </p:txBody>
      </p:sp>
    </p:spTree>
    <p:extLst>
      <p:ext uri="{BB962C8B-B14F-4D97-AF65-F5344CB8AC3E}">
        <p14:creationId xmlns:p14="http://schemas.microsoft.com/office/powerpoint/2010/main" val="3746390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66</a:t>
            </a:fld>
            <a:endParaRPr lang="en-US" dirty="0"/>
          </a:p>
        </p:txBody>
      </p:sp>
    </p:spTree>
    <p:extLst>
      <p:ext uri="{BB962C8B-B14F-4D97-AF65-F5344CB8AC3E}">
        <p14:creationId xmlns:p14="http://schemas.microsoft.com/office/powerpoint/2010/main" val="1803453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67</a:t>
            </a:fld>
            <a:endParaRPr lang="en-US" dirty="0"/>
          </a:p>
        </p:txBody>
      </p:sp>
    </p:spTree>
    <p:extLst>
      <p:ext uri="{BB962C8B-B14F-4D97-AF65-F5344CB8AC3E}">
        <p14:creationId xmlns:p14="http://schemas.microsoft.com/office/powerpoint/2010/main" val="4216409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68</a:t>
            </a:fld>
            <a:endParaRPr lang="en-US" dirty="0"/>
          </a:p>
        </p:txBody>
      </p:sp>
    </p:spTree>
    <p:extLst>
      <p:ext uri="{BB962C8B-B14F-4D97-AF65-F5344CB8AC3E}">
        <p14:creationId xmlns:p14="http://schemas.microsoft.com/office/powerpoint/2010/main" val="634105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69</a:t>
            </a:fld>
            <a:endParaRPr lang="en-US" dirty="0"/>
          </a:p>
        </p:txBody>
      </p:sp>
    </p:spTree>
    <p:extLst>
      <p:ext uri="{BB962C8B-B14F-4D97-AF65-F5344CB8AC3E}">
        <p14:creationId xmlns:p14="http://schemas.microsoft.com/office/powerpoint/2010/main" val="30511690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70</a:t>
            </a:fld>
            <a:endParaRPr lang="en-US" dirty="0"/>
          </a:p>
        </p:txBody>
      </p:sp>
    </p:spTree>
    <p:extLst>
      <p:ext uri="{BB962C8B-B14F-4D97-AF65-F5344CB8AC3E}">
        <p14:creationId xmlns:p14="http://schemas.microsoft.com/office/powerpoint/2010/main" val="1178420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71</a:t>
            </a:fld>
            <a:endParaRPr lang="en-US" dirty="0"/>
          </a:p>
        </p:txBody>
      </p:sp>
    </p:spTree>
    <p:extLst>
      <p:ext uri="{BB962C8B-B14F-4D97-AF65-F5344CB8AC3E}">
        <p14:creationId xmlns:p14="http://schemas.microsoft.com/office/powerpoint/2010/main" val="38882925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72</a:t>
            </a:fld>
            <a:endParaRPr lang="en-US" dirty="0"/>
          </a:p>
        </p:txBody>
      </p:sp>
    </p:spTree>
    <p:extLst>
      <p:ext uri="{BB962C8B-B14F-4D97-AF65-F5344CB8AC3E}">
        <p14:creationId xmlns:p14="http://schemas.microsoft.com/office/powerpoint/2010/main" val="4196601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73</a:t>
            </a:fld>
            <a:endParaRPr lang="en-US" dirty="0"/>
          </a:p>
        </p:txBody>
      </p:sp>
    </p:spTree>
    <p:extLst>
      <p:ext uri="{BB962C8B-B14F-4D97-AF65-F5344CB8AC3E}">
        <p14:creationId xmlns:p14="http://schemas.microsoft.com/office/powerpoint/2010/main" val="6108691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74</a:t>
            </a:fld>
            <a:endParaRPr lang="en-US" dirty="0"/>
          </a:p>
        </p:txBody>
      </p:sp>
    </p:spTree>
    <p:extLst>
      <p:ext uri="{BB962C8B-B14F-4D97-AF65-F5344CB8AC3E}">
        <p14:creationId xmlns:p14="http://schemas.microsoft.com/office/powerpoint/2010/main" val="1002124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75</a:t>
            </a:fld>
            <a:endParaRPr lang="en-US" dirty="0"/>
          </a:p>
        </p:txBody>
      </p:sp>
    </p:spTree>
    <p:extLst>
      <p:ext uri="{BB962C8B-B14F-4D97-AF65-F5344CB8AC3E}">
        <p14:creationId xmlns:p14="http://schemas.microsoft.com/office/powerpoint/2010/main" val="1364551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a:t>
            </a:fld>
            <a:endParaRPr lang="en-US" dirty="0"/>
          </a:p>
        </p:txBody>
      </p:sp>
    </p:spTree>
    <p:extLst>
      <p:ext uri="{BB962C8B-B14F-4D97-AF65-F5344CB8AC3E}">
        <p14:creationId xmlns:p14="http://schemas.microsoft.com/office/powerpoint/2010/main" val="3684031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76</a:t>
            </a:fld>
            <a:endParaRPr lang="en-US" dirty="0"/>
          </a:p>
        </p:txBody>
      </p:sp>
    </p:spTree>
    <p:extLst>
      <p:ext uri="{BB962C8B-B14F-4D97-AF65-F5344CB8AC3E}">
        <p14:creationId xmlns:p14="http://schemas.microsoft.com/office/powerpoint/2010/main" val="9928887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77</a:t>
            </a:fld>
            <a:endParaRPr lang="en-US" dirty="0"/>
          </a:p>
        </p:txBody>
      </p:sp>
    </p:spTree>
    <p:extLst>
      <p:ext uri="{BB962C8B-B14F-4D97-AF65-F5344CB8AC3E}">
        <p14:creationId xmlns:p14="http://schemas.microsoft.com/office/powerpoint/2010/main" val="371429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144588" y="684213"/>
            <a:ext cx="4570412" cy="3429000"/>
          </a:xfrm>
          <a:prstGeom prst="rect">
            <a:avLst/>
          </a:prstGeom>
          <a:noFill/>
          <a:ln>
            <a:solidFill>
              <a:srgbClr val="000000"/>
            </a:solidFill>
            <a:miter lim="800000"/>
            <a:headEnd/>
            <a:tailEnd/>
          </a:ln>
        </p:spPr>
      </p:sp>
      <p:sp>
        <p:nvSpPr>
          <p:cNvPr id="35843" name="Rectangle 3"/>
          <p:cNvSpPr>
            <a:spLocks noGrp="1" noChangeArrowheads="1"/>
          </p:cNvSpPr>
          <p:nvPr>
            <p:ph type="body" idx="1"/>
          </p:nvPr>
        </p:nvSpPr>
        <p:spPr bwMode="auto">
          <a:xfrm>
            <a:off x="686098" y="4343703"/>
            <a:ext cx="5485805" cy="4115405"/>
          </a:xfrm>
          <a:prstGeom prst="rect">
            <a:avLst/>
          </a:prstGeom>
          <a:noFill/>
          <a:ln>
            <a:miter lim="800000"/>
            <a:headEnd/>
            <a:tailEnd/>
          </a:ln>
        </p:spPr>
        <p:txBody>
          <a:bodyPr lIns="91424" tIns="45713" rIns="91424" bIns="45713"/>
          <a:lstStyle/>
          <a:p>
            <a:endParaRPr lang="en-US" dirty="0"/>
          </a:p>
        </p:txBody>
      </p:sp>
    </p:spTree>
    <p:extLst>
      <p:ext uri="{BB962C8B-B14F-4D97-AF65-F5344CB8AC3E}">
        <p14:creationId xmlns:p14="http://schemas.microsoft.com/office/powerpoint/2010/main" val="33456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xfrm>
            <a:off x="1144588" y="684213"/>
            <a:ext cx="4570412" cy="3429000"/>
          </a:xfrm>
          <a:prstGeom prst="rect">
            <a:avLst/>
          </a:prstGeom>
          <a:noFill/>
          <a:ln>
            <a:solidFill>
              <a:srgbClr val="000000"/>
            </a:solidFill>
            <a:miter lim="800000"/>
            <a:headEnd/>
            <a:tailEnd/>
          </a:ln>
        </p:spPr>
      </p:sp>
      <p:sp>
        <p:nvSpPr>
          <p:cNvPr id="30723" name="Rectangle 3"/>
          <p:cNvSpPr>
            <a:spLocks noGrp="1" noChangeArrowheads="1"/>
          </p:cNvSpPr>
          <p:nvPr>
            <p:ph type="body" idx="1"/>
          </p:nvPr>
        </p:nvSpPr>
        <p:spPr bwMode="auto">
          <a:xfrm>
            <a:off x="686098" y="4343703"/>
            <a:ext cx="5485805" cy="4115405"/>
          </a:xfrm>
          <a:prstGeom prst="rect">
            <a:avLst/>
          </a:prstGeom>
          <a:noFill/>
          <a:ln>
            <a:miter lim="800000"/>
            <a:headEnd/>
            <a:tailEnd/>
          </a:ln>
        </p:spPr>
        <p:txBody>
          <a:bodyPr lIns="91424" tIns="45713" rIns="91424" bIns="45713"/>
          <a:lstStyle/>
          <a:p>
            <a:endParaRPr lang="en-US" dirty="0"/>
          </a:p>
        </p:txBody>
      </p:sp>
    </p:spTree>
    <p:extLst>
      <p:ext uri="{BB962C8B-B14F-4D97-AF65-F5344CB8AC3E}">
        <p14:creationId xmlns:p14="http://schemas.microsoft.com/office/powerpoint/2010/main" val="160510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1C693AF1-8430-409B-8E87-92304A7A884F}" type="datetimeFigureOut">
              <a:rPr lang="en-US"/>
              <a:pPr>
                <a:defRPr/>
              </a:pPr>
              <a:t>1/24/2016</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32E309BD-7918-46B7-9B4C-18692777D09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A43C9A3-FEC7-469D-8E62-164F5B4589AD}" type="datetimeFigureOut">
              <a:rPr lang="en-US"/>
              <a:pPr>
                <a:defRPr/>
              </a:pPr>
              <a:t>1/24/2016</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1CD6CA2-17C7-4385-93F7-5489A73F5B2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BF1D985-B3D4-4408-946F-D5F58F29EF21}" type="datetimeFigureOut">
              <a:rPr lang="en-US"/>
              <a:pPr>
                <a:defRPr/>
              </a:pPr>
              <a:t>1/24/2016</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55E5B94-2F98-4303-AE32-59405881195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fld id="{22B781C8-940E-42B8-9BF5-C6841DF17299}" type="slidenum">
              <a:rPr lang="en-US"/>
              <a:pPr/>
              <a:t>‹#›</a:t>
            </a:fld>
            <a:endParaRPr lang="en-US" dirty="0"/>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76B6F43-3052-4577-A7EE-093F6A0BDA22}"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3315663-089D-467B-A436-38D91124DC68}" type="datetimeFigureOut">
              <a:rPr lang="en-US"/>
              <a:pPr>
                <a:defRPr/>
              </a:pPr>
              <a:t>1/24/2016</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0A3D3A6-952E-49C4-A033-20458DDEA93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3A429AC-781E-44FE-945C-F81AFC9ABA01}" type="datetimeFigureOut">
              <a:rPr lang="en-US"/>
              <a:pPr>
                <a:defRPr/>
              </a:pPr>
              <a:t>1/24/2016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1CB392-5230-4886-8854-5CBF0EB290A7}"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C7DA2FB-3042-49AE-9FE8-71C3DEDFE486}" type="datetimeFigureOut">
              <a:rPr lang="en-US"/>
              <a:pPr>
                <a:defRPr/>
              </a:pPr>
              <a:t>1/24/2016</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D7BC8C6-1A59-4DBC-A075-C5752F29394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3067A750-FF80-484B-842F-3E4E611F629A}" type="datetimeFigureOut">
              <a:rPr lang="en-US"/>
              <a:pPr>
                <a:defRPr/>
              </a:pPr>
              <a:t>1/24/2016</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E5E09466-23E0-4DAB-B355-34CDD6872FB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AF2022C-B162-4166-81AB-0B30A984DA6C}" type="datetimeFigureOut">
              <a:rPr lang="en-US"/>
              <a:pPr>
                <a:defRPr/>
              </a:pPr>
              <a:t>1/24/2016</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B3AF5003-3F14-4044-A692-3304E01B590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1DD60CB-AA74-4962-AA16-1EB054D01100}" type="datetimeFigureOut">
              <a:rPr lang="en-US"/>
              <a:pPr>
                <a:defRPr/>
              </a:pPr>
              <a:t>1/24/2016</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51FC7486-94D2-4F48-AC6B-BE828253D4B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3E5ED36-9114-42F9-A4AC-74712401E342}" type="datetimeFigureOut">
              <a:rPr lang="en-US"/>
              <a:pPr>
                <a:defRPr/>
              </a:pPr>
              <a:t>1/24/2016</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5E132BE3-35C2-40FF-9B6A-DB4E8D74798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4DBD89D7-3C98-49F1-9C2A-AE69B54E32DB}" type="datetimeFigureOut">
              <a:rPr lang="en-US"/>
              <a:pPr>
                <a:defRPr/>
              </a:pPr>
              <a:t>1/24/2016</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32F33270-919E-43BE-B79A-4CA6462234B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7C7D08A2-3030-4077-8DD1-F562FF5530BA}" type="datetimeFigureOut">
              <a:rPr lang="en-US"/>
              <a:pPr>
                <a:defRPr/>
              </a:pPr>
              <a:t>1/24/2016</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cs typeface="+mn-cs"/>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98218C8-0E9C-41FD-9544-700E040912E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71" r:id="rId1"/>
    <p:sldLayoutId id="2147483670" r:id="rId2"/>
    <p:sldLayoutId id="2147483672"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73" r:id="rId12"/>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7.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SPT_0001.wmv" TargetMode="External"/><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3.jpeg"/><Relationship Id="rId4" Type="http://schemas.openxmlformats.org/officeDocument/2006/relationships/image" Target="../media/image62.gi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5.wdp"/><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1.png"/><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0.gif"/><Relationship Id="rId7"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Borehol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Borehol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0.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slide" Target="slide14.xml"/><Relationship Id="rId4" Type="http://schemas.openxmlformats.org/officeDocument/2006/relationships/image" Target="../media/image12.jpeg"/><Relationship Id="rId9" Type="http://schemas.openxmlformats.org/officeDocument/2006/relationships/image" Target="../media/image16.gif"/></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slide" Target="slide7.xml"/><Relationship Id="rId4" Type="http://schemas.openxmlformats.org/officeDocument/2006/relationships/oleObject" Target="../embeddings/oleObject1.bin"/><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828800"/>
            <a:ext cx="8229600" cy="1828800"/>
          </a:xfrm>
        </p:spPr>
        <p:txBody>
          <a:bodyPr>
            <a:normAutofit fontScale="90000"/>
          </a:bodyPr>
          <a:lstStyle/>
          <a:p>
            <a:pPr fontAlgn="auto">
              <a:spcAft>
                <a:spcPts val="0"/>
              </a:spcAft>
              <a:defRPr/>
            </a:pPr>
            <a:r>
              <a:rPr lang="en-US" sz="4400" dirty="0" smtClean="0"/>
              <a:t>Geotechnical Investigation</a:t>
            </a:r>
            <a:r>
              <a:rPr lang="en-US" sz="2400" dirty="0" smtClean="0"/>
              <a:t/>
            </a:r>
            <a:br>
              <a:rPr lang="en-US" sz="2400" dirty="0" smtClean="0"/>
            </a:br>
            <a:r>
              <a:rPr lang="en-US" sz="2400" dirty="0" smtClean="0"/>
              <a:t>For Civil and Environmental Engineering projects</a:t>
            </a:r>
            <a:r>
              <a:rPr lang="en-US" sz="2400" dirty="0" smtClean="0"/>
              <a:t/>
            </a:r>
            <a:br>
              <a:rPr lang="en-US" sz="2400" dirty="0" smtClean="0"/>
            </a:br>
            <a:endParaRPr lang="en-US" sz="2400" dirty="0"/>
          </a:p>
        </p:txBody>
      </p:sp>
      <p:sp>
        <p:nvSpPr>
          <p:cNvPr id="3" name="Subtitle 2"/>
          <p:cNvSpPr>
            <a:spLocks noGrp="1"/>
          </p:cNvSpPr>
          <p:nvPr>
            <p:ph type="subTitle" idx="1"/>
          </p:nvPr>
        </p:nvSpPr>
        <p:spPr>
          <a:xfrm>
            <a:off x="1336430" y="3843767"/>
            <a:ext cx="6400800" cy="1752600"/>
          </a:xfrm>
        </p:spPr>
        <p:txBody>
          <a:bodyPr>
            <a:normAutofit/>
          </a:bodyPr>
          <a:lstStyle/>
          <a:p>
            <a:pPr fontAlgn="auto">
              <a:spcAft>
                <a:spcPts val="0"/>
              </a:spcAft>
              <a:buClr>
                <a:schemeClr val="tx1">
                  <a:shade val="95000"/>
                </a:schemeClr>
              </a:buClr>
              <a:buFont typeface="Wingdings 2"/>
              <a:buNone/>
              <a:defRPr/>
            </a:pPr>
            <a:r>
              <a:rPr lang="en-US" dirty="0" smtClean="0">
                <a:effectLst>
                  <a:outerShdw blurRad="38100" dist="38100" dir="2700000" algn="tl">
                    <a:srgbClr val="000000">
                      <a:alpha val="43137"/>
                    </a:srgbClr>
                  </a:outerShdw>
                </a:effectLst>
              </a:rPr>
              <a:t>By</a:t>
            </a:r>
          </a:p>
          <a:p>
            <a:pPr fontAlgn="auto">
              <a:spcAft>
                <a:spcPts val="0"/>
              </a:spcAft>
              <a:buClr>
                <a:schemeClr val="tx1">
                  <a:shade val="95000"/>
                </a:schemeClr>
              </a:buClr>
              <a:buFont typeface="Wingdings 2"/>
              <a:buNone/>
              <a:defRPr/>
            </a:pPr>
            <a:endParaRPr lang="en-US" dirty="0" smtClean="0">
              <a:effectLst>
                <a:outerShdw blurRad="38100" dist="38100" dir="2700000" algn="tl">
                  <a:srgbClr val="000000">
                    <a:alpha val="43137"/>
                  </a:srgbClr>
                </a:outerShdw>
              </a:effectLst>
            </a:endParaRPr>
          </a:p>
          <a:p>
            <a:pPr fontAlgn="auto">
              <a:spcAft>
                <a:spcPts val="0"/>
              </a:spcAft>
              <a:buClr>
                <a:schemeClr val="tx1">
                  <a:shade val="95000"/>
                </a:schemeClr>
              </a:buClr>
              <a:buFont typeface="Wingdings 2"/>
              <a:buNone/>
              <a:defRPr/>
            </a:pPr>
            <a:r>
              <a:rPr lang="en-US" dirty="0" smtClean="0">
                <a:effectLst>
                  <a:outerShdw blurRad="38100" dist="38100" dir="2700000" algn="tl">
                    <a:srgbClr val="000000">
                      <a:alpha val="43137"/>
                    </a:srgbClr>
                  </a:outerShdw>
                </a:effectLst>
              </a:rPr>
              <a:t>Kamal  Tawfiq, Ph.D., P.E, F.ASCE</a:t>
            </a:r>
          </a:p>
          <a:p>
            <a:pPr fontAlgn="auto">
              <a:spcAft>
                <a:spcPts val="0"/>
              </a:spcAft>
              <a:buClr>
                <a:schemeClr val="tx1">
                  <a:shade val="95000"/>
                </a:schemeClr>
              </a:buClr>
              <a:buFont typeface="Wingdings 2"/>
              <a:buNone/>
              <a:defRPr/>
            </a:pPr>
            <a:endParaRPr lang="en-US" dirty="0">
              <a:effectLst>
                <a:outerShdw blurRad="38100" dist="38100" dir="2700000" algn="tl">
                  <a:srgbClr val="000000">
                    <a:alpha val="43137"/>
                  </a:srgbClr>
                </a:outerShdw>
              </a:effectLst>
            </a:endParaRPr>
          </a:p>
        </p:txBody>
      </p:sp>
      <p:sp>
        <p:nvSpPr>
          <p:cNvPr id="5" name="Rectangle 4"/>
          <p:cNvSpPr/>
          <p:nvPr/>
        </p:nvSpPr>
        <p:spPr>
          <a:xfrm>
            <a:off x="914400" y="152400"/>
            <a:ext cx="7620000" cy="1016000"/>
          </a:xfrm>
          <a:prstGeom prst="rect">
            <a:avLst/>
          </a:prstGeom>
        </p:spPr>
        <p:txBody>
          <a:bodyPr>
            <a:spAutoFit/>
          </a:bodyPr>
          <a:lstStyle/>
          <a:p>
            <a:pPr algn="ctr" fontAlgn="auto">
              <a:spcBef>
                <a:spcPts val="0"/>
              </a:spcBef>
              <a:spcAft>
                <a:spcPts val="0"/>
              </a:spcAft>
              <a:defRPr/>
            </a:pPr>
            <a:r>
              <a:rPr lang="en-US" dirty="0">
                <a:effectLst>
                  <a:outerShdw blurRad="38100" dist="38100" dir="2700000" algn="tl">
                    <a:srgbClr val="000000">
                      <a:alpha val="43137"/>
                    </a:srgbClr>
                  </a:outerShdw>
                </a:effectLst>
                <a:latin typeface="Arial" pitchFamily="34" charset="0"/>
                <a:cs typeface="Arial" pitchFamily="34" charset="0"/>
              </a:rPr>
              <a:t>FLORIDA A&amp;M UNIVERISTY – FLORIDA STATE UNIVERSITY</a:t>
            </a:r>
          </a:p>
          <a:p>
            <a:pPr algn="ctr" fontAlgn="auto">
              <a:spcBef>
                <a:spcPts val="0"/>
              </a:spcBef>
              <a:spcAft>
                <a:spcPts val="0"/>
              </a:spcAft>
              <a:defRPr/>
            </a:pPr>
            <a:r>
              <a:rPr lang="en-US" dirty="0">
                <a:effectLst>
                  <a:outerShdw blurRad="38100" dist="38100" dir="2700000" algn="tl">
                    <a:srgbClr val="000000">
                      <a:alpha val="43137"/>
                    </a:srgbClr>
                  </a:outerShdw>
                </a:effectLst>
                <a:latin typeface="Arial" pitchFamily="34" charset="0"/>
                <a:cs typeface="Arial" pitchFamily="34" charset="0"/>
              </a:rPr>
              <a:t>COLLEGE Of ENGINEERING</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1200" dirty="0">
                <a:effectLst>
                  <a:outerShdw blurRad="38100" dist="38100" dir="2700000" algn="tl">
                    <a:srgbClr val="000000">
                      <a:alpha val="43137"/>
                    </a:srgbClr>
                  </a:outerShdw>
                </a:effectLst>
                <a:latin typeface="Arial" pitchFamily="34" charset="0"/>
                <a:cs typeface="Arial" pitchFamily="34" charset="0"/>
              </a:rPr>
              <a:t>DEPARTMENT OF CIVIL &amp; ENVIRONMENTAL ENGINEERING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44548" y="622163"/>
            <a:ext cx="8070850" cy="5945187"/>
          </a:xfrm>
          <a:prstGeom prst="rect">
            <a:avLst/>
          </a:prstGeom>
          <a:noFill/>
          <a:ln w="9525">
            <a:solidFill>
              <a:schemeClr val="tx1"/>
            </a:solidFill>
            <a:miter lim="800000"/>
            <a:headEnd/>
            <a:tailEnd/>
          </a:ln>
          <a:effectLst/>
        </p:spPr>
        <p:txBody>
          <a:bodyPr lIns="0" tIns="0" rIns="0" bIns="0"/>
          <a:lstStyle/>
          <a:p>
            <a:pPr>
              <a:tabLst>
                <a:tab pos="285750" algn="l"/>
                <a:tab pos="982663" algn="l"/>
                <a:tab pos="2514600" algn="l"/>
              </a:tabLst>
            </a:pPr>
            <a:r>
              <a:rPr lang="en-US" sz="1800" b="1" u="sng" dirty="0">
                <a:solidFill>
                  <a:srgbClr val="005000"/>
                </a:solidFill>
              </a:rPr>
              <a:t>Soil Formation</a:t>
            </a:r>
            <a:endParaRPr lang="en-US" sz="1400" dirty="0">
              <a:solidFill>
                <a:srgbClr val="000000"/>
              </a:solidFill>
            </a:endParaRPr>
          </a:p>
          <a:p>
            <a:pPr>
              <a:tabLst>
                <a:tab pos="285750" algn="l"/>
                <a:tab pos="982663" algn="l"/>
                <a:tab pos="2514600" algn="l"/>
              </a:tabLst>
            </a:pPr>
            <a:endParaRPr lang="en-US" sz="1400" dirty="0">
              <a:solidFill>
                <a:srgbClr val="005000"/>
              </a:solidFill>
            </a:endParaRPr>
          </a:p>
          <a:p>
            <a:pPr>
              <a:tabLst>
                <a:tab pos="285750" algn="l"/>
                <a:tab pos="982663" algn="l"/>
                <a:tab pos="2514600" algn="l"/>
              </a:tabLst>
            </a:pPr>
            <a:endParaRPr lang="en-US" sz="1400" dirty="0">
              <a:solidFill>
                <a:srgbClr val="005000"/>
              </a:solidFill>
            </a:endParaRPr>
          </a:p>
          <a:p>
            <a:pPr>
              <a:tabLst>
                <a:tab pos="285750" algn="l"/>
                <a:tab pos="982663" algn="l"/>
                <a:tab pos="2514600" algn="l"/>
              </a:tabLst>
            </a:pPr>
            <a:r>
              <a:rPr lang="en-US" sz="1600" b="1" u="sng" dirty="0">
                <a:solidFill>
                  <a:srgbClr val="000000"/>
                </a:solidFill>
              </a:rPr>
              <a:t>* Transportation and Deposition</a:t>
            </a:r>
            <a:r>
              <a:rPr lang="en-US" sz="1600" b="1" dirty="0">
                <a:solidFill>
                  <a:srgbClr val="000000"/>
                </a:solidFill>
              </a:rPr>
              <a:t> </a:t>
            </a:r>
            <a:endParaRPr lang="en-US" sz="14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Four forces are usually cause the transportation (</a:t>
            </a:r>
            <a:r>
              <a:rPr lang="en-US" sz="2400" dirty="0">
                <a:solidFill>
                  <a:srgbClr val="FF0000"/>
                </a:solidFill>
              </a:rPr>
              <a:t>water, wind, ice, gravity) </a:t>
            </a:r>
            <a:r>
              <a:rPr lang="en-US" sz="1400" dirty="0">
                <a:solidFill>
                  <a:srgbClr val="000000"/>
                </a:solidFill>
              </a:rPr>
              <a:t>and deposition of soils </a:t>
            </a:r>
            <a:endParaRPr lang="en-US" sz="1400" dirty="0" smtClean="0">
              <a:solidFill>
                <a:srgbClr val="00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	</a:t>
            </a:r>
            <a:r>
              <a:rPr lang="en-US" sz="1400" b="1" dirty="0">
                <a:solidFill>
                  <a:schemeClr val="bg1"/>
                </a:solidFill>
              </a:rPr>
              <a:t>1-Water</a:t>
            </a:r>
            <a:r>
              <a:rPr lang="en-US" sz="1400" dirty="0">
                <a:solidFill>
                  <a:schemeClr val="bg1"/>
                </a:solidFill>
              </a:rPr>
              <a:t>                      Alluvial Soil</a:t>
            </a:r>
          </a:p>
          <a:p>
            <a:pPr>
              <a:tabLst>
                <a:tab pos="285750" algn="l"/>
                <a:tab pos="982663" algn="l"/>
                <a:tab pos="2514600" algn="l"/>
              </a:tabLst>
            </a:pPr>
            <a:r>
              <a:rPr lang="en-US" i="1" dirty="0">
                <a:solidFill>
                  <a:schemeClr val="bg1"/>
                </a:solidFill>
              </a:rPr>
              <a:t>			1</a:t>
            </a:r>
            <a:r>
              <a:rPr lang="en-US" sz="1400" i="1" dirty="0">
                <a:solidFill>
                  <a:schemeClr val="bg1"/>
                </a:solidFill>
              </a:rPr>
              <a:t>- Fluvial </a:t>
            </a:r>
          </a:p>
          <a:p>
            <a:pPr>
              <a:tabLst>
                <a:tab pos="285750" algn="l"/>
                <a:tab pos="982663" algn="l"/>
                <a:tab pos="2514600" algn="l"/>
              </a:tabLst>
            </a:pPr>
            <a:r>
              <a:rPr lang="en-US" sz="1400" i="1" dirty="0">
                <a:solidFill>
                  <a:schemeClr val="bg1"/>
                </a:solidFill>
              </a:rPr>
              <a:t>            		2- Estuarine </a:t>
            </a:r>
          </a:p>
          <a:p>
            <a:pPr>
              <a:tabLst>
                <a:tab pos="285750" algn="l"/>
                <a:tab pos="982663" algn="l"/>
                <a:tab pos="2514600" algn="l"/>
              </a:tabLst>
            </a:pPr>
            <a:r>
              <a:rPr lang="en-US" sz="1400" i="1" dirty="0">
                <a:solidFill>
                  <a:schemeClr val="bg1"/>
                </a:solidFill>
              </a:rPr>
              <a:t>            		3- Lacustrine </a:t>
            </a:r>
          </a:p>
          <a:p>
            <a:pPr>
              <a:tabLst>
                <a:tab pos="285750" algn="l"/>
                <a:tab pos="982663" algn="l"/>
                <a:tab pos="2514600" algn="l"/>
              </a:tabLst>
            </a:pPr>
            <a:r>
              <a:rPr lang="en-US" sz="1400" i="1" dirty="0">
                <a:solidFill>
                  <a:schemeClr val="bg1"/>
                </a:solidFill>
              </a:rPr>
              <a:t>            		4- Coastal </a:t>
            </a:r>
          </a:p>
          <a:p>
            <a:pPr>
              <a:tabLst>
                <a:tab pos="285750" algn="l"/>
                <a:tab pos="982663" algn="l"/>
                <a:tab pos="2514600" algn="l"/>
              </a:tabLst>
            </a:pPr>
            <a:r>
              <a:rPr lang="en-US" sz="1400" i="1" dirty="0">
                <a:solidFill>
                  <a:schemeClr val="bg1"/>
                </a:solidFill>
              </a:rPr>
              <a:t>            		5- Marine </a:t>
            </a:r>
          </a:p>
        </p:txBody>
      </p:sp>
      <p:sp>
        <p:nvSpPr>
          <p:cNvPr id="5126" name="Line 6"/>
          <p:cNvSpPr>
            <a:spLocks noChangeShapeType="1"/>
          </p:cNvSpPr>
          <p:nvPr/>
        </p:nvSpPr>
        <p:spPr bwMode="auto">
          <a:xfrm>
            <a:off x="1811493" y="3142385"/>
            <a:ext cx="638175" cy="0"/>
          </a:xfrm>
          <a:prstGeom prst="line">
            <a:avLst/>
          </a:prstGeom>
          <a:noFill/>
          <a:ln w="28575">
            <a:solidFill>
              <a:schemeClr val="bg1"/>
            </a:solidFill>
            <a:round/>
            <a:headEnd/>
            <a:tailEnd type="triangle" w="med" len="med"/>
          </a:ln>
          <a:effectLst/>
        </p:spPr>
        <p:txBody>
          <a:bodyPr/>
          <a:lstStyle/>
          <a:p>
            <a:endParaRPr lang="en-US" dirty="0"/>
          </a:p>
        </p:txBody>
      </p:sp>
      <p:sp>
        <p:nvSpPr>
          <p:cNvPr id="7" name="Isosceles Triangle 6">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9" name="TextBox 8"/>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3/6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02" name="Picture 10"/>
          <p:cNvPicPr>
            <a:picLocks noChangeAspect="1" noChangeArrowheads="1"/>
          </p:cNvPicPr>
          <p:nvPr/>
        </p:nvPicPr>
        <p:blipFill>
          <a:blip r:embed="rId3" cstate="print"/>
          <a:srcRect t="162"/>
          <a:stretch>
            <a:fillRect/>
          </a:stretch>
        </p:blipFill>
        <p:spPr bwMode="auto">
          <a:xfrm>
            <a:off x="55420" y="1292658"/>
            <a:ext cx="4806950" cy="2351087"/>
          </a:xfrm>
          <a:prstGeom prst="rect">
            <a:avLst/>
          </a:prstGeom>
          <a:noFill/>
          <a:ln w="12700">
            <a:noFill/>
            <a:miter lim="800000"/>
            <a:headEnd type="none" w="sm" len="sm"/>
            <a:tailEnd type="none" w="sm" len="sm"/>
          </a:ln>
          <a:effectLst/>
        </p:spPr>
      </p:pic>
      <p:pic>
        <p:nvPicPr>
          <p:cNvPr id="8203" name="Picture 11"/>
          <p:cNvPicPr>
            <a:picLocks noChangeAspect="1" noChangeArrowheads="1"/>
          </p:cNvPicPr>
          <p:nvPr/>
        </p:nvPicPr>
        <p:blipFill>
          <a:blip r:embed="rId4" cstate="print"/>
          <a:srcRect/>
          <a:stretch>
            <a:fillRect/>
          </a:stretch>
        </p:blipFill>
        <p:spPr bwMode="auto">
          <a:xfrm>
            <a:off x="5476875" y="2259301"/>
            <a:ext cx="3667125" cy="2233612"/>
          </a:xfrm>
          <a:prstGeom prst="rect">
            <a:avLst/>
          </a:prstGeom>
          <a:noFill/>
          <a:ln w="12700">
            <a:noFill/>
            <a:miter lim="800000"/>
            <a:headEnd type="none" w="sm" len="sm"/>
            <a:tailEnd type="none" w="sm" len="sm"/>
          </a:ln>
          <a:effectLst/>
        </p:spPr>
      </p:pic>
      <p:sp>
        <p:nvSpPr>
          <p:cNvPr id="8197" name="Text Box 5"/>
          <p:cNvSpPr txBox="1">
            <a:spLocks noChangeArrowheads="1"/>
          </p:cNvSpPr>
          <p:nvPr/>
        </p:nvSpPr>
        <p:spPr bwMode="auto">
          <a:xfrm>
            <a:off x="673833" y="583488"/>
            <a:ext cx="4637087" cy="369332"/>
          </a:xfrm>
          <a:prstGeom prst="rect">
            <a:avLst/>
          </a:prstGeom>
          <a:noFill/>
          <a:ln w="12700">
            <a:noFill/>
            <a:miter lim="800000"/>
            <a:headEnd type="none" w="sm" len="sm"/>
            <a:tailEnd type="none" w="sm" len="sm"/>
          </a:ln>
          <a:effectLst/>
        </p:spPr>
        <p:txBody>
          <a:bodyPr>
            <a:spAutoFit/>
          </a:bodyPr>
          <a:lstStyle/>
          <a:p>
            <a:r>
              <a:rPr lang="en-US" dirty="0">
                <a:solidFill>
                  <a:schemeClr val="bg1"/>
                </a:solidFill>
              </a:rPr>
              <a:t>2- Ice                      </a:t>
            </a:r>
            <a:r>
              <a:rPr lang="en-US" sz="1400" dirty="0">
                <a:solidFill>
                  <a:schemeClr val="bg1"/>
                </a:solidFill>
              </a:rPr>
              <a:t>Glacial </a:t>
            </a:r>
            <a:r>
              <a:rPr lang="en-US" sz="1400" dirty="0" smtClean="0">
                <a:solidFill>
                  <a:schemeClr val="bg1"/>
                </a:solidFill>
              </a:rPr>
              <a:t>Soils</a:t>
            </a:r>
            <a:endParaRPr lang="en-US" sz="1400" dirty="0">
              <a:solidFill>
                <a:schemeClr val="bg1"/>
              </a:solidFill>
            </a:endParaRPr>
          </a:p>
        </p:txBody>
      </p:sp>
      <p:sp>
        <p:nvSpPr>
          <p:cNvPr id="8198" name="Line 6"/>
          <p:cNvSpPr>
            <a:spLocks noChangeShapeType="1"/>
          </p:cNvSpPr>
          <p:nvPr/>
        </p:nvSpPr>
        <p:spPr bwMode="auto">
          <a:xfrm>
            <a:off x="1550854" y="804430"/>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bg1"/>
              </a:solidFill>
            </a:endParaRPr>
          </a:p>
        </p:txBody>
      </p:sp>
      <p:pic>
        <p:nvPicPr>
          <p:cNvPr id="8205" name="Picture 13"/>
          <p:cNvPicPr>
            <a:picLocks noChangeAspect="1" noChangeArrowheads="1"/>
          </p:cNvPicPr>
          <p:nvPr/>
        </p:nvPicPr>
        <p:blipFill>
          <a:blip r:embed="rId5" cstate="print"/>
          <a:srcRect/>
          <a:stretch>
            <a:fillRect/>
          </a:stretch>
        </p:blipFill>
        <p:spPr bwMode="auto">
          <a:xfrm>
            <a:off x="6286500" y="0"/>
            <a:ext cx="2857500" cy="2143125"/>
          </a:xfrm>
          <a:prstGeom prst="rect">
            <a:avLst/>
          </a:prstGeom>
          <a:noFill/>
          <a:ln w="12700">
            <a:noFill/>
            <a:miter lim="800000"/>
            <a:headEnd type="none" w="sm" len="sm"/>
            <a:tailEnd type="none" w="sm" len="sm"/>
          </a:ln>
          <a:effectLst/>
        </p:spPr>
      </p:pic>
      <p:pic>
        <p:nvPicPr>
          <p:cNvPr id="8206" name="Picture 14"/>
          <p:cNvPicPr>
            <a:picLocks noChangeAspect="1" noChangeArrowheads="1"/>
          </p:cNvPicPr>
          <p:nvPr/>
        </p:nvPicPr>
        <p:blipFill>
          <a:blip r:embed="rId6" cstate="print">
            <a:lum contrast="40000"/>
          </a:blip>
          <a:srcRect/>
          <a:stretch>
            <a:fillRect/>
          </a:stretch>
        </p:blipFill>
        <p:spPr bwMode="auto">
          <a:xfrm>
            <a:off x="290946" y="3681413"/>
            <a:ext cx="4581525" cy="3176587"/>
          </a:xfrm>
          <a:prstGeom prst="rect">
            <a:avLst/>
          </a:prstGeom>
          <a:noFill/>
          <a:ln w="12700">
            <a:noFill/>
            <a:miter lim="800000"/>
            <a:headEnd type="none" w="sm" len="sm"/>
            <a:tailEnd type="none" w="sm" len="sm"/>
          </a:ln>
          <a:effectLst/>
        </p:spPr>
      </p:pic>
      <p:sp>
        <p:nvSpPr>
          <p:cNvPr id="8" name="Rectangle 7"/>
          <p:cNvSpPr/>
          <p:nvPr/>
        </p:nvSpPr>
        <p:spPr>
          <a:xfrm>
            <a:off x="4225648" y="706590"/>
            <a:ext cx="2341406" cy="954107"/>
          </a:xfrm>
          <a:prstGeom prst="rect">
            <a:avLst/>
          </a:prstGeom>
        </p:spPr>
        <p:txBody>
          <a:bodyPr wrap="square">
            <a:spAutoFit/>
          </a:bodyPr>
          <a:lstStyle/>
          <a:p>
            <a:pPr marL="342900" indent="-342900">
              <a:buFont typeface="+mj-lt"/>
              <a:buAutoNum type="arabicPeriod"/>
            </a:pPr>
            <a:r>
              <a:rPr lang="en-US" sz="1400" dirty="0" smtClean="0">
                <a:solidFill>
                  <a:schemeClr val="bg1"/>
                </a:solidFill>
              </a:rPr>
              <a:t>Hard Pan </a:t>
            </a:r>
          </a:p>
          <a:p>
            <a:pPr marL="342900" indent="-342900">
              <a:buFont typeface="+mj-lt"/>
              <a:buAutoNum type="arabicPeriod"/>
            </a:pPr>
            <a:r>
              <a:rPr lang="en-US" sz="1400" dirty="0" smtClean="0">
                <a:solidFill>
                  <a:schemeClr val="bg1"/>
                </a:solidFill>
              </a:rPr>
              <a:t>Terminal Moraine   </a:t>
            </a:r>
          </a:p>
          <a:p>
            <a:pPr marL="342900" indent="-342900">
              <a:buFont typeface="+mj-lt"/>
              <a:buAutoNum type="arabicPeriod"/>
            </a:pPr>
            <a:r>
              <a:rPr lang="en-US" sz="1400" dirty="0" smtClean="0">
                <a:solidFill>
                  <a:schemeClr val="bg1"/>
                </a:solidFill>
              </a:rPr>
              <a:t>Esker </a:t>
            </a:r>
          </a:p>
          <a:p>
            <a:pPr marL="342900" indent="-342900">
              <a:buFont typeface="+mj-lt"/>
              <a:buAutoNum type="arabicPeriod"/>
            </a:pPr>
            <a:r>
              <a:rPr lang="en-US" sz="1400" dirty="0" smtClean="0">
                <a:solidFill>
                  <a:schemeClr val="bg1"/>
                </a:solidFill>
              </a:rPr>
              <a:t>Kettles     </a:t>
            </a:r>
            <a:endParaRPr lang="en-US" sz="1400" dirty="0">
              <a:solidFill>
                <a:schemeClr val="bg1"/>
              </a:solidFill>
            </a:endParaRPr>
          </a:p>
        </p:txBody>
      </p:sp>
      <p:sp>
        <p:nvSpPr>
          <p:cNvPr id="9" name="Isosceles Triangle 8">
            <a:hlinkClick r:id="rId7"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11" name="TextBox 10"/>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4/6</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74638" y="973138"/>
            <a:ext cx="8656637" cy="3293209"/>
          </a:xfrm>
          <a:prstGeom prst="rect">
            <a:avLst/>
          </a:prstGeom>
          <a:noFill/>
          <a:ln w="12700">
            <a:noFill/>
            <a:miter lim="800000"/>
            <a:headEnd type="none" w="sm" len="sm"/>
            <a:tailEnd type="none" w="sm" len="sm"/>
          </a:ln>
          <a:effectLst/>
        </p:spPr>
        <p:txBody>
          <a:bodyPr>
            <a:spAutoFit/>
          </a:bodyPr>
          <a:lstStyle/>
          <a:p>
            <a:r>
              <a:rPr lang="en-US" sz="1400" dirty="0">
                <a:solidFill>
                  <a:schemeClr val="bg1"/>
                </a:solidFill>
              </a:rPr>
              <a:t>3- Wind                  </a:t>
            </a:r>
            <a:r>
              <a:rPr lang="en-US" sz="1400" dirty="0" smtClean="0">
                <a:solidFill>
                  <a:schemeClr val="bg1"/>
                </a:solidFill>
              </a:rPr>
              <a:t>   </a:t>
            </a:r>
            <a:r>
              <a:rPr lang="en-US" sz="1400" dirty="0">
                <a:solidFill>
                  <a:schemeClr val="bg1"/>
                </a:solidFill>
              </a:rPr>
              <a:t>Aeolian Soils </a:t>
            </a:r>
          </a:p>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sz="1400" dirty="0">
                <a:solidFill>
                  <a:schemeClr val="bg1"/>
                </a:solidFill>
              </a:rPr>
              <a:t>4- Gravity                   </a:t>
            </a:r>
            <a:r>
              <a:rPr lang="en-US" sz="1400" dirty="0" smtClean="0">
                <a:solidFill>
                  <a:schemeClr val="bg1"/>
                </a:solidFill>
              </a:rPr>
              <a:t> Colluvial </a:t>
            </a:r>
            <a:r>
              <a:rPr lang="en-US" sz="1400" dirty="0">
                <a:solidFill>
                  <a:schemeClr val="bg1"/>
                </a:solidFill>
              </a:rPr>
              <a:t>Soil </a:t>
            </a:r>
          </a:p>
          <a:p>
            <a:r>
              <a:rPr lang="en-US" sz="1400" dirty="0">
                <a:solidFill>
                  <a:schemeClr val="bg1"/>
                </a:solidFill>
              </a:rPr>
              <a:t> 			</a:t>
            </a:r>
            <a:r>
              <a:rPr lang="en-US" dirty="0">
                <a:solidFill>
                  <a:schemeClr val="bg1"/>
                </a:solidFill>
              </a:rPr>
              <a:t>1-Talus </a:t>
            </a:r>
          </a:p>
          <a:p>
            <a:endParaRPr lang="en-US" dirty="0">
              <a:solidFill>
                <a:schemeClr val="bg1"/>
              </a:solidFill>
            </a:endParaRPr>
          </a:p>
        </p:txBody>
      </p:sp>
      <p:sp>
        <p:nvSpPr>
          <p:cNvPr id="20483" name="Line 3"/>
          <p:cNvSpPr>
            <a:spLocks noChangeShapeType="1"/>
          </p:cNvSpPr>
          <p:nvPr/>
        </p:nvSpPr>
        <p:spPr bwMode="auto">
          <a:xfrm>
            <a:off x="1038225" y="1146175"/>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accent4">
                  <a:lumMod val="50000"/>
                </a:schemeClr>
              </a:solidFill>
            </a:endParaRPr>
          </a:p>
        </p:txBody>
      </p:sp>
      <p:sp>
        <p:nvSpPr>
          <p:cNvPr id="20485" name="Line 5"/>
          <p:cNvSpPr>
            <a:spLocks noChangeShapeType="1"/>
          </p:cNvSpPr>
          <p:nvPr/>
        </p:nvSpPr>
        <p:spPr bwMode="auto">
          <a:xfrm>
            <a:off x="1204191" y="3546764"/>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accent4">
                  <a:lumMod val="50000"/>
                </a:schemeClr>
              </a:solidFill>
            </a:endParaRPr>
          </a:p>
        </p:txBody>
      </p:sp>
      <p:pic>
        <p:nvPicPr>
          <p:cNvPr id="20489" name="Picture 9"/>
          <p:cNvPicPr>
            <a:picLocks noChangeAspect="1" noChangeArrowheads="1"/>
          </p:cNvPicPr>
          <p:nvPr/>
        </p:nvPicPr>
        <p:blipFill>
          <a:blip r:embed="rId3" cstate="print">
            <a:lum bright="20000" contrast="20000"/>
          </a:blip>
          <a:srcRect/>
          <a:stretch>
            <a:fillRect/>
          </a:stretch>
        </p:blipFill>
        <p:spPr bwMode="auto">
          <a:xfrm>
            <a:off x="4128655" y="1000558"/>
            <a:ext cx="4465638" cy="2305050"/>
          </a:xfrm>
          <a:prstGeom prst="rect">
            <a:avLst/>
          </a:prstGeom>
          <a:noFill/>
          <a:ln w="12700">
            <a:noFill/>
            <a:miter lim="800000"/>
            <a:headEnd type="none" w="sm" len="sm"/>
            <a:tailEnd type="none" w="sm" len="sm"/>
          </a:ln>
          <a:effectLst/>
        </p:spPr>
      </p:pic>
      <p:pic>
        <p:nvPicPr>
          <p:cNvPr id="20492" name="Picture 12" descr="Colluvial Parent Material"/>
          <p:cNvPicPr>
            <a:picLocks noChangeAspect="1" noChangeArrowheads="1"/>
          </p:cNvPicPr>
          <p:nvPr/>
        </p:nvPicPr>
        <p:blipFill>
          <a:blip r:embed="rId4" cstate="print">
            <a:lum bright="20000" contrast="20000"/>
          </a:blip>
          <a:srcRect b="6000"/>
          <a:stretch>
            <a:fillRect/>
          </a:stretch>
        </p:blipFill>
        <p:spPr bwMode="auto">
          <a:xfrm>
            <a:off x="4111913" y="3415723"/>
            <a:ext cx="4477905" cy="2525538"/>
          </a:xfrm>
          <a:prstGeom prst="rect">
            <a:avLst/>
          </a:prstGeom>
          <a:noFill/>
          <a:ln w="9525">
            <a:noFill/>
            <a:miter lim="800000"/>
            <a:headEnd/>
            <a:tailEnd/>
          </a:ln>
        </p:spPr>
      </p:pic>
      <p:sp>
        <p:nvSpPr>
          <p:cNvPr id="7" name="Rectangle 6"/>
          <p:cNvSpPr/>
          <p:nvPr/>
        </p:nvSpPr>
        <p:spPr>
          <a:xfrm>
            <a:off x="1399310" y="1429435"/>
            <a:ext cx="2202872" cy="646331"/>
          </a:xfrm>
          <a:prstGeom prst="rect">
            <a:avLst/>
          </a:prstGeom>
        </p:spPr>
        <p:txBody>
          <a:bodyPr wrap="square">
            <a:spAutoFit/>
          </a:bodyPr>
          <a:lstStyle/>
          <a:p>
            <a:pPr marL="342900" indent="-342900">
              <a:buFont typeface="+mj-lt"/>
              <a:buAutoNum type="arabicPeriod"/>
            </a:pPr>
            <a:r>
              <a:rPr lang="en-US" dirty="0" smtClean="0">
                <a:solidFill>
                  <a:schemeClr val="bg1"/>
                </a:solidFill>
              </a:rPr>
              <a:t>Sand Dunes </a:t>
            </a:r>
          </a:p>
          <a:p>
            <a:pPr marL="342900" indent="-342900">
              <a:buFont typeface="+mj-lt"/>
              <a:buAutoNum type="arabicPeriod"/>
            </a:pPr>
            <a:r>
              <a:rPr lang="en-US" dirty="0" smtClean="0">
                <a:solidFill>
                  <a:schemeClr val="bg1"/>
                </a:solidFill>
              </a:rPr>
              <a:t>Loess </a:t>
            </a:r>
            <a:endParaRPr lang="en-US" dirty="0">
              <a:solidFill>
                <a:schemeClr val="bg1"/>
              </a:solidFill>
            </a:endParaRPr>
          </a:p>
        </p:txBody>
      </p:sp>
      <p:sp>
        <p:nvSpPr>
          <p:cNvPr id="8" name="Isosceles Triangle 7">
            <a:hlinkClick r:id="rId5"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5/6</a:t>
            </a:r>
            <a:endParaRPr lang="en-US" sz="1000" dirty="0">
              <a:solidFill>
                <a:schemeClr val="bg1"/>
              </a:solidFill>
            </a:endParaRPr>
          </a:p>
        </p:txBody>
      </p:sp>
      <p:sp>
        <p:nvSpPr>
          <p:cNvPr id="10" name="Rectangle 9"/>
          <p:cNvSpPr/>
          <p:nvPr/>
        </p:nvSpPr>
        <p:spPr>
          <a:xfrm>
            <a:off x="45481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 name="Isosceles Triangle 233">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https://prod.nrcs.usda.gov/Internet/FSE_MEDIA/nrcs143_01453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047" y="387324"/>
            <a:ext cx="6688037" cy="64706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481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4" name="Rectangle 3"/>
          <p:cNvSpPr/>
          <p:nvPr/>
        </p:nvSpPr>
        <p:spPr>
          <a:xfrm>
            <a:off x="52267" y="2689661"/>
            <a:ext cx="2015111" cy="1600438"/>
          </a:xfrm>
          <a:prstGeom prst="rect">
            <a:avLst/>
          </a:prstGeom>
          <a:ln>
            <a:solidFill>
              <a:srgbClr val="FFC000"/>
            </a:solidFill>
          </a:ln>
        </p:spPr>
        <p:txBody>
          <a:bodyPr wrap="square">
            <a:spAutoFit/>
          </a:bodyPr>
          <a:lstStyle/>
          <a:p>
            <a:r>
              <a:rPr lang="en-US" sz="1400" dirty="0" smtClean="0">
                <a:solidFill>
                  <a:schemeClr val="bg1"/>
                </a:solidFill>
              </a:rPr>
              <a:t>Continental </a:t>
            </a:r>
            <a:r>
              <a:rPr lang="en-US" sz="1400" dirty="0">
                <a:solidFill>
                  <a:schemeClr val="bg1"/>
                </a:solidFill>
              </a:rPr>
              <a:t>United States </a:t>
            </a:r>
            <a:r>
              <a:rPr lang="en-US" sz="1400" b="1" u="sng" dirty="0">
                <a:solidFill>
                  <a:schemeClr val="bg1"/>
                </a:solidFill>
              </a:rPr>
              <a:t>Physiographic </a:t>
            </a:r>
            <a:r>
              <a:rPr lang="en-US" sz="1400" b="1" u="sng" dirty="0" smtClean="0">
                <a:solidFill>
                  <a:schemeClr val="bg1"/>
                </a:solidFill>
              </a:rPr>
              <a:t>Regions</a:t>
            </a:r>
            <a:r>
              <a:rPr lang="en-US" sz="1400" dirty="0">
                <a:solidFill>
                  <a:schemeClr val="bg1"/>
                </a:solidFill>
              </a:rPr>
              <a:t> </a:t>
            </a:r>
            <a:r>
              <a:rPr lang="en-US" sz="1400" dirty="0" smtClean="0">
                <a:solidFill>
                  <a:schemeClr val="bg1"/>
                </a:solidFill>
              </a:rPr>
              <a:t>Include</a:t>
            </a:r>
          </a:p>
          <a:p>
            <a:endParaRPr lang="en-US" sz="1400" dirty="0" smtClean="0">
              <a:solidFill>
                <a:schemeClr val="bg1"/>
              </a:solidFill>
            </a:endParaRPr>
          </a:p>
          <a:p>
            <a:pPr marL="285750" indent="-285750">
              <a:buFont typeface="Arial" pitchFamily="34" charset="0"/>
              <a:buChar char="•"/>
            </a:pPr>
            <a:r>
              <a:rPr lang="en-US" sz="1400" dirty="0" smtClean="0">
                <a:solidFill>
                  <a:srgbClr val="00B050"/>
                </a:solidFill>
              </a:rPr>
              <a:t>8 </a:t>
            </a:r>
            <a:r>
              <a:rPr lang="en-US" sz="1400" dirty="0">
                <a:solidFill>
                  <a:srgbClr val="00B050"/>
                </a:solidFill>
              </a:rPr>
              <a:t>regions, </a:t>
            </a:r>
            <a:endParaRPr lang="en-US" sz="1400" dirty="0" smtClean="0">
              <a:solidFill>
                <a:srgbClr val="00B050"/>
              </a:solidFill>
            </a:endParaRPr>
          </a:p>
          <a:p>
            <a:pPr marL="285750" indent="-285750">
              <a:buFont typeface="Arial" pitchFamily="34" charset="0"/>
              <a:buChar char="•"/>
            </a:pPr>
            <a:r>
              <a:rPr lang="en-US" sz="1400" dirty="0" smtClean="0">
                <a:solidFill>
                  <a:srgbClr val="00B050"/>
                </a:solidFill>
              </a:rPr>
              <a:t>25 </a:t>
            </a:r>
            <a:r>
              <a:rPr lang="en-US" sz="1400" dirty="0">
                <a:solidFill>
                  <a:srgbClr val="00B050"/>
                </a:solidFill>
              </a:rPr>
              <a:t>provinces, and </a:t>
            </a:r>
            <a:endParaRPr lang="en-US" sz="1400" dirty="0" smtClean="0">
              <a:solidFill>
                <a:srgbClr val="00B050"/>
              </a:solidFill>
            </a:endParaRPr>
          </a:p>
          <a:p>
            <a:pPr marL="285750" indent="-285750">
              <a:buFont typeface="Arial" pitchFamily="34" charset="0"/>
              <a:buChar char="•"/>
            </a:pPr>
            <a:r>
              <a:rPr lang="en-US" sz="1400" dirty="0" smtClean="0">
                <a:solidFill>
                  <a:srgbClr val="00B050"/>
                </a:solidFill>
              </a:rPr>
              <a:t>85 </a:t>
            </a:r>
            <a:r>
              <a:rPr lang="en-US" sz="1400" dirty="0">
                <a:solidFill>
                  <a:srgbClr val="00B050"/>
                </a:solidFill>
              </a:rPr>
              <a:t>sections</a:t>
            </a:r>
          </a:p>
        </p:txBody>
      </p:sp>
      <p:sp>
        <p:nvSpPr>
          <p:cNvPr id="6" name="TextBox 5"/>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6/6</a:t>
            </a:r>
            <a:endParaRPr lang="en-US" sz="1000" dirty="0">
              <a:solidFill>
                <a:schemeClr val="bg1"/>
              </a:solidFill>
            </a:endParaRPr>
          </a:p>
        </p:txBody>
      </p:sp>
    </p:spTree>
    <p:extLst>
      <p:ext uri="{BB962C8B-B14F-4D97-AF65-F5344CB8AC3E}">
        <p14:creationId xmlns:p14="http://schemas.microsoft.com/office/powerpoint/2010/main" val="1945385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 name="Isosceles Triangle 233">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54816" y="90549"/>
            <a:ext cx="5945983" cy="369332"/>
          </a:xfrm>
          <a:prstGeom prst="rect">
            <a:avLst/>
          </a:prstGeom>
        </p:spPr>
        <p:txBody>
          <a:bodyPr wrap="square">
            <a:spAutoFit/>
          </a:bodyPr>
          <a:lstStyle/>
          <a:p>
            <a:pPr marL="342900" indent="-342900">
              <a:spcBef>
                <a:spcPts val="0"/>
              </a:spcBef>
              <a:spcAft>
                <a:spcPts val="0"/>
              </a:spcAft>
              <a:buFont typeface="+mj-lt"/>
              <a:buAutoNum type="arabicPeriod" startAt="3"/>
            </a:pPr>
            <a:r>
              <a:rPr lang="en-US" dirty="0" smtClean="0">
                <a:solidFill>
                  <a:schemeClr val="accent4">
                    <a:lumMod val="50000"/>
                  </a:schemeClr>
                </a:solidFill>
                <a:effectLst>
                  <a:outerShdw blurRad="38100" dist="38100" dir="2700000" algn="tl">
                    <a:srgbClr val="000000">
                      <a:alpha val="43137"/>
                    </a:srgbClr>
                  </a:outerShdw>
                </a:effectLst>
              </a:rPr>
              <a:t>Identify and describe rock &amp; soil types</a:t>
            </a:r>
          </a:p>
        </p:txBody>
      </p:sp>
      <p:cxnSp>
        <p:nvCxnSpPr>
          <p:cNvPr id="9" name="Straight Connector 8"/>
          <p:cNvCxnSpPr/>
          <p:nvPr/>
        </p:nvCxnSpPr>
        <p:spPr>
          <a:xfrm rot="5400000">
            <a:off x="1569028" y="3723410"/>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95400" y="879770"/>
            <a:ext cx="1270604" cy="369332"/>
          </a:xfrm>
          <a:prstGeom prst="rect">
            <a:avLst/>
          </a:prstGeom>
          <a:noFill/>
        </p:spPr>
        <p:txBody>
          <a:bodyPr wrap="none" rtlCol="0">
            <a:spAutoFit/>
          </a:bodyPr>
          <a:lstStyle/>
          <a:p>
            <a:r>
              <a:rPr lang="en-US" dirty="0" smtClean="0">
                <a:solidFill>
                  <a:schemeClr val="accent4">
                    <a:lumMod val="50000"/>
                  </a:schemeClr>
                </a:solidFill>
              </a:rPr>
              <a:t>Rock Type</a:t>
            </a:r>
            <a:endParaRPr lang="en-US" dirty="0">
              <a:solidFill>
                <a:schemeClr val="accent4">
                  <a:lumMod val="50000"/>
                </a:schemeClr>
              </a:solidFill>
            </a:endParaRPr>
          </a:p>
        </p:txBody>
      </p:sp>
      <p:sp>
        <p:nvSpPr>
          <p:cNvPr id="11" name="TextBox 10"/>
          <p:cNvSpPr txBox="1"/>
          <p:nvPr/>
        </p:nvSpPr>
        <p:spPr>
          <a:xfrm>
            <a:off x="6096000" y="879770"/>
            <a:ext cx="1129540" cy="369332"/>
          </a:xfrm>
          <a:prstGeom prst="rect">
            <a:avLst/>
          </a:prstGeom>
          <a:noFill/>
        </p:spPr>
        <p:txBody>
          <a:bodyPr wrap="none" rtlCol="0">
            <a:spAutoFit/>
          </a:bodyPr>
          <a:lstStyle/>
          <a:p>
            <a:r>
              <a:rPr lang="en-US" dirty="0" smtClean="0">
                <a:solidFill>
                  <a:schemeClr val="accent4">
                    <a:lumMod val="50000"/>
                  </a:schemeClr>
                </a:solidFill>
              </a:rPr>
              <a:t>Soil Type</a:t>
            </a:r>
            <a:endParaRPr lang="en-US" dirty="0">
              <a:solidFill>
                <a:schemeClr val="accent4">
                  <a:lumMod val="50000"/>
                </a:schemeClr>
              </a:solidFill>
            </a:endParaRPr>
          </a:p>
        </p:txBody>
      </p:sp>
      <p:sp>
        <p:nvSpPr>
          <p:cNvPr id="12" name="Rectangle 11"/>
          <p:cNvSpPr/>
          <p:nvPr/>
        </p:nvSpPr>
        <p:spPr>
          <a:xfrm>
            <a:off x="540327" y="1842669"/>
            <a:ext cx="2493817" cy="2031325"/>
          </a:xfrm>
          <a:prstGeom prst="rect">
            <a:avLst/>
          </a:prstGeom>
        </p:spPr>
        <p:txBody>
          <a:bodyPr wrap="square">
            <a:spAutoFit/>
          </a:bodyPr>
          <a:lstStyle/>
          <a:p>
            <a:pPr marL="342900" indent="-342900">
              <a:buFont typeface="+mj-lt"/>
              <a:buAutoNum type="arabicPeriod"/>
            </a:pPr>
            <a:r>
              <a:rPr lang="en-US" dirty="0" smtClean="0">
                <a:solidFill>
                  <a:schemeClr val="bg1"/>
                </a:solidFill>
              </a:rPr>
              <a:t>Igneous Rock</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Sedimentary Rock</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Metamorphic Rock</a:t>
            </a:r>
          </a:p>
          <a:p>
            <a:pPr algn="ctr"/>
            <a:endParaRPr lang="en-US" dirty="0" smtClean="0">
              <a:solidFill>
                <a:schemeClr val="bg1"/>
              </a:solidFill>
            </a:endParaRPr>
          </a:p>
          <a:p>
            <a:pPr algn="ctr"/>
            <a:endParaRPr lang="en-US" dirty="0">
              <a:solidFill>
                <a:schemeClr val="bg1"/>
              </a:solidFill>
            </a:endParaRPr>
          </a:p>
        </p:txBody>
      </p:sp>
      <p:sp>
        <p:nvSpPr>
          <p:cNvPr id="13" name="TextBox 12"/>
          <p:cNvSpPr txBox="1"/>
          <p:nvPr/>
        </p:nvSpPr>
        <p:spPr>
          <a:xfrm>
            <a:off x="5084618" y="1842669"/>
            <a:ext cx="2215094" cy="923330"/>
          </a:xfrm>
          <a:prstGeom prst="rect">
            <a:avLst/>
          </a:prstGeom>
          <a:noFill/>
        </p:spPr>
        <p:txBody>
          <a:bodyPr wrap="none" rtlCol="0">
            <a:spAutoFit/>
          </a:bodyPr>
          <a:lstStyle/>
          <a:p>
            <a:pPr marL="342900" indent="-342900">
              <a:buFont typeface="+mj-lt"/>
              <a:buAutoNum type="arabicPeriod"/>
            </a:pPr>
            <a:r>
              <a:rPr lang="en-US" dirty="0" smtClean="0">
                <a:solidFill>
                  <a:schemeClr val="bg1"/>
                </a:solidFill>
              </a:rPr>
              <a:t>Residual Soil</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Transported Soil</a:t>
            </a:r>
            <a:endParaRPr lang="en-US" dirty="0">
              <a:solidFill>
                <a:schemeClr val="bg1"/>
              </a:solidFill>
            </a:endParaRPr>
          </a:p>
        </p:txBody>
      </p:sp>
    </p:spTree>
    <p:extLst>
      <p:ext uri="{BB962C8B-B14F-4D97-AF65-F5344CB8AC3E}">
        <p14:creationId xmlns:p14="http://schemas.microsoft.com/office/powerpoint/2010/main" val="1945385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60832" y="111918"/>
            <a:ext cx="8534399" cy="6771084"/>
          </a:xfrm>
          <a:prstGeom prst="rect">
            <a:avLst/>
          </a:prstGeom>
          <a:noFill/>
          <a:ln w="12700">
            <a:noFill/>
            <a:miter lim="800000"/>
            <a:headEnd type="none" w="sm" len="sm"/>
            <a:tailEnd type="none" w="sm" len="sm"/>
          </a:ln>
          <a:effectLst/>
        </p:spPr>
        <p:txBody>
          <a:bodyPr wrap="square">
            <a:spAutoFit/>
          </a:bodyPr>
          <a:lstStyle/>
          <a:p>
            <a:r>
              <a:rPr lang="en-US" sz="1400" b="1" dirty="0" smtClean="0">
                <a:solidFill>
                  <a:schemeClr val="accent4">
                    <a:lumMod val="50000"/>
                  </a:schemeClr>
                </a:solidFill>
              </a:rPr>
              <a:t>Question</a:t>
            </a:r>
            <a:endParaRPr lang="en-US" sz="1400" b="1" dirty="0">
              <a:solidFill>
                <a:schemeClr val="accent4">
                  <a:lumMod val="50000"/>
                </a:schemeClr>
              </a:solidFill>
            </a:endParaRPr>
          </a:p>
          <a:p>
            <a:endParaRPr lang="en-US" sz="1400" b="1" dirty="0">
              <a:solidFill>
                <a:schemeClr val="accent4">
                  <a:lumMod val="50000"/>
                </a:schemeClr>
              </a:solidFill>
            </a:endParaRPr>
          </a:p>
          <a:p>
            <a:r>
              <a:rPr lang="en-US" sz="1400" dirty="0">
                <a:solidFill>
                  <a:schemeClr val="accent4">
                    <a:lumMod val="50000"/>
                  </a:schemeClr>
                </a:solidFill>
              </a:rPr>
              <a:t>What type of soils are usually </a:t>
            </a:r>
            <a:r>
              <a:rPr lang="en-US" sz="1400" dirty="0" smtClean="0">
                <a:solidFill>
                  <a:schemeClr val="accent4">
                    <a:lumMod val="50000"/>
                  </a:schemeClr>
                </a:solidFill>
              </a:rPr>
              <a:t>produced in nature  </a:t>
            </a:r>
            <a:r>
              <a:rPr lang="en-US" sz="1400" dirty="0">
                <a:solidFill>
                  <a:schemeClr val="accent4">
                    <a:lumMod val="50000"/>
                  </a:schemeClr>
                </a:solidFill>
              </a:rPr>
              <a:t>by the different weathering &amp; Transportation </a:t>
            </a:r>
            <a:r>
              <a:rPr lang="en-US" sz="1400" dirty="0" smtClean="0">
                <a:solidFill>
                  <a:schemeClr val="accent4">
                    <a:lumMod val="50000"/>
                  </a:schemeClr>
                </a:solidFill>
              </a:rPr>
              <a:t>processes?</a:t>
            </a:r>
            <a:endParaRPr lang="en-US" sz="1400" dirty="0">
              <a:solidFill>
                <a:schemeClr val="accent4">
                  <a:lumMod val="50000"/>
                </a:schemeClr>
              </a:solidFill>
            </a:endParaRPr>
          </a:p>
          <a:p>
            <a:endParaRPr lang="en-US" sz="1400" dirty="0">
              <a:solidFill>
                <a:schemeClr val="accent4">
                  <a:lumMod val="50000"/>
                </a:schemeClr>
              </a:solidFill>
            </a:endParaRPr>
          </a:p>
          <a:p>
            <a:r>
              <a:rPr lang="en-US" sz="1400" i="1" dirty="0">
                <a:solidFill>
                  <a:schemeClr val="accent4">
                    <a:lumMod val="50000"/>
                  </a:schemeClr>
                </a:solidFill>
              </a:rPr>
              <a:t>    - </a:t>
            </a:r>
            <a:r>
              <a:rPr lang="en-US" sz="1400" i="1" dirty="0" smtClean="0">
                <a:solidFill>
                  <a:schemeClr val="accent4">
                    <a:lumMod val="50000"/>
                  </a:schemeClr>
                </a:solidFill>
              </a:rPr>
              <a:t>Boulders</a:t>
            </a:r>
            <a:endParaRPr lang="en-US" sz="1400" i="1" dirty="0">
              <a:solidFill>
                <a:schemeClr val="accent4">
                  <a:lumMod val="50000"/>
                </a:schemeClr>
              </a:solidFill>
            </a:endParaRPr>
          </a:p>
          <a:p>
            <a:r>
              <a:rPr lang="en-US" sz="1400" i="1" dirty="0">
                <a:solidFill>
                  <a:schemeClr val="accent4">
                    <a:lumMod val="50000"/>
                  </a:schemeClr>
                </a:solidFill>
              </a:rPr>
              <a:t>    - </a:t>
            </a:r>
            <a:r>
              <a:rPr lang="en-US" sz="1400" i="1" dirty="0" smtClean="0">
                <a:solidFill>
                  <a:schemeClr val="accent4">
                    <a:lumMod val="50000"/>
                  </a:schemeClr>
                </a:solidFill>
              </a:rPr>
              <a:t>Gravel</a:t>
            </a:r>
            <a:endParaRPr lang="en-US" sz="1400" i="1" dirty="0">
              <a:solidFill>
                <a:schemeClr val="accent4">
                  <a:lumMod val="50000"/>
                </a:schemeClr>
              </a:solidFill>
            </a:endParaRPr>
          </a:p>
          <a:p>
            <a:r>
              <a:rPr lang="en-US" sz="1400" i="1" dirty="0">
                <a:solidFill>
                  <a:schemeClr val="accent4">
                    <a:lumMod val="50000"/>
                  </a:schemeClr>
                </a:solidFill>
              </a:rPr>
              <a:t>    - Sand</a:t>
            </a:r>
          </a:p>
          <a:p>
            <a:r>
              <a:rPr lang="en-US" sz="1400" i="1" dirty="0">
                <a:solidFill>
                  <a:schemeClr val="accent4">
                    <a:lumMod val="50000"/>
                  </a:schemeClr>
                </a:solidFill>
              </a:rPr>
              <a:t>    - </a:t>
            </a:r>
            <a:r>
              <a:rPr lang="en-US" sz="1400" i="1" dirty="0" smtClean="0">
                <a:solidFill>
                  <a:schemeClr val="accent4">
                    <a:lumMod val="50000"/>
                  </a:schemeClr>
                </a:solidFill>
              </a:rPr>
              <a:t>Silt</a:t>
            </a:r>
            <a:endParaRPr lang="en-US" sz="1400" i="1" dirty="0">
              <a:solidFill>
                <a:schemeClr val="accent4">
                  <a:lumMod val="50000"/>
                </a:schemeClr>
              </a:solidFill>
            </a:endParaRPr>
          </a:p>
          <a:p>
            <a:r>
              <a:rPr lang="en-US" sz="1400" i="1" dirty="0">
                <a:solidFill>
                  <a:schemeClr val="accent4">
                    <a:lumMod val="50000"/>
                  </a:schemeClr>
                </a:solidFill>
              </a:rPr>
              <a:t>    - Clay</a:t>
            </a:r>
          </a:p>
          <a:p>
            <a:endParaRPr lang="en-US" sz="1400" dirty="0">
              <a:solidFill>
                <a:schemeClr val="accent4">
                  <a:lumMod val="50000"/>
                </a:schemeClr>
              </a:solidFill>
            </a:endParaRPr>
          </a:p>
          <a:p>
            <a:r>
              <a:rPr lang="en-US" sz="1400" dirty="0">
                <a:solidFill>
                  <a:schemeClr val="accent4">
                    <a:lumMod val="50000"/>
                  </a:schemeClr>
                </a:solidFill>
              </a:rPr>
              <a:t>* These soils can be 		- Dry </a:t>
            </a:r>
          </a:p>
          <a:p>
            <a:r>
              <a:rPr lang="en-US" sz="1400" dirty="0">
                <a:solidFill>
                  <a:schemeClr val="accent4">
                    <a:lumMod val="50000"/>
                  </a:schemeClr>
                </a:solidFill>
              </a:rPr>
              <a:t>    			- Saturated -Fully </a:t>
            </a:r>
          </a:p>
          <a:p>
            <a:r>
              <a:rPr lang="en-US" sz="1400" dirty="0">
                <a:solidFill>
                  <a:schemeClr val="accent4">
                    <a:lumMod val="50000"/>
                  </a:schemeClr>
                </a:solidFill>
              </a:rPr>
              <a:t>    			- Partially </a:t>
            </a:r>
          </a:p>
          <a:p>
            <a:endParaRPr lang="en-US" sz="1400" dirty="0">
              <a:solidFill>
                <a:schemeClr val="accent4">
                  <a:lumMod val="50000"/>
                </a:schemeClr>
              </a:solidFill>
            </a:endParaRPr>
          </a:p>
          <a:p>
            <a:pPr>
              <a:buFont typeface="Arial" charset="0"/>
              <a:buChar char="•"/>
            </a:pPr>
            <a:r>
              <a:rPr lang="en-US" sz="1400" dirty="0" smtClean="0">
                <a:solidFill>
                  <a:schemeClr val="accent4">
                    <a:lumMod val="50000"/>
                  </a:schemeClr>
                </a:solidFill>
              </a:rPr>
              <a:t>Also </a:t>
            </a:r>
            <a:r>
              <a:rPr lang="en-US" sz="1400" dirty="0">
                <a:solidFill>
                  <a:schemeClr val="accent4">
                    <a:lumMod val="50000"/>
                  </a:schemeClr>
                </a:solidFill>
              </a:rPr>
              <a:t>they have different </a:t>
            </a:r>
            <a:r>
              <a:rPr lang="en-US" sz="1400" dirty="0" smtClean="0">
                <a:solidFill>
                  <a:schemeClr val="accent4">
                    <a:lumMod val="50000"/>
                  </a:schemeClr>
                </a:solidFill>
              </a:rPr>
              <a:t>     </a:t>
            </a:r>
            <a:r>
              <a:rPr lang="en-US" sz="1400" b="1" dirty="0" smtClean="0">
                <a:solidFill>
                  <a:schemeClr val="accent4">
                    <a:lumMod val="50000"/>
                  </a:schemeClr>
                </a:solidFill>
              </a:rPr>
              <a:t>shapes </a:t>
            </a:r>
            <a:r>
              <a:rPr lang="en-US" sz="1400" b="1" dirty="0">
                <a:solidFill>
                  <a:schemeClr val="accent4">
                    <a:lumMod val="50000"/>
                  </a:schemeClr>
                </a:solidFill>
              </a:rPr>
              <a:t>, textures , structures </a:t>
            </a:r>
            <a:endParaRPr lang="en-US" sz="1400" b="1" dirty="0" smtClean="0">
              <a:solidFill>
                <a:schemeClr val="accent4">
                  <a:lumMod val="50000"/>
                </a:schemeClr>
              </a:solidFill>
            </a:endParaRPr>
          </a:p>
          <a:p>
            <a:pPr>
              <a:buFont typeface="Arial" charset="0"/>
              <a:buChar char="•"/>
            </a:pPr>
            <a:endParaRPr lang="en-US" sz="1400" dirty="0">
              <a:solidFill>
                <a:schemeClr val="accent4">
                  <a:lumMod val="50000"/>
                </a:schemeClr>
              </a:solidFill>
            </a:endParaRPr>
          </a:p>
          <a:p>
            <a:r>
              <a:rPr lang="en-US" sz="1400" dirty="0">
                <a:solidFill>
                  <a:schemeClr val="accent4">
                    <a:lumMod val="50000"/>
                  </a:schemeClr>
                </a:solidFill>
              </a:rPr>
              <a:t>Shapes ....... 	</a:t>
            </a:r>
            <a:r>
              <a:rPr lang="en-US" sz="1400" dirty="0" smtClean="0">
                <a:solidFill>
                  <a:schemeClr val="accent4">
                    <a:lumMod val="50000"/>
                  </a:schemeClr>
                </a:solidFill>
              </a:rPr>
              <a:t>Elongated</a:t>
            </a:r>
            <a:endParaRPr lang="en-US" sz="1400" dirty="0">
              <a:solidFill>
                <a:schemeClr val="accent4">
                  <a:lumMod val="50000"/>
                </a:schemeClr>
              </a:solidFill>
            </a:endParaRPr>
          </a:p>
          <a:p>
            <a:r>
              <a:rPr lang="en-US" sz="1400" dirty="0">
                <a:solidFill>
                  <a:schemeClr val="accent4">
                    <a:lumMod val="50000"/>
                  </a:schemeClr>
                </a:solidFill>
              </a:rPr>
              <a:t>		Rounded</a:t>
            </a:r>
          </a:p>
          <a:p>
            <a:r>
              <a:rPr lang="en-US" sz="1400" dirty="0">
                <a:solidFill>
                  <a:schemeClr val="accent4">
                    <a:lumMod val="50000"/>
                  </a:schemeClr>
                </a:solidFill>
              </a:rPr>
              <a:t>		Plated</a:t>
            </a:r>
          </a:p>
          <a:p>
            <a:r>
              <a:rPr lang="en-US" sz="1400" dirty="0">
                <a:solidFill>
                  <a:schemeClr val="accent4">
                    <a:lumMod val="50000"/>
                  </a:schemeClr>
                </a:solidFill>
              </a:rPr>
              <a:t>		Angular </a:t>
            </a:r>
          </a:p>
          <a:p>
            <a:endParaRPr lang="en-US" sz="1400" dirty="0">
              <a:solidFill>
                <a:schemeClr val="accent4">
                  <a:lumMod val="50000"/>
                </a:schemeClr>
              </a:solidFill>
            </a:endParaRPr>
          </a:p>
          <a:p>
            <a:r>
              <a:rPr lang="en-US" sz="1400" dirty="0">
                <a:solidFill>
                  <a:schemeClr val="accent4">
                    <a:lumMod val="50000"/>
                  </a:schemeClr>
                </a:solidFill>
              </a:rPr>
              <a:t>Texture ......... 	Coarse</a:t>
            </a:r>
          </a:p>
          <a:p>
            <a:r>
              <a:rPr lang="en-US" sz="1400" dirty="0">
                <a:solidFill>
                  <a:schemeClr val="accent4">
                    <a:lumMod val="50000"/>
                  </a:schemeClr>
                </a:solidFill>
              </a:rPr>
              <a:t>		Medium</a:t>
            </a:r>
          </a:p>
          <a:p>
            <a:r>
              <a:rPr lang="en-US" sz="1400" dirty="0">
                <a:solidFill>
                  <a:schemeClr val="accent4">
                    <a:lumMod val="50000"/>
                  </a:schemeClr>
                </a:solidFill>
              </a:rPr>
              <a:t>		</a:t>
            </a:r>
            <a:r>
              <a:rPr lang="en-US" sz="1400" dirty="0" smtClean="0">
                <a:solidFill>
                  <a:schemeClr val="accent4">
                    <a:lumMod val="50000"/>
                  </a:schemeClr>
                </a:solidFill>
              </a:rPr>
              <a:t>Fine</a:t>
            </a:r>
            <a:endParaRPr lang="en-US" sz="1400" dirty="0">
              <a:solidFill>
                <a:schemeClr val="accent4">
                  <a:lumMod val="50000"/>
                </a:schemeClr>
              </a:solidFill>
            </a:endParaRPr>
          </a:p>
          <a:p>
            <a:endParaRPr lang="en-US" sz="1400" dirty="0">
              <a:solidFill>
                <a:schemeClr val="accent4">
                  <a:lumMod val="50000"/>
                </a:schemeClr>
              </a:solidFill>
            </a:endParaRPr>
          </a:p>
          <a:p>
            <a:r>
              <a:rPr lang="en-US" sz="1400" dirty="0">
                <a:solidFill>
                  <a:schemeClr val="accent4">
                    <a:lumMod val="50000"/>
                  </a:schemeClr>
                </a:solidFill>
              </a:rPr>
              <a:t>Structures.....	</a:t>
            </a:r>
            <a:r>
              <a:rPr lang="en-US" sz="1400" dirty="0" smtClean="0">
                <a:solidFill>
                  <a:schemeClr val="accent4">
                    <a:lumMod val="50000"/>
                  </a:schemeClr>
                </a:solidFill>
              </a:rPr>
              <a:t>Loose</a:t>
            </a:r>
            <a:endParaRPr lang="en-US" sz="1400" dirty="0">
              <a:solidFill>
                <a:schemeClr val="accent4">
                  <a:lumMod val="50000"/>
                </a:schemeClr>
              </a:solidFill>
            </a:endParaRPr>
          </a:p>
          <a:p>
            <a:r>
              <a:rPr lang="en-US" sz="1400" dirty="0">
                <a:solidFill>
                  <a:schemeClr val="accent4">
                    <a:lumMod val="50000"/>
                  </a:schemeClr>
                </a:solidFill>
              </a:rPr>
              <a:t>		</a:t>
            </a:r>
            <a:r>
              <a:rPr lang="en-US" sz="1400" dirty="0" smtClean="0">
                <a:solidFill>
                  <a:schemeClr val="accent4">
                    <a:lumMod val="50000"/>
                  </a:schemeClr>
                </a:solidFill>
              </a:rPr>
              <a:t>Dense</a:t>
            </a:r>
            <a:endParaRPr lang="en-US" sz="1400" dirty="0">
              <a:solidFill>
                <a:schemeClr val="accent4">
                  <a:lumMod val="50000"/>
                </a:schemeClr>
              </a:solidFill>
            </a:endParaRPr>
          </a:p>
          <a:p>
            <a:r>
              <a:rPr lang="en-US" sz="1400" dirty="0">
                <a:solidFill>
                  <a:schemeClr val="accent4">
                    <a:lumMod val="50000"/>
                  </a:schemeClr>
                </a:solidFill>
              </a:rPr>
              <a:t>		Honeycombed</a:t>
            </a:r>
          </a:p>
          <a:p>
            <a:r>
              <a:rPr lang="en-US" sz="1400" dirty="0">
                <a:solidFill>
                  <a:schemeClr val="accent4">
                    <a:lumMod val="50000"/>
                  </a:schemeClr>
                </a:solidFill>
              </a:rPr>
              <a:t>		Dispersed</a:t>
            </a:r>
          </a:p>
          <a:p>
            <a:r>
              <a:rPr lang="en-US" sz="1400" dirty="0">
                <a:solidFill>
                  <a:schemeClr val="accent4">
                    <a:lumMod val="50000"/>
                  </a:schemeClr>
                </a:solidFill>
              </a:rPr>
              <a:t>		</a:t>
            </a:r>
            <a:r>
              <a:rPr lang="en-US" sz="1400" dirty="0" smtClean="0">
                <a:solidFill>
                  <a:schemeClr val="accent4">
                    <a:lumMod val="50000"/>
                  </a:schemeClr>
                </a:solidFill>
              </a:rPr>
              <a:t>Flocculated</a:t>
            </a:r>
            <a:endParaRPr lang="en-US" sz="1400" dirty="0">
              <a:solidFill>
                <a:schemeClr val="accent4">
                  <a:lumMod val="50000"/>
                </a:schemeClr>
              </a:solidFill>
            </a:endParaRPr>
          </a:p>
        </p:txBody>
      </p:sp>
      <p:sp>
        <p:nvSpPr>
          <p:cNvPr id="3" name="Isosceles Triangle 2">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0" y="2157984"/>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304800" y="1828800"/>
            <a:ext cx="7162800" cy="4062651"/>
          </a:xfrm>
          <a:prstGeom prst="rect">
            <a:avLst/>
          </a:prstGeom>
        </p:spPr>
        <p:txBody>
          <a:bodyPr>
            <a:spAutoFit/>
          </a:bodyPr>
          <a:lstStyle/>
          <a:p>
            <a:pPr fontAlgn="auto">
              <a:spcBef>
                <a:spcPts val="0"/>
              </a:spcBef>
              <a:spcAft>
                <a:spcPts val="0"/>
              </a:spcAft>
              <a:defRPr/>
            </a:pPr>
            <a:r>
              <a:rPr lang="en-US" sz="2400" dirty="0">
                <a:effectLst>
                  <a:outerShdw blurRad="38100" dist="38100" dir="2700000" algn="tl">
                    <a:srgbClr val="000000">
                      <a:alpha val="43137"/>
                    </a:srgbClr>
                  </a:outerShdw>
                </a:effectLst>
                <a:latin typeface="Arial" pitchFamily="34" charset="0"/>
                <a:cs typeface="Arial" pitchFamily="34" charset="0"/>
              </a:rPr>
              <a:t>Steps of Geotechnical Investigation</a:t>
            </a:r>
          </a:p>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defRP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031875" algn="l"/>
              </a:tabLst>
              <a:defRPr/>
            </a:pPr>
            <a:r>
              <a:rPr lang="en-US" dirty="0" smtClean="0">
                <a:effectLst>
                  <a:outerShdw blurRad="38100" dist="38100" dir="2700000" algn="tl">
                    <a:srgbClr val="000000">
                      <a:alpha val="43137"/>
                    </a:srgbClr>
                  </a:outerShdw>
                </a:effectLst>
                <a:latin typeface="Arial" pitchFamily="34" charset="0"/>
                <a:cs typeface="Arial" pitchFamily="34" charset="0"/>
              </a:rPr>
              <a:t>Data </a:t>
            </a:r>
            <a:r>
              <a:rPr lang="en-US" dirty="0">
                <a:effectLst>
                  <a:outerShdw blurRad="38100" dist="38100" dir="2700000" algn="tl">
                    <a:srgbClr val="000000">
                      <a:alpha val="43137"/>
                    </a:srgbClr>
                  </a:outerShdw>
                </a:effectLst>
                <a:latin typeface="Arial" pitchFamily="34" charset="0"/>
                <a:cs typeface="Arial" pitchFamily="34" charset="0"/>
              </a:rPr>
              <a:t>Collection</a:t>
            </a:r>
          </a:p>
          <a:p>
            <a:pPr marL="342900" indent="-342900" fontAlgn="auto">
              <a:spcBef>
                <a:spcPts val="0"/>
              </a:spcBef>
              <a:spcAft>
                <a:spcPts val="0"/>
              </a:spcAft>
              <a:buFont typeface="+mj-lt"/>
              <a:buAutoNum type="arabicPeriod"/>
              <a:tabLst>
                <a:tab pos="515938" algn="l"/>
                <a:tab pos="1430338" algn="l"/>
              </a:tabLst>
              <a:defRP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effectLst>
                  <a:outerShdw blurRad="38100" dist="38100" dir="2700000" algn="tl">
                    <a:srgbClr val="000000">
                      <a:alpha val="43137"/>
                    </a:srgbClr>
                  </a:outerShdw>
                </a:effectLst>
                <a:latin typeface="Arial" pitchFamily="34" charset="0"/>
                <a:cs typeface="Arial" pitchFamily="34" charset="0"/>
              </a:rPr>
              <a:t>Terrain </a:t>
            </a:r>
            <a:r>
              <a:rPr lang="en-US" dirty="0">
                <a:effectLst>
                  <a:outerShdw blurRad="38100" dist="38100" dir="2700000" algn="tl">
                    <a:srgbClr val="000000">
                      <a:alpha val="43137"/>
                    </a:srgbClr>
                  </a:outerShdw>
                </a:effectLst>
                <a:latin typeface="Arial" pitchFamily="34" charset="0"/>
                <a:cs typeface="Arial" pitchFamily="34" charset="0"/>
              </a:rPr>
              <a:t>Analysis</a:t>
            </a:r>
          </a:p>
          <a:p>
            <a:pPr marL="342900" indent="-342900" fontAlgn="auto">
              <a:spcBef>
                <a:spcPts val="0"/>
              </a:spcBef>
              <a:spcAft>
                <a:spcPts val="0"/>
              </a:spcAft>
              <a:buFont typeface="+mj-lt"/>
              <a:buAutoNum type="arabicPeriod"/>
              <a:tabLst>
                <a:tab pos="515938" algn="l"/>
                <a:tab pos="1430338" algn="l"/>
              </a:tabLst>
              <a:defRP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effectLst>
                  <a:outerShdw blurRad="38100" dist="38100" dir="2700000" algn="tl">
                    <a:srgbClr val="000000">
                      <a:alpha val="43137"/>
                    </a:srgbClr>
                  </a:outerShdw>
                </a:effectLst>
                <a:latin typeface="Arial" pitchFamily="34" charset="0"/>
                <a:cs typeface="Arial" pitchFamily="34" charset="0"/>
              </a:rPr>
              <a:t>Site Exploration </a:t>
            </a: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effectLst>
                  <a:outerShdw blurRad="38100" dist="38100" dir="2700000" algn="tl">
                    <a:srgbClr val="000000">
                      <a:alpha val="43137"/>
                    </a:srgbClr>
                  </a:outerShdw>
                </a:effectLst>
                <a:latin typeface="Arial" pitchFamily="34" charset="0"/>
                <a:cs typeface="Arial" pitchFamily="34" charset="0"/>
              </a:rPr>
              <a:t>Subsurface </a:t>
            </a:r>
            <a:r>
              <a:rPr lang="en-US" dirty="0">
                <a:effectLst>
                  <a:outerShdw blurRad="38100" dist="38100" dir="2700000" algn="tl">
                    <a:srgbClr val="000000">
                      <a:alpha val="43137"/>
                    </a:srgbClr>
                  </a:outerShdw>
                </a:effectLst>
                <a:latin typeface="Arial" pitchFamily="34" charset="0"/>
                <a:cs typeface="Arial" pitchFamily="34" charset="0"/>
              </a:rPr>
              <a:t>Sectioning</a:t>
            </a:r>
          </a:p>
          <a:p>
            <a:pPr marL="342900" indent="-342900" fontAlgn="auto">
              <a:spcBef>
                <a:spcPts val="0"/>
              </a:spcBef>
              <a:spcAft>
                <a:spcPts val="0"/>
              </a:spcAft>
              <a:buFont typeface="+mj-lt"/>
              <a:buAutoNum type="arabicPeriod"/>
              <a:tabLst>
                <a:tab pos="515938" algn="l"/>
                <a:tab pos="1430338" algn="l"/>
              </a:tabLst>
              <a:defRPr/>
            </a:pP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effectLst>
                  <a:outerShdw blurRad="38100" dist="38100" dir="2700000" algn="tl">
                    <a:srgbClr val="000000">
                      <a:alpha val="43137"/>
                    </a:srgbClr>
                  </a:outerShdw>
                </a:effectLst>
                <a:latin typeface="Arial" pitchFamily="34" charset="0"/>
                <a:cs typeface="Arial" pitchFamily="34" charset="0"/>
              </a:rPr>
              <a:t>Sample Recovery</a:t>
            </a:r>
          </a:p>
          <a:p>
            <a:pPr marL="342900" indent="-342900" fontAlgn="auto">
              <a:spcBef>
                <a:spcPts val="0"/>
              </a:spcBef>
              <a:spcAft>
                <a:spcPts val="0"/>
              </a:spcAft>
              <a:buFont typeface="+mj-lt"/>
              <a:buAutoNum type="arabicPeriod"/>
              <a:tabLst>
                <a:tab pos="515938" algn="l"/>
                <a:tab pos="1430338" algn="l"/>
              </a:tabLst>
              <a:defRPr/>
            </a:pP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effectLst>
                  <a:outerShdw blurRad="38100" dist="38100" dir="2700000" algn="tl">
                    <a:srgbClr val="000000">
                      <a:alpha val="43137"/>
                    </a:srgbClr>
                  </a:outerShdw>
                </a:effectLst>
                <a:latin typeface="Arial" pitchFamily="34" charset="0"/>
                <a:cs typeface="Arial" pitchFamily="34" charset="0"/>
              </a:rPr>
              <a:t>Soil Testing </a:t>
            </a:r>
          </a:p>
        </p:txBody>
      </p:sp>
      <p:pic>
        <p:nvPicPr>
          <p:cNvPr id="4" name="Picture 2" descr="photo Aaron Nel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939" y="1969209"/>
            <a:ext cx="2381250" cy="1785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bae.ncsu.edu/weaver-building/images/labs/soil-drill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8939" y="4055404"/>
            <a:ext cx="2381250" cy="1619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24000"/>
            <a:ext cx="7086600" cy="5078413"/>
          </a:xfrm>
          <a:prstGeom prst="rect">
            <a:avLst/>
          </a:prstGeom>
        </p:spPr>
        <p:txBody>
          <a:bodyPr>
            <a:spAutoFit/>
          </a:bodyPr>
          <a:lstStyle/>
          <a:p>
            <a:pPr fontAlgn="auto">
              <a:lnSpc>
                <a:spcPct val="150000"/>
              </a:lnSpc>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1</a:t>
            </a:r>
            <a:r>
              <a:rPr lang="en-US"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Data Collection</a:t>
            </a:r>
          </a:p>
          <a:p>
            <a:pPr marL="342900" indent="-342900" fontAlgn="auto">
              <a:lnSpc>
                <a:spcPct val="150000"/>
              </a:lnSpc>
              <a:spcBef>
                <a:spcPts val="0"/>
              </a:spcBef>
              <a:spcAft>
                <a:spcPts val="0"/>
              </a:spcAft>
              <a:tabLst>
                <a:tab pos="625475" algn="l"/>
                <a:tab pos="1031875" algn="l"/>
              </a:tabLst>
              <a:defRPr/>
            </a:pPr>
            <a:r>
              <a:rPr lang="en-US" dirty="0">
                <a:latin typeface="Arial" pitchFamily="34" charset="0"/>
                <a:cs typeface="Arial" pitchFamily="34" charset="0"/>
              </a:rPr>
              <a:t>	</a:t>
            </a:r>
            <a:r>
              <a:rPr lang="en-US" i="1" dirty="0" smtClean="0">
                <a:latin typeface="Arial" pitchFamily="34" charset="0"/>
                <a:cs typeface="Arial" pitchFamily="34" charset="0"/>
              </a:rPr>
              <a:t>1.1 </a:t>
            </a:r>
            <a:r>
              <a:rPr lang="en-US" i="1" dirty="0">
                <a:latin typeface="Arial" pitchFamily="34" charset="0"/>
                <a:cs typeface="Arial" pitchFamily="34" charset="0"/>
              </a:rPr>
              <a:t>	Type of structure</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1.2</a:t>
            </a:r>
            <a:r>
              <a:rPr lang="en-US" i="1" dirty="0">
                <a:latin typeface="Arial" pitchFamily="34" charset="0"/>
                <a:cs typeface="Arial" pitchFamily="34" charset="0"/>
              </a:rPr>
              <a:t>	General use of the </a:t>
            </a:r>
            <a:r>
              <a:rPr lang="en-US" i="1" dirty="0" smtClean="0">
                <a:latin typeface="Arial" pitchFamily="34" charset="0"/>
                <a:cs typeface="Arial" pitchFamily="34" charset="0"/>
              </a:rPr>
              <a:t> structure</a:t>
            </a:r>
            <a:endParaRPr lang="en-US" i="1" dirty="0">
              <a:latin typeface="Arial" pitchFamily="34" charset="0"/>
              <a:cs typeface="Arial" pitchFamily="34" charset="0"/>
            </a:endParaRP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1.3</a:t>
            </a:r>
            <a:r>
              <a:rPr lang="en-US" i="1" dirty="0">
                <a:latin typeface="Arial" pitchFamily="34" charset="0"/>
                <a:cs typeface="Arial" pitchFamily="34" charset="0"/>
              </a:rPr>
              <a:t>	Column load</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1.4</a:t>
            </a:r>
            <a:r>
              <a:rPr lang="en-US" i="1" dirty="0">
                <a:latin typeface="Arial" pitchFamily="34" charset="0"/>
                <a:cs typeface="Arial" pitchFamily="34" charset="0"/>
              </a:rPr>
              <a:t>	Column spacing</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1.5 </a:t>
            </a:r>
            <a:r>
              <a:rPr lang="en-US" i="1" dirty="0">
                <a:latin typeface="Arial" pitchFamily="34" charset="0"/>
                <a:cs typeface="Arial" pitchFamily="34" charset="0"/>
              </a:rPr>
              <a:t>	Building code</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1.6 </a:t>
            </a:r>
            <a:r>
              <a:rPr lang="en-US" i="1" dirty="0">
                <a:latin typeface="Arial" pitchFamily="34" charset="0"/>
                <a:cs typeface="Arial" pitchFamily="34" charset="0"/>
              </a:rPr>
              <a:t>	Basement requirements</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1.7 </a:t>
            </a:r>
            <a:r>
              <a:rPr lang="en-US" i="1" dirty="0">
                <a:latin typeface="Arial" pitchFamily="34" charset="0"/>
                <a:cs typeface="Arial" pitchFamily="34" charset="0"/>
              </a:rPr>
              <a:t>	Topography maps</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1.8 </a:t>
            </a:r>
            <a:r>
              <a:rPr lang="en-US" i="1" dirty="0">
                <a:latin typeface="Arial" pitchFamily="34" charset="0"/>
                <a:cs typeface="Arial" pitchFamily="34" charset="0"/>
              </a:rPr>
              <a:t>	Geological maps</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1.9 </a:t>
            </a:r>
            <a:r>
              <a:rPr lang="en-US" i="1" dirty="0">
                <a:latin typeface="Arial" pitchFamily="34" charset="0"/>
                <a:cs typeface="Arial" pitchFamily="34" charset="0"/>
              </a:rPr>
              <a:t>	Soil Maps</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1.10 	Groundwater </a:t>
            </a:r>
            <a:r>
              <a:rPr lang="en-US" i="1" dirty="0">
                <a:latin typeface="Arial" pitchFamily="34" charset="0"/>
                <a:cs typeface="Arial" pitchFamily="34" charset="0"/>
              </a:rPr>
              <a:t>maps</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1.11</a:t>
            </a:r>
            <a:r>
              <a:rPr lang="en-US" i="1" dirty="0">
                <a:latin typeface="Arial" pitchFamily="34" charset="0"/>
                <a:cs typeface="Arial" pitchFamily="34" charset="0"/>
              </a:rPr>
              <a:t>	Report, Ariel photographs, satellite images, etc</a:t>
            </a:r>
            <a:r>
              <a:rPr lang="en-US" dirty="0">
                <a:latin typeface="Arial" pitchFamily="34" charset="0"/>
                <a:cs typeface="Arial" pitchFamily="34" charset="0"/>
              </a:rPr>
              <a:t>.</a:t>
            </a: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8458200" cy="3462338"/>
          </a:xfrm>
          <a:prstGeom prst="rect">
            <a:avLst/>
          </a:prstGeom>
        </p:spPr>
        <p:txBody>
          <a:bodyPr>
            <a:spAutoFit/>
          </a:bodyPr>
          <a:lstStyle/>
          <a:p>
            <a:pPr fontAlgn="auto">
              <a:lnSpc>
                <a:spcPct val="150000"/>
              </a:lnSpc>
              <a:spcBef>
                <a:spcPts val="0"/>
              </a:spcBef>
              <a:spcAft>
                <a:spcPts val="0"/>
              </a:spcAft>
              <a:defRPr/>
            </a:pPr>
            <a:r>
              <a:rPr lang="en-US"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2 </a:t>
            </a: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Terrain Analysis</a:t>
            </a:r>
          </a:p>
          <a:p>
            <a:pPr marL="342900" indent="-342900" fontAlgn="auto">
              <a:lnSpc>
                <a:spcPct val="150000"/>
              </a:lnSpc>
              <a:spcBef>
                <a:spcPts val="0"/>
              </a:spcBef>
              <a:spcAft>
                <a:spcPts val="0"/>
              </a:spcAft>
              <a:tabLst>
                <a:tab pos="625475" algn="l"/>
                <a:tab pos="1031875" algn="l"/>
              </a:tabLst>
              <a:defRPr/>
            </a:pPr>
            <a:r>
              <a:rPr lang="en-US" b="1" i="1" dirty="0">
                <a:latin typeface="Arial" pitchFamily="34" charset="0"/>
                <a:cs typeface="Arial" pitchFamily="34" charset="0"/>
              </a:rPr>
              <a:t>Using remote sensing and landform interpretation techniques to determine:</a:t>
            </a:r>
          </a:p>
          <a:p>
            <a:pPr marL="342900" indent="-342900" fontAlgn="auto">
              <a:lnSpc>
                <a:spcPct val="150000"/>
              </a:lnSpc>
              <a:spcBef>
                <a:spcPts val="0"/>
              </a:spcBef>
              <a:spcAft>
                <a:spcPts val="0"/>
              </a:spcAft>
              <a:tabLst>
                <a:tab pos="625475" algn="l"/>
                <a:tab pos="1031875" algn="l"/>
              </a:tabLst>
              <a:defRPr/>
            </a:pPr>
            <a:endParaRPr lang="en-US" i="1" dirty="0">
              <a:latin typeface="Arial" pitchFamily="34" charset="0"/>
              <a:cs typeface="Arial" pitchFamily="34" charset="0"/>
            </a:endParaRP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2.1</a:t>
            </a:r>
            <a:r>
              <a:rPr lang="en-US" i="1" dirty="0">
                <a:latin typeface="Arial" pitchFamily="34" charset="0"/>
                <a:cs typeface="Arial" pitchFamily="34" charset="0"/>
              </a:rPr>
              <a:t>	Geomorphic characteristics on the site (Landform)</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2.2</a:t>
            </a:r>
            <a:r>
              <a:rPr lang="en-US" i="1" dirty="0">
                <a:latin typeface="Arial" pitchFamily="34" charset="0"/>
                <a:cs typeface="Arial" pitchFamily="34" charset="0"/>
              </a:rPr>
              <a:t>	Relief amplitudes</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2.3</a:t>
            </a:r>
            <a:r>
              <a:rPr lang="en-US" i="1" dirty="0">
                <a:latin typeface="Arial" pitchFamily="34" charset="0"/>
                <a:cs typeface="Arial" pitchFamily="34" charset="0"/>
              </a:rPr>
              <a:t>	Drainage basins</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2.4</a:t>
            </a:r>
            <a:r>
              <a:rPr lang="en-US" i="1" dirty="0">
                <a:latin typeface="Arial" pitchFamily="34" charset="0"/>
                <a:cs typeface="Arial" pitchFamily="34" charset="0"/>
              </a:rPr>
              <a:t>	Vegetation</a:t>
            </a:r>
          </a:p>
          <a:p>
            <a:pPr marL="342900" indent="-342900" fontAlgn="auto">
              <a:lnSpc>
                <a:spcPct val="150000"/>
              </a:lnSpc>
              <a:spcBef>
                <a:spcPts val="0"/>
              </a:spcBef>
              <a:spcAft>
                <a:spcPts val="0"/>
              </a:spcAft>
              <a:tabLst>
                <a:tab pos="625475" algn="l"/>
                <a:tab pos="1031875" algn="l"/>
              </a:tabLst>
              <a:defRPr/>
            </a:pPr>
            <a:r>
              <a:rPr lang="en-US" i="1" dirty="0">
                <a:latin typeface="Arial" pitchFamily="34" charset="0"/>
                <a:cs typeface="Arial" pitchFamily="34" charset="0"/>
              </a:rPr>
              <a:t>	</a:t>
            </a:r>
            <a:r>
              <a:rPr lang="en-US" i="1" dirty="0" smtClean="0">
                <a:latin typeface="Arial" pitchFamily="34" charset="0"/>
                <a:cs typeface="Arial" pitchFamily="34" charset="0"/>
              </a:rPr>
              <a:t>2.5</a:t>
            </a:r>
            <a:r>
              <a:rPr lang="en-US" i="1" dirty="0">
                <a:latin typeface="Arial" pitchFamily="34" charset="0"/>
                <a:cs typeface="Arial" pitchFamily="34" charset="0"/>
              </a:rPr>
              <a:t>	Climate conditions, weathering, frost action, erosion, and mass wasting</a:t>
            </a:r>
            <a:endParaRPr lang="en-US" dirty="0">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8458200" cy="3786188"/>
          </a:xfrm>
          <a:prstGeom prst="rect">
            <a:avLst/>
          </a:prstGeom>
        </p:spPr>
        <p:txBody>
          <a:bodyPr>
            <a:spAutoFit/>
          </a:bodyPr>
          <a:lstStyle/>
          <a:p>
            <a:pPr fontAlgn="auto">
              <a:lnSpc>
                <a:spcPct val="150000"/>
              </a:lnSpc>
              <a:spcBef>
                <a:spcPts val="0"/>
              </a:spcBef>
              <a:spcAft>
                <a:spcPts val="0"/>
              </a:spcAft>
              <a:defRPr/>
            </a:pPr>
            <a:r>
              <a:rPr lang="en-US"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3.  </a:t>
            </a: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Site </a:t>
            </a:r>
            <a:r>
              <a:rPr lang="en-US" sz="20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Exploration </a:t>
            </a:r>
            <a:endPar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fontAlgn="auto">
              <a:lnSpc>
                <a:spcPct val="150000"/>
              </a:lnSpc>
              <a:spcBef>
                <a:spcPts val="0"/>
              </a:spcBef>
              <a:spcAft>
                <a:spcPts val="0"/>
              </a:spcAft>
              <a:tabLst>
                <a:tab pos="398463" algn="l"/>
                <a:tab pos="1203325" algn="l"/>
              </a:tabLst>
              <a:defRPr/>
            </a:pPr>
            <a:r>
              <a:rPr lang="en-US" sz="2000" dirty="0">
                <a:effectLst>
                  <a:outerShdw blurRad="38100" dist="38100" dir="2700000" algn="tl">
                    <a:srgbClr val="000000">
                      <a:alpha val="43137"/>
                    </a:srgbClr>
                  </a:outerShdw>
                </a:effectLst>
                <a:latin typeface="Arial" pitchFamily="34" charset="0"/>
                <a:cs typeface="Arial" pitchFamily="34" charset="0"/>
              </a:rPr>
              <a:t>	It is a field trip to inspect:</a:t>
            </a:r>
          </a:p>
          <a:p>
            <a:pPr marL="398463" indent="-398463" fontAlgn="auto">
              <a:lnSpc>
                <a:spcPct val="150000"/>
              </a:lnSpc>
              <a:spcBef>
                <a:spcPts val="0"/>
              </a:spcBef>
              <a:spcAft>
                <a:spcPts val="0"/>
              </a:spcAft>
              <a:tabLst>
                <a:tab pos="398463" algn="l"/>
                <a:tab pos="1203325" algn="l"/>
              </a:tabLst>
              <a:defRPr/>
            </a:pPr>
            <a:r>
              <a:rPr lang="en-US" sz="2000" i="1" dirty="0">
                <a:effectLst>
                  <a:outerShdw blurRad="38100" dist="38100" dir="2700000" algn="tl">
                    <a:srgbClr val="000000">
                      <a:alpha val="43137"/>
                    </a:srgbClr>
                  </a:outerShdw>
                </a:effectLst>
                <a:latin typeface="Arial" pitchFamily="34" charset="0"/>
                <a:cs typeface="Arial" pitchFamily="34" charset="0"/>
              </a:rPr>
              <a:t>	</a:t>
            </a:r>
            <a:r>
              <a:rPr lang="en-US" sz="2000" i="1" dirty="0" smtClean="0">
                <a:effectLst>
                  <a:outerShdw blurRad="38100" dist="38100" dir="2700000" algn="tl">
                    <a:srgbClr val="000000">
                      <a:alpha val="43137"/>
                    </a:srgbClr>
                  </a:outerShdw>
                </a:effectLst>
                <a:latin typeface="Arial" pitchFamily="34" charset="0"/>
                <a:cs typeface="Arial" pitchFamily="34" charset="0"/>
              </a:rPr>
              <a:t>3.1</a:t>
            </a:r>
            <a:r>
              <a:rPr lang="en-US" sz="2000" i="1" dirty="0">
                <a:effectLst>
                  <a:outerShdw blurRad="38100" dist="38100" dir="2700000" algn="tl">
                    <a:srgbClr val="000000">
                      <a:alpha val="43137"/>
                    </a:srgbClr>
                  </a:outerShdw>
                </a:effectLst>
                <a:latin typeface="Arial" pitchFamily="34" charset="0"/>
                <a:cs typeface="Arial" pitchFamily="34" charset="0"/>
              </a:rPr>
              <a:t>	General topography, existing drainage, ditches, etc.</a:t>
            </a:r>
          </a:p>
          <a:p>
            <a:pPr marL="398463" indent="-398463" fontAlgn="auto">
              <a:lnSpc>
                <a:spcPct val="150000"/>
              </a:lnSpc>
              <a:spcBef>
                <a:spcPts val="0"/>
              </a:spcBef>
              <a:spcAft>
                <a:spcPts val="0"/>
              </a:spcAft>
              <a:tabLst>
                <a:tab pos="398463" algn="l"/>
                <a:tab pos="1203325" algn="l"/>
              </a:tabLst>
              <a:defRPr/>
            </a:pPr>
            <a:r>
              <a:rPr lang="en-US" sz="2000" i="1" dirty="0">
                <a:effectLst>
                  <a:outerShdw blurRad="38100" dist="38100" dir="2700000" algn="tl">
                    <a:srgbClr val="000000">
                      <a:alpha val="43137"/>
                    </a:srgbClr>
                  </a:outerShdw>
                </a:effectLst>
                <a:latin typeface="Arial" pitchFamily="34" charset="0"/>
                <a:cs typeface="Arial" pitchFamily="34" charset="0"/>
              </a:rPr>
              <a:t>	</a:t>
            </a:r>
            <a:r>
              <a:rPr lang="en-US" sz="2000" i="1" dirty="0" smtClean="0">
                <a:effectLst>
                  <a:outerShdw blurRad="38100" dist="38100" dir="2700000" algn="tl">
                    <a:srgbClr val="000000">
                      <a:alpha val="43137"/>
                    </a:srgbClr>
                  </a:outerShdw>
                </a:effectLst>
                <a:latin typeface="Arial" pitchFamily="34" charset="0"/>
                <a:cs typeface="Arial" pitchFamily="34" charset="0"/>
              </a:rPr>
              <a:t>3.2</a:t>
            </a:r>
            <a:r>
              <a:rPr lang="en-US" sz="2000" i="1" dirty="0">
                <a:effectLst>
                  <a:outerShdw blurRad="38100" dist="38100" dir="2700000" algn="tl">
                    <a:srgbClr val="000000">
                      <a:alpha val="43137"/>
                    </a:srgbClr>
                  </a:outerShdw>
                </a:effectLst>
                <a:latin typeface="Arial" pitchFamily="34" charset="0"/>
                <a:cs typeface="Arial" pitchFamily="34" charset="0"/>
              </a:rPr>
              <a:t>	General conditions of the soil</a:t>
            </a:r>
          </a:p>
          <a:p>
            <a:pPr marL="398463" indent="-398463" fontAlgn="auto">
              <a:lnSpc>
                <a:spcPct val="150000"/>
              </a:lnSpc>
              <a:spcBef>
                <a:spcPts val="0"/>
              </a:spcBef>
              <a:spcAft>
                <a:spcPts val="0"/>
              </a:spcAft>
              <a:tabLst>
                <a:tab pos="398463" algn="l"/>
                <a:tab pos="1203325" algn="l"/>
              </a:tabLst>
              <a:defRPr/>
            </a:pPr>
            <a:r>
              <a:rPr lang="en-US" sz="2000" i="1" dirty="0">
                <a:effectLst>
                  <a:outerShdw blurRad="38100" dist="38100" dir="2700000" algn="tl">
                    <a:srgbClr val="000000">
                      <a:alpha val="43137"/>
                    </a:srgbClr>
                  </a:outerShdw>
                </a:effectLst>
                <a:latin typeface="Arial" pitchFamily="34" charset="0"/>
                <a:cs typeface="Arial" pitchFamily="34" charset="0"/>
              </a:rPr>
              <a:t>	</a:t>
            </a:r>
            <a:r>
              <a:rPr lang="en-US" sz="2000" i="1" dirty="0" smtClean="0">
                <a:effectLst>
                  <a:outerShdw blurRad="38100" dist="38100" dir="2700000" algn="tl">
                    <a:srgbClr val="000000">
                      <a:alpha val="43137"/>
                    </a:srgbClr>
                  </a:outerShdw>
                </a:effectLst>
                <a:latin typeface="Arial" pitchFamily="34" charset="0"/>
                <a:cs typeface="Arial" pitchFamily="34" charset="0"/>
              </a:rPr>
              <a:t>3.3</a:t>
            </a:r>
            <a:r>
              <a:rPr lang="en-US" sz="2000" i="1" dirty="0">
                <a:effectLst>
                  <a:outerShdw blurRad="38100" dist="38100" dir="2700000" algn="tl">
                    <a:srgbClr val="000000">
                      <a:alpha val="43137"/>
                    </a:srgbClr>
                  </a:outerShdw>
                </a:effectLst>
                <a:latin typeface="Arial" pitchFamily="34" charset="0"/>
                <a:cs typeface="Arial" pitchFamily="34" charset="0"/>
              </a:rPr>
              <a:t>	Type of vegetation</a:t>
            </a:r>
          </a:p>
          <a:p>
            <a:pPr marL="398463" indent="-398463" fontAlgn="auto">
              <a:lnSpc>
                <a:spcPct val="150000"/>
              </a:lnSpc>
              <a:spcBef>
                <a:spcPts val="0"/>
              </a:spcBef>
              <a:spcAft>
                <a:spcPts val="0"/>
              </a:spcAft>
              <a:tabLst>
                <a:tab pos="398463" algn="l"/>
                <a:tab pos="1203325" algn="l"/>
              </a:tabLst>
              <a:defRPr/>
            </a:pPr>
            <a:r>
              <a:rPr lang="en-US" sz="2000" i="1" dirty="0">
                <a:effectLst>
                  <a:outerShdw blurRad="38100" dist="38100" dir="2700000" algn="tl">
                    <a:srgbClr val="000000">
                      <a:alpha val="43137"/>
                    </a:srgbClr>
                  </a:outerShdw>
                </a:effectLst>
                <a:latin typeface="Arial" pitchFamily="34" charset="0"/>
                <a:cs typeface="Arial" pitchFamily="34" charset="0"/>
              </a:rPr>
              <a:t>	</a:t>
            </a:r>
            <a:r>
              <a:rPr lang="en-US" sz="2000" i="1" dirty="0" smtClean="0">
                <a:effectLst>
                  <a:outerShdw blurRad="38100" dist="38100" dir="2700000" algn="tl">
                    <a:srgbClr val="000000">
                      <a:alpha val="43137"/>
                    </a:srgbClr>
                  </a:outerShdw>
                </a:effectLst>
                <a:latin typeface="Arial" pitchFamily="34" charset="0"/>
                <a:cs typeface="Arial" pitchFamily="34" charset="0"/>
              </a:rPr>
              <a:t>3.4</a:t>
            </a:r>
            <a:r>
              <a:rPr lang="en-US" sz="2000" i="1" dirty="0">
                <a:effectLst>
                  <a:outerShdw blurRad="38100" dist="38100" dir="2700000" algn="tl">
                    <a:srgbClr val="000000">
                      <a:alpha val="43137"/>
                    </a:srgbClr>
                  </a:outerShdw>
                </a:effectLst>
                <a:latin typeface="Arial" pitchFamily="34" charset="0"/>
                <a:cs typeface="Arial" pitchFamily="34" charset="0"/>
              </a:rPr>
              <a:t>	Surface water condition</a:t>
            </a:r>
          </a:p>
          <a:p>
            <a:pPr marL="398463" indent="-398463" fontAlgn="auto">
              <a:lnSpc>
                <a:spcPct val="150000"/>
              </a:lnSpc>
              <a:spcBef>
                <a:spcPts val="0"/>
              </a:spcBef>
              <a:spcAft>
                <a:spcPts val="0"/>
              </a:spcAft>
              <a:tabLst>
                <a:tab pos="398463" algn="l"/>
                <a:tab pos="1203325" algn="l"/>
              </a:tabLst>
              <a:defRPr/>
            </a:pPr>
            <a:r>
              <a:rPr lang="en-US" sz="2000" i="1" dirty="0">
                <a:effectLst>
                  <a:outerShdw blurRad="38100" dist="38100" dir="2700000" algn="tl">
                    <a:srgbClr val="000000">
                      <a:alpha val="43137"/>
                    </a:srgbClr>
                  </a:outerShdw>
                </a:effectLst>
                <a:latin typeface="Arial" pitchFamily="34" charset="0"/>
                <a:cs typeface="Arial" pitchFamily="34" charset="0"/>
              </a:rPr>
              <a:t>	</a:t>
            </a:r>
            <a:r>
              <a:rPr lang="en-US" sz="2000" i="1" dirty="0" smtClean="0">
                <a:effectLst>
                  <a:outerShdw blurRad="38100" dist="38100" dir="2700000" algn="tl">
                    <a:srgbClr val="000000">
                      <a:alpha val="43137"/>
                    </a:srgbClr>
                  </a:outerShdw>
                </a:effectLst>
                <a:latin typeface="Arial" pitchFamily="34" charset="0"/>
                <a:cs typeface="Arial" pitchFamily="34" charset="0"/>
              </a:rPr>
              <a:t>3.5</a:t>
            </a:r>
            <a:r>
              <a:rPr lang="en-US" sz="2000" i="1" dirty="0">
                <a:effectLst>
                  <a:outerShdw blurRad="38100" dist="38100" dir="2700000" algn="tl">
                    <a:srgbClr val="000000">
                      <a:alpha val="43137"/>
                    </a:srgbClr>
                  </a:outerShdw>
                </a:effectLst>
                <a:latin typeface="Arial" pitchFamily="34" charset="0"/>
                <a:cs typeface="Arial" pitchFamily="34" charset="0"/>
              </a:rPr>
              <a:t>	Accessibility of the site</a:t>
            </a:r>
          </a:p>
          <a:p>
            <a:pPr fontAlgn="auto">
              <a:lnSpc>
                <a:spcPct val="150000"/>
              </a:lnSpc>
              <a:spcBef>
                <a:spcPts val="0"/>
              </a:spcBef>
              <a:spcAft>
                <a:spcPts val="0"/>
              </a:spcAft>
              <a:defRPr/>
            </a:pPr>
            <a:endParaRPr lang="en-US" sz="2000" dirty="0">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143000"/>
            <a:ext cx="8001000" cy="1754326"/>
          </a:xfrm>
          <a:prstGeom prst="rect">
            <a:avLst/>
          </a:prstGeom>
        </p:spPr>
        <p:txBody>
          <a:bodyPr>
            <a:spAutoFit/>
          </a:bodyPr>
          <a:lstStyle/>
          <a:p>
            <a:pPr algn="ctr">
              <a:lnSpc>
                <a:spcPct val="150000"/>
              </a:lnSpc>
            </a:pPr>
            <a:r>
              <a:rPr lang="en-US" sz="2800" dirty="0" smtClean="0">
                <a:effectLst>
                  <a:outerShdw blurRad="38100" dist="38100" dir="2700000" algn="tl">
                    <a:srgbClr val="69676D"/>
                  </a:outerShdw>
                </a:effectLst>
              </a:rPr>
              <a:t>Lecture 1 </a:t>
            </a:r>
          </a:p>
          <a:p>
            <a:pPr algn="ctr">
              <a:lnSpc>
                <a:spcPct val="150000"/>
              </a:lnSpc>
            </a:pPr>
            <a:r>
              <a:rPr lang="en-US" sz="1600" dirty="0" smtClean="0">
                <a:effectLst>
                  <a:outerShdw blurRad="38100" dist="38100" dir="2700000" algn="tl">
                    <a:srgbClr val="69676D"/>
                  </a:outerShdw>
                </a:effectLst>
              </a:rPr>
              <a:t>Session </a:t>
            </a:r>
            <a:r>
              <a:rPr lang="en-US" sz="1600" dirty="0">
                <a:effectLst>
                  <a:outerShdw blurRad="38100" dist="38100" dir="2700000" algn="tl">
                    <a:srgbClr val="69676D"/>
                  </a:outerShdw>
                </a:effectLst>
              </a:rPr>
              <a:t>1</a:t>
            </a:r>
          </a:p>
          <a:p>
            <a:pPr algn="ctr">
              <a:lnSpc>
                <a:spcPct val="150000"/>
              </a:lnSpc>
            </a:pPr>
            <a:r>
              <a:rPr lang="en-US" sz="2800" dirty="0">
                <a:solidFill>
                  <a:srgbClr val="FFFF00"/>
                </a:solidFill>
              </a:rPr>
              <a:t>Introduction to Geotechnical Investigation</a:t>
            </a:r>
          </a:p>
        </p:txBody>
      </p:sp>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INTRODUCTION</a:t>
            </a:r>
          </a:p>
        </p:txBody>
      </p:sp>
      <p:sp>
        <p:nvSpPr>
          <p:cNvPr id="14340" name="Text Box 4"/>
          <p:cNvSpPr txBox="1">
            <a:spLocks noChangeArrowheads="1"/>
          </p:cNvSpPr>
          <p:nvPr/>
        </p:nvSpPr>
        <p:spPr bwMode="auto">
          <a:xfrm>
            <a:off x="457200" y="2921000"/>
            <a:ext cx="8458200" cy="3139321"/>
          </a:xfrm>
          <a:prstGeom prst="rect">
            <a:avLst/>
          </a:prstGeom>
          <a:noFill/>
          <a:ln w="9525">
            <a:noFill/>
            <a:miter lim="800000"/>
            <a:headEnd/>
            <a:tailEnd/>
          </a:ln>
          <a:effectLst/>
        </p:spPr>
        <p:txBody>
          <a:bodyPr>
            <a:spAutoFit/>
          </a:bodyPr>
          <a:lstStyle/>
          <a:p>
            <a:pPr marL="342900" indent="-342900"/>
            <a:r>
              <a:rPr lang="en-US" b="1" u="sng" dirty="0">
                <a:effectLst>
                  <a:outerShdw blurRad="38100" dist="38100" dir="2700000" algn="tl">
                    <a:srgbClr val="69676D"/>
                  </a:outerShdw>
                </a:effectLst>
              </a:rPr>
              <a:t>Objectives:</a:t>
            </a:r>
          </a:p>
          <a:p>
            <a:pPr marL="342900" indent="-342900">
              <a:buFontTx/>
              <a:buAutoNum type="arabicPeriod"/>
            </a:pPr>
            <a:r>
              <a:rPr lang="en-US" dirty="0" smtClean="0">
                <a:effectLst>
                  <a:outerShdw blurRad="38100" dist="38100" dir="2700000" algn="tl">
                    <a:srgbClr val="69676D"/>
                  </a:outerShdw>
                </a:effectLst>
              </a:rPr>
              <a:t>To </a:t>
            </a:r>
            <a:r>
              <a:rPr lang="en-US" dirty="0">
                <a:effectLst>
                  <a:outerShdw blurRad="38100" dist="38100" dir="2700000" algn="tl">
                    <a:srgbClr val="69676D"/>
                  </a:outerShdw>
                </a:effectLst>
              </a:rPr>
              <a:t>learn how to conduct geotechnical </a:t>
            </a:r>
            <a:r>
              <a:rPr lang="en-US" dirty="0" smtClean="0">
                <a:effectLst>
                  <a:outerShdw blurRad="38100" dist="38100" dir="2700000" algn="tl">
                    <a:srgbClr val="69676D"/>
                  </a:outerShdw>
                </a:effectLst>
              </a:rPr>
              <a:t>investigation for </a:t>
            </a:r>
            <a:r>
              <a:rPr lang="en-US" dirty="0">
                <a:effectLst>
                  <a:outerShdw blurRad="38100" dist="38100" dir="2700000" algn="tl">
                    <a:srgbClr val="69676D"/>
                  </a:outerShdw>
                </a:effectLst>
              </a:rPr>
              <a:t>foundation projects</a:t>
            </a:r>
          </a:p>
          <a:p>
            <a:pPr marL="342900" indent="-342900">
              <a:buFontTx/>
              <a:buAutoNum type="arabicPeriod"/>
            </a:pPr>
            <a:r>
              <a:rPr lang="en-US" dirty="0">
                <a:effectLst>
                  <a:outerShdw blurRad="38100" dist="38100" dir="2700000" algn="tl">
                    <a:srgbClr val="69676D"/>
                  </a:outerShdw>
                </a:effectLst>
              </a:rPr>
              <a:t>To review soil and rock properties needed for </a:t>
            </a:r>
            <a:r>
              <a:rPr lang="en-US" dirty="0" smtClean="0">
                <a:effectLst>
                  <a:outerShdw blurRad="38100" dist="38100" dir="2700000" algn="tl">
                    <a:srgbClr val="69676D"/>
                  </a:outerShdw>
                </a:effectLst>
              </a:rPr>
              <a:t>foundation analysis and design</a:t>
            </a:r>
            <a:endParaRPr lang="en-US" dirty="0">
              <a:effectLst>
                <a:outerShdw blurRad="38100" dist="38100" dir="2700000" algn="tl">
                  <a:srgbClr val="69676D"/>
                </a:outerShdw>
              </a:effectLst>
            </a:endParaRPr>
          </a:p>
          <a:p>
            <a:pPr marL="342900" indent="-342900"/>
            <a:endParaRPr lang="en-US" dirty="0">
              <a:effectLst>
                <a:outerShdw blurRad="38100" dist="38100" dir="2700000" algn="tl">
                  <a:srgbClr val="69676D"/>
                </a:outerShdw>
              </a:effectLst>
            </a:endParaRPr>
          </a:p>
          <a:p>
            <a:pPr marL="342900" indent="-342900"/>
            <a:r>
              <a:rPr lang="en-US" b="1" u="sng" dirty="0" smtClean="0">
                <a:effectLst>
                  <a:outerShdw blurRad="38100" dist="38100" dir="2700000" algn="tl">
                    <a:srgbClr val="69676D"/>
                  </a:outerShdw>
                </a:effectLst>
              </a:rPr>
              <a:t>Outcomes:</a:t>
            </a:r>
            <a:endParaRPr lang="en-US" b="1" u="sng" dirty="0">
              <a:effectLst>
                <a:outerShdw blurRad="38100" dist="38100" dir="2700000" algn="tl">
                  <a:srgbClr val="69676D"/>
                </a:outerShdw>
              </a:effectLst>
            </a:endParaRPr>
          </a:p>
          <a:p>
            <a:pPr marL="342900" indent="-342900"/>
            <a:r>
              <a:rPr lang="en-US" dirty="0" smtClean="0">
                <a:effectLst>
                  <a:outerShdw blurRad="38100" dist="38100" dir="2700000" algn="tl">
                    <a:srgbClr val="69676D"/>
                  </a:outerShdw>
                </a:effectLst>
              </a:rPr>
              <a:t>	To </a:t>
            </a:r>
            <a:r>
              <a:rPr lang="en-US" dirty="0">
                <a:effectLst>
                  <a:outerShdw blurRad="38100" dist="38100" dir="2700000" algn="tl">
                    <a:srgbClr val="69676D"/>
                  </a:outerShdw>
                </a:effectLst>
              </a:rPr>
              <a:t>apply fundamental knowledge of soil mechanics </a:t>
            </a:r>
            <a:r>
              <a:rPr lang="en-US" dirty="0" smtClean="0">
                <a:effectLst>
                  <a:outerShdw blurRad="38100" dist="38100" dir="2700000" algn="tl">
                    <a:srgbClr val="69676D"/>
                  </a:outerShdw>
                </a:effectLst>
              </a:rPr>
              <a:t>and geotechnical engineering to geotechnical investigation</a:t>
            </a:r>
            <a:endParaRPr lang="en-US" dirty="0">
              <a:effectLst>
                <a:outerShdw blurRad="38100" dist="38100" dir="2700000" algn="tl">
                  <a:srgbClr val="69676D"/>
                </a:outerShdw>
              </a:effectLst>
            </a:endParaRPr>
          </a:p>
          <a:p>
            <a:pPr marL="342900" indent="-342900"/>
            <a:endParaRPr lang="en-US" dirty="0">
              <a:effectLst>
                <a:outerShdw blurRad="38100" dist="38100" dir="2700000" algn="tl">
                  <a:srgbClr val="69676D"/>
                </a:outerShdw>
              </a:effectLst>
            </a:endParaRPr>
          </a:p>
          <a:p>
            <a:pPr marL="342900" indent="-342900"/>
            <a:r>
              <a:rPr lang="en-US" b="1" u="sng" dirty="0">
                <a:effectLst>
                  <a:outerShdw blurRad="38100" dist="38100" dir="2700000" algn="tl">
                    <a:srgbClr val="69676D"/>
                  </a:outerShdw>
                </a:effectLst>
              </a:rPr>
              <a:t>Learning Tasks:</a:t>
            </a:r>
          </a:p>
          <a:p>
            <a:pPr marL="342900" indent="-342900">
              <a:buFont typeface="+mj-lt"/>
              <a:buAutoNum type="arabicPeriod"/>
            </a:pPr>
            <a:r>
              <a:rPr lang="en-US" dirty="0" smtClean="0">
                <a:effectLst>
                  <a:outerShdw blurRad="38100" dist="38100" dir="2700000" algn="tl">
                    <a:srgbClr val="69676D"/>
                  </a:outerShdw>
                </a:effectLst>
              </a:rPr>
              <a:t>Assignments</a:t>
            </a:r>
            <a:endParaRPr lang="en-US" dirty="0">
              <a:effectLst>
                <a:outerShdw blurRad="38100" dist="38100" dir="2700000" algn="tl">
                  <a:srgbClr val="69676D"/>
                </a:outerShdw>
              </a:effectLst>
            </a:endParaRPr>
          </a:p>
          <a:p>
            <a:pPr marL="342900" indent="-342900">
              <a:buFont typeface="+mj-lt"/>
              <a:buAutoNum type="arabicPeriod"/>
            </a:pPr>
            <a:r>
              <a:rPr lang="en-US" dirty="0" smtClean="0">
                <a:effectLst>
                  <a:outerShdw blurRad="38100" dist="38100" dir="2700000" algn="tl">
                    <a:srgbClr val="69676D"/>
                  </a:outerShdw>
                </a:effectLst>
              </a:rPr>
              <a:t>Online quizzes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71600"/>
            <a:ext cx="4419600" cy="2523768"/>
          </a:xfrm>
          <a:prstGeom prst="rect">
            <a:avLst/>
          </a:prstGeom>
        </p:spPr>
        <p:txBody>
          <a:bodyPr>
            <a:spAutoFit/>
          </a:bodyPr>
          <a:lstStyle/>
          <a:p>
            <a:pPr fontAlgn="auto">
              <a:lnSpc>
                <a:spcPct val="150000"/>
              </a:lnSpc>
              <a:spcBef>
                <a:spcPts val="0"/>
              </a:spcBef>
              <a:spcAft>
                <a:spcPts val="0"/>
              </a:spcAft>
              <a:defRPr/>
            </a:pPr>
            <a:r>
              <a:rPr lang="en-US"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4.  </a:t>
            </a: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Subsurface Sectioning</a:t>
            </a:r>
          </a:p>
          <a:p>
            <a:pPr fontAlgn="auto">
              <a:lnSpc>
                <a:spcPct val="150000"/>
              </a:lnSpc>
              <a:spcBef>
                <a:spcPts val="0"/>
              </a:spcBef>
              <a:spcAft>
                <a:spcPts val="0"/>
              </a:spcAft>
              <a:tabLst>
                <a:tab pos="398463" algn="l"/>
                <a:tab pos="1203325" algn="l"/>
              </a:tabLst>
              <a:defRPr/>
            </a:pPr>
            <a:r>
              <a:rPr lang="en-US" sz="2000" dirty="0">
                <a:effectLst>
                  <a:outerShdw blurRad="38100" dist="38100" dir="2700000" algn="tl">
                    <a:srgbClr val="000000">
                      <a:alpha val="43137"/>
                    </a:srgbClr>
                  </a:outerShdw>
                </a:effectLst>
                <a:latin typeface="Arial" pitchFamily="34" charset="0"/>
                <a:cs typeface="Arial" pitchFamily="34" charset="0"/>
              </a:rPr>
              <a:t>	</a:t>
            </a:r>
            <a:r>
              <a:rPr lang="en-US" sz="1400" dirty="0">
                <a:effectLst>
                  <a:outerShdw blurRad="38100" dist="38100" dir="2700000" algn="tl">
                    <a:srgbClr val="000000">
                      <a:alpha val="43137"/>
                    </a:srgbClr>
                  </a:outerShdw>
                </a:effectLst>
                <a:latin typeface="Arial" pitchFamily="34" charset="0"/>
                <a:cs typeface="Arial" pitchFamily="34" charset="0"/>
              </a:rPr>
              <a:t>This includes the following</a:t>
            </a:r>
          </a:p>
          <a:p>
            <a:pPr fontAlgn="auto">
              <a:spcBef>
                <a:spcPts val="0"/>
              </a:spcBef>
              <a:spcAft>
                <a:spcPts val="0"/>
              </a:spcAft>
              <a:tabLst>
                <a:tab pos="398463" algn="l"/>
                <a:tab pos="968375" algn="l"/>
              </a:tabLst>
              <a:defRPr/>
            </a:pPr>
            <a:r>
              <a:rPr lang="en-US" sz="1400" dirty="0">
                <a:effectLst>
                  <a:outerShdw blurRad="38100" dist="38100" dir="2700000" algn="tl">
                    <a:srgbClr val="000000">
                      <a:alpha val="43137"/>
                    </a:srgbClr>
                  </a:outerShdw>
                </a:effectLst>
                <a:latin typeface="Arial" pitchFamily="34" charset="0"/>
                <a:cs typeface="Arial" pitchFamily="34" charset="0"/>
              </a:rPr>
              <a:t> 	</a:t>
            </a:r>
            <a:r>
              <a:rPr lang="en-US" sz="1400" i="1" dirty="0" smtClean="0">
                <a:effectLst>
                  <a:outerShdw blurRad="38100" dist="38100" dir="2700000" algn="tl">
                    <a:srgbClr val="000000">
                      <a:alpha val="43137"/>
                    </a:srgbClr>
                  </a:outerShdw>
                </a:effectLst>
                <a:latin typeface="Arial" pitchFamily="34" charset="0"/>
                <a:cs typeface="Arial" pitchFamily="34" charset="0"/>
              </a:rPr>
              <a:t>4.1</a:t>
            </a:r>
            <a:r>
              <a:rPr lang="en-US" sz="1400" i="1" dirty="0">
                <a:effectLst>
                  <a:outerShdw blurRad="38100" dist="38100" dir="2700000" algn="tl">
                    <a:srgbClr val="000000">
                      <a:alpha val="43137"/>
                    </a:srgbClr>
                  </a:outerShdw>
                </a:effectLst>
                <a:latin typeface="Arial" pitchFamily="34" charset="0"/>
                <a:cs typeface="Arial" pitchFamily="34" charset="0"/>
              </a:rPr>
              <a:t>	</a:t>
            </a:r>
            <a:r>
              <a:rPr lang="en-US" sz="1400" i="1" dirty="0" smtClean="0">
                <a:effectLst>
                  <a:outerShdw blurRad="38100" dist="38100" dir="2700000" algn="tl">
                    <a:srgbClr val="000000">
                      <a:alpha val="43137"/>
                    </a:srgbClr>
                  </a:outerShdw>
                </a:effectLst>
                <a:latin typeface="Arial" pitchFamily="34" charset="0"/>
                <a:cs typeface="Arial" pitchFamily="34" charset="0"/>
              </a:rPr>
              <a:t>Test </a:t>
            </a:r>
            <a:r>
              <a:rPr lang="en-US" sz="1400" i="1" dirty="0">
                <a:effectLst>
                  <a:outerShdw blurRad="38100" dist="38100" dir="2700000" algn="tl">
                    <a:srgbClr val="000000">
                      <a:alpha val="43137"/>
                    </a:srgbClr>
                  </a:outerShdw>
                </a:effectLst>
                <a:latin typeface="Arial" pitchFamily="34" charset="0"/>
                <a:cs typeface="Arial" pitchFamily="34" charset="0"/>
              </a:rPr>
              <a:t>Pits (for shallow depths)</a:t>
            </a:r>
          </a:p>
          <a:p>
            <a:pPr fontAlgn="auto">
              <a:spcBef>
                <a:spcPts val="0"/>
              </a:spcBef>
              <a:spcAft>
                <a:spcPts val="0"/>
              </a:spcAft>
              <a:tabLst>
                <a:tab pos="398463" algn="l"/>
                <a:tab pos="968375" algn="l"/>
              </a:tabLst>
              <a:defRPr/>
            </a:pPr>
            <a:r>
              <a:rPr lang="en-US" sz="1400" i="1" dirty="0">
                <a:effectLst>
                  <a:outerShdw blurRad="38100" dist="38100" dir="2700000" algn="tl">
                    <a:srgbClr val="000000">
                      <a:alpha val="43137"/>
                    </a:srgbClr>
                  </a:outerShdw>
                </a:effectLst>
                <a:latin typeface="Arial" pitchFamily="34" charset="0"/>
                <a:cs typeface="Arial" pitchFamily="34" charset="0"/>
              </a:rPr>
              <a:t> 	</a:t>
            </a:r>
            <a:r>
              <a:rPr lang="en-US" sz="1400" i="1" dirty="0" smtClean="0">
                <a:effectLst>
                  <a:outerShdw blurRad="38100" dist="38100" dir="2700000" algn="tl">
                    <a:srgbClr val="000000">
                      <a:alpha val="43137"/>
                    </a:srgbClr>
                  </a:outerShdw>
                </a:effectLst>
                <a:latin typeface="Arial" pitchFamily="34" charset="0"/>
                <a:cs typeface="Arial" pitchFamily="34" charset="0"/>
              </a:rPr>
              <a:t>4.2</a:t>
            </a:r>
            <a:r>
              <a:rPr lang="en-US" sz="1400" i="1" dirty="0">
                <a:effectLst>
                  <a:outerShdw blurRad="38100" dist="38100" dir="2700000" algn="tl">
                    <a:srgbClr val="000000">
                      <a:alpha val="43137"/>
                    </a:srgbClr>
                  </a:outerShdw>
                </a:effectLst>
                <a:latin typeface="Arial" pitchFamily="34" charset="0"/>
                <a:cs typeface="Arial" pitchFamily="34" charset="0"/>
              </a:rPr>
              <a:t>	Auger Boring (Manual, Mechanical)</a:t>
            </a:r>
          </a:p>
          <a:p>
            <a:pPr fontAlgn="auto">
              <a:spcBef>
                <a:spcPts val="0"/>
              </a:spcBef>
              <a:spcAft>
                <a:spcPts val="0"/>
              </a:spcAft>
              <a:tabLst>
                <a:tab pos="398463" algn="l"/>
                <a:tab pos="968375" algn="l"/>
              </a:tabLst>
              <a:defRPr/>
            </a:pPr>
            <a:r>
              <a:rPr lang="en-US" sz="1400" i="1" dirty="0">
                <a:effectLst>
                  <a:outerShdw blurRad="38100" dist="38100" dir="2700000" algn="tl">
                    <a:srgbClr val="000000">
                      <a:alpha val="43137"/>
                    </a:srgbClr>
                  </a:outerShdw>
                </a:effectLst>
                <a:latin typeface="Arial" pitchFamily="34" charset="0"/>
                <a:cs typeface="Arial" pitchFamily="34" charset="0"/>
              </a:rPr>
              <a:t> 	</a:t>
            </a:r>
            <a:r>
              <a:rPr lang="en-US" sz="1400" i="1" dirty="0" smtClean="0">
                <a:effectLst>
                  <a:outerShdw blurRad="38100" dist="38100" dir="2700000" algn="tl">
                    <a:srgbClr val="000000">
                      <a:alpha val="43137"/>
                    </a:srgbClr>
                  </a:outerShdw>
                </a:effectLst>
                <a:latin typeface="Arial" pitchFamily="34" charset="0"/>
                <a:cs typeface="Arial" pitchFamily="34" charset="0"/>
              </a:rPr>
              <a:t>4.3</a:t>
            </a:r>
            <a:r>
              <a:rPr lang="en-US" sz="1400" i="1" dirty="0">
                <a:effectLst>
                  <a:outerShdw blurRad="38100" dist="38100" dir="2700000" algn="tl">
                    <a:srgbClr val="000000">
                      <a:alpha val="43137"/>
                    </a:srgbClr>
                  </a:outerShdw>
                </a:effectLst>
                <a:latin typeface="Arial" pitchFamily="34" charset="0"/>
                <a:cs typeface="Arial" pitchFamily="34" charset="0"/>
              </a:rPr>
              <a:t>	Wash Boring</a:t>
            </a:r>
          </a:p>
          <a:p>
            <a:pPr fontAlgn="auto">
              <a:spcBef>
                <a:spcPts val="0"/>
              </a:spcBef>
              <a:spcAft>
                <a:spcPts val="0"/>
              </a:spcAft>
              <a:tabLst>
                <a:tab pos="398463" algn="l"/>
                <a:tab pos="968375" algn="l"/>
              </a:tabLst>
              <a:defRPr/>
            </a:pPr>
            <a:r>
              <a:rPr lang="en-US" sz="1400" i="1" dirty="0">
                <a:effectLst>
                  <a:outerShdw blurRad="38100" dist="38100" dir="2700000" algn="tl">
                    <a:srgbClr val="000000">
                      <a:alpha val="43137"/>
                    </a:srgbClr>
                  </a:outerShdw>
                </a:effectLst>
                <a:latin typeface="Arial" pitchFamily="34" charset="0"/>
                <a:cs typeface="Arial" pitchFamily="34" charset="0"/>
              </a:rPr>
              <a:t> 	</a:t>
            </a:r>
            <a:r>
              <a:rPr lang="en-US" sz="1400" i="1" dirty="0" smtClean="0">
                <a:effectLst>
                  <a:outerShdw blurRad="38100" dist="38100" dir="2700000" algn="tl">
                    <a:srgbClr val="000000">
                      <a:alpha val="43137"/>
                    </a:srgbClr>
                  </a:outerShdw>
                </a:effectLst>
                <a:latin typeface="Arial" pitchFamily="34" charset="0"/>
                <a:cs typeface="Arial" pitchFamily="34" charset="0"/>
              </a:rPr>
              <a:t>4.4</a:t>
            </a:r>
            <a:r>
              <a:rPr lang="en-US" sz="1400" i="1" dirty="0">
                <a:effectLst>
                  <a:outerShdw blurRad="38100" dist="38100" dir="2700000" algn="tl">
                    <a:srgbClr val="000000">
                      <a:alpha val="43137"/>
                    </a:srgbClr>
                  </a:outerShdw>
                </a:effectLst>
                <a:latin typeface="Arial" pitchFamily="34" charset="0"/>
                <a:cs typeface="Arial" pitchFamily="34" charset="0"/>
              </a:rPr>
              <a:t>	Core </a:t>
            </a:r>
            <a:r>
              <a:rPr lang="en-US" sz="1400" i="1" dirty="0" smtClean="0">
                <a:effectLst>
                  <a:outerShdw blurRad="38100" dist="38100" dir="2700000" algn="tl">
                    <a:srgbClr val="000000">
                      <a:alpha val="43137"/>
                    </a:srgbClr>
                  </a:outerShdw>
                </a:effectLst>
                <a:latin typeface="Arial" pitchFamily="34" charset="0"/>
                <a:cs typeface="Arial" pitchFamily="34" charset="0"/>
              </a:rPr>
              <a:t>boring</a:t>
            </a:r>
          </a:p>
          <a:p>
            <a:pPr fontAlgn="auto">
              <a:spcBef>
                <a:spcPts val="0"/>
              </a:spcBef>
              <a:spcAft>
                <a:spcPts val="0"/>
              </a:spcAft>
              <a:tabLst>
                <a:tab pos="398463" algn="l"/>
                <a:tab pos="968375" algn="l"/>
              </a:tabLst>
              <a:defRPr/>
            </a:pPr>
            <a:r>
              <a:rPr lang="en-US" sz="1400" i="1" dirty="0" smtClean="0">
                <a:effectLst>
                  <a:outerShdw blurRad="38100" dist="38100" dir="2700000" algn="tl">
                    <a:srgbClr val="000000">
                      <a:alpha val="43137"/>
                    </a:srgbClr>
                  </a:outerShdw>
                </a:effectLst>
                <a:latin typeface="Arial" pitchFamily="34" charset="0"/>
                <a:cs typeface="Arial" pitchFamily="34" charset="0"/>
              </a:rPr>
              <a:t>	4.5 	Special Methods - Seismic refraction </a:t>
            </a:r>
          </a:p>
          <a:p>
            <a:pPr fontAlgn="auto">
              <a:spcBef>
                <a:spcPts val="0"/>
              </a:spcBef>
              <a:spcAft>
                <a:spcPts val="0"/>
              </a:spcAft>
              <a:tabLst>
                <a:tab pos="398463" algn="l"/>
                <a:tab pos="968375" algn="l"/>
                <a:tab pos="2401888" algn="l"/>
              </a:tabLst>
              <a:defRPr/>
            </a:pPr>
            <a:r>
              <a:rPr lang="en-US" sz="1400" i="1" dirty="0" smtClean="0">
                <a:effectLst>
                  <a:outerShdw blurRad="38100" dist="38100" dir="2700000" algn="tl">
                    <a:srgbClr val="000000">
                      <a:alpha val="43137"/>
                    </a:srgbClr>
                  </a:outerShdw>
                </a:effectLst>
                <a:latin typeface="Arial" pitchFamily="34" charset="0"/>
                <a:cs typeface="Arial" pitchFamily="34" charset="0"/>
              </a:rPr>
              <a:t>			GPR</a:t>
            </a:r>
          </a:p>
          <a:p>
            <a:pPr fontAlgn="auto">
              <a:spcBef>
                <a:spcPts val="0"/>
              </a:spcBef>
              <a:spcAft>
                <a:spcPts val="0"/>
              </a:spcAft>
              <a:tabLst>
                <a:tab pos="398463" algn="l"/>
                <a:tab pos="968375" algn="l"/>
                <a:tab pos="2401888" algn="l"/>
              </a:tabLst>
              <a:defRPr/>
            </a:pPr>
            <a:r>
              <a:rPr lang="en-US" sz="1400" i="1" dirty="0" smtClean="0">
                <a:effectLst>
                  <a:outerShdw blurRad="38100" dist="38100" dir="2700000" algn="tl">
                    <a:srgbClr val="000000">
                      <a:alpha val="43137"/>
                    </a:srgbClr>
                  </a:outerShdw>
                </a:effectLst>
                <a:latin typeface="Arial" pitchFamily="34" charset="0"/>
                <a:cs typeface="Arial" pitchFamily="34" charset="0"/>
              </a:rPr>
              <a:t>			Electric Resistivity</a:t>
            </a:r>
            <a:endParaRPr lang="en-US" sz="1400" i="1" dirty="0">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
        <p:nvSpPr>
          <p:cNvPr id="24579" name="Rectangle 3"/>
          <p:cNvSpPr>
            <a:spLocks noChangeArrowheads="1"/>
          </p:cNvSpPr>
          <p:nvPr/>
        </p:nvSpPr>
        <p:spPr bwMode="auto">
          <a:xfrm>
            <a:off x="4495800" y="1371600"/>
            <a:ext cx="4495800" cy="2246313"/>
          </a:xfrm>
          <a:prstGeom prst="rect">
            <a:avLst/>
          </a:prstGeom>
          <a:solidFill>
            <a:schemeClr val="accent1"/>
          </a:solidFill>
          <a:ln w="9525">
            <a:solidFill>
              <a:srgbClr val="FFFF00"/>
            </a:solidFill>
            <a:miter lim="800000"/>
            <a:headEnd/>
            <a:tailEnd/>
          </a:ln>
        </p:spPr>
        <p:txBody>
          <a:bodyPr>
            <a:spAutoFit/>
          </a:bodyPr>
          <a:lstStyle/>
          <a:p>
            <a:pPr>
              <a:tabLst>
                <a:tab pos="398463" algn="l"/>
                <a:tab pos="1203325" algn="l"/>
              </a:tabLst>
            </a:pPr>
            <a:r>
              <a:rPr lang="en-US" sz="1000" i="1" dirty="0">
                <a:solidFill>
                  <a:schemeClr val="bg1"/>
                </a:solidFill>
              </a:rPr>
              <a:t>The depth and the interval of the subsurface sectioning is governed by:</a:t>
            </a:r>
          </a:p>
          <a:p>
            <a:pPr>
              <a:tabLst>
                <a:tab pos="398463" algn="l"/>
                <a:tab pos="1203325" algn="l"/>
              </a:tabLst>
            </a:pPr>
            <a:endParaRPr lang="en-US" sz="1000" i="1" dirty="0">
              <a:solidFill>
                <a:schemeClr val="bg1"/>
              </a:solidFill>
            </a:endParaRPr>
          </a:p>
          <a:p>
            <a:pPr>
              <a:buFont typeface="Arial" charset="0"/>
              <a:buChar char="•"/>
              <a:tabLst>
                <a:tab pos="398463" algn="l"/>
                <a:tab pos="1203325" algn="l"/>
              </a:tabLst>
            </a:pPr>
            <a:r>
              <a:rPr lang="en-US" sz="1000" i="1" dirty="0">
                <a:solidFill>
                  <a:schemeClr val="bg1"/>
                </a:solidFill>
              </a:rPr>
              <a:t> 	Type of construction</a:t>
            </a:r>
          </a:p>
          <a:p>
            <a:pPr>
              <a:buFont typeface="Arial" charset="0"/>
              <a:buChar char="•"/>
              <a:tabLst>
                <a:tab pos="398463" algn="l"/>
                <a:tab pos="1203325" algn="l"/>
              </a:tabLst>
            </a:pPr>
            <a:r>
              <a:rPr lang="en-US" sz="1000" i="1" dirty="0">
                <a:solidFill>
                  <a:schemeClr val="bg1"/>
                </a:solidFill>
              </a:rPr>
              <a:t> 	Column Load</a:t>
            </a:r>
          </a:p>
          <a:p>
            <a:pPr>
              <a:buFont typeface="Arial" charset="0"/>
              <a:buChar char="•"/>
              <a:tabLst>
                <a:tab pos="398463" algn="l"/>
                <a:tab pos="1203325" algn="l"/>
              </a:tabLst>
            </a:pPr>
            <a:r>
              <a:rPr lang="en-US" sz="1000" i="1" dirty="0">
                <a:solidFill>
                  <a:schemeClr val="bg1"/>
                </a:solidFill>
              </a:rPr>
              <a:t> 	Column spacing</a:t>
            </a:r>
          </a:p>
          <a:p>
            <a:pPr>
              <a:tabLst>
                <a:tab pos="398463" algn="l"/>
                <a:tab pos="1203325" algn="l"/>
              </a:tabLst>
            </a:pPr>
            <a:endParaRPr lang="en-US" sz="1000" i="1" dirty="0">
              <a:solidFill>
                <a:schemeClr val="bg1"/>
              </a:solidFill>
            </a:endParaRPr>
          </a:p>
          <a:p>
            <a:pPr>
              <a:tabLst>
                <a:tab pos="398463" algn="l"/>
                <a:tab pos="1203325" algn="l"/>
              </a:tabLst>
            </a:pPr>
            <a:r>
              <a:rPr lang="en-US" sz="1000" i="1" dirty="0">
                <a:solidFill>
                  <a:schemeClr val="bg1"/>
                </a:solidFill>
              </a:rPr>
              <a:t>Test boring is the most usable method.</a:t>
            </a:r>
          </a:p>
          <a:p>
            <a:pPr>
              <a:tabLst>
                <a:tab pos="398463" algn="l"/>
                <a:tab pos="1203325" algn="l"/>
              </a:tabLst>
            </a:pPr>
            <a:endParaRPr lang="en-US" sz="1000" i="1" dirty="0">
              <a:solidFill>
                <a:schemeClr val="bg1"/>
              </a:solidFill>
            </a:endParaRPr>
          </a:p>
          <a:p>
            <a:pPr>
              <a:tabLst>
                <a:tab pos="398463" algn="l"/>
                <a:tab pos="1203325" algn="l"/>
              </a:tabLst>
            </a:pPr>
            <a:r>
              <a:rPr lang="en-US" sz="1000" i="1" dirty="0">
                <a:solidFill>
                  <a:schemeClr val="bg1"/>
                </a:solidFill>
              </a:rPr>
              <a:t>In planning and executing the test boring </a:t>
            </a:r>
          </a:p>
          <a:p>
            <a:pPr>
              <a:tabLst>
                <a:tab pos="398463" algn="l"/>
                <a:tab pos="1203325" algn="l"/>
              </a:tabLst>
            </a:pPr>
            <a:r>
              <a:rPr lang="en-US" sz="1000" i="1" dirty="0">
                <a:solidFill>
                  <a:schemeClr val="bg1"/>
                </a:solidFill>
              </a:rPr>
              <a:t>you need to know:</a:t>
            </a:r>
          </a:p>
          <a:p>
            <a:pPr>
              <a:tabLst>
                <a:tab pos="398463" algn="l"/>
                <a:tab pos="1203325" algn="l"/>
              </a:tabLst>
            </a:pPr>
            <a:endParaRPr lang="en-US" sz="1000" i="1" dirty="0">
              <a:solidFill>
                <a:schemeClr val="bg1"/>
              </a:solidFill>
            </a:endParaRPr>
          </a:p>
          <a:p>
            <a:pPr>
              <a:buFont typeface="Arial" charset="0"/>
              <a:buChar char="•"/>
              <a:tabLst>
                <a:tab pos="398463" algn="l"/>
                <a:tab pos="1203325" algn="l"/>
              </a:tabLst>
            </a:pPr>
            <a:r>
              <a:rPr lang="en-US" sz="1000" i="1" dirty="0">
                <a:solidFill>
                  <a:schemeClr val="bg1"/>
                </a:solidFill>
              </a:rPr>
              <a:t> 	Equipment Selection</a:t>
            </a:r>
          </a:p>
          <a:p>
            <a:pPr>
              <a:buFont typeface="Arial" charset="0"/>
              <a:buChar char="•"/>
              <a:tabLst>
                <a:tab pos="398463" algn="l"/>
                <a:tab pos="1203325" algn="l"/>
              </a:tabLst>
            </a:pPr>
            <a:r>
              <a:rPr lang="en-US" sz="1000" i="1" dirty="0">
                <a:solidFill>
                  <a:schemeClr val="bg1"/>
                </a:solidFill>
              </a:rPr>
              <a:t> 	Boring Spacing</a:t>
            </a:r>
          </a:p>
          <a:p>
            <a:pPr>
              <a:buFont typeface="Arial" charset="0"/>
              <a:buChar char="•"/>
              <a:tabLst>
                <a:tab pos="398463" algn="l"/>
                <a:tab pos="1203325" algn="l"/>
              </a:tabLst>
            </a:pPr>
            <a:r>
              <a:rPr lang="en-US" sz="1000" i="1" dirty="0">
                <a:solidFill>
                  <a:schemeClr val="bg1"/>
                </a:solidFill>
              </a:rPr>
              <a:t> 	Boring Depths</a:t>
            </a:r>
          </a:p>
        </p:txBody>
      </p:sp>
      <p:sp>
        <p:nvSpPr>
          <p:cNvPr id="24580" name="Rectangle 5"/>
          <p:cNvSpPr>
            <a:spLocks noChangeArrowheads="1"/>
          </p:cNvSpPr>
          <p:nvPr/>
        </p:nvSpPr>
        <p:spPr bwMode="auto">
          <a:xfrm>
            <a:off x="152400" y="3858768"/>
            <a:ext cx="8839200" cy="2923877"/>
          </a:xfrm>
          <a:prstGeom prst="rect">
            <a:avLst/>
          </a:prstGeom>
          <a:solidFill>
            <a:schemeClr val="accent1"/>
          </a:solidFill>
          <a:ln w="9525">
            <a:noFill/>
            <a:miter lim="800000"/>
            <a:headEnd/>
            <a:tailEnd/>
          </a:ln>
        </p:spPr>
        <p:txBody>
          <a:bodyPr>
            <a:spAutoFit/>
          </a:bodyPr>
          <a:lstStyle/>
          <a:p>
            <a:r>
              <a:rPr lang="en-US" sz="900" dirty="0">
                <a:solidFill>
                  <a:schemeClr val="bg1"/>
                </a:solidFill>
              </a:rPr>
              <a:t>Boring Spacing:</a:t>
            </a:r>
          </a:p>
          <a:p>
            <a:r>
              <a:rPr lang="en-US" sz="900" dirty="0">
                <a:solidFill>
                  <a:schemeClr val="bg1"/>
                </a:solidFill>
              </a:rPr>
              <a:t>Depending on the area under study, a grid systems may be appropriate in uniform conditions.  </a:t>
            </a:r>
          </a:p>
          <a:p>
            <a:r>
              <a:rPr lang="en-US" sz="900" dirty="0">
                <a:solidFill>
                  <a:schemeClr val="bg1"/>
                </a:solidFill>
              </a:rPr>
              <a:t>The spacing usually ranges from 30 ft to 1600 ft.  The following spacing may be adopted for wide range of construction:</a:t>
            </a:r>
          </a:p>
          <a:p>
            <a:endParaRPr lang="en-US" sz="900" dirty="0">
              <a:solidFill>
                <a:schemeClr val="bg1"/>
              </a:solidFill>
            </a:endParaRPr>
          </a:p>
          <a:p>
            <a:r>
              <a:rPr lang="en-US" sz="900" i="1" dirty="0">
                <a:solidFill>
                  <a:schemeClr val="bg1"/>
                </a:solidFill>
              </a:rPr>
              <a:t>1-  Multistory Buildings         		30 ft to 100 ft</a:t>
            </a:r>
          </a:p>
          <a:p>
            <a:r>
              <a:rPr lang="en-US" sz="900" i="1" dirty="0">
                <a:solidFill>
                  <a:schemeClr val="bg1"/>
                </a:solidFill>
              </a:rPr>
              <a:t>2-  Residential Subdivision       		800 ft to 1600 ft</a:t>
            </a:r>
          </a:p>
          <a:p>
            <a:r>
              <a:rPr lang="en-US" sz="900" i="1" dirty="0">
                <a:solidFill>
                  <a:schemeClr val="bg1"/>
                </a:solidFill>
              </a:rPr>
              <a:t>3-  Warehouses, Industrial plants   		60 ft to 200 ft</a:t>
            </a:r>
          </a:p>
          <a:p>
            <a:r>
              <a:rPr lang="en-US" sz="900" i="1" dirty="0">
                <a:solidFill>
                  <a:schemeClr val="bg1"/>
                </a:solidFill>
              </a:rPr>
              <a:t>4-  Dams and Dikes          		130 ft to 260 ft</a:t>
            </a:r>
          </a:p>
          <a:p>
            <a:r>
              <a:rPr lang="en-US" sz="900" i="1" dirty="0">
                <a:solidFill>
                  <a:schemeClr val="bg1"/>
                </a:solidFill>
              </a:rPr>
              <a:t>5-  Highways and Railways       		800 ft to 1600 ft</a:t>
            </a:r>
          </a:p>
          <a:p>
            <a:r>
              <a:rPr lang="en-US" sz="1100" dirty="0">
                <a:solidFill>
                  <a:srgbClr val="FF0000"/>
                </a:solidFill>
                <a:latin typeface="Arial" pitchFamily="34" charset="0"/>
                <a:cs typeface="Arial" pitchFamily="34" charset="0"/>
              </a:rPr>
              <a:t>** In general spacing may vary depending on the irregularity of the site geology</a:t>
            </a:r>
            <a:r>
              <a:rPr lang="en-US" sz="900" dirty="0">
                <a:solidFill>
                  <a:srgbClr val="FF0000"/>
                </a:solidFill>
              </a:rPr>
              <a:t>.</a:t>
            </a:r>
          </a:p>
          <a:p>
            <a:endParaRPr lang="en-US" sz="900" dirty="0">
              <a:solidFill>
                <a:schemeClr val="bg1"/>
              </a:solidFill>
            </a:endParaRPr>
          </a:p>
          <a:p>
            <a:r>
              <a:rPr lang="en-US" sz="900" dirty="0">
                <a:solidFill>
                  <a:schemeClr val="bg1"/>
                </a:solidFill>
              </a:rPr>
              <a:t>Depth of Boring:</a:t>
            </a:r>
          </a:p>
          <a:p>
            <a:r>
              <a:rPr lang="en-US" sz="900" dirty="0">
                <a:solidFill>
                  <a:schemeClr val="bg1"/>
                </a:solidFill>
              </a:rPr>
              <a:t>1-  Boring should be extended through any unsuitable foundation strata (unconsolidated fill, organic soils, compressible layers until   soil of acceptable bearing capacity is 	reached.</a:t>
            </a:r>
          </a:p>
          <a:p>
            <a:r>
              <a:rPr lang="en-US" sz="900" dirty="0">
                <a:solidFill>
                  <a:schemeClr val="bg1"/>
                </a:solidFill>
              </a:rPr>
              <a:t>2-  In general, boring should be extended to at least 1.5 to 2 times the minimum width of the loaded area.</a:t>
            </a:r>
          </a:p>
          <a:p>
            <a:r>
              <a:rPr lang="en-US" sz="900" dirty="0">
                <a:solidFill>
                  <a:schemeClr val="bg1"/>
                </a:solidFill>
              </a:rPr>
              <a:t>3-  In the case of very heavy structures (bridges), boring in most cases are extended to bedrock, or at least one boring should be   extended to bedrock.</a:t>
            </a:r>
          </a:p>
          <a:p>
            <a:r>
              <a:rPr lang="en-US" sz="900" dirty="0">
                <a:solidFill>
                  <a:schemeClr val="bg1"/>
                </a:solidFill>
              </a:rPr>
              <a:t>4-  The following empirical equations can be used to estimate the minimum depth of borings in office buildings:</a:t>
            </a:r>
          </a:p>
          <a:p>
            <a:r>
              <a:rPr lang="en-US" sz="900" dirty="0">
                <a:solidFill>
                  <a:schemeClr val="bg1"/>
                </a:solidFill>
              </a:rPr>
              <a:t>  	</a:t>
            </a:r>
            <a:r>
              <a:rPr lang="en-US" sz="900" i="1" dirty="0">
                <a:solidFill>
                  <a:schemeClr val="bg1"/>
                </a:solidFill>
              </a:rPr>
              <a:t>D</a:t>
            </a:r>
            <a:r>
              <a:rPr lang="en-US" sz="900" i="1" baseline="-25000" dirty="0">
                <a:solidFill>
                  <a:schemeClr val="bg1"/>
                </a:solidFill>
              </a:rPr>
              <a:t>b</a:t>
            </a:r>
            <a:r>
              <a:rPr lang="en-US" sz="900" i="1" dirty="0">
                <a:solidFill>
                  <a:schemeClr val="bg1"/>
                </a:solidFill>
              </a:rPr>
              <a:t> = 3 S</a:t>
            </a:r>
            <a:r>
              <a:rPr lang="en-US" sz="900" i="1" baseline="30000" dirty="0">
                <a:solidFill>
                  <a:schemeClr val="bg1"/>
                </a:solidFill>
              </a:rPr>
              <a:t>0.7</a:t>
            </a:r>
            <a:r>
              <a:rPr lang="en-US" sz="900" i="1" dirty="0">
                <a:solidFill>
                  <a:schemeClr val="bg1"/>
                </a:solidFill>
              </a:rPr>
              <a:t>  (for light steel or narrow concrete buildings)</a:t>
            </a:r>
          </a:p>
          <a:p>
            <a:r>
              <a:rPr lang="en-US" sz="900" i="1" dirty="0">
                <a:solidFill>
                  <a:schemeClr val="bg1"/>
                </a:solidFill>
              </a:rPr>
              <a:t>   	D</a:t>
            </a:r>
            <a:r>
              <a:rPr lang="en-US" sz="900" i="1" baseline="-25000" dirty="0">
                <a:solidFill>
                  <a:schemeClr val="bg1"/>
                </a:solidFill>
              </a:rPr>
              <a:t>b</a:t>
            </a:r>
            <a:r>
              <a:rPr lang="en-US" sz="900" i="1" dirty="0">
                <a:solidFill>
                  <a:schemeClr val="bg1"/>
                </a:solidFill>
              </a:rPr>
              <a:t> = 6 S</a:t>
            </a:r>
            <a:r>
              <a:rPr lang="en-US" sz="900" i="1" baseline="30000" dirty="0">
                <a:solidFill>
                  <a:schemeClr val="bg1"/>
                </a:solidFill>
              </a:rPr>
              <a:t>0.7</a:t>
            </a:r>
            <a:r>
              <a:rPr lang="en-US" sz="900" i="1" dirty="0">
                <a:solidFill>
                  <a:schemeClr val="bg1"/>
                </a:solidFill>
              </a:rPr>
              <a:t>  (for heavy steel or wide concrete buildings)</a:t>
            </a:r>
          </a:p>
          <a:p>
            <a:r>
              <a:rPr lang="en-US" sz="1100" dirty="0">
                <a:solidFill>
                  <a:srgbClr val="FF0000"/>
                </a:solidFill>
              </a:rPr>
              <a:t>Where S = number of stories in meters</a:t>
            </a:r>
          </a:p>
        </p:txBody>
      </p:sp>
      <p:sp>
        <p:nvSpPr>
          <p:cNvPr id="24581" name="Rectangle 4"/>
          <p:cNvSpPr>
            <a:spLocks noChangeArrowheads="1"/>
          </p:cNvSpPr>
          <p:nvPr/>
        </p:nvSpPr>
        <p:spPr bwMode="auto">
          <a:xfrm>
            <a:off x="7086600" y="1752600"/>
            <a:ext cx="1828800" cy="1446213"/>
          </a:xfrm>
          <a:prstGeom prst="rect">
            <a:avLst/>
          </a:prstGeom>
          <a:solidFill>
            <a:srgbClr val="FFC000"/>
          </a:solidFill>
          <a:ln w="9525">
            <a:noFill/>
            <a:miter lim="800000"/>
            <a:headEnd/>
            <a:tailEnd/>
          </a:ln>
        </p:spPr>
        <p:txBody>
          <a:bodyPr>
            <a:spAutoFit/>
          </a:bodyPr>
          <a:lstStyle/>
          <a:p>
            <a:r>
              <a:rPr lang="en-US" sz="800" i="1" dirty="0">
                <a:solidFill>
                  <a:schemeClr val="bg1"/>
                </a:solidFill>
              </a:rPr>
              <a:t>Equipment Selection for Subsurface Sectioning</a:t>
            </a:r>
          </a:p>
          <a:p>
            <a:endParaRPr lang="en-US" sz="800" i="1" dirty="0">
              <a:solidFill>
                <a:schemeClr val="bg1"/>
              </a:solidFill>
            </a:endParaRPr>
          </a:p>
          <a:p>
            <a:r>
              <a:rPr lang="en-US" sz="800" i="1" dirty="0">
                <a:solidFill>
                  <a:schemeClr val="bg1"/>
                </a:solidFill>
              </a:rPr>
              <a:t>This depends on:</a:t>
            </a:r>
          </a:p>
          <a:p>
            <a:endParaRPr lang="en-US" sz="800" i="1" dirty="0">
              <a:solidFill>
                <a:schemeClr val="bg1"/>
              </a:solidFill>
            </a:endParaRPr>
          </a:p>
          <a:p>
            <a:r>
              <a:rPr lang="en-US" sz="800" i="1" dirty="0">
                <a:solidFill>
                  <a:schemeClr val="bg1"/>
                </a:solidFill>
              </a:rPr>
              <a:t>1-  Terrain features</a:t>
            </a:r>
          </a:p>
          <a:p>
            <a:r>
              <a:rPr lang="en-US" sz="800" i="1" dirty="0">
                <a:solidFill>
                  <a:schemeClr val="bg1"/>
                </a:solidFill>
              </a:rPr>
              <a:t> 2-  Accessibility</a:t>
            </a:r>
          </a:p>
          <a:p>
            <a:r>
              <a:rPr lang="en-US" sz="800" i="1" dirty="0">
                <a:solidFill>
                  <a:schemeClr val="bg1"/>
                </a:solidFill>
              </a:rPr>
              <a:t> 3-  Geological conditions</a:t>
            </a:r>
          </a:p>
          <a:p>
            <a:r>
              <a:rPr lang="en-US" sz="800" i="1" dirty="0">
                <a:solidFill>
                  <a:schemeClr val="bg1"/>
                </a:solidFill>
              </a:rPr>
              <a:t> 4-  Boring Depths</a:t>
            </a:r>
          </a:p>
          <a:p>
            <a:r>
              <a:rPr lang="en-US" sz="800" i="1" dirty="0">
                <a:solidFill>
                  <a:schemeClr val="bg1"/>
                </a:solidFill>
              </a:rPr>
              <a:t> 5-  Sample types</a:t>
            </a:r>
          </a:p>
          <a:p>
            <a:r>
              <a:rPr lang="en-US" sz="800" i="1" dirty="0">
                <a:solidFill>
                  <a:schemeClr val="bg1"/>
                </a:solidFill>
              </a:rPr>
              <a:t> 6-  Nature of the project</a:t>
            </a:r>
          </a:p>
        </p:txBody>
      </p:sp>
      <p:sp>
        <p:nvSpPr>
          <p:cNvPr id="7" name="Sun 6">
            <a:hlinkClick r:id="rId3" action="ppaction://hlinksldjump"/>
          </p:cNvPr>
          <p:cNvSpPr/>
          <p:nvPr/>
        </p:nvSpPr>
        <p:spPr>
          <a:xfrm>
            <a:off x="438269" y="2356705"/>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n 7"/>
          <p:cNvSpPr/>
          <p:nvPr/>
        </p:nvSpPr>
        <p:spPr>
          <a:xfrm>
            <a:off x="438269" y="2575547"/>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n 8"/>
          <p:cNvSpPr/>
          <p:nvPr/>
        </p:nvSpPr>
        <p:spPr>
          <a:xfrm>
            <a:off x="438269" y="2794389"/>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n 9"/>
          <p:cNvSpPr/>
          <p:nvPr/>
        </p:nvSpPr>
        <p:spPr>
          <a:xfrm>
            <a:off x="438269" y="3013231"/>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n 10"/>
          <p:cNvSpPr/>
          <p:nvPr/>
        </p:nvSpPr>
        <p:spPr>
          <a:xfrm>
            <a:off x="438269" y="3232074"/>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71600"/>
            <a:ext cx="4419600" cy="496996"/>
          </a:xfrm>
          <a:prstGeom prst="rect">
            <a:avLst/>
          </a:prstGeom>
        </p:spPr>
        <p:txBody>
          <a:bodyPr>
            <a:spAutoFit/>
          </a:bodyPr>
          <a:lstStyle/>
          <a:p>
            <a:pPr fontAlgn="auto">
              <a:lnSpc>
                <a:spcPct val="150000"/>
              </a:lnSpc>
              <a:spcBef>
                <a:spcPts val="0"/>
              </a:spcBef>
              <a:spcAft>
                <a:spcPts val="0"/>
              </a:spcAft>
              <a:defRPr/>
            </a:pPr>
            <a:r>
              <a:rPr lang="en-US"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4. </a:t>
            </a: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Subsurface Sectioning</a:t>
            </a: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graphicFrame>
        <p:nvGraphicFramePr>
          <p:cNvPr id="8" name="Table 7"/>
          <p:cNvGraphicFramePr>
            <a:graphicFrameLocks noGrp="1"/>
          </p:cNvGraphicFramePr>
          <p:nvPr/>
        </p:nvGraphicFramePr>
        <p:xfrm>
          <a:off x="228600" y="2057400"/>
          <a:ext cx="8686800" cy="4274820"/>
        </p:xfrm>
        <a:graphic>
          <a:graphicData uri="http://schemas.openxmlformats.org/drawingml/2006/table">
            <a:tbl>
              <a:tblPr firstRow="1" bandRow="1">
                <a:tableStyleId>{5C22544A-7EE6-4342-B048-85BDC9FD1C3A}</a:tableStyleId>
              </a:tblPr>
              <a:tblGrid>
                <a:gridCol w="2004646"/>
                <a:gridCol w="6682154"/>
              </a:tblGrid>
              <a:tr h="571500">
                <a:tc>
                  <a:txBody>
                    <a:bodyPr/>
                    <a:lstStyle/>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Areas of</a:t>
                      </a:r>
                    </a:p>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investigation</a:t>
                      </a:r>
                      <a:endParaRPr lang="en-US" sz="1400" dirty="0">
                        <a:solidFill>
                          <a:schemeClr val="bg1"/>
                        </a:solidFill>
                        <a:effectLst>
                          <a:outerShdw blurRad="38100" dist="38100" dir="2700000" algn="tl">
                            <a:srgbClr val="000000">
                              <a:alpha val="43137"/>
                            </a:srgbClr>
                          </a:outerShdw>
                        </a:effectLst>
                      </a:endParaRPr>
                    </a:p>
                  </a:txBody>
                  <a:tcPr/>
                </a:tc>
                <a:tc>
                  <a:txBody>
                    <a:bodyPr/>
                    <a:lstStyle/>
                    <a:p>
                      <a:pPr algn="ctr"/>
                      <a:endPar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endParaRPr>
                    </a:p>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Boring depth</a:t>
                      </a:r>
                      <a:endParaRPr lang="en-US" sz="1400" dirty="0">
                        <a:solidFill>
                          <a:schemeClr val="bg1"/>
                        </a:solidFill>
                        <a:effectLst>
                          <a:outerShdw blurRad="38100" dist="38100" dir="2700000" algn="tl">
                            <a:srgbClr val="000000">
                              <a:alpha val="43137"/>
                            </a:srgbClr>
                          </a:outerShdw>
                        </a:effectLst>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Large structure with separate closely space footings</a:t>
                      </a:r>
                      <a:endParaRPr lang="en-US"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kumimoji="0" lang="en-US" sz="1200" b="0" kern="1200" baseline="0" dirty="0" smtClean="0">
                          <a:solidFill>
                            <a:schemeClr val="dk1"/>
                          </a:solidFill>
                          <a:latin typeface="Times New Roman" pitchFamily="18" charset="0"/>
                          <a:ea typeface="+mn-ea"/>
                          <a:cs typeface="Times New Roman" pitchFamily="18" charset="0"/>
                        </a:rPr>
                        <a:t>Extend to depth where increase in vertical stress for combined foundations is less than </a:t>
                      </a:r>
                      <a:r>
                        <a:rPr kumimoji="0" lang="en-US" sz="1200" b="0" u="sng" kern="1200" baseline="0" dirty="0" smtClean="0">
                          <a:solidFill>
                            <a:schemeClr val="dk1"/>
                          </a:solidFill>
                          <a:latin typeface="Times New Roman" pitchFamily="18" charset="0"/>
                          <a:ea typeface="+mn-ea"/>
                          <a:cs typeface="Times New Roman" pitchFamily="18" charset="0"/>
                        </a:rPr>
                        <a:t>10 percent of effective overburden stress.</a:t>
                      </a:r>
                      <a:r>
                        <a:rPr kumimoji="0" lang="en-US" sz="1200" b="0" kern="1200" baseline="0" dirty="0" smtClean="0">
                          <a:solidFill>
                            <a:schemeClr val="dk1"/>
                          </a:solidFill>
                          <a:latin typeface="Times New Roman" pitchFamily="18" charset="0"/>
                          <a:ea typeface="+mn-ea"/>
                          <a:cs typeface="Times New Roman" pitchFamily="18" charset="0"/>
                        </a:rPr>
                        <a:t> Generally all boring should extend to no less than 9 m (30 ft) below lowest part of foundation unless rock is encountered at shallower depth.</a:t>
                      </a:r>
                      <a:endParaRPr lang="en-US" sz="1200" b="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r>
              <a:tr h="571500">
                <a:tc>
                  <a:txBody>
                    <a:bodyPr/>
                    <a:lstStyle/>
                    <a:p>
                      <a:pPr algn="l" rtl="0"/>
                      <a:r>
                        <a:rPr kumimoji="0" lang="en-US" sz="1200" kern="1200" baseline="0" dirty="0" smtClean="0">
                          <a:solidFill>
                            <a:srgbClr val="FF0000"/>
                          </a:solidFill>
                          <a:latin typeface="Times New Roman" pitchFamily="18" charset="0"/>
                          <a:ea typeface="+mn-ea"/>
                          <a:cs typeface="Times New Roman" pitchFamily="18" charset="0"/>
                        </a:rPr>
                        <a:t>Isolated rigid</a:t>
                      </a:r>
                    </a:p>
                    <a:p>
                      <a:pPr algn="l" rtl="0"/>
                      <a:r>
                        <a:rPr kumimoji="0" lang="en-US" sz="1200" kern="1200" baseline="0" dirty="0" smtClean="0">
                          <a:solidFill>
                            <a:srgbClr val="FF0000"/>
                          </a:solidFill>
                          <a:latin typeface="Times New Roman" pitchFamily="18" charset="0"/>
                          <a:ea typeface="+mn-ea"/>
                          <a:cs typeface="Times New Roman" pitchFamily="18" charset="0"/>
                        </a:rPr>
                        <a:t>foundations</a:t>
                      </a:r>
                      <a:endParaRPr lang="en-US" sz="1200" dirty="0">
                        <a:solidFill>
                          <a:srgbClr val="FF0000"/>
                        </a:solidFill>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where vertical stress decreases to 10 percent of bearing pressure. Generally all borings should extend no less than 9 m (30 ft) below lowest part of foundation unless rock is encountered at shallower depth.</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Long bulkhead or wharf wall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below dredge line between 0.75 and 1.5 times unbalanced height of wall. Where stratification indicates possible deep stability problem, selected borings should reach top of hard stratum.</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Deep cuts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between 0.75 and 1 times base width of narrow cuts. Where cut is above groundwater in stable materials, depth of 1.2 to 2.4 m (4 to 8 ft) below base may suffice. Where base is below groundwater, determine extent of previous strata below base.</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Dams and water retention structures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of 0.5 base width of earth dams or 1 to 1.5 times height of small concrete dams in relatively homogeneous foundations. Borings may terminate after penetration of 3 to 6 m (10 to 20 ft) in hard and impervious stratum if continuity of this stratum is known from reconnaissance.</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High  embankments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between 0.5 to 1.25 times horizontal length of side slope in relatively homogeneous foundation. Where soft strata are encountered, borings should reach hard materials.</a:t>
                      </a:r>
                      <a:endParaRPr lang="en-US" sz="1200" dirty="0">
                        <a:latin typeface="Times New Roman" pitchFamily="18" charset="0"/>
                        <a:cs typeface="Times New Roman" pitchFamily="18" charset="0"/>
                      </a:endParaRPr>
                    </a:p>
                  </a:txBody>
                  <a:tcPr/>
                </a:tc>
              </a:tr>
            </a:tbl>
          </a:graphicData>
        </a:graphic>
      </p:graphicFrame>
      <p:sp>
        <p:nvSpPr>
          <p:cNvPr id="25629" name="Rectangle 8"/>
          <p:cNvSpPr>
            <a:spLocks noChangeArrowheads="1"/>
          </p:cNvSpPr>
          <p:nvPr/>
        </p:nvSpPr>
        <p:spPr bwMode="auto">
          <a:xfrm>
            <a:off x="6781800" y="6400800"/>
            <a:ext cx="2108200" cy="276225"/>
          </a:xfrm>
          <a:prstGeom prst="rect">
            <a:avLst/>
          </a:prstGeom>
          <a:noFill/>
          <a:ln w="9525">
            <a:noFill/>
            <a:miter lim="800000"/>
            <a:headEnd/>
            <a:tailEnd/>
          </a:ln>
        </p:spPr>
        <p:txBody>
          <a:bodyPr wrap="none">
            <a:spAutoFit/>
          </a:bodyPr>
          <a:lstStyle/>
          <a:p>
            <a:r>
              <a:rPr lang="en-US" sz="1200" dirty="0">
                <a:latin typeface="Times New Roman" pitchFamily="18" charset="0"/>
                <a:cs typeface="Times New Roman" pitchFamily="18" charset="0"/>
              </a:rPr>
              <a:t>From NAVFAC DM-7.1, 1982.</a:t>
            </a:r>
          </a:p>
        </p:txBody>
      </p:sp>
    </p:spTree>
    <p:extLst>
      <p:ext uri="{BB962C8B-B14F-4D97-AF65-F5344CB8AC3E}">
        <p14:creationId xmlns:p14="http://schemas.microsoft.com/office/powerpoint/2010/main" val="1597462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67" t="-1" r="11585" b="49245"/>
          <a:stretch/>
        </p:blipFill>
        <p:spPr bwMode="auto">
          <a:xfrm>
            <a:off x="182880" y="3200205"/>
            <a:ext cx="4300860" cy="118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1316" y="683784"/>
            <a:ext cx="8436899" cy="707886"/>
          </a:xfrm>
          <a:prstGeom prst="rect">
            <a:avLst/>
          </a:prstGeom>
        </p:spPr>
        <p:txBody>
          <a:bodyPr wrap="square">
            <a:spAutoFit/>
          </a:bodyPr>
          <a:lstStyle/>
          <a:p>
            <a:r>
              <a:rPr lang="en-US" sz="2000" dirty="0">
                <a:solidFill>
                  <a:srgbClr val="007635"/>
                </a:solidFill>
              </a:rPr>
              <a:t>Boussinesq’s Equation </a:t>
            </a:r>
            <a:r>
              <a:rPr lang="en-US" sz="2000" dirty="0" smtClean="0">
                <a:solidFill>
                  <a:srgbClr val="007635"/>
                </a:solidFill>
              </a:rPr>
              <a:t>for Vertical </a:t>
            </a:r>
            <a:r>
              <a:rPr lang="en-US" sz="2000" dirty="0">
                <a:solidFill>
                  <a:srgbClr val="007635"/>
                </a:solidFill>
              </a:rPr>
              <a:t>Stress Caused by a Rectangularly Loaded Area</a:t>
            </a:r>
          </a:p>
        </p:txBody>
      </p:sp>
      <p:sp>
        <p:nvSpPr>
          <p:cNvPr id="6" name="Rectangle 5"/>
          <p:cNvSpPr/>
          <p:nvPr/>
        </p:nvSpPr>
        <p:spPr>
          <a:xfrm>
            <a:off x="311316" y="105934"/>
            <a:ext cx="3608680" cy="577850"/>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Sectioning</a:t>
            </a: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1034" y="1591101"/>
            <a:ext cx="29051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32398" y="1757717"/>
            <a:ext cx="1901483" cy="584775"/>
          </a:xfrm>
          <a:prstGeom prst="rect">
            <a:avLst/>
          </a:prstGeom>
          <a:noFill/>
        </p:spPr>
        <p:txBody>
          <a:bodyPr wrap="none" rtlCol="0">
            <a:spAutoFit/>
          </a:bodyPr>
          <a:lstStyle/>
          <a:p>
            <a:r>
              <a:rPr lang="en-US" sz="3200" dirty="0" smtClean="0">
                <a:solidFill>
                  <a:schemeClr val="bg1"/>
                </a:solidFill>
                <a:latin typeface="Symbol" pitchFamily="18" charset="2"/>
              </a:rPr>
              <a:t>Ds</a:t>
            </a:r>
            <a:r>
              <a:rPr lang="en-US" sz="3200" baseline="-25000" dirty="0" smtClean="0">
                <a:solidFill>
                  <a:schemeClr val="bg1"/>
                </a:solidFill>
                <a:latin typeface="Times New Roman" pitchFamily="18" charset="0"/>
                <a:cs typeface="Times New Roman" pitchFamily="18" charset="0"/>
              </a:rPr>
              <a:t>c</a:t>
            </a:r>
            <a:r>
              <a:rPr lang="en-US" sz="3200" dirty="0" smtClean="0">
                <a:solidFill>
                  <a:schemeClr val="bg1"/>
                </a:solidFill>
              </a:rPr>
              <a:t> =</a:t>
            </a:r>
            <a:r>
              <a:rPr lang="en-US" sz="3200" dirty="0" smtClean="0">
                <a:solidFill>
                  <a:schemeClr val="bg1"/>
                </a:solidFill>
                <a:latin typeface="Times New Roman" pitchFamily="18" charset="0"/>
                <a:cs typeface="Times New Roman" pitchFamily="18" charset="0"/>
              </a:rPr>
              <a:t> q I</a:t>
            </a:r>
            <a:r>
              <a:rPr lang="en-US" sz="3200" baseline="-25000" dirty="0" smtClean="0">
                <a:solidFill>
                  <a:schemeClr val="bg1"/>
                </a:solidFill>
              </a:rPr>
              <a:t>c</a:t>
            </a:r>
            <a:endParaRPr lang="en-US" sz="3200" baseline="-25000" dirty="0">
              <a:solidFill>
                <a:schemeClr val="bg1"/>
              </a:solidFill>
            </a:endParaRPr>
          </a:p>
        </p:txBody>
      </p:sp>
      <p:cxnSp>
        <p:nvCxnSpPr>
          <p:cNvPr id="9" name="Straight Arrow Connector 8"/>
          <p:cNvCxnSpPr/>
          <p:nvPr/>
        </p:nvCxnSpPr>
        <p:spPr>
          <a:xfrm>
            <a:off x="6602030" y="3564624"/>
            <a:ext cx="0" cy="7915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02410" y="4210730"/>
            <a:ext cx="1348446" cy="400110"/>
          </a:xfrm>
          <a:prstGeom prst="rect">
            <a:avLst/>
          </a:prstGeom>
          <a:noFill/>
        </p:spPr>
        <p:txBody>
          <a:bodyPr wrap="none" rtlCol="0">
            <a:spAutoFit/>
          </a:bodyPr>
          <a:lstStyle/>
          <a:p>
            <a:r>
              <a:rPr lang="en-US" sz="2000" dirty="0" smtClean="0">
                <a:solidFill>
                  <a:schemeClr val="bg1"/>
                </a:solidFill>
                <a:latin typeface="Symbol" pitchFamily="18" charset="2"/>
              </a:rPr>
              <a:t>0.1</a:t>
            </a:r>
            <a:r>
              <a:rPr lang="en-US" sz="2000" dirty="0" smtClean="0">
                <a:solidFill>
                  <a:schemeClr val="bg1"/>
                </a:solidFill>
                <a:latin typeface="Times New Roman" pitchFamily="18" charset="0"/>
                <a:cs typeface="Times New Roman" pitchFamily="18" charset="0"/>
              </a:rPr>
              <a:t> q </a:t>
            </a:r>
            <a:r>
              <a:rPr lang="en-US" sz="2000" dirty="0" smtClean="0">
                <a:solidFill>
                  <a:schemeClr val="bg1"/>
                </a:solidFill>
              </a:rPr>
              <a:t>=</a:t>
            </a:r>
            <a:r>
              <a:rPr lang="en-US" sz="2000" dirty="0" smtClean="0">
                <a:solidFill>
                  <a:schemeClr val="bg1"/>
                </a:solidFill>
                <a:latin typeface="Times New Roman" pitchFamily="18" charset="0"/>
                <a:cs typeface="Times New Roman" pitchFamily="18" charset="0"/>
              </a:rPr>
              <a:t> q I</a:t>
            </a:r>
            <a:r>
              <a:rPr lang="en-US" sz="2000" baseline="-25000" dirty="0" smtClean="0">
                <a:solidFill>
                  <a:schemeClr val="bg1"/>
                </a:solidFill>
              </a:rPr>
              <a:t>c</a:t>
            </a:r>
            <a:endParaRPr lang="en-US" sz="2000" baseline="-25000" dirty="0">
              <a:solidFill>
                <a:schemeClr val="bg1"/>
              </a:solidFill>
            </a:endParaRPr>
          </a:p>
        </p:txBody>
      </p:sp>
      <p:sp>
        <p:nvSpPr>
          <p:cNvPr id="10" name="Rectangle 9"/>
          <p:cNvSpPr/>
          <p:nvPr/>
        </p:nvSpPr>
        <p:spPr>
          <a:xfrm>
            <a:off x="7384554" y="1870112"/>
            <a:ext cx="389850" cy="584775"/>
          </a:xfrm>
          <a:prstGeom prst="rect">
            <a:avLst/>
          </a:prstGeom>
        </p:spPr>
        <p:txBody>
          <a:bodyPr wrap="none">
            <a:spAutoFit/>
          </a:bodyPr>
          <a:lstStyle/>
          <a:p>
            <a:r>
              <a:rPr lang="en-US" sz="3200" dirty="0">
                <a:solidFill>
                  <a:schemeClr val="bg1"/>
                </a:solidFill>
                <a:latin typeface="Times New Roman" pitchFamily="18" charset="0"/>
                <a:cs typeface="Times New Roman" pitchFamily="18" charset="0"/>
              </a:rPr>
              <a:t>q</a:t>
            </a:r>
            <a:endParaRPr lang="en-US" sz="3200" dirty="0"/>
          </a:p>
        </p:txBody>
      </p:sp>
      <p:cxnSp>
        <p:nvCxnSpPr>
          <p:cNvPr id="14" name="Straight Arrow Connector 13"/>
          <p:cNvCxnSpPr/>
          <p:nvPr/>
        </p:nvCxnSpPr>
        <p:spPr>
          <a:xfrm flipV="1">
            <a:off x="578738" y="2192638"/>
            <a:ext cx="267423" cy="292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1316" y="2476647"/>
            <a:ext cx="697627" cy="369332"/>
          </a:xfrm>
          <a:prstGeom prst="rect">
            <a:avLst/>
          </a:prstGeom>
          <a:noFill/>
        </p:spPr>
        <p:txBody>
          <a:bodyPr wrap="none" rtlCol="0">
            <a:spAutoFit/>
          </a:bodyPr>
          <a:lstStyle/>
          <a:p>
            <a:r>
              <a:rPr lang="en-US" dirty="0" smtClean="0">
                <a:solidFill>
                  <a:schemeClr val="bg1"/>
                </a:solidFill>
              </a:rPr>
              <a:t>0.1 q</a:t>
            </a:r>
            <a:endParaRPr lang="en-US" dirty="0">
              <a:solidFill>
                <a:schemeClr val="bg1"/>
              </a:solidFill>
            </a:endParaRPr>
          </a:p>
        </p:txBody>
      </p:sp>
      <p:sp>
        <p:nvSpPr>
          <p:cNvPr id="17" name="Freeform 16"/>
          <p:cNvSpPr/>
          <p:nvPr/>
        </p:nvSpPr>
        <p:spPr>
          <a:xfrm>
            <a:off x="6733317" y="2898444"/>
            <a:ext cx="1514902" cy="1828800"/>
          </a:xfrm>
          <a:custGeom>
            <a:avLst/>
            <a:gdLst>
              <a:gd name="connsiteX0" fmla="*/ 1337481 w 1337481"/>
              <a:gd name="connsiteY0" fmla="*/ 0 h 1651379"/>
              <a:gd name="connsiteX1" fmla="*/ 286603 w 1337481"/>
              <a:gd name="connsiteY1" fmla="*/ 286603 h 1651379"/>
              <a:gd name="connsiteX2" fmla="*/ 0 w 1337481"/>
              <a:gd name="connsiteY2" fmla="*/ 1651379 h 1651379"/>
              <a:gd name="connsiteX3" fmla="*/ 0 w 1337481"/>
              <a:gd name="connsiteY3" fmla="*/ 1651379 h 1651379"/>
              <a:gd name="connsiteX0" fmla="*/ 1514902 w 1514902"/>
              <a:gd name="connsiteY0" fmla="*/ 0 h 1763742"/>
              <a:gd name="connsiteX1" fmla="*/ 464024 w 1514902"/>
              <a:gd name="connsiteY1" fmla="*/ 286603 h 1763742"/>
              <a:gd name="connsiteX2" fmla="*/ 177421 w 1514902"/>
              <a:gd name="connsiteY2" fmla="*/ 1651379 h 1763742"/>
              <a:gd name="connsiteX3" fmla="*/ 0 w 1514902"/>
              <a:gd name="connsiteY3" fmla="*/ 1692322 h 1763742"/>
              <a:gd name="connsiteX0" fmla="*/ 1337481 w 1337481"/>
              <a:gd name="connsiteY0" fmla="*/ 0 h 1651379"/>
              <a:gd name="connsiteX1" fmla="*/ 286603 w 1337481"/>
              <a:gd name="connsiteY1" fmla="*/ 286603 h 1651379"/>
              <a:gd name="connsiteX2" fmla="*/ 0 w 1337481"/>
              <a:gd name="connsiteY2" fmla="*/ 1651379 h 1651379"/>
              <a:gd name="connsiteX0" fmla="*/ 1514902 w 1514902"/>
              <a:gd name="connsiteY0" fmla="*/ 0 h 1828800"/>
              <a:gd name="connsiteX1" fmla="*/ 464024 w 1514902"/>
              <a:gd name="connsiteY1" fmla="*/ 286603 h 1828800"/>
              <a:gd name="connsiteX2" fmla="*/ 0 w 1514902"/>
              <a:gd name="connsiteY2" fmla="*/ 1828800 h 1828800"/>
              <a:gd name="connsiteX0" fmla="*/ 1514902 w 1514902"/>
              <a:gd name="connsiteY0" fmla="*/ 0 h 1828800"/>
              <a:gd name="connsiteX1" fmla="*/ 464024 w 1514902"/>
              <a:gd name="connsiteY1" fmla="*/ 286603 h 1828800"/>
              <a:gd name="connsiteX2" fmla="*/ 0 w 1514902"/>
              <a:gd name="connsiteY2" fmla="*/ 1828800 h 1828800"/>
            </a:gdLst>
            <a:ahLst/>
            <a:cxnLst>
              <a:cxn ang="0">
                <a:pos x="connsiteX0" y="connsiteY0"/>
              </a:cxn>
              <a:cxn ang="0">
                <a:pos x="connsiteX1" y="connsiteY1"/>
              </a:cxn>
              <a:cxn ang="0">
                <a:pos x="connsiteX2" y="connsiteY2"/>
              </a:cxn>
            </a:cxnLst>
            <a:rect l="l" t="t" r="r" b="b"/>
            <a:pathLst>
              <a:path w="1514902" h="1828800">
                <a:moveTo>
                  <a:pt x="1514902" y="0"/>
                </a:moveTo>
                <a:cubicBezTo>
                  <a:pt x="1100919" y="5686"/>
                  <a:pt x="716508" y="-18197"/>
                  <a:pt x="464024" y="286603"/>
                </a:cubicBezTo>
                <a:cubicBezTo>
                  <a:pt x="211540" y="591403"/>
                  <a:pt x="36394" y="1226024"/>
                  <a:pt x="0" y="1828800"/>
                </a:cubicBezTo>
              </a:path>
            </a:pathLst>
          </a:custGeom>
          <a:no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6479274" y="4438081"/>
            <a:ext cx="494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572250" y="4398169"/>
            <a:ext cx="71438" cy="80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726640" y="4398169"/>
            <a:ext cx="81354" cy="80962"/>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60129" y="5079582"/>
            <a:ext cx="4483920" cy="584775"/>
          </a:xfrm>
          <a:prstGeom prst="rect">
            <a:avLst/>
          </a:prstGeom>
          <a:noFill/>
        </p:spPr>
        <p:txBody>
          <a:bodyPr wrap="none" rtlCol="0">
            <a:spAutoFit/>
          </a:bodyPr>
          <a:lstStyle/>
          <a:p>
            <a:r>
              <a:rPr lang="en-US" sz="3200" dirty="0" smtClean="0">
                <a:solidFill>
                  <a:schemeClr val="bg1"/>
                </a:solidFill>
                <a:latin typeface="Times New Roman" pitchFamily="18" charset="0"/>
                <a:cs typeface="Times New Roman" pitchFamily="18" charset="0"/>
              </a:rPr>
              <a:t>m  </a:t>
            </a:r>
            <a:r>
              <a:rPr lang="en-US" sz="3200" dirty="0" smtClean="0">
                <a:solidFill>
                  <a:schemeClr val="bg1"/>
                </a:solidFill>
              </a:rPr>
              <a:t>=</a:t>
            </a:r>
            <a:r>
              <a:rPr lang="en-US" sz="3200" dirty="0" smtClean="0">
                <a:solidFill>
                  <a:schemeClr val="bg1"/>
                </a:solidFill>
                <a:latin typeface="Times New Roman" pitchFamily="18" charset="0"/>
                <a:cs typeface="Times New Roman" pitchFamily="18" charset="0"/>
              </a:rPr>
              <a:t> B/Z              n  = L/Z</a:t>
            </a:r>
            <a:endParaRPr lang="en-US" sz="3200" baseline="-25000" dirty="0">
              <a:solidFill>
                <a:schemeClr val="bg1"/>
              </a:solidFill>
            </a:endParaRPr>
          </a:p>
        </p:txBody>
      </p:sp>
      <p:sp>
        <p:nvSpPr>
          <p:cNvPr id="25" name="TextBox 24"/>
          <p:cNvSpPr txBox="1"/>
          <p:nvPr/>
        </p:nvSpPr>
        <p:spPr>
          <a:xfrm>
            <a:off x="927551" y="4994424"/>
            <a:ext cx="328936" cy="707886"/>
          </a:xfrm>
          <a:prstGeom prst="rect">
            <a:avLst/>
          </a:prstGeom>
          <a:noFill/>
        </p:spPr>
        <p:txBody>
          <a:bodyPr wrap="none" rtlCol="0">
            <a:spAutoFit/>
          </a:bodyPr>
          <a:lstStyle/>
          <a:p>
            <a:r>
              <a:rPr lang="en-US" sz="4000" b="1" dirty="0" smtClean="0">
                <a:solidFill>
                  <a:schemeClr val="bg1"/>
                </a:solidFill>
                <a:latin typeface="Times New Roman" pitchFamily="18" charset="0"/>
                <a:cs typeface="Times New Roman" pitchFamily="18" charset="0"/>
              </a:rPr>
              <a:t>′</a:t>
            </a:r>
            <a:endParaRPr lang="en-US" sz="4000" b="1" dirty="0">
              <a:solidFill>
                <a:schemeClr val="bg1"/>
              </a:solidFill>
              <a:latin typeface="Times New Roman" pitchFamily="18" charset="0"/>
              <a:cs typeface="Times New Roman" pitchFamily="18" charset="0"/>
            </a:endParaRPr>
          </a:p>
        </p:txBody>
      </p:sp>
      <p:sp>
        <p:nvSpPr>
          <p:cNvPr id="30" name="TextBox 29"/>
          <p:cNvSpPr txBox="1"/>
          <p:nvPr/>
        </p:nvSpPr>
        <p:spPr>
          <a:xfrm>
            <a:off x="3754912" y="5019743"/>
            <a:ext cx="328936" cy="707886"/>
          </a:xfrm>
          <a:prstGeom prst="rect">
            <a:avLst/>
          </a:prstGeom>
          <a:noFill/>
        </p:spPr>
        <p:txBody>
          <a:bodyPr wrap="none" rtlCol="0">
            <a:spAutoFit/>
          </a:bodyPr>
          <a:lstStyle/>
          <a:p>
            <a:r>
              <a:rPr lang="en-US" sz="4000" b="1" dirty="0" smtClean="0">
                <a:solidFill>
                  <a:schemeClr val="bg1"/>
                </a:solidFill>
                <a:latin typeface="Times New Roman" pitchFamily="18" charset="0"/>
                <a:cs typeface="Times New Roman" pitchFamily="18" charset="0"/>
              </a:rPr>
              <a:t>′</a:t>
            </a:r>
            <a:endParaRPr lang="en-US" sz="4000" b="1" dirty="0">
              <a:solidFill>
                <a:schemeClr val="bg1"/>
              </a:solidFill>
              <a:latin typeface="Times New Roman" pitchFamily="18" charset="0"/>
              <a:cs typeface="Times New Roman" pitchFamily="18" charset="0"/>
            </a:endParaRPr>
          </a:p>
        </p:txBody>
      </p:sp>
      <p:sp>
        <p:nvSpPr>
          <p:cNvPr id="28" name="Rectangle 27"/>
          <p:cNvSpPr/>
          <p:nvPr/>
        </p:nvSpPr>
        <p:spPr>
          <a:xfrm>
            <a:off x="6276300" y="3153201"/>
            <a:ext cx="325730" cy="369332"/>
          </a:xfrm>
          <a:prstGeom prst="rect">
            <a:avLst/>
          </a:prstGeom>
        </p:spPr>
        <p:txBody>
          <a:bodyPr wrap="none">
            <a:spAutoFit/>
          </a:bodyPr>
          <a:lstStyle/>
          <a:p>
            <a:r>
              <a:rPr lang="en-US" dirty="0">
                <a:solidFill>
                  <a:schemeClr val="bg1"/>
                </a:solidFill>
                <a:latin typeface="Times New Roman" pitchFamily="18" charset="0"/>
                <a:cs typeface="Times New Roman" pitchFamily="18" charset="0"/>
              </a:rPr>
              <a:t>Z</a:t>
            </a:r>
            <a:endParaRPr lang="en-US" baseline="-25000" dirty="0">
              <a:solidFill>
                <a:schemeClr val="bg1"/>
              </a:solidFill>
            </a:endParaRPr>
          </a:p>
        </p:txBody>
      </p:sp>
    </p:spTree>
    <p:extLst>
      <p:ext uri="{BB962C8B-B14F-4D97-AF65-F5344CB8AC3E}">
        <p14:creationId xmlns:p14="http://schemas.microsoft.com/office/powerpoint/2010/main" val="264830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71608"/>
            <a:ext cx="4347665" cy="1015663"/>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1600" dirty="0" smtClean="0">
                <a:solidFill>
                  <a:schemeClr val="bg1"/>
                </a:solidFill>
              </a:rPr>
              <a:t>Boring depth using  Richard et al. 1979  Chart</a:t>
            </a:r>
            <a:endParaRPr lang="en-US" sz="1600" dirty="0">
              <a:solidFill>
                <a:schemeClr val="bg1"/>
              </a:solidFill>
            </a:endParaRPr>
          </a:p>
        </p:txBody>
      </p:sp>
      <p:sp>
        <p:nvSpPr>
          <p:cNvPr id="5" name="TextBox 4"/>
          <p:cNvSpPr txBox="1"/>
          <p:nvPr/>
        </p:nvSpPr>
        <p:spPr>
          <a:xfrm>
            <a:off x="1748217" y="6278327"/>
            <a:ext cx="5818709" cy="523220"/>
          </a:xfrm>
          <a:prstGeom prst="rect">
            <a:avLst/>
          </a:prstGeom>
          <a:noFill/>
        </p:spPr>
        <p:txBody>
          <a:bodyPr wrap="none" rtlCol="0">
            <a:spAutoFit/>
          </a:bodyPr>
          <a:lstStyle/>
          <a:p>
            <a:pPr algn="ctr"/>
            <a:r>
              <a:rPr lang="en-US" sz="1600" dirty="0" smtClean="0">
                <a:solidFill>
                  <a:schemeClr val="bg1"/>
                </a:solidFill>
              </a:rPr>
              <a:t>Boring Depth Using Boussinesq’s Equation for Square loading</a:t>
            </a:r>
          </a:p>
          <a:p>
            <a:pPr algn="ctr"/>
            <a:r>
              <a:rPr lang="en-US" sz="1200" dirty="0" smtClean="0">
                <a:solidFill>
                  <a:schemeClr val="bg1"/>
                </a:solidFill>
              </a:rPr>
              <a:t>(RICHARD </a:t>
            </a:r>
            <a:r>
              <a:rPr lang="en-US" sz="1200" dirty="0">
                <a:solidFill>
                  <a:schemeClr val="bg1"/>
                </a:solidFill>
              </a:rPr>
              <a:t>D. BARKSDALE AND MILTON O. SCHREIBER, </a:t>
            </a:r>
            <a:r>
              <a:rPr lang="en-US" sz="1200" dirty="0" smtClean="0">
                <a:solidFill>
                  <a:schemeClr val="bg1"/>
                </a:solidFill>
              </a:rPr>
              <a:t>1979)</a:t>
            </a:r>
            <a:endParaRPr lang="en-US" sz="1200" dirty="0">
              <a:solidFill>
                <a:schemeClr val="bg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17" y="1215784"/>
            <a:ext cx="8502556" cy="4971757"/>
          </a:xfrm>
          <a:prstGeom prst="rect">
            <a:avLst/>
          </a:prstGeom>
        </p:spPr>
      </p:pic>
      <p:sp>
        <p:nvSpPr>
          <p:cNvPr id="24" name="Oval 23"/>
          <p:cNvSpPr/>
          <p:nvPr/>
        </p:nvSpPr>
        <p:spPr>
          <a:xfrm>
            <a:off x="7531383" y="4940333"/>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5107271" y="4592668"/>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330609" y="1558956"/>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7472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755214"/>
            <a:ext cx="4050341" cy="3970318"/>
          </a:xfrm>
          <a:prstGeom prst="rect">
            <a:avLst/>
          </a:prstGeom>
        </p:spPr>
        <p:txBody>
          <a:bodyPr wrap="square">
            <a:spAutoFit/>
          </a:bodyPr>
          <a:lstStyle/>
          <a:p>
            <a:r>
              <a:rPr lang="en-US" b="1" u="sng" dirty="0">
                <a:solidFill>
                  <a:srgbClr val="FF0000"/>
                </a:solidFill>
              </a:rPr>
              <a:t>EXAMPLE</a:t>
            </a:r>
            <a:r>
              <a:rPr lang="en-US" i="1" dirty="0">
                <a:solidFill>
                  <a:schemeClr val="bg1"/>
                </a:solidFill>
              </a:rPr>
              <a:t> </a:t>
            </a:r>
            <a:endParaRPr lang="en-US" i="1" dirty="0" smtClean="0">
              <a:solidFill>
                <a:schemeClr val="bg1"/>
              </a:solidFill>
            </a:endParaRPr>
          </a:p>
          <a:p>
            <a:endParaRPr lang="en-US" i="1" dirty="0">
              <a:solidFill>
                <a:schemeClr val="bg1"/>
              </a:solidFill>
            </a:endParaRPr>
          </a:p>
          <a:p>
            <a:r>
              <a:rPr lang="en-US" b="1" dirty="0" smtClean="0">
                <a:solidFill>
                  <a:srgbClr val="FF0000"/>
                </a:solidFill>
              </a:rPr>
              <a:t>Given</a:t>
            </a:r>
            <a:endParaRPr lang="en-US" b="1" dirty="0">
              <a:solidFill>
                <a:srgbClr val="FF0000"/>
              </a:solidFill>
            </a:endParaRPr>
          </a:p>
          <a:p>
            <a:r>
              <a:rPr lang="en-US" dirty="0" smtClean="0">
                <a:solidFill>
                  <a:schemeClr val="bg1"/>
                </a:solidFill>
              </a:rPr>
              <a:t>7 ft </a:t>
            </a:r>
            <a:r>
              <a:rPr lang="en-US" dirty="0">
                <a:solidFill>
                  <a:schemeClr val="bg1"/>
                </a:solidFill>
              </a:rPr>
              <a:t>square footing </a:t>
            </a:r>
            <a:endParaRPr lang="en-US" dirty="0" smtClean="0">
              <a:solidFill>
                <a:schemeClr val="bg1"/>
              </a:solidFill>
            </a:endParaRPr>
          </a:p>
          <a:p>
            <a:r>
              <a:rPr lang="en-US" dirty="0" smtClean="0">
                <a:solidFill>
                  <a:schemeClr val="bg1"/>
                </a:solidFill>
              </a:rPr>
              <a:t>Contact </a:t>
            </a:r>
            <a:r>
              <a:rPr lang="en-US" dirty="0">
                <a:solidFill>
                  <a:schemeClr val="bg1"/>
                </a:solidFill>
              </a:rPr>
              <a:t>pressure of </a:t>
            </a:r>
            <a:r>
              <a:rPr lang="en-US" dirty="0" smtClean="0">
                <a:solidFill>
                  <a:schemeClr val="bg1"/>
                </a:solidFill>
              </a:rPr>
              <a:t>5000 lb/ft</a:t>
            </a:r>
            <a:r>
              <a:rPr lang="en-US" baseline="30000" dirty="0" smtClean="0">
                <a:solidFill>
                  <a:schemeClr val="bg1"/>
                </a:solidFill>
              </a:rPr>
              <a:t>2</a:t>
            </a:r>
            <a:endParaRPr lang="en-US" dirty="0">
              <a:solidFill>
                <a:schemeClr val="bg1"/>
              </a:solidFill>
            </a:endParaRPr>
          </a:p>
          <a:p>
            <a:r>
              <a:rPr lang="en-US" dirty="0" smtClean="0">
                <a:solidFill>
                  <a:schemeClr val="bg1"/>
                </a:solidFill>
              </a:rPr>
              <a:t>Wet </a:t>
            </a:r>
            <a:r>
              <a:rPr lang="en-US" dirty="0">
                <a:solidFill>
                  <a:schemeClr val="bg1"/>
                </a:solidFill>
              </a:rPr>
              <a:t>unit weight of the </a:t>
            </a:r>
            <a:r>
              <a:rPr lang="en-US" dirty="0" smtClean="0">
                <a:solidFill>
                  <a:schemeClr val="bg1"/>
                </a:solidFill>
              </a:rPr>
              <a:t>soil = 115 lb/ft</a:t>
            </a:r>
            <a:r>
              <a:rPr lang="en-US" baseline="30000" dirty="0" smtClean="0">
                <a:solidFill>
                  <a:schemeClr val="bg1"/>
                </a:solidFill>
              </a:rPr>
              <a:t>3</a:t>
            </a:r>
            <a:r>
              <a:rPr lang="en-US" dirty="0" smtClean="0">
                <a:solidFill>
                  <a:schemeClr val="bg1"/>
                </a:solidFill>
              </a:rPr>
              <a:t>.</a:t>
            </a:r>
            <a:r>
              <a:rPr lang="en-US" dirty="0">
                <a:solidFill>
                  <a:schemeClr val="bg1"/>
                </a:solidFill>
              </a:rPr>
              <a:t> </a:t>
            </a:r>
            <a:r>
              <a:rPr lang="en-US" dirty="0" smtClean="0">
                <a:solidFill>
                  <a:schemeClr val="bg1"/>
                </a:solidFill>
              </a:rPr>
              <a:t>Water </a:t>
            </a:r>
            <a:r>
              <a:rPr lang="en-US" dirty="0">
                <a:solidFill>
                  <a:schemeClr val="bg1"/>
                </a:solidFill>
              </a:rPr>
              <a:t>table is estimated to be </a:t>
            </a:r>
            <a:r>
              <a:rPr lang="en-US" dirty="0" smtClean="0">
                <a:solidFill>
                  <a:schemeClr val="bg1"/>
                </a:solidFill>
              </a:rPr>
              <a:t>40 </a:t>
            </a:r>
            <a:r>
              <a:rPr lang="en-US" dirty="0">
                <a:solidFill>
                  <a:schemeClr val="bg1"/>
                </a:solidFill>
              </a:rPr>
              <a:t>ft beneath the footing.</a:t>
            </a:r>
          </a:p>
          <a:p>
            <a:endParaRPr lang="en-US" i="1" dirty="0" smtClean="0">
              <a:solidFill>
                <a:schemeClr val="bg1"/>
              </a:solidFill>
            </a:endParaRPr>
          </a:p>
          <a:p>
            <a:endParaRPr lang="en-US" i="1" dirty="0" smtClean="0">
              <a:solidFill>
                <a:schemeClr val="bg1"/>
              </a:solidFill>
            </a:endParaRPr>
          </a:p>
          <a:p>
            <a:r>
              <a:rPr lang="en-US" b="1" dirty="0" smtClean="0">
                <a:solidFill>
                  <a:srgbClr val="FF0000"/>
                </a:solidFill>
              </a:rPr>
              <a:t>Find</a:t>
            </a:r>
          </a:p>
          <a:p>
            <a:r>
              <a:rPr lang="en-US" dirty="0" smtClean="0">
                <a:solidFill>
                  <a:schemeClr val="bg1"/>
                </a:solidFill>
              </a:rPr>
              <a:t>The </a:t>
            </a:r>
            <a:r>
              <a:rPr lang="en-US" dirty="0">
                <a:solidFill>
                  <a:schemeClr val="bg1"/>
                </a:solidFill>
              </a:rPr>
              <a:t>minimum depth of test </a:t>
            </a:r>
            <a:r>
              <a:rPr lang="en-US" dirty="0" smtClean="0">
                <a:solidFill>
                  <a:schemeClr val="bg1"/>
                </a:solidFill>
              </a:rPr>
              <a:t>boring</a:t>
            </a:r>
            <a:endParaRPr lang="en-US" dirty="0">
              <a:solidFill>
                <a:schemeClr val="bg1"/>
              </a:solidFill>
            </a:endParaRPr>
          </a:p>
          <a:p>
            <a:r>
              <a:rPr lang="en-US" dirty="0" smtClean="0">
                <a:solidFill>
                  <a:schemeClr val="bg1"/>
                </a:solidFill>
              </a:rPr>
              <a:t>D</a:t>
            </a:r>
            <a:r>
              <a:rPr lang="en-US" baseline="-25000" dirty="0" smtClean="0">
                <a:solidFill>
                  <a:schemeClr val="bg1"/>
                </a:solidFill>
              </a:rPr>
              <a:t>b</a:t>
            </a:r>
          </a:p>
          <a:p>
            <a:endParaRPr lang="en-US" dirty="0">
              <a:solidFill>
                <a:schemeClr val="bg1"/>
              </a:solidFill>
            </a:endParaRPr>
          </a:p>
        </p:txBody>
      </p:sp>
      <p:sp>
        <p:nvSpPr>
          <p:cNvPr id="5" name="Rectangle 4"/>
          <p:cNvSpPr/>
          <p:nvPr/>
        </p:nvSpPr>
        <p:spPr>
          <a:xfrm>
            <a:off x="330589" y="171608"/>
            <a:ext cx="3608680" cy="1107996"/>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2000" b="1" dirty="0" smtClean="0">
                <a:solidFill>
                  <a:schemeClr val="bg1"/>
                </a:solidFill>
              </a:rPr>
              <a:t>Boring depth</a:t>
            </a:r>
            <a:endParaRPr lang="en-US" sz="20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197" y="3276601"/>
            <a:ext cx="4930891" cy="3352800"/>
          </a:xfrm>
          <a:prstGeom prst="rect">
            <a:avLst/>
          </a:prstGeom>
        </p:spPr>
      </p:pic>
      <p:sp>
        <p:nvSpPr>
          <p:cNvPr id="7" name="Rectangle 6"/>
          <p:cNvSpPr/>
          <p:nvPr/>
        </p:nvSpPr>
        <p:spPr>
          <a:xfrm>
            <a:off x="4380930" y="1132764"/>
            <a:ext cx="4299046" cy="1774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991367" y="846161"/>
            <a:ext cx="968991" cy="2866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394544" y="171608"/>
            <a:ext cx="162636" cy="9303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5991367" y="725606"/>
            <a:ext cx="96899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98072" y="267437"/>
            <a:ext cx="505267" cy="369332"/>
          </a:xfrm>
          <a:prstGeom prst="rect">
            <a:avLst/>
          </a:prstGeom>
          <a:noFill/>
        </p:spPr>
        <p:txBody>
          <a:bodyPr wrap="none" rtlCol="0">
            <a:spAutoFit/>
          </a:bodyPr>
          <a:lstStyle/>
          <a:p>
            <a:r>
              <a:rPr lang="en-US" dirty="0" smtClean="0">
                <a:solidFill>
                  <a:schemeClr val="bg1"/>
                </a:solidFill>
              </a:rPr>
              <a:t>7 ft</a:t>
            </a:r>
            <a:endParaRPr lang="en-US" dirty="0">
              <a:solidFill>
                <a:schemeClr val="bg1"/>
              </a:solidFill>
            </a:endParaRPr>
          </a:p>
        </p:txBody>
      </p:sp>
      <p:cxnSp>
        <p:nvCxnSpPr>
          <p:cNvPr id="14" name="Straight Connector 13"/>
          <p:cNvCxnSpPr/>
          <p:nvPr/>
        </p:nvCxnSpPr>
        <p:spPr>
          <a:xfrm flipV="1">
            <a:off x="5991367" y="533400"/>
            <a:ext cx="0" cy="312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948985" y="537949"/>
            <a:ext cx="0" cy="3127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4953000" y="609600"/>
            <a:ext cx="1287439" cy="896126"/>
          </a:xfrm>
          <a:custGeom>
            <a:avLst/>
            <a:gdLst>
              <a:gd name="connsiteX0" fmla="*/ 1542197 w 1542197"/>
              <a:gd name="connsiteY0" fmla="*/ 641445 h 1115206"/>
              <a:gd name="connsiteX1" fmla="*/ 532262 w 1542197"/>
              <a:gd name="connsiteY1" fmla="*/ 1091821 h 1115206"/>
              <a:gd name="connsiteX2" fmla="*/ 0 w 1542197"/>
              <a:gd name="connsiteY2" fmla="*/ 0 h 1115206"/>
              <a:gd name="connsiteX3" fmla="*/ 0 w 1542197"/>
              <a:gd name="connsiteY3" fmla="*/ 0 h 1115206"/>
              <a:gd name="connsiteX0" fmla="*/ 1542197 w 1542197"/>
              <a:gd name="connsiteY0" fmla="*/ 641445 h 641445"/>
              <a:gd name="connsiteX1" fmla="*/ 0 w 1542197"/>
              <a:gd name="connsiteY1" fmla="*/ 0 h 641445"/>
              <a:gd name="connsiteX2" fmla="*/ 0 w 1542197"/>
              <a:gd name="connsiteY2" fmla="*/ 0 h 641445"/>
              <a:gd name="connsiteX0" fmla="*/ 1542197 w 1542197"/>
              <a:gd name="connsiteY0" fmla="*/ 641445 h 824953"/>
              <a:gd name="connsiteX1" fmla="*/ 0 w 1542197"/>
              <a:gd name="connsiteY1" fmla="*/ 0 h 824953"/>
              <a:gd name="connsiteX2" fmla="*/ 0 w 1542197"/>
              <a:gd name="connsiteY2" fmla="*/ 0 h 824953"/>
              <a:gd name="connsiteX0" fmla="*/ 1542197 w 1542197"/>
              <a:gd name="connsiteY0" fmla="*/ 641445 h 1075823"/>
              <a:gd name="connsiteX1" fmla="*/ 0 w 1542197"/>
              <a:gd name="connsiteY1" fmla="*/ 0 h 1075823"/>
              <a:gd name="connsiteX2" fmla="*/ 0 w 1542197"/>
              <a:gd name="connsiteY2" fmla="*/ 0 h 1075823"/>
            </a:gdLst>
            <a:ahLst/>
            <a:cxnLst>
              <a:cxn ang="0">
                <a:pos x="connsiteX0" y="connsiteY0"/>
              </a:cxn>
              <a:cxn ang="0">
                <a:pos x="connsiteX1" y="connsiteY1"/>
              </a:cxn>
              <a:cxn ang="0">
                <a:pos x="connsiteX2" y="connsiteY2"/>
              </a:cxn>
            </a:cxnLst>
            <a:rect l="l" t="t" r="r" b="b"/>
            <a:pathLst>
              <a:path w="1542197" h="1075823">
                <a:moveTo>
                  <a:pt x="1542197" y="641445"/>
                </a:moveTo>
                <a:cubicBezTo>
                  <a:pt x="1492155" y="1123665"/>
                  <a:pt x="896203" y="1524000"/>
                  <a:pt x="0" y="0"/>
                </a:cubicBezTo>
                <a:lnTo>
                  <a:pt x="0" y="0"/>
                </a:lnTo>
              </a:path>
            </a:pathLst>
          </a:custGeom>
          <a:noFill/>
          <a:ln w="6350">
            <a:solidFill>
              <a:srgbClr val="FF0000"/>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114800" y="191869"/>
            <a:ext cx="1218982" cy="646331"/>
          </a:xfrm>
          <a:prstGeom prst="rect">
            <a:avLst/>
          </a:prstGeom>
        </p:spPr>
        <p:txBody>
          <a:bodyPr wrap="square">
            <a:spAutoFit/>
          </a:bodyPr>
          <a:lstStyle/>
          <a:p>
            <a:r>
              <a:rPr lang="en-US" sz="1200" dirty="0">
                <a:solidFill>
                  <a:schemeClr val="bg1"/>
                </a:solidFill>
              </a:rPr>
              <a:t>Contact pressure of 5000 </a:t>
            </a:r>
            <a:r>
              <a:rPr lang="en-US" sz="1200" dirty="0" smtClean="0">
                <a:solidFill>
                  <a:schemeClr val="bg1"/>
                </a:solidFill>
              </a:rPr>
              <a:t>lb/ft</a:t>
            </a:r>
            <a:r>
              <a:rPr lang="en-US" sz="1200" baseline="30000" dirty="0" smtClean="0">
                <a:solidFill>
                  <a:schemeClr val="bg1"/>
                </a:solidFill>
              </a:rPr>
              <a:t>2</a:t>
            </a:r>
            <a:endParaRPr lang="en-US" sz="1200" dirty="0">
              <a:solidFill>
                <a:schemeClr val="bg1"/>
              </a:solidFill>
            </a:endParaRPr>
          </a:p>
        </p:txBody>
      </p:sp>
      <p:sp>
        <p:nvSpPr>
          <p:cNvPr id="18" name="Rectangle 17"/>
          <p:cNvSpPr/>
          <p:nvPr/>
        </p:nvSpPr>
        <p:spPr>
          <a:xfrm>
            <a:off x="7086600" y="1143000"/>
            <a:ext cx="1658339" cy="523220"/>
          </a:xfrm>
          <a:prstGeom prst="rect">
            <a:avLst/>
          </a:prstGeom>
        </p:spPr>
        <p:txBody>
          <a:bodyPr wrap="none">
            <a:spAutoFit/>
          </a:bodyPr>
          <a:lstStyle/>
          <a:p>
            <a:r>
              <a:rPr lang="en-US" sz="2800" dirty="0">
                <a:solidFill>
                  <a:schemeClr val="bg1"/>
                </a:solidFill>
                <a:latin typeface="Symbol" pitchFamily="18" charset="2"/>
              </a:rPr>
              <a:t>g</a:t>
            </a:r>
            <a:r>
              <a:rPr lang="en-US" baseline="-25000" dirty="0" smtClean="0">
                <a:solidFill>
                  <a:schemeClr val="bg1"/>
                </a:solidFill>
              </a:rPr>
              <a:t>wet</a:t>
            </a:r>
            <a:r>
              <a:rPr lang="en-US" dirty="0" smtClean="0">
                <a:solidFill>
                  <a:schemeClr val="bg1"/>
                </a:solidFill>
              </a:rPr>
              <a:t>= </a:t>
            </a:r>
            <a:r>
              <a:rPr lang="en-US" dirty="0">
                <a:solidFill>
                  <a:schemeClr val="bg1"/>
                </a:solidFill>
              </a:rPr>
              <a:t>115 lb/ft</a:t>
            </a:r>
            <a:r>
              <a:rPr lang="en-US" baseline="30000" dirty="0">
                <a:solidFill>
                  <a:schemeClr val="bg1"/>
                </a:solidFill>
              </a:rPr>
              <a:t>3</a:t>
            </a:r>
            <a:endParaRPr lang="en-US" dirty="0"/>
          </a:p>
        </p:txBody>
      </p:sp>
    </p:spTree>
    <p:extLst>
      <p:ext uri="{BB962C8B-B14F-4D97-AF65-F5344CB8AC3E}">
        <p14:creationId xmlns:p14="http://schemas.microsoft.com/office/powerpoint/2010/main" val="155438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332126"/>
            <a:ext cx="4023047" cy="4062651"/>
          </a:xfrm>
          <a:prstGeom prst="rect">
            <a:avLst/>
          </a:prstGeom>
        </p:spPr>
        <p:txBody>
          <a:bodyPr wrap="square">
            <a:spAutoFit/>
          </a:bodyPr>
          <a:lstStyle/>
          <a:p>
            <a:r>
              <a:rPr lang="en-US" b="1" u="sng" dirty="0">
                <a:solidFill>
                  <a:srgbClr val="FF0000"/>
                </a:solidFill>
              </a:rPr>
              <a:t>EXAMPLE</a:t>
            </a:r>
            <a:r>
              <a:rPr lang="en-US" i="1" dirty="0">
                <a:solidFill>
                  <a:schemeClr val="bg1"/>
                </a:solidFill>
              </a:rPr>
              <a:t> </a:t>
            </a:r>
            <a:endParaRPr lang="en-US" i="1" dirty="0" smtClean="0">
              <a:solidFill>
                <a:schemeClr val="bg1"/>
              </a:solidFill>
            </a:endParaRPr>
          </a:p>
          <a:p>
            <a:endParaRPr lang="en-US" i="1" dirty="0">
              <a:solidFill>
                <a:schemeClr val="bg1"/>
              </a:solidFill>
            </a:endParaRPr>
          </a:p>
          <a:p>
            <a:r>
              <a:rPr lang="en-US" b="1" dirty="0" smtClean="0">
                <a:solidFill>
                  <a:srgbClr val="FF0000"/>
                </a:solidFill>
              </a:rPr>
              <a:t>Solution</a:t>
            </a:r>
            <a:endParaRPr lang="en-US" b="1" dirty="0">
              <a:solidFill>
                <a:srgbClr val="FF0000"/>
              </a:solidFill>
            </a:endParaRPr>
          </a:p>
          <a:p>
            <a:endParaRPr lang="en-US" dirty="0" smtClean="0">
              <a:solidFill>
                <a:schemeClr val="bg1"/>
              </a:solidFill>
            </a:endParaRPr>
          </a:p>
          <a:p>
            <a:r>
              <a:rPr lang="en-US" dirty="0" smtClean="0">
                <a:solidFill>
                  <a:schemeClr val="bg1"/>
                </a:solidFill>
              </a:rPr>
              <a:t>Since </a:t>
            </a:r>
            <a:r>
              <a:rPr lang="en-US" dirty="0">
                <a:solidFill>
                  <a:schemeClr val="bg1"/>
                </a:solidFill>
              </a:rPr>
              <a:t>the water table is estimated to be </a:t>
            </a:r>
            <a:r>
              <a:rPr lang="en-US" dirty="0" smtClean="0">
                <a:solidFill>
                  <a:schemeClr val="bg1"/>
                </a:solidFill>
              </a:rPr>
              <a:t>40 </a:t>
            </a:r>
            <a:r>
              <a:rPr lang="en-US" dirty="0">
                <a:solidFill>
                  <a:schemeClr val="bg1"/>
                </a:solidFill>
              </a:rPr>
              <a:t>ft beneath the footing and </a:t>
            </a:r>
            <a:r>
              <a:rPr lang="en-US" dirty="0" smtClean="0">
                <a:solidFill>
                  <a:schemeClr val="bg1"/>
                </a:solidFill>
              </a:rPr>
              <a:t>the footing's </a:t>
            </a:r>
            <a:r>
              <a:rPr lang="en-US" dirty="0">
                <a:solidFill>
                  <a:schemeClr val="bg1"/>
                </a:solidFill>
              </a:rPr>
              <a:t>width is </a:t>
            </a:r>
            <a:r>
              <a:rPr lang="en-US" dirty="0" smtClean="0">
                <a:solidFill>
                  <a:schemeClr val="bg1"/>
                </a:solidFill>
              </a:rPr>
              <a:t>7 </a:t>
            </a:r>
            <a:r>
              <a:rPr lang="en-US" dirty="0">
                <a:solidFill>
                  <a:schemeClr val="bg1"/>
                </a:solidFill>
              </a:rPr>
              <a:t>ft, the soil's wet unit weight should be </a:t>
            </a:r>
            <a:r>
              <a:rPr lang="en-US" dirty="0" smtClean="0">
                <a:solidFill>
                  <a:schemeClr val="bg1"/>
                </a:solidFill>
              </a:rPr>
              <a:t>used</a:t>
            </a:r>
          </a:p>
          <a:p>
            <a:endParaRPr lang="en-US" dirty="0">
              <a:solidFill>
                <a:schemeClr val="bg1"/>
              </a:solidFill>
            </a:endParaRPr>
          </a:p>
          <a:p>
            <a:r>
              <a:rPr lang="en-US" dirty="0" smtClean="0">
                <a:solidFill>
                  <a:schemeClr val="bg1"/>
                </a:solidFill>
              </a:rPr>
              <a:t>Using </a:t>
            </a:r>
            <a:r>
              <a:rPr lang="en-US" sz="2400" dirty="0" smtClean="0">
                <a:solidFill>
                  <a:schemeClr val="bg1"/>
                </a:solidFill>
                <a:latin typeface="Symbol" pitchFamily="18" charset="2"/>
              </a:rPr>
              <a:t>g</a:t>
            </a:r>
            <a:r>
              <a:rPr lang="en-US" baseline="-25000" dirty="0" smtClean="0">
                <a:solidFill>
                  <a:schemeClr val="bg1"/>
                </a:solidFill>
              </a:rPr>
              <a:t>wet </a:t>
            </a:r>
            <a:r>
              <a:rPr lang="en-US" dirty="0" smtClean="0">
                <a:solidFill>
                  <a:schemeClr val="bg1"/>
                </a:solidFill>
              </a:rPr>
              <a:t> =115 lb/ft</a:t>
            </a:r>
            <a:r>
              <a:rPr lang="en-US" baseline="30000" dirty="0" smtClean="0">
                <a:solidFill>
                  <a:schemeClr val="bg1"/>
                </a:solidFill>
              </a:rPr>
              <a:t>3</a:t>
            </a:r>
            <a:r>
              <a:rPr lang="en-US" dirty="0">
                <a:solidFill>
                  <a:schemeClr val="bg1"/>
                </a:solidFill>
              </a:rPr>
              <a:t>, </a:t>
            </a:r>
            <a:endParaRPr lang="en-US" dirty="0" smtClean="0">
              <a:solidFill>
                <a:schemeClr val="bg1"/>
              </a:solidFill>
            </a:endParaRPr>
          </a:p>
          <a:p>
            <a:r>
              <a:rPr lang="en-US" dirty="0" smtClean="0">
                <a:solidFill>
                  <a:schemeClr val="bg1"/>
                </a:solidFill>
              </a:rPr>
              <a:t>Contact </a:t>
            </a:r>
            <a:r>
              <a:rPr lang="en-US" dirty="0">
                <a:solidFill>
                  <a:schemeClr val="bg1"/>
                </a:solidFill>
              </a:rPr>
              <a:t>pressure </a:t>
            </a:r>
            <a:r>
              <a:rPr lang="en-US" dirty="0" smtClean="0">
                <a:solidFill>
                  <a:schemeClr val="bg1"/>
                </a:solidFill>
              </a:rPr>
              <a:t>= 5000 lb/ft</a:t>
            </a:r>
            <a:r>
              <a:rPr lang="en-US" baseline="30000" dirty="0" smtClean="0">
                <a:solidFill>
                  <a:schemeClr val="bg1"/>
                </a:solidFill>
              </a:rPr>
              <a:t>2</a:t>
            </a:r>
            <a:r>
              <a:rPr lang="en-US" dirty="0">
                <a:solidFill>
                  <a:schemeClr val="bg1"/>
                </a:solidFill>
              </a:rPr>
              <a:t>, and </a:t>
            </a:r>
            <a:r>
              <a:rPr lang="en-US" dirty="0" smtClean="0">
                <a:solidFill>
                  <a:schemeClr val="bg1"/>
                </a:solidFill>
              </a:rPr>
              <a:t>Width </a:t>
            </a:r>
            <a:r>
              <a:rPr lang="en-US" dirty="0">
                <a:solidFill>
                  <a:schemeClr val="bg1"/>
                </a:solidFill>
              </a:rPr>
              <a:t>of footing </a:t>
            </a:r>
            <a:r>
              <a:rPr lang="en-US" dirty="0" smtClean="0">
                <a:solidFill>
                  <a:schemeClr val="bg1"/>
                </a:solidFill>
              </a:rPr>
              <a:t> =7 </a:t>
            </a:r>
            <a:r>
              <a:rPr lang="en-US" dirty="0">
                <a:solidFill>
                  <a:schemeClr val="bg1"/>
                </a:solidFill>
              </a:rPr>
              <a:t>ft, </a:t>
            </a:r>
            <a:endParaRPr lang="en-US" dirty="0" smtClean="0">
              <a:solidFill>
                <a:schemeClr val="bg1"/>
              </a:solidFill>
            </a:endParaRPr>
          </a:p>
          <a:p>
            <a:endParaRPr lang="en-US" dirty="0">
              <a:solidFill>
                <a:schemeClr val="bg1"/>
              </a:solidFill>
            </a:endParaRPr>
          </a:p>
          <a:p>
            <a:r>
              <a:rPr lang="en-US" dirty="0" smtClean="0">
                <a:solidFill>
                  <a:schemeClr val="bg1"/>
                </a:solidFill>
              </a:rPr>
              <a:t>D</a:t>
            </a:r>
            <a:r>
              <a:rPr lang="en-US" baseline="-25000" dirty="0" smtClean="0">
                <a:solidFill>
                  <a:schemeClr val="bg1"/>
                </a:solidFill>
              </a:rPr>
              <a:t>b</a:t>
            </a:r>
            <a:r>
              <a:rPr lang="en-US" dirty="0" smtClean="0">
                <a:solidFill>
                  <a:schemeClr val="bg1"/>
                </a:solidFill>
              </a:rPr>
              <a:t> ~ 21.5 ft. use 22 ft.</a:t>
            </a:r>
            <a:endParaRPr lang="en-US" dirty="0">
              <a:solidFill>
                <a:schemeClr val="bg1"/>
              </a:solidFill>
            </a:endParaRPr>
          </a:p>
        </p:txBody>
      </p:sp>
      <p:sp>
        <p:nvSpPr>
          <p:cNvPr id="5" name="Rectangle 4"/>
          <p:cNvSpPr/>
          <p:nvPr/>
        </p:nvSpPr>
        <p:spPr>
          <a:xfrm>
            <a:off x="330589" y="171608"/>
            <a:ext cx="3608680" cy="1107996"/>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2000" b="1" dirty="0" smtClean="0">
                <a:solidFill>
                  <a:schemeClr val="bg1"/>
                </a:solidFill>
              </a:rPr>
              <a:t>Boring depth</a:t>
            </a:r>
            <a:endParaRPr lang="en-US" sz="2000" b="1" dirty="0">
              <a:solidFill>
                <a:schemeClr val="bg1"/>
              </a:solidFill>
            </a:endParaRPr>
          </a:p>
        </p:txBody>
      </p:sp>
      <p:sp>
        <p:nvSpPr>
          <p:cNvPr id="19" name="Rectangle 18"/>
          <p:cNvSpPr/>
          <p:nvPr/>
        </p:nvSpPr>
        <p:spPr>
          <a:xfrm>
            <a:off x="4380930" y="1132764"/>
            <a:ext cx="4299046" cy="1774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991367" y="846161"/>
            <a:ext cx="968991" cy="2866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394544" y="171608"/>
            <a:ext cx="162636" cy="9303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p:cNvCxnSpPr/>
          <p:nvPr/>
        </p:nvCxnSpPr>
        <p:spPr>
          <a:xfrm>
            <a:off x="5991367" y="725606"/>
            <a:ext cx="96899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98072" y="267437"/>
            <a:ext cx="505267" cy="369332"/>
          </a:xfrm>
          <a:prstGeom prst="rect">
            <a:avLst/>
          </a:prstGeom>
          <a:noFill/>
        </p:spPr>
        <p:txBody>
          <a:bodyPr wrap="none" rtlCol="0">
            <a:spAutoFit/>
          </a:bodyPr>
          <a:lstStyle/>
          <a:p>
            <a:r>
              <a:rPr lang="en-US" dirty="0" smtClean="0">
                <a:solidFill>
                  <a:schemeClr val="bg1"/>
                </a:solidFill>
              </a:rPr>
              <a:t>7 ft</a:t>
            </a:r>
            <a:endParaRPr lang="en-US" dirty="0">
              <a:solidFill>
                <a:schemeClr val="bg1"/>
              </a:solidFill>
            </a:endParaRPr>
          </a:p>
        </p:txBody>
      </p:sp>
      <p:cxnSp>
        <p:nvCxnSpPr>
          <p:cNvPr id="24" name="Straight Connector 23"/>
          <p:cNvCxnSpPr/>
          <p:nvPr/>
        </p:nvCxnSpPr>
        <p:spPr>
          <a:xfrm flipV="1">
            <a:off x="5991367" y="533400"/>
            <a:ext cx="0" cy="312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948985" y="537949"/>
            <a:ext cx="0" cy="312761"/>
          </a:xfrm>
          <a:prstGeom prst="line">
            <a:avLst/>
          </a:prstGeom>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4953000" y="609600"/>
            <a:ext cx="1287439" cy="896126"/>
          </a:xfrm>
          <a:custGeom>
            <a:avLst/>
            <a:gdLst>
              <a:gd name="connsiteX0" fmla="*/ 1542197 w 1542197"/>
              <a:gd name="connsiteY0" fmla="*/ 641445 h 1115206"/>
              <a:gd name="connsiteX1" fmla="*/ 532262 w 1542197"/>
              <a:gd name="connsiteY1" fmla="*/ 1091821 h 1115206"/>
              <a:gd name="connsiteX2" fmla="*/ 0 w 1542197"/>
              <a:gd name="connsiteY2" fmla="*/ 0 h 1115206"/>
              <a:gd name="connsiteX3" fmla="*/ 0 w 1542197"/>
              <a:gd name="connsiteY3" fmla="*/ 0 h 1115206"/>
              <a:gd name="connsiteX0" fmla="*/ 1542197 w 1542197"/>
              <a:gd name="connsiteY0" fmla="*/ 641445 h 641445"/>
              <a:gd name="connsiteX1" fmla="*/ 0 w 1542197"/>
              <a:gd name="connsiteY1" fmla="*/ 0 h 641445"/>
              <a:gd name="connsiteX2" fmla="*/ 0 w 1542197"/>
              <a:gd name="connsiteY2" fmla="*/ 0 h 641445"/>
              <a:gd name="connsiteX0" fmla="*/ 1542197 w 1542197"/>
              <a:gd name="connsiteY0" fmla="*/ 641445 h 824953"/>
              <a:gd name="connsiteX1" fmla="*/ 0 w 1542197"/>
              <a:gd name="connsiteY1" fmla="*/ 0 h 824953"/>
              <a:gd name="connsiteX2" fmla="*/ 0 w 1542197"/>
              <a:gd name="connsiteY2" fmla="*/ 0 h 824953"/>
              <a:gd name="connsiteX0" fmla="*/ 1542197 w 1542197"/>
              <a:gd name="connsiteY0" fmla="*/ 641445 h 1075823"/>
              <a:gd name="connsiteX1" fmla="*/ 0 w 1542197"/>
              <a:gd name="connsiteY1" fmla="*/ 0 h 1075823"/>
              <a:gd name="connsiteX2" fmla="*/ 0 w 1542197"/>
              <a:gd name="connsiteY2" fmla="*/ 0 h 1075823"/>
            </a:gdLst>
            <a:ahLst/>
            <a:cxnLst>
              <a:cxn ang="0">
                <a:pos x="connsiteX0" y="connsiteY0"/>
              </a:cxn>
              <a:cxn ang="0">
                <a:pos x="connsiteX1" y="connsiteY1"/>
              </a:cxn>
              <a:cxn ang="0">
                <a:pos x="connsiteX2" y="connsiteY2"/>
              </a:cxn>
            </a:cxnLst>
            <a:rect l="l" t="t" r="r" b="b"/>
            <a:pathLst>
              <a:path w="1542197" h="1075823">
                <a:moveTo>
                  <a:pt x="1542197" y="641445"/>
                </a:moveTo>
                <a:cubicBezTo>
                  <a:pt x="1492155" y="1123665"/>
                  <a:pt x="896203" y="1524000"/>
                  <a:pt x="0" y="0"/>
                </a:cubicBezTo>
                <a:lnTo>
                  <a:pt x="0" y="0"/>
                </a:lnTo>
              </a:path>
            </a:pathLst>
          </a:custGeom>
          <a:noFill/>
          <a:ln w="6350">
            <a:solidFill>
              <a:srgbClr val="FF0000"/>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114800" y="191869"/>
            <a:ext cx="1218982" cy="646331"/>
          </a:xfrm>
          <a:prstGeom prst="rect">
            <a:avLst/>
          </a:prstGeom>
        </p:spPr>
        <p:txBody>
          <a:bodyPr wrap="square">
            <a:spAutoFit/>
          </a:bodyPr>
          <a:lstStyle/>
          <a:p>
            <a:r>
              <a:rPr lang="en-US" sz="1200" dirty="0">
                <a:solidFill>
                  <a:schemeClr val="bg1"/>
                </a:solidFill>
              </a:rPr>
              <a:t>Contact pressure of 5000 </a:t>
            </a:r>
            <a:r>
              <a:rPr lang="en-US" sz="1200" dirty="0" smtClean="0">
                <a:solidFill>
                  <a:schemeClr val="bg1"/>
                </a:solidFill>
              </a:rPr>
              <a:t>lb/ft</a:t>
            </a:r>
            <a:r>
              <a:rPr lang="en-US" sz="1200" baseline="30000" dirty="0" smtClean="0">
                <a:solidFill>
                  <a:schemeClr val="bg1"/>
                </a:solidFill>
              </a:rPr>
              <a:t>2</a:t>
            </a:r>
            <a:endParaRPr lang="en-US" sz="1200" dirty="0">
              <a:solidFill>
                <a:schemeClr val="bg1"/>
              </a:solidFill>
            </a:endParaRPr>
          </a:p>
        </p:txBody>
      </p:sp>
      <p:sp>
        <p:nvSpPr>
          <p:cNvPr id="28" name="Rectangle 27"/>
          <p:cNvSpPr/>
          <p:nvPr/>
        </p:nvSpPr>
        <p:spPr>
          <a:xfrm>
            <a:off x="7086600" y="1143000"/>
            <a:ext cx="1658339" cy="523220"/>
          </a:xfrm>
          <a:prstGeom prst="rect">
            <a:avLst/>
          </a:prstGeom>
        </p:spPr>
        <p:txBody>
          <a:bodyPr wrap="none">
            <a:spAutoFit/>
          </a:bodyPr>
          <a:lstStyle/>
          <a:p>
            <a:r>
              <a:rPr lang="en-US" sz="2800" dirty="0">
                <a:solidFill>
                  <a:schemeClr val="bg1"/>
                </a:solidFill>
                <a:latin typeface="Symbol" pitchFamily="18" charset="2"/>
              </a:rPr>
              <a:t>g</a:t>
            </a:r>
            <a:r>
              <a:rPr lang="en-US" baseline="-25000" dirty="0" smtClean="0">
                <a:solidFill>
                  <a:schemeClr val="bg1"/>
                </a:solidFill>
              </a:rPr>
              <a:t>wet</a:t>
            </a:r>
            <a:r>
              <a:rPr lang="en-US" dirty="0" smtClean="0">
                <a:solidFill>
                  <a:schemeClr val="bg1"/>
                </a:solidFill>
              </a:rPr>
              <a:t>= </a:t>
            </a:r>
            <a:r>
              <a:rPr lang="en-US" dirty="0">
                <a:solidFill>
                  <a:schemeClr val="bg1"/>
                </a:solidFill>
              </a:rPr>
              <a:t>115 lb/ft</a:t>
            </a:r>
            <a:r>
              <a:rPr lang="en-US" baseline="30000" dirty="0">
                <a:solidFill>
                  <a:schemeClr val="bg1"/>
                </a:solidFill>
              </a:rPr>
              <a:t>3</a:t>
            </a:r>
            <a:endParaRPr lang="en-US" dirty="0"/>
          </a:p>
        </p:txBody>
      </p:sp>
      <p:grpSp>
        <p:nvGrpSpPr>
          <p:cNvPr id="42" name="Group 41"/>
          <p:cNvGrpSpPr/>
          <p:nvPr/>
        </p:nvGrpSpPr>
        <p:grpSpPr>
          <a:xfrm>
            <a:off x="4162197" y="3276601"/>
            <a:ext cx="4930891" cy="3352800"/>
            <a:chOff x="4162197" y="3276601"/>
            <a:chExt cx="4930891" cy="335280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197" y="3276601"/>
              <a:ext cx="4930891" cy="3352800"/>
            </a:xfrm>
            <a:prstGeom prst="rect">
              <a:avLst/>
            </a:prstGeom>
          </p:spPr>
        </p:pic>
        <p:cxnSp>
          <p:nvCxnSpPr>
            <p:cNvPr id="31" name="Straight Connector 30"/>
            <p:cNvCxnSpPr/>
            <p:nvPr/>
          </p:nvCxnSpPr>
          <p:spPr>
            <a:xfrm flipH="1" flipV="1">
              <a:off x="6627642" y="5534026"/>
              <a:ext cx="1811507" cy="290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4850606" y="3536156"/>
              <a:ext cx="1804988" cy="1997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953000" y="3857625"/>
              <a:ext cx="176213" cy="92869"/>
            </a:xfrm>
            <a:prstGeom prst="straightConnector1">
              <a:avLst/>
            </a:prstGeom>
            <a:ln>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9149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6219960" y="457200"/>
            <a:ext cx="3179763" cy="2001269"/>
            <a:chOff x="6629400" y="457200"/>
            <a:chExt cx="3179763" cy="2001269"/>
          </a:xfrm>
        </p:grpSpPr>
        <p:sp>
          <p:nvSpPr>
            <p:cNvPr id="97" name="Freeform 2"/>
            <p:cNvSpPr>
              <a:spLocks noChangeArrowheads="1"/>
            </p:cNvSpPr>
            <p:nvPr/>
          </p:nvSpPr>
          <p:spPr bwMode="auto">
            <a:xfrm>
              <a:off x="6629400" y="660170"/>
              <a:ext cx="3179763" cy="442739"/>
            </a:xfrm>
            <a:custGeom>
              <a:avLst/>
              <a:gdLst>
                <a:gd name="T0" fmla="*/ 1124 w 6629"/>
                <a:gd name="T1" fmla="*/ 0 h 923"/>
                <a:gd name="T2" fmla="*/ 6629 w 6629"/>
                <a:gd name="T3" fmla="*/ 0 h 923"/>
                <a:gd name="T4" fmla="*/ 5505 w 6629"/>
                <a:gd name="T5" fmla="*/ 923 h 923"/>
                <a:gd name="T6" fmla="*/ 0 w 6629"/>
                <a:gd name="T7" fmla="*/ 923 h 923"/>
                <a:gd name="T8" fmla="*/ 1124 w 6629"/>
                <a:gd name="T9" fmla="*/ 0 h 923"/>
              </a:gdLst>
              <a:ahLst/>
              <a:cxnLst>
                <a:cxn ang="0">
                  <a:pos x="T0" y="T1"/>
                </a:cxn>
                <a:cxn ang="0">
                  <a:pos x="T2" y="T3"/>
                </a:cxn>
                <a:cxn ang="0">
                  <a:pos x="T4" y="T5"/>
                </a:cxn>
                <a:cxn ang="0">
                  <a:pos x="T6" y="T7"/>
                </a:cxn>
                <a:cxn ang="0">
                  <a:pos x="T8" y="T9"/>
                </a:cxn>
              </a:cxnLst>
              <a:rect l="0" t="0" r="r" b="b"/>
              <a:pathLst>
                <a:path w="6629" h="923">
                  <a:moveTo>
                    <a:pt x="1124" y="0"/>
                  </a:moveTo>
                  <a:lnTo>
                    <a:pt x="6629" y="0"/>
                  </a:lnTo>
                  <a:lnTo>
                    <a:pt x="5505" y="923"/>
                  </a:lnTo>
                  <a:lnTo>
                    <a:pt x="0" y="923"/>
                  </a:lnTo>
                  <a:lnTo>
                    <a:pt x="1124" y="0"/>
                  </a:lnTo>
                  <a:close/>
                </a:path>
              </a:pathLst>
            </a:custGeom>
            <a:gradFill rotWithShape="0">
              <a:gsLst>
                <a:gs pos="0">
                  <a:srgbClr val="FFFFFF"/>
                </a:gs>
                <a:gs pos="0">
                  <a:srgbClr val="FFE0C0"/>
                </a:gs>
                <a:gs pos="100000">
                  <a:srgbClr val="FFFFFF"/>
                </a:gs>
              </a:gsLst>
              <a:lin ang="5400000" scaled="1"/>
            </a:gradFill>
            <a:ln w="9525">
              <a:solidFill>
                <a:srgbClr val="000000"/>
              </a:solidFill>
              <a:round/>
              <a:headEnd/>
              <a:tailEnd/>
            </a:ln>
          </p:spPr>
          <p:txBody>
            <a:bodyPr/>
            <a:lstStyle/>
            <a:p>
              <a:endParaRPr lang="en-US" sz="1100" dirty="0"/>
            </a:p>
          </p:txBody>
        </p:sp>
        <p:sp>
          <p:nvSpPr>
            <p:cNvPr id="98" name="Rectangle 3"/>
            <p:cNvSpPr>
              <a:spLocks noChangeArrowheads="1"/>
            </p:cNvSpPr>
            <p:nvPr/>
          </p:nvSpPr>
          <p:spPr bwMode="auto">
            <a:xfrm>
              <a:off x="6629400" y="1102909"/>
              <a:ext cx="2640609" cy="1355560"/>
            </a:xfrm>
            <a:prstGeom prst="rect">
              <a:avLst/>
            </a:prstGeom>
            <a:gradFill rotWithShape="0">
              <a:gsLst>
                <a:gs pos="0">
                  <a:srgbClr val="FFE0C0"/>
                </a:gs>
                <a:gs pos="0">
                  <a:srgbClr val="FFFFFF"/>
                </a:gs>
                <a:gs pos="100000">
                  <a:srgbClr val="FFE0C0"/>
                </a:gs>
              </a:gsLst>
              <a:lin ang="5400000" scaled="1"/>
            </a:gradFill>
            <a:ln w="9525">
              <a:solidFill>
                <a:srgbClr val="000000"/>
              </a:solidFill>
              <a:miter lim="800000"/>
              <a:headEnd/>
              <a:tailEnd/>
            </a:ln>
          </p:spPr>
          <p:txBody>
            <a:bodyPr/>
            <a:lstStyle/>
            <a:p>
              <a:endParaRPr lang="en-US" sz="1100" dirty="0"/>
            </a:p>
          </p:txBody>
        </p:sp>
        <p:sp>
          <p:nvSpPr>
            <p:cNvPr id="99" name="Freeform 4"/>
            <p:cNvSpPr>
              <a:spLocks/>
            </p:cNvSpPr>
            <p:nvPr/>
          </p:nvSpPr>
          <p:spPr bwMode="auto">
            <a:xfrm>
              <a:off x="7906294" y="1102909"/>
              <a:ext cx="0" cy="831756"/>
            </a:xfrm>
            <a:custGeom>
              <a:avLst/>
              <a:gdLst>
                <a:gd name="T0" fmla="*/ 1734 h 1734"/>
                <a:gd name="T1" fmla="*/ 0 h 1734"/>
              </a:gdLst>
              <a:ahLst/>
              <a:cxnLst>
                <a:cxn ang="0">
                  <a:pos x="0" y="T0"/>
                </a:cxn>
                <a:cxn ang="0">
                  <a:pos x="0" y="T1"/>
                </a:cxn>
              </a:cxnLst>
              <a:rect l="0" t="0" r="r" b="b"/>
              <a:pathLst>
                <a:path h="1734">
                  <a:moveTo>
                    <a:pt x="0" y="1734"/>
                  </a:moveTo>
                  <a:lnTo>
                    <a:pt x="0" y="0"/>
                  </a:lnTo>
                </a:path>
              </a:pathLst>
            </a:custGeom>
            <a:noFill/>
            <a:ln w="3175">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0" name="Freeform 5"/>
            <p:cNvSpPr>
              <a:spLocks/>
            </p:cNvSpPr>
            <p:nvPr/>
          </p:nvSpPr>
          <p:spPr bwMode="auto">
            <a:xfrm>
              <a:off x="7917806" y="1102909"/>
              <a:ext cx="1119081" cy="0"/>
            </a:xfrm>
            <a:custGeom>
              <a:avLst/>
              <a:gdLst>
                <a:gd name="T0" fmla="*/ 2333 w 2333"/>
                <a:gd name="T1" fmla="*/ 0 w 2333"/>
              </a:gdLst>
              <a:ahLst/>
              <a:cxnLst>
                <a:cxn ang="0">
                  <a:pos x="T0" y="0"/>
                </a:cxn>
                <a:cxn ang="0">
                  <a:pos x="T1" y="0"/>
                </a:cxn>
              </a:cxnLst>
              <a:rect l="0" t="0" r="r" b="b"/>
              <a:pathLst>
                <a:path w="2333">
                  <a:moveTo>
                    <a:pt x="2333" y="0"/>
                  </a:moveTo>
                  <a:lnTo>
                    <a:pt x="0" y="0"/>
                  </a:lnTo>
                </a:path>
              </a:pathLst>
            </a:custGeom>
            <a:noFill/>
            <a:ln w="3175">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1" name="Oval 6"/>
            <p:cNvSpPr>
              <a:spLocks noChangeArrowheads="1"/>
            </p:cNvSpPr>
            <p:nvPr/>
          </p:nvSpPr>
          <p:spPr bwMode="auto">
            <a:xfrm>
              <a:off x="7324928" y="970039"/>
              <a:ext cx="1162731" cy="239837"/>
            </a:xfrm>
            <a:prstGeom prst="ellipse">
              <a:avLst/>
            </a:prstGeom>
            <a:solidFill>
              <a:srgbClr val="FFFFFF"/>
            </a:solidFill>
            <a:ln w="3175">
              <a:solidFill>
                <a:srgbClr val="000000"/>
              </a:solidFill>
              <a:round/>
              <a:headEnd/>
              <a:tailEnd/>
            </a:ln>
          </p:spPr>
          <p:txBody>
            <a:bodyPr/>
            <a:lstStyle/>
            <a:p>
              <a:endParaRPr lang="en-US" sz="1100" dirty="0"/>
            </a:p>
          </p:txBody>
        </p:sp>
        <p:sp>
          <p:nvSpPr>
            <p:cNvPr id="102" name="Freeform 7"/>
            <p:cNvSpPr>
              <a:spLocks noChangeArrowheads="1"/>
            </p:cNvSpPr>
            <p:nvPr/>
          </p:nvSpPr>
          <p:spPr bwMode="auto">
            <a:xfrm>
              <a:off x="7324449" y="964763"/>
              <a:ext cx="1163691" cy="244154"/>
            </a:xfrm>
            <a:custGeom>
              <a:avLst/>
              <a:gdLst>
                <a:gd name="T0" fmla="*/ 8 w 2426"/>
                <a:gd name="T1" fmla="*/ 0 h 509"/>
                <a:gd name="T2" fmla="*/ 33 w 2426"/>
                <a:gd name="T3" fmla="*/ 0 h 509"/>
                <a:gd name="T4" fmla="*/ 74 w 2426"/>
                <a:gd name="T5" fmla="*/ 0 h 509"/>
                <a:gd name="T6" fmla="*/ 130 w 2426"/>
                <a:gd name="T7" fmla="*/ 0 h 509"/>
                <a:gd name="T8" fmla="*/ 199 w 2426"/>
                <a:gd name="T9" fmla="*/ 0 h 509"/>
                <a:gd name="T10" fmla="*/ 281 w 2426"/>
                <a:gd name="T11" fmla="*/ 0 h 509"/>
                <a:gd name="T12" fmla="*/ 373 w 2426"/>
                <a:gd name="T13" fmla="*/ 0 h 509"/>
                <a:gd name="T14" fmla="*/ 475 w 2426"/>
                <a:gd name="T15" fmla="*/ 0 h 509"/>
                <a:gd name="T16" fmla="*/ 584 w 2426"/>
                <a:gd name="T17" fmla="*/ 0 h 509"/>
                <a:gd name="T18" fmla="*/ 701 w 2426"/>
                <a:gd name="T19" fmla="*/ 0 h 509"/>
                <a:gd name="T20" fmla="*/ 823 w 2426"/>
                <a:gd name="T21" fmla="*/ 0 h 509"/>
                <a:gd name="T22" fmla="*/ 949 w 2426"/>
                <a:gd name="T23" fmla="*/ 0 h 509"/>
                <a:gd name="T24" fmla="*/ 1077 w 2426"/>
                <a:gd name="T25" fmla="*/ 0 h 509"/>
                <a:gd name="T26" fmla="*/ 1208 w 2426"/>
                <a:gd name="T27" fmla="*/ 0 h 509"/>
                <a:gd name="T28" fmla="*/ 1338 w 2426"/>
                <a:gd name="T29" fmla="*/ 0 h 509"/>
                <a:gd name="T30" fmla="*/ 1467 w 2426"/>
                <a:gd name="T31" fmla="*/ 0 h 509"/>
                <a:gd name="T32" fmla="*/ 1593 w 2426"/>
                <a:gd name="T33" fmla="*/ 0 h 509"/>
                <a:gd name="T34" fmla="*/ 1715 w 2426"/>
                <a:gd name="T35" fmla="*/ 0 h 509"/>
                <a:gd name="T36" fmla="*/ 1832 w 2426"/>
                <a:gd name="T37" fmla="*/ 0 h 509"/>
                <a:gd name="T38" fmla="*/ 1943 w 2426"/>
                <a:gd name="T39" fmla="*/ 0 h 509"/>
                <a:gd name="T40" fmla="*/ 2045 w 2426"/>
                <a:gd name="T41" fmla="*/ 0 h 509"/>
                <a:gd name="T42" fmla="*/ 2138 w 2426"/>
                <a:gd name="T43" fmla="*/ 0 h 509"/>
                <a:gd name="T44" fmla="*/ 2220 w 2426"/>
                <a:gd name="T45" fmla="*/ 0 h 509"/>
                <a:gd name="T46" fmla="*/ 2291 w 2426"/>
                <a:gd name="T47" fmla="*/ 0 h 509"/>
                <a:gd name="T48" fmla="*/ 2348 w 2426"/>
                <a:gd name="T49" fmla="*/ 0 h 509"/>
                <a:gd name="T50" fmla="*/ 2390 w 2426"/>
                <a:gd name="T51" fmla="*/ 0 h 509"/>
                <a:gd name="T52" fmla="*/ 2417 w 2426"/>
                <a:gd name="T53" fmla="*/ 0 h 509"/>
                <a:gd name="T54" fmla="*/ 2426 w 2426"/>
                <a:gd name="T55" fmla="*/ 0 h 509"/>
                <a:gd name="T56" fmla="*/ 2426 w 2426"/>
                <a:gd name="T57" fmla="*/ 61 h 509"/>
                <a:gd name="T58" fmla="*/ 2426 w 2426"/>
                <a:gd name="T59" fmla="*/ 190 h 509"/>
                <a:gd name="T60" fmla="*/ 2426 w 2426"/>
                <a:gd name="T61" fmla="*/ 261 h 509"/>
                <a:gd name="T62" fmla="*/ 2378 w 2426"/>
                <a:gd name="T63" fmla="*/ 329 h 509"/>
                <a:gd name="T64" fmla="*/ 2305 w 2426"/>
                <a:gd name="T65" fmla="*/ 367 h 509"/>
                <a:gd name="T66" fmla="*/ 2209 w 2426"/>
                <a:gd name="T67" fmla="*/ 403 h 509"/>
                <a:gd name="T68" fmla="*/ 2157 w 2426"/>
                <a:gd name="T69" fmla="*/ 418 h 509"/>
                <a:gd name="T70" fmla="*/ 2082 w 2426"/>
                <a:gd name="T71" fmla="*/ 435 h 509"/>
                <a:gd name="T72" fmla="*/ 1970 w 2426"/>
                <a:gd name="T73" fmla="*/ 455 h 509"/>
                <a:gd name="T74" fmla="*/ 1878 w 2426"/>
                <a:gd name="T75" fmla="*/ 469 h 509"/>
                <a:gd name="T76" fmla="*/ 1785 w 2426"/>
                <a:gd name="T77" fmla="*/ 480 h 509"/>
                <a:gd name="T78" fmla="*/ 1695 w 2426"/>
                <a:gd name="T79" fmla="*/ 490 h 509"/>
                <a:gd name="T80" fmla="*/ 1613 w 2426"/>
                <a:gd name="T81" fmla="*/ 497 h 509"/>
                <a:gd name="T82" fmla="*/ 1554 w 2426"/>
                <a:gd name="T83" fmla="*/ 502 h 509"/>
                <a:gd name="T84" fmla="*/ 1476 w 2426"/>
                <a:gd name="T85" fmla="*/ 505 h 509"/>
                <a:gd name="T86" fmla="*/ 1386 w 2426"/>
                <a:gd name="T87" fmla="*/ 508 h 509"/>
                <a:gd name="T88" fmla="*/ 1287 w 2426"/>
                <a:gd name="T89" fmla="*/ 509 h 509"/>
                <a:gd name="T90" fmla="*/ 1180 w 2426"/>
                <a:gd name="T91" fmla="*/ 509 h 509"/>
                <a:gd name="T92" fmla="*/ 1092 w 2426"/>
                <a:gd name="T93" fmla="*/ 507 h 509"/>
                <a:gd name="T94" fmla="*/ 999 w 2426"/>
                <a:gd name="T95" fmla="*/ 505 h 509"/>
                <a:gd name="T96" fmla="*/ 906 w 2426"/>
                <a:gd name="T97" fmla="*/ 501 h 509"/>
                <a:gd name="T98" fmla="*/ 816 w 2426"/>
                <a:gd name="T99" fmla="*/ 496 h 509"/>
                <a:gd name="T100" fmla="*/ 731 w 2426"/>
                <a:gd name="T101" fmla="*/ 490 h 509"/>
                <a:gd name="T102" fmla="*/ 652 w 2426"/>
                <a:gd name="T103" fmla="*/ 483 h 509"/>
                <a:gd name="T104" fmla="*/ 539 w 2426"/>
                <a:gd name="T105" fmla="*/ 469 h 509"/>
                <a:gd name="T106" fmla="*/ 425 w 2426"/>
                <a:gd name="T107" fmla="*/ 451 h 509"/>
                <a:gd name="T108" fmla="*/ 331 w 2426"/>
                <a:gd name="T109" fmla="*/ 433 h 509"/>
                <a:gd name="T110" fmla="*/ 254 w 2426"/>
                <a:gd name="T111" fmla="*/ 414 h 509"/>
                <a:gd name="T112" fmla="*/ 191 w 2426"/>
                <a:gd name="T113" fmla="*/ 395 h 509"/>
                <a:gd name="T114" fmla="*/ 137 w 2426"/>
                <a:gd name="T115" fmla="*/ 376 h 509"/>
                <a:gd name="T116" fmla="*/ 55 w 2426"/>
                <a:gd name="T117" fmla="*/ 335 h 509"/>
                <a:gd name="T118" fmla="*/ 5 w 2426"/>
                <a:gd name="T119" fmla="*/ 284 h 509"/>
                <a:gd name="T120" fmla="*/ 0 w 2426"/>
                <a:gd name="T121" fmla="*/ 241 h 509"/>
                <a:gd name="T122" fmla="*/ 0 w 2426"/>
                <a:gd name="T123" fmla="*/ 125 h 509"/>
                <a:gd name="T124" fmla="*/ 0 w 2426"/>
                <a:gd name="T125" fmla="*/ 1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6" h="509">
                  <a:moveTo>
                    <a:pt x="0" y="0"/>
                  </a:moveTo>
                  <a:lnTo>
                    <a:pt x="0" y="0"/>
                  </a:lnTo>
                  <a:lnTo>
                    <a:pt x="0" y="0"/>
                  </a:lnTo>
                  <a:lnTo>
                    <a:pt x="1" y="0"/>
                  </a:lnTo>
                  <a:lnTo>
                    <a:pt x="1" y="0"/>
                  </a:lnTo>
                  <a:lnTo>
                    <a:pt x="2" y="0"/>
                  </a:lnTo>
                  <a:lnTo>
                    <a:pt x="2" y="0"/>
                  </a:lnTo>
                  <a:lnTo>
                    <a:pt x="3" y="0"/>
                  </a:lnTo>
                  <a:lnTo>
                    <a:pt x="4" y="0"/>
                  </a:lnTo>
                  <a:lnTo>
                    <a:pt x="5" y="0"/>
                  </a:lnTo>
                  <a:lnTo>
                    <a:pt x="6" y="0"/>
                  </a:lnTo>
                  <a:lnTo>
                    <a:pt x="8" y="0"/>
                  </a:lnTo>
                  <a:lnTo>
                    <a:pt x="9" y="0"/>
                  </a:lnTo>
                  <a:lnTo>
                    <a:pt x="11" y="0"/>
                  </a:lnTo>
                  <a:lnTo>
                    <a:pt x="12" y="0"/>
                  </a:lnTo>
                  <a:lnTo>
                    <a:pt x="14" y="0"/>
                  </a:lnTo>
                  <a:lnTo>
                    <a:pt x="16" y="0"/>
                  </a:lnTo>
                  <a:lnTo>
                    <a:pt x="18" y="0"/>
                  </a:lnTo>
                  <a:lnTo>
                    <a:pt x="20" y="0"/>
                  </a:lnTo>
                  <a:lnTo>
                    <a:pt x="23" y="0"/>
                  </a:lnTo>
                  <a:lnTo>
                    <a:pt x="25" y="0"/>
                  </a:lnTo>
                  <a:lnTo>
                    <a:pt x="27" y="0"/>
                  </a:lnTo>
                  <a:lnTo>
                    <a:pt x="30" y="0"/>
                  </a:lnTo>
                  <a:lnTo>
                    <a:pt x="33" y="0"/>
                  </a:lnTo>
                  <a:lnTo>
                    <a:pt x="36" y="0"/>
                  </a:lnTo>
                  <a:lnTo>
                    <a:pt x="39" y="0"/>
                  </a:lnTo>
                  <a:lnTo>
                    <a:pt x="42" y="0"/>
                  </a:lnTo>
                  <a:lnTo>
                    <a:pt x="45" y="0"/>
                  </a:lnTo>
                  <a:lnTo>
                    <a:pt x="48" y="0"/>
                  </a:lnTo>
                  <a:lnTo>
                    <a:pt x="51" y="0"/>
                  </a:lnTo>
                  <a:lnTo>
                    <a:pt x="55" y="0"/>
                  </a:lnTo>
                  <a:lnTo>
                    <a:pt x="59" y="0"/>
                  </a:lnTo>
                  <a:lnTo>
                    <a:pt x="62" y="0"/>
                  </a:lnTo>
                  <a:lnTo>
                    <a:pt x="66" y="0"/>
                  </a:lnTo>
                  <a:lnTo>
                    <a:pt x="70" y="0"/>
                  </a:lnTo>
                  <a:lnTo>
                    <a:pt x="74" y="0"/>
                  </a:lnTo>
                  <a:lnTo>
                    <a:pt x="78" y="0"/>
                  </a:lnTo>
                  <a:lnTo>
                    <a:pt x="82" y="0"/>
                  </a:lnTo>
                  <a:lnTo>
                    <a:pt x="87" y="0"/>
                  </a:lnTo>
                  <a:lnTo>
                    <a:pt x="91" y="0"/>
                  </a:lnTo>
                  <a:lnTo>
                    <a:pt x="96" y="0"/>
                  </a:lnTo>
                  <a:lnTo>
                    <a:pt x="100" y="0"/>
                  </a:lnTo>
                  <a:lnTo>
                    <a:pt x="105" y="0"/>
                  </a:lnTo>
                  <a:lnTo>
                    <a:pt x="110" y="0"/>
                  </a:lnTo>
                  <a:lnTo>
                    <a:pt x="115" y="0"/>
                  </a:lnTo>
                  <a:lnTo>
                    <a:pt x="120" y="0"/>
                  </a:lnTo>
                  <a:lnTo>
                    <a:pt x="125" y="0"/>
                  </a:lnTo>
                  <a:lnTo>
                    <a:pt x="130" y="0"/>
                  </a:lnTo>
                  <a:lnTo>
                    <a:pt x="135" y="0"/>
                  </a:lnTo>
                  <a:lnTo>
                    <a:pt x="141" y="0"/>
                  </a:lnTo>
                  <a:lnTo>
                    <a:pt x="146" y="0"/>
                  </a:lnTo>
                  <a:lnTo>
                    <a:pt x="152" y="0"/>
                  </a:lnTo>
                  <a:lnTo>
                    <a:pt x="157" y="0"/>
                  </a:lnTo>
                  <a:lnTo>
                    <a:pt x="163" y="0"/>
                  </a:lnTo>
                  <a:lnTo>
                    <a:pt x="169" y="0"/>
                  </a:lnTo>
                  <a:lnTo>
                    <a:pt x="175" y="0"/>
                  </a:lnTo>
                  <a:lnTo>
                    <a:pt x="181" y="0"/>
                  </a:lnTo>
                  <a:lnTo>
                    <a:pt x="187" y="0"/>
                  </a:lnTo>
                  <a:lnTo>
                    <a:pt x="193" y="0"/>
                  </a:lnTo>
                  <a:lnTo>
                    <a:pt x="199" y="0"/>
                  </a:lnTo>
                  <a:lnTo>
                    <a:pt x="206" y="0"/>
                  </a:lnTo>
                  <a:lnTo>
                    <a:pt x="212" y="0"/>
                  </a:lnTo>
                  <a:lnTo>
                    <a:pt x="219" y="0"/>
                  </a:lnTo>
                  <a:lnTo>
                    <a:pt x="225" y="0"/>
                  </a:lnTo>
                  <a:lnTo>
                    <a:pt x="232" y="0"/>
                  </a:lnTo>
                  <a:lnTo>
                    <a:pt x="239" y="0"/>
                  </a:lnTo>
                  <a:lnTo>
                    <a:pt x="245" y="0"/>
                  </a:lnTo>
                  <a:lnTo>
                    <a:pt x="252" y="0"/>
                  </a:lnTo>
                  <a:lnTo>
                    <a:pt x="259" y="0"/>
                  </a:lnTo>
                  <a:lnTo>
                    <a:pt x="266" y="0"/>
                  </a:lnTo>
                  <a:lnTo>
                    <a:pt x="274" y="0"/>
                  </a:lnTo>
                  <a:lnTo>
                    <a:pt x="281" y="0"/>
                  </a:lnTo>
                  <a:lnTo>
                    <a:pt x="288" y="0"/>
                  </a:lnTo>
                  <a:lnTo>
                    <a:pt x="295" y="0"/>
                  </a:lnTo>
                  <a:lnTo>
                    <a:pt x="303" y="0"/>
                  </a:lnTo>
                  <a:lnTo>
                    <a:pt x="310" y="0"/>
                  </a:lnTo>
                  <a:lnTo>
                    <a:pt x="318" y="0"/>
                  </a:lnTo>
                  <a:lnTo>
                    <a:pt x="326" y="0"/>
                  </a:lnTo>
                  <a:lnTo>
                    <a:pt x="333" y="0"/>
                  </a:lnTo>
                  <a:lnTo>
                    <a:pt x="341" y="0"/>
                  </a:lnTo>
                  <a:lnTo>
                    <a:pt x="349" y="0"/>
                  </a:lnTo>
                  <a:lnTo>
                    <a:pt x="357" y="0"/>
                  </a:lnTo>
                  <a:lnTo>
                    <a:pt x="365" y="0"/>
                  </a:lnTo>
                  <a:lnTo>
                    <a:pt x="373" y="0"/>
                  </a:lnTo>
                  <a:lnTo>
                    <a:pt x="381" y="0"/>
                  </a:lnTo>
                  <a:lnTo>
                    <a:pt x="389" y="0"/>
                  </a:lnTo>
                  <a:lnTo>
                    <a:pt x="398" y="0"/>
                  </a:lnTo>
                  <a:lnTo>
                    <a:pt x="406" y="0"/>
                  </a:lnTo>
                  <a:lnTo>
                    <a:pt x="414" y="0"/>
                  </a:lnTo>
                  <a:lnTo>
                    <a:pt x="423" y="0"/>
                  </a:lnTo>
                  <a:lnTo>
                    <a:pt x="431" y="0"/>
                  </a:lnTo>
                  <a:lnTo>
                    <a:pt x="440" y="0"/>
                  </a:lnTo>
                  <a:lnTo>
                    <a:pt x="448" y="0"/>
                  </a:lnTo>
                  <a:lnTo>
                    <a:pt x="457" y="0"/>
                  </a:lnTo>
                  <a:lnTo>
                    <a:pt x="466" y="0"/>
                  </a:lnTo>
                  <a:lnTo>
                    <a:pt x="475" y="0"/>
                  </a:lnTo>
                  <a:lnTo>
                    <a:pt x="484" y="0"/>
                  </a:lnTo>
                  <a:lnTo>
                    <a:pt x="492" y="0"/>
                  </a:lnTo>
                  <a:lnTo>
                    <a:pt x="501" y="0"/>
                  </a:lnTo>
                  <a:lnTo>
                    <a:pt x="510" y="0"/>
                  </a:lnTo>
                  <a:lnTo>
                    <a:pt x="520" y="0"/>
                  </a:lnTo>
                  <a:lnTo>
                    <a:pt x="529" y="0"/>
                  </a:lnTo>
                  <a:lnTo>
                    <a:pt x="538" y="0"/>
                  </a:lnTo>
                  <a:lnTo>
                    <a:pt x="547" y="0"/>
                  </a:lnTo>
                  <a:lnTo>
                    <a:pt x="556" y="0"/>
                  </a:lnTo>
                  <a:lnTo>
                    <a:pt x="566" y="0"/>
                  </a:lnTo>
                  <a:lnTo>
                    <a:pt x="575" y="0"/>
                  </a:lnTo>
                  <a:lnTo>
                    <a:pt x="584" y="0"/>
                  </a:lnTo>
                  <a:lnTo>
                    <a:pt x="594" y="0"/>
                  </a:lnTo>
                  <a:lnTo>
                    <a:pt x="603" y="0"/>
                  </a:lnTo>
                  <a:lnTo>
                    <a:pt x="613" y="0"/>
                  </a:lnTo>
                  <a:lnTo>
                    <a:pt x="623" y="0"/>
                  </a:lnTo>
                  <a:lnTo>
                    <a:pt x="632" y="0"/>
                  </a:lnTo>
                  <a:lnTo>
                    <a:pt x="642" y="0"/>
                  </a:lnTo>
                  <a:lnTo>
                    <a:pt x="652" y="0"/>
                  </a:lnTo>
                  <a:lnTo>
                    <a:pt x="661" y="0"/>
                  </a:lnTo>
                  <a:lnTo>
                    <a:pt x="671" y="0"/>
                  </a:lnTo>
                  <a:lnTo>
                    <a:pt x="681" y="0"/>
                  </a:lnTo>
                  <a:lnTo>
                    <a:pt x="691" y="0"/>
                  </a:lnTo>
                  <a:lnTo>
                    <a:pt x="701" y="0"/>
                  </a:lnTo>
                  <a:lnTo>
                    <a:pt x="711" y="0"/>
                  </a:lnTo>
                  <a:lnTo>
                    <a:pt x="721" y="0"/>
                  </a:lnTo>
                  <a:lnTo>
                    <a:pt x="731" y="0"/>
                  </a:lnTo>
                  <a:lnTo>
                    <a:pt x="741" y="0"/>
                  </a:lnTo>
                  <a:lnTo>
                    <a:pt x="751" y="0"/>
                  </a:lnTo>
                  <a:lnTo>
                    <a:pt x="761" y="0"/>
                  </a:lnTo>
                  <a:lnTo>
                    <a:pt x="771" y="0"/>
                  </a:lnTo>
                  <a:lnTo>
                    <a:pt x="782" y="0"/>
                  </a:lnTo>
                  <a:lnTo>
                    <a:pt x="792" y="0"/>
                  </a:lnTo>
                  <a:lnTo>
                    <a:pt x="802" y="0"/>
                  </a:lnTo>
                  <a:lnTo>
                    <a:pt x="812" y="0"/>
                  </a:lnTo>
                  <a:lnTo>
                    <a:pt x="823" y="0"/>
                  </a:lnTo>
                  <a:lnTo>
                    <a:pt x="833" y="0"/>
                  </a:lnTo>
                  <a:lnTo>
                    <a:pt x="844" y="0"/>
                  </a:lnTo>
                  <a:lnTo>
                    <a:pt x="854" y="0"/>
                  </a:lnTo>
                  <a:lnTo>
                    <a:pt x="864" y="0"/>
                  </a:lnTo>
                  <a:lnTo>
                    <a:pt x="875" y="0"/>
                  </a:lnTo>
                  <a:lnTo>
                    <a:pt x="885" y="0"/>
                  </a:lnTo>
                  <a:lnTo>
                    <a:pt x="896" y="0"/>
                  </a:lnTo>
                  <a:lnTo>
                    <a:pt x="906" y="0"/>
                  </a:lnTo>
                  <a:lnTo>
                    <a:pt x="917" y="0"/>
                  </a:lnTo>
                  <a:lnTo>
                    <a:pt x="928" y="0"/>
                  </a:lnTo>
                  <a:lnTo>
                    <a:pt x="938" y="0"/>
                  </a:lnTo>
                  <a:lnTo>
                    <a:pt x="949" y="0"/>
                  </a:lnTo>
                  <a:lnTo>
                    <a:pt x="959" y="0"/>
                  </a:lnTo>
                  <a:lnTo>
                    <a:pt x="970" y="0"/>
                  </a:lnTo>
                  <a:lnTo>
                    <a:pt x="981" y="0"/>
                  </a:lnTo>
                  <a:lnTo>
                    <a:pt x="991" y="0"/>
                  </a:lnTo>
                  <a:lnTo>
                    <a:pt x="1002" y="0"/>
                  </a:lnTo>
                  <a:lnTo>
                    <a:pt x="1013" y="0"/>
                  </a:lnTo>
                  <a:lnTo>
                    <a:pt x="1024" y="0"/>
                  </a:lnTo>
                  <a:lnTo>
                    <a:pt x="1034" y="0"/>
                  </a:lnTo>
                  <a:lnTo>
                    <a:pt x="1045" y="0"/>
                  </a:lnTo>
                  <a:lnTo>
                    <a:pt x="1056" y="0"/>
                  </a:lnTo>
                  <a:lnTo>
                    <a:pt x="1067" y="0"/>
                  </a:lnTo>
                  <a:lnTo>
                    <a:pt x="1077" y="0"/>
                  </a:lnTo>
                  <a:lnTo>
                    <a:pt x="1088" y="0"/>
                  </a:lnTo>
                  <a:lnTo>
                    <a:pt x="1099" y="0"/>
                  </a:lnTo>
                  <a:lnTo>
                    <a:pt x="1110" y="0"/>
                  </a:lnTo>
                  <a:lnTo>
                    <a:pt x="1121" y="0"/>
                  </a:lnTo>
                  <a:lnTo>
                    <a:pt x="1132" y="0"/>
                  </a:lnTo>
                  <a:lnTo>
                    <a:pt x="1142" y="0"/>
                  </a:lnTo>
                  <a:lnTo>
                    <a:pt x="1153" y="0"/>
                  </a:lnTo>
                  <a:lnTo>
                    <a:pt x="1164" y="0"/>
                  </a:lnTo>
                  <a:lnTo>
                    <a:pt x="1175" y="0"/>
                  </a:lnTo>
                  <a:lnTo>
                    <a:pt x="1186" y="0"/>
                  </a:lnTo>
                  <a:lnTo>
                    <a:pt x="1197" y="0"/>
                  </a:lnTo>
                  <a:lnTo>
                    <a:pt x="1208" y="0"/>
                  </a:lnTo>
                  <a:lnTo>
                    <a:pt x="1218" y="0"/>
                  </a:lnTo>
                  <a:lnTo>
                    <a:pt x="1229" y="0"/>
                  </a:lnTo>
                  <a:lnTo>
                    <a:pt x="1240" y="0"/>
                  </a:lnTo>
                  <a:lnTo>
                    <a:pt x="1251" y="0"/>
                  </a:lnTo>
                  <a:lnTo>
                    <a:pt x="1262" y="0"/>
                  </a:lnTo>
                  <a:lnTo>
                    <a:pt x="1273" y="0"/>
                  </a:lnTo>
                  <a:lnTo>
                    <a:pt x="1284" y="0"/>
                  </a:lnTo>
                  <a:lnTo>
                    <a:pt x="1294" y="0"/>
                  </a:lnTo>
                  <a:lnTo>
                    <a:pt x="1305" y="0"/>
                  </a:lnTo>
                  <a:lnTo>
                    <a:pt x="1316" y="0"/>
                  </a:lnTo>
                  <a:lnTo>
                    <a:pt x="1327" y="0"/>
                  </a:lnTo>
                  <a:lnTo>
                    <a:pt x="1338" y="0"/>
                  </a:lnTo>
                  <a:lnTo>
                    <a:pt x="1349" y="0"/>
                  </a:lnTo>
                  <a:lnTo>
                    <a:pt x="1359" y="0"/>
                  </a:lnTo>
                  <a:lnTo>
                    <a:pt x="1370" y="0"/>
                  </a:lnTo>
                  <a:lnTo>
                    <a:pt x="1381" y="0"/>
                  </a:lnTo>
                  <a:lnTo>
                    <a:pt x="1392" y="0"/>
                  </a:lnTo>
                  <a:lnTo>
                    <a:pt x="1402" y="0"/>
                  </a:lnTo>
                  <a:lnTo>
                    <a:pt x="1413" y="0"/>
                  </a:lnTo>
                  <a:lnTo>
                    <a:pt x="1424" y="0"/>
                  </a:lnTo>
                  <a:lnTo>
                    <a:pt x="1435" y="0"/>
                  </a:lnTo>
                  <a:lnTo>
                    <a:pt x="1445" y="0"/>
                  </a:lnTo>
                  <a:lnTo>
                    <a:pt x="1456" y="0"/>
                  </a:lnTo>
                  <a:lnTo>
                    <a:pt x="1467" y="0"/>
                  </a:lnTo>
                  <a:lnTo>
                    <a:pt x="1477" y="0"/>
                  </a:lnTo>
                  <a:lnTo>
                    <a:pt x="1488" y="0"/>
                  </a:lnTo>
                  <a:lnTo>
                    <a:pt x="1498" y="0"/>
                  </a:lnTo>
                  <a:lnTo>
                    <a:pt x="1509" y="0"/>
                  </a:lnTo>
                  <a:lnTo>
                    <a:pt x="1520" y="0"/>
                  </a:lnTo>
                  <a:lnTo>
                    <a:pt x="1530" y="0"/>
                  </a:lnTo>
                  <a:lnTo>
                    <a:pt x="1541" y="0"/>
                  </a:lnTo>
                  <a:lnTo>
                    <a:pt x="1551" y="0"/>
                  </a:lnTo>
                  <a:lnTo>
                    <a:pt x="1562" y="0"/>
                  </a:lnTo>
                  <a:lnTo>
                    <a:pt x="1572" y="0"/>
                  </a:lnTo>
                  <a:lnTo>
                    <a:pt x="1582" y="0"/>
                  </a:lnTo>
                  <a:lnTo>
                    <a:pt x="1593" y="0"/>
                  </a:lnTo>
                  <a:lnTo>
                    <a:pt x="1603" y="0"/>
                  </a:lnTo>
                  <a:lnTo>
                    <a:pt x="1614" y="0"/>
                  </a:lnTo>
                  <a:lnTo>
                    <a:pt x="1624" y="0"/>
                  </a:lnTo>
                  <a:lnTo>
                    <a:pt x="1634" y="0"/>
                  </a:lnTo>
                  <a:lnTo>
                    <a:pt x="1644" y="0"/>
                  </a:lnTo>
                  <a:lnTo>
                    <a:pt x="1655" y="0"/>
                  </a:lnTo>
                  <a:lnTo>
                    <a:pt x="1665" y="0"/>
                  </a:lnTo>
                  <a:lnTo>
                    <a:pt x="1675" y="0"/>
                  </a:lnTo>
                  <a:lnTo>
                    <a:pt x="1685" y="0"/>
                  </a:lnTo>
                  <a:lnTo>
                    <a:pt x="1695" y="0"/>
                  </a:lnTo>
                  <a:lnTo>
                    <a:pt x="1705" y="0"/>
                  </a:lnTo>
                  <a:lnTo>
                    <a:pt x="1715" y="0"/>
                  </a:lnTo>
                  <a:lnTo>
                    <a:pt x="1725" y="0"/>
                  </a:lnTo>
                  <a:lnTo>
                    <a:pt x="1735" y="0"/>
                  </a:lnTo>
                  <a:lnTo>
                    <a:pt x="1745" y="0"/>
                  </a:lnTo>
                  <a:lnTo>
                    <a:pt x="1755" y="0"/>
                  </a:lnTo>
                  <a:lnTo>
                    <a:pt x="1765" y="0"/>
                  </a:lnTo>
                  <a:lnTo>
                    <a:pt x="1774" y="0"/>
                  </a:lnTo>
                  <a:lnTo>
                    <a:pt x="1784" y="0"/>
                  </a:lnTo>
                  <a:lnTo>
                    <a:pt x="1794" y="0"/>
                  </a:lnTo>
                  <a:lnTo>
                    <a:pt x="1803" y="0"/>
                  </a:lnTo>
                  <a:lnTo>
                    <a:pt x="1813" y="0"/>
                  </a:lnTo>
                  <a:lnTo>
                    <a:pt x="1823" y="0"/>
                  </a:lnTo>
                  <a:lnTo>
                    <a:pt x="1832" y="0"/>
                  </a:lnTo>
                  <a:lnTo>
                    <a:pt x="1842" y="0"/>
                  </a:lnTo>
                  <a:lnTo>
                    <a:pt x="1851" y="0"/>
                  </a:lnTo>
                  <a:lnTo>
                    <a:pt x="1860" y="0"/>
                  </a:lnTo>
                  <a:lnTo>
                    <a:pt x="1870" y="0"/>
                  </a:lnTo>
                  <a:lnTo>
                    <a:pt x="1879" y="0"/>
                  </a:lnTo>
                  <a:lnTo>
                    <a:pt x="1888" y="0"/>
                  </a:lnTo>
                  <a:lnTo>
                    <a:pt x="1897" y="0"/>
                  </a:lnTo>
                  <a:lnTo>
                    <a:pt x="1907" y="0"/>
                  </a:lnTo>
                  <a:lnTo>
                    <a:pt x="1916" y="0"/>
                  </a:lnTo>
                  <a:lnTo>
                    <a:pt x="1925" y="0"/>
                  </a:lnTo>
                  <a:lnTo>
                    <a:pt x="1934" y="0"/>
                  </a:lnTo>
                  <a:lnTo>
                    <a:pt x="1943" y="0"/>
                  </a:lnTo>
                  <a:lnTo>
                    <a:pt x="1951" y="0"/>
                  </a:lnTo>
                  <a:lnTo>
                    <a:pt x="1960" y="0"/>
                  </a:lnTo>
                  <a:lnTo>
                    <a:pt x="1969" y="0"/>
                  </a:lnTo>
                  <a:lnTo>
                    <a:pt x="1978" y="0"/>
                  </a:lnTo>
                  <a:lnTo>
                    <a:pt x="1986" y="0"/>
                  </a:lnTo>
                  <a:lnTo>
                    <a:pt x="1995" y="0"/>
                  </a:lnTo>
                  <a:lnTo>
                    <a:pt x="2003" y="0"/>
                  </a:lnTo>
                  <a:lnTo>
                    <a:pt x="2012" y="0"/>
                  </a:lnTo>
                  <a:lnTo>
                    <a:pt x="2020" y="0"/>
                  </a:lnTo>
                  <a:lnTo>
                    <a:pt x="2028" y="0"/>
                  </a:lnTo>
                  <a:lnTo>
                    <a:pt x="2037" y="0"/>
                  </a:lnTo>
                  <a:lnTo>
                    <a:pt x="2045" y="0"/>
                  </a:lnTo>
                  <a:lnTo>
                    <a:pt x="2053" y="0"/>
                  </a:lnTo>
                  <a:lnTo>
                    <a:pt x="2061" y="0"/>
                  </a:lnTo>
                  <a:lnTo>
                    <a:pt x="2069" y="0"/>
                  </a:lnTo>
                  <a:lnTo>
                    <a:pt x="2077" y="0"/>
                  </a:lnTo>
                  <a:lnTo>
                    <a:pt x="2085" y="0"/>
                  </a:lnTo>
                  <a:lnTo>
                    <a:pt x="2093" y="0"/>
                  </a:lnTo>
                  <a:lnTo>
                    <a:pt x="2100" y="0"/>
                  </a:lnTo>
                  <a:lnTo>
                    <a:pt x="2108" y="0"/>
                  </a:lnTo>
                  <a:lnTo>
                    <a:pt x="2116" y="0"/>
                  </a:lnTo>
                  <a:lnTo>
                    <a:pt x="2123" y="0"/>
                  </a:lnTo>
                  <a:lnTo>
                    <a:pt x="2131" y="0"/>
                  </a:lnTo>
                  <a:lnTo>
                    <a:pt x="2138" y="0"/>
                  </a:lnTo>
                  <a:lnTo>
                    <a:pt x="2145" y="0"/>
                  </a:lnTo>
                  <a:lnTo>
                    <a:pt x="2152" y="0"/>
                  </a:lnTo>
                  <a:lnTo>
                    <a:pt x="2160" y="0"/>
                  </a:lnTo>
                  <a:lnTo>
                    <a:pt x="2167" y="0"/>
                  </a:lnTo>
                  <a:lnTo>
                    <a:pt x="2174" y="0"/>
                  </a:lnTo>
                  <a:lnTo>
                    <a:pt x="2181" y="0"/>
                  </a:lnTo>
                  <a:lnTo>
                    <a:pt x="2187" y="0"/>
                  </a:lnTo>
                  <a:lnTo>
                    <a:pt x="2194" y="0"/>
                  </a:lnTo>
                  <a:lnTo>
                    <a:pt x="2201" y="0"/>
                  </a:lnTo>
                  <a:lnTo>
                    <a:pt x="2207" y="0"/>
                  </a:lnTo>
                  <a:lnTo>
                    <a:pt x="2214" y="0"/>
                  </a:lnTo>
                  <a:lnTo>
                    <a:pt x="2220" y="0"/>
                  </a:lnTo>
                  <a:lnTo>
                    <a:pt x="2227" y="0"/>
                  </a:lnTo>
                  <a:lnTo>
                    <a:pt x="2233" y="0"/>
                  </a:lnTo>
                  <a:lnTo>
                    <a:pt x="2239" y="0"/>
                  </a:lnTo>
                  <a:lnTo>
                    <a:pt x="2245" y="0"/>
                  </a:lnTo>
                  <a:lnTo>
                    <a:pt x="2251" y="0"/>
                  </a:lnTo>
                  <a:lnTo>
                    <a:pt x="2257" y="0"/>
                  </a:lnTo>
                  <a:lnTo>
                    <a:pt x="2263" y="0"/>
                  </a:lnTo>
                  <a:lnTo>
                    <a:pt x="2269" y="0"/>
                  </a:lnTo>
                  <a:lnTo>
                    <a:pt x="2274" y="0"/>
                  </a:lnTo>
                  <a:lnTo>
                    <a:pt x="2280" y="0"/>
                  </a:lnTo>
                  <a:lnTo>
                    <a:pt x="2285" y="0"/>
                  </a:lnTo>
                  <a:lnTo>
                    <a:pt x="2291" y="0"/>
                  </a:lnTo>
                  <a:lnTo>
                    <a:pt x="2296" y="0"/>
                  </a:lnTo>
                  <a:lnTo>
                    <a:pt x="2301" y="0"/>
                  </a:lnTo>
                  <a:lnTo>
                    <a:pt x="2306" y="0"/>
                  </a:lnTo>
                  <a:lnTo>
                    <a:pt x="2311" y="0"/>
                  </a:lnTo>
                  <a:lnTo>
                    <a:pt x="2316" y="0"/>
                  </a:lnTo>
                  <a:lnTo>
                    <a:pt x="2321" y="0"/>
                  </a:lnTo>
                  <a:lnTo>
                    <a:pt x="2326" y="0"/>
                  </a:lnTo>
                  <a:lnTo>
                    <a:pt x="2330" y="0"/>
                  </a:lnTo>
                  <a:lnTo>
                    <a:pt x="2335" y="0"/>
                  </a:lnTo>
                  <a:lnTo>
                    <a:pt x="2339" y="0"/>
                  </a:lnTo>
                  <a:lnTo>
                    <a:pt x="2344" y="0"/>
                  </a:lnTo>
                  <a:lnTo>
                    <a:pt x="2348" y="0"/>
                  </a:lnTo>
                  <a:lnTo>
                    <a:pt x="2352" y="0"/>
                  </a:lnTo>
                  <a:lnTo>
                    <a:pt x="2356" y="0"/>
                  </a:lnTo>
                  <a:lnTo>
                    <a:pt x="2360" y="0"/>
                  </a:lnTo>
                  <a:lnTo>
                    <a:pt x="2364" y="0"/>
                  </a:lnTo>
                  <a:lnTo>
                    <a:pt x="2368" y="0"/>
                  </a:lnTo>
                  <a:lnTo>
                    <a:pt x="2371" y="0"/>
                  </a:lnTo>
                  <a:lnTo>
                    <a:pt x="2375" y="0"/>
                  </a:lnTo>
                  <a:lnTo>
                    <a:pt x="2378" y="0"/>
                  </a:lnTo>
                  <a:lnTo>
                    <a:pt x="2381" y="0"/>
                  </a:lnTo>
                  <a:lnTo>
                    <a:pt x="2384" y="0"/>
                  </a:lnTo>
                  <a:lnTo>
                    <a:pt x="2387" y="0"/>
                  </a:lnTo>
                  <a:lnTo>
                    <a:pt x="2390" y="0"/>
                  </a:lnTo>
                  <a:lnTo>
                    <a:pt x="2393" y="0"/>
                  </a:lnTo>
                  <a:lnTo>
                    <a:pt x="2396" y="0"/>
                  </a:lnTo>
                  <a:lnTo>
                    <a:pt x="2399" y="0"/>
                  </a:lnTo>
                  <a:lnTo>
                    <a:pt x="2401" y="0"/>
                  </a:lnTo>
                  <a:lnTo>
                    <a:pt x="2403" y="0"/>
                  </a:lnTo>
                  <a:lnTo>
                    <a:pt x="2406" y="0"/>
                  </a:lnTo>
                  <a:lnTo>
                    <a:pt x="2408" y="0"/>
                  </a:lnTo>
                  <a:lnTo>
                    <a:pt x="2410" y="0"/>
                  </a:lnTo>
                  <a:lnTo>
                    <a:pt x="2412" y="0"/>
                  </a:lnTo>
                  <a:lnTo>
                    <a:pt x="2414" y="0"/>
                  </a:lnTo>
                  <a:lnTo>
                    <a:pt x="2415" y="0"/>
                  </a:lnTo>
                  <a:lnTo>
                    <a:pt x="2417" y="0"/>
                  </a:lnTo>
                  <a:lnTo>
                    <a:pt x="2418" y="0"/>
                  </a:lnTo>
                  <a:lnTo>
                    <a:pt x="2420" y="0"/>
                  </a:lnTo>
                  <a:lnTo>
                    <a:pt x="2421" y="0"/>
                  </a:lnTo>
                  <a:lnTo>
                    <a:pt x="2422" y="0"/>
                  </a:lnTo>
                  <a:lnTo>
                    <a:pt x="2423" y="0"/>
                  </a:lnTo>
                  <a:lnTo>
                    <a:pt x="2424" y="0"/>
                  </a:lnTo>
                  <a:lnTo>
                    <a:pt x="2424" y="0"/>
                  </a:lnTo>
                  <a:lnTo>
                    <a:pt x="2425" y="0"/>
                  </a:lnTo>
                  <a:lnTo>
                    <a:pt x="2425" y="0"/>
                  </a:lnTo>
                  <a:lnTo>
                    <a:pt x="2426" y="0"/>
                  </a:lnTo>
                  <a:lnTo>
                    <a:pt x="2426" y="0"/>
                  </a:lnTo>
                  <a:lnTo>
                    <a:pt x="2426" y="0"/>
                  </a:lnTo>
                  <a:lnTo>
                    <a:pt x="2426" y="0"/>
                  </a:lnTo>
                  <a:lnTo>
                    <a:pt x="2426" y="1"/>
                  </a:lnTo>
                  <a:lnTo>
                    <a:pt x="2426" y="3"/>
                  </a:lnTo>
                  <a:lnTo>
                    <a:pt x="2426" y="6"/>
                  </a:lnTo>
                  <a:lnTo>
                    <a:pt x="2426" y="10"/>
                  </a:lnTo>
                  <a:lnTo>
                    <a:pt x="2426" y="15"/>
                  </a:lnTo>
                  <a:lnTo>
                    <a:pt x="2426" y="21"/>
                  </a:lnTo>
                  <a:lnTo>
                    <a:pt x="2426" y="27"/>
                  </a:lnTo>
                  <a:lnTo>
                    <a:pt x="2426" y="35"/>
                  </a:lnTo>
                  <a:lnTo>
                    <a:pt x="2426" y="43"/>
                  </a:lnTo>
                  <a:lnTo>
                    <a:pt x="2426" y="52"/>
                  </a:lnTo>
                  <a:lnTo>
                    <a:pt x="2426" y="61"/>
                  </a:lnTo>
                  <a:lnTo>
                    <a:pt x="2426" y="71"/>
                  </a:lnTo>
                  <a:lnTo>
                    <a:pt x="2426" y="81"/>
                  </a:lnTo>
                  <a:lnTo>
                    <a:pt x="2426" y="92"/>
                  </a:lnTo>
                  <a:lnTo>
                    <a:pt x="2426" y="103"/>
                  </a:lnTo>
                  <a:lnTo>
                    <a:pt x="2426" y="114"/>
                  </a:lnTo>
                  <a:lnTo>
                    <a:pt x="2426" y="125"/>
                  </a:lnTo>
                  <a:lnTo>
                    <a:pt x="2426" y="136"/>
                  </a:lnTo>
                  <a:lnTo>
                    <a:pt x="2426" y="147"/>
                  </a:lnTo>
                  <a:lnTo>
                    <a:pt x="2426" y="158"/>
                  </a:lnTo>
                  <a:lnTo>
                    <a:pt x="2426" y="169"/>
                  </a:lnTo>
                  <a:lnTo>
                    <a:pt x="2426" y="180"/>
                  </a:lnTo>
                  <a:lnTo>
                    <a:pt x="2426" y="190"/>
                  </a:lnTo>
                  <a:lnTo>
                    <a:pt x="2426" y="200"/>
                  </a:lnTo>
                  <a:lnTo>
                    <a:pt x="2426" y="209"/>
                  </a:lnTo>
                  <a:lnTo>
                    <a:pt x="2426" y="218"/>
                  </a:lnTo>
                  <a:lnTo>
                    <a:pt x="2426" y="226"/>
                  </a:lnTo>
                  <a:lnTo>
                    <a:pt x="2426" y="234"/>
                  </a:lnTo>
                  <a:lnTo>
                    <a:pt x="2426" y="241"/>
                  </a:lnTo>
                  <a:lnTo>
                    <a:pt x="2426" y="246"/>
                  </a:lnTo>
                  <a:lnTo>
                    <a:pt x="2426" y="251"/>
                  </a:lnTo>
                  <a:lnTo>
                    <a:pt x="2426" y="255"/>
                  </a:lnTo>
                  <a:lnTo>
                    <a:pt x="2426" y="258"/>
                  </a:lnTo>
                  <a:lnTo>
                    <a:pt x="2426" y="260"/>
                  </a:lnTo>
                  <a:lnTo>
                    <a:pt x="2426" y="261"/>
                  </a:lnTo>
                  <a:lnTo>
                    <a:pt x="2426" y="261"/>
                  </a:lnTo>
                  <a:lnTo>
                    <a:pt x="2426" y="262"/>
                  </a:lnTo>
                  <a:lnTo>
                    <a:pt x="2425" y="264"/>
                  </a:lnTo>
                  <a:lnTo>
                    <a:pt x="2424" y="268"/>
                  </a:lnTo>
                  <a:lnTo>
                    <a:pt x="2423" y="273"/>
                  </a:lnTo>
                  <a:lnTo>
                    <a:pt x="2420" y="279"/>
                  </a:lnTo>
                  <a:lnTo>
                    <a:pt x="2416" y="286"/>
                  </a:lnTo>
                  <a:lnTo>
                    <a:pt x="2412" y="294"/>
                  </a:lnTo>
                  <a:lnTo>
                    <a:pt x="2406" y="302"/>
                  </a:lnTo>
                  <a:lnTo>
                    <a:pt x="2398" y="311"/>
                  </a:lnTo>
                  <a:lnTo>
                    <a:pt x="2389" y="320"/>
                  </a:lnTo>
                  <a:lnTo>
                    <a:pt x="2378" y="329"/>
                  </a:lnTo>
                  <a:lnTo>
                    <a:pt x="2378" y="329"/>
                  </a:lnTo>
                  <a:lnTo>
                    <a:pt x="2373" y="332"/>
                  </a:lnTo>
                  <a:lnTo>
                    <a:pt x="2368" y="335"/>
                  </a:lnTo>
                  <a:lnTo>
                    <a:pt x="2363" y="338"/>
                  </a:lnTo>
                  <a:lnTo>
                    <a:pt x="2357" y="342"/>
                  </a:lnTo>
                  <a:lnTo>
                    <a:pt x="2350" y="345"/>
                  </a:lnTo>
                  <a:lnTo>
                    <a:pt x="2344" y="349"/>
                  </a:lnTo>
                  <a:lnTo>
                    <a:pt x="2336" y="352"/>
                  </a:lnTo>
                  <a:lnTo>
                    <a:pt x="2329" y="356"/>
                  </a:lnTo>
                  <a:lnTo>
                    <a:pt x="2321" y="360"/>
                  </a:lnTo>
                  <a:lnTo>
                    <a:pt x="2313" y="363"/>
                  </a:lnTo>
                  <a:lnTo>
                    <a:pt x="2305" y="367"/>
                  </a:lnTo>
                  <a:lnTo>
                    <a:pt x="2297" y="370"/>
                  </a:lnTo>
                  <a:lnTo>
                    <a:pt x="2289" y="374"/>
                  </a:lnTo>
                  <a:lnTo>
                    <a:pt x="2280" y="377"/>
                  </a:lnTo>
                  <a:lnTo>
                    <a:pt x="2272" y="380"/>
                  </a:lnTo>
                  <a:lnTo>
                    <a:pt x="2264" y="384"/>
                  </a:lnTo>
                  <a:lnTo>
                    <a:pt x="2255" y="387"/>
                  </a:lnTo>
                  <a:lnTo>
                    <a:pt x="2247" y="390"/>
                  </a:lnTo>
                  <a:lnTo>
                    <a:pt x="2239" y="393"/>
                  </a:lnTo>
                  <a:lnTo>
                    <a:pt x="2231" y="396"/>
                  </a:lnTo>
                  <a:lnTo>
                    <a:pt x="2223" y="398"/>
                  </a:lnTo>
                  <a:lnTo>
                    <a:pt x="2216" y="401"/>
                  </a:lnTo>
                  <a:lnTo>
                    <a:pt x="2209" y="403"/>
                  </a:lnTo>
                  <a:lnTo>
                    <a:pt x="2202" y="405"/>
                  </a:lnTo>
                  <a:lnTo>
                    <a:pt x="2196" y="407"/>
                  </a:lnTo>
                  <a:lnTo>
                    <a:pt x="2190" y="409"/>
                  </a:lnTo>
                  <a:lnTo>
                    <a:pt x="2184" y="411"/>
                  </a:lnTo>
                  <a:lnTo>
                    <a:pt x="2179" y="412"/>
                  </a:lnTo>
                  <a:lnTo>
                    <a:pt x="2174" y="414"/>
                  </a:lnTo>
                  <a:lnTo>
                    <a:pt x="2170" y="414"/>
                  </a:lnTo>
                  <a:lnTo>
                    <a:pt x="2170" y="414"/>
                  </a:lnTo>
                  <a:lnTo>
                    <a:pt x="2167" y="415"/>
                  </a:lnTo>
                  <a:lnTo>
                    <a:pt x="2164" y="416"/>
                  </a:lnTo>
                  <a:lnTo>
                    <a:pt x="2161" y="417"/>
                  </a:lnTo>
                  <a:lnTo>
                    <a:pt x="2157" y="418"/>
                  </a:lnTo>
                  <a:lnTo>
                    <a:pt x="2152" y="419"/>
                  </a:lnTo>
                  <a:lnTo>
                    <a:pt x="2148" y="421"/>
                  </a:lnTo>
                  <a:lnTo>
                    <a:pt x="2143" y="422"/>
                  </a:lnTo>
                  <a:lnTo>
                    <a:pt x="2137" y="423"/>
                  </a:lnTo>
                  <a:lnTo>
                    <a:pt x="2131" y="425"/>
                  </a:lnTo>
                  <a:lnTo>
                    <a:pt x="2125" y="426"/>
                  </a:lnTo>
                  <a:lnTo>
                    <a:pt x="2119" y="427"/>
                  </a:lnTo>
                  <a:lnTo>
                    <a:pt x="2112" y="429"/>
                  </a:lnTo>
                  <a:lnTo>
                    <a:pt x="2105" y="430"/>
                  </a:lnTo>
                  <a:lnTo>
                    <a:pt x="2098" y="432"/>
                  </a:lnTo>
                  <a:lnTo>
                    <a:pt x="2090" y="433"/>
                  </a:lnTo>
                  <a:lnTo>
                    <a:pt x="2082" y="435"/>
                  </a:lnTo>
                  <a:lnTo>
                    <a:pt x="2074" y="437"/>
                  </a:lnTo>
                  <a:lnTo>
                    <a:pt x="2066" y="438"/>
                  </a:lnTo>
                  <a:lnTo>
                    <a:pt x="2057" y="440"/>
                  </a:lnTo>
                  <a:lnTo>
                    <a:pt x="2048" y="442"/>
                  </a:lnTo>
                  <a:lnTo>
                    <a:pt x="2039" y="443"/>
                  </a:lnTo>
                  <a:lnTo>
                    <a:pt x="2030" y="445"/>
                  </a:lnTo>
                  <a:lnTo>
                    <a:pt x="2020" y="447"/>
                  </a:lnTo>
                  <a:lnTo>
                    <a:pt x="2011" y="448"/>
                  </a:lnTo>
                  <a:lnTo>
                    <a:pt x="2001" y="450"/>
                  </a:lnTo>
                  <a:lnTo>
                    <a:pt x="1991" y="452"/>
                  </a:lnTo>
                  <a:lnTo>
                    <a:pt x="1981" y="453"/>
                  </a:lnTo>
                  <a:lnTo>
                    <a:pt x="1970" y="455"/>
                  </a:lnTo>
                  <a:lnTo>
                    <a:pt x="1960" y="457"/>
                  </a:lnTo>
                  <a:lnTo>
                    <a:pt x="1949" y="458"/>
                  </a:lnTo>
                  <a:lnTo>
                    <a:pt x="1939" y="460"/>
                  </a:lnTo>
                  <a:lnTo>
                    <a:pt x="1939" y="460"/>
                  </a:lnTo>
                  <a:lnTo>
                    <a:pt x="1931" y="461"/>
                  </a:lnTo>
                  <a:lnTo>
                    <a:pt x="1924" y="462"/>
                  </a:lnTo>
                  <a:lnTo>
                    <a:pt x="1916" y="463"/>
                  </a:lnTo>
                  <a:lnTo>
                    <a:pt x="1909" y="464"/>
                  </a:lnTo>
                  <a:lnTo>
                    <a:pt x="1901" y="466"/>
                  </a:lnTo>
                  <a:lnTo>
                    <a:pt x="1893" y="467"/>
                  </a:lnTo>
                  <a:lnTo>
                    <a:pt x="1886" y="468"/>
                  </a:lnTo>
                  <a:lnTo>
                    <a:pt x="1878" y="469"/>
                  </a:lnTo>
                  <a:lnTo>
                    <a:pt x="1870" y="470"/>
                  </a:lnTo>
                  <a:lnTo>
                    <a:pt x="1863" y="471"/>
                  </a:lnTo>
                  <a:lnTo>
                    <a:pt x="1855" y="472"/>
                  </a:lnTo>
                  <a:lnTo>
                    <a:pt x="1847" y="473"/>
                  </a:lnTo>
                  <a:lnTo>
                    <a:pt x="1839" y="474"/>
                  </a:lnTo>
                  <a:lnTo>
                    <a:pt x="1832" y="475"/>
                  </a:lnTo>
                  <a:lnTo>
                    <a:pt x="1824" y="476"/>
                  </a:lnTo>
                  <a:lnTo>
                    <a:pt x="1816" y="476"/>
                  </a:lnTo>
                  <a:lnTo>
                    <a:pt x="1808" y="477"/>
                  </a:lnTo>
                  <a:lnTo>
                    <a:pt x="1801" y="478"/>
                  </a:lnTo>
                  <a:lnTo>
                    <a:pt x="1793" y="479"/>
                  </a:lnTo>
                  <a:lnTo>
                    <a:pt x="1785" y="480"/>
                  </a:lnTo>
                  <a:lnTo>
                    <a:pt x="1777" y="481"/>
                  </a:lnTo>
                  <a:lnTo>
                    <a:pt x="1770" y="482"/>
                  </a:lnTo>
                  <a:lnTo>
                    <a:pt x="1762" y="483"/>
                  </a:lnTo>
                  <a:lnTo>
                    <a:pt x="1754" y="484"/>
                  </a:lnTo>
                  <a:lnTo>
                    <a:pt x="1747" y="484"/>
                  </a:lnTo>
                  <a:lnTo>
                    <a:pt x="1739" y="485"/>
                  </a:lnTo>
                  <a:lnTo>
                    <a:pt x="1732" y="486"/>
                  </a:lnTo>
                  <a:lnTo>
                    <a:pt x="1724" y="487"/>
                  </a:lnTo>
                  <a:lnTo>
                    <a:pt x="1717" y="487"/>
                  </a:lnTo>
                  <a:lnTo>
                    <a:pt x="1709" y="488"/>
                  </a:lnTo>
                  <a:lnTo>
                    <a:pt x="1702" y="489"/>
                  </a:lnTo>
                  <a:lnTo>
                    <a:pt x="1695" y="490"/>
                  </a:lnTo>
                  <a:lnTo>
                    <a:pt x="1688" y="490"/>
                  </a:lnTo>
                  <a:lnTo>
                    <a:pt x="1680" y="491"/>
                  </a:lnTo>
                  <a:lnTo>
                    <a:pt x="1673" y="492"/>
                  </a:lnTo>
                  <a:lnTo>
                    <a:pt x="1666" y="493"/>
                  </a:lnTo>
                  <a:lnTo>
                    <a:pt x="1659" y="493"/>
                  </a:lnTo>
                  <a:lnTo>
                    <a:pt x="1652" y="494"/>
                  </a:lnTo>
                  <a:lnTo>
                    <a:pt x="1646" y="494"/>
                  </a:lnTo>
                  <a:lnTo>
                    <a:pt x="1639" y="495"/>
                  </a:lnTo>
                  <a:lnTo>
                    <a:pt x="1632" y="496"/>
                  </a:lnTo>
                  <a:lnTo>
                    <a:pt x="1626" y="496"/>
                  </a:lnTo>
                  <a:lnTo>
                    <a:pt x="1619" y="497"/>
                  </a:lnTo>
                  <a:lnTo>
                    <a:pt x="1613" y="497"/>
                  </a:lnTo>
                  <a:lnTo>
                    <a:pt x="1607" y="498"/>
                  </a:lnTo>
                  <a:lnTo>
                    <a:pt x="1607" y="498"/>
                  </a:lnTo>
                  <a:lnTo>
                    <a:pt x="1602" y="498"/>
                  </a:lnTo>
                  <a:lnTo>
                    <a:pt x="1597" y="499"/>
                  </a:lnTo>
                  <a:lnTo>
                    <a:pt x="1592" y="499"/>
                  </a:lnTo>
                  <a:lnTo>
                    <a:pt x="1587" y="500"/>
                  </a:lnTo>
                  <a:lnTo>
                    <a:pt x="1582" y="500"/>
                  </a:lnTo>
                  <a:lnTo>
                    <a:pt x="1576" y="500"/>
                  </a:lnTo>
                  <a:lnTo>
                    <a:pt x="1571" y="501"/>
                  </a:lnTo>
                  <a:lnTo>
                    <a:pt x="1565" y="501"/>
                  </a:lnTo>
                  <a:lnTo>
                    <a:pt x="1560" y="501"/>
                  </a:lnTo>
                  <a:lnTo>
                    <a:pt x="1554" y="502"/>
                  </a:lnTo>
                  <a:lnTo>
                    <a:pt x="1548" y="502"/>
                  </a:lnTo>
                  <a:lnTo>
                    <a:pt x="1542" y="502"/>
                  </a:lnTo>
                  <a:lnTo>
                    <a:pt x="1536" y="503"/>
                  </a:lnTo>
                  <a:lnTo>
                    <a:pt x="1530" y="503"/>
                  </a:lnTo>
                  <a:lnTo>
                    <a:pt x="1523" y="503"/>
                  </a:lnTo>
                  <a:lnTo>
                    <a:pt x="1517" y="504"/>
                  </a:lnTo>
                  <a:lnTo>
                    <a:pt x="1510" y="504"/>
                  </a:lnTo>
                  <a:lnTo>
                    <a:pt x="1504" y="504"/>
                  </a:lnTo>
                  <a:lnTo>
                    <a:pt x="1497" y="505"/>
                  </a:lnTo>
                  <a:lnTo>
                    <a:pt x="1490" y="505"/>
                  </a:lnTo>
                  <a:lnTo>
                    <a:pt x="1483" y="505"/>
                  </a:lnTo>
                  <a:lnTo>
                    <a:pt x="1476" y="505"/>
                  </a:lnTo>
                  <a:lnTo>
                    <a:pt x="1469" y="506"/>
                  </a:lnTo>
                  <a:lnTo>
                    <a:pt x="1462" y="506"/>
                  </a:lnTo>
                  <a:lnTo>
                    <a:pt x="1455" y="506"/>
                  </a:lnTo>
                  <a:lnTo>
                    <a:pt x="1448" y="506"/>
                  </a:lnTo>
                  <a:lnTo>
                    <a:pt x="1440" y="506"/>
                  </a:lnTo>
                  <a:lnTo>
                    <a:pt x="1433" y="507"/>
                  </a:lnTo>
                  <a:lnTo>
                    <a:pt x="1425" y="507"/>
                  </a:lnTo>
                  <a:lnTo>
                    <a:pt x="1417" y="507"/>
                  </a:lnTo>
                  <a:lnTo>
                    <a:pt x="1410" y="507"/>
                  </a:lnTo>
                  <a:lnTo>
                    <a:pt x="1402" y="507"/>
                  </a:lnTo>
                  <a:lnTo>
                    <a:pt x="1394" y="508"/>
                  </a:lnTo>
                  <a:lnTo>
                    <a:pt x="1386" y="508"/>
                  </a:lnTo>
                  <a:lnTo>
                    <a:pt x="1378" y="508"/>
                  </a:lnTo>
                  <a:lnTo>
                    <a:pt x="1370" y="508"/>
                  </a:lnTo>
                  <a:lnTo>
                    <a:pt x="1362" y="508"/>
                  </a:lnTo>
                  <a:lnTo>
                    <a:pt x="1354" y="508"/>
                  </a:lnTo>
                  <a:lnTo>
                    <a:pt x="1346" y="508"/>
                  </a:lnTo>
                  <a:lnTo>
                    <a:pt x="1337" y="508"/>
                  </a:lnTo>
                  <a:lnTo>
                    <a:pt x="1329" y="509"/>
                  </a:lnTo>
                  <a:lnTo>
                    <a:pt x="1321" y="509"/>
                  </a:lnTo>
                  <a:lnTo>
                    <a:pt x="1312" y="509"/>
                  </a:lnTo>
                  <a:lnTo>
                    <a:pt x="1304" y="509"/>
                  </a:lnTo>
                  <a:lnTo>
                    <a:pt x="1295" y="509"/>
                  </a:lnTo>
                  <a:lnTo>
                    <a:pt x="1287" y="509"/>
                  </a:lnTo>
                  <a:lnTo>
                    <a:pt x="1278" y="509"/>
                  </a:lnTo>
                  <a:lnTo>
                    <a:pt x="1269" y="509"/>
                  </a:lnTo>
                  <a:lnTo>
                    <a:pt x="1261" y="509"/>
                  </a:lnTo>
                  <a:lnTo>
                    <a:pt x="1252" y="509"/>
                  </a:lnTo>
                  <a:lnTo>
                    <a:pt x="1243" y="509"/>
                  </a:lnTo>
                  <a:lnTo>
                    <a:pt x="1234" y="509"/>
                  </a:lnTo>
                  <a:lnTo>
                    <a:pt x="1225" y="509"/>
                  </a:lnTo>
                  <a:lnTo>
                    <a:pt x="1216" y="509"/>
                  </a:lnTo>
                  <a:lnTo>
                    <a:pt x="1207" y="509"/>
                  </a:lnTo>
                  <a:lnTo>
                    <a:pt x="1198" y="509"/>
                  </a:lnTo>
                  <a:lnTo>
                    <a:pt x="1189" y="509"/>
                  </a:lnTo>
                  <a:lnTo>
                    <a:pt x="1180" y="509"/>
                  </a:lnTo>
                  <a:lnTo>
                    <a:pt x="1171" y="509"/>
                  </a:lnTo>
                  <a:lnTo>
                    <a:pt x="1162" y="509"/>
                  </a:lnTo>
                  <a:lnTo>
                    <a:pt x="1162" y="509"/>
                  </a:lnTo>
                  <a:lnTo>
                    <a:pt x="1154" y="508"/>
                  </a:lnTo>
                  <a:lnTo>
                    <a:pt x="1147" y="508"/>
                  </a:lnTo>
                  <a:lnTo>
                    <a:pt x="1139" y="508"/>
                  </a:lnTo>
                  <a:lnTo>
                    <a:pt x="1131" y="508"/>
                  </a:lnTo>
                  <a:lnTo>
                    <a:pt x="1124" y="508"/>
                  </a:lnTo>
                  <a:lnTo>
                    <a:pt x="1116" y="508"/>
                  </a:lnTo>
                  <a:lnTo>
                    <a:pt x="1108" y="508"/>
                  </a:lnTo>
                  <a:lnTo>
                    <a:pt x="1100" y="508"/>
                  </a:lnTo>
                  <a:lnTo>
                    <a:pt x="1092" y="507"/>
                  </a:lnTo>
                  <a:lnTo>
                    <a:pt x="1085" y="507"/>
                  </a:lnTo>
                  <a:lnTo>
                    <a:pt x="1077" y="507"/>
                  </a:lnTo>
                  <a:lnTo>
                    <a:pt x="1069" y="507"/>
                  </a:lnTo>
                  <a:lnTo>
                    <a:pt x="1061" y="507"/>
                  </a:lnTo>
                  <a:lnTo>
                    <a:pt x="1053" y="506"/>
                  </a:lnTo>
                  <a:lnTo>
                    <a:pt x="1046" y="506"/>
                  </a:lnTo>
                  <a:lnTo>
                    <a:pt x="1038" y="506"/>
                  </a:lnTo>
                  <a:lnTo>
                    <a:pt x="1030" y="506"/>
                  </a:lnTo>
                  <a:lnTo>
                    <a:pt x="1022" y="506"/>
                  </a:lnTo>
                  <a:lnTo>
                    <a:pt x="1014" y="505"/>
                  </a:lnTo>
                  <a:lnTo>
                    <a:pt x="1007" y="505"/>
                  </a:lnTo>
                  <a:lnTo>
                    <a:pt x="999" y="505"/>
                  </a:lnTo>
                  <a:lnTo>
                    <a:pt x="991" y="505"/>
                  </a:lnTo>
                  <a:lnTo>
                    <a:pt x="983" y="504"/>
                  </a:lnTo>
                  <a:lnTo>
                    <a:pt x="976" y="504"/>
                  </a:lnTo>
                  <a:lnTo>
                    <a:pt x="968" y="504"/>
                  </a:lnTo>
                  <a:lnTo>
                    <a:pt x="960" y="503"/>
                  </a:lnTo>
                  <a:lnTo>
                    <a:pt x="952" y="503"/>
                  </a:lnTo>
                  <a:lnTo>
                    <a:pt x="945" y="503"/>
                  </a:lnTo>
                  <a:lnTo>
                    <a:pt x="937" y="503"/>
                  </a:lnTo>
                  <a:lnTo>
                    <a:pt x="929" y="502"/>
                  </a:lnTo>
                  <a:lnTo>
                    <a:pt x="922" y="502"/>
                  </a:lnTo>
                  <a:lnTo>
                    <a:pt x="914" y="502"/>
                  </a:lnTo>
                  <a:lnTo>
                    <a:pt x="906" y="501"/>
                  </a:lnTo>
                  <a:lnTo>
                    <a:pt x="899" y="501"/>
                  </a:lnTo>
                  <a:lnTo>
                    <a:pt x="891" y="500"/>
                  </a:lnTo>
                  <a:lnTo>
                    <a:pt x="883" y="500"/>
                  </a:lnTo>
                  <a:lnTo>
                    <a:pt x="876" y="500"/>
                  </a:lnTo>
                  <a:lnTo>
                    <a:pt x="868" y="499"/>
                  </a:lnTo>
                  <a:lnTo>
                    <a:pt x="861" y="499"/>
                  </a:lnTo>
                  <a:lnTo>
                    <a:pt x="853" y="498"/>
                  </a:lnTo>
                  <a:lnTo>
                    <a:pt x="846" y="498"/>
                  </a:lnTo>
                  <a:lnTo>
                    <a:pt x="839" y="498"/>
                  </a:lnTo>
                  <a:lnTo>
                    <a:pt x="831" y="497"/>
                  </a:lnTo>
                  <a:lnTo>
                    <a:pt x="824" y="497"/>
                  </a:lnTo>
                  <a:lnTo>
                    <a:pt x="816" y="496"/>
                  </a:lnTo>
                  <a:lnTo>
                    <a:pt x="809" y="496"/>
                  </a:lnTo>
                  <a:lnTo>
                    <a:pt x="802" y="495"/>
                  </a:lnTo>
                  <a:lnTo>
                    <a:pt x="795" y="495"/>
                  </a:lnTo>
                  <a:lnTo>
                    <a:pt x="787" y="494"/>
                  </a:lnTo>
                  <a:lnTo>
                    <a:pt x="780" y="494"/>
                  </a:lnTo>
                  <a:lnTo>
                    <a:pt x="773" y="493"/>
                  </a:lnTo>
                  <a:lnTo>
                    <a:pt x="766" y="493"/>
                  </a:lnTo>
                  <a:lnTo>
                    <a:pt x="759" y="492"/>
                  </a:lnTo>
                  <a:lnTo>
                    <a:pt x="752" y="492"/>
                  </a:lnTo>
                  <a:lnTo>
                    <a:pt x="745" y="491"/>
                  </a:lnTo>
                  <a:lnTo>
                    <a:pt x="738" y="491"/>
                  </a:lnTo>
                  <a:lnTo>
                    <a:pt x="731" y="490"/>
                  </a:lnTo>
                  <a:lnTo>
                    <a:pt x="724" y="490"/>
                  </a:lnTo>
                  <a:lnTo>
                    <a:pt x="717" y="489"/>
                  </a:lnTo>
                  <a:lnTo>
                    <a:pt x="711" y="488"/>
                  </a:lnTo>
                  <a:lnTo>
                    <a:pt x="704" y="488"/>
                  </a:lnTo>
                  <a:lnTo>
                    <a:pt x="697" y="487"/>
                  </a:lnTo>
                  <a:lnTo>
                    <a:pt x="691" y="487"/>
                  </a:lnTo>
                  <a:lnTo>
                    <a:pt x="684" y="486"/>
                  </a:lnTo>
                  <a:lnTo>
                    <a:pt x="677" y="485"/>
                  </a:lnTo>
                  <a:lnTo>
                    <a:pt x="671" y="485"/>
                  </a:lnTo>
                  <a:lnTo>
                    <a:pt x="665" y="484"/>
                  </a:lnTo>
                  <a:lnTo>
                    <a:pt x="658" y="483"/>
                  </a:lnTo>
                  <a:lnTo>
                    <a:pt x="652" y="483"/>
                  </a:lnTo>
                  <a:lnTo>
                    <a:pt x="646" y="482"/>
                  </a:lnTo>
                  <a:lnTo>
                    <a:pt x="639" y="481"/>
                  </a:lnTo>
                  <a:lnTo>
                    <a:pt x="639" y="481"/>
                  </a:lnTo>
                  <a:lnTo>
                    <a:pt x="628" y="480"/>
                  </a:lnTo>
                  <a:lnTo>
                    <a:pt x="616" y="478"/>
                  </a:lnTo>
                  <a:lnTo>
                    <a:pt x="604" y="477"/>
                  </a:lnTo>
                  <a:lnTo>
                    <a:pt x="593" y="476"/>
                  </a:lnTo>
                  <a:lnTo>
                    <a:pt x="582" y="474"/>
                  </a:lnTo>
                  <a:lnTo>
                    <a:pt x="571" y="473"/>
                  </a:lnTo>
                  <a:lnTo>
                    <a:pt x="560" y="472"/>
                  </a:lnTo>
                  <a:lnTo>
                    <a:pt x="549" y="470"/>
                  </a:lnTo>
                  <a:lnTo>
                    <a:pt x="539" y="469"/>
                  </a:lnTo>
                  <a:lnTo>
                    <a:pt x="528" y="467"/>
                  </a:lnTo>
                  <a:lnTo>
                    <a:pt x="518" y="466"/>
                  </a:lnTo>
                  <a:lnTo>
                    <a:pt x="508" y="465"/>
                  </a:lnTo>
                  <a:lnTo>
                    <a:pt x="498" y="463"/>
                  </a:lnTo>
                  <a:lnTo>
                    <a:pt x="489" y="462"/>
                  </a:lnTo>
                  <a:lnTo>
                    <a:pt x="479" y="460"/>
                  </a:lnTo>
                  <a:lnTo>
                    <a:pt x="470" y="459"/>
                  </a:lnTo>
                  <a:lnTo>
                    <a:pt x="460" y="457"/>
                  </a:lnTo>
                  <a:lnTo>
                    <a:pt x="451" y="456"/>
                  </a:lnTo>
                  <a:lnTo>
                    <a:pt x="442" y="454"/>
                  </a:lnTo>
                  <a:lnTo>
                    <a:pt x="433" y="453"/>
                  </a:lnTo>
                  <a:lnTo>
                    <a:pt x="425" y="451"/>
                  </a:lnTo>
                  <a:lnTo>
                    <a:pt x="416" y="450"/>
                  </a:lnTo>
                  <a:lnTo>
                    <a:pt x="408" y="448"/>
                  </a:lnTo>
                  <a:lnTo>
                    <a:pt x="400" y="447"/>
                  </a:lnTo>
                  <a:lnTo>
                    <a:pt x="392" y="445"/>
                  </a:lnTo>
                  <a:lnTo>
                    <a:pt x="384" y="444"/>
                  </a:lnTo>
                  <a:lnTo>
                    <a:pt x="376" y="442"/>
                  </a:lnTo>
                  <a:lnTo>
                    <a:pt x="368" y="441"/>
                  </a:lnTo>
                  <a:lnTo>
                    <a:pt x="360" y="439"/>
                  </a:lnTo>
                  <a:lnTo>
                    <a:pt x="353" y="438"/>
                  </a:lnTo>
                  <a:lnTo>
                    <a:pt x="346" y="436"/>
                  </a:lnTo>
                  <a:lnTo>
                    <a:pt x="338" y="435"/>
                  </a:lnTo>
                  <a:lnTo>
                    <a:pt x="331" y="433"/>
                  </a:lnTo>
                  <a:lnTo>
                    <a:pt x="324" y="432"/>
                  </a:lnTo>
                  <a:lnTo>
                    <a:pt x="317" y="430"/>
                  </a:lnTo>
                  <a:lnTo>
                    <a:pt x="311" y="429"/>
                  </a:lnTo>
                  <a:lnTo>
                    <a:pt x="304" y="427"/>
                  </a:lnTo>
                  <a:lnTo>
                    <a:pt x="297" y="425"/>
                  </a:lnTo>
                  <a:lnTo>
                    <a:pt x="291" y="424"/>
                  </a:lnTo>
                  <a:lnTo>
                    <a:pt x="285" y="422"/>
                  </a:lnTo>
                  <a:lnTo>
                    <a:pt x="278" y="421"/>
                  </a:lnTo>
                  <a:lnTo>
                    <a:pt x="272" y="419"/>
                  </a:lnTo>
                  <a:lnTo>
                    <a:pt x="266" y="418"/>
                  </a:lnTo>
                  <a:lnTo>
                    <a:pt x="260" y="416"/>
                  </a:lnTo>
                  <a:lnTo>
                    <a:pt x="254" y="414"/>
                  </a:lnTo>
                  <a:lnTo>
                    <a:pt x="249" y="413"/>
                  </a:lnTo>
                  <a:lnTo>
                    <a:pt x="243" y="411"/>
                  </a:lnTo>
                  <a:lnTo>
                    <a:pt x="237" y="410"/>
                  </a:lnTo>
                  <a:lnTo>
                    <a:pt x="232" y="408"/>
                  </a:lnTo>
                  <a:lnTo>
                    <a:pt x="226" y="406"/>
                  </a:lnTo>
                  <a:lnTo>
                    <a:pt x="221" y="405"/>
                  </a:lnTo>
                  <a:lnTo>
                    <a:pt x="216" y="403"/>
                  </a:lnTo>
                  <a:lnTo>
                    <a:pt x="211" y="402"/>
                  </a:lnTo>
                  <a:lnTo>
                    <a:pt x="206" y="400"/>
                  </a:lnTo>
                  <a:lnTo>
                    <a:pt x="201" y="398"/>
                  </a:lnTo>
                  <a:lnTo>
                    <a:pt x="196" y="397"/>
                  </a:lnTo>
                  <a:lnTo>
                    <a:pt x="191" y="395"/>
                  </a:lnTo>
                  <a:lnTo>
                    <a:pt x="186" y="394"/>
                  </a:lnTo>
                  <a:lnTo>
                    <a:pt x="181" y="392"/>
                  </a:lnTo>
                  <a:lnTo>
                    <a:pt x="177" y="390"/>
                  </a:lnTo>
                  <a:lnTo>
                    <a:pt x="172" y="389"/>
                  </a:lnTo>
                  <a:lnTo>
                    <a:pt x="167" y="387"/>
                  </a:lnTo>
                  <a:lnTo>
                    <a:pt x="163" y="386"/>
                  </a:lnTo>
                  <a:lnTo>
                    <a:pt x="158" y="384"/>
                  </a:lnTo>
                  <a:lnTo>
                    <a:pt x="154" y="382"/>
                  </a:lnTo>
                  <a:lnTo>
                    <a:pt x="150" y="381"/>
                  </a:lnTo>
                  <a:lnTo>
                    <a:pt x="145" y="379"/>
                  </a:lnTo>
                  <a:lnTo>
                    <a:pt x="141" y="377"/>
                  </a:lnTo>
                  <a:lnTo>
                    <a:pt x="137" y="376"/>
                  </a:lnTo>
                  <a:lnTo>
                    <a:pt x="133" y="374"/>
                  </a:lnTo>
                  <a:lnTo>
                    <a:pt x="129" y="373"/>
                  </a:lnTo>
                  <a:lnTo>
                    <a:pt x="125" y="371"/>
                  </a:lnTo>
                  <a:lnTo>
                    <a:pt x="121" y="369"/>
                  </a:lnTo>
                  <a:lnTo>
                    <a:pt x="121" y="369"/>
                  </a:lnTo>
                  <a:lnTo>
                    <a:pt x="109" y="365"/>
                  </a:lnTo>
                  <a:lnTo>
                    <a:pt x="98" y="360"/>
                  </a:lnTo>
                  <a:lnTo>
                    <a:pt x="88" y="355"/>
                  </a:lnTo>
                  <a:lnTo>
                    <a:pt x="79" y="350"/>
                  </a:lnTo>
                  <a:lnTo>
                    <a:pt x="70" y="345"/>
                  </a:lnTo>
                  <a:lnTo>
                    <a:pt x="62" y="340"/>
                  </a:lnTo>
                  <a:lnTo>
                    <a:pt x="55" y="335"/>
                  </a:lnTo>
                  <a:lnTo>
                    <a:pt x="48" y="331"/>
                  </a:lnTo>
                  <a:lnTo>
                    <a:pt x="42" y="326"/>
                  </a:lnTo>
                  <a:lnTo>
                    <a:pt x="36" y="321"/>
                  </a:lnTo>
                  <a:lnTo>
                    <a:pt x="31" y="316"/>
                  </a:lnTo>
                  <a:lnTo>
                    <a:pt x="26" y="312"/>
                  </a:lnTo>
                  <a:lnTo>
                    <a:pt x="22" y="307"/>
                  </a:lnTo>
                  <a:lnTo>
                    <a:pt x="18" y="303"/>
                  </a:lnTo>
                  <a:lnTo>
                    <a:pt x="15" y="299"/>
                  </a:lnTo>
                  <a:lnTo>
                    <a:pt x="12" y="295"/>
                  </a:lnTo>
                  <a:lnTo>
                    <a:pt x="9" y="291"/>
                  </a:lnTo>
                  <a:lnTo>
                    <a:pt x="7" y="287"/>
                  </a:lnTo>
                  <a:lnTo>
                    <a:pt x="5" y="284"/>
                  </a:lnTo>
                  <a:lnTo>
                    <a:pt x="3" y="281"/>
                  </a:lnTo>
                  <a:lnTo>
                    <a:pt x="3" y="281"/>
                  </a:lnTo>
                  <a:lnTo>
                    <a:pt x="0" y="272"/>
                  </a:lnTo>
                  <a:lnTo>
                    <a:pt x="0" y="264"/>
                  </a:lnTo>
                  <a:lnTo>
                    <a:pt x="0" y="261"/>
                  </a:lnTo>
                  <a:lnTo>
                    <a:pt x="0" y="261"/>
                  </a:lnTo>
                  <a:lnTo>
                    <a:pt x="0" y="260"/>
                  </a:lnTo>
                  <a:lnTo>
                    <a:pt x="0" y="258"/>
                  </a:lnTo>
                  <a:lnTo>
                    <a:pt x="0" y="255"/>
                  </a:lnTo>
                  <a:lnTo>
                    <a:pt x="0" y="251"/>
                  </a:lnTo>
                  <a:lnTo>
                    <a:pt x="0" y="246"/>
                  </a:lnTo>
                  <a:lnTo>
                    <a:pt x="0" y="241"/>
                  </a:lnTo>
                  <a:lnTo>
                    <a:pt x="0" y="234"/>
                  </a:lnTo>
                  <a:lnTo>
                    <a:pt x="0" y="226"/>
                  </a:lnTo>
                  <a:lnTo>
                    <a:pt x="0" y="218"/>
                  </a:lnTo>
                  <a:lnTo>
                    <a:pt x="0" y="209"/>
                  </a:lnTo>
                  <a:lnTo>
                    <a:pt x="0" y="200"/>
                  </a:lnTo>
                  <a:lnTo>
                    <a:pt x="0" y="190"/>
                  </a:lnTo>
                  <a:lnTo>
                    <a:pt x="0" y="180"/>
                  </a:lnTo>
                  <a:lnTo>
                    <a:pt x="0" y="169"/>
                  </a:lnTo>
                  <a:lnTo>
                    <a:pt x="0" y="158"/>
                  </a:lnTo>
                  <a:lnTo>
                    <a:pt x="0" y="147"/>
                  </a:lnTo>
                  <a:lnTo>
                    <a:pt x="0" y="136"/>
                  </a:lnTo>
                  <a:lnTo>
                    <a:pt x="0" y="125"/>
                  </a:lnTo>
                  <a:lnTo>
                    <a:pt x="0" y="114"/>
                  </a:lnTo>
                  <a:lnTo>
                    <a:pt x="0" y="103"/>
                  </a:lnTo>
                  <a:lnTo>
                    <a:pt x="0" y="92"/>
                  </a:lnTo>
                  <a:lnTo>
                    <a:pt x="0" y="81"/>
                  </a:lnTo>
                  <a:lnTo>
                    <a:pt x="0" y="71"/>
                  </a:lnTo>
                  <a:lnTo>
                    <a:pt x="0" y="61"/>
                  </a:lnTo>
                  <a:lnTo>
                    <a:pt x="0" y="52"/>
                  </a:lnTo>
                  <a:lnTo>
                    <a:pt x="0" y="43"/>
                  </a:lnTo>
                  <a:lnTo>
                    <a:pt x="0" y="35"/>
                  </a:lnTo>
                  <a:lnTo>
                    <a:pt x="0" y="27"/>
                  </a:lnTo>
                  <a:lnTo>
                    <a:pt x="0" y="21"/>
                  </a:lnTo>
                  <a:lnTo>
                    <a:pt x="0" y="15"/>
                  </a:lnTo>
                  <a:lnTo>
                    <a:pt x="0" y="10"/>
                  </a:lnTo>
                  <a:lnTo>
                    <a:pt x="0" y="6"/>
                  </a:lnTo>
                  <a:lnTo>
                    <a:pt x="0" y="3"/>
                  </a:lnTo>
                  <a:lnTo>
                    <a:pt x="0" y="1"/>
                  </a:lnTo>
                  <a:lnTo>
                    <a:pt x="0" y="0"/>
                  </a:lnTo>
                  <a:lnTo>
                    <a:pt x="0" y="0"/>
                  </a:lnTo>
                  <a:lnTo>
                    <a:pt x="0" y="0"/>
                  </a:lnTo>
                  <a:close/>
                </a:path>
              </a:pathLst>
            </a:custGeom>
            <a:pattFill prst="ltVert">
              <a:fgClr>
                <a:srgbClr val="808080"/>
              </a:fgClr>
              <a:bgClr>
                <a:srgbClr val="FFCC00"/>
              </a:bgClr>
            </a:pattFill>
            <a:ln w="3175">
              <a:solidFill>
                <a:srgbClr val="000000"/>
              </a:solidFill>
              <a:prstDash val="solid"/>
              <a:round/>
              <a:headEnd/>
              <a:tailEnd/>
            </a:ln>
          </p:spPr>
          <p:txBody>
            <a:bodyPr/>
            <a:lstStyle/>
            <a:p>
              <a:endParaRPr lang="en-US" sz="1100" dirty="0"/>
            </a:p>
          </p:txBody>
        </p:sp>
        <p:sp>
          <p:nvSpPr>
            <p:cNvPr id="103" name="Oval 9"/>
            <p:cNvSpPr>
              <a:spLocks noChangeArrowheads="1"/>
            </p:cNvSpPr>
            <p:nvPr/>
          </p:nvSpPr>
          <p:spPr bwMode="auto">
            <a:xfrm>
              <a:off x="7324928" y="844844"/>
              <a:ext cx="1162731" cy="239837"/>
            </a:xfrm>
            <a:prstGeom prst="ellipse">
              <a:avLst/>
            </a:prstGeom>
            <a:gradFill rotWithShape="0">
              <a:gsLst>
                <a:gs pos="0">
                  <a:srgbClr val="808080"/>
                </a:gs>
                <a:gs pos="0">
                  <a:srgbClr val="808080"/>
                </a:gs>
                <a:gs pos="100000">
                  <a:srgbClr val="FFFFFF"/>
                </a:gs>
              </a:gsLst>
              <a:lin ang="19800000" scaled="1"/>
            </a:gradFill>
            <a:ln w="3175">
              <a:solidFill>
                <a:srgbClr val="000000"/>
              </a:solidFill>
              <a:round/>
              <a:headEnd/>
              <a:tailEnd/>
            </a:ln>
          </p:spPr>
          <p:txBody>
            <a:bodyPr/>
            <a:lstStyle/>
            <a:p>
              <a:endParaRPr lang="en-US" sz="1100" dirty="0"/>
            </a:p>
          </p:txBody>
        </p:sp>
        <p:sp>
          <p:nvSpPr>
            <p:cNvPr id="104" name="Freeform 11"/>
            <p:cNvSpPr>
              <a:spLocks noChangeArrowheads="1"/>
            </p:cNvSpPr>
            <p:nvPr/>
          </p:nvSpPr>
          <p:spPr bwMode="auto">
            <a:xfrm>
              <a:off x="7906294" y="636665"/>
              <a:ext cx="0" cy="1571414"/>
            </a:xfrm>
            <a:custGeom>
              <a:avLst/>
              <a:gdLst>
                <a:gd name="T0" fmla="*/ 0 h 3276"/>
                <a:gd name="T1" fmla="*/ 3276 h 3276"/>
              </a:gdLst>
              <a:ahLst/>
              <a:cxnLst>
                <a:cxn ang="0">
                  <a:pos x="0" y="T0"/>
                </a:cxn>
                <a:cxn ang="0">
                  <a:pos x="0" y="T1"/>
                </a:cxn>
              </a:cxnLst>
              <a:rect l="0" t="0" r="r" b="b"/>
              <a:pathLst>
                <a:path h="3276">
                  <a:moveTo>
                    <a:pt x="0" y="0"/>
                  </a:moveTo>
                  <a:lnTo>
                    <a:pt x="0" y="3276"/>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5" name="Freeform 12"/>
            <p:cNvSpPr>
              <a:spLocks noChangeArrowheads="1"/>
            </p:cNvSpPr>
            <p:nvPr/>
          </p:nvSpPr>
          <p:spPr bwMode="auto">
            <a:xfrm>
              <a:off x="6652424" y="1100511"/>
              <a:ext cx="2622381" cy="0"/>
            </a:xfrm>
            <a:custGeom>
              <a:avLst/>
              <a:gdLst>
                <a:gd name="T0" fmla="*/ 0 w 5467"/>
                <a:gd name="T1" fmla="*/ 5467 w 5467"/>
              </a:gdLst>
              <a:ahLst/>
              <a:cxnLst>
                <a:cxn ang="0">
                  <a:pos x="T0" y="0"/>
                </a:cxn>
                <a:cxn ang="0">
                  <a:pos x="T1" y="0"/>
                </a:cxn>
              </a:cxnLst>
              <a:rect l="0" t="0" r="r" b="b"/>
              <a:pathLst>
                <a:path w="5467">
                  <a:moveTo>
                    <a:pt x="0" y="0"/>
                  </a:moveTo>
                  <a:lnTo>
                    <a:pt x="5467" y="0"/>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6" name="Freeform 13"/>
            <p:cNvSpPr>
              <a:spLocks noChangeArrowheads="1"/>
            </p:cNvSpPr>
            <p:nvPr/>
          </p:nvSpPr>
          <p:spPr bwMode="auto">
            <a:xfrm>
              <a:off x="7323969" y="964763"/>
              <a:ext cx="1161292" cy="0"/>
            </a:xfrm>
            <a:custGeom>
              <a:avLst/>
              <a:gdLst>
                <a:gd name="T0" fmla="*/ 0 w 2421"/>
                <a:gd name="T1" fmla="*/ 2421 w 2421"/>
              </a:gdLst>
              <a:ahLst/>
              <a:cxnLst>
                <a:cxn ang="0">
                  <a:pos x="T0" y="0"/>
                </a:cxn>
                <a:cxn ang="0">
                  <a:pos x="T1" y="0"/>
                </a:cxn>
              </a:cxnLst>
              <a:rect l="0" t="0" r="r" b="b"/>
              <a:pathLst>
                <a:path w="2421">
                  <a:moveTo>
                    <a:pt x="0" y="0"/>
                  </a:moveTo>
                  <a:lnTo>
                    <a:pt x="2421" y="0"/>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7" name="Freeform 14"/>
            <p:cNvSpPr>
              <a:spLocks noChangeArrowheads="1"/>
            </p:cNvSpPr>
            <p:nvPr/>
          </p:nvSpPr>
          <p:spPr bwMode="auto">
            <a:xfrm>
              <a:off x="7906294" y="1384958"/>
              <a:ext cx="847105" cy="0"/>
            </a:xfrm>
            <a:custGeom>
              <a:avLst/>
              <a:gdLst>
                <a:gd name="T0" fmla="*/ 0 w 1766"/>
                <a:gd name="T1" fmla="*/ 1766 w 1766"/>
              </a:gdLst>
              <a:ahLst/>
              <a:cxnLst>
                <a:cxn ang="0">
                  <a:pos x="T0" y="0"/>
                </a:cxn>
                <a:cxn ang="0">
                  <a:pos x="T1" y="0"/>
                </a:cxn>
              </a:cxnLst>
              <a:rect l="0" t="0" r="r" b="b"/>
              <a:pathLst>
                <a:path w="1766">
                  <a:moveTo>
                    <a:pt x="0" y="0"/>
                  </a:moveTo>
                  <a:lnTo>
                    <a:pt x="1766"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8" name="Freeform 15"/>
            <p:cNvSpPr>
              <a:spLocks noChangeArrowheads="1"/>
            </p:cNvSpPr>
            <p:nvPr/>
          </p:nvSpPr>
          <p:spPr bwMode="auto">
            <a:xfrm>
              <a:off x="7906294" y="964763"/>
              <a:ext cx="581845" cy="0"/>
            </a:xfrm>
            <a:custGeom>
              <a:avLst/>
              <a:gdLst>
                <a:gd name="T0" fmla="*/ 0 w 1213"/>
                <a:gd name="T1" fmla="*/ 1213 w 1213"/>
              </a:gdLst>
              <a:ahLst/>
              <a:cxnLst>
                <a:cxn ang="0">
                  <a:pos x="T0" y="0"/>
                </a:cxn>
                <a:cxn ang="0">
                  <a:pos x="T1" y="0"/>
                </a:cxn>
              </a:cxnLst>
              <a:rect l="0" t="0" r="r" b="b"/>
              <a:pathLst>
                <a:path w="1213">
                  <a:moveTo>
                    <a:pt x="0" y="0"/>
                  </a:moveTo>
                  <a:lnTo>
                    <a:pt x="1213"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9" name="Freeform 16"/>
            <p:cNvSpPr>
              <a:spLocks noChangeArrowheads="1"/>
            </p:cNvSpPr>
            <p:nvPr/>
          </p:nvSpPr>
          <p:spPr bwMode="auto">
            <a:xfrm>
              <a:off x="8488139" y="686072"/>
              <a:ext cx="0" cy="260463"/>
            </a:xfrm>
            <a:custGeom>
              <a:avLst/>
              <a:gdLst>
                <a:gd name="T0" fmla="*/ 543 h 543"/>
                <a:gd name="T1" fmla="*/ 0 h 543"/>
              </a:gdLst>
              <a:ahLst/>
              <a:cxnLst>
                <a:cxn ang="0">
                  <a:pos x="0" y="T0"/>
                </a:cxn>
                <a:cxn ang="0">
                  <a:pos x="0" y="T1"/>
                </a:cxn>
              </a:cxnLst>
              <a:rect l="0" t="0" r="r" b="b"/>
              <a:pathLst>
                <a:path h="543">
                  <a:moveTo>
                    <a:pt x="0" y="543"/>
                  </a:move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0" name="Text Box 17"/>
            <p:cNvSpPr txBox="1">
              <a:spLocks noChangeArrowheads="1"/>
            </p:cNvSpPr>
            <p:nvPr/>
          </p:nvSpPr>
          <p:spPr bwMode="auto">
            <a:xfrm>
              <a:off x="7644392" y="898568"/>
              <a:ext cx="227366"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Δq</a:t>
              </a:r>
              <a:r>
                <a:rPr lang="en-US" sz="1100" baseline="-25000" dirty="0">
                  <a:solidFill>
                    <a:srgbClr val="000000"/>
                  </a:solidFill>
                </a:rPr>
                <a:t>s</a:t>
              </a:r>
            </a:p>
          </p:txBody>
        </p:sp>
        <p:sp>
          <p:nvSpPr>
            <p:cNvPr id="111" name="Text Box 18"/>
            <p:cNvSpPr txBox="1">
              <a:spLocks noChangeArrowheads="1"/>
            </p:cNvSpPr>
            <p:nvPr/>
          </p:nvSpPr>
          <p:spPr bwMode="auto">
            <a:xfrm>
              <a:off x="7745123" y="1766299"/>
              <a:ext cx="13526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Z</a:t>
              </a:r>
            </a:p>
          </p:txBody>
        </p:sp>
        <p:sp>
          <p:nvSpPr>
            <p:cNvPr id="112" name="Text Box 19"/>
            <p:cNvSpPr txBox="1">
              <a:spLocks noChangeArrowheads="1"/>
            </p:cNvSpPr>
            <p:nvPr/>
          </p:nvSpPr>
          <p:spPr bwMode="auto">
            <a:xfrm>
              <a:off x="8341599" y="1265039"/>
              <a:ext cx="13574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X</a:t>
              </a:r>
            </a:p>
          </p:txBody>
        </p:sp>
        <p:sp>
          <p:nvSpPr>
            <p:cNvPr id="113" name="Freeform 21"/>
            <p:cNvSpPr>
              <a:spLocks noChangeArrowheads="1"/>
            </p:cNvSpPr>
            <p:nvPr/>
          </p:nvSpPr>
          <p:spPr bwMode="auto">
            <a:xfrm>
              <a:off x="8753879" y="1098112"/>
              <a:ext cx="0" cy="469122"/>
            </a:xfrm>
            <a:custGeom>
              <a:avLst/>
              <a:gdLst>
                <a:gd name="T0" fmla="*/ 0 h 978"/>
                <a:gd name="T1" fmla="*/ 978 h 978"/>
              </a:gdLst>
              <a:ahLst/>
              <a:cxnLst>
                <a:cxn ang="0">
                  <a:pos x="0" y="T0"/>
                </a:cxn>
                <a:cxn ang="0">
                  <a:pos x="0" y="T1"/>
                </a:cxn>
              </a:cxnLst>
              <a:rect l="0" t="0" r="r" b="b"/>
              <a:pathLst>
                <a:path h="978">
                  <a:moveTo>
                    <a:pt x="0" y="0"/>
                  </a:moveTo>
                  <a:lnTo>
                    <a:pt x="0" y="9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4" name="Freeform 22"/>
            <p:cNvSpPr>
              <a:spLocks noChangeArrowheads="1"/>
            </p:cNvSpPr>
            <p:nvPr/>
          </p:nvSpPr>
          <p:spPr bwMode="auto">
            <a:xfrm>
              <a:off x="7906294" y="646739"/>
              <a:ext cx="0" cy="333853"/>
            </a:xfrm>
            <a:custGeom>
              <a:avLst/>
              <a:gdLst>
                <a:gd name="T0" fmla="*/ 0 h 696"/>
                <a:gd name="T1" fmla="*/ 696 h 696"/>
              </a:gdLst>
              <a:ahLst/>
              <a:cxnLst>
                <a:cxn ang="0">
                  <a:pos x="0" y="T0"/>
                </a:cxn>
                <a:cxn ang="0">
                  <a:pos x="0" y="T1"/>
                </a:cxn>
              </a:cxnLst>
              <a:rect l="0" t="0" r="r" b="b"/>
              <a:pathLst>
                <a:path h="696">
                  <a:moveTo>
                    <a:pt x="0" y="0"/>
                  </a:moveTo>
                  <a:lnTo>
                    <a:pt x="0" y="696"/>
                  </a:lnTo>
                </a:path>
              </a:pathLst>
            </a:custGeom>
            <a:noFill/>
            <a:ln w="3175">
              <a:no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5" name="Text Box 23"/>
            <p:cNvSpPr txBox="1">
              <a:spLocks noChangeArrowheads="1"/>
            </p:cNvSpPr>
            <p:nvPr/>
          </p:nvSpPr>
          <p:spPr bwMode="auto">
            <a:xfrm>
              <a:off x="8132700" y="457200"/>
              <a:ext cx="13574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R</a:t>
              </a:r>
            </a:p>
          </p:txBody>
        </p:sp>
        <p:cxnSp>
          <p:nvCxnSpPr>
            <p:cNvPr id="116" name="Straight Arrow Connector 115"/>
            <p:cNvCxnSpPr/>
            <p:nvPr/>
          </p:nvCxnSpPr>
          <p:spPr>
            <a:xfrm>
              <a:off x="7906294" y="740035"/>
              <a:ext cx="578967" cy="0"/>
            </a:xfrm>
            <a:prstGeom prst="straightConnector1">
              <a:avLst/>
            </a:prstGeom>
            <a:ln w="317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5460" y="24474"/>
            <a:ext cx="6155241" cy="6751638"/>
            <a:chOff x="294772" y="106362"/>
            <a:chExt cx="6155241" cy="6751638"/>
          </a:xfrm>
        </p:grpSpPr>
        <p:sp>
          <p:nvSpPr>
            <p:cNvPr id="5122" name="Freeform 2"/>
            <p:cNvSpPr>
              <a:spLocks noChangeArrowheads="1"/>
            </p:cNvSpPr>
            <p:nvPr/>
          </p:nvSpPr>
          <p:spPr bwMode="auto">
            <a:xfrm>
              <a:off x="35210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3" name="Freeform 3"/>
            <p:cNvSpPr>
              <a:spLocks noChangeArrowheads="1"/>
            </p:cNvSpPr>
            <p:nvPr/>
          </p:nvSpPr>
          <p:spPr bwMode="auto">
            <a:xfrm>
              <a:off x="49609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4" name="Freeform 4"/>
            <p:cNvSpPr>
              <a:spLocks noChangeArrowheads="1"/>
            </p:cNvSpPr>
            <p:nvPr/>
          </p:nvSpPr>
          <p:spPr bwMode="auto">
            <a:xfrm>
              <a:off x="2073275" y="21939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5" name="Freeform 5"/>
            <p:cNvSpPr>
              <a:spLocks noChangeArrowheads="1"/>
            </p:cNvSpPr>
            <p:nvPr/>
          </p:nvSpPr>
          <p:spPr bwMode="auto">
            <a:xfrm>
              <a:off x="2073275" y="51228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6" name="Freeform 6"/>
            <p:cNvSpPr>
              <a:spLocks noChangeArrowheads="1"/>
            </p:cNvSpPr>
            <p:nvPr/>
          </p:nvSpPr>
          <p:spPr bwMode="auto">
            <a:xfrm>
              <a:off x="2079625" y="725487"/>
              <a:ext cx="1441450" cy="755650"/>
            </a:xfrm>
            <a:custGeom>
              <a:avLst/>
              <a:gdLst>
                <a:gd name="T0" fmla="*/ 897 w 908"/>
                <a:gd name="T1" fmla="*/ 13 h 476"/>
                <a:gd name="T2" fmla="*/ 882 w 908"/>
                <a:gd name="T3" fmla="*/ 32 h 476"/>
                <a:gd name="T4" fmla="*/ 866 w 908"/>
                <a:gd name="T5" fmla="*/ 51 h 476"/>
                <a:gd name="T6" fmla="*/ 849 w 908"/>
                <a:gd name="T7" fmla="*/ 69 h 476"/>
                <a:gd name="T8" fmla="*/ 833 w 908"/>
                <a:gd name="T9" fmla="*/ 87 h 476"/>
                <a:gd name="T10" fmla="*/ 816 w 908"/>
                <a:gd name="T11" fmla="*/ 104 h 476"/>
                <a:gd name="T12" fmla="*/ 798 w 908"/>
                <a:gd name="T13" fmla="*/ 121 h 476"/>
                <a:gd name="T14" fmla="*/ 781 w 908"/>
                <a:gd name="T15" fmla="*/ 137 h 476"/>
                <a:gd name="T16" fmla="*/ 763 w 908"/>
                <a:gd name="T17" fmla="*/ 154 h 476"/>
                <a:gd name="T18" fmla="*/ 745 w 908"/>
                <a:gd name="T19" fmla="*/ 169 h 476"/>
                <a:gd name="T20" fmla="*/ 727 w 908"/>
                <a:gd name="T21" fmla="*/ 185 h 476"/>
                <a:gd name="T22" fmla="*/ 708 w 908"/>
                <a:gd name="T23" fmla="*/ 200 h 476"/>
                <a:gd name="T24" fmla="*/ 690 w 908"/>
                <a:gd name="T25" fmla="*/ 214 h 476"/>
                <a:gd name="T26" fmla="*/ 671 w 908"/>
                <a:gd name="T27" fmla="*/ 229 h 476"/>
                <a:gd name="T28" fmla="*/ 652 w 908"/>
                <a:gd name="T29" fmla="*/ 242 h 476"/>
                <a:gd name="T30" fmla="*/ 633 w 908"/>
                <a:gd name="T31" fmla="*/ 256 h 476"/>
                <a:gd name="T32" fmla="*/ 613 w 908"/>
                <a:gd name="T33" fmla="*/ 269 h 476"/>
                <a:gd name="T34" fmla="*/ 594 w 908"/>
                <a:gd name="T35" fmla="*/ 281 h 476"/>
                <a:gd name="T36" fmla="*/ 574 w 908"/>
                <a:gd name="T37" fmla="*/ 294 h 476"/>
                <a:gd name="T38" fmla="*/ 555 w 908"/>
                <a:gd name="T39" fmla="*/ 305 h 476"/>
                <a:gd name="T40" fmla="*/ 535 w 908"/>
                <a:gd name="T41" fmla="*/ 317 h 476"/>
                <a:gd name="T42" fmla="*/ 515 w 908"/>
                <a:gd name="T43" fmla="*/ 328 h 476"/>
                <a:gd name="T44" fmla="*/ 495 w 908"/>
                <a:gd name="T45" fmla="*/ 338 h 476"/>
                <a:gd name="T46" fmla="*/ 476 w 908"/>
                <a:gd name="T47" fmla="*/ 349 h 476"/>
                <a:gd name="T48" fmla="*/ 456 w 908"/>
                <a:gd name="T49" fmla="*/ 359 h 476"/>
                <a:gd name="T50" fmla="*/ 436 w 908"/>
                <a:gd name="T51" fmla="*/ 368 h 476"/>
                <a:gd name="T52" fmla="*/ 416 w 908"/>
                <a:gd name="T53" fmla="*/ 377 h 476"/>
                <a:gd name="T54" fmla="*/ 397 w 908"/>
                <a:gd name="T55" fmla="*/ 386 h 476"/>
                <a:gd name="T56" fmla="*/ 377 w 908"/>
                <a:gd name="T57" fmla="*/ 394 h 476"/>
                <a:gd name="T58" fmla="*/ 358 w 908"/>
                <a:gd name="T59" fmla="*/ 402 h 476"/>
                <a:gd name="T60" fmla="*/ 338 w 908"/>
                <a:gd name="T61" fmla="*/ 409 h 476"/>
                <a:gd name="T62" fmla="*/ 319 w 908"/>
                <a:gd name="T63" fmla="*/ 416 h 476"/>
                <a:gd name="T64" fmla="*/ 300 w 908"/>
                <a:gd name="T65" fmla="*/ 423 h 476"/>
                <a:gd name="T66" fmla="*/ 281 w 908"/>
                <a:gd name="T67" fmla="*/ 429 h 476"/>
                <a:gd name="T68" fmla="*/ 262 w 908"/>
                <a:gd name="T69" fmla="*/ 435 h 476"/>
                <a:gd name="T70" fmla="*/ 243 w 908"/>
                <a:gd name="T71" fmla="*/ 441 h 476"/>
                <a:gd name="T72" fmla="*/ 225 w 908"/>
                <a:gd name="T73" fmla="*/ 446 h 476"/>
                <a:gd name="T74" fmla="*/ 206 w 908"/>
                <a:gd name="T75" fmla="*/ 450 h 476"/>
                <a:gd name="T76" fmla="*/ 188 w 908"/>
                <a:gd name="T77" fmla="*/ 455 h 476"/>
                <a:gd name="T78" fmla="*/ 170 w 908"/>
                <a:gd name="T79" fmla="*/ 458 h 476"/>
                <a:gd name="T80" fmla="*/ 153 w 908"/>
                <a:gd name="T81" fmla="*/ 462 h 476"/>
                <a:gd name="T82" fmla="*/ 136 w 908"/>
                <a:gd name="T83" fmla="*/ 465 h 476"/>
                <a:gd name="T84" fmla="*/ 119 w 908"/>
                <a:gd name="T85" fmla="*/ 468 h 476"/>
                <a:gd name="T86" fmla="*/ 102 w 908"/>
                <a:gd name="T87" fmla="*/ 470 h 476"/>
                <a:gd name="T88" fmla="*/ 86 w 908"/>
                <a:gd name="T89" fmla="*/ 472 h 476"/>
                <a:gd name="T90" fmla="*/ 70 w 908"/>
                <a:gd name="T91" fmla="*/ 474 h 476"/>
                <a:gd name="T92" fmla="*/ 54 w 908"/>
                <a:gd name="T93" fmla="*/ 475 h 476"/>
                <a:gd name="T94" fmla="*/ 39 w 908"/>
                <a:gd name="T95" fmla="*/ 475 h 476"/>
                <a:gd name="T96" fmla="*/ 24 w 908"/>
                <a:gd name="T97" fmla="*/ 476 h 476"/>
                <a:gd name="T98" fmla="*/ 9 w 908"/>
                <a:gd name="T9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8" h="476">
                  <a:moveTo>
                    <a:pt x="908" y="0"/>
                  </a:moveTo>
                  <a:lnTo>
                    <a:pt x="902" y="7"/>
                  </a:lnTo>
                  <a:lnTo>
                    <a:pt x="897" y="13"/>
                  </a:lnTo>
                  <a:lnTo>
                    <a:pt x="892" y="19"/>
                  </a:lnTo>
                  <a:lnTo>
                    <a:pt x="887" y="26"/>
                  </a:lnTo>
                  <a:lnTo>
                    <a:pt x="882" y="32"/>
                  </a:lnTo>
                  <a:lnTo>
                    <a:pt x="876" y="38"/>
                  </a:lnTo>
                  <a:lnTo>
                    <a:pt x="871" y="44"/>
                  </a:lnTo>
                  <a:lnTo>
                    <a:pt x="866" y="51"/>
                  </a:lnTo>
                  <a:lnTo>
                    <a:pt x="860" y="57"/>
                  </a:lnTo>
                  <a:lnTo>
                    <a:pt x="855" y="63"/>
                  </a:lnTo>
                  <a:lnTo>
                    <a:pt x="849" y="69"/>
                  </a:lnTo>
                  <a:lnTo>
                    <a:pt x="844" y="75"/>
                  </a:lnTo>
                  <a:lnTo>
                    <a:pt x="838" y="81"/>
                  </a:lnTo>
                  <a:lnTo>
                    <a:pt x="833" y="87"/>
                  </a:lnTo>
                  <a:lnTo>
                    <a:pt x="827" y="92"/>
                  </a:lnTo>
                  <a:lnTo>
                    <a:pt x="821" y="98"/>
                  </a:lnTo>
                  <a:lnTo>
                    <a:pt x="816" y="104"/>
                  </a:lnTo>
                  <a:lnTo>
                    <a:pt x="810" y="110"/>
                  </a:lnTo>
                  <a:lnTo>
                    <a:pt x="804" y="115"/>
                  </a:lnTo>
                  <a:lnTo>
                    <a:pt x="798" y="121"/>
                  </a:lnTo>
                  <a:lnTo>
                    <a:pt x="793" y="126"/>
                  </a:lnTo>
                  <a:lnTo>
                    <a:pt x="787" y="132"/>
                  </a:lnTo>
                  <a:lnTo>
                    <a:pt x="781" y="137"/>
                  </a:lnTo>
                  <a:lnTo>
                    <a:pt x="775" y="143"/>
                  </a:lnTo>
                  <a:lnTo>
                    <a:pt x="769" y="148"/>
                  </a:lnTo>
                  <a:lnTo>
                    <a:pt x="763" y="154"/>
                  </a:lnTo>
                  <a:lnTo>
                    <a:pt x="757" y="159"/>
                  </a:lnTo>
                  <a:lnTo>
                    <a:pt x="751" y="164"/>
                  </a:lnTo>
                  <a:lnTo>
                    <a:pt x="745" y="169"/>
                  </a:lnTo>
                  <a:lnTo>
                    <a:pt x="739" y="175"/>
                  </a:lnTo>
                  <a:lnTo>
                    <a:pt x="733" y="180"/>
                  </a:lnTo>
                  <a:lnTo>
                    <a:pt x="727" y="185"/>
                  </a:lnTo>
                  <a:lnTo>
                    <a:pt x="721" y="190"/>
                  </a:lnTo>
                  <a:lnTo>
                    <a:pt x="714" y="195"/>
                  </a:lnTo>
                  <a:lnTo>
                    <a:pt x="708" y="200"/>
                  </a:lnTo>
                  <a:lnTo>
                    <a:pt x="702" y="205"/>
                  </a:lnTo>
                  <a:lnTo>
                    <a:pt x="696" y="210"/>
                  </a:lnTo>
                  <a:lnTo>
                    <a:pt x="690" y="214"/>
                  </a:lnTo>
                  <a:lnTo>
                    <a:pt x="683" y="219"/>
                  </a:lnTo>
                  <a:lnTo>
                    <a:pt x="677" y="224"/>
                  </a:lnTo>
                  <a:lnTo>
                    <a:pt x="671" y="229"/>
                  </a:lnTo>
                  <a:lnTo>
                    <a:pt x="664" y="233"/>
                  </a:lnTo>
                  <a:lnTo>
                    <a:pt x="658" y="238"/>
                  </a:lnTo>
                  <a:lnTo>
                    <a:pt x="652" y="242"/>
                  </a:lnTo>
                  <a:lnTo>
                    <a:pt x="645" y="247"/>
                  </a:lnTo>
                  <a:lnTo>
                    <a:pt x="639" y="251"/>
                  </a:lnTo>
                  <a:lnTo>
                    <a:pt x="633" y="256"/>
                  </a:lnTo>
                  <a:lnTo>
                    <a:pt x="626" y="260"/>
                  </a:lnTo>
                  <a:lnTo>
                    <a:pt x="620" y="264"/>
                  </a:lnTo>
                  <a:lnTo>
                    <a:pt x="613" y="269"/>
                  </a:lnTo>
                  <a:lnTo>
                    <a:pt x="607" y="273"/>
                  </a:lnTo>
                  <a:lnTo>
                    <a:pt x="600" y="277"/>
                  </a:lnTo>
                  <a:lnTo>
                    <a:pt x="594" y="281"/>
                  </a:lnTo>
                  <a:lnTo>
                    <a:pt x="587" y="285"/>
                  </a:lnTo>
                  <a:lnTo>
                    <a:pt x="581" y="290"/>
                  </a:lnTo>
                  <a:lnTo>
                    <a:pt x="574" y="294"/>
                  </a:lnTo>
                  <a:lnTo>
                    <a:pt x="568" y="298"/>
                  </a:lnTo>
                  <a:lnTo>
                    <a:pt x="561" y="302"/>
                  </a:lnTo>
                  <a:lnTo>
                    <a:pt x="555" y="305"/>
                  </a:lnTo>
                  <a:lnTo>
                    <a:pt x="548" y="309"/>
                  </a:lnTo>
                  <a:lnTo>
                    <a:pt x="541" y="313"/>
                  </a:lnTo>
                  <a:lnTo>
                    <a:pt x="535" y="317"/>
                  </a:lnTo>
                  <a:lnTo>
                    <a:pt x="528" y="321"/>
                  </a:lnTo>
                  <a:lnTo>
                    <a:pt x="522" y="324"/>
                  </a:lnTo>
                  <a:lnTo>
                    <a:pt x="515" y="328"/>
                  </a:lnTo>
                  <a:lnTo>
                    <a:pt x="509" y="331"/>
                  </a:lnTo>
                  <a:lnTo>
                    <a:pt x="502" y="335"/>
                  </a:lnTo>
                  <a:lnTo>
                    <a:pt x="495" y="338"/>
                  </a:lnTo>
                  <a:lnTo>
                    <a:pt x="489" y="342"/>
                  </a:lnTo>
                  <a:lnTo>
                    <a:pt x="482" y="345"/>
                  </a:lnTo>
                  <a:lnTo>
                    <a:pt x="476" y="349"/>
                  </a:lnTo>
                  <a:lnTo>
                    <a:pt x="469" y="352"/>
                  </a:lnTo>
                  <a:lnTo>
                    <a:pt x="462" y="355"/>
                  </a:lnTo>
                  <a:lnTo>
                    <a:pt x="456" y="359"/>
                  </a:lnTo>
                  <a:lnTo>
                    <a:pt x="449" y="362"/>
                  </a:lnTo>
                  <a:lnTo>
                    <a:pt x="443" y="365"/>
                  </a:lnTo>
                  <a:lnTo>
                    <a:pt x="436" y="368"/>
                  </a:lnTo>
                  <a:lnTo>
                    <a:pt x="430" y="371"/>
                  </a:lnTo>
                  <a:lnTo>
                    <a:pt x="423" y="374"/>
                  </a:lnTo>
                  <a:lnTo>
                    <a:pt x="416" y="377"/>
                  </a:lnTo>
                  <a:lnTo>
                    <a:pt x="410" y="380"/>
                  </a:lnTo>
                  <a:lnTo>
                    <a:pt x="403" y="383"/>
                  </a:lnTo>
                  <a:lnTo>
                    <a:pt x="397" y="386"/>
                  </a:lnTo>
                  <a:lnTo>
                    <a:pt x="390" y="388"/>
                  </a:lnTo>
                  <a:lnTo>
                    <a:pt x="384" y="391"/>
                  </a:lnTo>
                  <a:lnTo>
                    <a:pt x="377" y="394"/>
                  </a:lnTo>
                  <a:lnTo>
                    <a:pt x="371" y="397"/>
                  </a:lnTo>
                  <a:lnTo>
                    <a:pt x="364" y="399"/>
                  </a:lnTo>
                  <a:lnTo>
                    <a:pt x="358" y="402"/>
                  </a:lnTo>
                  <a:lnTo>
                    <a:pt x="351" y="404"/>
                  </a:lnTo>
                  <a:lnTo>
                    <a:pt x="345" y="407"/>
                  </a:lnTo>
                  <a:lnTo>
                    <a:pt x="338" y="409"/>
                  </a:lnTo>
                  <a:lnTo>
                    <a:pt x="332" y="412"/>
                  </a:lnTo>
                  <a:lnTo>
                    <a:pt x="325" y="414"/>
                  </a:lnTo>
                  <a:lnTo>
                    <a:pt x="319" y="416"/>
                  </a:lnTo>
                  <a:lnTo>
                    <a:pt x="312" y="418"/>
                  </a:lnTo>
                  <a:lnTo>
                    <a:pt x="306" y="421"/>
                  </a:lnTo>
                  <a:lnTo>
                    <a:pt x="300" y="423"/>
                  </a:lnTo>
                  <a:lnTo>
                    <a:pt x="293" y="425"/>
                  </a:lnTo>
                  <a:lnTo>
                    <a:pt x="287" y="427"/>
                  </a:lnTo>
                  <a:lnTo>
                    <a:pt x="281" y="429"/>
                  </a:lnTo>
                  <a:lnTo>
                    <a:pt x="274" y="431"/>
                  </a:lnTo>
                  <a:lnTo>
                    <a:pt x="268" y="433"/>
                  </a:lnTo>
                  <a:lnTo>
                    <a:pt x="262" y="435"/>
                  </a:lnTo>
                  <a:lnTo>
                    <a:pt x="255" y="437"/>
                  </a:lnTo>
                  <a:lnTo>
                    <a:pt x="249" y="439"/>
                  </a:lnTo>
                  <a:lnTo>
                    <a:pt x="243" y="441"/>
                  </a:lnTo>
                  <a:lnTo>
                    <a:pt x="237" y="442"/>
                  </a:lnTo>
                  <a:lnTo>
                    <a:pt x="231" y="444"/>
                  </a:lnTo>
                  <a:lnTo>
                    <a:pt x="225" y="446"/>
                  </a:lnTo>
                  <a:lnTo>
                    <a:pt x="218" y="447"/>
                  </a:lnTo>
                  <a:lnTo>
                    <a:pt x="212" y="449"/>
                  </a:lnTo>
                  <a:lnTo>
                    <a:pt x="206" y="450"/>
                  </a:lnTo>
                  <a:lnTo>
                    <a:pt x="200" y="452"/>
                  </a:lnTo>
                  <a:lnTo>
                    <a:pt x="194" y="453"/>
                  </a:lnTo>
                  <a:lnTo>
                    <a:pt x="188" y="455"/>
                  </a:lnTo>
                  <a:lnTo>
                    <a:pt x="182" y="456"/>
                  </a:lnTo>
                  <a:lnTo>
                    <a:pt x="176" y="457"/>
                  </a:lnTo>
                  <a:lnTo>
                    <a:pt x="170" y="458"/>
                  </a:lnTo>
                  <a:lnTo>
                    <a:pt x="164" y="460"/>
                  </a:lnTo>
                  <a:lnTo>
                    <a:pt x="159" y="461"/>
                  </a:lnTo>
                  <a:lnTo>
                    <a:pt x="153" y="462"/>
                  </a:lnTo>
                  <a:lnTo>
                    <a:pt x="147" y="463"/>
                  </a:lnTo>
                  <a:lnTo>
                    <a:pt x="141" y="464"/>
                  </a:lnTo>
                  <a:lnTo>
                    <a:pt x="136" y="465"/>
                  </a:lnTo>
                  <a:lnTo>
                    <a:pt x="130" y="466"/>
                  </a:lnTo>
                  <a:lnTo>
                    <a:pt x="124" y="467"/>
                  </a:lnTo>
                  <a:lnTo>
                    <a:pt x="119" y="468"/>
                  </a:lnTo>
                  <a:lnTo>
                    <a:pt x="113" y="469"/>
                  </a:lnTo>
                  <a:lnTo>
                    <a:pt x="107" y="469"/>
                  </a:lnTo>
                  <a:lnTo>
                    <a:pt x="102" y="470"/>
                  </a:lnTo>
                  <a:lnTo>
                    <a:pt x="96" y="471"/>
                  </a:lnTo>
                  <a:lnTo>
                    <a:pt x="91" y="471"/>
                  </a:lnTo>
                  <a:lnTo>
                    <a:pt x="86" y="472"/>
                  </a:lnTo>
                  <a:lnTo>
                    <a:pt x="80" y="473"/>
                  </a:lnTo>
                  <a:lnTo>
                    <a:pt x="75" y="473"/>
                  </a:lnTo>
                  <a:lnTo>
                    <a:pt x="70" y="474"/>
                  </a:lnTo>
                  <a:lnTo>
                    <a:pt x="64" y="474"/>
                  </a:lnTo>
                  <a:lnTo>
                    <a:pt x="59" y="474"/>
                  </a:lnTo>
                  <a:lnTo>
                    <a:pt x="54" y="475"/>
                  </a:lnTo>
                  <a:lnTo>
                    <a:pt x="49" y="475"/>
                  </a:lnTo>
                  <a:lnTo>
                    <a:pt x="44" y="475"/>
                  </a:lnTo>
                  <a:lnTo>
                    <a:pt x="39" y="475"/>
                  </a:lnTo>
                  <a:lnTo>
                    <a:pt x="34" y="476"/>
                  </a:lnTo>
                  <a:lnTo>
                    <a:pt x="29" y="476"/>
                  </a:lnTo>
                  <a:lnTo>
                    <a:pt x="24" y="476"/>
                  </a:lnTo>
                  <a:lnTo>
                    <a:pt x="19" y="476"/>
                  </a:lnTo>
                  <a:lnTo>
                    <a:pt x="14" y="476"/>
                  </a:lnTo>
                  <a:lnTo>
                    <a:pt x="9" y="476"/>
                  </a:lnTo>
                  <a:lnTo>
                    <a:pt x="5" y="476"/>
                  </a:lnTo>
                  <a:lnTo>
                    <a:pt x="0" y="475"/>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7" name="Freeform 7"/>
            <p:cNvSpPr>
              <a:spLocks noChangeArrowheads="1"/>
            </p:cNvSpPr>
            <p:nvPr/>
          </p:nvSpPr>
          <p:spPr bwMode="auto">
            <a:xfrm>
              <a:off x="2079625" y="725487"/>
              <a:ext cx="1433513" cy="1049338"/>
            </a:xfrm>
            <a:custGeom>
              <a:avLst/>
              <a:gdLst>
                <a:gd name="T0" fmla="*/ 897 w 903"/>
                <a:gd name="T1" fmla="*/ 9 h 661"/>
                <a:gd name="T2" fmla="*/ 889 w 903"/>
                <a:gd name="T3" fmla="*/ 23 h 661"/>
                <a:gd name="T4" fmla="*/ 880 w 903"/>
                <a:gd name="T5" fmla="*/ 38 h 661"/>
                <a:gd name="T6" fmla="*/ 872 w 903"/>
                <a:gd name="T7" fmla="*/ 53 h 661"/>
                <a:gd name="T8" fmla="*/ 863 w 903"/>
                <a:gd name="T9" fmla="*/ 68 h 661"/>
                <a:gd name="T10" fmla="*/ 853 w 903"/>
                <a:gd name="T11" fmla="*/ 83 h 661"/>
                <a:gd name="T12" fmla="*/ 844 w 903"/>
                <a:gd name="T13" fmla="*/ 98 h 661"/>
                <a:gd name="T14" fmla="*/ 834 w 903"/>
                <a:gd name="T15" fmla="*/ 113 h 661"/>
                <a:gd name="T16" fmla="*/ 824 w 903"/>
                <a:gd name="T17" fmla="*/ 129 h 661"/>
                <a:gd name="T18" fmla="*/ 814 w 903"/>
                <a:gd name="T19" fmla="*/ 144 h 661"/>
                <a:gd name="T20" fmla="*/ 804 w 903"/>
                <a:gd name="T21" fmla="*/ 160 h 661"/>
                <a:gd name="T22" fmla="*/ 793 w 903"/>
                <a:gd name="T23" fmla="*/ 176 h 661"/>
                <a:gd name="T24" fmla="*/ 782 w 903"/>
                <a:gd name="T25" fmla="*/ 191 h 661"/>
                <a:gd name="T26" fmla="*/ 771 w 903"/>
                <a:gd name="T27" fmla="*/ 207 h 661"/>
                <a:gd name="T28" fmla="*/ 760 w 903"/>
                <a:gd name="T29" fmla="*/ 223 h 661"/>
                <a:gd name="T30" fmla="*/ 748 w 903"/>
                <a:gd name="T31" fmla="*/ 239 h 661"/>
                <a:gd name="T32" fmla="*/ 736 w 903"/>
                <a:gd name="T33" fmla="*/ 254 h 661"/>
                <a:gd name="T34" fmla="*/ 724 w 903"/>
                <a:gd name="T35" fmla="*/ 270 h 661"/>
                <a:gd name="T36" fmla="*/ 712 w 903"/>
                <a:gd name="T37" fmla="*/ 286 h 661"/>
                <a:gd name="T38" fmla="*/ 699 w 903"/>
                <a:gd name="T39" fmla="*/ 301 h 661"/>
                <a:gd name="T40" fmla="*/ 686 w 903"/>
                <a:gd name="T41" fmla="*/ 317 h 661"/>
                <a:gd name="T42" fmla="*/ 673 w 903"/>
                <a:gd name="T43" fmla="*/ 332 h 661"/>
                <a:gd name="T44" fmla="*/ 660 w 903"/>
                <a:gd name="T45" fmla="*/ 347 h 661"/>
                <a:gd name="T46" fmla="*/ 646 w 903"/>
                <a:gd name="T47" fmla="*/ 362 h 661"/>
                <a:gd name="T48" fmla="*/ 632 w 903"/>
                <a:gd name="T49" fmla="*/ 377 h 661"/>
                <a:gd name="T50" fmla="*/ 618 w 903"/>
                <a:gd name="T51" fmla="*/ 392 h 661"/>
                <a:gd name="T52" fmla="*/ 604 w 903"/>
                <a:gd name="T53" fmla="*/ 407 h 661"/>
                <a:gd name="T54" fmla="*/ 589 w 903"/>
                <a:gd name="T55" fmla="*/ 421 h 661"/>
                <a:gd name="T56" fmla="*/ 574 w 903"/>
                <a:gd name="T57" fmla="*/ 435 h 661"/>
                <a:gd name="T58" fmla="*/ 559 w 903"/>
                <a:gd name="T59" fmla="*/ 449 h 661"/>
                <a:gd name="T60" fmla="*/ 543 w 903"/>
                <a:gd name="T61" fmla="*/ 462 h 661"/>
                <a:gd name="T62" fmla="*/ 528 w 903"/>
                <a:gd name="T63" fmla="*/ 475 h 661"/>
                <a:gd name="T64" fmla="*/ 512 w 903"/>
                <a:gd name="T65" fmla="*/ 488 h 661"/>
                <a:gd name="T66" fmla="*/ 495 w 903"/>
                <a:gd name="T67" fmla="*/ 501 h 661"/>
                <a:gd name="T68" fmla="*/ 479 w 903"/>
                <a:gd name="T69" fmla="*/ 513 h 661"/>
                <a:gd name="T70" fmla="*/ 462 w 903"/>
                <a:gd name="T71" fmla="*/ 525 h 661"/>
                <a:gd name="T72" fmla="*/ 445 w 903"/>
                <a:gd name="T73" fmla="*/ 537 h 661"/>
                <a:gd name="T74" fmla="*/ 428 w 903"/>
                <a:gd name="T75" fmla="*/ 548 h 661"/>
                <a:gd name="T76" fmla="*/ 410 w 903"/>
                <a:gd name="T77" fmla="*/ 558 h 661"/>
                <a:gd name="T78" fmla="*/ 392 w 903"/>
                <a:gd name="T79" fmla="*/ 569 h 661"/>
                <a:gd name="T80" fmla="*/ 374 w 903"/>
                <a:gd name="T81" fmla="*/ 579 h 661"/>
                <a:gd name="T82" fmla="*/ 356 w 903"/>
                <a:gd name="T83" fmla="*/ 588 h 661"/>
                <a:gd name="T84" fmla="*/ 337 w 903"/>
                <a:gd name="T85" fmla="*/ 597 h 661"/>
                <a:gd name="T86" fmla="*/ 318 w 903"/>
                <a:gd name="T87" fmla="*/ 605 h 661"/>
                <a:gd name="T88" fmla="*/ 299 w 903"/>
                <a:gd name="T89" fmla="*/ 613 h 661"/>
                <a:gd name="T90" fmla="*/ 279 w 903"/>
                <a:gd name="T91" fmla="*/ 620 h 661"/>
                <a:gd name="T92" fmla="*/ 260 w 903"/>
                <a:gd name="T93" fmla="*/ 627 h 661"/>
                <a:gd name="T94" fmla="*/ 240 w 903"/>
                <a:gd name="T95" fmla="*/ 633 h 661"/>
                <a:gd name="T96" fmla="*/ 219 w 903"/>
                <a:gd name="T97" fmla="*/ 639 h 661"/>
                <a:gd name="T98" fmla="*/ 199 w 903"/>
                <a:gd name="T99" fmla="*/ 644 h 661"/>
                <a:gd name="T100" fmla="*/ 178 w 903"/>
                <a:gd name="T101" fmla="*/ 648 h 661"/>
                <a:gd name="T102" fmla="*/ 156 w 903"/>
                <a:gd name="T103" fmla="*/ 652 h 661"/>
                <a:gd name="T104" fmla="*/ 135 w 903"/>
                <a:gd name="T105" fmla="*/ 655 h 661"/>
                <a:gd name="T106" fmla="*/ 113 w 903"/>
                <a:gd name="T107" fmla="*/ 658 h 661"/>
                <a:gd name="T108" fmla="*/ 91 w 903"/>
                <a:gd name="T109" fmla="*/ 659 h 661"/>
                <a:gd name="T110" fmla="*/ 69 w 903"/>
                <a:gd name="T111" fmla="*/ 660 h 661"/>
                <a:gd name="T112" fmla="*/ 46 w 903"/>
                <a:gd name="T113" fmla="*/ 661 h 661"/>
                <a:gd name="T114" fmla="*/ 23 w 903"/>
                <a:gd name="T115" fmla="*/ 660 h 661"/>
                <a:gd name="T116" fmla="*/ 0 w 903"/>
                <a:gd name="T117" fmla="*/ 65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3" h="661">
                  <a:moveTo>
                    <a:pt x="903" y="0"/>
                  </a:moveTo>
                  <a:lnTo>
                    <a:pt x="900" y="4"/>
                  </a:lnTo>
                  <a:lnTo>
                    <a:pt x="897" y="9"/>
                  </a:lnTo>
                  <a:lnTo>
                    <a:pt x="895" y="14"/>
                  </a:lnTo>
                  <a:lnTo>
                    <a:pt x="892" y="19"/>
                  </a:lnTo>
                  <a:lnTo>
                    <a:pt x="889" y="23"/>
                  </a:lnTo>
                  <a:lnTo>
                    <a:pt x="886" y="28"/>
                  </a:lnTo>
                  <a:lnTo>
                    <a:pt x="883" y="33"/>
                  </a:lnTo>
                  <a:lnTo>
                    <a:pt x="880" y="38"/>
                  </a:lnTo>
                  <a:lnTo>
                    <a:pt x="878" y="43"/>
                  </a:lnTo>
                  <a:lnTo>
                    <a:pt x="875" y="48"/>
                  </a:lnTo>
                  <a:lnTo>
                    <a:pt x="872" y="53"/>
                  </a:lnTo>
                  <a:lnTo>
                    <a:pt x="869" y="58"/>
                  </a:lnTo>
                  <a:lnTo>
                    <a:pt x="866" y="63"/>
                  </a:lnTo>
                  <a:lnTo>
                    <a:pt x="863" y="68"/>
                  </a:lnTo>
                  <a:lnTo>
                    <a:pt x="860" y="73"/>
                  </a:lnTo>
                  <a:lnTo>
                    <a:pt x="857" y="78"/>
                  </a:lnTo>
                  <a:lnTo>
                    <a:pt x="853" y="83"/>
                  </a:lnTo>
                  <a:lnTo>
                    <a:pt x="850" y="88"/>
                  </a:lnTo>
                  <a:lnTo>
                    <a:pt x="847" y="93"/>
                  </a:lnTo>
                  <a:lnTo>
                    <a:pt x="844" y="98"/>
                  </a:lnTo>
                  <a:lnTo>
                    <a:pt x="841" y="103"/>
                  </a:lnTo>
                  <a:lnTo>
                    <a:pt x="838" y="108"/>
                  </a:lnTo>
                  <a:lnTo>
                    <a:pt x="834" y="113"/>
                  </a:lnTo>
                  <a:lnTo>
                    <a:pt x="831" y="118"/>
                  </a:lnTo>
                  <a:lnTo>
                    <a:pt x="828" y="123"/>
                  </a:lnTo>
                  <a:lnTo>
                    <a:pt x="824" y="129"/>
                  </a:lnTo>
                  <a:lnTo>
                    <a:pt x="821" y="134"/>
                  </a:lnTo>
                  <a:lnTo>
                    <a:pt x="818" y="139"/>
                  </a:lnTo>
                  <a:lnTo>
                    <a:pt x="814" y="144"/>
                  </a:lnTo>
                  <a:lnTo>
                    <a:pt x="811" y="149"/>
                  </a:lnTo>
                  <a:lnTo>
                    <a:pt x="807" y="155"/>
                  </a:lnTo>
                  <a:lnTo>
                    <a:pt x="804" y="160"/>
                  </a:lnTo>
                  <a:lnTo>
                    <a:pt x="800" y="165"/>
                  </a:lnTo>
                  <a:lnTo>
                    <a:pt x="797" y="170"/>
                  </a:lnTo>
                  <a:lnTo>
                    <a:pt x="793" y="176"/>
                  </a:lnTo>
                  <a:lnTo>
                    <a:pt x="789" y="181"/>
                  </a:lnTo>
                  <a:lnTo>
                    <a:pt x="786" y="186"/>
                  </a:lnTo>
                  <a:lnTo>
                    <a:pt x="782" y="191"/>
                  </a:lnTo>
                  <a:lnTo>
                    <a:pt x="778" y="197"/>
                  </a:lnTo>
                  <a:lnTo>
                    <a:pt x="775" y="202"/>
                  </a:lnTo>
                  <a:lnTo>
                    <a:pt x="771" y="207"/>
                  </a:lnTo>
                  <a:lnTo>
                    <a:pt x="767" y="212"/>
                  </a:lnTo>
                  <a:lnTo>
                    <a:pt x="763" y="218"/>
                  </a:lnTo>
                  <a:lnTo>
                    <a:pt x="760" y="223"/>
                  </a:lnTo>
                  <a:lnTo>
                    <a:pt x="756" y="228"/>
                  </a:lnTo>
                  <a:lnTo>
                    <a:pt x="752" y="233"/>
                  </a:lnTo>
                  <a:lnTo>
                    <a:pt x="748" y="239"/>
                  </a:lnTo>
                  <a:lnTo>
                    <a:pt x="744" y="244"/>
                  </a:lnTo>
                  <a:lnTo>
                    <a:pt x="740" y="249"/>
                  </a:lnTo>
                  <a:lnTo>
                    <a:pt x="736" y="254"/>
                  </a:lnTo>
                  <a:lnTo>
                    <a:pt x="732" y="260"/>
                  </a:lnTo>
                  <a:lnTo>
                    <a:pt x="728" y="265"/>
                  </a:lnTo>
                  <a:lnTo>
                    <a:pt x="724" y="270"/>
                  </a:lnTo>
                  <a:lnTo>
                    <a:pt x="720" y="275"/>
                  </a:lnTo>
                  <a:lnTo>
                    <a:pt x="716" y="281"/>
                  </a:lnTo>
                  <a:lnTo>
                    <a:pt x="712" y="286"/>
                  </a:lnTo>
                  <a:lnTo>
                    <a:pt x="707" y="291"/>
                  </a:lnTo>
                  <a:lnTo>
                    <a:pt x="703" y="296"/>
                  </a:lnTo>
                  <a:lnTo>
                    <a:pt x="699" y="301"/>
                  </a:lnTo>
                  <a:lnTo>
                    <a:pt x="695" y="306"/>
                  </a:lnTo>
                  <a:lnTo>
                    <a:pt x="690" y="312"/>
                  </a:lnTo>
                  <a:lnTo>
                    <a:pt x="686" y="317"/>
                  </a:lnTo>
                  <a:lnTo>
                    <a:pt x="682" y="322"/>
                  </a:lnTo>
                  <a:lnTo>
                    <a:pt x="677" y="327"/>
                  </a:lnTo>
                  <a:lnTo>
                    <a:pt x="673" y="332"/>
                  </a:lnTo>
                  <a:lnTo>
                    <a:pt x="669" y="337"/>
                  </a:lnTo>
                  <a:lnTo>
                    <a:pt x="664" y="342"/>
                  </a:lnTo>
                  <a:lnTo>
                    <a:pt x="660" y="347"/>
                  </a:lnTo>
                  <a:lnTo>
                    <a:pt x="655" y="352"/>
                  </a:lnTo>
                  <a:lnTo>
                    <a:pt x="651" y="357"/>
                  </a:lnTo>
                  <a:lnTo>
                    <a:pt x="646" y="362"/>
                  </a:lnTo>
                  <a:lnTo>
                    <a:pt x="641" y="367"/>
                  </a:lnTo>
                  <a:lnTo>
                    <a:pt x="637" y="372"/>
                  </a:lnTo>
                  <a:lnTo>
                    <a:pt x="632" y="377"/>
                  </a:lnTo>
                  <a:lnTo>
                    <a:pt x="627" y="382"/>
                  </a:lnTo>
                  <a:lnTo>
                    <a:pt x="623" y="387"/>
                  </a:lnTo>
                  <a:lnTo>
                    <a:pt x="618" y="392"/>
                  </a:lnTo>
                  <a:lnTo>
                    <a:pt x="613" y="397"/>
                  </a:lnTo>
                  <a:lnTo>
                    <a:pt x="608" y="402"/>
                  </a:lnTo>
                  <a:lnTo>
                    <a:pt x="604" y="407"/>
                  </a:lnTo>
                  <a:lnTo>
                    <a:pt x="599" y="411"/>
                  </a:lnTo>
                  <a:lnTo>
                    <a:pt x="594" y="416"/>
                  </a:lnTo>
                  <a:lnTo>
                    <a:pt x="589" y="421"/>
                  </a:lnTo>
                  <a:lnTo>
                    <a:pt x="584" y="426"/>
                  </a:lnTo>
                  <a:lnTo>
                    <a:pt x="579" y="430"/>
                  </a:lnTo>
                  <a:lnTo>
                    <a:pt x="574" y="435"/>
                  </a:lnTo>
                  <a:lnTo>
                    <a:pt x="569" y="439"/>
                  </a:lnTo>
                  <a:lnTo>
                    <a:pt x="564" y="444"/>
                  </a:lnTo>
                  <a:lnTo>
                    <a:pt x="559" y="449"/>
                  </a:lnTo>
                  <a:lnTo>
                    <a:pt x="554" y="453"/>
                  </a:lnTo>
                  <a:lnTo>
                    <a:pt x="548" y="458"/>
                  </a:lnTo>
                  <a:lnTo>
                    <a:pt x="543" y="462"/>
                  </a:lnTo>
                  <a:lnTo>
                    <a:pt x="538" y="467"/>
                  </a:lnTo>
                  <a:lnTo>
                    <a:pt x="533" y="471"/>
                  </a:lnTo>
                  <a:lnTo>
                    <a:pt x="528" y="475"/>
                  </a:lnTo>
                  <a:lnTo>
                    <a:pt x="522" y="480"/>
                  </a:lnTo>
                  <a:lnTo>
                    <a:pt x="517" y="484"/>
                  </a:lnTo>
                  <a:lnTo>
                    <a:pt x="512" y="488"/>
                  </a:lnTo>
                  <a:lnTo>
                    <a:pt x="506" y="493"/>
                  </a:lnTo>
                  <a:lnTo>
                    <a:pt x="501" y="497"/>
                  </a:lnTo>
                  <a:lnTo>
                    <a:pt x="495" y="501"/>
                  </a:lnTo>
                  <a:lnTo>
                    <a:pt x="490" y="505"/>
                  </a:lnTo>
                  <a:lnTo>
                    <a:pt x="484" y="509"/>
                  </a:lnTo>
                  <a:lnTo>
                    <a:pt x="479" y="513"/>
                  </a:lnTo>
                  <a:lnTo>
                    <a:pt x="473" y="517"/>
                  </a:lnTo>
                  <a:lnTo>
                    <a:pt x="468" y="521"/>
                  </a:lnTo>
                  <a:lnTo>
                    <a:pt x="462" y="525"/>
                  </a:lnTo>
                  <a:lnTo>
                    <a:pt x="456" y="529"/>
                  </a:lnTo>
                  <a:lnTo>
                    <a:pt x="451" y="533"/>
                  </a:lnTo>
                  <a:lnTo>
                    <a:pt x="445" y="537"/>
                  </a:lnTo>
                  <a:lnTo>
                    <a:pt x="439" y="540"/>
                  </a:lnTo>
                  <a:lnTo>
                    <a:pt x="434" y="544"/>
                  </a:lnTo>
                  <a:lnTo>
                    <a:pt x="428" y="548"/>
                  </a:lnTo>
                  <a:lnTo>
                    <a:pt x="422" y="551"/>
                  </a:lnTo>
                  <a:lnTo>
                    <a:pt x="416" y="555"/>
                  </a:lnTo>
                  <a:lnTo>
                    <a:pt x="410" y="558"/>
                  </a:lnTo>
                  <a:lnTo>
                    <a:pt x="404" y="562"/>
                  </a:lnTo>
                  <a:lnTo>
                    <a:pt x="398" y="565"/>
                  </a:lnTo>
                  <a:lnTo>
                    <a:pt x="392" y="569"/>
                  </a:lnTo>
                  <a:lnTo>
                    <a:pt x="386" y="572"/>
                  </a:lnTo>
                  <a:lnTo>
                    <a:pt x="380" y="575"/>
                  </a:lnTo>
                  <a:lnTo>
                    <a:pt x="374" y="579"/>
                  </a:lnTo>
                  <a:lnTo>
                    <a:pt x="368" y="582"/>
                  </a:lnTo>
                  <a:lnTo>
                    <a:pt x="362" y="585"/>
                  </a:lnTo>
                  <a:lnTo>
                    <a:pt x="356" y="588"/>
                  </a:lnTo>
                  <a:lnTo>
                    <a:pt x="350" y="591"/>
                  </a:lnTo>
                  <a:lnTo>
                    <a:pt x="343" y="594"/>
                  </a:lnTo>
                  <a:lnTo>
                    <a:pt x="337" y="597"/>
                  </a:lnTo>
                  <a:lnTo>
                    <a:pt x="331" y="600"/>
                  </a:lnTo>
                  <a:lnTo>
                    <a:pt x="325" y="602"/>
                  </a:lnTo>
                  <a:lnTo>
                    <a:pt x="318" y="605"/>
                  </a:lnTo>
                  <a:lnTo>
                    <a:pt x="312" y="608"/>
                  </a:lnTo>
                  <a:lnTo>
                    <a:pt x="305" y="611"/>
                  </a:lnTo>
                  <a:lnTo>
                    <a:pt x="299" y="613"/>
                  </a:lnTo>
                  <a:lnTo>
                    <a:pt x="292" y="616"/>
                  </a:lnTo>
                  <a:lnTo>
                    <a:pt x="286" y="618"/>
                  </a:lnTo>
                  <a:lnTo>
                    <a:pt x="279" y="620"/>
                  </a:lnTo>
                  <a:lnTo>
                    <a:pt x="273" y="623"/>
                  </a:lnTo>
                  <a:lnTo>
                    <a:pt x="266" y="625"/>
                  </a:lnTo>
                  <a:lnTo>
                    <a:pt x="260" y="627"/>
                  </a:lnTo>
                  <a:lnTo>
                    <a:pt x="253" y="629"/>
                  </a:lnTo>
                  <a:lnTo>
                    <a:pt x="246" y="631"/>
                  </a:lnTo>
                  <a:lnTo>
                    <a:pt x="240" y="633"/>
                  </a:lnTo>
                  <a:lnTo>
                    <a:pt x="233" y="635"/>
                  </a:lnTo>
                  <a:lnTo>
                    <a:pt x="226" y="637"/>
                  </a:lnTo>
                  <a:lnTo>
                    <a:pt x="219" y="639"/>
                  </a:lnTo>
                  <a:lnTo>
                    <a:pt x="212" y="641"/>
                  </a:lnTo>
                  <a:lnTo>
                    <a:pt x="206" y="642"/>
                  </a:lnTo>
                  <a:lnTo>
                    <a:pt x="199" y="644"/>
                  </a:lnTo>
                  <a:lnTo>
                    <a:pt x="192" y="646"/>
                  </a:lnTo>
                  <a:lnTo>
                    <a:pt x="185" y="647"/>
                  </a:lnTo>
                  <a:lnTo>
                    <a:pt x="178" y="648"/>
                  </a:lnTo>
                  <a:lnTo>
                    <a:pt x="171" y="650"/>
                  </a:lnTo>
                  <a:lnTo>
                    <a:pt x="164" y="651"/>
                  </a:lnTo>
                  <a:lnTo>
                    <a:pt x="156" y="652"/>
                  </a:lnTo>
                  <a:lnTo>
                    <a:pt x="149" y="653"/>
                  </a:lnTo>
                  <a:lnTo>
                    <a:pt x="142" y="654"/>
                  </a:lnTo>
                  <a:lnTo>
                    <a:pt x="135" y="655"/>
                  </a:lnTo>
                  <a:lnTo>
                    <a:pt x="128" y="656"/>
                  </a:lnTo>
                  <a:lnTo>
                    <a:pt x="120" y="657"/>
                  </a:lnTo>
                  <a:lnTo>
                    <a:pt x="113" y="658"/>
                  </a:lnTo>
                  <a:lnTo>
                    <a:pt x="106" y="658"/>
                  </a:lnTo>
                  <a:lnTo>
                    <a:pt x="99" y="659"/>
                  </a:lnTo>
                  <a:lnTo>
                    <a:pt x="91" y="659"/>
                  </a:lnTo>
                  <a:lnTo>
                    <a:pt x="84" y="660"/>
                  </a:lnTo>
                  <a:lnTo>
                    <a:pt x="76" y="660"/>
                  </a:lnTo>
                  <a:lnTo>
                    <a:pt x="69" y="660"/>
                  </a:lnTo>
                  <a:lnTo>
                    <a:pt x="61" y="660"/>
                  </a:lnTo>
                  <a:lnTo>
                    <a:pt x="54" y="661"/>
                  </a:lnTo>
                  <a:lnTo>
                    <a:pt x="46" y="661"/>
                  </a:lnTo>
                  <a:lnTo>
                    <a:pt x="38" y="660"/>
                  </a:lnTo>
                  <a:lnTo>
                    <a:pt x="31" y="660"/>
                  </a:lnTo>
                  <a:lnTo>
                    <a:pt x="23" y="660"/>
                  </a:lnTo>
                  <a:lnTo>
                    <a:pt x="15" y="660"/>
                  </a:lnTo>
                  <a:lnTo>
                    <a:pt x="8" y="659"/>
                  </a:lnTo>
                  <a:lnTo>
                    <a:pt x="0" y="659"/>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8" name="Freeform 8"/>
            <p:cNvSpPr>
              <a:spLocks noChangeArrowheads="1"/>
            </p:cNvSpPr>
            <p:nvPr/>
          </p:nvSpPr>
          <p:spPr bwMode="auto">
            <a:xfrm>
              <a:off x="2079625" y="725487"/>
              <a:ext cx="1433513" cy="1322388"/>
            </a:xfrm>
            <a:custGeom>
              <a:avLst/>
              <a:gdLst>
                <a:gd name="T0" fmla="*/ 897 w 903"/>
                <a:gd name="T1" fmla="*/ 17 h 833"/>
                <a:gd name="T2" fmla="*/ 889 w 903"/>
                <a:gd name="T3" fmla="*/ 40 h 833"/>
                <a:gd name="T4" fmla="*/ 881 w 903"/>
                <a:gd name="T5" fmla="*/ 64 h 833"/>
                <a:gd name="T6" fmla="*/ 872 w 903"/>
                <a:gd name="T7" fmla="*/ 87 h 833"/>
                <a:gd name="T8" fmla="*/ 863 w 903"/>
                <a:gd name="T9" fmla="*/ 111 h 833"/>
                <a:gd name="T10" fmla="*/ 854 w 903"/>
                <a:gd name="T11" fmla="*/ 134 h 833"/>
                <a:gd name="T12" fmla="*/ 844 w 903"/>
                <a:gd name="T13" fmla="*/ 158 h 833"/>
                <a:gd name="T14" fmla="*/ 834 w 903"/>
                <a:gd name="T15" fmla="*/ 182 h 833"/>
                <a:gd name="T16" fmla="*/ 823 w 903"/>
                <a:gd name="T17" fmla="*/ 205 h 833"/>
                <a:gd name="T18" fmla="*/ 812 w 903"/>
                <a:gd name="T19" fmla="*/ 229 h 833"/>
                <a:gd name="T20" fmla="*/ 801 w 903"/>
                <a:gd name="T21" fmla="*/ 252 h 833"/>
                <a:gd name="T22" fmla="*/ 789 w 903"/>
                <a:gd name="T23" fmla="*/ 276 h 833"/>
                <a:gd name="T24" fmla="*/ 777 w 903"/>
                <a:gd name="T25" fmla="*/ 299 h 833"/>
                <a:gd name="T26" fmla="*/ 764 w 903"/>
                <a:gd name="T27" fmla="*/ 322 h 833"/>
                <a:gd name="T28" fmla="*/ 751 w 903"/>
                <a:gd name="T29" fmla="*/ 345 h 833"/>
                <a:gd name="T30" fmla="*/ 737 w 903"/>
                <a:gd name="T31" fmla="*/ 367 h 833"/>
                <a:gd name="T32" fmla="*/ 723 w 903"/>
                <a:gd name="T33" fmla="*/ 390 h 833"/>
                <a:gd name="T34" fmla="*/ 709 w 903"/>
                <a:gd name="T35" fmla="*/ 412 h 833"/>
                <a:gd name="T36" fmla="*/ 694 w 903"/>
                <a:gd name="T37" fmla="*/ 434 h 833"/>
                <a:gd name="T38" fmla="*/ 678 w 903"/>
                <a:gd name="T39" fmla="*/ 456 h 833"/>
                <a:gd name="T40" fmla="*/ 662 w 903"/>
                <a:gd name="T41" fmla="*/ 477 h 833"/>
                <a:gd name="T42" fmla="*/ 646 w 903"/>
                <a:gd name="T43" fmla="*/ 498 h 833"/>
                <a:gd name="T44" fmla="*/ 629 w 903"/>
                <a:gd name="T45" fmla="*/ 518 h 833"/>
                <a:gd name="T46" fmla="*/ 612 w 903"/>
                <a:gd name="T47" fmla="*/ 538 h 833"/>
                <a:gd name="T48" fmla="*/ 594 w 903"/>
                <a:gd name="T49" fmla="*/ 558 h 833"/>
                <a:gd name="T50" fmla="*/ 576 w 903"/>
                <a:gd name="T51" fmla="*/ 577 h 833"/>
                <a:gd name="T52" fmla="*/ 557 w 903"/>
                <a:gd name="T53" fmla="*/ 596 h 833"/>
                <a:gd name="T54" fmla="*/ 538 w 903"/>
                <a:gd name="T55" fmla="*/ 614 h 833"/>
                <a:gd name="T56" fmla="*/ 518 w 903"/>
                <a:gd name="T57" fmla="*/ 632 h 833"/>
                <a:gd name="T58" fmla="*/ 498 w 903"/>
                <a:gd name="T59" fmla="*/ 649 h 833"/>
                <a:gd name="T60" fmla="*/ 478 w 903"/>
                <a:gd name="T61" fmla="*/ 665 h 833"/>
                <a:gd name="T62" fmla="*/ 456 w 903"/>
                <a:gd name="T63" fmla="*/ 681 h 833"/>
                <a:gd name="T64" fmla="*/ 435 w 903"/>
                <a:gd name="T65" fmla="*/ 697 h 833"/>
                <a:gd name="T66" fmla="*/ 412 w 903"/>
                <a:gd name="T67" fmla="*/ 711 h 833"/>
                <a:gd name="T68" fmla="*/ 390 w 903"/>
                <a:gd name="T69" fmla="*/ 725 h 833"/>
                <a:gd name="T70" fmla="*/ 366 w 903"/>
                <a:gd name="T71" fmla="*/ 738 h 833"/>
                <a:gd name="T72" fmla="*/ 343 w 903"/>
                <a:gd name="T73" fmla="*/ 751 h 833"/>
                <a:gd name="T74" fmla="*/ 318 w 903"/>
                <a:gd name="T75" fmla="*/ 762 h 833"/>
                <a:gd name="T76" fmla="*/ 294 w 903"/>
                <a:gd name="T77" fmla="*/ 773 h 833"/>
                <a:gd name="T78" fmla="*/ 268 w 903"/>
                <a:gd name="T79" fmla="*/ 783 h 833"/>
                <a:gd name="T80" fmla="*/ 242 w 903"/>
                <a:gd name="T81" fmla="*/ 792 h 833"/>
                <a:gd name="T82" fmla="*/ 216 w 903"/>
                <a:gd name="T83" fmla="*/ 801 h 833"/>
                <a:gd name="T84" fmla="*/ 189 w 903"/>
                <a:gd name="T85" fmla="*/ 808 h 833"/>
                <a:gd name="T86" fmla="*/ 161 w 903"/>
                <a:gd name="T87" fmla="*/ 815 h 833"/>
                <a:gd name="T88" fmla="*/ 133 w 903"/>
                <a:gd name="T89" fmla="*/ 820 h 833"/>
                <a:gd name="T90" fmla="*/ 105 w 903"/>
                <a:gd name="T91" fmla="*/ 825 h 833"/>
                <a:gd name="T92" fmla="*/ 75 w 903"/>
                <a:gd name="T93" fmla="*/ 828 h 833"/>
                <a:gd name="T94" fmla="*/ 46 w 903"/>
                <a:gd name="T95" fmla="*/ 831 h 833"/>
                <a:gd name="T96" fmla="*/ 15 w 903"/>
                <a:gd name="T97" fmla="*/ 832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3" h="833">
                  <a:moveTo>
                    <a:pt x="903" y="0"/>
                  </a:moveTo>
                  <a:lnTo>
                    <a:pt x="901" y="6"/>
                  </a:lnTo>
                  <a:lnTo>
                    <a:pt x="899" y="11"/>
                  </a:lnTo>
                  <a:lnTo>
                    <a:pt x="897" y="17"/>
                  </a:lnTo>
                  <a:lnTo>
                    <a:pt x="895" y="23"/>
                  </a:lnTo>
                  <a:lnTo>
                    <a:pt x="893" y="29"/>
                  </a:lnTo>
                  <a:lnTo>
                    <a:pt x="891" y="35"/>
                  </a:lnTo>
                  <a:lnTo>
                    <a:pt x="889" y="40"/>
                  </a:lnTo>
                  <a:lnTo>
                    <a:pt x="887" y="46"/>
                  </a:lnTo>
                  <a:lnTo>
                    <a:pt x="885" y="52"/>
                  </a:lnTo>
                  <a:lnTo>
                    <a:pt x="883" y="58"/>
                  </a:lnTo>
                  <a:lnTo>
                    <a:pt x="881" y="64"/>
                  </a:lnTo>
                  <a:lnTo>
                    <a:pt x="879" y="70"/>
                  </a:lnTo>
                  <a:lnTo>
                    <a:pt x="877" y="75"/>
                  </a:lnTo>
                  <a:lnTo>
                    <a:pt x="875" y="81"/>
                  </a:lnTo>
                  <a:lnTo>
                    <a:pt x="872" y="87"/>
                  </a:lnTo>
                  <a:lnTo>
                    <a:pt x="870" y="93"/>
                  </a:lnTo>
                  <a:lnTo>
                    <a:pt x="868" y="99"/>
                  </a:lnTo>
                  <a:lnTo>
                    <a:pt x="866" y="105"/>
                  </a:lnTo>
                  <a:lnTo>
                    <a:pt x="863" y="111"/>
                  </a:lnTo>
                  <a:lnTo>
                    <a:pt x="861" y="117"/>
                  </a:lnTo>
                  <a:lnTo>
                    <a:pt x="859" y="123"/>
                  </a:lnTo>
                  <a:lnTo>
                    <a:pt x="856" y="128"/>
                  </a:lnTo>
                  <a:lnTo>
                    <a:pt x="854" y="134"/>
                  </a:lnTo>
                  <a:lnTo>
                    <a:pt x="852" y="140"/>
                  </a:lnTo>
                  <a:lnTo>
                    <a:pt x="849" y="146"/>
                  </a:lnTo>
                  <a:lnTo>
                    <a:pt x="847" y="152"/>
                  </a:lnTo>
                  <a:lnTo>
                    <a:pt x="844" y="158"/>
                  </a:lnTo>
                  <a:lnTo>
                    <a:pt x="842" y="164"/>
                  </a:lnTo>
                  <a:lnTo>
                    <a:pt x="839" y="170"/>
                  </a:lnTo>
                  <a:lnTo>
                    <a:pt x="837" y="176"/>
                  </a:lnTo>
                  <a:lnTo>
                    <a:pt x="834" y="182"/>
                  </a:lnTo>
                  <a:lnTo>
                    <a:pt x="831" y="188"/>
                  </a:lnTo>
                  <a:lnTo>
                    <a:pt x="829" y="193"/>
                  </a:lnTo>
                  <a:lnTo>
                    <a:pt x="826" y="199"/>
                  </a:lnTo>
                  <a:lnTo>
                    <a:pt x="823" y="205"/>
                  </a:lnTo>
                  <a:lnTo>
                    <a:pt x="821" y="211"/>
                  </a:lnTo>
                  <a:lnTo>
                    <a:pt x="818" y="217"/>
                  </a:lnTo>
                  <a:lnTo>
                    <a:pt x="815" y="223"/>
                  </a:lnTo>
                  <a:lnTo>
                    <a:pt x="812" y="229"/>
                  </a:lnTo>
                  <a:lnTo>
                    <a:pt x="809" y="235"/>
                  </a:lnTo>
                  <a:lnTo>
                    <a:pt x="807" y="241"/>
                  </a:lnTo>
                  <a:lnTo>
                    <a:pt x="804" y="246"/>
                  </a:lnTo>
                  <a:lnTo>
                    <a:pt x="801" y="252"/>
                  </a:lnTo>
                  <a:lnTo>
                    <a:pt x="798" y="258"/>
                  </a:lnTo>
                  <a:lnTo>
                    <a:pt x="795" y="264"/>
                  </a:lnTo>
                  <a:lnTo>
                    <a:pt x="792" y="270"/>
                  </a:lnTo>
                  <a:lnTo>
                    <a:pt x="789" y="276"/>
                  </a:lnTo>
                  <a:lnTo>
                    <a:pt x="786" y="281"/>
                  </a:lnTo>
                  <a:lnTo>
                    <a:pt x="783" y="287"/>
                  </a:lnTo>
                  <a:lnTo>
                    <a:pt x="780" y="293"/>
                  </a:lnTo>
                  <a:lnTo>
                    <a:pt x="777" y="299"/>
                  </a:lnTo>
                  <a:lnTo>
                    <a:pt x="774" y="305"/>
                  </a:lnTo>
                  <a:lnTo>
                    <a:pt x="770" y="310"/>
                  </a:lnTo>
                  <a:lnTo>
                    <a:pt x="767" y="316"/>
                  </a:lnTo>
                  <a:lnTo>
                    <a:pt x="764" y="322"/>
                  </a:lnTo>
                  <a:lnTo>
                    <a:pt x="761" y="328"/>
                  </a:lnTo>
                  <a:lnTo>
                    <a:pt x="757" y="333"/>
                  </a:lnTo>
                  <a:lnTo>
                    <a:pt x="754" y="339"/>
                  </a:lnTo>
                  <a:lnTo>
                    <a:pt x="751" y="345"/>
                  </a:lnTo>
                  <a:lnTo>
                    <a:pt x="747" y="350"/>
                  </a:lnTo>
                  <a:lnTo>
                    <a:pt x="744" y="356"/>
                  </a:lnTo>
                  <a:lnTo>
                    <a:pt x="741" y="362"/>
                  </a:lnTo>
                  <a:lnTo>
                    <a:pt x="737" y="367"/>
                  </a:lnTo>
                  <a:lnTo>
                    <a:pt x="734" y="373"/>
                  </a:lnTo>
                  <a:lnTo>
                    <a:pt x="730" y="379"/>
                  </a:lnTo>
                  <a:lnTo>
                    <a:pt x="727" y="384"/>
                  </a:lnTo>
                  <a:lnTo>
                    <a:pt x="723" y="390"/>
                  </a:lnTo>
                  <a:lnTo>
                    <a:pt x="719" y="396"/>
                  </a:lnTo>
                  <a:lnTo>
                    <a:pt x="716" y="401"/>
                  </a:lnTo>
                  <a:lnTo>
                    <a:pt x="712" y="407"/>
                  </a:lnTo>
                  <a:lnTo>
                    <a:pt x="709" y="412"/>
                  </a:lnTo>
                  <a:lnTo>
                    <a:pt x="705" y="418"/>
                  </a:lnTo>
                  <a:lnTo>
                    <a:pt x="701" y="423"/>
                  </a:lnTo>
                  <a:lnTo>
                    <a:pt x="697" y="429"/>
                  </a:lnTo>
                  <a:lnTo>
                    <a:pt x="694" y="434"/>
                  </a:lnTo>
                  <a:lnTo>
                    <a:pt x="690" y="439"/>
                  </a:lnTo>
                  <a:lnTo>
                    <a:pt x="686" y="445"/>
                  </a:lnTo>
                  <a:lnTo>
                    <a:pt x="682" y="450"/>
                  </a:lnTo>
                  <a:lnTo>
                    <a:pt x="678" y="456"/>
                  </a:lnTo>
                  <a:lnTo>
                    <a:pt x="674" y="461"/>
                  </a:lnTo>
                  <a:lnTo>
                    <a:pt x="670" y="466"/>
                  </a:lnTo>
                  <a:lnTo>
                    <a:pt x="666" y="472"/>
                  </a:lnTo>
                  <a:lnTo>
                    <a:pt x="662" y="477"/>
                  </a:lnTo>
                  <a:lnTo>
                    <a:pt x="658" y="482"/>
                  </a:lnTo>
                  <a:lnTo>
                    <a:pt x="654" y="487"/>
                  </a:lnTo>
                  <a:lnTo>
                    <a:pt x="650" y="493"/>
                  </a:lnTo>
                  <a:lnTo>
                    <a:pt x="646" y="498"/>
                  </a:lnTo>
                  <a:lnTo>
                    <a:pt x="642" y="503"/>
                  </a:lnTo>
                  <a:lnTo>
                    <a:pt x="638" y="508"/>
                  </a:lnTo>
                  <a:lnTo>
                    <a:pt x="633" y="513"/>
                  </a:lnTo>
                  <a:lnTo>
                    <a:pt x="629" y="518"/>
                  </a:lnTo>
                  <a:lnTo>
                    <a:pt x="625" y="523"/>
                  </a:lnTo>
                  <a:lnTo>
                    <a:pt x="621" y="528"/>
                  </a:lnTo>
                  <a:lnTo>
                    <a:pt x="616" y="533"/>
                  </a:lnTo>
                  <a:lnTo>
                    <a:pt x="612" y="538"/>
                  </a:lnTo>
                  <a:lnTo>
                    <a:pt x="608" y="543"/>
                  </a:lnTo>
                  <a:lnTo>
                    <a:pt x="603" y="548"/>
                  </a:lnTo>
                  <a:lnTo>
                    <a:pt x="599" y="553"/>
                  </a:lnTo>
                  <a:lnTo>
                    <a:pt x="594" y="558"/>
                  </a:lnTo>
                  <a:lnTo>
                    <a:pt x="590" y="563"/>
                  </a:lnTo>
                  <a:lnTo>
                    <a:pt x="585" y="568"/>
                  </a:lnTo>
                  <a:lnTo>
                    <a:pt x="581" y="573"/>
                  </a:lnTo>
                  <a:lnTo>
                    <a:pt x="576" y="577"/>
                  </a:lnTo>
                  <a:lnTo>
                    <a:pt x="571" y="582"/>
                  </a:lnTo>
                  <a:lnTo>
                    <a:pt x="567" y="587"/>
                  </a:lnTo>
                  <a:lnTo>
                    <a:pt x="562" y="591"/>
                  </a:lnTo>
                  <a:lnTo>
                    <a:pt x="557" y="596"/>
                  </a:lnTo>
                  <a:lnTo>
                    <a:pt x="552" y="601"/>
                  </a:lnTo>
                  <a:lnTo>
                    <a:pt x="548" y="605"/>
                  </a:lnTo>
                  <a:lnTo>
                    <a:pt x="543" y="610"/>
                  </a:lnTo>
                  <a:lnTo>
                    <a:pt x="538" y="614"/>
                  </a:lnTo>
                  <a:lnTo>
                    <a:pt x="533" y="619"/>
                  </a:lnTo>
                  <a:lnTo>
                    <a:pt x="528" y="623"/>
                  </a:lnTo>
                  <a:lnTo>
                    <a:pt x="523" y="627"/>
                  </a:lnTo>
                  <a:lnTo>
                    <a:pt x="518" y="632"/>
                  </a:lnTo>
                  <a:lnTo>
                    <a:pt x="513" y="636"/>
                  </a:lnTo>
                  <a:lnTo>
                    <a:pt x="508" y="640"/>
                  </a:lnTo>
                  <a:lnTo>
                    <a:pt x="503" y="645"/>
                  </a:lnTo>
                  <a:lnTo>
                    <a:pt x="498" y="649"/>
                  </a:lnTo>
                  <a:lnTo>
                    <a:pt x="493" y="653"/>
                  </a:lnTo>
                  <a:lnTo>
                    <a:pt x="488" y="657"/>
                  </a:lnTo>
                  <a:lnTo>
                    <a:pt x="483" y="661"/>
                  </a:lnTo>
                  <a:lnTo>
                    <a:pt x="478" y="665"/>
                  </a:lnTo>
                  <a:lnTo>
                    <a:pt x="472" y="669"/>
                  </a:lnTo>
                  <a:lnTo>
                    <a:pt x="467" y="673"/>
                  </a:lnTo>
                  <a:lnTo>
                    <a:pt x="462" y="677"/>
                  </a:lnTo>
                  <a:lnTo>
                    <a:pt x="456" y="681"/>
                  </a:lnTo>
                  <a:lnTo>
                    <a:pt x="451" y="685"/>
                  </a:lnTo>
                  <a:lnTo>
                    <a:pt x="446" y="689"/>
                  </a:lnTo>
                  <a:lnTo>
                    <a:pt x="440" y="693"/>
                  </a:lnTo>
                  <a:lnTo>
                    <a:pt x="435" y="697"/>
                  </a:lnTo>
                  <a:lnTo>
                    <a:pt x="429" y="700"/>
                  </a:lnTo>
                  <a:lnTo>
                    <a:pt x="424" y="704"/>
                  </a:lnTo>
                  <a:lnTo>
                    <a:pt x="418" y="708"/>
                  </a:lnTo>
                  <a:lnTo>
                    <a:pt x="412" y="711"/>
                  </a:lnTo>
                  <a:lnTo>
                    <a:pt x="407" y="715"/>
                  </a:lnTo>
                  <a:lnTo>
                    <a:pt x="401" y="718"/>
                  </a:lnTo>
                  <a:lnTo>
                    <a:pt x="395" y="722"/>
                  </a:lnTo>
                  <a:lnTo>
                    <a:pt x="390" y="725"/>
                  </a:lnTo>
                  <a:lnTo>
                    <a:pt x="384" y="728"/>
                  </a:lnTo>
                  <a:lnTo>
                    <a:pt x="378" y="732"/>
                  </a:lnTo>
                  <a:lnTo>
                    <a:pt x="372" y="735"/>
                  </a:lnTo>
                  <a:lnTo>
                    <a:pt x="366" y="738"/>
                  </a:lnTo>
                  <a:lnTo>
                    <a:pt x="361" y="741"/>
                  </a:lnTo>
                  <a:lnTo>
                    <a:pt x="355" y="744"/>
                  </a:lnTo>
                  <a:lnTo>
                    <a:pt x="349" y="748"/>
                  </a:lnTo>
                  <a:lnTo>
                    <a:pt x="343" y="751"/>
                  </a:lnTo>
                  <a:lnTo>
                    <a:pt x="337" y="754"/>
                  </a:lnTo>
                  <a:lnTo>
                    <a:pt x="331" y="757"/>
                  </a:lnTo>
                  <a:lnTo>
                    <a:pt x="325" y="759"/>
                  </a:lnTo>
                  <a:lnTo>
                    <a:pt x="318" y="762"/>
                  </a:lnTo>
                  <a:lnTo>
                    <a:pt x="312" y="765"/>
                  </a:lnTo>
                  <a:lnTo>
                    <a:pt x="306" y="768"/>
                  </a:lnTo>
                  <a:lnTo>
                    <a:pt x="300" y="770"/>
                  </a:lnTo>
                  <a:lnTo>
                    <a:pt x="294" y="773"/>
                  </a:lnTo>
                  <a:lnTo>
                    <a:pt x="287" y="776"/>
                  </a:lnTo>
                  <a:lnTo>
                    <a:pt x="281" y="778"/>
                  </a:lnTo>
                  <a:lnTo>
                    <a:pt x="275" y="781"/>
                  </a:lnTo>
                  <a:lnTo>
                    <a:pt x="268" y="783"/>
                  </a:lnTo>
                  <a:lnTo>
                    <a:pt x="262" y="785"/>
                  </a:lnTo>
                  <a:lnTo>
                    <a:pt x="255" y="788"/>
                  </a:lnTo>
                  <a:lnTo>
                    <a:pt x="249" y="790"/>
                  </a:lnTo>
                  <a:lnTo>
                    <a:pt x="242" y="792"/>
                  </a:lnTo>
                  <a:lnTo>
                    <a:pt x="236" y="794"/>
                  </a:lnTo>
                  <a:lnTo>
                    <a:pt x="229" y="797"/>
                  </a:lnTo>
                  <a:lnTo>
                    <a:pt x="223" y="799"/>
                  </a:lnTo>
                  <a:lnTo>
                    <a:pt x="216" y="801"/>
                  </a:lnTo>
                  <a:lnTo>
                    <a:pt x="209" y="803"/>
                  </a:lnTo>
                  <a:lnTo>
                    <a:pt x="203" y="804"/>
                  </a:lnTo>
                  <a:lnTo>
                    <a:pt x="196" y="806"/>
                  </a:lnTo>
                  <a:lnTo>
                    <a:pt x="189" y="808"/>
                  </a:lnTo>
                  <a:lnTo>
                    <a:pt x="182" y="810"/>
                  </a:lnTo>
                  <a:lnTo>
                    <a:pt x="175" y="811"/>
                  </a:lnTo>
                  <a:lnTo>
                    <a:pt x="168" y="813"/>
                  </a:lnTo>
                  <a:lnTo>
                    <a:pt x="161" y="815"/>
                  </a:lnTo>
                  <a:lnTo>
                    <a:pt x="154" y="816"/>
                  </a:lnTo>
                  <a:lnTo>
                    <a:pt x="147" y="817"/>
                  </a:lnTo>
                  <a:lnTo>
                    <a:pt x="140" y="819"/>
                  </a:lnTo>
                  <a:lnTo>
                    <a:pt x="133" y="820"/>
                  </a:lnTo>
                  <a:lnTo>
                    <a:pt x="126" y="821"/>
                  </a:lnTo>
                  <a:lnTo>
                    <a:pt x="119" y="822"/>
                  </a:lnTo>
                  <a:lnTo>
                    <a:pt x="112" y="824"/>
                  </a:lnTo>
                  <a:lnTo>
                    <a:pt x="105" y="825"/>
                  </a:lnTo>
                  <a:lnTo>
                    <a:pt x="97" y="826"/>
                  </a:lnTo>
                  <a:lnTo>
                    <a:pt x="90" y="827"/>
                  </a:lnTo>
                  <a:lnTo>
                    <a:pt x="83" y="827"/>
                  </a:lnTo>
                  <a:lnTo>
                    <a:pt x="75" y="828"/>
                  </a:lnTo>
                  <a:lnTo>
                    <a:pt x="68" y="829"/>
                  </a:lnTo>
                  <a:lnTo>
                    <a:pt x="61" y="830"/>
                  </a:lnTo>
                  <a:lnTo>
                    <a:pt x="53" y="830"/>
                  </a:lnTo>
                  <a:lnTo>
                    <a:pt x="46" y="831"/>
                  </a:lnTo>
                  <a:lnTo>
                    <a:pt x="38" y="831"/>
                  </a:lnTo>
                  <a:lnTo>
                    <a:pt x="31" y="832"/>
                  </a:lnTo>
                  <a:lnTo>
                    <a:pt x="23" y="832"/>
                  </a:lnTo>
                  <a:lnTo>
                    <a:pt x="15" y="832"/>
                  </a:lnTo>
                  <a:lnTo>
                    <a:pt x="8" y="832"/>
                  </a:lnTo>
                  <a:lnTo>
                    <a:pt x="0" y="833"/>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9" name="Freeform 9"/>
            <p:cNvSpPr>
              <a:spLocks noChangeArrowheads="1"/>
            </p:cNvSpPr>
            <p:nvPr/>
          </p:nvSpPr>
          <p:spPr bwMode="auto">
            <a:xfrm>
              <a:off x="2079625" y="725487"/>
              <a:ext cx="1433513" cy="1608138"/>
            </a:xfrm>
            <a:custGeom>
              <a:avLst/>
              <a:gdLst>
                <a:gd name="T0" fmla="*/ 901 w 903"/>
                <a:gd name="T1" fmla="*/ 17 h 1013"/>
                <a:gd name="T2" fmla="*/ 898 w 903"/>
                <a:gd name="T3" fmla="*/ 40 h 1013"/>
                <a:gd name="T4" fmla="*/ 895 w 903"/>
                <a:gd name="T5" fmla="*/ 64 h 1013"/>
                <a:gd name="T6" fmla="*/ 891 w 903"/>
                <a:gd name="T7" fmla="*/ 88 h 1013"/>
                <a:gd name="T8" fmla="*/ 887 w 903"/>
                <a:gd name="T9" fmla="*/ 112 h 1013"/>
                <a:gd name="T10" fmla="*/ 882 w 903"/>
                <a:gd name="T11" fmla="*/ 136 h 1013"/>
                <a:gd name="T12" fmla="*/ 876 w 903"/>
                <a:gd name="T13" fmla="*/ 160 h 1013"/>
                <a:gd name="T14" fmla="*/ 870 w 903"/>
                <a:gd name="T15" fmla="*/ 185 h 1013"/>
                <a:gd name="T16" fmla="*/ 864 w 903"/>
                <a:gd name="T17" fmla="*/ 210 h 1013"/>
                <a:gd name="T18" fmla="*/ 857 w 903"/>
                <a:gd name="T19" fmla="*/ 234 h 1013"/>
                <a:gd name="T20" fmla="*/ 850 w 903"/>
                <a:gd name="T21" fmla="*/ 259 h 1013"/>
                <a:gd name="T22" fmla="*/ 842 w 903"/>
                <a:gd name="T23" fmla="*/ 284 h 1013"/>
                <a:gd name="T24" fmla="*/ 833 w 903"/>
                <a:gd name="T25" fmla="*/ 309 h 1013"/>
                <a:gd name="T26" fmla="*/ 824 w 903"/>
                <a:gd name="T27" fmla="*/ 334 h 1013"/>
                <a:gd name="T28" fmla="*/ 815 w 903"/>
                <a:gd name="T29" fmla="*/ 358 h 1013"/>
                <a:gd name="T30" fmla="*/ 805 w 903"/>
                <a:gd name="T31" fmla="*/ 383 h 1013"/>
                <a:gd name="T32" fmla="*/ 795 w 903"/>
                <a:gd name="T33" fmla="*/ 408 h 1013"/>
                <a:gd name="T34" fmla="*/ 784 w 903"/>
                <a:gd name="T35" fmla="*/ 432 h 1013"/>
                <a:gd name="T36" fmla="*/ 773 w 903"/>
                <a:gd name="T37" fmla="*/ 457 h 1013"/>
                <a:gd name="T38" fmla="*/ 761 w 903"/>
                <a:gd name="T39" fmla="*/ 481 h 1013"/>
                <a:gd name="T40" fmla="*/ 749 w 903"/>
                <a:gd name="T41" fmla="*/ 505 h 1013"/>
                <a:gd name="T42" fmla="*/ 736 w 903"/>
                <a:gd name="T43" fmla="*/ 528 h 1013"/>
                <a:gd name="T44" fmla="*/ 723 w 903"/>
                <a:gd name="T45" fmla="*/ 552 h 1013"/>
                <a:gd name="T46" fmla="*/ 710 w 903"/>
                <a:gd name="T47" fmla="*/ 575 h 1013"/>
                <a:gd name="T48" fmla="*/ 696 w 903"/>
                <a:gd name="T49" fmla="*/ 598 h 1013"/>
                <a:gd name="T50" fmla="*/ 681 w 903"/>
                <a:gd name="T51" fmla="*/ 620 h 1013"/>
                <a:gd name="T52" fmla="*/ 666 w 903"/>
                <a:gd name="T53" fmla="*/ 643 h 1013"/>
                <a:gd name="T54" fmla="*/ 651 w 903"/>
                <a:gd name="T55" fmla="*/ 664 h 1013"/>
                <a:gd name="T56" fmla="*/ 635 w 903"/>
                <a:gd name="T57" fmla="*/ 686 h 1013"/>
                <a:gd name="T58" fmla="*/ 619 w 903"/>
                <a:gd name="T59" fmla="*/ 707 h 1013"/>
                <a:gd name="T60" fmla="*/ 602 w 903"/>
                <a:gd name="T61" fmla="*/ 727 h 1013"/>
                <a:gd name="T62" fmla="*/ 585 w 903"/>
                <a:gd name="T63" fmla="*/ 747 h 1013"/>
                <a:gd name="T64" fmla="*/ 568 w 903"/>
                <a:gd name="T65" fmla="*/ 767 h 1013"/>
                <a:gd name="T66" fmla="*/ 550 w 903"/>
                <a:gd name="T67" fmla="*/ 786 h 1013"/>
                <a:gd name="T68" fmla="*/ 532 w 903"/>
                <a:gd name="T69" fmla="*/ 804 h 1013"/>
                <a:gd name="T70" fmla="*/ 513 w 903"/>
                <a:gd name="T71" fmla="*/ 822 h 1013"/>
                <a:gd name="T72" fmla="*/ 494 w 903"/>
                <a:gd name="T73" fmla="*/ 839 h 1013"/>
                <a:gd name="T74" fmla="*/ 474 w 903"/>
                <a:gd name="T75" fmla="*/ 856 h 1013"/>
                <a:gd name="T76" fmla="*/ 454 w 903"/>
                <a:gd name="T77" fmla="*/ 872 h 1013"/>
                <a:gd name="T78" fmla="*/ 434 w 903"/>
                <a:gd name="T79" fmla="*/ 887 h 1013"/>
                <a:gd name="T80" fmla="*/ 413 w 903"/>
                <a:gd name="T81" fmla="*/ 901 h 1013"/>
                <a:gd name="T82" fmla="*/ 392 w 903"/>
                <a:gd name="T83" fmla="*/ 915 h 1013"/>
                <a:gd name="T84" fmla="*/ 370 w 903"/>
                <a:gd name="T85" fmla="*/ 928 h 1013"/>
                <a:gd name="T86" fmla="*/ 348 w 903"/>
                <a:gd name="T87" fmla="*/ 940 h 1013"/>
                <a:gd name="T88" fmla="*/ 325 w 903"/>
                <a:gd name="T89" fmla="*/ 951 h 1013"/>
                <a:gd name="T90" fmla="*/ 303 w 903"/>
                <a:gd name="T91" fmla="*/ 961 h 1013"/>
                <a:gd name="T92" fmla="*/ 280 w 903"/>
                <a:gd name="T93" fmla="*/ 971 h 1013"/>
                <a:gd name="T94" fmla="*/ 256 w 903"/>
                <a:gd name="T95" fmla="*/ 980 h 1013"/>
                <a:gd name="T96" fmla="*/ 232 w 903"/>
                <a:gd name="T97" fmla="*/ 987 h 1013"/>
                <a:gd name="T98" fmla="*/ 208 w 903"/>
                <a:gd name="T99" fmla="*/ 994 h 1013"/>
                <a:gd name="T100" fmla="*/ 183 w 903"/>
                <a:gd name="T101" fmla="*/ 1000 h 1013"/>
                <a:gd name="T102" fmla="*/ 158 w 903"/>
                <a:gd name="T103" fmla="*/ 1005 h 1013"/>
                <a:gd name="T104" fmla="*/ 132 w 903"/>
                <a:gd name="T105" fmla="*/ 1008 h 1013"/>
                <a:gd name="T106" fmla="*/ 107 w 903"/>
                <a:gd name="T107" fmla="*/ 1011 h 1013"/>
                <a:gd name="T108" fmla="*/ 81 w 903"/>
                <a:gd name="T109" fmla="*/ 1012 h 1013"/>
                <a:gd name="T110" fmla="*/ 54 w 903"/>
                <a:gd name="T111" fmla="*/ 1013 h 1013"/>
                <a:gd name="T112" fmla="*/ 27 w 903"/>
                <a:gd name="T113" fmla="*/ 1012 h 1013"/>
                <a:gd name="T114" fmla="*/ 0 w 903"/>
                <a:gd name="T115" fmla="*/ 101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3" h="1013">
                  <a:moveTo>
                    <a:pt x="903" y="0"/>
                  </a:moveTo>
                  <a:lnTo>
                    <a:pt x="902" y="5"/>
                  </a:lnTo>
                  <a:lnTo>
                    <a:pt x="902" y="11"/>
                  </a:lnTo>
                  <a:lnTo>
                    <a:pt x="901" y="17"/>
                  </a:lnTo>
                  <a:lnTo>
                    <a:pt x="900" y="23"/>
                  </a:lnTo>
                  <a:lnTo>
                    <a:pt x="900" y="29"/>
                  </a:lnTo>
                  <a:lnTo>
                    <a:pt x="899" y="34"/>
                  </a:lnTo>
                  <a:lnTo>
                    <a:pt x="898" y="40"/>
                  </a:lnTo>
                  <a:lnTo>
                    <a:pt x="897" y="46"/>
                  </a:lnTo>
                  <a:lnTo>
                    <a:pt x="897" y="52"/>
                  </a:lnTo>
                  <a:lnTo>
                    <a:pt x="896" y="58"/>
                  </a:lnTo>
                  <a:lnTo>
                    <a:pt x="895" y="64"/>
                  </a:lnTo>
                  <a:lnTo>
                    <a:pt x="894" y="70"/>
                  </a:lnTo>
                  <a:lnTo>
                    <a:pt x="893" y="76"/>
                  </a:lnTo>
                  <a:lnTo>
                    <a:pt x="892" y="82"/>
                  </a:lnTo>
                  <a:lnTo>
                    <a:pt x="891" y="88"/>
                  </a:lnTo>
                  <a:lnTo>
                    <a:pt x="890" y="94"/>
                  </a:lnTo>
                  <a:lnTo>
                    <a:pt x="889" y="100"/>
                  </a:lnTo>
                  <a:lnTo>
                    <a:pt x="888" y="106"/>
                  </a:lnTo>
                  <a:lnTo>
                    <a:pt x="887" y="112"/>
                  </a:lnTo>
                  <a:lnTo>
                    <a:pt x="885" y="118"/>
                  </a:lnTo>
                  <a:lnTo>
                    <a:pt x="884" y="124"/>
                  </a:lnTo>
                  <a:lnTo>
                    <a:pt x="883" y="130"/>
                  </a:lnTo>
                  <a:lnTo>
                    <a:pt x="882" y="136"/>
                  </a:lnTo>
                  <a:lnTo>
                    <a:pt x="880" y="142"/>
                  </a:lnTo>
                  <a:lnTo>
                    <a:pt x="879" y="148"/>
                  </a:lnTo>
                  <a:lnTo>
                    <a:pt x="878" y="154"/>
                  </a:lnTo>
                  <a:lnTo>
                    <a:pt x="876" y="160"/>
                  </a:lnTo>
                  <a:lnTo>
                    <a:pt x="875" y="167"/>
                  </a:lnTo>
                  <a:lnTo>
                    <a:pt x="873" y="173"/>
                  </a:lnTo>
                  <a:lnTo>
                    <a:pt x="872" y="179"/>
                  </a:lnTo>
                  <a:lnTo>
                    <a:pt x="870" y="185"/>
                  </a:lnTo>
                  <a:lnTo>
                    <a:pt x="869" y="191"/>
                  </a:lnTo>
                  <a:lnTo>
                    <a:pt x="867" y="197"/>
                  </a:lnTo>
                  <a:lnTo>
                    <a:pt x="866" y="203"/>
                  </a:lnTo>
                  <a:lnTo>
                    <a:pt x="864" y="210"/>
                  </a:lnTo>
                  <a:lnTo>
                    <a:pt x="862" y="216"/>
                  </a:lnTo>
                  <a:lnTo>
                    <a:pt x="860" y="222"/>
                  </a:lnTo>
                  <a:lnTo>
                    <a:pt x="859" y="228"/>
                  </a:lnTo>
                  <a:lnTo>
                    <a:pt x="857" y="234"/>
                  </a:lnTo>
                  <a:lnTo>
                    <a:pt x="855" y="241"/>
                  </a:lnTo>
                  <a:lnTo>
                    <a:pt x="853" y="247"/>
                  </a:lnTo>
                  <a:lnTo>
                    <a:pt x="851" y="253"/>
                  </a:lnTo>
                  <a:lnTo>
                    <a:pt x="850" y="259"/>
                  </a:lnTo>
                  <a:lnTo>
                    <a:pt x="848" y="265"/>
                  </a:lnTo>
                  <a:lnTo>
                    <a:pt x="846" y="272"/>
                  </a:lnTo>
                  <a:lnTo>
                    <a:pt x="844" y="278"/>
                  </a:lnTo>
                  <a:lnTo>
                    <a:pt x="842" y="284"/>
                  </a:lnTo>
                  <a:lnTo>
                    <a:pt x="840" y="290"/>
                  </a:lnTo>
                  <a:lnTo>
                    <a:pt x="838" y="296"/>
                  </a:lnTo>
                  <a:lnTo>
                    <a:pt x="835" y="303"/>
                  </a:lnTo>
                  <a:lnTo>
                    <a:pt x="833" y="309"/>
                  </a:lnTo>
                  <a:lnTo>
                    <a:pt x="831" y="315"/>
                  </a:lnTo>
                  <a:lnTo>
                    <a:pt x="829" y="321"/>
                  </a:lnTo>
                  <a:lnTo>
                    <a:pt x="827" y="327"/>
                  </a:lnTo>
                  <a:lnTo>
                    <a:pt x="824" y="334"/>
                  </a:lnTo>
                  <a:lnTo>
                    <a:pt x="822" y="340"/>
                  </a:lnTo>
                  <a:lnTo>
                    <a:pt x="820" y="346"/>
                  </a:lnTo>
                  <a:lnTo>
                    <a:pt x="817" y="352"/>
                  </a:lnTo>
                  <a:lnTo>
                    <a:pt x="815" y="358"/>
                  </a:lnTo>
                  <a:lnTo>
                    <a:pt x="813" y="365"/>
                  </a:lnTo>
                  <a:lnTo>
                    <a:pt x="810" y="371"/>
                  </a:lnTo>
                  <a:lnTo>
                    <a:pt x="808" y="377"/>
                  </a:lnTo>
                  <a:lnTo>
                    <a:pt x="805" y="383"/>
                  </a:lnTo>
                  <a:lnTo>
                    <a:pt x="803" y="389"/>
                  </a:lnTo>
                  <a:lnTo>
                    <a:pt x="800" y="395"/>
                  </a:lnTo>
                  <a:lnTo>
                    <a:pt x="798" y="402"/>
                  </a:lnTo>
                  <a:lnTo>
                    <a:pt x="795" y="408"/>
                  </a:lnTo>
                  <a:lnTo>
                    <a:pt x="792" y="414"/>
                  </a:lnTo>
                  <a:lnTo>
                    <a:pt x="790" y="420"/>
                  </a:lnTo>
                  <a:lnTo>
                    <a:pt x="787" y="426"/>
                  </a:lnTo>
                  <a:lnTo>
                    <a:pt x="784" y="432"/>
                  </a:lnTo>
                  <a:lnTo>
                    <a:pt x="781" y="438"/>
                  </a:lnTo>
                  <a:lnTo>
                    <a:pt x="779" y="444"/>
                  </a:lnTo>
                  <a:lnTo>
                    <a:pt x="776" y="450"/>
                  </a:lnTo>
                  <a:lnTo>
                    <a:pt x="773" y="457"/>
                  </a:lnTo>
                  <a:lnTo>
                    <a:pt x="770" y="463"/>
                  </a:lnTo>
                  <a:lnTo>
                    <a:pt x="767" y="469"/>
                  </a:lnTo>
                  <a:lnTo>
                    <a:pt x="764" y="475"/>
                  </a:lnTo>
                  <a:lnTo>
                    <a:pt x="761" y="481"/>
                  </a:lnTo>
                  <a:lnTo>
                    <a:pt x="758" y="487"/>
                  </a:lnTo>
                  <a:lnTo>
                    <a:pt x="755" y="493"/>
                  </a:lnTo>
                  <a:lnTo>
                    <a:pt x="752" y="499"/>
                  </a:lnTo>
                  <a:lnTo>
                    <a:pt x="749" y="505"/>
                  </a:lnTo>
                  <a:lnTo>
                    <a:pt x="746" y="511"/>
                  </a:lnTo>
                  <a:lnTo>
                    <a:pt x="743" y="517"/>
                  </a:lnTo>
                  <a:lnTo>
                    <a:pt x="740" y="522"/>
                  </a:lnTo>
                  <a:lnTo>
                    <a:pt x="736" y="528"/>
                  </a:lnTo>
                  <a:lnTo>
                    <a:pt x="733" y="534"/>
                  </a:lnTo>
                  <a:lnTo>
                    <a:pt x="730" y="540"/>
                  </a:lnTo>
                  <a:lnTo>
                    <a:pt x="727" y="546"/>
                  </a:lnTo>
                  <a:lnTo>
                    <a:pt x="723" y="552"/>
                  </a:lnTo>
                  <a:lnTo>
                    <a:pt x="720" y="558"/>
                  </a:lnTo>
                  <a:lnTo>
                    <a:pt x="717" y="563"/>
                  </a:lnTo>
                  <a:lnTo>
                    <a:pt x="713" y="569"/>
                  </a:lnTo>
                  <a:lnTo>
                    <a:pt x="710" y="575"/>
                  </a:lnTo>
                  <a:lnTo>
                    <a:pt x="706" y="581"/>
                  </a:lnTo>
                  <a:lnTo>
                    <a:pt x="703" y="587"/>
                  </a:lnTo>
                  <a:lnTo>
                    <a:pt x="699" y="592"/>
                  </a:lnTo>
                  <a:lnTo>
                    <a:pt x="696" y="598"/>
                  </a:lnTo>
                  <a:lnTo>
                    <a:pt x="692" y="604"/>
                  </a:lnTo>
                  <a:lnTo>
                    <a:pt x="689" y="609"/>
                  </a:lnTo>
                  <a:lnTo>
                    <a:pt x="685" y="615"/>
                  </a:lnTo>
                  <a:lnTo>
                    <a:pt x="681" y="620"/>
                  </a:lnTo>
                  <a:lnTo>
                    <a:pt x="678" y="626"/>
                  </a:lnTo>
                  <a:lnTo>
                    <a:pt x="674" y="632"/>
                  </a:lnTo>
                  <a:lnTo>
                    <a:pt x="670" y="637"/>
                  </a:lnTo>
                  <a:lnTo>
                    <a:pt x="666" y="643"/>
                  </a:lnTo>
                  <a:lnTo>
                    <a:pt x="663" y="648"/>
                  </a:lnTo>
                  <a:lnTo>
                    <a:pt x="659" y="654"/>
                  </a:lnTo>
                  <a:lnTo>
                    <a:pt x="655" y="659"/>
                  </a:lnTo>
                  <a:lnTo>
                    <a:pt x="651" y="664"/>
                  </a:lnTo>
                  <a:lnTo>
                    <a:pt x="647" y="670"/>
                  </a:lnTo>
                  <a:lnTo>
                    <a:pt x="643" y="675"/>
                  </a:lnTo>
                  <a:lnTo>
                    <a:pt x="639" y="681"/>
                  </a:lnTo>
                  <a:lnTo>
                    <a:pt x="635" y="686"/>
                  </a:lnTo>
                  <a:lnTo>
                    <a:pt x="631" y="691"/>
                  </a:lnTo>
                  <a:lnTo>
                    <a:pt x="627" y="696"/>
                  </a:lnTo>
                  <a:lnTo>
                    <a:pt x="623" y="702"/>
                  </a:lnTo>
                  <a:lnTo>
                    <a:pt x="619" y="707"/>
                  </a:lnTo>
                  <a:lnTo>
                    <a:pt x="615" y="712"/>
                  </a:lnTo>
                  <a:lnTo>
                    <a:pt x="611" y="717"/>
                  </a:lnTo>
                  <a:lnTo>
                    <a:pt x="607" y="722"/>
                  </a:lnTo>
                  <a:lnTo>
                    <a:pt x="602" y="727"/>
                  </a:lnTo>
                  <a:lnTo>
                    <a:pt x="598" y="732"/>
                  </a:lnTo>
                  <a:lnTo>
                    <a:pt x="594" y="737"/>
                  </a:lnTo>
                  <a:lnTo>
                    <a:pt x="590" y="742"/>
                  </a:lnTo>
                  <a:lnTo>
                    <a:pt x="585" y="747"/>
                  </a:lnTo>
                  <a:lnTo>
                    <a:pt x="581" y="752"/>
                  </a:lnTo>
                  <a:lnTo>
                    <a:pt x="577" y="757"/>
                  </a:lnTo>
                  <a:lnTo>
                    <a:pt x="572" y="762"/>
                  </a:lnTo>
                  <a:lnTo>
                    <a:pt x="568" y="767"/>
                  </a:lnTo>
                  <a:lnTo>
                    <a:pt x="563" y="772"/>
                  </a:lnTo>
                  <a:lnTo>
                    <a:pt x="559" y="776"/>
                  </a:lnTo>
                  <a:lnTo>
                    <a:pt x="554" y="781"/>
                  </a:lnTo>
                  <a:lnTo>
                    <a:pt x="550" y="786"/>
                  </a:lnTo>
                  <a:lnTo>
                    <a:pt x="545" y="790"/>
                  </a:lnTo>
                  <a:lnTo>
                    <a:pt x="541" y="795"/>
                  </a:lnTo>
                  <a:lnTo>
                    <a:pt x="536" y="800"/>
                  </a:lnTo>
                  <a:lnTo>
                    <a:pt x="532" y="804"/>
                  </a:lnTo>
                  <a:lnTo>
                    <a:pt x="527" y="809"/>
                  </a:lnTo>
                  <a:lnTo>
                    <a:pt x="522" y="813"/>
                  </a:lnTo>
                  <a:lnTo>
                    <a:pt x="518" y="818"/>
                  </a:lnTo>
                  <a:lnTo>
                    <a:pt x="513" y="822"/>
                  </a:lnTo>
                  <a:lnTo>
                    <a:pt x="508" y="826"/>
                  </a:lnTo>
                  <a:lnTo>
                    <a:pt x="503" y="831"/>
                  </a:lnTo>
                  <a:lnTo>
                    <a:pt x="498" y="835"/>
                  </a:lnTo>
                  <a:lnTo>
                    <a:pt x="494" y="839"/>
                  </a:lnTo>
                  <a:lnTo>
                    <a:pt x="489" y="843"/>
                  </a:lnTo>
                  <a:lnTo>
                    <a:pt x="484" y="848"/>
                  </a:lnTo>
                  <a:lnTo>
                    <a:pt x="479" y="852"/>
                  </a:lnTo>
                  <a:lnTo>
                    <a:pt x="474" y="856"/>
                  </a:lnTo>
                  <a:lnTo>
                    <a:pt x="469" y="860"/>
                  </a:lnTo>
                  <a:lnTo>
                    <a:pt x="464" y="864"/>
                  </a:lnTo>
                  <a:lnTo>
                    <a:pt x="459" y="868"/>
                  </a:lnTo>
                  <a:lnTo>
                    <a:pt x="454" y="872"/>
                  </a:lnTo>
                  <a:lnTo>
                    <a:pt x="449" y="875"/>
                  </a:lnTo>
                  <a:lnTo>
                    <a:pt x="444" y="879"/>
                  </a:lnTo>
                  <a:lnTo>
                    <a:pt x="439" y="883"/>
                  </a:lnTo>
                  <a:lnTo>
                    <a:pt x="434" y="887"/>
                  </a:lnTo>
                  <a:lnTo>
                    <a:pt x="428" y="890"/>
                  </a:lnTo>
                  <a:lnTo>
                    <a:pt x="423" y="894"/>
                  </a:lnTo>
                  <a:lnTo>
                    <a:pt x="418" y="898"/>
                  </a:lnTo>
                  <a:lnTo>
                    <a:pt x="413" y="901"/>
                  </a:lnTo>
                  <a:lnTo>
                    <a:pt x="407" y="905"/>
                  </a:lnTo>
                  <a:lnTo>
                    <a:pt x="402" y="908"/>
                  </a:lnTo>
                  <a:lnTo>
                    <a:pt x="397" y="911"/>
                  </a:lnTo>
                  <a:lnTo>
                    <a:pt x="392" y="915"/>
                  </a:lnTo>
                  <a:lnTo>
                    <a:pt x="386" y="918"/>
                  </a:lnTo>
                  <a:lnTo>
                    <a:pt x="381" y="921"/>
                  </a:lnTo>
                  <a:lnTo>
                    <a:pt x="375" y="925"/>
                  </a:lnTo>
                  <a:lnTo>
                    <a:pt x="370" y="928"/>
                  </a:lnTo>
                  <a:lnTo>
                    <a:pt x="364" y="931"/>
                  </a:lnTo>
                  <a:lnTo>
                    <a:pt x="359" y="934"/>
                  </a:lnTo>
                  <a:lnTo>
                    <a:pt x="353" y="937"/>
                  </a:lnTo>
                  <a:lnTo>
                    <a:pt x="348" y="940"/>
                  </a:lnTo>
                  <a:lnTo>
                    <a:pt x="342" y="943"/>
                  </a:lnTo>
                  <a:lnTo>
                    <a:pt x="337" y="946"/>
                  </a:lnTo>
                  <a:lnTo>
                    <a:pt x="331" y="948"/>
                  </a:lnTo>
                  <a:lnTo>
                    <a:pt x="325" y="951"/>
                  </a:lnTo>
                  <a:lnTo>
                    <a:pt x="320" y="954"/>
                  </a:lnTo>
                  <a:lnTo>
                    <a:pt x="314" y="956"/>
                  </a:lnTo>
                  <a:lnTo>
                    <a:pt x="308" y="959"/>
                  </a:lnTo>
                  <a:lnTo>
                    <a:pt x="303" y="961"/>
                  </a:lnTo>
                  <a:lnTo>
                    <a:pt x="297" y="964"/>
                  </a:lnTo>
                  <a:lnTo>
                    <a:pt x="291" y="966"/>
                  </a:lnTo>
                  <a:lnTo>
                    <a:pt x="285" y="969"/>
                  </a:lnTo>
                  <a:lnTo>
                    <a:pt x="280" y="971"/>
                  </a:lnTo>
                  <a:lnTo>
                    <a:pt x="274" y="973"/>
                  </a:lnTo>
                  <a:lnTo>
                    <a:pt x="268" y="975"/>
                  </a:lnTo>
                  <a:lnTo>
                    <a:pt x="262" y="978"/>
                  </a:lnTo>
                  <a:lnTo>
                    <a:pt x="256" y="980"/>
                  </a:lnTo>
                  <a:lnTo>
                    <a:pt x="250" y="982"/>
                  </a:lnTo>
                  <a:lnTo>
                    <a:pt x="244" y="984"/>
                  </a:lnTo>
                  <a:lnTo>
                    <a:pt x="238" y="985"/>
                  </a:lnTo>
                  <a:lnTo>
                    <a:pt x="232" y="987"/>
                  </a:lnTo>
                  <a:lnTo>
                    <a:pt x="226" y="989"/>
                  </a:lnTo>
                  <a:lnTo>
                    <a:pt x="220" y="991"/>
                  </a:lnTo>
                  <a:lnTo>
                    <a:pt x="214" y="992"/>
                  </a:lnTo>
                  <a:lnTo>
                    <a:pt x="208" y="994"/>
                  </a:lnTo>
                  <a:lnTo>
                    <a:pt x="202" y="996"/>
                  </a:lnTo>
                  <a:lnTo>
                    <a:pt x="195" y="997"/>
                  </a:lnTo>
                  <a:lnTo>
                    <a:pt x="189" y="998"/>
                  </a:lnTo>
                  <a:lnTo>
                    <a:pt x="183" y="1000"/>
                  </a:lnTo>
                  <a:lnTo>
                    <a:pt x="177" y="1001"/>
                  </a:lnTo>
                  <a:lnTo>
                    <a:pt x="170" y="1002"/>
                  </a:lnTo>
                  <a:lnTo>
                    <a:pt x="164" y="1003"/>
                  </a:lnTo>
                  <a:lnTo>
                    <a:pt x="158" y="1005"/>
                  </a:lnTo>
                  <a:lnTo>
                    <a:pt x="152" y="1006"/>
                  </a:lnTo>
                  <a:lnTo>
                    <a:pt x="145" y="1006"/>
                  </a:lnTo>
                  <a:lnTo>
                    <a:pt x="139" y="1007"/>
                  </a:lnTo>
                  <a:lnTo>
                    <a:pt x="132" y="1008"/>
                  </a:lnTo>
                  <a:lnTo>
                    <a:pt x="126" y="1009"/>
                  </a:lnTo>
                  <a:lnTo>
                    <a:pt x="120" y="1010"/>
                  </a:lnTo>
                  <a:lnTo>
                    <a:pt x="113" y="1010"/>
                  </a:lnTo>
                  <a:lnTo>
                    <a:pt x="107" y="1011"/>
                  </a:lnTo>
                  <a:lnTo>
                    <a:pt x="100" y="1011"/>
                  </a:lnTo>
                  <a:lnTo>
                    <a:pt x="94" y="1012"/>
                  </a:lnTo>
                  <a:lnTo>
                    <a:pt x="87" y="1012"/>
                  </a:lnTo>
                  <a:lnTo>
                    <a:pt x="81" y="1012"/>
                  </a:lnTo>
                  <a:lnTo>
                    <a:pt x="74" y="1013"/>
                  </a:lnTo>
                  <a:lnTo>
                    <a:pt x="67" y="1013"/>
                  </a:lnTo>
                  <a:lnTo>
                    <a:pt x="61" y="1013"/>
                  </a:lnTo>
                  <a:lnTo>
                    <a:pt x="54" y="1013"/>
                  </a:lnTo>
                  <a:lnTo>
                    <a:pt x="47" y="1013"/>
                  </a:lnTo>
                  <a:lnTo>
                    <a:pt x="41" y="1013"/>
                  </a:lnTo>
                  <a:lnTo>
                    <a:pt x="34" y="1012"/>
                  </a:lnTo>
                  <a:lnTo>
                    <a:pt x="27" y="1012"/>
                  </a:lnTo>
                  <a:lnTo>
                    <a:pt x="20" y="1012"/>
                  </a:lnTo>
                  <a:lnTo>
                    <a:pt x="14" y="1011"/>
                  </a:lnTo>
                  <a:lnTo>
                    <a:pt x="7" y="1011"/>
                  </a:lnTo>
                  <a:lnTo>
                    <a:pt x="0" y="1010"/>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0" name="Freeform 10"/>
            <p:cNvSpPr>
              <a:spLocks noChangeArrowheads="1"/>
            </p:cNvSpPr>
            <p:nvPr/>
          </p:nvSpPr>
          <p:spPr bwMode="auto">
            <a:xfrm>
              <a:off x="2079625" y="725487"/>
              <a:ext cx="1441450" cy="1935163"/>
            </a:xfrm>
            <a:custGeom>
              <a:avLst/>
              <a:gdLst>
                <a:gd name="T0" fmla="*/ 908 w 908"/>
                <a:gd name="T1" fmla="*/ 26 h 1219"/>
                <a:gd name="T2" fmla="*/ 908 w 908"/>
                <a:gd name="T3" fmla="*/ 58 h 1219"/>
                <a:gd name="T4" fmla="*/ 906 w 908"/>
                <a:gd name="T5" fmla="*/ 91 h 1219"/>
                <a:gd name="T6" fmla="*/ 905 w 908"/>
                <a:gd name="T7" fmla="*/ 124 h 1219"/>
                <a:gd name="T8" fmla="*/ 902 w 908"/>
                <a:gd name="T9" fmla="*/ 157 h 1219"/>
                <a:gd name="T10" fmla="*/ 899 w 908"/>
                <a:gd name="T11" fmla="*/ 190 h 1219"/>
                <a:gd name="T12" fmla="*/ 895 w 908"/>
                <a:gd name="T13" fmla="*/ 223 h 1219"/>
                <a:gd name="T14" fmla="*/ 890 w 908"/>
                <a:gd name="T15" fmla="*/ 256 h 1219"/>
                <a:gd name="T16" fmla="*/ 885 w 908"/>
                <a:gd name="T17" fmla="*/ 289 h 1219"/>
                <a:gd name="T18" fmla="*/ 879 w 908"/>
                <a:gd name="T19" fmla="*/ 322 h 1219"/>
                <a:gd name="T20" fmla="*/ 872 w 908"/>
                <a:gd name="T21" fmla="*/ 355 h 1219"/>
                <a:gd name="T22" fmla="*/ 865 w 908"/>
                <a:gd name="T23" fmla="*/ 387 h 1219"/>
                <a:gd name="T24" fmla="*/ 856 w 908"/>
                <a:gd name="T25" fmla="*/ 420 h 1219"/>
                <a:gd name="T26" fmla="*/ 847 w 908"/>
                <a:gd name="T27" fmla="*/ 452 h 1219"/>
                <a:gd name="T28" fmla="*/ 838 w 908"/>
                <a:gd name="T29" fmla="*/ 485 h 1219"/>
                <a:gd name="T30" fmla="*/ 828 w 908"/>
                <a:gd name="T31" fmla="*/ 517 h 1219"/>
                <a:gd name="T32" fmla="*/ 817 w 908"/>
                <a:gd name="T33" fmla="*/ 548 h 1219"/>
                <a:gd name="T34" fmla="*/ 805 w 908"/>
                <a:gd name="T35" fmla="*/ 580 h 1219"/>
                <a:gd name="T36" fmla="*/ 793 w 908"/>
                <a:gd name="T37" fmla="*/ 611 h 1219"/>
                <a:gd name="T38" fmla="*/ 780 w 908"/>
                <a:gd name="T39" fmla="*/ 641 h 1219"/>
                <a:gd name="T40" fmla="*/ 766 w 908"/>
                <a:gd name="T41" fmla="*/ 671 h 1219"/>
                <a:gd name="T42" fmla="*/ 752 w 908"/>
                <a:gd name="T43" fmla="*/ 701 h 1219"/>
                <a:gd name="T44" fmla="*/ 737 w 908"/>
                <a:gd name="T45" fmla="*/ 730 h 1219"/>
                <a:gd name="T46" fmla="*/ 721 w 908"/>
                <a:gd name="T47" fmla="*/ 759 h 1219"/>
                <a:gd name="T48" fmla="*/ 705 w 908"/>
                <a:gd name="T49" fmla="*/ 787 h 1219"/>
                <a:gd name="T50" fmla="*/ 688 w 908"/>
                <a:gd name="T51" fmla="*/ 815 h 1219"/>
                <a:gd name="T52" fmla="*/ 671 w 908"/>
                <a:gd name="T53" fmla="*/ 842 h 1219"/>
                <a:gd name="T54" fmla="*/ 653 w 908"/>
                <a:gd name="T55" fmla="*/ 868 h 1219"/>
                <a:gd name="T56" fmla="*/ 634 w 908"/>
                <a:gd name="T57" fmla="*/ 894 h 1219"/>
                <a:gd name="T58" fmla="*/ 614 w 908"/>
                <a:gd name="T59" fmla="*/ 919 h 1219"/>
                <a:gd name="T60" fmla="*/ 594 w 908"/>
                <a:gd name="T61" fmla="*/ 943 h 1219"/>
                <a:gd name="T62" fmla="*/ 573 w 908"/>
                <a:gd name="T63" fmla="*/ 966 h 1219"/>
                <a:gd name="T64" fmla="*/ 552 w 908"/>
                <a:gd name="T65" fmla="*/ 989 h 1219"/>
                <a:gd name="T66" fmla="*/ 530 w 908"/>
                <a:gd name="T67" fmla="*/ 1011 h 1219"/>
                <a:gd name="T68" fmla="*/ 508 w 908"/>
                <a:gd name="T69" fmla="*/ 1032 h 1219"/>
                <a:gd name="T70" fmla="*/ 484 w 908"/>
                <a:gd name="T71" fmla="*/ 1052 h 1219"/>
                <a:gd name="T72" fmla="*/ 461 w 908"/>
                <a:gd name="T73" fmla="*/ 1071 h 1219"/>
                <a:gd name="T74" fmla="*/ 436 w 908"/>
                <a:gd name="T75" fmla="*/ 1089 h 1219"/>
                <a:gd name="T76" fmla="*/ 411 w 908"/>
                <a:gd name="T77" fmla="*/ 1106 h 1219"/>
                <a:gd name="T78" fmla="*/ 386 w 908"/>
                <a:gd name="T79" fmla="*/ 1122 h 1219"/>
                <a:gd name="T80" fmla="*/ 359 w 908"/>
                <a:gd name="T81" fmla="*/ 1136 h 1219"/>
                <a:gd name="T82" fmla="*/ 333 w 908"/>
                <a:gd name="T83" fmla="*/ 1150 h 1219"/>
                <a:gd name="T84" fmla="*/ 305 w 908"/>
                <a:gd name="T85" fmla="*/ 1163 h 1219"/>
                <a:gd name="T86" fmla="*/ 277 w 908"/>
                <a:gd name="T87" fmla="*/ 1174 h 1219"/>
                <a:gd name="T88" fmla="*/ 249 w 908"/>
                <a:gd name="T89" fmla="*/ 1184 h 1219"/>
                <a:gd name="T90" fmla="*/ 220 w 908"/>
                <a:gd name="T91" fmla="*/ 1193 h 1219"/>
                <a:gd name="T92" fmla="*/ 190 w 908"/>
                <a:gd name="T93" fmla="*/ 1201 h 1219"/>
                <a:gd name="T94" fmla="*/ 160 w 908"/>
                <a:gd name="T95" fmla="*/ 1207 h 1219"/>
                <a:gd name="T96" fmla="*/ 129 w 908"/>
                <a:gd name="T97" fmla="*/ 1212 h 1219"/>
                <a:gd name="T98" fmla="*/ 97 w 908"/>
                <a:gd name="T99" fmla="*/ 1216 h 1219"/>
                <a:gd name="T100" fmla="*/ 65 w 908"/>
                <a:gd name="T101" fmla="*/ 1218 h 1219"/>
                <a:gd name="T102" fmla="*/ 33 w 908"/>
                <a:gd name="T103" fmla="*/ 1219 h 1219"/>
                <a:gd name="T104" fmla="*/ 0 w 908"/>
                <a:gd name="T105" fmla="*/ 1218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8" h="1219">
                  <a:moveTo>
                    <a:pt x="908" y="0"/>
                  </a:moveTo>
                  <a:lnTo>
                    <a:pt x="908" y="7"/>
                  </a:lnTo>
                  <a:lnTo>
                    <a:pt x="908" y="13"/>
                  </a:lnTo>
                  <a:lnTo>
                    <a:pt x="908" y="20"/>
                  </a:lnTo>
                  <a:lnTo>
                    <a:pt x="908" y="26"/>
                  </a:lnTo>
                  <a:lnTo>
                    <a:pt x="908" y="32"/>
                  </a:lnTo>
                  <a:lnTo>
                    <a:pt x="908" y="39"/>
                  </a:lnTo>
                  <a:lnTo>
                    <a:pt x="908" y="45"/>
                  </a:lnTo>
                  <a:lnTo>
                    <a:pt x="908" y="52"/>
                  </a:lnTo>
                  <a:lnTo>
                    <a:pt x="908" y="58"/>
                  </a:lnTo>
                  <a:lnTo>
                    <a:pt x="907" y="65"/>
                  </a:lnTo>
                  <a:lnTo>
                    <a:pt x="907" y="71"/>
                  </a:lnTo>
                  <a:lnTo>
                    <a:pt x="907" y="78"/>
                  </a:lnTo>
                  <a:lnTo>
                    <a:pt x="907" y="85"/>
                  </a:lnTo>
                  <a:lnTo>
                    <a:pt x="906" y="91"/>
                  </a:lnTo>
                  <a:lnTo>
                    <a:pt x="906" y="98"/>
                  </a:lnTo>
                  <a:lnTo>
                    <a:pt x="906" y="104"/>
                  </a:lnTo>
                  <a:lnTo>
                    <a:pt x="905" y="111"/>
                  </a:lnTo>
                  <a:lnTo>
                    <a:pt x="905" y="117"/>
                  </a:lnTo>
                  <a:lnTo>
                    <a:pt x="905" y="124"/>
                  </a:lnTo>
                  <a:lnTo>
                    <a:pt x="904" y="130"/>
                  </a:lnTo>
                  <a:lnTo>
                    <a:pt x="904" y="137"/>
                  </a:lnTo>
                  <a:lnTo>
                    <a:pt x="903" y="144"/>
                  </a:lnTo>
                  <a:lnTo>
                    <a:pt x="903" y="150"/>
                  </a:lnTo>
                  <a:lnTo>
                    <a:pt x="902" y="157"/>
                  </a:lnTo>
                  <a:lnTo>
                    <a:pt x="902" y="163"/>
                  </a:lnTo>
                  <a:lnTo>
                    <a:pt x="901" y="170"/>
                  </a:lnTo>
                  <a:lnTo>
                    <a:pt x="900" y="177"/>
                  </a:lnTo>
                  <a:lnTo>
                    <a:pt x="900" y="183"/>
                  </a:lnTo>
                  <a:lnTo>
                    <a:pt x="899" y="190"/>
                  </a:lnTo>
                  <a:lnTo>
                    <a:pt x="898" y="196"/>
                  </a:lnTo>
                  <a:lnTo>
                    <a:pt x="897" y="203"/>
                  </a:lnTo>
                  <a:lnTo>
                    <a:pt x="897" y="210"/>
                  </a:lnTo>
                  <a:lnTo>
                    <a:pt x="896" y="216"/>
                  </a:lnTo>
                  <a:lnTo>
                    <a:pt x="895" y="223"/>
                  </a:lnTo>
                  <a:lnTo>
                    <a:pt x="894" y="229"/>
                  </a:lnTo>
                  <a:lnTo>
                    <a:pt x="893" y="236"/>
                  </a:lnTo>
                  <a:lnTo>
                    <a:pt x="892" y="243"/>
                  </a:lnTo>
                  <a:lnTo>
                    <a:pt x="891" y="249"/>
                  </a:lnTo>
                  <a:lnTo>
                    <a:pt x="890" y="256"/>
                  </a:lnTo>
                  <a:lnTo>
                    <a:pt x="889" y="262"/>
                  </a:lnTo>
                  <a:lnTo>
                    <a:pt x="888" y="269"/>
                  </a:lnTo>
                  <a:lnTo>
                    <a:pt x="887" y="276"/>
                  </a:lnTo>
                  <a:lnTo>
                    <a:pt x="886" y="282"/>
                  </a:lnTo>
                  <a:lnTo>
                    <a:pt x="885" y="289"/>
                  </a:lnTo>
                  <a:lnTo>
                    <a:pt x="884" y="295"/>
                  </a:lnTo>
                  <a:lnTo>
                    <a:pt x="883" y="302"/>
                  </a:lnTo>
                  <a:lnTo>
                    <a:pt x="881" y="309"/>
                  </a:lnTo>
                  <a:lnTo>
                    <a:pt x="880" y="315"/>
                  </a:lnTo>
                  <a:lnTo>
                    <a:pt x="879" y="322"/>
                  </a:lnTo>
                  <a:lnTo>
                    <a:pt x="878" y="328"/>
                  </a:lnTo>
                  <a:lnTo>
                    <a:pt x="876" y="335"/>
                  </a:lnTo>
                  <a:lnTo>
                    <a:pt x="875" y="341"/>
                  </a:lnTo>
                  <a:lnTo>
                    <a:pt x="873" y="348"/>
                  </a:lnTo>
                  <a:lnTo>
                    <a:pt x="872" y="355"/>
                  </a:lnTo>
                  <a:lnTo>
                    <a:pt x="871" y="361"/>
                  </a:lnTo>
                  <a:lnTo>
                    <a:pt x="869" y="368"/>
                  </a:lnTo>
                  <a:lnTo>
                    <a:pt x="868" y="374"/>
                  </a:lnTo>
                  <a:lnTo>
                    <a:pt x="866" y="381"/>
                  </a:lnTo>
                  <a:lnTo>
                    <a:pt x="865" y="387"/>
                  </a:lnTo>
                  <a:lnTo>
                    <a:pt x="863" y="394"/>
                  </a:lnTo>
                  <a:lnTo>
                    <a:pt x="861" y="400"/>
                  </a:lnTo>
                  <a:lnTo>
                    <a:pt x="860" y="407"/>
                  </a:lnTo>
                  <a:lnTo>
                    <a:pt x="858" y="413"/>
                  </a:lnTo>
                  <a:lnTo>
                    <a:pt x="856" y="420"/>
                  </a:lnTo>
                  <a:lnTo>
                    <a:pt x="855" y="426"/>
                  </a:lnTo>
                  <a:lnTo>
                    <a:pt x="853" y="433"/>
                  </a:lnTo>
                  <a:lnTo>
                    <a:pt x="851" y="439"/>
                  </a:lnTo>
                  <a:lnTo>
                    <a:pt x="849" y="446"/>
                  </a:lnTo>
                  <a:lnTo>
                    <a:pt x="847" y="452"/>
                  </a:lnTo>
                  <a:lnTo>
                    <a:pt x="846" y="459"/>
                  </a:lnTo>
                  <a:lnTo>
                    <a:pt x="844" y="465"/>
                  </a:lnTo>
                  <a:lnTo>
                    <a:pt x="842" y="472"/>
                  </a:lnTo>
                  <a:lnTo>
                    <a:pt x="840" y="478"/>
                  </a:lnTo>
                  <a:lnTo>
                    <a:pt x="838" y="485"/>
                  </a:lnTo>
                  <a:lnTo>
                    <a:pt x="836" y="491"/>
                  </a:lnTo>
                  <a:lnTo>
                    <a:pt x="834" y="497"/>
                  </a:lnTo>
                  <a:lnTo>
                    <a:pt x="832" y="504"/>
                  </a:lnTo>
                  <a:lnTo>
                    <a:pt x="830" y="510"/>
                  </a:lnTo>
                  <a:lnTo>
                    <a:pt x="828" y="517"/>
                  </a:lnTo>
                  <a:lnTo>
                    <a:pt x="826" y="523"/>
                  </a:lnTo>
                  <a:lnTo>
                    <a:pt x="823" y="529"/>
                  </a:lnTo>
                  <a:lnTo>
                    <a:pt x="821" y="536"/>
                  </a:lnTo>
                  <a:lnTo>
                    <a:pt x="819" y="542"/>
                  </a:lnTo>
                  <a:lnTo>
                    <a:pt x="817" y="548"/>
                  </a:lnTo>
                  <a:lnTo>
                    <a:pt x="814" y="555"/>
                  </a:lnTo>
                  <a:lnTo>
                    <a:pt x="812" y="561"/>
                  </a:lnTo>
                  <a:lnTo>
                    <a:pt x="810" y="567"/>
                  </a:lnTo>
                  <a:lnTo>
                    <a:pt x="808" y="573"/>
                  </a:lnTo>
                  <a:lnTo>
                    <a:pt x="805" y="580"/>
                  </a:lnTo>
                  <a:lnTo>
                    <a:pt x="803" y="586"/>
                  </a:lnTo>
                  <a:lnTo>
                    <a:pt x="800" y="592"/>
                  </a:lnTo>
                  <a:lnTo>
                    <a:pt x="798" y="598"/>
                  </a:lnTo>
                  <a:lnTo>
                    <a:pt x="795" y="604"/>
                  </a:lnTo>
                  <a:lnTo>
                    <a:pt x="793" y="611"/>
                  </a:lnTo>
                  <a:lnTo>
                    <a:pt x="790" y="617"/>
                  </a:lnTo>
                  <a:lnTo>
                    <a:pt x="788" y="623"/>
                  </a:lnTo>
                  <a:lnTo>
                    <a:pt x="785" y="629"/>
                  </a:lnTo>
                  <a:lnTo>
                    <a:pt x="783" y="635"/>
                  </a:lnTo>
                  <a:lnTo>
                    <a:pt x="780" y="641"/>
                  </a:lnTo>
                  <a:lnTo>
                    <a:pt x="777" y="647"/>
                  </a:lnTo>
                  <a:lnTo>
                    <a:pt x="775" y="653"/>
                  </a:lnTo>
                  <a:lnTo>
                    <a:pt x="772" y="659"/>
                  </a:lnTo>
                  <a:lnTo>
                    <a:pt x="769" y="665"/>
                  </a:lnTo>
                  <a:lnTo>
                    <a:pt x="766" y="671"/>
                  </a:lnTo>
                  <a:lnTo>
                    <a:pt x="763" y="677"/>
                  </a:lnTo>
                  <a:lnTo>
                    <a:pt x="761" y="683"/>
                  </a:lnTo>
                  <a:lnTo>
                    <a:pt x="758" y="689"/>
                  </a:lnTo>
                  <a:lnTo>
                    <a:pt x="755" y="695"/>
                  </a:lnTo>
                  <a:lnTo>
                    <a:pt x="752" y="701"/>
                  </a:lnTo>
                  <a:lnTo>
                    <a:pt x="749" y="707"/>
                  </a:lnTo>
                  <a:lnTo>
                    <a:pt x="746" y="713"/>
                  </a:lnTo>
                  <a:lnTo>
                    <a:pt x="743" y="719"/>
                  </a:lnTo>
                  <a:lnTo>
                    <a:pt x="740" y="725"/>
                  </a:lnTo>
                  <a:lnTo>
                    <a:pt x="737" y="730"/>
                  </a:lnTo>
                  <a:lnTo>
                    <a:pt x="734" y="736"/>
                  </a:lnTo>
                  <a:lnTo>
                    <a:pt x="731" y="742"/>
                  </a:lnTo>
                  <a:lnTo>
                    <a:pt x="728" y="748"/>
                  </a:lnTo>
                  <a:lnTo>
                    <a:pt x="725" y="753"/>
                  </a:lnTo>
                  <a:lnTo>
                    <a:pt x="721" y="759"/>
                  </a:lnTo>
                  <a:lnTo>
                    <a:pt x="718" y="765"/>
                  </a:lnTo>
                  <a:lnTo>
                    <a:pt x="715" y="770"/>
                  </a:lnTo>
                  <a:lnTo>
                    <a:pt x="712" y="776"/>
                  </a:lnTo>
                  <a:lnTo>
                    <a:pt x="708" y="782"/>
                  </a:lnTo>
                  <a:lnTo>
                    <a:pt x="705" y="787"/>
                  </a:lnTo>
                  <a:lnTo>
                    <a:pt x="702" y="793"/>
                  </a:lnTo>
                  <a:lnTo>
                    <a:pt x="699" y="798"/>
                  </a:lnTo>
                  <a:lnTo>
                    <a:pt x="695" y="804"/>
                  </a:lnTo>
                  <a:lnTo>
                    <a:pt x="692" y="809"/>
                  </a:lnTo>
                  <a:lnTo>
                    <a:pt x="688" y="815"/>
                  </a:lnTo>
                  <a:lnTo>
                    <a:pt x="685" y="820"/>
                  </a:lnTo>
                  <a:lnTo>
                    <a:pt x="681" y="826"/>
                  </a:lnTo>
                  <a:lnTo>
                    <a:pt x="678" y="831"/>
                  </a:lnTo>
                  <a:lnTo>
                    <a:pt x="674" y="837"/>
                  </a:lnTo>
                  <a:lnTo>
                    <a:pt x="671" y="842"/>
                  </a:lnTo>
                  <a:lnTo>
                    <a:pt x="667" y="847"/>
                  </a:lnTo>
                  <a:lnTo>
                    <a:pt x="664" y="853"/>
                  </a:lnTo>
                  <a:lnTo>
                    <a:pt x="660" y="858"/>
                  </a:lnTo>
                  <a:lnTo>
                    <a:pt x="656" y="863"/>
                  </a:lnTo>
                  <a:lnTo>
                    <a:pt x="653" y="868"/>
                  </a:lnTo>
                  <a:lnTo>
                    <a:pt x="649" y="873"/>
                  </a:lnTo>
                  <a:lnTo>
                    <a:pt x="645" y="879"/>
                  </a:lnTo>
                  <a:lnTo>
                    <a:pt x="641" y="884"/>
                  </a:lnTo>
                  <a:lnTo>
                    <a:pt x="638" y="889"/>
                  </a:lnTo>
                  <a:lnTo>
                    <a:pt x="634" y="894"/>
                  </a:lnTo>
                  <a:lnTo>
                    <a:pt x="630" y="899"/>
                  </a:lnTo>
                  <a:lnTo>
                    <a:pt x="626" y="904"/>
                  </a:lnTo>
                  <a:lnTo>
                    <a:pt x="622" y="909"/>
                  </a:lnTo>
                  <a:lnTo>
                    <a:pt x="618" y="914"/>
                  </a:lnTo>
                  <a:lnTo>
                    <a:pt x="614" y="919"/>
                  </a:lnTo>
                  <a:lnTo>
                    <a:pt x="610" y="924"/>
                  </a:lnTo>
                  <a:lnTo>
                    <a:pt x="606" y="929"/>
                  </a:lnTo>
                  <a:lnTo>
                    <a:pt x="602" y="933"/>
                  </a:lnTo>
                  <a:lnTo>
                    <a:pt x="598" y="938"/>
                  </a:lnTo>
                  <a:lnTo>
                    <a:pt x="594" y="943"/>
                  </a:lnTo>
                  <a:lnTo>
                    <a:pt x="590" y="948"/>
                  </a:lnTo>
                  <a:lnTo>
                    <a:pt x="586" y="953"/>
                  </a:lnTo>
                  <a:lnTo>
                    <a:pt x="582" y="957"/>
                  </a:lnTo>
                  <a:lnTo>
                    <a:pt x="578" y="962"/>
                  </a:lnTo>
                  <a:lnTo>
                    <a:pt x="573" y="966"/>
                  </a:lnTo>
                  <a:lnTo>
                    <a:pt x="569" y="971"/>
                  </a:lnTo>
                  <a:lnTo>
                    <a:pt x="565" y="976"/>
                  </a:lnTo>
                  <a:lnTo>
                    <a:pt x="561" y="980"/>
                  </a:lnTo>
                  <a:lnTo>
                    <a:pt x="556" y="985"/>
                  </a:lnTo>
                  <a:lnTo>
                    <a:pt x="552" y="989"/>
                  </a:lnTo>
                  <a:lnTo>
                    <a:pt x="548" y="993"/>
                  </a:lnTo>
                  <a:lnTo>
                    <a:pt x="543" y="998"/>
                  </a:lnTo>
                  <a:lnTo>
                    <a:pt x="539" y="1002"/>
                  </a:lnTo>
                  <a:lnTo>
                    <a:pt x="535" y="1007"/>
                  </a:lnTo>
                  <a:lnTo>
                    <a:pt x="530" y="1011"/>
                  </a:lnTo>
                  <a:lnTo>
                    <a:pt x="526" y="1015"/>
                  </a:lnTo>
                  <a:lnTo>
                    <a:pt x="521" y="1019"/>
                  </a:lnTo>
                  <a:lnTo>
                    <a:pt x="517" y="1023"/>
                  </a:lnTo>
                  <a:lnTo>
                    <a:pt x="512" y="1028"/>
                  </a:lnTo>
                  <a:lnTo>
                    <a:pt x="508" y="1032"/>
                  </a:lnTo>
                  <a:lnTo>
                    <a:pt x="503" y="1036"/>
                  </a:lnTo>
                  <a:lnTo>
                    <a:pt x="498" y="1040"/>
                  </a:lnTo>
                  <a:lnTo>
                    <a:pt x="494" y="1044"/>
                  </a:lnTo>
                  <a:lnTo>
                    <a:pt x="489" y="1048"/>
                  </a:lnTo>
                  <a:lnTo>
                    <a:pt x="484" y="1052"/>
                  </a:lnTo>
                  <a:lnTo>
                    <a:pt x="480" y="1055"/>
                  </a:lnTo>
                  <a:lnTo>
                    <a:pt x="475" y="1059"/>
                  </a:lnTo>
                  <a:lnTo>
                    <a:pt x="470" y="1063"/>
                  </a:lnTo>
                  <a:lnTo>
                    <a:pt x="465" y="1067"/>
                  </a:lnTo>
                  <a:lnTo>
                    <a:pt x="461" y="1071"/>
                  </a:lnTo>
                  <a:lnTo>
                    <a:pt x="456" y="1074"/>
                  </a:lnTo>
                  <a:lnTo>
                    <a:pt x="451" y="1078"/>
                  </a:lnTo>
                  <a:lnTo>
                    <a:pt x="446" y="1082"/>
                  </a:lnTo>
                  <a:lnTo>
                    <a:pt x="441" y="1085"/>
                  </a:lnTo>
                  <a:lnTo>
                    <a:pt x="436" y="1089"/>
                  </a:lnTo>
                  <a:lnTo>
                    <a:pt x="431" y="1092"/>
                  </a:lnTo>
                  <a:lnTo>
                    <a:pt x="426" y="1096"/>
                  </a:lnTo>
                  <a:lnTo>
                    <a:pt x="421" y="1099"/>
                  </a:lnTo>
                  <a:lnTo>
                    <a:pt x="416" y="1102"/>
                  </a:lnTo>
                  <a:lnTo>
                    <a:pt x="411" y="1106"/>
                  </a:lnTo>
                  <a:lnTo>
                    <a:pt x="406" y="1109"/>
                  </a:lnTo>
                  <a:lnTo>
                    <a:pt x="401" y="1112"/>
                  </a:lnTo>
                  <a:lnTo>
                    <a:pt x="396" y="1115"/>
                  </a:lnTo>
                  <a:lnTo>
                    <a:pt x="391" y="1118"/>
                  </a:lnTo>
                  <a:lnTo>
                    <a:pt x="386" y="1122"/>
                  </a:lnTo>
                  <a:lnTo>
                    <a:pt x="380" y="1125"/>
                  </a:lnTo>
                  <a:lnTo>
                    <a:pt x="375" y="1128"/>
                  </a:lnTo>
                  <a:lnTo>
                    <a:pt x="370" y="1131"/>
                  </a:lnTo>
                  <a:lnTo>
                    <a:pt x="365" y="1133"/>
                  </a:lnTo>
                  <a:lnTo>
                    <a:pt x="359" y="1136"/>
                  </a:lnTo>
                  <a:lnTo>
                    <a:pt x="354" y="1139"/>
                  </a:lnTo>
                  <a:lnTo>
                    <a:pt x="349" y="1142"/>
                  </a:lnTo>
                  <a:lnTo>
                    <a:pt x="343" y="1145"/>
                  </a:lnTo>
                  <a:lnTo>
                    <a:pt x="338" y="1147"/>
                  </a:lnTo>
                  <a:lnTo>
                    <a:pt x="333" y="1150"/>
                  </a:lnTo>
                  <a:lnTo>
                    <a:pt x="327" y="1153"/>
                  </a:lnTo>
                  <a:lnTo>
                    <a:pt x="322" y="1155"/>
                  </a:lnTo>
                  <a:lnTo>
                    <a:pt x="316" y="1158"/>
                  </a:lnTo>
                  <a:lnTo>
                    <a:pt x="311" y="1160"/>
                  </a:lnTo>
                  <a:lnTo>
                    <a:pt x="305" y="1163"/>
                  </a:lnTo>
                  <a:lnTo>
                    <a:pt x="300" y="1165"/>
                  </a:lnTo>
                  <a:lnTo>
                    <a:pt x="294" y="1167"/>
                  </a:lnTo>
                  <a:lnTo>
                    <a:pt x="288" y="1170"/>
                  </a:lnTo>
                  <a:lnTo>
                    <a:pt x="283" y="1172"/>
                  </a:lnTo>
                  <a:lnTo>
                    <a:pt x="277" y="1174"/>
                  </a:lnTo>
                  <a:lnTo>
                    <a:pt x="272" y="1176"/>
                  </a:lnTo>
                  <a:lnTo>
                    <a:pt x="266" y="1178"/>
                  </a:lnTo>
                  <a:lnTo>
                    <a:pt x="260" y="1180"/>
                  </a:lnTo>
                  <a:lnTo>
                    <a:pt x="254" y="1182"/>
                  </a:lnTo>
                  <a:lnTo>
                    <a:pt x="249" y="1184"/>
                  </a:lnTo>
                  <a:lnTo>
                    <a:pt x="243" y="1186"/>
                  </a:lnTo>
                  <a:lnTo>
                    <a:pt x="237" y="1188"/>
                  </a:lnTo>
                  <a:lnTo>
                    <a:pt x="231" y="1190"/>
                  </a:lnTo>
                  <a:lnTo>
                    <a:pt x="225" y="1192"/>
                  </a:lnTo>
                  <a:lnTo>
                    <a:pt x="220" y="1193"/>
                  </a:lnTo>
                  <a:lnTo>
                    <a:pt x="214" y="1195"/>
                  </a:lnTo>
                  <a:lnTo>
                    <a:pt x="208" y="1196"/>
                  </a:lnTo>
                  <a:lnTo>
                    <a:pt x="202" y="1198"/>
                  </a:lnTo>
                  <a:lnTo>
                    <a:pt x="196" y="1199"/>
                  </a:lnTo>
                  <a:lnTo>
                    <a:pt x="190" y="1201"/>
                  </a:lnTo>
                  <a:lnTo>
                    <a:pt x="184" y="1202"/>
                  </a:lnTo>
                  <a:lnTo>
                    <a:pt x="178" y="1204"/>
                  </a:lnTo>
                  <a:lnTo>
                    <a:pt x="172" y="1205"/>
                  </a:lnTo>
                  <a:lnTo>
                    <a:pt x="166" y="1206"/>
                  </a:lnTo>
                  <a:lnTo>
                    <a:pt x="160" y="1207"/>
                  </a:lnTo>
                  <a:lnTo>
                    <a:pt x="153" y="1208"/>
                  </a:lnTo>
                  <a:lnTo>
                    <a:pt x="147" y="1209"/>
                  </a:lnTo>
                  <a:lnTo>
                    <a:pt x="141" y="1210"/>
                  </a:lnTo>
                  <a:lnTo>
                    <a:pt x="135" y="1211"/>
                  </a:lnTo>
                  <a:lnTo>
                    <a:pt x="129" y="1212"/>
                  </a:lnTo>
                  <a:lnTo>
                    <a:pt x="123" y="1213"/>
                  </a:lnTo>
                  <a:lnTo>
                    <a:pt x="116" y="1214"/>
                  </a:lnTo>
                  <a:lnTo>
                    <a:pt x="110" y="1215"/>
                  </a:lnTo>
                  <a:lnTo>
                    <a:pt x="104" y="1215"/>
                  </a:lnTo>
                  <a:lnTo>
                    <a:pt x="97" y="1216"/>
                  </a:lnTo>
                  <a:lnTo>
                    <a:pt x="91" y="1216"/>
                  </a:lnTo>
                  <a:lnTo>
                    <a:pt x="85" y="1217"/>
                  </a:lnTo>
                  <a:lnTo>
                    <a:pt x="78" y="1217"/>
                  </a:lnTo>
                  <a:lnTo>
                    <a:pt x="72" y="1218"/>
                  </a:lnTo>
                  <a:lnTo>
                    <a:pt x="65" y="1218"/>
                  </a:lnTo>
                  <a:lnTo>
                    <a:pt x="59" y="1218"/>
                  </a:lnTo>
                  <a:lnTo>
                    <a:pt x="53" y="1218"/>
                  </a:lnTo>
                  <a:lnTo>
                    <a:pt x="46" y="1219"/>
                  </a:lnTo>
                  <a:lnTo>
                    <a:pt x="39" y="1219"/>
                  </a:lnTo>
                  <a:lnTo>
                    <a:pt x="33" y="1219"/>
                  </a:lnTo>
                  <a:lnTo>
                    <a:pt x="26" y="1219"/>
                  </a:lnTo>
                  <a:lnTo>
                    <a:pt x="20" y="1219"/>
                  </a:lnTo>
                  <a:lnTo>
                    <a:pt x="13" y="1218"/>
                  </a:lnTo>
                  <a:lnTo>
                    <a:pt x="7" y="1218"/>
                  </a:lnTo>
                  <a:lnTo>
                    <a:pt x="0" y="1218"/>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1" name="Freeform 11"/>
            <p:cNvSpPr>
              <a:spLocks noChangeArrowheads="1"/>
            </p:cNvSpPr>
            <p:nvPr/>
          </p:nvSpPr>
          <p:spPr bwMode="auto">
            <a:xfrm>
              <a:off x="2079625" y="725487"/>
              <a:ext cx="1476375" cy="2324100"/>
            </a:xfrm>
            <a:custGeom>
              <a:avLst/>
              <a:gdLst>
                <a:gd name="T0" fmla="*/ 912 w 930"/>
                <a:gd name="T1" fmla="*/ 26 h 1464"/>
                <a:gd name="T2" fmla="*/ 917 w 930"/>
                <a:gd name="T3" fmla="*/ 58 h 1464"/>
                <a:gd name="T4" fmla="*/ 921 w 930"/>
                <a:gd name="T5" fmla="*/ 91 h 1464"/>
                <a:gd name="T6" fmla="*/ 924 w 930"/>
                <a:gd name="T7" fmla="*/ 123 h 1464"/>
                <a:gd name="T8" fmla="*/ 927 w 930"/>
                <a:gd name="T9" fmla="*/ 156 h 1464"/>
                <a:gd name="T10" fmla="*/ 928 w 930"/>
                <a:gd name="T11" fmla="*/ 189 h 1464"/>
                <a:gd name="T12" fmla="*/ 930 w 930"/>
                <a:gd name="T13" fmla="*/ 222 h 1464"/>
                <a:gd name="T14" fmla="*/ 930 w 930"/>
                <a:gd name="T15" fmla="*/ 255 h 1464"/>
                <a:gd name="T16" fmla="*/ 930 w 930"/>
                <a:gd name="T17" fmla="*/ 288 h 1464"/>
                <a:gd name="T18" fmla="*/ 929 w 930"/>
                <a:gd name="T19" fmla="*/ 322 h 1464"/>
                <a:gd name="T20" fmla="*/ 928 w 930"/>
                <a:gd name="T21" fmla="*/ 355 h 1464"/>
                <a:gd name="T22" fmla="*/ 926 w 930"/>
                <a:gd name="T23" fmla="*/ 388 h 1464"/>
                <a:gd name="T24" fmla="*/ 923 w 930"/>
                <a:gd name="T25" fmla="*/ 421 h 1464"/>
                <a:gd name="T26" fmla="*/ 919 w 930"/>
                <a:gd name="T27" fmla="*/ 455 h 1464"/>
                <a:gd name="T28" fmla="*/ 915 w 930"/>
                <a:gd name="T29" fmla="*/ 488 h 1464"/>
                <a:gd name="T30" fmla="*/ 910 w 930"/>
                <a:gd name="T31" fmla="*/ 521 h 1464"/>
                <a:gd name="T32" fmla="*/ 905 w 930"/>
                <a:gd name="T33" fmla="*/ 553 h 1464"/>
                <a:gd name="T34" fmla="*/ 898 w 930"/>
                <a:gd name="T35" fmla="*/ 586 h 1464"/>
                <a:gd name="T36" fmla="*/ 891 w 930"/>
                <a:gd name="T37" fmla="*/ 619 h 1464"/>
                <a:gd name="T38" fmla="*/ 884 w 930"/>
                <a:gd name="T39" fmla="*/ 651 h 1464"/>
                <a:gd name="T40" fmla="*/ 876 w 930"/>
                <a:gd name="T41" fmla="*/ 683 h 1464"/>
                <a:gd name="T42" fmla="*/ 867 w 930"/>
                <a:gd name="T43" fmla="*/ 714 h 1464"/>
                <a:gd name="T44" fmla="*/ 858 w 930"/>
                <a:gd name="T45" fmla="*/ 746 h 1464"/>
                <a:gd name="T46" fmla="*/ 847 w 930"/>
                <a:gd name="T47" fmla="*/ 777 h 1464"/>
                <a:gd name="T48" fmla="*/ 837 w 930"/>
                <a:gd name="T49" fmla="*/ 808 h 1464"/>
                <a:gd name="T50" fmla="*/ 825 w 930"/>
                <a:gd name="T51" fmla="*/ 838 h 1464"/>
                <a:gd name="T52" fmla="*/ 813 w 930"/>
                <a:gd name="T53" fmla="*/ 868 h 1464"/>
                <a:gd name="T54" fmla="*/ 801 w 930"/>
                <a:gd name="T55" fmla="*/ 898 h 1464"/>
                <a:gd name="T56" fmla="*/ 787 w 930"/>
                <a:gd name="T57" fmla="*/ 927 h 1464"/>
                <a:gd name="T58" fmla="*/ 774 w 930"/>
                <a:gd name="T59" fmla="*/ 955 h 1464"/>
                <a:gd name="T60" fmla="*/ 759 w 930"/>
                <a:gd name="T61" fmla="*/ 983 h 1464"/>
                <a:gd name="T62" fmla="*/ 744 w 930"/>
                <a:gd name="T63" fmla="*/ 1011 h 1464"/>
                <a:gd name="T64" fmla="*/ 728 w 930"/>
                <a:gd name="T65" fmla="*/ 1038 h 1464"/>
                <a:gd name="T66" fmla="*/ 712 w 930"/>
                <a:gd name="T67" fmla="*/ 1064 h 1464"/>
                <a:gd name="T68" fmla="*/ 695 w 930"/>
                <a:gd name="T69" fmla="*/ 1090 h 1464"/>
                <a:gd name="T70" fmla="*/ 677 w 930"/>
                <a:gd name="T71" fmla="*/ 1116 h 1464"/>
                <a:gd name="T72" fmla="*/ 659 w 930"/>
                <a:gd name="T73" fmla="*/ 1140 h 1464"/>
                <a:gd name="T74" fmla="*/ 640 w 930"/>
                <a:gd name="T75" fmla="*/ 1164 h 1464"/>
                <a:gd name="T76" fmla="*/ 621 w 930"/>
                <a:gd name="T77" fmla="*/ 1187 h 1464"/>
                <a:gd name="T78" fmla="*/ 601 w 930"/>
                <a:gd name="T79" fmla="*/ 1209 h 1464"/>
                <a:gd name="T80" fmla="*/ 581 w 930"/>
                <a:gd name="T81" fmla="*/ 1231 h 1464"/>
                <a:gd name="T82" fmla="*/ 560 w 930"/>
                <a:gd name="T83" fmla="*/ 1252 h 1464"/>
                <a:gd name="T84" fmla="*/ 538 w 930"/>
                <a:gd name="T85" fmla="*/ 1272 h 1464"/>
                <a:gd name="T86" fmla="*/ 516 w 930"/>
                <a:gd name="T87" fmla="*/ 1291 h 1464"/>
                <a:gd name="T88" fmla="*/ 493 w 930"/>
                <a:gd name="T89" fmla="*/ 1310 h 1464"/>
                <a:gd name="T90" fmla="*/ 469 w 930"/>
                <a:gd name="T91" fmla="*/ 1327 h 1464"/>
                <a:gd name="T92" fmla="*/ 445 w 930"/>
                <a:gd name="T93" fmla="*/ 1344 h 1464"/>
                <a:gd name="T94" fmla="*/ 421 w 930"/>
                <a:gd name="T95" fmla="*/ 1359 h 1464"/>
                <a:gd name="T96" fmla="*/ 396 w 930"/>
                <a:gd name="T97" fmla="*/ 1374 h 1464"/>
                <a:gd name="T98" fmla="*/ 370 w 930"/>
                <a:gd name="T99" fmla="*/ 1387 h 1464"/>
                <a:gd name="T100" fmla="*/ 344 w 930"/>
                <a:gd name="T101" fmla="*/ 1400 h 1464"/>
                <a:gd name="T102" fmla="*/ 317 w 930"/>
                <a:gd name="T103" fmla="*/ 1412 h 1464"/>
                <a:gd name="T104" fmla="*/ 290 w 930"/>
                <a:gd name="T105" fmla="*/ 1422 h 1464"/>
                <a:gd name="T106" fmla="*/ 262 w 930"/>
                <a:gd name="T107" fmla="*/ 1432 h 1464"/>
                <a:gd name="T108" fmla="*/ 233 w 930"/>
                <a:gd name="T109" fmla="*/ 1440 h 1464"/>
                <a:gd name="T110" fmla="*/ 204 w 930"/>
                <a:gd name="T111" fmla="*/ 1447 h 1464"/>
                <a:gd name="T112" fmla="*/ 175 w 930"/>
                <a:gd name="T113" fmla="*/ 1453 h 1464"/>
                <a:gd name="T114" fmla="*/ 145 w 930"/>
                <a:gd name="T115" fmla="*/ 1458 h 1464"/>
                <a:gd name="T116" fmla="*/ 114 w 930"/>
                <a:gd name="T117" fmla="*/ 1461 h 1464"/>
                <a:gd name="T118" fmla="*/ 83 w 930"/>
                <a:gd name="T119" fmla="*/ 1463 h 1464"/>
                <a:gd name="T120" fmla="*/ 52 w 930"/>
                <a:gd name="T121" fmla="*/ 1464 h 1464"/>
                <a:gd name="T122" fmla="*/ 19 w 930"/>
                <a:gd name="T123" fmla="*/ 146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1464">
                  <a:moveTo>
                    <a:pt x="908" y="0"/>
                  </a:moveTo>
                  <a:lnTo>
                    <a:pt x="909" y="7"/>
                  </a:lnTo>
                  <a:lnTo>
                    <a:pt x="910" y="13"/>
                  </a:lnTo>
                  <a:lnTo>
                    <a:pt x="911" y="19"/>
                  </a:lnTo>
                  <a:lnTo>
                    <a:pt x="912" y="26"/>
                  </a:lnTo>
                  <a:lnTo>
                    <a:pt x="913" y="32"/>
                  </a:lnTo>
                  <a:lnTo>
                    <a:pt x="914" y="39"/>
                  </a:lnTo>
                  <a:lnTo>
                    <a:pt x="915" y="45"/>
                  </a:lnTo>
                  <a:lnTo>
                    <a:pt x="916" y="52"/>
                  </a:lnTo>
                  <a:lnTo>
                    <a:pt x="917" y="58"/>
                  </a:lnTo>
                  <a:lnTo>
                    <a:pt x="917" y="65"/>
                  </a:lnTo>
                  <a:lnTo>
                    <a:pt x="918" y="71"/>
                  </a:lnTo>
                  <a:lnTo>
                    <a:pt x="919" y="78"/>
                  </a:lnTo>
                  <a:lnTo>
                    <a:pt x="920" y="84"/>
                  </a:lnTo>
                  <a:lnTo>
                    <a:pt x="921" y="91"/>
                  </a:lnTo>
                  <a:lnTo>
                    <a:pt x="921" y="97"/>
                  </a:lnTo>
                  <a:lnTo>
                    <a:pt x="922" y="104"/>
                  </a:lnTo>
                  <a:lnTo>
                    <a:pt x="923" y="110"/>
                  </a:lnTo>
                  <a:lnTo>
                    <a:pt x="923" y="117"/>
                  </a:lnTo>
                  <a:lnTo>
                    <a:pt x="924" y="123"/>
                  </a:lnTo>
                  <a:lnTo>
                    <a:pt x="925" y="130"/>
                  </a:lnTo>
                  <a:lnTo>
                    <a:pt x="925" y="136"/>
                  </a:lnTo>
                  <a:lnTo>
                    <a:pt x="926" y="143"/>
                  </a:lnTo>
                  <a:lnTo>
                    <a:pt x="926" y="149"/>
                  </a:lnTo>
                  <a:lnTo>
                    <a:pt x="927" y="156"/>
                  </a:lnTo>
                  <a:lnTo>
                    <a:pt x="927" y="163"/>
                  </a:lnTo>
                  <a:lnTo>
                    <a:pt x="927" y="169"/>
                  </a:lnTo>
                  <a:lnTo>
                    <a:pt x="928" y="176"/>
                  </a:lnTo>
                  <a:lnTo>
                    <a:pt x="928" y="182"/>
                  </a:lnTo>
                  <a:lnTo>
                    <a:pt x="928" y="189"/>
                  </a:lnTo>
                  <a:lnTo>
                    <a:pt x="929" y="196"/>
                  </a:lnTo>
                  <a:lnTo>
                    <a:pt x="929" y="202"/>
                  </a:lnTo>
                  <a:lnTo>
                    <a:pt x="929" y="209"/>
                  </a:lnTo>
                  <a:lnTo>
                    <a:pt x="930" y="215"/>
                  </a:lnTo>
                  <a:lnTo>
                    <a:pt x="930" y="222"/>
                  </a:lnTo>
                  <a:lnTo>
                    <a:pt x="930" y="229"/>
                  </a:lnTo>
                  <a:lnTo>
                    <a:pt x="930" y="235"/>
                  </a:lnTo>
                  <a:lnTo>
                    <a:pt x="930" y="242"/>
                  </a:lnTo>
                  <a:lnTo>
                    <a:pt x="930" y="249"/>
                  </a:lnTo>
                  <a:lnTo>
                    <a:pt x="930" y="255"/>
                  </a:lnTo>
                  <a:lnTo>
                    <a:pt x="930" y="262"/>
                  </a:lnTo>
                  <a:lnTo>
                    <a:pt x="930" y="268"/>
                  </a:lnTo>
                  <a:lnTo>
                    <a:pt x="930" y="275"/>
                  </a:lnTo>
                  <a:lnTo>
                    <a:pt x="930" y="282"/>
                  </a:lnTo>
                  <a:lnTo>
                    <a:pt x="930" y="288"/>
                  </a:lnTo>
                  <a:lnTo>
                    <a:pt x="930" y="295"/>
                  </a:lnTo>
                  <a:lnTo>
                    <a:pt x="930" y="302"/>
                  </a:lnTo>
                  <a:lnTo>
                    <a:pt x="930" y="308"/>
                  </a:lnTo>
                  <a:lnTo>
                    <a:pt x="929" y="315"/>
                  </a:lnTo>
                  <a:lnTo>
                    <a:pt x="929" y="322"/>
                  </a:lnTo>
                  <a:lnTo>
                    <a:pt x="929" y="328"/>
                  </a:lnTo>
                  <a:lnTo>
                    <a:pt x="929" y="335"/>
                  </a:lnTo>
                  <a:lnTo>
                    <a:pt x="928" y="342"/>
                  </a:lnTo>
                  <a:lnTo>
                    <a:pt x="928" y="348"/>
                  </a:lnTo>
                  <a:lnTo>
                    <a:pt x="928" y="355"/>
                  </a:lnTo>
                  <a:lnTo>
                    <a:pt x="927" y="362"/>
                  </a:lnTo>
                  <a:lnTo>
                    <a:pt x="927" y="368"/>
                  </a:lnTo>
                  <a:lnTo>
                    <a:pt x="927" y="375"/>
                  </a:lnTo>
                  <a:lnTo>
                    <a:pt x="926" y="382"/>
                  </a:lnTo>
                  <a:lnTo>
                    <a:pt x="926" y="388"/>
                  </a:lnTo>
                  <a:lnTo>
                    <a:pt x="925" y="395"/>
                  </a:lnTo>
                  <a:lnTo>
                    <a:pt x="924" y="402"/>
                  </a:lnTo>
                  <a:lnTo>
                    <a:pt x="924" y="408"/>
                  </a:lnTo>
                  <a:lnTo>
                    <a:pt x="923" y="415"/>
                  </a:lnTo>
                  <a:lnTo>
                    <a:pt x="923" y="421"/>
                  </a:lnTo>
                  <a:lnTo>
                    <a:pt x="922" y="428"/>
                  </a:lnTo>
                  <a:lnTo>
                    <a:pt x="921" y="435"/>
                  </a:lnTo>
                  <a:lnTo>
                    <a:pt x="921" y="441"/>
                  </a:lnTo>
                  <a:lnTo>
                    <a:pt x="920" y="448"/>
                  </a:lnTo>
                  <a:lnTo>
                    <a:pt x="919" y="455"/>
                  </a:lnTo>
                  <a:lnTo>
                    <a:pt x="918" y="461"/>
                  </a:lnTo>
                  <a:lnTo>
                    <a:pt x="918" y="468"/>
                  </a:lnTo>
                  <a:lnTo>
                    <a:pt x="917" y="474"/>
                  </a:lnTo>
                  <a:lnTo>
                    <a:pt x="916" y="481"/>
                  </a:lnTo>
                  <a:lnTo>
                    <a:pt x="915" y="488"/>
                  </a:lnTo>
                  <a:lnTo>
                    <a:pt x="914" y="494"/>
                  </a:lnTo>
                  <a:lnTo>
                    <a:pt x="913" y="501"/>
                  </a:lnTo>
                  <a:lnTo>
                    <a:pt x="912" y="507"/>
                  </a:lnTo>
                  <a:lnTo>
                    <a:pt x="911" y="514"/>
                  </a:lnTo>
                  <a:lnTo>
                    <a:pt x="910" y="521"/>
                  </a:lnTo>
                  <a:lnTo>
                    <a:pt x="909" y="527"/>
                  </a:lnTo>
                  <a:lnTo>
                    <a:pt x="908" y="534"/>
                  </a:lnTo>
                  <a:lnTo>
                    <a:pt x="907" y="540"/>
                  </a:lnTo>
                  <a:lnTo>
                    <a:pt x="906" y="547"/>
                  </a:lnTo>
                  <a:lnTo>
                    <a:pt x="905" y="553"/>
                  </a:lnTo>
                  <a:lnTo>
                    <a:pt x="903" y="560"/>
                  </a:lnTo>
                  <a:lnTo>
                    <a:pt x="902" y="567"/>
                  </a:lnTo>
                  <a:lnTo>
                    <a:pt x="901" y="573"/>
                  </a:lnTo>
                  <a:lnTo>
                    <a:pt x="900" y="580"/>
                  </a:lnTo>
                  <a:lnTo>
                    <a:pt x="898" y="586"/>
                  </a:lnTo>
                  <a:lnTo>
                    <a:pt x="897" y="593"/>
                  </a:lnTo>
                  <a:lnTo>
                    <a:pt x="896" y="599"/>
                  </a:lnTo>
                  <a:lnTo>
                    <a:pt x="894" y="606"/>
                  </a:lnTo>
                  <a:lnTo>
                    <a:pt x="893" y="612"/>
                  </a:lnTo>
                  <a:lnTo>
                    <a:pt x="891" y="619"/>
                  </a:lnTo>
                  <a:lnTo>
                    <a:pt x="890" y="625"/>
                  </a:lnTo>
                  <a:lnTo>
                    <a:pt x="889" y="631"/>
                  </a:lnTo>
                  <a:lnTo>
                    <a:pt x="887" y="638"/>
                  </a:lnTo>
                  <a:lnTo>
                    <a:pt x="885" y="644"/>
                  </a:lnTo>
                  <a:lnTo>
                    <a:pt x="884" y="651"/>
                  </a:lnTo>
                  <a:lnTo>
                    <a:pt x="882" y="657"/>
                  </a:lnTo>
                  <a:lnTo>
                    <a:pt x="881" y="664"/>
                  </a:lnTo>
                  <a:lnTo>
                    <a:pt x="879" y="670"/>
                  </a:lnTo>
                  <a:lnTo>
                    <a:pt x="877" y="676"/>
                  </a:lnTo>
                  <a:lnTo>
                    <a:pt x="876" y="683"/>
                  </a:lnTo>
                  <a:lnTo>
                    <a:pt x="874" y="689"/>
                  </a:lnTo>
                  <a:lnTo>
                    <a:pt x="872" y="695"/>
                  </a:lnTo>
                  <a:lnTo>
                    <a:pt x="871" y="702"/>
                  </a:lnTo>
                  <a:lnTo>
                    <a:pt x="869" y="708"/>
                  </a:lnTo>
                  <a:lnTo>
                    <a:pt x="867" y="714"/>
                  </a:lnTo>
                  <a:lnTo>
                    <a:pt x="865" y="721"/>
                  </a:lnTo>
                  <a:lnTo>
                    <a:pt x="863" y="727"/>
                  </a:lnTo>
                  <a:lnTo>
                    <a:pt x="861" y="733"/>
                  </a:lnTo>
                  <a:lnTo>
                    <a:pt x="859" y="740"/>
                  </a:lnTo>
                  <a:lnTo>
                    <a:pt x="858" y="746"/>
                  </a:lnTo>
                  <a:lnTo>
                    <a:pt x="856" y="752"/>
                  </a:lnTo>
                  <a:lnTo>
                    <a:pt x="854" y="758"/>
                  </a:lnTo>
                  <a:lnTo>
                    <a:pt x="852" y="765"/>
                  </a:lnTo>
                  <a:lnTo>
                    <a:pt x="849" y="771"/>
                  </a:lnTo>
                  <a:lnTo>
                    <a:pt x="847" y="777"/>
                  </a:lnTo>
                  <a:lnTo>
                    <a:pt x="845" y="783"/>
                  </a:lnTo>
                  <a:lnTo>
                    <a:pt x="843" y="789"/>
                  </a:lnTo>
                  <a:lnTo>
                    <a:pt x="841" y="795"/>
                  </a:lnTo>
                  <a:lnTo>
                    <a:pt x="839" y="802"/>
                  </a:lnTo>
                  <a:lnTo>
                    <a:pt x="837" y="808"/>
                  </a:lnTo>
                  <a:lnTo>
                    <a:pt x="834" y="814"/>
                  </a:lnTo>
                  <a:lnTo>
                    <a:pt x="832" y="820"/>
                  </a:lnTo>
                  <a:lnTo>
                    <a:pt x="830" y="826"/>
                  </a:lnTo>
                  <a:lnTo>
                    <a:pt x="828" y="832"/>
                  </a:lnTo>
                  <a:lnTo>
                    <a:pt x="825" y="838"/>
                  </a:lnTo>
                  <a:lnTo>
                    <a:pt x="823" y="844"/>
                  </a:lnTo>
                  <a:lnTo>
                    <a:pt x="821" y="850"/>
                  </a:lnTo>
                  <a:lnTo>
                    <a:pt x="818" y="856"/>
                  </a:lnTo>
                  <a:lnTo>
                    <a:pt x="816" y="862"/>
                  </a:lnTo>
                  <a:lnTo>
                    <a:pt x="813" y="868"/>
                  </a:lnTo>
                  <a:lnTo>
                    <a:pt x="811" y="874"/>
                  </a:lnTo>
                  <a:lnTo>
                    <a:pt x="808" y="880"/>
                  </a:lnTo>
                  <a:lnTo>
                    <a:pt x="806" y="886"/>
                  </a:lnTo>
                  <a:lnTo>
                    <a:pt x="803" y="892"/>
                  </a:lnTo>
                  <a:lnTo>
                    <a:pt x="801" y="898"/>
                  </a:lnTo>
                  <a:lnTo>
                    <a:pt x="798" y="903"/>
                  </a:lnTo>
                  <a:lnTo>
                    <a:pt x="795" y="909"/>
                  </a:lnTo>
                  <a:lnTo>
                    <a:pt x="793" y="915"/>
                  </a:lnTo>
                  <a:lnTo>
                    <a:pt x="790" y="921"/>
                  </a:lnTo>
                  <a:lnTo>
                    <a:pt x="787" y="927"/>
                  </a:lnTo>
                  <a:lnTo>
                    <a:pt x="785" y="932"/>
                  </a:lnTo>
                  <a:lnTo>
                    <a:pt x="782" y="938"/>
                  </a:lnTo>
                  <a:lnTo>
                    <a:pt x="779" y="944"/>
                  </a:lnTo>
                  <a:lnTo>
                    <a:pt x="776" y="950"/>
                  </a:lnTo>
                  <a:lnTo>
                    <a:pt x="774" y="955"/>
                  </a:lnTo>
                  <a:lnTo>
                    <a:pt x="771" y="961"/>
                  </a:lnTo>
                  <a:lnTo>
                    <a:pt x="768" y="967"/>
                  </a:lnTo>
                  <a:lnTo>
                    <a:pt x="765" y="972"/>
                  </a:lnTo>
                  <a:lnTo>
                    <a:pt x="762" y="978"/>
                  </a:lnTo>
                  <a:lnTo>
                    <a:pt x="759" y="983"/>
                  </a:lnTo>
                  <a:lnTo>
                    <a:pt x="756" y="989"/>
                  </a:lnTo>
                  <a:lnTo>
                    <a:pt x="753" y="995"/>
                  </a:lnTo>
                  <a:lnTo>
                    <a:pt x="750" y="1000"/>
                  </a:lnTo>
                  <a:lnTo>
                    <a:pt x="747" y="1006"/>
                  </a:lnTo>
                  <a:lnTo>
                    <a:pt x="744" y="1011"/>
                  </a:lnTo>
                  <a:lnTo>
                    <a:pt x="741" y="1016"/>
                  </a:lnTo>
                  <a:lnTo>
                    <a:pt x="738" y="1022"/>
                  </a:lnTo>
                  <a:lnTo>
                    <a:pt x="735" y="1027"/>
                  </a:lnTo>
                  <a:lnTo>
                    <a:pt x="731" y="1033"/>
                  </a:lnTo>
                  <a:lnTo>
                    <a:pt x="728" y="1038"/>
                  </a:lnTo>
                  <a:lnTo>
                    <a:pt x="725" y="1043"/>
                  </a:lnTo>
                  <a:lnTo>
                    <a:pt x="722" y="1049"/>
                  </a:lnTo>
                  <a:lnTo>
                    <a:pt x="718" y="1054"/>
                  </a:lnTo>
                  <a:lnTo>
                    <a:pt x="715" y="1059"/>
                  </a:lnTo>
                  <a:lnTo>
                    <a:pt x="712" y="1064"/>
                  </a:lnTo>
                  <a:lnTo>
                    <a:pt x="709" y="1070"/>
                  </a:lnTo>
                  <a:lnTo>
                    <a:pt x="705" y="1075"/>
                  </a:lnTo>
                  <a:lnTo>
                    <a:pt x="702" y="1080"/>
                  </a:lnTo>
                  <a:lnTo>
                    <a:pt x="698" y="1085"/>
                  </a:lnTo>
                  <a:lnTo>
                    <a:pt x="695" y="1090"/>
                  </a:lnTo>
                  <a:lnTo>
                    <a:pt x="691" y="1095"/>
                  </a:lnTo>
                  <a:lnTo>
                    <a:pt x="688" y="1100"/>
                  </a:lnTo>
                  <a:lnTo>
                    <a:pt x="684" y="1106"/>
                  </a:lnTo>
                  <a:lnTo>
                    <a:pt x="681" y="1111"/>
                  </a:lnTo>
                  <a:lnTo>
                    <a:pt x="677" y="1116"/>
                  </a:lnTo>
                  <a:lnTo>
                    <a:pt x="674" y="1120"/>
                  </a:lnTo>
                  <a:lnTo>
                    <a:pt x="670" y="1125"/>
                  </a:lnTo>
                  <a:lnTo>
                    <a:pt x="667" y="1130"/>
                  </a:lnTo>
                  <a:lnTo>
                    <a:pt x="663" y="1135"/>
                  </a:lnTo>
                  <a:lnTo>
                    <a:pt x="659" y="1140"/>
                  </a:lnTo>
                  <a:lnTo>
                    <a:pt x="656" y="1145"/>
                  </a:lnTo>
                  <a:lnTo>
                    <a:pt x="652" y="1150"/>
                  </a:lnTo>
                  <a:lnTo>
                    <a:pt x="648" y="1154"/>
                  </a:lnTo>
                  <a:lnTo>
                    <a:pt x="644" y="1159"/>
                  </a:lnTo>
                  <a:lnTo>
                    <a:pt x="640" y="1164"/>
                  </a:lnTo>
                  <a:lnTo>
                    <a:pt x="637" y="1169"/>
                  </a:lnTo>
                  <a:lnTo>
                    <a:pt x="633" y="1173"/>
                  </a:lnTo>
                  <a:lnTo>
                    <a:pt x="629" y="1178"/>
                  </a:lnTo>
                  <a:lnTo>
                    <a:pt x="625" y="1183"/>
                  </a:lnTo>
                  <a:lnTo>
                    <a:pt x="621" y="1187"/>
                  </a:lnTo>
                  <a:lnTo>
                    <a:pt x="617" y="1192"/>
                  </a:lnTo>
                  <a:lnTo>
                    <a:pt x="613" y="1196"/>
                  </a:lnTo>
                  <a:lnTo>
                    <a:pt x="609" y="1201"/>
                  </a:lnTo>
                  <a:lnTo>
                    <a:pt x="605" y="1205"/>
                  </a:lnTo>
                  <a:lnTo>
                    <a:pt x="601" y="1209"/>
                  </a:lnTo>
                  <a:lnTo>
                    <a:pt x="597" y="1214"/>
                  </a:lnTo>
                  <a:lnTo>
                    <a:pt x="593" y="1218"/>
                  </a:lnTo>
                  <a:lnTo>
                    <a:pt x="589" y="1223"/>
                  </a:lnTo>
                  <a:lnTo>
                    <a:pt x="585" y="1227"/>
                  </a:lnTo>
                  <a:lnTo>
                    <a:pt x="581" y="1231"/>
                  </a:lnTo>
                  <a:lnTo>
                    <a:pt x="577" y="1235"/>
                  </a:lnTo>
                  <a:lnTo>
                    <a:pt x="572" y="1240"/>
                  </a:lnTo>
                  <a:lnTo>
                    <a:pt x="568" y="1244"/>
                  </a:lnTo>
                  <a:lnTo>
                    <a:pt x="564" y="1248"/>
                  </a:lnTo>
                  <a:lnTo>
                    <a:pt x="560" y="1252"/>
                  </a:lnTo>
                  <a:lnTo>
                    <a:pt x="555" y="1256"/>
                  </a:lnTo>
                  <a:lnTo>
                    <a:pt x="551" y="1260"/>
                  </a:lnTo>
                  <a:lnTo>
                    <a:pt x="547" y="1264"/>
                  </a:lnTo>
                  <a:lnTo>
                    <a:pt x="542" y="1268"/>
                  </a:lnTo>
                  <a:lnTo>
                    <a:pt x="538" y="1272"/>
                  </a:lnTo>
                  <a:lnTo>
                    <a:pt x="534" y="1276"/>
                  </a:lnTo>
                  <a:lnTo>
                    <a:pt x="529" y="1280"/>
                  </a:lnTo>
                  <a:lnTo>
                    <a:pt x="525" y="1284"/>
                  </a:lnTo>
                  <a:lnTo>
                    <a:pt x="520" y="1287"/>
                  </a:lnTo>
                  <a:lnTo>
                    <a:pt x="516" y="1291"/>
                  </a:lnTo>
                  <a:lnTo>
                    <a:pt x="511" y="1295"/>
                  </a:lnTo>
                  <a:lnTo>
                    <a:pt x="507" y="1299"/>
                  </a:lnTo>
                  <a:lnTo>
                    <a:pt x="502" y="1302"/>
                  </a:lnTo>
                  <a:lnTo>
                    <a:pt x="497" y="1306"/>
                  </a:lnTo>
                  <a:lnTo>
                    <a:pt x="493" y="1310"/>
                  </a:lnTo>
                  <a:lnTo>
                    <a:pt x="488" y="1313"/>
                  </a:lnTo>
                  <a:lnTo>
                    <a:pt x="484" y="1317"/>
                  </a:lnTo>
                  <a:lnTo>
                    <a:pt x="479" y="1320"/>
                  </a:lnTo>
                  <a:lnTo>
                    <a:pt x="474" y="1324"/>
                  </a:lnTo>
                  <a:lnTo>
                    <a:pt x="469" y="1327"/>
                  </a:lnTo>
                  <a:lnTo>
                    <a:pt x="465" y="1330"/>
                  </a:lnTo>
                  <a:lnTo>
                    <a:pt x="460" y="1334"/>
                  </a:lnTo>
                  <a:lnTo>
                    <a:pt x="455" y="1337"/>
                  </a:lnTo>
                  <a:lnTo>
                    <a:pt x="450" y="1340"/>
                  </a:lnTo>
                  <a:lnTo>
                    <a:pt x="445" y="1344"/>
                  </a:lnTo>
                  <a:lnTo>
                    <a:pt x="441" y="1347"/>
                  </a:lnTo>
                  <a:lnTo>
                    <a:pt x="436" y="1350"/>
                  </a:lnTo>
                  <a:lnTo>
                    <a:pt x="431" y="1353"/>
                  </a:lnTo>
                  <a:lnTo>
                    <a:pt x="426" y="1356"/>
                  </a:lnTo>
                  <a:lnTo>
                    <a:pt x="421" y="1359"/>
                  </a:lnTo>
                  <a:lnTo>
                    <a:pt x="416" y="1362"/>
                  </a:lnTo>
                  <a:lnTo>
                    <a:pt x="411" y="1365"/>
                  </a:lnTo>
                  <a:lnTo>
                    <a:pt x="406" y="1368"/>
                  </a:lnTo>
                  <a:lnTo>
                    <a:pt x="401" y="1371"/>
                  </a:lnTo>
                  <a:lnTo>
                    <a:pt x="396" y="1374"/>
                  </a:lnTo>
                  <a:lnTo>
                    <a:pt x="391" y="1377"/>
                  </a:lnTo>
                  <a:lnTo>
                    <a:pt x="386" y="1379"/>
                  </a:lnTo>
                  <a:lnTo>
                    <a:pt x="380" y="1382"/>
                  </a:lnTo>
                  <a:lnTo>
                    <a:pt x="375" y="1385"/>
                  </a:lnTo>
                  <a:lnTo>
                    <a:pt x="370" y="1387"/>
                  </a:lnTo>
                  <a:lnTo>
                    <a:pt x="365" y="1390"/>
                  </a:lnTo>
                  <a:lnTo>
                    <a:pt x="360" y="1393"/>
                  </a:lnTo>
                  <a:lnTo>
                    <a:pt x="354" y="1395"/>
                  </a:lnTo>
                  <a:lnTo>
                    <a:pt x="349" y="1398"/>
                  </a:lnTo>
                  <a:lnTo>
                    <a:pt x="344" y="1400"/>
                  </a:lnTo>
                  <a:lnTo>
                    <a:pt x="339" y="1402"/>
                  </a:lnTo>
                  <a:lnTo>
                    <a:pt x="333" y="1405"/>
                  </a:lnTo>
                  <a:lnTo>
                    <a:pt x="328" y="1407"/>
                  </a:lnTo>
                  <a:lnTo>
                    <a:pt x="322" y="1409"/>
                  </a:lnTo>
                  <a:lnTo>
                    <a:pt x="317" y="1412"/>
                  </a:lnTo>
                  <a:lnTo>
                    <a:pt x="312" y="1414"/>
                  </a:lnTo>
                  <a:lnTo>
                    <a:pt x="306" y="1416"/>
                  </a:lnTo>
                  <a:lnTo>
                    <a:pt x="301" y="1418"/>
                  </a:lnTo>
                  <a:lnTo>
                    <a:pt x="295" y="1420"/>
                  </a:lnTo>
                  <a:lnTo>
                    <a:pt x="290" y="1422"/>
                  </a:lnTo>
                  <a:lnTo>
                    <a:pt x="284" y="1424"/>
                  </a:lnTo>
                  <a:lnTo>
                    <a:pt x="279" y="1426"/>
                  </a:lnTo>
                  <a:lnTo>
                    <a:pt x="273" y="1428"/>
                  </a:lnTo>
                  <a:lnTo>
                    <a:pt x="267" y="1430"/>
                  </a:lnTo>
                  <a:lnTo>
                    <a:pt x="262" y="1432"/>
                  </a:lnTo>
                  <a:lnTo>
                    <a:pt x="256" y="1433"/>
                  </a:lnTo>
                  <a:lnTo>
                    <a:pt x="251" y="1435"/>
                  </a:lnTo>
                  <a:lnTo>
                    <a:pt x="245" y="1437"/>
                  </a:lnTo>
                  <a:lnTo>
                    <a:pt x="239" y="1438"/>
                  </a:lnTo>
                  <a:lnTo>
                    <a:pt x="233" y="1440"/>
                  </a:lnTo>
                  <a:lnTo>
                    <a:pt x="228" y="1441"/>
                  </a:lnTo>
                  <a:lnTo>
                    <a:pt x="222" y="1443"/>
                  </a:lnTo>
                  <a:lnTo>
                    <a:pt x="216" y="1444"/>
                  </a:lnTo>
                  <a:lnTo>
                    <a:pt x="210" y="1446"/>
                  </a:lnTo>
                  <a:lnTo>
                    <a:pt x="204" y="1447"/>
                  </a:lnTo>
                  <a:lnTo>
                    <a:pt x="199" y="1448"/>
                  </a:lnTo>
                  <a:lnTo>
                    <a:pt x="193" y="1449"/>
                  </a:lnTo>
                  <a:lnTo>
                    <a:pt x="187" y="1451"/>
                  </a:lnTo>
                  <a:lnTo>
                    <a:pt x="181" y="1452"/>
                  </a:lnTo>
                  <a:lnTo>
                    <a:pt x="175" y="1453"/>
                  </a:lnTo>
                  <a:lnTo>
                    <a:pt x="169" y="1454"/>
                  </a:lnTo>
                  <a:lnTo>
                    <a:pt x="163" y="1455"/>
                  </a:lnTo>
                  <a:lnTo>
                    <a:pt x="157" y="1456"/>
                  </a:lnTo>
                  <a:lnTo>
                    <a:pt x="151" y="1457"/>
                  </a:lnTo>
                  <a:lnTo>
                    <a:pt x="145" y="1458"/>
                  </a:lnTo>
                  <a:lnTo>
                    <a:pt x="139" y="1458"/>
                  </a:lnTo>
                  <a:lnTo>
                    <a:pt x="133" y="1459"/>
                  </a:lnTo>
                  <a:lnTo>
                    <a:pt x="127" y="1460"/>
                  </a:lnTo>
                  <a:lnTo>
                    <a:pt x="120" y="1461"/>
                  </a:lnTo>
                  <a:lnTo>
                    <a:pt x="114" y="1461"/>
                  </a:lnTo>
                  <a:lnTo>
                    <a:pt x="108" y="1462"/>
                  </a:lnTo>
                  <a:lnTo>
                    <a:pt x="102" y="1462"/>
                  </a:lnTo>
                  <a:lnTo>
                    <a:pt x="96" y="1463"/>
                  </a:lnTo>
                  <a:lnTo>
                    <a:pt x="89" y="1463"/>
                  </a:lnTo>
                  <a:lnTo>
                    <a:pt x="83" y="1463"/>
                  </a:lnTo>
                  <a:lnTo>
                    <a:pt x="77" y="1464"/>
                  </a:lnTo>
                  <a:lnTo>
                    <a:pt x="71" y="1464"/>
                  </a:lnTo>
                  <a:lnTo>
                    <a:pt x="64" y="1464"/>
                  </a:lnTo>
                  <a:lnTo>
                    <a:pt x="58" y="1464"/>
                  </a:lnTo>
                  <a:lnTo>
                    <a:pt x="52" y="1464"/>
                  </a:lnTo>
                  <a:lnTo>
                    <a:pt x="45" y="1464"/>
                  </a:lnTo>
                  <a:lnTo>
                    <a:pt x="39" y="1464"/>
                  </a:lnTo>
                  <a:lnTo>
                    <a:pt x="32" y="1464"/>
                  </a:lnTo>
                  <a:lnTo>
                    <a:pt x="26" y="1464"/>
                  </a:lnTo>
                  <a:lnTo>
                    <a:pt x="19" y="1464"/>
                  </a:lnTo>
                  <a:lnTo>
                    <a:pt x="13" y="1464"/>
                  </a:lnTo>
                  <a:lnTo>
                    <a:pt x="6" y="1464"/>
                  </a:lnTo>
                  <a:lnTo>
                    <a:pt x="0" y="1463"/>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2" name="Freeform 12"/>
            <p:cNvSpPr>
              <a:spLocks noChangeArrowheads="1"/>
            </p:cNvSpPr>
            <p:nvPr/>
          </p:nvSpPr>
          <p:spPr bwMode="auto">
            <a:xfrm>
              <a:off x="2079625" y="725487"/>
              <a:ext cx="1598613" cy="2819400"/>
            </a:xfrm>
            <a:custGeom>
              <a:avLst/>
              <a:gdLst>
                <a:gd name="T0" fmla="*/ 915 w 1007"/>
                <a:gd name="T1" fmla="*/ 31 h 1776"/>
                <a:gd name="T2" fmla="*/ 928 w 1007"/>
                <a:gd name="T3" fmla="*/ 68 h 1776"/>
                <a:gd name="T4" fmla="*/ 940 w 1007"/>
                <a:gd name="T5" fmla="*/ 106 h 1776"/>
                <a:gd name="T6" fmla="*/ 951 w 1007"/>
                <a:gd name="T7" fmla="*/ 144 h 1776"/>
                <a:gd name="T8" fmla="*/ 961 w 1007"/>
                <a:gd name="T9" fmla="*/ 183 h 1776"/>
                <a:gd name="T10" fmla="*/ 970 w 1007"/>
                <a:gd name="T11" fmla="*/ 221 h 1776"/>
                <a:gd name="T12" fmla="*/ 978 w 1007"/>
                <a:gd name="T13" fmla="*/ 260 h 1776"/>
                <a:gd name="T14" fmla="*/ 985 w 1007"/>
                <a:gd name="T15" fmla="*/ 298 h 1776"/>
                <a:gd name="T16" fmla="*/ 991 w 1007"/>
                <a:gd name="T17" fmla="*/ 337 h 1776"/>
                <a:gd name="T18" fmla="*/ 996 w 1007"/>
                <a:gd name="T19" fmla="*/ 376 h 1776"/>
                <a:gd name="T20" fmla="*/ 1000 w 1007"/>
                <a:gd name="T21" fmla="*/ 415 h 1776"/>
                <a:gd name="T22" fmla="*/ 1004 w 1007"/>
                <a:gd name="T23" fmla="*/ 454 h 1776"/>
                <a:gd name="T24" fmla="*/ 1006 w 1007"/>
                <a:gd name="T25" fmla="*/ 493 h 1776"/>
                <a:gd name="T26" fmla="*/ 1007 w 1007"/>
                <a:gd name="T27" fmla="*/ 532 h 1776"/>
                <a:gd name="T28" fmla="*/ 1007 w 1007"/>
                <a:gd name="T29" fmla="*/ 571 h 1776"/>
                <a:gd name="T30" fmla="*/ 1006 w 1007"/>
                <a:gd name="T31" fmla="*/ 610 h 1776"/>
                <a:gd name="T32" fmla="*/ 1004 w 1007"/>
                <a:gd name="T33" fmla="*/ 648 h 1776"/>
                <a:gd name="T34" fmla="*/ 1001 w 1007"/>
                <a:gd name="T35" fmla="*/ 687 h 1776"/>
                <a:gd name="T36" fmla="*/ 997 w 1007"/>
                <a:gd name="T37" fmla="*/ 725 h 1776"/>
                <a:gd name="T38" fmla="*/ 993 w 1007"/>
                <a:gd name="T39" fmla="*/ 763 h 1776"/>
                <a:gd name="T40" fmla="*/ 987 w 1007"/>
                <a:gd name="T41" fmla="*/ 801 h 1776"/>
                <a:gd name="T42" fmla="*/ 980 w 1007"/>
                <a:gd name="T43" fmla="*/ 839 h 1776"/>
                <a:gd name="T44" fmla="*/ 973 w 1007"/>
                <a:gd name="T45" fmla="*/ 876 h 1776"/>
                <a:gd name="T46" fmla="*/ 965 w 1007"/>
                <a:gd name="T47" fmla="*/ 913 h 1776"/>
                <a:gd name="T48" fmla="*/ 955 w 1007"/>
                <a:gd name="T49" fmla="*/ 949 h 1776"/>
                <a:gd name="T50" fmla="*/ 945 w 1007"/>
                <a:gd name="T51" fmla="*/ 985 h 1776"/>
                <a:gd name="T52" fmla="*/ 934 w 1007"/>
                <a:gd name="T53" fmla="*/ 1021 h 1776"/>
                <a:gd name="T54" fmla="*/ 922 w 1007"/>
                <a:gd name="T55" fmla="*/ 1056 h 1776"/>
                <a:gd name="T56" fmla="*/ 909 w 1007"/>
                <a:gd name="T57" fmla="*/ 1091 h 1776"/>
                <a:gd name="T58" fmla="*/ 896 w 1007"/>
                <a:gd name="T59" fmla="*/ 1125 h 1776"/>
                <a:gd name="T60" fmla="*/ 881 w 1007"/>
                <a:gd name="T61" fmla="*/ 1159 h 1776"/>
                <a:gd name="T62" fmla="*/ 866 w 1007"/>
                <a:gd name="T63" fmla="*/ 1192 h 1776"/>
                <a:gd name="T64" fmla="*/ 849 w 1007"/>
                <a:gd name="T65" fmla="*/ 1225 h 1776"/>
                <a:gd name="T66" fmla="*/ 832 w 1007"/>
                <a:gd name="T67" fmla="*/ 1257 h 1776"/>
                <a:gd name="T68" fmla="*/ 814 w 1007"/>
                <a:gd name="T69" fmla="*/ 1288 h 1776"/>
                <a:gd name="T70" fmla="*/ 796 w 1007"/>
                <a:gd name="T71" fmla="*/ 1318 h 1776"/>
                <a:gd name="T72" fmla="*/ 776 w 1007"/>
                <a:gd name="T73" fmla="*/ 1348 h 1776"/>
                <a:gd name="T74" fmla="*/ 756 w 1007"/>
                <a:gd name="T75" fmla="*/ 1377 h 1776"/>
                <a:gd name="T76" fmla="*/ 734 w 1007"/>
                <a:gd name="T77" fmla="*/ 1406 h 1776"/>
                <a:gd name="T78" fmla="*/ 712 w 1007"/>
                <a:gd name="T79" fmla="*/ 1433 h 1776"/>
                <a:gd name="T80" fmla="*/ 689 w 1007"/>
                <a:gd name="T81" fmla="*/ 1460 h 1776"/>
                <a:gd name="T82" fmla="*/ 666 w 1007"/>
                <a:gd name="T83" fmla="*/ 1486 h 1776"/>
                <a:gd name="T84" fmla="*/ 641 w 1007"/>
                <a:gd name="T85" fmla="*/ 1511 h 1776"/>
                <a:gd name="T86" fmla="*/ 616 w 1007"/>
                <a:gd name="T87" fmla="*/ 1535 h 1776"/>
                <a:gd name="T88" fmla="*/ 590 w 1007"/>
                <a:gd name="T89" fmla="*/ 1558 h 1776"/>
                <a:gd name="T90" fmla="*/ 564 w 1007"/>
                <a:gd name="T91" fmla="*/ 1580 h 1776"/>
                <a:gd name="T92" fmla="*/ 536 w 1007"/>
                <a:gd name="T93" fmla="*/ 1601 h 1776"/>
                <a:gd name="T94" fmla="*/ 508 w 1007"/>
                <a:gd name="T95" fmla="*/ 1621 h 1776"/>
                <a:gd name="T96" fmla="*/ 479 w 1007"/>
                <a:gd name="T97" fmla="*/ 1640 h 1776"/>
                <a:gd name="T98" fmla="*/ 449 w 1007"/>
                <a:gd name="T99" fmla="*/ 1657 h 1776"/>
                <a:gd name="T100" fmla="*/ 419 w 1007"/>
                <a:gd name="T101" fmla="*/ 1674 h 1776"/>
                <a:gd name="T102" fmla="*/ 388 w 1007"/>
                <a:gd name="T103" fmla="*/ 1690 h 1776"/>
                <a:gd name="T104" fmla="*/ 356 w 1007"/>
                <a:gd name="T105" fmla="*/ 1704 h 1776"/>
                <a:gd name="T106" fmla="*/ 323 w 1007"/>
                <a:gd name="T107" fmla="*/ 1717 h 1776"/>
                <a:gd name="T108" fmla="*/ 290 w 1007"/>
                <a:gd name="T109" fmla="*/ 1729 h 1776"/>
                <a:gd name="T110" fmla="*/ 256 w 1007"/>
                <a:gd name="T111" fmla="*/ 1740 h 1776"/>
                <a:gd name="T112" fmla="*/ 222 w 1007"/>
                <a:gd name="T113" fmla="*/ 1749 h 1776"/>
                <a:gd name="T114" fmla="*/ 186 w 1007"/>
                <a:gd name="T115" fmla="*/ 1757 h 1776"/>
                <a:gd name="T116" fmla="*/ 150 w 1007"/>
                <a:gd name="T117" fmla="*/ 1764 h 1776"/>
                <a:gd name="T118" fmla="*/ 114 w 1007"/>
                <a:gd name="T119" fmla="*/ 1769 h 1776"/>
                <a:gd name="T120" fmla="*/ 76 w 1007"/>
                <a:gd name="T121" fmla="*/ 1773 h 1776"/>
                <a:gd name="T122" fmla="*/ 38 w 1007"/>
                <a:gd name="T123" fmla="*/ 1775 h 1776"/>
                <a:gd name="T124" fmla="*/ 0 w 1007"/>
                <a:gd name="T125"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7" h="1776">
                  <a:moveTo>
                    <a:pt x="903" y="0"/>
                  </a:moveTo>
                  <a:lnTo>
                    <a:pt x="905" y="6"/>
                  </a:lnTo>
                  <a:lnTo>
                    <a:pt x="908" y="12"/>
                  </a:lnTo>
                  <a:lnTo>
                    <a:pt x="910" y="18"/>
                  </a:lnTo>
                  <a:lnTo>
                    <a:pt x="912" y="25"/>
                  </a:lnTo>
                  <a:lnTo>
                    <a:pt x="915" y="31"/>
                  </a:lnTo>
                  <a:lnTo>
                    <a:pt x="917" y="37"/>
                  </a:lnTo>
                  <a:lnTo>
                    <a:pt x="919" y="43"/>
                  </a:lnTo>
                  <a:lnTo>
                    <a:pt x="921" y="50"/>
                  </a:lnTo>
                  <a:lnTo>
                    <a:pt x="924" y="56"/>
                  </a:lnTo>
                  <a:lnTo>
                    <a:pt x="926" y="62"/>
                  </a:lnTo>
                  <a:lnTo>
                    <a:pt x="928" y="68"/>
                  </a:lnTo>
                  <a:lnTo>
                    <a:pt x="930" y="75"/>
                  </a:lnTo>
                  <a:lnTo>
                    <a:pt x="932" y="81"/>
                  </a:lnTo>
                  <a:lnTo>
                    <a:pt x="934" y="87"/>
                  </a:lnTo>
                  <a:lnTo>
                    <a:pt x="936" y="94"/>
                  </a:lnTo>
                  <a:lnTo>
                    <a:pt x="938" y="100"/>
                  </a:lnTo>
                  <a:lnTo>
                    <a:pt x="940" y="106"/>
                  </a:lnTo>
                  <a:lnTo>
                    <a:pt x="942" y="112"/>
                  </a:lnTo>
                  <a:lnTo>
                    <a:pt x="944" y="119"/>
                  </a:lnTo>
                  <a:lnTo>
                    <a:pt x="946" y="125"/>
                  </a:lnTo>
                  <a:lnTo>
                    <a:pt x="948" y="132"/>
                  </a:lnTo>
                  <a:lnTo>
                    <a:pt x="949" y="138"/>
                  </a:lnTo>
                  <a:lnTo>
                    <a:pt x="951" y="144"/>
                  </a:lnTo>
                  <a:lnTo>
                    <a:pt x="953" y="151"/>
                  </a:lnTo>
                  <a:lnTo>
                    <a:pt x="955" y="157"/>
                  </a:lnTo>
                  <a:lnTo>
                    <a:pt x="956" y="163"/>
                  </a:lnTo>
                  <a:lnTo>
                    <a:pt x="958" y="170"/>
                  </a:lnTo>
                  <a:lnTo>
                    <a:pt x="960" y="176"/>
                  </a:lnTo>
                  <a:lnTo>
                    <a:pt x="961" y="183"/>
                  </a:lnTo>
                  <a:lnTo>
                    <a:pt x="963" y="189"/>
                  </a:lnTo>
                  <a:lnTo>
                    <a:pt x="964" y="195"/>
                  </a:lnTo>
                  <a:lnTo>
                    <a:pt x="966" y="202"/>
                  </a:lnTo>
                  <a:lnTo>
                    <a:pt x="967" y="208"/>
                  </a:lnTo>
                  <a:lnTo>
                    <a:pt x="969" y="215"/>
                  </a:lnTo>
                  <a:lnTo>
                    <a:pt x="970" y="221"/>
                  </a:lnTo>
                  <a:lnTo>
                    <a:pt x="972" y="227"/>
                  </a:lnTo>
                  <a:lnTo>
                    <a:pt x="973" y="234"/>
                  </a:lnTo>
                  <a:lnTo>
                    <a:pt x="975" y="240"/>
                  </a:lnTo>
                  <a:lnTo>
                    <a:pt x="976" y="247"/>
                  </a:lnTo>
                  <a:lnTo>
                    <a:pt x="977" y="253"/>
                  </a:lnTo>
                  <a:lnTo>
                    <a:pt x="978" y="260"/>
                  </a:lnTo>
                  <a:lnTo>
                    <a:pt x="980" y="266"/>
                  </a:lnTo>
                  <a:lnTo>
                    <a:pt x="981" y="273"/>
                  </a:lnTo>
                  <a:lnTo>
                    <a:pt x="982" y="279"/>
                  </a:lnTo>
                  <a:lnTo>
                    <a:pt x="983" y="285"/>
                  </a:lnTo>
                  <a:lnTo>
                    <a:pt x="984" y="292"/>
                  </a:lnTo>
                  <a:lnTo>
                    <a:pt x="985" y="298"/>
                  </a:lnTo>
                  <a:lnTo>
                    <a:pt x="987" y="305"/>
                  </a:lnTo>
                  <a:lnTo>
                    <a:pt x="988" y="311"/>
                  </a:lnTo>
                  <a:lnTo>
                    <a:pt x="989" y="318"/>
                  </a:lnTo>
                  <a:lnTo>
                    <a:pt x="990" y="324"/>
                  </a:lnTo>
                  <a:lnTo>
                    <a:pt x="991" y="331"/>
                  </a:lnTo>
                  <a:lnTo>
                    <a:pt x="991" y="337"/>
                  </a:lnTo>
                  <a:lnTo>
                    <a:pt x="992" y="344"/>
                  </a:lnTo>
                  <a:lnTo>
                    <a:pt x="993" y="350"/>
                  </a:lnTo>
                  <a:lnTo>
                    <a:pt x="994" y="357"/>
                  </a:lnTo>
                  <a:lnTo>
                    <a:pt x="995" y="363"/>
                  </a:lnTo>
                  <a:lnTo>
                    <a:pt x="996" y="370"/>
                  </a:lnTo>
                  <a:lnTo>
                    <a:pt x="996" y="376"/>
                  </a:lnTo>
                  <a:lnTo>
                    <a:pt x="997" y="383"/>
                  </a:lnTo>
                  <a:lnTo>
                    <a:pt x="998" y="389"/>
                  </a:lnTo>
                  <a:lnTo>
                    <a:pt x="999" y="396"/>
                  </a:lnTo>
                  <a:lnTo>
                    <a:pt x="999" y="402"/>
                  </a:lnTo>
                  <a:lnTo>
                    <a:pt x="1000" y="409"/>
                  </a:lnTo>
                  <a:lnTo>
                    <a:pt x="1000" y="415"/>
                  </a:lnTo>
                  <a:lnTo>
                    <a:pt x="1001" y="422"/>
                  </a:lnTo>
                  <a:lnTo>
                    <a:pt x="1002" y="428"/>
                  </a:lnTo>
                  <a:lnTo>
                    <a:pt x="1002" y="435"/>
                  </a:lnTo>
                  <a:lnTo>
                    <a:pt x="1003" y="441"/>
                  </a:lnTo>
                  <a:lnTo>
                    <a:pt x="1003" y="448"/>
                  </a:lnTo>
                  <a:lnTo>
                    <a:pt x="1004" y="454"/>
                  </a:lnTo>
                  <a:lnTo>
                    <a:pt x="1004" y="461"/>
                  </a:lnTo>
                  <a:lnTo>
                    <a:pt x="1004" y="467"/>
                  </a:lnTo>
                  <a:lnTo>
                    <a:pt x="1005" y="474"/>
                  </a:lnTo>
                  <a:lnTo>
                    <a:pt x="1005" y="480"/>
                  </a:lnTo>
                  <a:lnTo>
                    <a:pt x="1005" y="487"/>
                  </a:lnTo>
                  <a:lnTo>
                    <a:pt x="1006" y="493"/>
                  </a:lnTo>
                  <a:lnTo>
                    <a:pt x="1006" y="500"/>
                  </a:lnTo>
                  <a:lnTo>
                    <a:pt x="1006" y="506"/>
                  </a:lnTo>
                  <a:lnTo>
                    <a:pt x="1006" y="513"/>
                  </a:lnTo>
                  <a:lnTo>
                    <a:pt x="1006" y="519"/>
                  </a:lnTo>
                  <a:lnTo>
                    <a:pt x="1006" y="526"/>
                  </a:lnTo>
                  <a:lnTo>
                    <a:pt x="1007" y="532"/>
                  </a:lnTo>
                  <a:lnTo>
                    <a:pt x="1007" y="539"/>
                  </a:lnTo>
                  <a:lnTo>
                    <a:pt x="1007" y="545"/>
                  </a:lnTo>
                  <a:lnTo>
                    <a:pt x="1007" y="552"/>
                  </a:lnTo>
                  <a:lnTo>
                    <a:pt x="1007" y="558"/>
                  </a:lnTo>
                  <a:lnTo>
                    <a:pt x="1007" y="565"/>
                  </a:lnTo>
                  <a:lnTo>
                    <a:pt x="1007" y="571"/>
                  </a:lnTo>
                  <a:lnTo>
                    <a:pt x="1007" y="577"/>
                  </a:lnTo>
                  <a:lnTo>
                    <a:pt x="1006" y="584"/>
                  </a:lnTo>
                  <a:lnTo>
                    <a:pt x="1006" y="590"/>
                  </a:lnTo>
                  <a:lnTo>
                    <a:pt x="1006" y="597"/>
                  </a:lnTo>
                  <a:lnTo>
                    <a:pt x="1006" y="603"/>
                  </a:lnTo>
                  <a:lnTo>
                    <a:pt x="1006" y="610"/>
                  </a:lnTo>
                  <a:lnTo>
                    <a:pt x="1006" y="616"/>
                  </a:lnTo>
                  <a:lnTo>
                    <a:pt x="1005" y="623"/>
                  </a:lnTo>
                  <a:lnTo>
                    <a:pt x="1005" y="629"/>
                  </a:lnTo>
                  <a:lnTo>
                    <a:pt x="1005" y="636"/>
                  </a:lnTo>
                  <a:lnTo>
                    <a:pt x="1004" y="642"/>
                  </a:lnTo>
                  <a:lnTo>
                    <a:pt x="1004" y="648"/>
                  </a:lnTo>
                  <a:lnTo>
                    <a:pt x="1004" y="655"/>
                  </a:lnTo>
                  <a:lnTo>
                    <a:pt x="1003" y="661"/>
                  </a:lnTo>
                  <a:lnTo>
                    <a:pt x="1003" y="668"/>
                  </a:lnTo>
                  <a:lnTo>
                    <a:pt x="1002" y="674"/>
                  </a:lnTo>
                  <a:lnTo>
                    <a:pt x="1002" y="681"/>
                  </a:lnTo>
                  <a:lnTo>
                    <a:pt x="1001" y="687"/>
                  </a:lnTo>
                  <a:lnTo>
                    <a:pt x="1001" y="693"/>
                  </a:lnTo>
                  <a:lnTo>
                    <a:pt x="1000" y="700"/>
                  </a:lnTo>
                  <a:lnTo>
                    <a:pt x="999" y="706"/>
                  </a:lnTo>
                  <a:lnTo>
                    <a:pt x="999" y="712"/>
                  </a:lnTo>
                  <a:lnTo>
                    <a:pt x="998" y="719"/>
                  </a:lnTo>
                  <a:lnTo>
                    <a:pt x="997" y="725"/>
                  </a:lnTo>
                  <a:lnTo>
                    <a:pt x="997" y="732"/>
                  </a:lnTo>
                  <a:lnTo>
                    <a:pt x="996" y="738"/>
                  </a:lnTo>
                  <a:lnTo>
                    <a:pt x="995" y="744"/>
                  </a:lnTo>
                  <a:lnTo>
                    <a:pt x="994" y="751"/>
                  </a:lnTo>
                  <a:lnTo>
                    <a:pt x="994" y="757"/>
                  </a:lnTo>
                  <a:lnTo>
                    <a:pt x="993" y="763"/>
                  </a:lnTo>
                  <a:lnTo>
                    <a:pt x="992" y="770"/>
                  </a:lnTo>
                  <a:lnTo>
                    <a:pt x="991" y="776"/>
                  </a:lnTo>
                  <a:lnTo>
                    <a:pt x="990" y="782"/>
                  </a:lnTo>
                  <a:lnTo>
                    <a:pt x="989" y="788"/>
                  </a:lnTo>
                  <a:lnTo>
                    <a:pt x="988" y="795"/>
                  </a:lnTo>
                  <a:lnTo>
                    <a:pt x="987" y="801"/>
                  </a:lnTo>
                  <a:lnTo>
                    <a:pt x="986" y="807"/>
                  </a:lnTo>
                  <a:lnTo>
                    <a:pt x="985" y="814"/>
                  </a:lnTo>
                  <a:lnTo>
                    <a:pt x="984" y="820"/>
                  </a:lnTo>
                  <a:lnTo>
                    <a:pt x="983" y="826"/>
                  </a:lnTo>
                  <a:lnTo>
                    <a:pt x="982" y="832"/>
                  </a:lnTo>
                  <a:lnTo>
                    <a:pt x="980" y="839"/>
                  </a:lnTo>
                  <a:lnTo>
                    <a:pt x="979" y="845"/>
                  </a:lnTo>
                  <a:lnTo>
                    <a:pt x="978" y="851"/>
                  </a:lnTo>
                  <a:lnTo>
                    <a:pt x="977" y="857"/>
                  </a:lnTo>
                  <a:lnTo>
                    <a:pt x="976" y="863"/>
                  </a:lnTo>
                  <a:lnTo>
                    <a:pt x="974" y="870"/>
                  </a:lnTo>
                  <a:lnTo>
                    <a:pt x="973" y="876"/>
                  </a:lnTo>
                  <a:lnTo>
                    <a:pt x="972" y="882"/>
                  </a:lnTo>
                  <a:lnTo>
                    <a:pt x="970" y="888"/>
                  </a:lnTo>
                  <a:lnTo>
                    <a:pt x="969" y="894"/>
                  </a:lnTo>
                  <a:lnTo>
                    <a:pt x="968" y="900"/>
                  </a:lnTo>
                  <a:lnTo>
                    <a:pt x="966" y="907"/>
                  </a:lnTo>
                  <a:lnTo>
                    <a:pt x="965" y="913"/>
                  </a:lnTo>
                  <a:lnTo>
                    <a:pt x="963" y="919"/>
                  </a:lnTo>
                  <a:lnTo>
                    <a:pt x="962" y="925"/>
                  </a:lnTo>
                  <a:lnTo>
                    <a:pt x="960" y="931"/>
                  </a:lnTo>
                  <a:lnTo>
                    <a:pt x="959" y="937"/>
                  </a:lnTo>
                  <a:lnTo>
                    <a:pt x="957" y="943"/>
                  </a:lnTo>
                  <a:lnTo>
                    <a:pt x="955" y="949"/>
                  </a:lnTo>
                  <a:lnTo>
                    <a:pt x="954" y="955"/>
                  </a:lnTo>
                  <a:lnTo>
                    <a:pt x="952" y="961"/>
                  </a:lnTo>
                  <a:lnTo>
                    <a:pt x="950" y="967"/>
                  </a:lnTo>
                  <a:lnTo>
                    <a:pt x="949" y="973"/>
                  </a:lnTo>
                  <a:lnTo>
                    <a:pt x="947" y="979"/>
                  </a:lnTo>
                  <a:lnTo>
                    <a:pt x="945" y="985"/>
                  </a:lnTo>
                  <a:lnTo>
                    <a:pt x="943" y="991"/>
                  </a:lnTo>
                  <a:lnTo>
                    <a:pt x="942" y="997"/>
                  </a:lnTo>
                  <a:lnTo>
                    <a:pt x="940" y="1003"/>
                  </a:lnTo>
                  <a:lnTo>
                    <a:pt x="938" y="1009"/>
                  </a:lnTo>
                  <a:lnTo>
                    <a:pt x="936" y="1015"/>
                  </a:lnTo>
                  <a:lnTo>
                    <a:pt x="934" y="1021"/>
                  </a:lnTo>
                  <a:lnTo>
                    <a:pt x="932" y="1027"/>
                  </a:lnTo>
                  <a:lnTo>
                    <a:pt x="930" y="1033"/>
                  </a:lnTo>
                  <a:lnTo>
                    <a:pt x="928" y="1039"/>
                  </a:lnTo>
                  <a:lnTo>
                    <a:pt x="926" y="1045"/>
                  </a:lnTo>
                  <a:lnTo>
                    <a:pt x="924" y="1050"/>
                  </a:lnTo>
                  <a:lnTo>
                    <a:pt x="922" y="1056"/>
                  </a:lnTo>
                  <a:lnTo>
                    <a:pt x="920" y="1062"/>
                  </a:lnTo>
                  <a:lnTo>
                    <a:pt x="918" y="1068"/>
                  </a:lnTo>
                  <a:lnTo>
                    <a:pt x="916" y="1074"/>
                  </a:lnTo>
                  <a:lnTo>
                    <a:pt x="914" y="1080"/>
                  </a:lnTo>
                  <a:lnTo>
                    <a:pt x="912" y="1085"/>
                  </a:lnTo>
                  <a:lnTo>
                    <a:pt x="909" y="1091"/>
                  </a:lnTo>
                  <a:lnTo>
                    <a:pt x="907" y="1097"/>
                  </a:lnTo>
                  <a:lnTo>
                    <a:pt x="905" y="1103"/>
                  </a:lnTo>
                  <a:lnTo>
                    <a:pt x="903" y="1108"/>
                  </a:lnTo>
                  <a:lnTo>
                    <a:pt x="900" y="1114"/>
                  </a:lnTo>
                  <a:lnTo>
                    <a:pt x="898" y="1120"/>
                  </a:lnTo>
                  <a:lnTo>
                    <a:pt x="896" y="1125"/>
                  </a:lnTo>
                  <a:lnTo>
                    <a:pt x="893" y="1131"/>
                  </a:lnTo>
                  <a:lnTo>
                    <a:pt x="891" y="1137"/>
                  </a:lnTo>
                  <a:lnTo>
                    <a:pt x="888" y="1142"/>
                  </a:lnTo>
                  <a:lnTo>
                    <a:pt x="886" y="1148"/>
                  </a:lnTo>
                  <a:lnTo>
                    <a:pt x="884" y="1153"/>
                  </a:lnTo>
                  <a:lnTo>
                    <a:pt x="881" y="1159"/>
                  </a:lnTo>
                  <a:lnTo>
                    <a:pt x="879" y="1165"/>
                  </a:lnTo>
                  <a:lnTo>
                    <a:pt x="876" y="1170"/>
                  </a:lnTo>
                  <a:lnTo>
                    <a:pt x="873" y="1176"/>
                  </a:lnTo>
                  <a:lnTo>
                    <a:pt x="871" y="1181"/>
                  </a:lnTo>
                  <a:lnTo>
                    <a:pt x="868" y="1187"/>
                  </a:lnTo>
                  <a:lnTo>
                    <a:pt x="866" y="1192"/>
                  </a:lnTo>
                  <a:lnTo>
                    <a:pt x="863" y="1198"/>
                  </a:lnTo>
                  <a:lnTo>
                    <a:pt x="860" y="1203"/>
                  </a:lnTo>
                  <a:lnTo>
                    <a:pt x="858" y="1209"/>
                  </a:lnTo>
                  <a:lnTo>
                    <a:pt x="855" y="1214"/>
                  </a:lnTo>
                  <a:lnTo>
                    <a:pt x="852" y="1219"/>
                  </a:lnTo>
                  <a:lnTo>
                    <a:pt x="849" y="1225"/>
                  </a:lnTo>
                  <a:lnTo>
                    <a:pt x="847" y="1230"/>
                  </a:lnTo>
                  <a:lnTo>
                    <a:pt x="844" y="1235"/>
                  </a:lnTo>
                  <a:lnTo>
                    <a:pt x="841" y="1241"/>
                  </a:lnTo>
                  <a:lnTo>
                    <a:pt x="838" y="1246"/>
                  </a:lnTo>
                  <a:lnTo>
                    <a:pt x="835" y="1251"/>
                  </a:lnTo>
                  <a:lnTo>
                    <a:pt x="832" y="1257"/>
                  </a:lnTo>
                  <a:lnTo>
                    <a:pt x="829" y="1262"/>
                  </a:lnTo>
                  <a:lnTo>
                    <a:pt x="826" y="1267"/>
                  </a:lnTo>
                  <a:lnTo>
                    <a:pt x="823" y="1272"/>
                  </a:lnTo>
                  <a:lnTo>
                    <a:pt x="820" y="1278"/>
                  </a:lnTo>
                  <a:lnTo>
                    <a:pt x="817" y="1283"/>
                  </a:lnTo>
                  <a:lnTo>
                    <a:pt x="814" y="1288"/>
                  </a:lnTo>
                  <a:lnTo>
                    <a:pt x="811" y="1293"/>
                  </a:lnTo>
                  <a:lnTo>
                    <a:pt x="808" y="1298"/>
                  </a:lnTo>
                  <a:lnTo>
                    <a:pt x="805" y="1303"/>
                  </a:lnTo>
                  <a:lnTo>
                    <a:pt x="802" y="1308"/>
                  </a:lnTo>
                  <a:lnTo>
                    <a:pt x="799" y="1313"/>
                  </a:lnTo>
                  <a:lnTo>
                    <a:pt x="796" y="1318"/>
                  </a:lnTo>
                  <a:lnTo>
                    <a:pt x="792" y="1323"/>
                  </a:lnTo>
                  <a:lnTo>
                    <a:pt x="789" y="1328"/>
                  </a:lnTo>
                  <a:lnTo>
                    <a:pt x="786" y="1333"/>
                  </a:lnTo>
                  <a:lnTo>
                    <a:pt x="783" y="1338"/>
                  </a:lnTo>
                  <a:lnTo>
                    <a:pt x="779" y="1343"/>
                  </a:lnTo>
                  <a:lnTo>
                    <a:pt x="776" y="1348"/>
                  </a:lnTo>
                  <a:lnTo>
                    <a:pt x="773" y="1353"/>
                  </a:lnTo>
                  <a:lnTo>
                    <a:pt x="769" y="1358"/>
                  </a:lnTo>
                  <a:lnTo>
                    <a:pt x="766" y="1363"/>
                  </a:lnTo>
                  <a:lnTo>
                    <a:pt x="762" y="1368"/>
                  </a:lnTo>
                  <a:lnTo>
                    <a:pt x="759" y="1373"/>
                  </a:lnTo>
                  <a:lnTo>
                    <a:pt x="756" y="1377"/>
                  </a:lnTo>
                  <a:lnTo>
                    <a:pt x="752" y="1382"/>
                  </a:lnTo>
                  <a:lnTo>
                    <a:pt x="749" y="1387"/>
                  </a:lnTo>
                  <a:lnTo>
                    <a:pt x="745" y="1392"/>
                  </a:lnTo>
                  <a:lnTo>
                    <a:pt x="741" y="1396"/>
                  </a:lnTo>
                  <a:lnTo>
                    <a:pt x="738" y="1401"/>
                  </a:lnTo>
                  <a:lnTo>
                    <a:pt x="734" y="1406"/>
                  </a:lnTo>
                  <a:lnTo>
                    <a:pt x="731" y="1410"/>
                  </a:lnTo>
                  <a:lnTo>
                    <a:pt x="727" y="1415"/>
                  </a:lnTo>
                  <a:lnTo>
                    <a:pt x="723" y="1419"/>
                  </a:lnTo>
                  <a:lnTo>
                    <a:pt x="720" y="1424"/>
                  </a:lnTo>
                  <a:lnTo>
                    <a:pt x="716" y="1429"/>
                  </a:lnTo>
                  <a:lnTo>
                    <a:pt x="712" y="1433"/>
                  </a:lnTo>
                  <a:lnTo>
                    <a:pt x="709" y="1438"/>
                  </a:lnTo>
                  <a:lnTo>
                    <a:pt x="705" y="1442"/>
                  </a:lnTo>
                  <a:lnTo>
                    <a:pt x="701" y="1447"/>
                  </a:lnTo>
                  <a:lnTo>
                    <a:pt x="697" y="1451"/>
                  </a:lnTo>
                  <a:lnTo>
                    <a:pt x="693" y="1455"/>
                  </a:lnTo>
                  <a:lnTo>
                    <a:pt x="689" y="1460"/>
                  </a:lnTo>
                  <a:lnTo>
                    <a:pt x="686" y="1464"/>
                  </a:lnTo>
                  <a:lnTo>
                    <a:pt x="682" y="1469"/>
                  </a:lnTo>
                  <a:lnTo>
                    <a:pt x="678" y="1473"/>
                  </a:lnTo>
                  <a:lnTo>
                    <a:pt x="674" y="1477"/>
                  </a:lnTo>
                  <a:lnTo>
                    <a:pt x="670" y="1481"/>
                  </a:lnTo>
                  <a:lnTo>
                    <a:pt x="666" y="1486"/>
                  </a:lnTo>
                  <a:lnTo>
                    <a:pt x="662" y="1490"/>
                  </a:lnTo>
                  <a:lnTo>
                    <a:pt x="658" y="1494"/>
                  </a:lnTo>
                  <a:lnTo>
                    <a:pt x="654" y="1498"/>
                  </a:lnTo>
                  <a:lnTo>
                    <a:pt x="650" y="1502"/>
                  </a:lnTo>
                  <a:lnTo>
                    <a:pt x="646" y="1506"/>
                  </a:lnTo>
                  <a:lnTo>
                    <a:pt x="641" y="1511"/>
                  </a:lnTo>
                  <a:lnTo>
                    <a:pt x="637" y="1515"/>
                  </a:lnTo>
                  <a:lnTo>
                    <a:pt x="633" y="1519"/>
                  </a:lnTo>
                  <a:lnTo>
                    <a:pt x="629" y="1523"/>
                  </a:lnTo>
                  <a:lnTo>
                    <a:pt x="625" y="1527"/>
                  </a:lnTo>
                  <a:lnTo>
                    <a:pt x="621" y="1531"/>
                  </a:lnTo>
                  <a:lnTo>
                    <a:pt x="616" y="1535"/>
                  </a:lnTo>
                  <a:lnTo>
                    <a:pt x="612" y="1538"/>
                  </a:lnTo>
                  <a:lnTo>
                    <a:pt x="608" y="1542"/>
                  </a:lnTo>
                  <a:lnTo>
                    <a:pt x="603" y="1546"/>
                  </a:lnTo>
                  <a:lnTo>
                    <a:pt x="599" y="1550"/>
                  </a:lnTo>
                  <a:lnTo>
                    <a:pt x="595" y="1554"/>
                  </a:lnTo>
                  <a:lnTo>
                    <a:pt x="590" y="1558"/>
                  </a:lnTo>
                  <a:lnTo>
                    <a:pt x="586" y="1561"/>
                  </a:lnTo>
                  <a:lnTo>
                    <a:pt x="582" y="1565"/>
                  </a:lnTo>
                  <a:lnTo>
                    <a:pt x="577" y="1569"/>
                  </a:lnTo>
                  <a:lnTo>
                    <a:pt x="573" y="1572"/>
                  </a:lnTo>
                  <a:lnTo>
                    <a:pt x="568" y="1576"/>
                  </a:lnTo>
                  <a:lnTo>
                    <a:pt x="564" y="1580"/>
                  </a:lnTo>
                  <a:lnTo>
                    <a:pt x="559" y="1583"/>
                  </a:lnTo>
                  <a:lnTo>
                    <a:pt x="555" y="1587"/>
                  </a:lnTo>
                  <a:lnTo>
                    <a:pt x="550" y="1590"/>
                  </a:lnTo>
                  <a:lnTo>
                    <a:pt x="545" y="1594"/>
                  </a:lnTo>
                  <a:lnTo>
                    <a:pt x="541" y="1597"/>
                  </a:lnTo>
                  <a:lnTo>
                    <a:pt x="536" y="1601"/>
                  </a:lnTo>
                  <a:lnTo>
                    <a:pt x="532" y="1604"/>
                  </a:lnTo>
                  <a:lnTo>
                    <a:pt x="527" y="1607"/>
                  </a:lnTo>
                  <a:lnTo>
                    <a:pt x="522" y="1611"/>
                  </a:lnTo>
                  <a:lnTo>
                    <a:pt x="517" y="1614"/>
                  </a:lnTo>
                  <a:lnTo>
                    <a:pt x="513" y="1617"/>
                  </a:lnTo>
                  <a:lnTo>
                    <a:pt x="508" y="1621"/>
                  </a:lnTo>
                  <a:lnTo>
                    <a:pt x="503" y="1624"/>
                  </a:lnTo>
                  <a:lnTo>
                    <a:pt x="498" y="1627"/>
                  </a:lnTo>
                  <a:lnTo>
                    <a:pt x="494" y="1630"/>
                  </a:lnTo>
                  <a:lnTo>
                    <a:pt x="489" y="1633"/>
                  </a:lnTo>
                  <a:lnTo>
                    <a:pt x="484" y="1636"/>
                  </a:lnTo>
                  <a:lnTo>
                    <a:pt x="479" y="1640"/>
                  </a:lnTo>
                  <a:lnTo>
                    <a:pt x="474" y="1643"/>
                  </a:lnTo>
                  <a:lnTo>
                    <a:pt x="469" y="1646"/>
                  </a:lnTo>
                  <a:lnTo>
                    <a:pt x="464" y="1649"/>
                  </a:lnTo>
                  <a:lnTo>
                    <a:pt x="459" y="1652"/>
                  </a:lnTo>
                  <a:lnTo>
                    <a:pt x="454" y="1654"/>
                  </a:lnTo>
                  <a:lnTo>
                    <a:pt x="449" y="1657"/>
                  </a:lnTo>
                  <a:lnTo>
                    <a:pt x="444" y="1660"/>
                  </a:lnTo>
                  <a:lnTo>
                    <a:pt x="439" y="1663"/>
                  </a:lnTo>
                  <a:lnTo>
                    <a:pt x="434" y="1666"/>
                  </a:lnTo>
                  <a:lnTo>
                    <a:pt x="429" y="1669"/>
                  </a:lnTo>
                  <a:lnTo>
                    <a:pt x="424" y="1671"/>
                  </a:lnTo>
                  <a:lnTo>
                    <a:pt x="419" y="1674"/>
                  </a:lnTo>
                  <a:lnTo>
                    <a:pt x="414" y="1677"/>
                  </a:lnTo>
                  <a:lnTo>
                    <a:pt x="409" y="1679"/>
                  </a:lnTo>
                  <a:lnTo>
                    <a:pt x="403" y="1682"/>
                  </a:lnTo>
                  <a:lnTo>
                    <a:pt x="398" y="1685"/>
                  </a:lnTo>
                  <a:lnTo>
                    <a:pt x="393" y="1687"/>
                  </a:lnTo>
                  <a:lnTo>
                    <a:pt x="388" y="1690"/>
                  </a:lnTo>
                  <a:lnTo>
                    <a:pt x="383" y="1692"/>
                  </a:lnTo>
                  <a:lnTo>
                    <a:pt x="377" y="1695"/>
                  </a:lnTo>
                  <a:lnTo>
                    <a:pt x="372" y="1697"/>
                  </a:lnTo>
                  <a:lnTo>
                    <a:pt x="367" y="1699"/>
                  </a:lnTo>
                  <a:lnTo>
                    <a:pt x="361" y="1702"/>
                  </a:lnTo>
                  <a:lnTo>
                    <a:pt x="356" y="1704"/>
                  </a:lnTo>
                  <a:lnTo>
                    <a:pt x="351" y="1706"/>
                  </a:lnTo>
                  <a:lnTo>
                    <a:pt x="345" y="1708"/>
                  </a:lnTo>
                  <a:lnTo>
                    <a:pt x="340" y="1711"/>
                  </a:lnTo>
                  <a:lnTo>
                    <a:pt x="334" y="1713"/>
                  </a:lnTo>
                  <a:lnTo>
                    <a:pt x="329" y="1715"/>
                  </a:lnTo>
                  <a:lnTo>
                    <a:pt x="323" y="1717"/>
                  </a:lnTo>
                  <a:lnTo>
                    <a:pt x="318" y="1719"/>
                  </a:lnTo>
                  <a:lnTo>
                    <a:pt x="312" y="1721"/>
                  </a:lnTo>
                  <a:lnTo>
                    <a:pt x="307" y="1723"/>
                  </a:lnTo>
                  <a:lnTo>
                    <a:pt x="301" y="1725"/>
                  </a:lnTo>
                  <a:lnTo>
                    <a:pt x="296" y="1727"/>
                  </a:lnTo>
                  <a:lnTo>
                    <a:pt x="290" y="1729"/>
                  </a:lnTo>
                  <a:lnTo>
                    <a:pt x="285" y="1731"/>
                  </a:lnTo>
                  <a:lnTo>
                    <a:pt x="279" y="1733"/>
                  </a:lnTo>
                  <a:lnTo>
                    <a:pt x="273" y="1734"/>
                  </a:lnTo>
                  <a:lnTo>
                    <a:pt x="268" y="1736"/>
                  </a:lnTo>
                  <a:lnTo>
                    <a:pt x="262" y="1738"/>
                  </a:lnTo>
                  <a:lnTo>
                    <a:pt x="256" y="1740"/>
                  </a:lnTo>
                  <a:lnTo>
                    <a:pt x="251" y="1741"/>
                  </a:lnTo>
                  <a:lnTo>
                    <a:pt x="245" y="1743"/>
                  </a:lnTo>
                  <a:lnTo>
                    <a:pt x="239" y="1744"/>
                  </a:lnTo>
                  <a:lnTo>
                    <a:pt x="233" y="1746"/>
                  </a:lnTo>
                  <a:lnTo>
                    <a:pt x="227" y="1747"/>
                  </a:lnTo>
                  <a:lnTo>
                    <a:pt x="222" y="1749"/>
                  </a:lnTo>
                  <a:lnTo>
                    <a:pt x="216" y="1750"/>
                  </a:lnTo>
                  <a:lnTo>
                    <a:pt x="210" y="1752"/>
                  </a:lnTo>
                  <a:lnTo>
                    <a:pt x="204" y="1753"/>
                  </a:lnTo>
                  <a:lnTo>
                    <a:pt x="198" y="1754"/>
                  </a:lnTo>
                  <a:lnTo>
                    <a:pt x="192" y="1756"/>
                  </a:lnTo>
                  <a:lnTo>
                    <a:pt x="186" y="1757"/>
                  </a:lnTo>
                  <a:lnTo>
                    <a:pt x="180" y="1758"/>
                  </a:lnTo>
                  <a:lnTo>
                    <a:pt x="174" y="1759"/>
                  </a:lnTo>
                  <a:lnTo>
                    <a:pt x="168" y="1760"/>
                  </a:lnTo>
                  <a:lnTo>
                    <a:pt x="162" y="1761"/>
                  </a:lnTo>
                  <a:lnTo>
                    <a:pt x="156" y="1763"/>
                  </a:lnTo>
                  <a:lnTo>
                    <a:pt x="150" y="1764"/>
                  </a:lnTo>
                  <a:lnTo>
                    <a:pt x="144" y="1764"/>
                  </a:lnTo>
                  <a:lnTo>
                    <a:pt x="138" y="1765"/>
                  </a:lnTo>
                  <a:lnTo>
                    <a:pt x="132" y="1766"/>
                  </a:lnTo>
                  <a:lnTo>
                    <a:pt x="126" y="1767"/>
                  </a:lnTo>
                  <a:lnTo>
                    <a:pt x="120" y="1768"/>
                  </a:lnTo>
                  <a:lnTo>
                    <a:pt x="114" y="1769"/>
                  </a:lnTo>
                  <a:lnTo>
                    <a:pt x="108" y="1769"/>
                  </a:lnTo>
                  <a:lnTo>
                    <a:pt x="101" y="1770"/>
                  </a:lnTo>
                  <a:lnTo>
                    <a:pt x="95" y="1771"/>
                  </a:lnTo>
                  <a:lnTo>
                    <a:pt x="89" y="1771"/>
                  </a:lnTo>
                  <a:lnTo>
                    <a:pt x="83" y="1772"/>
                  </a:lnTo>
                  <a:lnTo>
                    <a:pt x="76" y="1773"/>
                  </a:lnTo>
                  <a:lnTo>
                    <a:pt x="70" y="1773"/>
                  </a:lnTo>
                  <a:lnTo>
                    <a:pt x="64" y="1773"/>
                  </a:lnTo>
                  <a:lnTo>
                    <a:pt x="58" y="1774"/>
                  </a:lnTo>
                  <a:lnTo>
                    <a:pt x="51" y="1774"/>
                  </a:lnTo>
                  <a:lnTo>
                    <a:pt x="45" y="1775"/>
                  </a:lnTo>
                  <a:lnTo>
                    <a:pt x="38" y="1775"/>
                  </a:lnTo>
                  <a:lnTo>
                    <a:pt x="32" y="1775"/>
                  </a:lnTo>
                  <a:lnTo>
                    <a:pt x="26" y="1775"/>
                  </a:lnTo>
                  <a:lnTo>
                    <a:pt x="19" y="1775"/>
                  </a:lnTo>
                  <a:lnTo>
                    <a:pt x="13" y="1776"/>
                  </a:lnTo>
                  <a:lnTo>
                    <a:pt x="6" y="1776"/>
                  </a:lnTo>
                  <a:lnTo>
                    <a:pt x="0" y="1776"/>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3" name="Freeform 13"/>
            <p:cNvSpPr>
              <a:spLocks noChangeArrowheads="1"/>
            </p:cNvSpPr>
            <p:nvPr/>
          </p:nvSpPr>
          <p:spPr bwMode="auto">
            <a:xfrm>
              <a:off x="2079625" y="725487"/>
              <a:ext cx="1839913" cy="3646488"/>
            </a:xfrm>
            <a:custGeom>
              <a:avLst/>
              <a:gdLst>
                <a:gd name="T0" fmla="*/ 928 w 1159"/>
                <a:gd name="T1" fmla="*/ 45 h 2297"/>
                <a:gd name="T2" fmla="*/ 956 w 1159"/>
                <a:gd name="T3" fmla="*/ 98 h 2297"/>
                <a:gd name="T4" fmla="*/ 981 w 1159"/>
                <a:gd name="T5" fmla="*/ 150 h 2297"/>
                <a:gd name="T6" fmla="*/ 1005 w 1159"/>
                <a:gd name="T7" fmla="*/ 203 h 2297"/>
                <a:gd name="T8" fmla="*/ 1027 w 1159"/>
                <a:gd name="T9" fmla="*/ 256 h 2297"/>
                <a:gd name="T10" fmla="*/ 1047 w 1159"/>
                <a:gd name="T11" fmla="*/ 309 h 2297"/>
                <a:gd name="T12" fmla="*/ 1066 w 1159"/>
                <a:gd name="T13" fmla="*/ 362 h 2297"/>
                <a:gd name="T14" fmla="*/ 1082 w 1159"/>
                <a:gd name="T15" fmla="*/ 416 h 2297"/>
                <a:gd name="T16" fmla="*/ 1098 w 1159"/>
                <a:gd name="T17" fmla="*/ 469 h 2297"/>
                <a:gd name="T18" fmla="*/ 1111 w 1159"/>
                <a:gd name="T19" fmla="*/ 522 h 2297"/>
                <a:gd name="T20" fmla="*/ 1123 w 1159"/>
                <a:gd name="T21" fmla="*/ 575 h 2297"/>
                <a:gd name="T22" fmla="*/ 1133 w 1159"/>
                <a:gd name="T23" fmla="*/ 628 h 2297"/>
                <a:gd name="T24" fmla="*/ 1141 w 1159"/>
                <a:gd name="T25" fmla="*/ 681 h 2297"/>
                <a:gd name="T26" fmla="*/ 1148 w 1159"/>
                <a:gd name="T27" fmla="*/ 733 h 2297"/>
                <a:gd name="T28" fmla="*/ 1153 w 1159"/>
                <a:gd name="T29" fmla="*/ 785 h 2297"/>
                <a:gd name="T30" fmla="*/ 1157 w 1159"/>
                <a:gd name="T31" fmla="*/ 837 h 2297"/>
                <a:gd name="T32" fmla="*/ 1159 w 1159"/>
                <a:gd name="T33" fmla="*/ 889 h 2297"/>
                <a:gd name="T34" fmla="*/ 1159 w 1159"/>
                <a:gd name="T35" fmla="*/ 941 h 2297"/>
                <a:gd name="T36" fmla="*/ 1158 w 1159"/>
                <a:gd name="T37" fmla="*/ 992 h 2297"/>
                <a:gd name="T38" fmla="*/ 1156 w 1159"/>
                <a:gd name="T39" fmla="*/ 1042 h 2297"/>
                <a:gd name="T40" fmla="*/ 1152 w 1159"/>
                <a:gd name="T41" fmla="*/ 1092 h 2297"/>
                <a:gd name="T42" fmla="*/ 1147 w 1159"/>
                <a:gd name="T43" fmla="*/ 1142 h 2297"/>
                <a:gd name="T44" fmla="*/ 1140 w 1159"/>
                <a:gd name="T45" fmla="*/ 1191 h 2297"/>
                <a:gd name="T46" fmla="*/ 1132 w 1159"/>
                <a:gd name="T47" fmla="*/ 1240 h 2297"/>
                <a:gd name="T48" fmla="*/ 1122 w 1159"/>
                <a:gd name="T49" fmla="*/ 1288 h 2297"/>
                <a:gd name="T50" fmla="*/ 1111 w 1159"/>
                <a:gd name="T51" fmla="*/ 1335 h 2297"/>
                <a:gd name="T52" fmla="*/ 1099 w 1159"/>
                <a:gd name="T53" fmla="*/ 1382 h 2297"/>
                <a:gd name="T54" fmla="*/ 1085 w 1159"/>
                <a:gd name="T55" fmla="*/ 1428 h 2297"/>
                <a:gd name="T56" fmla="*/ 1071 w 1159"/>
                <a:gd name="T57" fmla="*/ 1473 h 2297"/>
                <a:gd name="T58" fmla="*/ 1054 w 1159"/>
                <a:gd name="T59" fmla="*/ 1517 h 2297"/>
                <a:gd name="T60" fmla="*/ 1037 w 1159"/>
                <a:gd name="T61" fmla="*/ 1561 h 2297"/>
                <a:gd name="T62" fmla="*/ 1018 w 1159"/>
                <a:gd name="T63" fmla="*/ 1603 h 2297"/>
                <a:gd name="T64" fmla="*/ 998 w 1159"/>
                <a:gd name="T65" fmla="*/ 1645 h 2297"/>
                <a:gd name="T66" fmla="*/ 977 w 1159"/>
                <a:gd name="T67" fmla="*/ 1686 h 2297"/>
                <a:gd name="T68" fmla="*/ 955 w 1159"/>
                <a:gd name="T69" fmla="*/ 1726 h 2297"/>
                <a:gd name="T70" fmla="*/ 932 w 1159"/>
                <a:gd name="T71" fmla="*/ 1765 h 2297"/>
                <a:gd name="T72" fmla="*/ 907 w 1159"/>
                <a:gd name="T73" fmla="*/ 1802 h 2297"/>
                <a:gd name="T74" fmla="*/ 881 w 1159"/>
                <a:gd name="T75" fmla="*/ 1839 h 2297"/>
                <a:gd name="T76" fmla="*/ 855 w 1159"/>
                <a:gd name="T77" fmla="*/ 1875 h 2297"/>
                <a:gd name="T78" fmla="*/ 827 w 1159"/>
                <a:gd name="T79" fmla="*/ 1909 h 2297"/>
                <a:gd name="T80" fmla="*/ 798 w 1159"/>
                <a:gd name="T81" fmla="*/ 1942 h 2297"/>
                <a:gd name="T82" fmla="*/ 768 w 1159"/>
                <a:gd name="T83" fmla="*/ 1974 h 2297"/>
                <a:gd name="T84" fmla="*/ 737 w 1159"/>
                <a:gd name="T85" fmla="*/ 2005 h 2297"/>
                <a:gd name="T86" fmla="*/ 705 w 1159"/>
                <a:gd name="T87" fmla="*/ 2034 h 2297"/>
                <a:gd name="T88" fmla="*/ 672 w 1159"/>
                <a:gd name="T89" fmla="*/ 2062 h 2297"/>
                <a:gd name="T90" fmla="*/ 638 w 1159"/>
                <a:gd name="T91" fmla="*/ 2089 h 2297"/>
                <a:gd name="T92" fmla="*/ 603 w 1159"/>
                <a:gd name="T93" fmla="*/ 2114 h 2297"/>
                <a:gd name="T94" fmla="*/ 568 w 1159"/>
                <a:gd name="T95" fmla="*/ 2138 h 2297"/>
                <a:gd name="T96" fmla="*/ 531 w 1159"/>
                <a:gd name="T97" fmla="*/ 2160 h 2297"/>
                <a:gd name="T98" fmla="*/ 493 w 1159"/>
                <a:gd name="T99" fmla="*/ 2181 h 2297"/>
                <a:gd name="T100" fmla="*/ 455 w 1159"/>
                <a:gd name="T101" fmla="*/ 2200 h 2297"/>
                <a:gd name="T102" fmla="*/ 416 w 1159"/>
                <a:gd name="T103" fmla="*/ 2218 h 2297"/>
                <a:gd name="T104" fmla="*/ 376 w 1159"/>
                <a:gd name="T105" fmla="*/ 2234 h 2297"/>
                <a:gd name="T106" fmla="*/ 335 w 1159"/>
                <a:gd name="T107" fmla="*/ 2248 h 2297"/>
                <a:gd name="T108" fmla="*/ 293 w 1159"/>
                <a:gd name="T109" fmla="*/ 2260 h 2297"/>
                <a:gd name="T110" fmla="*/ 251 w 1159"/>
                <a:gd name="T111" fmla="*/ 2271 h 2297"/>
                <a:gd name="T112" fmla="*/ 208 w 1159"/>
                <a:gd name="T113" fmla="*/ 2280 h 2297"/>
                <a:gd name="T114" fmla="*/ 164 w 1159"/>
                <a:gd name="T115" fmla="*/ 2287 h 2297"/>
                <a:gd name="T116" fmla="*/ 120 w 1159"/>
                <a:gd name="T117" fmla="*/ 2292 h 2297"/>
                <a:gd name="T118" fmla="*/ 75 w 1159"/>
                <a:gd name="T119" fmla="*/ 2296 h 2297"/>
                <a:gd name="T120" fmla="*/ 29 w 1159"/>
                <a:gd name="T121" fmla="*/ 2297 h 2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2297">
                  <a:moveTo>
                    <a:pt x="903" y="0"/>
                  </a:moveTo>
                  <a:lnTo>
                    <a:pt x="907" y="6"/>
                  </a:lnTo>
                  <a:lnTo>
                    <a:pt x="910" y="13"/>
                  </a:lnTo>
                  <a:lnTo>
                    <a:pt x="914" y="19"/>
                  </a:lnTo>
                  <a:lnTo>
                    <a:pt x="918" y="26"/>
                  </a:lnTo>
                  <a:lnTo>
                    <a:pt x="921" y="32"/>
                  </a:lnTo>
                  <a:lnTo>
                    <a:pt x="925" y="39"/>
                  </a:lnTo>
                  <a:lnTo>
                    <a:pt x="928" y="45"/>
                  </a:lnTo>
                  <a:lnTo>
                    <a:pt x="932" y="52"/>
                  </a:lnTo>
                  <a:lnTo>
                    <a:pt x="935" y="58"/>
                  </a:lnTo>
                  <a:lnTo>
                    <a:pt x="939" y="65"/>
                  </a:lnTo>
                  <a:lnTo>
                    <a:pt x="942" y="72"/>
                  </a:lnTo>
                  <a:lnTo>
                    <a:pt x="946" y="78"/>
                  </a:lnTo>
                  <a:lnTo>
                    <a:pt x="949" y="85"/>
                  </a:lnTo>
                  <a:lnTo>
                    <a:pt x="952" y="91"/>
                  </a:lnTo>
                  <a:lnTo>
                    <a:pt x="956" y="98"/>
                  </a:lnTo>
                  <a:lnTo>
                    <a:pt x="959" y="104"/>
                  </a:lnTo>
                  <a:lnTo>
                    <a:pt x="962" y="111"/>
                  </a:lnTo>
                  <a:lnTo>
                    <a:pt x="966" y="118"/>
                  </a:lnTo>
                  <a:lnTo>
                    <a:pt x="969" y="124"/>
                  </a:lnTo>
                  <a:lnTo>
                    <a:pt x="972" y="131"/>
                  </a:lnTo>
                  <a:lnTo>
                    <a:pt x="975" y="137"/>
                  </a:lnTo>
                  <a:lnTo>
                    <a:pt x="978" y="144"/>
                  </a:lnTo>
                  <a:lnTo>
                    <a:pt x="981" y="150"/>
                  </a:lnTo>
                  <a:lnTo>
                    <a:pt x="984" y="157"/>
                  </a:lnTo>
                  <a:lnTo>
                    <a:pt x="987" y="164"/>
                  </a:lnTo>
                  <a:lnTo>
                    <a:pt x="990" y="170"/>
                  </a:lnTo>
                  <a:lnTo>
                    <a:pt x="993" y="177"/>
                  </a:lnTo>
                  <a:lnTo>
                    <a:pt x="996" y="183"/>
                  </a:lnTo>
                  <a:lnTo>
                    <a:pt x="999" y="190"/>
                  </a:lnTo>
                  <a:lnTo>
                    <a:pt x="1002" y="197"/>
                  </a:lnTo>
                  <a:lnTo>
                    <a:pt x="1005" y="203"/>
                  </a:lnTo>
                  <a:lnTo>
                    <a:pt x="1008" y="210"/>
                  </a:lnTo>
                  <a:lnTo>
                    <a:pt x="1011" y="217"/>
                  </a:lnTo>
                  <a:lnTo>
                    <a:pt x="1014" y="223"/>
                  </a:lnTo>
                  <a:lnTo>
                    <a:pt x="1016" y="230"/>
                  </a:lnTo>
                  <a:lnTo>
                    <a:pt x="1019" y="236"/>
                  </a:lnTo>
                  <a:lnTo>
                    <a:pt x="1022" y="243"/>
                  </a:lnTo>
                  <a:lnTo>
                    <a:pt x="1024" y="250"/>
                  </a:lnTo>
                  <a:lnTo>
                    <a:pt x="1027" y="256"/>
                  </a:lnTo>
                  <a:lnTo>
                    <a:pt x="1030" y="263"/>
                  </a:lnTo>
                  <a:lnTo>
                    <a:pt x="1032" y="270"/>
                  </a:lnTo>
                  <a:lnTo>
                    <a:pt x="1035" y="276"/>
                  </a:lnTo>
                  <a:lnTo>
                    <a:pt x="1037" y="283"/>
                  </a:lnTo>
                  <a:lnTo>
                    <a:pt x="1040" y="289"/>
                  </a:lnTo>
                  <a:lnTo>
                    <a:pt x="1042" y="296"/>
                  </a:lnTo>
                  <a:lnTo>
                    <a:pt x="1045" y="303"/>
                  </a:lnTo>
                  <a:lnTo>
                    <a:pt x="1047" y="309"/>
                  </a:lnTo>
                  <a:lnTo>
                    <a:pt x="1050" y="316"/>
                  </a:lnTo>
                  <a:lnTo>
                    <a:pt x="1052" y="323"/>
                  </a:lnTo>
                  <a:lnTo>
                    <a:pt x="1054" y="329"/>
                  </a:lnTo>
                  <a:lnTo>
                    <a:pt x="1057" y="336"/>
                  </a:lnTo>
                  <a:lnTo>
                    <a:pt x="1059" y="343"/>
                  </a:lnTo>
                  <a:lnTo>
                    <a:pt x="1061" y="349"/>
                  </a:lnTo>
                  <a:lnTo>
                    <a:pt x="1064" y="356"/>
                  </a:lnTo>
                  <a:lnTo>
                    <a:pt x="1066" y="362"/>
                  </a:lnTo>
                  <a:lnTo>
                    <a:pt x="1068" y="369"/>
                  </a:lnTo>
                  <a:lnTo>
                    <a:pt x="1070" y="376"/>
                  </a:lnTo>
                  <a:lnTo>
                    <a:pt x="1072" y="382"/>
                  </a:lnTo>
                  <a:lnTo>
                    <a:pt x="1074" y="389"/>
                  </a:lnTo>
                  <a:lnTo>
                    <a:pt x="1076" y="396"/>
                  </a:lnTo>
                  <a:lnTo>
                    <a:pt x="1078" y="402"/>
                  </a:lnTo>
                  <a:lnTo>
                    <a:pt x="1080" y="409"/>
                  </a:lnTo>
                  <a:lnTo>
                    <a:pt x="1082" y="416"/>
                  </a:lnTo>
                  <a:lnTo>
                    <a:pt x="1084" y="422"/>
                  </a:lnTo>
                  <a:lnTo>
                    <a:pt x="1086" y="429"/>
                  </a:lnTo>
                  <a:lnTo>
                    <a:pt x="1088" y="436"/>
                  </a:lnTo>
                  <a:lnTo>
                    <a:pt x="1090" y="442"/>
                  </a:lnTo>
                  <a:lnTo>
                    <a:pt x="1092" y="449"/>
                  </a:lnTo>
                  <a:lnTo>
                    <a:pt x="1094" y="455"/>
                  </a:lnTo>
                  <a:lnTo>
                    <a:pt x="1096" y="462"/>
                  </a:lnTo>
                  <a:lnTo>
                    <a:pt x="1098" y="469"/>
                  </a:lnTo>
                  <a:lnTo>
                    <a:pt x="1099" y="475"/>
                  </a:lnTo>
                  <a:lnTo>
                    <a:pt x="1101" y="482"/>
                  </a:lnTo>
                  <a:lnTo>
                    <a:pt x="1103" y="489"/>
                  </a:lnTo>
                  <a:lnTo>
                    <a:pt x="1104" y="495"/>
                  </a:lnTo>
                  <a:lnTo>
                    <a:pt x="1106" y="502"/>
                  </a:lnTo>
                  <a:lnTo>
                    <a:pt x="1108" y="509"/>
                  </a:lnTo>
                  <a:lnTo>
                    <a:pt x="1109" y="515"/>
                  </a:lnTo>
                  <a:lnTo>
                    <a:pt x="1111" y="522"/>
                  </a:lnTo>
                  <a:lnTo>
                    <a:pt x="1112" y="529"/>
                  </a:lnTo>
                  <a:lnTo>
                    <a:pt x="1114" y="535"/>
                  </a:lnTo>
                  <a:lnTo>
                    <a:pt x="1115" y="542"/>
                  </a:lnTo>
                  <a:lnTo>
                    <a:pt x="1117" y="548"/>
                  </a:lnTo>
                  <a:lnTo>
                    <a:pt x="1118" y="555"/>
                  </a:lnTo>
                  <a:lnTo>
                    <a:pt x="1120" y="562"/>
                  </a:lnTo>
                  <a:lnTo>
                    <a:pt x="1121" y="568"/>
                  </a:lnTo>
                  <a:lnTo>
                    <a:pt x="1123" y="575"/>
                  </a:lnTo>
                  <a:lnTo>
                    <a:pt x="1124" y="582"/>
                  </a:lnTo>
                  <a:lnTo>
                    <a:pt x="1125" y="588"/>
                  </a:lnTo>
                  <a:lnTo>
                    <a:pt x="1126" y="595"/>
                  </a:lnTo>
                  <a:lnTo>
                    <a:pt x="1128" y="601"/>
                  </a:lnTo>
                  <a:lnTo>
                    <a:pt x="1129" y="608"/>
                  </a:lnTo>
                  <a:lnTo>
                    <a:pt x="1130" y="615"/>
                  </a:lnTo>
                  <a:lnTo>
                    <a:pt x="1131" y="621"/>
                  </a:lnTo>
                  <a:lnTo>
                    <a:pt x="1133" y="628"/>
                  </a:lnTo>
                  <a:lnTo>
                    <a:pt x="1134" y="634"/>
                  </a:lnTo>
                  <a:lnTo>
                    <a:pt x="1135" y="641"/>
                  </a:lnTo>
                  <a:lnTo>
                    <a:pt x="1136" y="648"/>
                  </a:lnTo>
                  <a:lnTo>
                    <a:pt x="1137" y="654"/>
                  </a:lnTo>
                  <a:lnTo>
                    <a:pt x="1138" y="661"/>
                  </a:lnTo>
                  <a:lnTo>
                    <a:pt x="1139" y="667"/>
                  </a:lnTo>
                  <a:lnTo>
                    <a:pt x="1140" y="674"/>
                  </a:lnTo>
                  <a:lnTo>
                    <a:pt x="1141" y="681"/>
                  </a:lnTo>
                  <a:lnTo>
                    <a:pt x="1142" y="687"/>
                  </a:lnTo>
                  <a:lnTo>
                    <a:pt x="1143" y="694"/>
                  </a:lnTo>
                  <a:lnTo>
                    <a:pt x="1144" y="700"/>
                  </a:lnTo>
                  <a:lnTo>
                    <a:pt x="1145" y="707"/>
                  </a:lnTo>
                  <a:lnTo>
                    <a:pt x="1145" y="713"/>
                  </a:lnTo>
                  <a:lnTo>
                    <a:pt x="1146" y="720"/>
                  </a:lnTo>
                  <a:lnTo>
                    <a:pt x="1147" y="727"/>
                  </a:lnTo>
                  <a:lnTo>
                    <a:pt x="1148" y="733"/>
                  </a:lnTo>
                  <a:lnTo>
                    <a:pt x="1148" y="740"/>
                  </a:lnTo>
                  <a:lnTo>
                    <a:pt x="1149" y="746"/>
                  </a:lnTo>
                  <a:lnTo>
                    <a:pt x="1150" y="753"/>
                  </a:lnTo>
                  <a:lnTo>
                    <a:pt x="1151" y="759"/>
                  </a:lnTo>
                  <a:lnTo>
                    <a:pt x="1151" y="766"/>
                  </a:lnTo>
                  <a:lnTo>
                    <a:pt x="1152" y="772"/>
                  </a:lnTo>
                  <a:lnTo>
                    <a:pt x="1152" y="779"/>
                  </a:lnTo>
                  <a:lnTo>
                    <a:pt x="1153" y="785"/>
                  </a:lnTo>
                  <a:lnTo>
                    <a:pt x="1153" y="792"/>
                  </a:lnTo>
                  <a:lnTo>
                    <a:pt x="1154" y="798"/>
                  </a:lnTo>
                  <a:lnTo>
                    <a:pt x="1154" y="805"/>
                  </a:lnTo>
                  <a:lnTo>
                    <a:pt x="1155" y="811"/>
                  </a:lnTo>
                  <a:lnTo>
                    <a:pt x="1155" y="818"/>
                  </a:lnTo>
                  <a:lnTo>
                    <a:pt x="1156" y="824"/>
                  </a:lnTo>
                  <a:lnTo>
                    <a:pt x="1156" y="831"/>
                  </a:lnTo>
                  <a:lnTo>
                    <a:pt x="1157" y="837"/>
                  </a:lnTo>
                  <a:lnTo>
                    <a:pt x="1157" y="844"/>
                  </a:lnTo>
                  <a:lnTo>
                    <a:pt x="1157" y="850"/>
                  </a:lnTo>
                  <a:lnTo>
                    <a:pt x="1158" y="857"/>
                  </a:lnTo>
                  <a:lnTo>
                    <a:pt x="1158" y="863"/>
                  </a:lnTo>
                  <a:lnTo>
                    <a:pt x="1158" y="870"/>
                  </a:lnTo>
                  <a:lnTo>
                    <a:pt x="1158" y="876"/>
                  </a:lnTo>
                  <a:lnTo>
                    <a:pt x="1158" y="883"/>
                  </a:lnTo>
                  <a:lnTo>
                    <a:pt x="1159" y="889"/>
                  </a:lnTo>
                  <a:lnTo>
                    <a:pt x="1159" y="896"/>
                  </a:lnTo>
                  <a:lnTo>
                    <a:pt x="1159" y="902"/>
                  </a:lnTo>
                  <a:lnTo>
                    <a:pt x="1159" y="909"/>
                  </a:lnTo>
                  <a:lnTo>
                    <a:pt x="1159" y="915"/>
                  </a:lnTo>
                  <a:lnTo>
                    <a:pt x="1159" y="921"/>
                  </a:lnTo>
                  <a:lnTo>
                    <a:pt x="1159" y="928"/>
                  </a:lnTo>
                  <a:lnTo>
                    <a:pt x="1159" y="934"/>
                  </a:lnTo>
                  <a:lnTo>
                    <a:pt x="1159" y="941"/>
                  </a:lnTo>
                  <a:lnTo>
                    <a:pt x="1159" y="947"/>
                  </a:lnTo>
                  <a:lnTo>
                    <a:pt x="1159" y="953"/>
                  </a:lnTo>
                  <a:lnTo>
                    <a:pt x="1159" y="960"/>
                  </a:lnTo>
                  <a:lnTo>
                    <a:pt x="1159" y="966"/>
                  </a:lnTo>
                  <a:lnTo>
                    <a:pt x="1159" y="973"/>
                  </a:lnTo>
                  <a:lnTo>
                    <a:pt x="1159" y="979"/>
                  </a:lnTo>
                  <a:lnTo>
                    <a:pt x="1158" y="985"/>
                  </a:lnTo>
                  <a:lnTo>
                    <a:pt x="1158" y="992"/>
                  </a:lnTo>
                  <a:lnTo>
                    <a:pt x="1158" y="998"/>
                  </a:lnTo>
                  <a:lnTo>
                    <a:pt x="1158" y="1004"/>
                  </a:lnTo>
                  <a:lnTo>
                    <a:pt x="1158" y="1011"/>
                  </a:lnTo>
                  <a:lnTo>
                    <a:pt x="1157" y="1017"/>
                  </a:lnTo>
                  <a:lnTo>
                    <a:pt x="1157" y="1023"/>
                  </a:lnTo>
                  <a:lnTo>
                    <a:pt x="1157" y="1030"/>
                  </a:lnTo>
                  <a:lnTo>
                    <a:pt x="1156" y="1036"/>
                  </a:lnTo>
                  <a:lnTo>
                    <a:pt x="1156" y="1042"/>
                  </a:lnTo>
                  <a:lnTo>
                    <a:pt x="1155" y="1049"/>
                  </a:lnTo>
                  <a:lnTo>
                    <a:pt x="1155" y="1055"/>
                  </a:lnTo>
                  <a:lnTo>
                    <a:pt x="1155" y="1061"/>
                  </a:lnTo>
                  <a:lnTo>
                    <a:pt x="1154" y="1067"/>
                  </a:lnTo>
                  <a:lnTo>
                    <a:pt x="1154" y="1074"/>
                  </a:lnTo>
                  <a:lnTo>
                    <a:pt x="1153" y="1080"/>
                  </a:lnTo>
                  <a:lnTo>
                    <a:pt x="1153" y="1086"/>
                  </a:lnTo>
                  <a:lnTo>
                    <a:pt x="1152" y="1092"/>
                  </a:lnTo>
                  <a:lnTo>
                    <a:pt x="1151" y="1099"/>
                  </a:lnTo>
                  <a:lnTo>
                    <a:pt x="1151" y="1105"/>
                  </a:lnTo>
                  <a:lnTo>
                    <a:pt x="1150" y="1111"/>
                  </a:lnTo>
                  <a:lnTo>
                    <a:pt x="1149" y="1117"/>
                  </a:lnTo>
                  <a:lnTo>
                    <a:pt x="1149" y="1123"/>
                  </a:lnTo>
                  <a:lnTo>
                    <a:pt x="1148" y="1130"/>
                  </a:lnTo>
                  <a:lnTo>
                    <a:pt x="1147" y="1136"/>
                  </a:lnTo>
                  <a:lnTo>
                    <a:pt x="1147" y="1142"/>
                  </a:lnTo>
                  <a:lnTo>
                    <a:pt x="1146" y="1148"/>
                  </a:lnTo>
                  <a:lnTo>
                    <a:pt x="1145" y="1154"/>
                  </a:lnTo>
                  <a:lnTo>
                    <a:pt x="1144" y="1161"/>
                  </a:lnTo>
                  <a:lnTo>
                    <a:pt x="1143" y="1167"/>
                  </a:lnTo>
                  <a:lnTo>
                    <a:pt x="1143" y="1173"/>
                  </a:lnTo>
                  <a:lnTo>
                    <a:pt x="1142" y="1179"/>
                  </a:lnTo>
                  <a:lnTo>
                    <a:pt x="1141" y="1185"/>
                  </a:lnTo>
                  <a:lnTo>
                    <a:pt x="1140" y="1191"/>
                  </a:lnTo>
                  <a:lnTo>
                    <a:pt x="1139" y="1197"/>
                  </a:lnTo>
                  <a:lnTo>
                    <a:pt x="1138" y="1203"/>
                  </a:lnTo>
                  <a:lnTo>
                    <a:pt x="1137" y="1209"/>
                  </a:lnTo>
                  <a:lnTo>
                    <a:pt x="1136" y="1215"/>
                  </a:lnTo>
                  <a:lnTo>
                    <a:pt x="1135" y="1222"/>
                  </a:lnTo>
                  <a:lnTo>
                    <a:pt x="1134" y="1228"/>
                  </a:lnTo>
                  <a:lnTo>
                    <a:pt x="1133" y="1234"/>
                  </a:lnTo>
                  <a:lnTo>
                    <a:pt x="1132" y="1240"/>
                  </a:lnTo>
                  <a:lnTo>
                    <a:pt x="1131" y="1246"/>
                  </a:lnTo>
                  <a:lnTo>
                    <a:pt x="1129" y="1252"/>
                  </a:lnTo>
                  <a:lnTo>
                    <a:pt x="1128" y="1258"/>
                  </a:lnTo>
                  <a:lnTo>
                    <a:pt x="1127" y="1264"/>
                  </a:lnTo>
                  <a:lnTo>
                    <a:pt x="1126" y="1270"/>
                  </a:lnTo>
                  <a:lnTo>
                    <a:pt x="1125" y="1276"/>
                  </a:lnTo>
                  <a:lnTo>
                    <a:pt x="1123" y="1282"/>
                  </a:lnTo>
                  <a:lnTo>
                    <a:pt x="1122" y="1288"/>
                  </a:lnTo>
                  <a:lnTo>
                    <a:pt x="1121" y="1294"/>
                  </a:lnTo>
                  <a:lnTo>
                    <a:pt x="1120" y="1300"/>
                  </a:lnTo>
                  <a:lnTo>
                    <a:pt x="1118" y="1305"/>
                  </a:lnTo>
                  <a:lnTo>
                    <a:pt x="1117" y="1311"/>
                  </a:lnTo>
                  <a:lnTo>
                    <a:pt x="1116" y="1317"/>
                  </a:lnTo>
                  <a:lnTo>
                    <a:pt x="1114" y="1323"/>
                  </a:lnTo>
                  <a:lnTo>
                    <a:pt x="1113" y="1329"/>
                  </a:lnTo>
                  <a:lnTo>
                    <a:pt x="1111" y="1335"/>
                  </a:lnTo>
                  <a:lnTo>
                    <a:pt x="1110" y="1341"/>
                  </a:lnTo>
                  <a:lnTo>
                    <a:pt x="1108" y="1347"/>
                  </a:lnTo>
                  <a:lnTo>
                    <a:pt x="1107" y="1353"/>
                  </a:lnTo>
                  <a:lnTo>
                    <a:pt x="1105" y="1358"/>
                  </a:lnTo>
                  <a:lnTo>
                    <a:pt x="1104" y="1364"/>
                  </a:lnTo>
                  <a:lnTo>
                    <a:pt x="1102" y="1370"/>
                  </a:lnTo>
                  <a:lnTo>
                    <a:pt x="1101" y="1376"/>
                  </a:lnTo>
                  <a:lnTo>
                    <a:pt x="1099" y="1382"/>
                  </a:lnTo>
                  <a:lnTo>
                    <a:pt x="1097" y="1387"/>
                  </a:lnTo>
                  <a:lnTo>
                    <a:pt x="1096" y="1393"/>
                  </a:lnTo>
                  <a:lnTo>
                    <a:pt x="1094" y="1399"/>
                  </a:lnTo>
                  <a:lnTo>
                    <a:pt x="1092" y="1405"/>
                  </a:lnTo>
                  <a:lnTo>
                    <a:pt x="1091" y="1410"/>
                  </a:lnTo>
                  <a:lnTo>
                    <a:pt x="1089" y="1416"/>
                  </a:lnTo>
                  <a:lnTo>
                    <a:pt x="1087" y="1422"/>
                  </a:lnTo>
                  <a:lnTo>
                    <a:pt x="1085" y="1428"/>
                  </a:lnTo>
                  <a:lnTo>
                    <a:pt x="1084" y="1433"/>
                  </a:lnTo>
                  <a:lnTo>
                    <a:pt x="1082" y="1439"/>
                  </a:lnTo>
                  <a:lnTo>
                    <a:pt x="1080" y="1445"/>
                  </a:lnTo>
                  <a:lnTo>
                    <a:pt x="1078" y="1450"/>
                  </a:lnTo>
                  <a:lnTo>
                    <a:pt x="1076" y="1456"/>
                  </a:lnTo>
                  <a:lnTo>
                    <a:pt x="1074" y="1461"/>
                  </a:lnTo>
                  <a:lnTo>
                    <a:pt x="1072" y="1467"/>
                  </a:lnTo>
                  <a:lnTo>
                    <a:pt x="1071" y="1473"/>
                  </a:lnTo>
                  <a:lnTo>
                    <a:pt x="1069" y="1478"/>
                  </a:lnTo>
                  <a:lnTo>
                    <a:pt x="1067" y="1484"/>
                  </a:lnTo>
                  <a:lnTo>
                    <a:pt x="1065" y="1489"/>
                  </a:lnTo>
                  <a:lnTo>
                    <a:pt x="1063" y="1495"/>
                  </a:lnTo>
                  <a:lnTo>
                    <a:pt x="1061" y="1500"/>
                  </a:lnTo>
                  <a:lnTo>
                    <a:pt x="1059" y="1506"/>
                  </a:lnTo>
                  <a:lnTo>
                    <a:pt x="1056" y="1512"/>
                  </a:lnTo>
                  <a:lnTo>
                    <a:pt x="1054" y="1517"/>
                  </a:lnTo>
                  <a:lnTo>
                    <a:pt x="1052" y="1523"/>
                  </a:lnTo>
                  <a:lnTo>
                    <a:pt x="1050" y="1528"/>
                  </a:lnTo>
                  <a:lnTo>
                    <a:pt x="1048" y="1533"/>
                  </a:lnTo>
                  <a:lnTo>
                    <a:pt x="1046" y="1539"/>
                  </a:lnTo>
                  <a:lnTo>
                    <a:pt x="1044" y="1544"/>
                  </a:lnTo>
                  <a:lnTo>
                    <a:pt x="1041" y="1550"/>
                  </a:lnTo>
                  <a:lnTo>
                    <a:pt x="1039" y="1555"/>
                  </a:lnTo>
                  <a:lnTo>
                    <a:pt x="1037" y="1561"/>
                  </a:lnTo>
                  <a:lnTo>
                    <a:pt x="1035" y="1566"/>
                  </a:lnTo>
                  <a:lnTo>
                    <a:pt x="1032" y="1571"/>
                  </a:lnTo>
                  <a:lnTo>
                    <a:pt x="1030" y="1577"/>
                  </a:lnTo>
                  <a:lnTo>
                    <a:pt x="1028" y="1582"/>
                  </a:lnTo>
                  <a:lnTo>
                    <a:pt x="1025" y="1587"/>
                  </a:lnTo>
                  <a:lnTo>
                    <a:pt x="1023" y="1593"/>
                  </a:lnTo>
                  <a:lnTo>
                    <a:pt x="1021" y="1598"/>
                  </a:lnTo>
                  <a:lnTo>
                    <a:pt x="1018" y="1603"/>
                  </a:lnTo>
                  <a:lnTo>
                    <a:pt x="1016" y="1609"/>
                  </a:lnTo>
                  <a:lnTo>
                    <a:pt x="1013" y="1614"/>
                  </a:lnTo>
                  <a:lnTo>
                    <a:pt x="1011" y="1619"/>
                  </a:lnTo>
                  <a:lnTo>
                    <a:pt x="1009" y="1624"/>
                  </a:lnTo>
                  <a:lnTo>
                    <a:pt x="1006" y="1629"/>
                  </a:lnTo>
                  <a:lnTo>
                    <a:pt x="1004" y="1635"/>
                  </a:lnTo>
                  <a:lnTo>
                    <a:pt x="1001" y="1640"/>
                  </a:lnTo>
                  <a:lnTo>
                    <a:pt x="998" y="1645"/>
                  </a:lnTo>
                  <a:lnTo>
                    <a:pt x="996" y="1650"/>
                  </a:lnTo>
                  <a:lnTo>
                    <a:pt x="993" y="1655"/>
                  </a:lnTo>
                  <a:lnTo>
                    <a:pt x="991" y="1660"/>
                  </a:lnTo>
                  <a:lnTo>
                    <a:pt x="988" y="1666"/>
                  </a:lnTo>
                  <a:lnTo>
                    <a:pt x="985" y="1671"/>
                  </a:lnTo>
                  <a:lnTo>
                    <a:pt x="983" y="1676"/>
                  </a:lnTo>
                  <a:lnTo>
                    <a:pt x="980" y="1681"/>
                  </a:lnTo>
                  <a:lnTo>
                    <a:pt x="977" y="1686"/>
                  </a:lnTo>
                  <a:lnTo>
                    <a:pt x="975" y="1691"/>
                  </a:lnTo>
                  <a:lnTo>
                    <a:pt x="972" y="1696"/>
                  </a:lnTo>
                  <a:lnTo>
                    <a:pt x="969" y="1701"/>
                  </a:lnTo>
                  <a:lnTo>
                    <a:pt x="966" y="1706"/>
                  </a:lnTo>
                  <a:lnTo>
                    <a:pt x="964" y="1711"/>
                  </a:lnTo>
                  <a:lnTo>
                    <a:pt x="961" y="1716"/>
                  </a:lnTo>
                  <a:lnTo>
                    <a:pt x="958" y="1721"/>
                  </a:lnTo>
                  <a:lnTo>
                    <a:pt x="955" y="1726"/>
                  </a:lnTo>
                  <a:lnTo>
                    <a:pt x="952" y="1731"/>
                  </a:lnTo>
                  <a:lnTo>
                    <a:pt x="949" y="1736"/>
                  </a:lnTo>
                  <a:lnTo>
                    <a:pt x="946" y="1740"/>
                  </a:lnTo>
                  <a:lnTo>
                    <a:pt x="944" y="1745"/>
                  </a:lnTo>
                  <a:lnTo>
                    <a:pt x="941" y="1750"/>
                  </a:lnTo>
                  <a:lnTo>
                    <a:pt x="938" y="1755"/>
                  </a:lnTo>
                  <a:lnTo>
                    <a:pt x="935" y="1760"/>
                  </a:lnTo>
                  <a:lnTo>
                    <a:pt x="932" y="1765"/>
                  </a:lnTo>
                  <a:lnTo>
                    <a:pt x="929" y="1769"/>
                  </a:lnTo>
                  <a:lnTo>
                    <a:pt x="926" y="1774"/>
                  </a:lnTo>
                  <a:lnTo>
                    <a:pt x="923" y="1779"/>
                  </a:lnTo>
                  <a:lnTo>
                    <a:pt x="920" y="1784"/>
                  </a:lnTo>
                  <a:lnTo>
                    <a:pt x="916" y="1788"/>
                  </a:lnTo>
                  <a:lnTo>
                    <a:pt x="913" y="1793"/>
                  </a:lnTo>
                  <a:lnTo>
                    <a:pt x="910" y="1798"/>
                  </a:lnTo>
                  <a:lnTo>
                    <a:pt x="907" y="1802"/>
                  </a:lnTo>
                  <a:lnTo>
                    <a:pt x="904" y="1807"/>
                  </a:lnTo>
                  <a:lnTo>
                    <a:pt x="901" y="1812"/>
                  </a:lnTo>
                  <a:lnTo>
                    <a:pt x="898" y="1816"/>
                  </a:lnTo>
                  <a:lnTo>
                    <a:pt x="894" y="1821"/>
                  </a:lnTo>
                  <a:lnTo>
                    <a:pt x="891" y="1825"/>
                  </a:lnTo>
                  <a:lnTo>
                    <a:pt x="888" y="1830"/>
                  </a:lnTo>
                  <a:lnTo>
                    <a:pt x="885" y="1835"/>
                  </a:lnTo>
                  <a:lnTo>
                    <a:pt x="881" y="1839"/>
                  </a:lnTo>
                  <a:lnTo>
                    <a:pt x="878" y="1844"/>
                  </a:lnTo>
                  <a:lnTo>
                    <a:pt x="875" y="1848"/>
                  </a:lnTo>
                  <a:lnTo>
                    <a:pt x="872" y="1853"/>
                  </a:lnTo>
                  <a:lnTo>
                    <a:pt x="868" y="1857"/>
                  </a:lnTo>
                  <a:lnTo>
                    <a:pt x="865" y="1861"/>
                  </a:lnTo>
                  <a:lnTo>
                    <a:pt x="861" y="1866"/>
                  </a:lnTo>
                  <a:lnTo>
                    <a:pt x="858" y="1870"/>
                  </a:lnTo>
                  <a:lnTo>
                    <a:pt x="855" y="1875"/>
                  </a:lnTo>
                  <a:lnTo>
                    <a:pt x="851" y="1879"/>
                  </a:lnTo>
                  <a:lnTo>
                    <a:pt x="848" y="1883"/>
                  </a:lnTo>
                  <a:lnTo>
                    <a:pt x="844" y="1888"/>
                  </a:lnTo>
                  <a:lnTo>
                    <a:pt x="841" y="1892"/>
                  </a:lnTo>
                  <a:lnTo>
                    <a:pt x="837" y="1896"/>
                  </a:lnTo>
                  <a:lnTo>
                    <a:pt x="834" y="1901"/>
                  </a:lnTo>
                  <a:lnTo>
                    <a:pt x="830" y="1905"/>
                  </a:lnTo>
                  <a:lnTo>
                    <a:pt x="827" y="1909"/>
                  </a:lnTo>
                  <a:lnTo>
                    <a:pt x="823" y="1913"/>
                  </a:lnTo>
                  <a:lnTo>
                    <a:pt x="820" y="1917"/>
                  </a:lnTo>
                  <a:lnTo>
                    <a:pt x="816" y="1922"/>
                  </a:lnTo>
                  <a:lnTo>
                    <a:pt x="812" y="1926"/>
                  </a:lnTo>
                  <a:lnTo>
                    <a:pt x="809" y="1930"/>
                  </a:lnTo>
                  <a:lnTo>
                    <a:pt x="805" y="1934"/>
                  </a:lnTo>
                  <a:lnTo>
                    <a:pt x="802" y="1938"/>
                  </a:lnTo>
                  <a:lnTo>
                    <a:pt x="798" y="1942"/>
                  </a:lnTo>
                  <a:lnTo>
                    <a:pt x="794" y="1946"/>
                  </a:lnTo>
                  <a:lnTo>
                    <a:pt x="790" y="1950"/>
                  </a:lnTo>
                  <a:lnTo>
                    <a:pt x="787" y="1954"/>
                  </a:lnTo>
                  <a:lnTo>
                    <a:pt x="783" y="1958"/>
                  </a:lnTo>
                  <a:lnTo>
                    <a:pt x="779" y="1962"/>
                  </a:lnTo>
                  <a:lnTo>
                    <a:pt x="776" y="1966"/>
                  </a:lnTo>
                  <a:lnTo>
                    <a:pt x="772" y="1970"/>
                  </a:lnTo>
                  <a:lnTo>
                    <a:pt x="768" y="1974"/>
                  </a:lnTo>
                  <a:lnTo>
                    <a:pt x="764" y="1978"/>
                  </a:lnTo>
                  <a:lnTo>
                    <a:pt x="760" y="1982"/>
                  </a:lnTo>
                  <a:lnTo>
                    <a:pt x="756" y="1986"/>
                  </a:lnTo>
                  <a:lnTo>
                    <a:pt x="753" y="1990"/>
                  </a:lnTo>
                  <a:lnTo>
                    <a:pt x="749" y="1994"/>
                  </a:lnTo>
                  <a:lnTo>
                    <a:pt x="745" y="1997"/>
                  </a:lnTo>
                  <a:lnTo>
                    <a:pt x="741" y="2001"/>
                  </a:lnTo>
                  <a:lnTo>
                    <a:pt x="737" y="2005"/>
                  </a:lnTo>
                  <a:lnTo>
                    <a:pt x="733" y="2009"/>
                  </a:lnTo>
                  <a:lnTo>
                    <a:pt x="729" y="2012"/>
                  </a:lnTo>
                  <a:lnTo>
                    <a:pt x="725" y="2016"/>
                  </a:lnTo>
                  <a:lnTo>
                    <a:pt x="721" y="2020"/>
                  </a:lnTo>
                  <a:lnTo>
                    <a:pt x="717" y="2023"/>
                  </a:lnTo>
                  <a:lnTo>
                    <a:pt x="713" y="2027"/>
                  </a:lnTo>
                  <a:lnTo>
                    <a:pt x="709" y="2031"/>
                  </a:lnTo>
                  <a:lnTo>
                    <a:pt x="705" y="2034"/>
                  </a:lnTo>
                  <a:lnTo>
                    <a:pt x="701" y="2038"/>
                  </a:lnTo>
                  <a:lnTo>
                    <a:pt x="697" y="2041"/>
                  </a:lnTo>
                  <a:lnTo>
                    <a:pt x="693" y="2045"/>
                  </a:lnTo>
                  <a:lnTo>
                    <a:pt x="689" y="2049"/>
                  </a:lnTo>
                  <a:lnTo>
                    <a:pt x="685" y="2052"/>
                  </a:lnTo>
                  <a:lnTo>
                    <a:pt x="680" y="2056"/>
                  </a:lnTo>
                  <a:lnTo>
                    <a:pt x="676" y="2059"/>
                  </a:lnTo>
                  <a:lnTo>
                    <a:pt x="672" y="2062"/>
                  </a:lnTo>
                  <a:lnTo>
                    <a:pt x="668" y="2066"/>
                  </a:lnTo>
                  <a:lnTo>
                    <a:pt x="664" y="2069"/>
                  </a:lnTo>
                  <a:lnTo>
                    <a:pt x="659" y="2073"/>
                  </a:lnTo>
                  <a:lnTo>
                    <a:pt x="655" y="2076"/>
                  </a:lnTo>
                  <a:lnTo>
                    <a:pt x="651" y="2079"/>
                  </a:lnTo>
                  <a:lnTo>
                    <a:pt x="647" y="2083"/>
                  </a:lnTo>
                  <a:lnTo>
                    <a:pt x="642" y="2086"/>
                  </a:lnTo>
                  <a:lnTo>
                    <a:pt x="638" y="2089"/>
                  </a:lnTo>
                  <a:lnTo>
                    <a:pt x="634" y="2092"/>
                  </a:lnTo>
                  <a:lnTo>
                    <a:pt x="630" y="2095"/>
                  </a:lnTo>
                  <a:lnTo>
                    <a:pt x="625" y="2099"/>
                  </a:lnTo>
                  <a:lnTo>
                    <a:pt x="621" y="2102"/>
                  </a:lnTo>
                  <a:lnTo>
                    <a:pt x="616" y="2105"/>
                  </a:lnTo>
                  <a:lnTo>
                    <a:pt x="612" y="2108"/>
                  </a:lnTo>
                  <a:lnTo>
                    <a:pt x="608" y="2111"/>
                  </a:lnTo>
                  <a:lnTo>
                    <a:pt x="603" y="2114"/>
                  </a:lnTo>
                  <a:lnTo>
                    <a:pt x="599" y="2117"/>
                  </a:lnTo>
                  <a:lnTo>
                    <a:pt x="594" y="2120"/>
                  </a:lnTo>
                  <a:lnTo>
                    <a:pt x="590" y="2123"/>
                  </a:lnTo>
                  <a:lnTo>
                    <a:pt x="586" y="2126"/>
                  </a:lnTo>
                  <a:lnTo>
                    <a:pt x="581" y="2129"/>
                  </a:lnTo>
                  <a:lnTo>
                    <a:pt x="577" y="2132"/>
                  </a:lnTo>
                  <a:lnTo>
                    <a:pt x="572" y="2135"/>
                  </a:lnTo>
                  <a:lnTo>
                    <a:pt x="568" y="2138"/>
                  </a:lnTo>
                  <a:lnTo>
                    <a:pt x="563" y="2141"/>
                  </a:lnTo>
                  <a:lnTo>
                    <a:pt x="559" y="2144"/>
                  </a:lnTo>
                  <a:lnTo>
                    <a:pt x="554" y="2147"/>
                  </a:lnTo>
                  <a:lnTo>
                    <a:pt x="549" y="2149"/>
                  </a:lnTo>
                  <a:lnTo>
                    <a:pt x="545" y="2152"/>
                  </a:lnTo>
                  <a:lnTo>
                    <a:pt x="540" y="2155"/>
                  </a:lnTo>
                  <a:lnTo>
                    <a:pt x="536" y="2158"/>
                  </a:lnTo>
                  <a:lnTo>
                    <a:pt x="531" y="2160"/>
                  </a:lnTo>
                  <a:lnTo>
                    <a:pt x="526" y="2163"/>
                  </a:lnTo>
                  <a:lnTo>
                    <a:pt x="522" y="2166"/>
                  </a:lnTo>
                  <a:lnTo>
                    <a:pt x="517" y="2168"/>
                  </a:lnTo>
                  <a:lnTo>
                    <a:pt x="512" y="2171"/>
                  </a:lnTo>
                  <a:lnTo>
                    <a:pt x="508" y="2173"/>
                  </a:lnTo>
                  <a:lnTo>
                    <a:pt x="503" y="2176"/>
                  </a:lnTo>
                  <a:lnTo>
                    <a:pt x="498" y="2179"/>
                  </a:lnTo>
                  <a:lnTo>
                    <a:pt x="493" y="2181"/>
                  </a:lnTo>
                  <a:lnTo>
                    <a:pt x="489" y="2184"/>
                  </a:lnTo>
                  <a:lnTo>
                    <a:pt x="484" y="2186"/>
                  </a:lnTo>
                  <a:lnTo>
                    <a:pt x="479" y="2188"/>
                  </a:lnTo>
                  <a:lnTo>
                    <a:pt x="474" y="2191"/>
                  </a:lnTo>
                  <a:lnTo>
                    <a:pt x="470" y="2193"/>
                  </a:lnTo>
                  <a:lnTo>
                    <a:pt x="465" y="2196"/>
                  </a:lnTo>
                  <a:lnTo>
                    <a:pt x="460" y="2198"/>
                  </a:lnTo>
                  <a:lnTo>
                    <a:pt x="455" y="2200"/>
                  </a:lnTo>
                  <a:lnTo>
                    <a:pt x="450" y="2202"/>
                  </a:lnTo>
                  <a:lnTo>
                    <a:pt x="445" y="2205"/>
                  </a:lnTo>
                  <a:lnTo>
                    <a:pt x="440" y="2207"/>
                  </a:lnTo>
                  <a:lnTo>
                    <a:pt x="436" y="2209"/>
                  </a:lnTo>
                  <a:lnTo>
                    <a:pt x="431" y="2211"/>
                  </a:lnTo>
                  <a:lnTo>
                    <a:pt x="426" y="2214"/>
                  </a:lnTo>
                  <a:lnTo>
                    <a:pt x="421" y="2216"/>
                  </a:lnTo>
                  <a:lnTo>
                    <a:pt x="416" y="2218"/>
                  </a:lnTo>
                  <a:lnTo>
                    <a:pt x="411" y="2220"/>
                  </a:lnTo>
                  <a:lnTo>
                    <a:pt x="406" y="2222"/>
                  </a:lnTo>
                  <a:lnTo>
                    <a:pt x="401" y="2224"/>
                  </a:lnTo>
                  <a:lnTo>
                    <a:pt x="396" y="2226"/>
                  </a:lnTo>
                  <a:lnTo>
                    <a:pt x="391" y="2228"/>
                  </a:lnTo>
                  <a:lnTo>
                    <a:pt x="386" y="2230"/>
                  </a:lnTo>
                  <a:lnTo>
                    <a:pt x="381" y="2232"/>
                  </a:lnTo>
                  <a:lnTo>
                    <a:pt x="376" y="2234"/>
                  </a:lnTo>
                  <a:lnTo>
                    <a:pt x="371" y="2236"/>
                  </a:lnTo>
                  <a:lnTo>
                    <a:pt x="366" y="2237"/>
                  </a:lnTo>
                  <a:lnTo>
                    <a:pt x="361" y="2239"/>
                  </a:lnTo>
                  <a:lnTo>
                    <a:pt x="356" y="2241"/>
                  </a:lnTo>
                  <a:lnTo>
                    <a:pt x="350" y="2243"/>
                  </a:lnTo>
                  <a:lnTo>
                    <a:pt x="345" y="2244"/>
                  </a:lnTo>
                  <a:lnTo>
                    <a:pt x="340" y="2246"/>
                  </a:lnTo>
                  <a:lnTo>
                    <a:pt x="335" y="2248"/>
                  </a:lnTo>
                  <a:lnTo>
                    <a:pt x="330" y="2250"/>
                  </a:lnTo>
                  <a:lnTo>
                    <a:pt x="325" y="2251"/>
                  </a:lnTo>
                  <a:lnTo>
                    <a:pt x="320" y="2253"/>
                  </a:lnTo>
                  <a:lnTo>
                    <a:pt x="314" y="2254"/>
                  </a:lnTo>
                  <a:lnTo>
                    <a:pt x="309" y="2256"/>
                  </a:lnTo>
                  <a:lnTo>
                    <a:pt x="304" y="2257"/>
                  </a:lnTo>
                  <a:lnTo>
                    <a:pt x="299" y="2259"/>
                  </a:lnTo>
                  <a:lnTo>
                    <a:pt x="293" y="2260"/>
                  </a:lnTo>
                  <a:lnTo>
                    <a:pt x="288" y="2262"/>
                  </a:lnTo>
                  <a:lnTo>
                    <a:pt x="283" y="2263"/>
                  </a:lnTo>
                  <a:lnTo>
                    <a:pt x="278" y="2265"/>
                  </a:lnTo>
                  <a:lnTo>
                    <a:pt x="272" y="2266"/>
                  </a:lnTo>
                  <a:lnTo>
                    <a:pt x="267" y="2267"/>
                  </a:lnTo>
                  <a:lnTo>
                    <a:pt x="262" y="2269"/>
                  </a:lnTo>
                  <a:lnTo>
                    <a:pt x="256" y="2270"/>
                  </a:lnTo>
                  <a:lnTo>
                    <a:pt x="251" y="2271"/>
                  </a:lnTo>
                  <a:lnTo>
                    <a:pt x="246" y="2272"/>
                  </a:lnTo>
                  <a:lnTo>
                    <a:pt x="240" y="2274"/>
                  </a:lnTo>
                  <a:lnTo>
                    <a:pt x="235" y="2275"/>
                  </a:lnTo>
                  <a:lnTo>
                    <a:pt x="230" y="2276"/>
                  </a:lnTo>
                  <a:lnTo>
                    <a:pt x="224" y="2277"/>
                  </a:lnTo>
                  <a:lnTo>
                    <a:pt x="219" y="2278"/>
                  </a:lnTo>
                  <a:lnTo>
                    <a:pt x="213" y="2279"/>
                  </a:lnTo>
                  <a:lnTo>
                    <a:pt x="208" y="2280"/>
                  </a:lnTo>
                  <a:lnTo>
                    <a:pt x="203" y="2281"/>
                  </a:lnTo>
                  <a:lnTo>
                    <a:pt x="197" y="2282"/>
                  </a:lnTo>
                  <a:lnTo>
                    <a:pt x="192" y="2283"/>
                  </a:lnTo>
                  <a:lnTo>
                    <a:pt x="186" y="2284"/>
                  </a:lnTo>
                  <a:lnTo>
                    <a:pt x="181" y="2285"/>
                  </a:lnTo>
                  <a:lnTo>
                    <a:pt x="175" y="2286"/>
                  </a:lnTo>
                  <a:lnTo>
                    <a:pt x="170" y="2286"/>
                  </a:lnTo>
                  <a:lnTo>
                    <a:pt x="164" y="2287"/>
                  </a:lnTo>
                  <a:lnTo>
                    <a:pt x="159" y="2288"/>
                  </a:lnTo>
                  <a:lnTo>
                    <a:pt x="153" y="2289"/>
                  </a:lnTo>
                  <a:lnTo>
                    <a:pt x="148" y="2289"/>
                  </a:lnTo>
                  <a:lnTo>
                    <a:pt x="142" y="2290"/>
                  </a:lnTo>
                  <a:lnTo>
                    <a:pt x="137" y="2291"/>
                  </a:lnTo>
                  <a:lnTo>
                    <a:pt x="131" y="2291"/>
                  </a:lnTo>
                  <a:lnTo>
                    <a:pt x="125" y="2292"/>
                  </a:lnTo>
                  <a:lnTo>
                    <a:pt x="120" y="2292"/>
                  </a:lnTo>
                  <a:lnTo>
                    <a:pt x="114" y="2293"/>
                  </a:lnTo>
                  <a:lnTo>
                    <a:pt x="109" y="2293"/>
                  </a:lnTo>
                  <a:lnTo>
                    <a:pt x="103" y="2294"/>
                  </a:lnTo>
                  <a:lnTo>
                    <a:pt x="97" y="2294"/>
                  </a:lnTo>
                  <a:lnTo>
                    <a:pt x="92" y="2295"/>
                  </a:lnTo>
                  <a:lnTo>
                    <a:pt x="86" y="2295"/>
                  </a:lnTo>
                  <a:lnTo>
                    <a:pt x="80" y="2295"/>
                  </a:lnTo>
                  <a:lnTo>
                    <a:pt x="75" y="2296"/>
                  </a:lnTo>
                  <a:lnTo>
                    <a:pt x="69" y="2296"/>
                  </a:lnTo>
                  <a:lnTo>
                    <a:pt x="63" y="2296"/>
                  </a:lnTo>
                  <a:lnTo>
                    <a:pt x="58" y="2297"/>
                  </a:lnTo>
                  <a:lnTo>
                    <a:pt x="52" y="2297"/>
                  </a:lnTo>
                  <a:lnTo>
                    <a:pt x="46" y="2297"/>
                  </a:lnTo>
                  <a:lnTo>
                    <a:pt x="40" y="2297"/>
                  </a:lnTo>
                  <a:lnTo>
                    <a:pt x="35" y="2297"/>
                  </a:lnTo>
                  <a:lnTo>
                    <a:pt x="29" y="2297"/>
                  </a:lnTo>
                  <a:lnTo>
                    <a:pt x="23" y="2297"/>
                  </a:lnTo>
                  <a:lnTo>
                    <a:pt x="17" y="2297"/>
                  </a:lnTo>
                  <a:lnTo>
                    <a:pt x="12" y="2297"/>
                  </a:lnTo>
                  <a:lnTo>
                    <a:pt x="6" y="2297"/>
                  </a:lnTo>
                  <a:lnTo>
                    <a:pt x="0" y="2297"/>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4" name="Freeform 14"/>
            <p:cNvSpPr>
              <a:spLocks noChangeArrowheads="1"/>
            </p:cNvSpPr>
            <p:nvPr/>
          </p:nvSpPr>
          <p:spPr bwMode="auto">
            <a:xfrm>
              <a:off x="3513138" y="725487"/>
              <a:ext cx="2020887" cy="5832475"/>
            </a:xfrm>
            <a:custGeom>
              <a:avLst/>
              <a:gdLst>
                <a:gd name="T0" fmla="*/ 51 w 1273"/>
                <a:gd name="T1" fmla="*/ 38 h 3674"/>
                <a:gd name="T2" fmla="*/ 107 w 1273"/>
                <a:gd name="T3" fmla="*/ 80 h 3674"/>
                <a:gd name="T4" fmla="*/ 161 w 1273"/>
                <a:gd name="T5" fmla="*/ 124 h 3674"/>
                <a:gd name="T6" fmla="*/ 214 w 1273"/>
                <a:gd name="T7" fmla="*/ 169 h 3674"/>
                <a:gd name="T8" fmla="*/ 266 w 1273"/>
                <a:gd name="T9" fmla="*/ 215 h 3674"/>
                <a:gd name="T10" fmla="*/ 317 w 1273"/>
                <a:gd name="T11" fmla="*/ 261 h 3674"/>
                <a:gd name="T12" fmla="*/ 366 w 1273"/>
                <a:gd name="T13" fmla="*/ 309 h 3674"/>
                <a:gd name="T14" fmla="*/ 414 w 1273"/>
                <a:gd name="T15" fmla="*/ 357 h 3674"/>
                <a:gd name="T16" fmla="*/ 461 w 1273"/>
                <a:gd name="T17" fmla="*/ 406 h 3674"/>
                <a:gd name="T18" fmla="*/ 507 w 1273"/>
                <a:gd name="T19" fmla="*/ 456 h 3674"/>
                <a:gd name="T20" fmla="*/ 552 w 1273"/>
                <a:gd name="T21" fmla="*/ 507 h 3674"/>
                <a:gd name="T22" fmla="*/ 595 w 1273"/>
                <a:gd name="T23" fmla="*/ 558 h 3674"/>
                <a:gd name="T24" fmla="*/ 637 w 1273"/>
                <a:gd name="T25" fmla="*/ 610 h 3674"/>
                <a:gd name="T26" fmla="*/ 677 w 1273"/>
                <a:gd name="T27" fmla="*/ 663 h 3674"/>
                <a:gd name="T28" fmla="*/ 716 w 1273"/>
                <a:gd name="T29" fmla="*/ 717 h 3674"/>
                <a:gd name="T30" fmla="*/ 755 w 1273"/>
                <a:gd name="T31" fmla="*/ 771 h 3674"/>
                <a:gd name="T32" fmla="*/ 791 w 1273"/>
                <a:gd name="T33" fmla="*/ 826 h 3674"/>
                <a:gd name="T34" fmla="*/ 827 w 1273"/>
                <a:gd name="T35" fmla="*/ 882 h 3674"/>
                <a:gd name="T36" fmla="*/ 861 w 1273"/>
                <a:gd name="T37" fmla="*/ 938 h 3674"/>
                <a:gd name="T38" fmla="*/ 894 w 1273"/>
                <a:gd name="T39" fmla="*/ 995 h 3674"/>
                <a:gd name="T40" fmla="*/ 925 w 1273"/>
                <a:gd name="T41" fmla="*/ 1053 h 3674"/>
                <a:gd name="T42" fmla="*/ 955 w 1273"/>
                <a:gd name="T43" fmla="*/ 1111 h 3674"/>
                <a:gd name="T44" fmla="*/ 984 w 1273"/>
                <a:gd name="T45" fmla="*/ 1169 h 3674"/>
                <a:gd name="T46" fmla="*/ 1011 w 1273"/>
                <a:gd name="T47" fmla="*/ 1228 h 3674"/>
                <a:gd name="T48" fmla="*/ 1038 w 1273"/>
                <a:gd name="T49" fmla="*/ 1288 h 3674"/>
                <a:gd name="T50" fmla="*/ 1062 w 1273"/>
                <a:gd name="T51" fmla="*/ 1348 h 3674"/>
                <a:gd name="T52" fmla="*/ 1086 w 1273"/>
                <a:gd name="T53" fmla="*/ 1409 h 3674"/>
                <a:gd name="T54" fmla="*/ 1108 w 1273"/>
                <a:gd name="T55" fmla="*/ 1470 h 3674"/>
                <a:gd name="T56" fmla="*/ 1129 w 1273"/>
                <a:gd name="T57" fmla="*/ 1532 h 3674"/>
                <a:gd name="T58" fmla="*/ 1148 w 1273"/>
                <a:gd name="T59" fmla="*/ 1594 h 3674"/>
                <a:gd name="T60" fmla="*/ 1166 w 1273"/>
                <a:gd name="T61" fmla="*/ 1656 h 3674"/>
                <a:gd name="T62" fmla="*/ 1183 w 1273"/>
                <a:gd name="T63" fmla="*/ 1719 h 3674"/>
                <a:gd name="T64" fmla="*/ 1198 w 1273"/>
                <a:gd name="T65" fmla="*/ 1783 h 3674"/>
                <a:gd name="T66" fmla="*/ 1212 w 1273"/>
                <a:gd name="T67" fmla="*/ 1846 h 3674"/>
                <a:gd name="T68" fmla="*/ 1224 w 1273"/>
                <a:gd name="T69" fmla="*/ 1910 h 3674"/>
                <a:gd name="T70" fmla="*/ 1235 w 1273"/>
                <a:gd name="T71" fmla="*/ 1974 h 3674"/>
                <a:gd name="T72" fmla="*/ 1245 w 1273"/>
                <a:gd name="T73" fmla="*/ 2039 h 3674"/>
                <a:gd name="T74" fmla="*/ 1253 w 1273"/>
                <a:gd name="T75" fmla="*/ 2104 h 3674"/>
                <a:gd name="T76" fmla="*/ 1260 w 1273"/>
                <a:gd name="T77" fmla="*/ 2169 h 3674"/>
                <a:gd name="T78" fmla="*/ 1265 w 1273"/>
                <a:gd name="T79" fmla="*/ 2234 h 3674"/>
                <a:gd name="T80" fmla="*/ 1269 w 1273"/>
                <a:gd name="T81" fmla="*/ 2300 h 3674"/>
                <a:gd name="T82" fmla="*/ 1272 w 1273"/>
                <a:gd name="T83" fmla="*/ 2365 h 3674"/>
                <a:gd name="T84" fmla="*/ 1273 w 1273"/>
                <a:gd name="T85" fmla="*/ 2431 h 3674"/>
                <a:gd name="T86" fmla="*/ 1273 w 1273"/>
                <a:gd name="T87" fmla="*/ 2497 h 3674"/>
                <a:gd name="T88" fmla="*/ 1271 w 1273"/>
                <a:gd name="T89" fmla="*/ 2564 h 3674"/>
                <a:gd name="T90" fmla="*/ 1268 w 1273"/>
                <a:gd name="T91" fmla="*/ 2630 h 3674"/>
                <a:gd name="T92" fmla="*/ 1263 w 1273"/>
                <a:gd name="T93" fmla="*/ 2696 h 3674"/>
                <a:gd name="T94" fmla="*/ 1257 w 1273"/>
                <a:gd name="T95" fmla="*/ 2763 h 3674"/>
                <a:gd name="T96" fmla="*/ 1249 w 1273"/>
                <a:gd name="T97" fmla="*/ 2829 h 3674"/>
                <a:gd name="T98" fmla="*/ 1240 w 1273"/>
                <a:gd name="T99" fmla="*/ 2896 h 3674"/>
                <a:gd name="T100" fmla="*/ 1230 w 1273"/>
                <a:gd name="T101" fmla="*/ 2963 h 3674"/>
                <a:gd name="T102" fmla="*/ 1218 w 1273"/>
                <a:gd name="T103" fmla="*/ 3030 h 3674"/>
                <a:gd name="T104" fmla="*/ 1204 w 1273"/>
                <a:gd name="T105" fmla="*/ 3096 h 3674"/>
                <a:gd name="T106" fmla="*/ 1189 w 1273"/>
                <a:gd name="T107" fmla="*/ 3163 h 3674"/>
                <a:gd name="T108" fmla="*/ 1173 w 1273"/>
                <a:gd name="T109" fmla="*/ 3230 h 3674"/>
                <a:gd name="T110" fmla="*/ 1155 w 1273"/>
                <a:gd name="T111" fmla="*/ 3296 h 3674"/>
                <a:gd name="T112" fmla="*/ 1135 w 1273"/>
                <a:gd name="T113" fmla="*/ 3363 h 3674"/>
                <a:gd name="T114" fmla="*/ 1114 w 1273"/>
                <a:gd name="T115" fmla="*/ 3429 h 3674"/>
                <a:gd name="T116" fmla="*/ 1092 w 1273"/>
                <a:gd name="T117" fmla="*/ 3495 h 3674"/>
                <a:gd name="T118" fmla="*/ 1068 w 1273"/>
                <a:gd name="T119" fmla="*/ 3562 h 3674"/>
                <a:gd name="T120" fmla="*/ 1042 w 1273"/>
                <a:gd name="T121" fmla="*/ 3628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3" h="3674">
                  <a:moveTo>
                    <a:pt x="0" y="0"/>
                  </a:moveTo>
                  <a:lnTo>
                    <a:pt x="6" y="4"/>
                  </a:lnTo>
                  <a:lnTo>
                    <a:pt x="11" y="8"/>
                  </a:lnTo>
                  <a:lnTo>
                    <a:pt x="17" y="12"/>
                  </a:lnTo>
                  <a:lnTo>
                    <a:pt x="23" y="16"/>
                  </a:lnTo>
                  <a:lnTo>
                    <a:pt x="28" y="21"/>
                  </a:lnTo>
                  <a:lnTo>
                    <a:pt x="34" y="25"/>
                  </a:lnTo>
                  <a:lnTo>
                    <a:pt x="40" y="29"/>
                  </a:lnTo>
                  <a:lnTo>
                    <a:pt x="45" y="33"/>
                  </a:lnTo>
                  <a:lnTo>
                    <a:pt x="51" y="38"/>
                  </a:lnTo>
                  <a:lnTo>
                    <a:pt x="57" y="42"/>
                  </a:lnTo>
                  <a:lnTo>
                    <a:pt x="62" y="46"/>
                  </a:lnTo>
                  <a:lnTo>
                    <a:pt x="68" y="50"/>
                  </a:lnTo>
                  <a:lnTo>
                    <a:pt x="73" y="55"/>
                  </a:lnTo>
                  <a:lnTo>
                    <a:pt x="79" y="59"/>
                  </a:lnTo>
                  <a:lnTo>
                    <a:pt x="84" y="63"/>
                  </a:lnTo>
                  <a:lnTo>
                    <a:pt x="90" y="67"/>
                  </a:lnTo>
                  <a:lnTo>
                    <a:pt x="96" y="72"/>
                  </a:lnTo>
                  <a:lnTo>
                    <a:pt x="101" y="76"/>
                  </a:lnTo>
                  <a:lnTo>
                    <a:pt x="107" y="80"/>
                  </a:lnTo>
                  <a:lnTo>
                    <a:pt x="112" y="85"/>
                  </a:lnTo>
                  <a:lnTo>
                    <a:pt x="118" y="89"/>
                  </a:lnTo>
                  <a:lnTo>
                    <a:pt x="123" y="94"/>
                  </a:lnTo>
                  <a:lnTo>
                    <a:pt x="128" y="98"/>
                  </a:lnTo>
                  <a:lnTo>
                    <a:pt x="134" y="102"/>
                  </a:lnTo>
                  <a:lnTo>
                    <a:pt x="139" y="107"/>
                  </a:lnTo>
                  <a:lnTo>
                    <a:pt x="145" y="111"/>
                  </a:lnTo>
                  <a:lnTo>
                    <a:pt x="150" y="115"/>
                  </a:lnTo>
                  <a:lnTo>
                    <a:pt x="156" y="120"/>
                  </a:lnTo>
                  <a:lnTo>
                    <a:pt x="161" y="124"/>
                  </a:lnTo>
                  <a:lnTo>
                    <a:pt x="166" y="129"/>
                  </a:lnTo>
                  <a:lnTo>
                    <a:pt x="172" y="133"/>
                  </a:lnTo>
                  <a:lnTo>
                    <a:pt x="177" y="138"/>
                  </a:lnTo>
                  <a:lnTo>
                    <a:pt x="182" y="142"/>
                  </a:lnTo>
                  <a:lnTo>
                    <a:pt x="188" y="147"/>
                  </a:lnTo>
                  <a:lnTo>
                    <a:pt x="193" y="151"/>
                  </a:lnTo>
                  <a:lnTo>
                    <a:pt x="198" y="156"/>
                  </a:lnTo>
                  <a:lnTo>
                    <a:pt x="204" y="160"/>
                  </a:lnTo>
                  <a:lnTo>
                    <a:pt x="209" y="165"/>
                  </a:lnTo>
                  <a:lnTo>
                    <a:pt x="214" y="169"/>
                  </a:lnTo>
                  <a:lnTo>
                    <a:pt x="219" y="174"/>
                  </a:lnTo>
                  <a:lnTo>
                    <a:pt x="225" y="178"/>
                  </a:lnTo>
                  <a:lnTo>
                    <a:pt x="230" y="183"/>
                  </a:lnTo>
                  <a:lnTo>
                    <a:pt x="235" y="187"/>
                  </a:lnTo>
                  <a:lnTo>
                    <a:pt x="240" y="192"/>
                  </a:lnTo>
                  <a:lnTo>
                    <a:pt x="245" y="196"/>
                  </a:lnTo>
                  <a:lnTo>
                    <a:pt x="251" y="201"/>
                  </a:lnTo>
                  <a:lnTo>
                    <a:pt x="256" y="206"/>
                  </a:lnTo>
                  <a:lnTo>
                    <a:pt x="261" y="210"/>
                  </a:lnTo>
                  <a:lnTo>
                    <a:pt x="266" y="215"/>
                  </a:lnTo>
                  <a:lnTo>
                    <a:pt x="271" y="219"/>
                  </a:lnTo>
                  <a:lnTo>
                    <a:pt x="276" y="224"/>
                  </a:lnTo>
                  <a:lnTo>
                    <a:pt x="281" y="229"/>
                  </a:lnTo>
                  <a:lnTo>
                    <a:pt x="287" y="233"/>
                  </a:lnTo>
                  <a:lnTo>
                    <a:pt x="292" y="238"/>
                  </a:lnTo>
                  <a:lnTo>
                    <a:pt x="297" y="243"/>
                  </a:lnTo>
                  <a:lnTo>
                    <a:pt x="302" y="247"/>
                  </a:lnTo>
                  <a:lnTo>
                    <a:pt x="307" y="252"/>
                  </a:lnTo>
                  <a:lnTo>
                    <a:pt x="312" y="257"/>
                  </a:lnTo>
                  <a:lnTo>
                    <a:pt x="317" y="261"/>
                  </a:lnTo>
                  <a:lnTo>
                    <a:pt x="322" y="266"/>
                  </a:lnTo>
                  <a:lnTo>
                    <a:pt x="327" y="271"/>
                  </a:lnTo>
                  <a:lnTo>
                    <a:pt x="332" y="275"/>
                  </a:lnTo>
                  <a:lnTo>
                    <a:pt x="337" y="280"/>
                  </a:lnTo>
                  <a:lnTo>
                    <a:pt x="342" y="285"/>
                  </a:lnTo>
                  <a:lnTo>
                    <a:pt x="347" y="290"/>
                  </a:lnTo>
                  <a:lnTo>
                    <a:pt x="352" y="294"/>
                  </a:lnTo>
                  <a:lnTo>
                    <a:pt x="356" y="299"/>
                  </a:lnTo>
                  <a:lnTo>
                    <a:pt x="361" y="304"/>
                  </a:lnTo>
                  <a:lnTo>
                    <a:pt x="366" y="309"/>
                  </a:lnTo>
                  <a:lnTo>
                    <a:pt x="371" y="313"/>
                  </a:lnTo>
                  <a:lnTo>
                    <a:pt x="376" y="318"/>
                  </a:lnTo>
                  <a:lnTo>
                    <a:pt x="381" y="323"/>
                  </a:lnTo>
                  <a:lnTo>
                    <a:pt x="386" y="328"/>
                  </a:lnTo>
                  <a:lnTo>
                    <a:pt x="391" y="333"/>
                  </a:lnTo>
                  <a:lnTo>
                    <a:pt x="395" y="338"/>
                  </a:lnTo>
                  <a:lnTo>
                    <a:pt x="400" y="342"/>
                  </a:lnTo>
                  <a:lnTo>
                    <a:pt x="405" y="347"/>
                  </a:lnTo>
                  <a:lnTo>
                    <a:pt x="410" y="352"/>
                  </a:lnTo>
                  <a:lnTo>
                    <a:pt x="414" y="357"/>
                  </a:lnTo>
                  <a:lnTo>
                    <a:pt x="419" y="362"/>
                  </a:lnTo>
                  <a:lnTo>
                    <a:pt x="424" y="367"/>
                  </a:lnTo>
                  <a:lnTo>
                    <a:pt x="429" y="372"/>
                  </a:lnTo>
                  <a:lnTo>
                    <a:pt x="433" y="376"/>
                  </a:lnTo>
                  <a:lnTo>
                    <a:pt x="438" y="381"/>
                  </a:lnTo>
                  <a:lnTo>
                    <a:pt x="443" y="386"/>
                  </a:lnTo>
                  <a:lnTo>
                    <a:pt x="447" y="391"/>
                  </a:lnTo>
                  <a:lnTo>
                    <a:pt x="452" y="396"/>
                  </a:lnTo>
                  <a:lnTo>
                    <a:pt x="457" y="401"/>
                  </a:lnTo>
                  <a:lnTo>
                    <a:pt x="461" y="406"/>
                  </a:lnTo>
                  <a:lnTo>
                    <a:pt x="466" y="411"/>
                  </a:lnTo>
                  <a:lnTo>
                    <a:pt x="471" y="416"/>
                  </a:lnTo>
                  <a:lnTo>
                    <a:pt x="475" y="421"/>
                  </a:lnTo>
                  <a:lnTo>
                    <a:pt x="480" y="426"/>
                  </a:lnTo>
                  <a:lnTo>
                    <a:pt x="484" y="431"/>
                  </a:lnTo>
                  <a:lnTo>
                    <a:pt x="489" y="436"/>
                  </a:lnTo>
                  <a:lnTo>
                    <a:pt x="494" y="441"/>
                  </a:lnTo>
                  <a:lnTo>
                    <a:pt x="498" y="446"/>
                  </a:lnTo>
                  <a:lnTo>
                    <a:pt x="503" y="451"/>
                  </a:lnTo>
                  <a:lnTo>
                    <a:pt x="507" y="456"/>
                  </a:lnTo>
                  <a:lnTo>
                    <a:pt x="512" y="461"/>
                  </a:lnTo>
                  <a:lnTo>
                    <a:pt x="516" y="466"/>
                  </a:lnTo>
                  <a:lnTo>
                    <a:pt x="521" y="471"/>
                  </a:lnTo>
                  <a:lnTo>
                    <a:pt x="525" y="476"/>
                  </a:lnTo>
                  <a:lnTo>
                    <a:pt x="529" y="481"/>
                  </a:lnTo>
                  <a:lnTo>
                    <a:pt x="534" y="486"/>
                  </a:lnTo>
                  <a:lnTo>
                    <a:pt x="538" y="491"/>
                  </a:lnTo>
                  <a:lnTo>
                    <a:pt x="543" y="496"/>
                  </a:lnTo>
                  <a:lnTo>
                    <a:pt x="547" y="501"/>
                  </a:lnTo>
                  <a:lnTo>
                    <a:pt x="552" y="507"/>
                  </a:lnTo>
                  <a:lnTo>
                    <a:pt x="556" y="512"/>
                  </a:lnTo>
                  <a:lnTo>
                    <a:pt x="560" y="517"/>
                  </a:lnTo>
                  <a:lnTo>
                    <a:pt x="565" y="522"/>
                  </a:lnTo>
                  <a:lnTo>
                    <a:pt x="569" y="527"/>
                  </a:lnTo>
                  <a:lnTo>
                    <a:pt x="573" y="532"/>
                  </a:lnTo>
                  <a:lnTo>
                    <a:pt x="578" y="537"/>
                  </a:lnTo>
                  <a:lnTo>
                    <a:pt x="582" y="543"/>
                  </a:lnTo>
                  <a:lnTo>
                    <a:pt x="586" y="548"/>
                  </a:lnTo>
                  <a:lnTo>
                    <a:pt x="590" y="553"/>
                  </a:lnTo>
                  <a:lnTo>
                    <a:pt x="595" y="558"/>
                  </a:lnTo>
                  <a:lnTo>
                    <a:pt x="599" y="563"/>
                  </a:lnTo>
                  <a:lnTo>
                    <a:pt x="603" y="568"/>
                  </a:lnTo>
                  <a:lnTo>
                    <a:pt x="607" y="574"/>
                  </a:lnTo>
                  <a:lnTo>
                    <a:pt x="612" y="579"/>
                  </a:lnTo>
                  <a:lnTo>
                    <a:pt x="616" y="584"/>
                  </a:lnTo>
                  <a:lnTo>
                    <a:pt x="620" y="589"/>
                  </a:lnTo>
                  <a:lnTo>
                    <a:pt x="624" y="595"/>
                  </a:lnTo>
                  <a:lnTo>
                    <a:pt x="628" y="600"/>
                  </a:lnTo>
                  <a:lnTo>
                    <a:pt x="632" y="605"/>
                  </a:lnTo>
                  <a:lnTo>
                    <a:pt x="637" y="610"/>
                  </a:lnTo>
                  <a:lnTo>
                    <a:pt x="641" y="616"/>
                  </a:lnTo>
                  <a:lnTo>
                    <a:pt x="645" y="621"/>
                  </a:lnTo>
                  <a:lnTo>
                    <a:pt x="649" y="626"/>
                  </a:lnTo>
                  <a:lnTo>
                    <a:pt x="653" y="631"/>
                  </a:lnTo>
                  <a:lnTo>
                    <a:pt x="657" y="637"/>
                  </a:lnTo>
                  <a:lnTo>
                    <a:pt x="661" y="642"/>
                  </a:lnTo>
                  <a:lnTo>
                    <a:pt x="665" y="647"/>
                  </a:lnTo>
                  <a:lnTo>
                    <a:pt x="669" y="653"/>
                  </a:lnTo>
                  <a:lnTo>
                    <a:pt x="673" y="658"/>
                  </a:lnTo>
                  <a:lnTo>
                    <a:pt x="677" y="663"/>
                  </a:lnTo>
                  <a:lnTo>
                    <a:pt x="681" y="669"/>
                  </a:lnTo>
                  <a:lnTo>
                    <a:pt x="685" y="674"/>
                  </a:lnTo>
                  <a:lnTo>
                    <a:pt x="689" y="679"/>
                  </a:lnTo>
                  <a:lnTo>
                    <a:pt x="693" y="685"/>
                  </a:lnTo>
                  <a:lnTo>
                    <a:pt x="697" y="690"/>
                  </a:lnTo>
                  <a:lnTo>
                    <a:pt x="701" y="695"/>
                  </a:lnTo>
                  <a:lnTo>
                    <a:pt x="705" y="701"/>
                  </a:lnTo>
                  <a:lnTo>
                    <a:pt x="709" y="706"/>
                  </a:lnTo>
                  <a:lnTo>
                    <a:pt x="713" y="711"/>
                  </a:lnTo>
                  <a:lnTo>
                    <a:pt x="716" y="717"/>
                  </a:lnTo>
                  <a:lnTo>
                    <a:pt x="720" y="722"/>
                  </a:lnTo>
                  <a:lnTo>
                    <a:pt x="724" y="728"/>
                  </a:lnTo>
                  <a:lnTo>
                    <a:pt x="728" y="733"/>
                  </a:lnTo>
                  <a:lnTo>
                    <a:pt x="732" y="738"/>
                  </a:lnTo>
                  <a:lnTo>
                    <a:pt x="736" y="744"/>
                  </a:lnTo>
                  <a:lnTo>
                    <a:pt x="739" y="749"/>
                  </a:lnTo>
                  <a:lnTo>
                    <a:pt x="743" y="755"/>
                  </a:lnTo>
                  <a:lnTo>
                    <a:pt x="747" y="760"/>
                  </a:lnTo>
                  <a:lnTo>
                    <a:pt x="751" y="766"/>
                  </a:lnTo>
                  <a:lnTo>
                    <a:pt x="755" y="771"/>
                  </a:lnTo>
                  <a:lnTo>
                    <a:pt x="758" y="777"/>
                  </a:lnTo>
                  <a:lnTo>
                    <a:pt x="762" y="782"/>
                  </a:lnTo>
                  <a:lnTo>
                    <a:pt x="766" y="788"/>
                  </a:lnTo>
                  <a:lnTo>
                    <a:pt x="769" y="793"/>
                  </a:lnTo>
                  <a:lnTo>
                    <a:pt x="773" y="799"/>
                  </a:lnTo>
                  <a:lnTo>
                    <a:pt x="777" y="804"/>
                  </a:lnTo>
                  <a:lnTo>
                    <a:pt x="780" y="810"/>
                  </a:lnTo>
                  <a:lnTo>
                    <a:pt x="784" y="815"/>
                  </a:lnTo>
                  <a:lnTo>
                    <a:pt x="788" y="821"/>
                  </a:lnTo>
                  <a:lnTo>
                    <a:pt x="791" y="826"/>
                  </a:lnTo>
                  <a:lnTo>
                    <a:pt x="795" y="832"/>
                  </a:lnTo>
                  <a:lnTo>
                    <a:pt x="798" y="837"/>
                  </a:lnTo>
                  <a:lnTo>
                    <a:pt x="802" y="843"/>
                  </a:lnTo>
                  <a:lnTo>
                    <a:pt x="806" y="848"/>
                  </a:lnTo>
                  <a:lnTo>
                    <a:pt x="809" y="854"/>
                  </a:lnTo>
                  <a:lnTo>
                    <a:pt x="813" y="859"/>
                  </a:lnTo>
                  <a:lnTo>
                    <a:pt x="816" y="865"/>
                  </a:lnTo>
                  <a:lnTo>
                    <a:pt x="820" y="871"/>
                  </a:lnTo>
                  <a:lnTo>
                    <a:pt x="823" y="876"/>
                  </a:lnTo>
                  <a:lnTo>
                    <a:pt x="827" y="882"/>
                  </a:lnTo>
                  <a:lnTo>
                    <a:pt x="830" y="887"/>
                  </a:lnTo>
                  <a:lnTo>
                    <a:pt x="834" y="893"/>
                  </a:lnTo>
                  <a:lnTo>
                    <a:pt x="837" y="899"/>
                  </a:lnTo>
                  <a:lnTo>
                    <a:pt x="840" y="904"/>
                  </a:lnTo>
                  <a:lnTo>
                    <a:pt x="844" y="910"/>
                  </a:lnTo>
                  <a:lnTo>
                    <a:pt x="847" y="916"/>
                  </a:lnTo>
                  <a:lnTo>
                    <a:pt x="851" y="921"/>
                  </a:lnTo>
                  <a:lnTo>
                    <a:pt x="854" y="927"/>
                  </a:lnTo>
                  <a:lnTo>
                    <a:pt x="857" y="932"/>
                  </a:lnTo>
                  <a:lnTo>
                    <a:pt x="861" y="938"/>
                  </a:lnTo>
                  <a:lnTo>
                    <a:pt x="864" y="944"/>
                  </a:lnTo>
                  <a:lnTo>
                    <a:pt x="867" y="949"/>
                  </a:lnTo>
                  <a:lnTo>
                    <a:pt x="871" y="955"/>
                  </a:lnTo>
                  <a:lnTo>
                    <a:pt x="874" y="961"/>
                  </a:lnTo>
                  <a:lnTo>
                    <a:pt x="877" y="966"/>
                  </a:lnTo>
                  <a:lnTo>
                    <a:pt x="881" y="972"/>
                  </a:lnTo>
                  <a:lnTo>
                    <a:pt x="884" y="978"/>
                  </a:lnTo>
                  <a:lnTo>
                    <a:pt x="887" y="984"/>
                  </a:lnTo>
                  <a:lnTo>
                    <a:pt x="890" y="989"/>
                  </a:lnTo>
                  <a:lnTo>
                    <a:pt x="894" y="995"/>
                  </a:lnTo>
                  <a:lnTo>
                    <a:pt x="897" y="1001"/>
                  </a:lnTo>
                  <a:lnTo>
                    <a:pt x="900" y="1006"/>
                  </a:lnTo>
                  <a:lnTo>
                    <a:pt x="903" y="1012"/>
                  </a:lnTo>
                  <a:lnTo>
                    <a:pt x="906" y="1018"/>
                  </a:lnTo>
                  <a:lnTo>
                    <a:pt x="909" y="1024"/>
                  </a:lnTo>
                  <a:lnTo>
                    <a:pt x="913" y="1029"/>
                  </a:lnTo>
                  <a:lnTo>
                    <a:pt x="916" y="1035"/>
                  </a:lnTo>
                  <a:lnTo>
                    <a:pt x="919" y="1041"/>
                  </a:lnTo>
                  <a:lnTo>
                    <a:pt x="922" y="1047"/>
                  </a:lnTo>
                  <a:lnTo>
                    <a:pt x="925" y="1053"/>
                  </a:lnTo>
                  <a:lnTo>
                    <a:pt x="928" y="1058"/>
                  </a:lnTo>
                  <a:lnTo>
                    <a:pt x="931" y="1064"/>
                  </a:lnTo>
                  <a:lnTo>
                    <a:pt x="934" y="1070"/>
                  </a:lnTo>
                  <a:lnTo>
                    <a:pt x="937" y="1076"/>
                  </a:lnTo>
                  <a:lnTo>
                    <a:pt x="940" y="1082"/>
                  </a:lnTo>
                  <a:lnTo>
                    <a:pt x="943" y="1087"/>
                  </a:lnTo>
                  <a:lnTo>
                    <a:pt x="946" y="1093"/>
                  </a:lnTo>
                  <a:lnTo>
                    <a:pt x="949" y="1099"/>
                  </a:lnTo>
                  <a:lnTo>
                    <a:pt x="952" y="1105"/>
                  </a:lnTo>
                  <a:lnTo>
                    <a:pt x="955" y="1111"/>
                  </a:lnTo>
                  <a:lnTo>
                    <a:pt x="958" y="1116"/>
                  </a:lnTo>
                  <a:lnTo>
                    <a:pt x="961" y="1122"/>
                  </a:lnTo>
                  <a:lnTo>
                    <a:pt x="964" y="1128"/>
                  </a:lnTo>
                  <a:lnTo>
                    <a:pt x="967" y="1134"/>
                  </a:lnTo>
                  <a:lnTo>
                    <a:pt x="970" y="1140"/>
                  </a:lnTo>
                  <a:lnTo>
                    <a:pt x="973" y="1146"/>
                  </a:lnTo>
                  <a:lnTo>
                    <a:pt x="975" y="1152"/>
                  </a:lnTo>
                  <a:lnTo>
                    <a:pt x="978" y="1158"/>
                  </a:lnTo>
                  <a:lnTo>
                    <a:pt x="981" y="1163"/>
                  </a:lnTo>
                  <a:lnTo>
                    <a:pt x="984" y="1169"/>
                  </a:lnTo>
                  <a:lnTo>
                    <a:pt x="987" y="1175"/>
                  </a:lnTo>
                  <a:lnTo>
                    <a:pt x="990" y="1181"/>
                  </a:lnTo>
                  <a:lnTo>
                    <a:pt x="992" y="1187"/>
                  </a:lnTo>
                  <a:lnTo>
                    <a:pt x="995" y="1193"/>
                  </a:lnTo>
                  <a:lnTo>
                    <a:pt x="998" y="1199"/>
                  </a:lnTo>
                  <a:lnTo>
                    <a:pt x="1001" y="1205"/>
                  </a:lnTo>
                  <a:lnTo>
                    <a:pt x="1003" y="1211"/>
                  </a:lnTo>
                  <a:lnTo>
                    <a:pt x="1006" y="1217"/>
                  </a:lnTo>
                  <a:lnTo>
                    <a:pt x="1009" y="1223"/>
                  </a:lnTo>
                  <a:lnTo>
                    <a:pt x="1011" y="1228"/>
                  </a:lnTo>
                  <a:lnTo>
                    <a:pt x="1014" y="1234"/>
                  </a:lnTo>
                  <a:lnTo>
                    <a:pt x="1017" y="1240"/>
                  </a:lnTo>
                  <a:lnTo>
                    <a:pt x="1019" y="1246"/>
                  </a:lnTo>
                  <a:lnTo>
                    <a:pt x="1022" y="1252"/>
                  </a:lnTo>
                  <a:lnTo>
                    <a:pt x="1025" y="1258"/>
                  </a:lnTo>
                  <a:lnTo>
                    <a:pt x="1027" y="1264"/>
                  </a:lnTo>
                  <a:lnTo>
                    <a:pt x="1030" y="1270"/>
                  </a:lnTo>
                  <a:lnTo>
                    <a:pt x="1032" y="1276"/>
                  </a:lnTo>
                  <a:lnTo>
                    <a:pt x="1035" y="1282"/>
                  </a:lnTo>
                  <a:lnTo>
                    <a:pt x="1038" y="1288"/>
                  </a:lnTo>
                  <a:lnTo>
                    <a:pt x="1040" y="1294"/>
                  </a:lnTo>
                  <a:lnTo>
                    <a:pt x="1043" y="1300"/>
                  </a:lnTo>
                  <a:lnTo>
                    <a:pt x="1045" y="1306"/>
                  </a:lnTo>
                  <a:lnTo>
                    <a:pt x="1048" y="1312"/>
                  </a:lnTo>
                  <a:lnTo>
                    <a:pt x="1050" y="1318"/>
                  </a:lnTo>
                  <a:lnTo>
                    <a:pt x="1053" y="1324"/>
                  </a:lnTo>
                  <a:lnTo>
                    <a:pt x="1055" y="1330"/>
                  </a:lnTo>
                  <a:lnTo>
                    <a:pt x="1058" y="1336"/>
                  </a:lnTo>
                  <a:lnTo>
                    <a:pt x="1060" y="1342"/>
                  </a:lnTo>
                  <a:lnTo>
                    <a:pt x="1062" y="1348"/>
                  </a:lnTo>
                  <a:lnTo>
                    <a:pt x="1065" y="1354"/>
                  </a:lnTo>
                  <a:lnTo>
                    <a:pt x="1067" y="1361"/>
                  </a:lnTo>
                  <a:lnTo>
                    <a:pt x="1070" y="1367"/>
                  </a:lnTo>
                  <a:lnTo>
                    <a:pt x="1072" y="1373"/>
                  </a:lnTo>
                  <a:lnTo>
                    <a:pt x="1074" y="1379"/>
                  </a:lnTo>
                  <a:lnTo>
                    <a:pt x="1077" y="1385"/>
                  </a:lnTo>
                  <a:lnTo>
                    <a:pt x="1079" y="1391"/>
                  </a:lnTo>
                  <a:lnTo>
                    <a:pt x="1081" y="1397"/>
                  </a:lnTo>
                  <a:lnTo>
                    <a:pt x="1084" y="1403"/>
                  </a:lnTo>
                  <a:lnTo>
                    <a:pt x="1086" y="1409"/>
                  </a:lnTo>
                  <a:lnTo>
                    <a:pt x="1088" y="1415"/>
                  </a:lnTo>
                  <a:lnTo>
                    <a:pt x="1090" y="1421"/>
                  </a:lnTo>
                  <a:lnTo>
                    <a:pt x="1093" y="1427"/>
                  </a:lnTo>
                  <a:lnTo>
                    <a:pt x="1095" y="1434"/>
                  </a:lnTo>
                  <a:lnTo>
                    <a:pt x="1097" y="1440"/>
                  </a:lnTo>
                  <a:lnTo>
                    <a:pt x="1099" y="1446"/>
                  </a:lnTo>
                  <a:lnTo>
                    <a:pt x="1101" y="1452"/>
                  </a:lnTo>
                  <a:lnTo>
                    <a:pt x="1104" y="1458"/>
                  </a:lnTo>
                  <a:lnTo>
                    <a:pt x="1106" y="1464"/>
                  </a:lnTo>
                  <a:lnTo>
                    <a:pt x="1108" y="1470"/>
                  </a:lnTo>
                  <a:lnTo>
                    <a:pt x="1110" y="1476"/>
                  </a:lnTo>
                  <a:lnTo>
                    <a:pt x="1112" y="1483"/>
                  </a:lnTo>
                  <a:lnTo>
                    <a:pt x="1114" y="1489"/>
                  </a:lnTo>
                  <a:lnTo>
                    <a:pt x="1116" y="1495"/>
                  </a:lnTo>
                  <a:lnTo>
                    <a:pt x="1119" y="1501"/>
                  </a:lnTo>
                  <a:lnTo>
                    <a:pt x="1121" y="1507"/>
                  </a:lnTo>
                  <a:lnTo>
                    <a:pt x="1123" y="1513"/>
                  </a:lnTo>
                  <a:lnTo>
                    <a:pt x="1125" y="1520"/>
                  </a:lnTo>
                  <a:lnTo>
                    <a:pt x="1127" y="1526"/>
                  </a:lnTo>
                  <a:lnTo>
                    <a:pt x="1129" y="1532"/>
                  </a:lnTo>
                  <a:lnTo>
                    <a:pt x="1131" y="1538"/>
                  </a:lnTo>
                  <a:lnTo>
                    <a:pt x="1133" y="1544"/>
                  </a:lnTo>
                  <a:lnTo>
                    <a:pt x="1135" y="1551"/>
                  </a:lnTo>
                  <a:lnTo>
                    <a:pt x="1137" y="1557"/>
                  </a:lnTo>
                  <a:lnTo>
                    <a:pt x="1139" y="1563"/>
                  </a:lnTo>
                  <a:lnTo>
                    <a:pt x="1140" y="1569"/>
                  </a:lnTo>
                  <a:lnTo>
                    <a:pt x="1142" y="1575"/>
                  </a:lnTo>
                  <a:lnTo>
                    <a:pt x="1144" y="1582"/>
                  </a:lnTo>
                  <a:lnTo>
                    <a:pt x="1146" y="1588"/>
                  </a:lnTo>
                  <a:lnTo>
                    <a:pt x="1148" y="1594"/>
                  </a:lnTo>
                  <a:lnTo>
                    <a:pt x="1150" y="1600"/>
                  </a:lnTo>
                  <a:lnTo>
                    <a:pt x="1152" y="1606"/>
                  </a:lnTo>
                  <a:lnTo>
                    <a:pt x="1154" y="1613"/>
                  </a:lnTo>
                  <a:lnTo>
                    <a:pt x="1155" y="1619"/>
                  </a:lnTo>
                  <a:lnTo>
                    <a:pt x="1157" y="1625"/>
                  </a:lnTo>
                  <a:lnTo>
                    <a:pt x="1159" y="1631"/>
                  </a:lnTo>
                  <a:lnTo>
                    <a:pt x="1161" y="1638"/>
                  </a:lnTo>
                  <a:lnTo>
                    <a:pt x="1163" y="1644"/>
                  </a:lnTo>
                  <a:lnTo>
                    <a:pt x="1164" y="1650"/>
                  </a:lnTo>
                  <a:lnTo>
                    <a:pt x="1166" y="1656"/>
                  </a:lnTo>
                  <a:lnTo>
                    <a:pt x="1168" y="1663"/>
                  </a:lnTo>
                  <a:lnTo>
                    <a:pt x="1169" y="1669"/>
                  </a:lnTo>
                  <a:lnTo>
                    <a:pt x="1171" y="1675"/>
                  </a:lnTo>
                  <a:lnTo>
                    <a:pt x="1173" y="1682"/>
                  </a:lnTo>
                  <a:lnTo>
                    <a:pt x="1175" y="1688"/>
                  </a:lnTo>
                  <a:lnTo>
                    <a:pt x="1176" y="1694"/>
                  </a:lnTo>
                  <a:lnTo>
                    <a:pt x="1178" y="1700"/>
                  </a:lnTo>
                  <a:lnTo>
                    <a:pt x="1179" y="1707"/>
                  </a:lnTo>
                  <a:lnTo>
                    <a:pt x="1181" y="1713"/>
                  </a:lnTo>
                  <a:lnTo>
                    <a:pt x="1183" y="1719"/>
                  </a:lnTo>
                  <a:lnTo>
                    <a:pt x="1184" y="1726"/>
                  </a:lnTo>
                  <a:lnTo>
                    <a:pt x="1186" y="1732"/>
                  </a:lnTo>
                  <a:lnTo>
                    <a:pt x="1187" y="1738"/>
                  </a:lnTo>
                  <a:lnTo>
                    <a:pt x="1189" y="1745"/>
                  </a:lnTo>
                  <a:lnTo>
                    <a:pt x="1190" y="1751"/>
                  </a:lnTo>
                  <a:lnTo>
                    <a:pt x="1192" y="1757"/>
                  </a:lnTo>
                  <a:lnTo>
                    <a:pt x="1193" y="1764"/>
                  </a:lnTo>
                  <a:lnTo>
                    <a:pt x="1195" y="1770"/>
                  </a:lnTo>
                  <a:lnTo>
                    <a:pt x="1196" y="1776"/>
                  </a:lnTo>
                  <a:lnTo>
                    <a:pt x="1198" y="1783"/>
                  </a:lnTo>
                  <a:lnTo>
                    <a:pt x="1199" y="1789"/>
                  </a:lnTo>
                  <a:lnTo>
                    <a:pt x="1201" y="1795"/>
                  </a:lnTo>
                  <a:lnTo>
                    <a:pt x="1202" y="1802"/>
                  </a:lnTo>
                  <a:lnTo>
                    <a:pt x="1204" y="1808"/>
                  </a:lnTo>
                  <a:lnTo>
                    <a:pt x="1205" y="1814"/>
                  </a:lnTo>
                  <a:lnTo>
                    <a:pt x="1206" y="1821"/>
                  </a:lnTo>
                  <a:lnTo>
                    <a:pt x="1208" y="1827"/>
                  </a:lnTo>
                  <a:lnTo>
                    <a:pt x="1209" y="1833"/>
                  </a:lnTo>
                  <a:lnTo>
                    <a:pt x="1210" y="1840"/>
                  </a:lnTo>
                  <a:lnTo>
                    <a:pt x="1212" y="1846"/>
                  </a:lnTo>
                  <a:lnTo>
                    <a:pt x="1213" y="1853"/>
                  </a:lnTo>
                  <a:lnTo>
                    <a:pt x="1214" y="1859"/>
                  </a:lnTo>
                  <a:lnTo>
                    <a:pt x="1216" y="1865"/>
                  </a:lnTo>
                  <a:lnTo>
                    <a:pt x="1217" y="1872"/>
                  </a:lnTo>
                  <a:lnTo>
                    <a:pt x="1218" y="1878"/>
                  </a:lnTo>
                  <a:lnTo>
                    <a:pt x="1219" y="1884"/>
                  </a:lnTo>
                  <a:lnTo>
                    <a:pt x="1221" y="1891"/>
                  </a:lnTo>
                  <a:lnTo>
                    <a:pt x="1222" y="1897"/>
                  </a:lnTo>
                  <a:lnTo>
                    <a:pt x="1223" y="1904"/>
                  </a:lnTo>
                  <a:lnTo>
                    <a:pt x="1224" y="1910"/>
                  </a:lnTo>
                  <a:lnTo>
                    <a:pt x="1225" y="1916"/>
                  </a:lnTo>
                  <a:lnTo>
                    <a:pt x="1227" y="1923"/>
                  </a:lnTo>
                  <a:lnTo>
                    <a:pt x="1228" y="1929"/>
                  </a:lnTo>
                  <a:lnTo>
                    <a:pt x="1229" y="1936"/>
                  </a:lnTo>
                  <a:lnTo>
                    <a:pt x="1230" y="1942"/>
                  </a:lnTo>
                  <a:lnTo>
                    <a:pt x="1231" y="1949"/>
                  </a:lnTo>
                  <a:lnTo>
                    <a:pt x="1232" y="1955"/>
                  </a:lnTo>
                  <a:lnTo>
                    <a:pt x="1233" y="1961"/>
                  </a:lnTo>
                  <a:lnTo>
                    <a:pt x="1234" y="1968"/>
                  </a:lnTo>
                  <a:lnTo>
                    <a:pt x="1235" y="1974"/>
                  </a:lnTo>
                  <a:lnTo>
                    <a:pt x="1236" y="1981"/>
                  </a:lnTo>
                  <a:lnTo>
                    <a:pt x="1237" y="1987"/>
                  </a:lnTo>
                  <a:lnTo>
                    <a:pt x="1238" y="1994"/>
                  </a:lnTo>
                  <a:lnTo>
                    <a:pt x="1239" y="2000"/>
                  </a:lnTo>
                  <a:lnTo>
                    <a:pt x="1240" y="2007"/>
                  </a:lnTo>
                  <a:lnTo>
                    <a:pt x="1241" y="2013"/>
                  </a:lnTo>
                  <a:lnTo>
                    <a:pt x="1242" y="2019"/>
                  </a:lnTo>
                  <a:lnTo>
                    <a:pt x="1243" y="2026"/>
                  </a:lnTo>
                  <a:lnTo>
                    <a:pt x="1244" y="2032"/>
                  </a:lnTo>
                  <a:lnTo>
                    <a:pt x="1245" y="2039"/>
                  </a:lnTo>
                  <a:lnTo>
                    <a:pt x="1246" y="2045"/>
                  </a:lnTo>
                  <a:lnTo>
                    <a:pt x="1247" y="2052"/>
                  </a:lnTo>
                  <a:lnTo>
                    <a:pt x="1248" y="2058"/>
                  </a:lnTo>
                  <a:lnTo>
                    <a:pt x="1248" y="2065"/>
                  </a:lnTo>
                  <a:lnTo>
                    <a:pt x="1249" y="2071"/>
                  </a:lnTo>
                  <a:lnTo>
                    <a:pt x="1250" y="2078"/>
                  </a:lnTo>
                  <a:lnTo>
                    <a:pt x="1251" y="2084"/>
                  </a:lnTo>
                  <a:lnTo>
                    <a:pt x="1252" y="2091"/>
                  </a:lnTo>
                  <a:lnTo>
                    <a:pt x="1252" y="2097"/>
                  </a:lnTo>
                  <a:lnTo>
                    <a:pt x="1253" y="2104"/>
                  </a:lnTo>
                  <a:lnTo>
                    <a:pt x="1254" y="2110"/>
                  </a:lnTo>
                  <a:lnTo>
                    <a:pt x="1255" y="2117"/>
                  </a:lnTo>
                  <a:lnTo>
                    <a:pt x="1255" y="2123"/>
                  </a:lnTo>
                  <a:lnTo>
                    <a:pt x="1256" y="2130"/>
                  </a:lnTo>
                  <a:lnTo>
                    <a:pt x="1257" y="2136"/>
                  </a:lnTo>
                  <a:lnTo>
                    <a:pt x="1257" y="2143"/>
                  </a:lnTo>
                  <a:lnTo>
                    <a:pt x="1258" y="2149"/>
                  </a:lnTo>
                  <a:lnTo>
                    <a:pt x="1259" y="2156"/>
                  </a:lnTo>
                  <a:lnTo>
                    <a:pt x="1259" y="2162"/>
                  </a:lnTo>
                  <a:lnTo>
                    <a:pt x="1260" y="2169"/>
                  </a:lnTo>
                  <a:lnTo>
                    <a:pt x="1261" y="2175"/>
                  </a:lnTo>
                  <a:lnTo>
                    <a:pt x="1261" y="2182"/>
                  </a:lnTo>
                  <a:lnTo>
                    <a:pt x="1262" y="2188"/>
                  </a:lnTo>
                  <a:lnTo>
                    <a:pt x="1262" y="2195"/>
                  </a:lnTo>
                  <a:lnTo>
                    <a:pt x="1263" y="2201"/>
                  </a:lnTo>
                  <a:lnTo>
                    <a:pt x="1263" y="2208"/>
                  </a:lnTo>
                  <a:lnTo>
                    <a:pt x="1264" y="2214"/>
                  </a:lnTo>
                  <a:lnTo>
                    <a:pt x="1264" y="2221"/>
                  </a:lnTo>
                  <a:lnTo>
                    <a:pt x="1265" y="2227"/>
                  </a:lnTo>
                  <a:lnTo>
                    <a:pt x="1265" y="2234"/>
                  </a:lnTo>
                  <a:lnTo>
                    <a:pt x="1266" y="2241"/>
                  </a:lnTo>
                  <a:lnTo>
                    <a:pt x="1266" y="2247"/>
                  </a:lnTo>
                  <a:lnTo>
                    <a:pt x="1267" y="2254"/>
                  </a:lnTo>
                  <a:lnTo>
                    <a:pt x="1267" y="2260"/>
                  </a:lnTo>
                  <a:lnTo>
                    <a:pt x="1268" y="2267"/>
                  </a:lnTo>
                  <a:lnTo>
                    <a:pt x="1268" y="2273"/>
                  </a:lnTo>
                  <a:lnTo>
                    <a:pt x="1268" y="2280"/>
                  </a:lnTo>
                  <a:lnTo>
                    <a:pt x="1269" y="2286"/>
                  </a:lnTo>
                  <a:lnTo>
                    <a:pt x="1269" y="2293"/>
                  </a:lnTo>
                  <a:lnTo>
                    <a:pt x="1269" y="2300"/>
                  </a:lnTo>
                  <a:lnTo>
                    <a:pt x="1270" y="2306"/>
                  </a:lnTo>
                  <a:lnTo>
                    <a:pt x="1270" y="2313"/>
                  </a:lnTo>
                  <a:lnTo>
                    <a:pt x="1270" y="2319"/>
                  </a:lnTo>
                  <a:lnTo>
                    <a:pt x="1271" y="2326"/>
                  </a:lnTo>
                  <a:lnTo>
                    <a:pt x="1271" y="2332"/>
                  </a:lnTo>
                  <a:lnTo>
                    <a:pt x="1271" y="2339"/>
                  </a:lnTo>
                  <a:lnTo>
                    <a:pt x="1271" y="2346"/>
                  </a:lnTo>
                  <a:lnTo>
                    <a:pt x="1272" y="2352"/>
                  </a:lnTo>
                  <a:lnTo>
                    <a:pt x="1272" y="2359"/>
                  </a:lnTo>
                  <a:lnTo>
                    <a:pt x="1272" y="2365"/>
                  </a:lnTo>
                  <a:lnTo>
                    <a:pt x="1272" y="2372"/>
                  </a:lnTo>
                  <a:lnTo>
                    <a:pt x="1272" y="2378"/>
                  </a:lnTo>
                  <a:lnTo>
                    <a:pt x="1272" y="2385"/>
                  </a:lnTo>
                  <a:lnTo>
                    <a:pt x="1273" y="2392"/>
                  </a:lnTo>
                  <a:lnTo>
                    <a:pt x="1273" y="2398"/>
                  </a:lnTo>
                  <a:lnTo>
                    <a:pt x="1273" y="2405"/>
                  </a:lnTo>
                  <a:lnTo>
                    <a:pt x="1273" y="2411"/>
                  </a:lnTo>
                  <a:lnTo>
                    <a:pt x="1273" y="2418"/>
                  </a:lnTo>
                  <a:lnTo>
                    <a:pt x="1273" y="2425"/>
                  </a:lnTo>
                  <a:lnTo>
                    <a:pt x="1273" y="2431"/>
                  </a:lnTo>
                  <a:lnTo>
                    <a:pt x="1273" y="2438"/>
                  </a:lnTo>
                  <a:lnTo>
                    <a:pt x="1273" y="2444"/>
                  </a:lnTo>
                  <a:lnTo>
                    <a:pt x="1273" y="2451"/>
                  </a:lnTo>
                  <a:lnTo>
                    <a:pt x="1273" y="2458"/>
                  </a:lnTo>
                  <a:lnTo>
                    <a:pt x="1273" y="2464"/>
                  </a:lnTo>
                  <a:lnTo>
                    <a:pt x="1273" y="2471"/>
                  </a:lnTo>
                  <a:lnTo>
                    <a:pt x="1273" y="2477"/>
                  </a:lnTo>
                  <a:lnTo>
                    <a:pt x="1273" y="2484"/>
                  </a:lnTo>
                  <a:lnTo>
                    <a:pt x="1273" y="2491"/>
                  </a:lnTo>
                  <a:lnTo>
                    <a:pt x="1273" y="2497"/>
                  </a:lnTo>
                  <a:lnTo>
                    <a:pt x="1273" y="2504"/>
                  </a:lnTo>
                  <a:lnTo>
                    <a:pt x="1273" y="2511"/>
                  </a:lnTo>
                  <a:lnTo>
                    <a:pt x="1272" y="2517"/>
                  </a:lnTo>
                  <a:lnTo>
                    <a:pt x="1272" y="2524"/>
                  </a:lnTo>
                  <a:lnTo>
                    <a:pt x="1272" y="2530"/>
                  </a:lnTo>
                  <a:lnTo>
                    <a:pt x="1272" y="2537"/>
                  </a:lnTo>
                  <a:lnTo>
                    <a:pt x="1272" y="2544"/>
                  </a:lnTo>
                  <a:lnTo>
                    <a:pt x="1271" y="2550"/>
                  </a:lnTo>
                  <a:lnTo>
                    <a:pt x="1271" y="2557"/>
                  </a:lnTo>
                  <a:lnTo>
                    <a:pt x="1271" y="2564"/>
                  </a:lnTo>
                  <a:lnTo>
                    <a:pt x="1271" y="2570"/>
                  </a:lnTo>
                  <a:lnTo>
                    <a:pt x="1270" y="2577"/>
                  </a:lnTo>
                  <a:lnTo>
                    <a:pt x="1270" y="2583"/>
                  </a:lnTo>
                  <a:lnTo>
                    <a:pt x="1270" y="2590"/>
                  </a:lnTo>
                  <a:lnTo>
                    <a:pt x="1270" y="2597"/>
                  </a:lnTo>
                  <a:lnTo>
                    <a:pt x="1269" y="2603"/>
                  </a:lnTo>
                  <a:lnTo>
                    <a:pt x="1269" y="2610"/>
                  </a:lnTo>
                  <a:lnTo>
                    <a:pt x="1269" y="2617"/>
                  </a:lnTo>
                  <a:lnTo>
                    <a:pt x="1268" y="2623"/>
                  </a:lnTo>
                  <a:lnTo>
                    <a:pt x="1268" y="2630"/>
                  </a:lnTo>
                  <a:lnTo>
                    <a:pt x="1267" y="2637"/>
                  </a:lnTo>
                  <a:lnTo>
                    <a:pt x="1267" y="2643"/>
                  </a:lnTo>
                  <a:lnTo>
                    <a:pt x="1267" y="2650"/>
                  </a:lnTo>
                  <a:lnTo>
                    <a:pt x="1266" y="2656"/>
                  </a:lnTo>
                  <a:lnTo>
                    <a:pt x="1266" y="2663"/>
                  </a:lnTo>
                  <a:lnTo>
                    <a:pt x="1265" y="2670"/>
                  </a:lnTo>
                  <a:lnTo>
                    <a:pt x="1265" y="2676"/>
                  </a:lnTo>
                  <a:lnTo>
                    <a:pt x="1264" y="2683"/>
                  </a:lnTo>
                  <a:lnTo>
                    <a:pt x="1264" y="2690"/>
                  </a:lnTo>
                  <a:lnTo>
                    <a:pt x="1263" y="2696"/>
                  </a:lnTo>
                  <a:lnTo>
                    <a:pt x="1263" y="2703"/>
                  </a:lnTo>
                  <a:lnTo>
                    <a:pt x="1262" y="2710"/>
                  </a:lnTo>
                  <a:lnTo>
                    <a:pt x="1261" y="2716"/>
                  </a:lnTo>
                  <a:lnTo>
                    <a:pt x="1261" y="2723"/>
                  </a:lnTo>
                  <a:lnTo>
                    <a:pt x="1260" y="2730"/>
                  </a:lnTo>
                  <a:lnTo>
                    <a:pt x="1260" y="2736"/>
                  </a:lnTo>
                  <a:lnTo>
                    <a:pt x="1259" y="2743"/>
                  </a:lnTo>
                  <a:lnTo>
                    <a:pt x="1258" y="2750"/>
                  </a:lnTo>
                  <a:lnTo>
                    <a:pt x="1258" y="2756"/>
                  </a:lnTo>
                  <a:lnTo>
                    <a:pt x="1257" y="2763"/>
                  </a:lnTo>
                  <a:lnTo>
                    <a:pt x="1256" y="2770"/>
                  </a:lnTo>
                  <a:lnTo>
                    <a:pt x="1256" y="2776"/>
                  </a:lnTo>
                  <a:lnTo>
                    <a:pt x="1255" y="2783"/>
                  </a:lnTo>
                  <a:lnTo>
                    <a:pt x="1254" y="2790"/>
                  </a:lnTo>
                  <a:lnTo>
                    <a:pt x="1253" y="2796"/>
                  </a:lnTo>
                  <a:lnTo>
                    <a:pt x="1253" y="2803"/>
                  </a:lnTo>
                  <a:lnTo>
                    <a:pt x="1252" y="2810"/>
                  </a:lnTo>
                  <a:lnTo>
                    <a:pt x="1251" y="2816"/>
                  </a:lnTo>
                  <a:lnTo>
                    <a:pt x="1250" y="2823"/>
                  </a:lnTo>
                  <a:lnTo>
                    <a:pt x="1249" y="2829"/>
                  </a:lnTo>
                  <a:lnTo>
                    <a:pt x="1249" y="2836"/>
                  </a:lnTo>
                  <a:lnTo>
                    <a:pt x="1248" y="2843"/>
                  </a:lnTo>
                  <a:lnTo>
                    <a:pt x="1247" y="2849"/>
                  </a:lnTo>
                  <a:lnTo>
                    <a:pt x="1246" y="2856"/>
                  </a:lnTo>
                  <a:lnTo>
                    <a:pt x="1245" y="2863"/>
                  </a:lnTo>
                  <a:lnTo>
                    <a:pt x="1244" y="2869"/>
                  </a:lnTo>
                  <a:lnTo>
                    <a:pt x="1243" y="2876"/>
                  </a:lnTo>
                  <a:lnTo>
                    <a:pt x="1242" y="2883"/>
                  </a:lnTo>
                  <a:lnTo>
                    <a:pt x="1241" y="2889"/>
                  </a:lnTo>
                  <a:lnTo>
                    <a:pt x="1240" y="2896"/>
                  </a:lnTo>
                  <a:lnTo>
                    <a:pt x="1239" y="2903"/>
                  </a:lnTo>
                  <a:lnTo>
                    <a:pt x="1238" y="2910"/>
                  </a:lnTo>
                  <a:lnTo>
                    <a:pt x="1237" y="2916"/>
                  </a:lnTo>
                  <a:lnTo>
                    <a:pt x="1236" y="2923"/>
                  </a:lnTo>
                  <a:lnTo>
                    <a:pt x="1235" y="2930"/>
                  </a:lnTo>
                  <a:lnTo>
                    <a:pt x="1234" y="2936"/>
                  </a:lnTo>
                  <a:lnTo>
                    <a:pt x="1233" y="2943"/>
                  </a:lnTo>
                  <a:lnTo>
                    <a:pt x="1232" y="2950"/>
                  </a:lnTo>
                  <a:lnTo>
                    <a:pt x="1231" y="2956"/>
                  </a:lnTo>
                  <a:lnTo>
                    <a:pt x="1230" y="2963"/>
                  </a:lnTo>
                  <a:lnTo>
                    <a:pt x="1229" y="2970"/>
                  </a:lnTo>
                  <a:lnTo>
                    <a:pt x="1228" y="2976"/>
                  </a:lnTo>
                  <a:lnTo>
                    <a:pt x="1226" y="2983"/>
                  </a:lnTo>
                  <a:lnTo>
                    <a:pt x="1225" y="2990"/>
                  </a:lnTo>
                  <a:lnTo>
                    <a:pt x="1224" y="2996"/>
                  </a:lnTo>
                  <a:lnTo>
                    <a:pt x="1223" y="3003"/>
                  </a:lnTo>
                  <a:lnTo>
                    <a:pt x="1222" y="3010"/>
                  </a:lnTo>
                  <a:lnTo>
                    <a:pt x="1220" y="3016"/>
                  </a:lnTo>
                  <a:lnTo>
                    <a:pt x="1219" y="3023"/>
                  </a:lnTo>
                  <a:lnTo>
                    <a:pt x="1218" y="3030"/>
                  </a:lnTo>
                  <a:lnTo>
                    <a:pt x="1216" y="3036"/>
                  </a:lnTo>
                  <a:lnTo>
                    <a:pt x="1215" y="3043"/>
                  </a:lnTo>
                  <a:lnTo>
                    <a:pt x="1214" y="3050"/>
                  </a:lnTo>
                  <a:lnTo>
                    <a:pt x="1213" y="3056"/>
                  </a:lnTo>
                  <a:lnTo>
                    <a:pt x="1211" y="3063"/>
                  </a:lnTo>
                  <a:lnTo>
                    <a:pt x="1210" y="3070"/>
                  </a:lnTo>
                  <a:lnTo>
                    <a:pt x="1208" y="3076"/>
                  </a:lnTo>
                  <a:lnTo>
                    <a:pt x="1207" y="3083"/>
                  </a:lnTo>
                  <a:lnTo>
                    <a:pt x="1206" y="3090"/>
                  </a:lnTo>
                  <a:lnTo>
                    <a:pt x="1204" y="3096"/>
                  </a:lnTo>
                  <a:lnTo>
                    <a:pt x="1203" y="3103"/>
                  </a:lnTo>
                  <a:lnTo>
                    <a:pt x="1201" y="3110"/>
                  </a:lnTo>
                  <a:lnTo>
                    <a:pt x="1200" y="3116"/>
                  </a:lnTo>
                  <a:lnTo>
                    <a:pt x="1198" y="3123"/>
                  </a:lnTo>
                  <a:lnTo>
                    <a:pt x="1197" y="3130"/>
                  </a:lnTo>
                  <a:lnTo>
                    <a:pt x="1195" y="3136"/>
                  </a:lnTo>
                  <a:lnTo>
                    <a:pt x="1194" y="3143"/>
                  </a:lnTo>
                  <a:lnTo>
                    <a:pt x="1192" y="3150"/>
                  </a:lnTo>
                  <a:lnTo>
                    <a:pt x="1191" y="3156"/>
                  </a:lnTo>
                  <a:lnTo>
                    <a:pt x="1189" y="3163"/>
                  </a:lnTo>
                  <a:lnTo>
                    <a:pt x="1188" y="3170"/>
                  </a:lnTo>
                  <a:lnTo>
                    <a:pt x="1186" y="3176"/>
                  </a:lnTo>
                  <a:lnTo>
                    <a:pt x="1184" y="3183"/>
                  </a:lnTo>
                  <a:lnTo>
                    <a:pt x="1183" y="3190"/>
                  </a:lnTo>
                  <a:lnTo>
                    <a:pt x="1181" y="3196"/>
                  </a:lnTo>
                  <a:lnTo>
                    <a:pt x="1180" y="3203"/>
                  </a:lnTo>
                  <a:lnTo>
                    <a:pt x="1178" y="3210"/>
                  </a:lnTo>
                  <a:lnTo>
                    <a:pt x="1176" y="3216"/>
                  </a:lnTo>
                  <a:lnTo>
                    <a:pt x="1174" y="3223"/>
                  </a:lnTo>
                  <a:lnTo>
                    <a:pt x="1173" y="3230"/>
                  </a:lnTo>
                  <a:lnTo>
                    <a:pt x="1171" y="3236"/>
                  </a:lnTo>
                  <a:lnTo>
                    <a:pt x="1169" y="3243"/>
                  </a:lnTo>
                  <a:lnTo>
                    <a:pt x="1168" y="3250"/>
                  </a:lnTo>
                  <a:lnTo>
                    <a:pt x="1166" y="3256"/>
                  </a:lnTo>
                  <a:lnTo>
                    <a:pt x="1164" y="3263"/>
                  </a:lnTo>
                  <a:lnTo>
                    <a:pt x="1162" y="3270"/>
                  </a:lnTo>
                  <a:lnTo>
                    <a:pt x="1160" y="3276"/>
                  </a:lnTo>
                  <a:lnTo>
                    <a:pt x="1158" y="3283"/>
                  </a:lnTo>
                  <a:lnTo>
                    <a:pt x="1157" y="3290"/>
                  </a:lnTo>
                  <a:lnTo>
                    <a:pt x="1155" y="3296"/>
                  </a:lnTo>
                  <a:lnTo>
                    <a:pt x="1153" y="3303"/>
                  </a:lnTo>
                  <a:lnTo>
                    <a:pt x="1151" y="3310"/>
                  </a:lnTo>
                  <a:lnTo>
                    <a:pt x="1149" y="3316"/>
                  </a:lnTo>
                  <a:lnTo>
                    <a:pt x="1147" y="3323"/>
                  </a:lnTo>
                  <a:lnTo>
                    <a:pt x="1145" y="3329"/>
                  </a:lnTo>
                  <a:lnTo>
                    <a:pt x="1143" y="3336"/>
                  </a:lnTo>
                  <a:lnTo>
                    <a:pt x="1141" y="3343"/>
                  </a:lnTo>
                  <a:lnTo>
                    <a:pt x="1139" y="3349"/>
                  </a:lnTo>
                  <a:lnTo>
                    <a:pt x="1137" y="3356"/>
                  </a:lnTo>
                  <a:lnTo>
                    <a:pt x="1135" y="3363"/>
                  </a:lnTo>
                  <a:lnTo>
                    <a:pt x="1133" y="3369"/>
                  </a:lnTo>
                  <a:lnTo>
                    <a:pt x="1131" y="3376"/>
                  </a:lnTo>
                  <a:lnTo>
                    <a:pt x="1129" y="3383"/>
                  </a:lnTo>
                  <a:lnTo>
                    <a:pt x="1127" y="3389"/>
                  </a:lnTo>
                  <a:lnTo>
                    <a:pt x="1125" y="3396"/>
                  </a:lnTo>
                  <a:lnTo>
                    <a:pt x="1123" y="3403"/>
                  </a:lnTo>
                  <a:lnTo>
                    <a:pt x="1121" y="3409"/>
                  </a:lnTo>
                  <a:lnTo>
                    <a:pt x="1119" y="3416"/>
                  </a:lnTo>
                  <a:lnTo>
                    <a:pt x="1116" y="3423"/>
                  </a:lnTo>
                  <a:lnTo>
                    <a:pt x="1114" y="3429"/>
                  </a:lnTo>
                  <a:lnTo>
                    <a:pt x="1112" y="3436"/>
                  </a:lnTo>
                  <a:lnTo>
                    <a:pt x="1110" y="3442"/>
                  </a:lnTo>
                  <a:lnTo>
                    <a:pt x="1108" y="3449"/>
                  </a:lnTo>
                  <a:lnTo>
                    <a:pt x="1105" y="3456"/>
                  </a:lnTo>
                  <a:lnTo>
                    <a:pt x="1103" y="3462"/>
                  </a:lnTo>
                  <a:lnTo>
                    <a:pt x="1101" y="3469"/>
                  </a:lnTo>
                  <a:lnTo>
                    <a:pt x="1099" y="3476"/>
                  </a:lnTo>
                  <a:lnTo>
                    <a:pt x="1096" y="3482"/>
                  </a:lnTo>
                  <a:lnTo>
                    <a:pt x="1094" y="3489"/>
                  </a:lnTo>
                  <a:lnTo>
                    <a:pt x="1092" y="3495"/>
                  </a:lnTo>
                  <a:lnTo>
                    <a:pt x="1089" y="3502"/>
                  </a:lnTo>
                  <a:lnTo>
                    <a:pt x="1087" y="3509"/>
                  </a:lnTo>
                  <a:lnTo>
                    <a:pt x="1085" y="3515"/>
                  </a:lnTo>
                  <a:lnTo>
                    <a:pt x="1082" y="3522"/>
                  </a:lnTo>
                  <a:lnTo>
                    <a:pt x="1080" y="3529"/>
                  </a:lnTo>
                  <a:lnTo>
                    <a:pt x="1077" y="3535"/>
                  </a:lnTo>
                  <a:lnTo>
                    <a:pt x="1075" y="3542"/>
                  </a:lnTo>
                  <a:lnTo>
                    <a:pt x="1073" y="3548"/>
                  </a:lnTo>
                  <a:lnTo>
                    <a:pt x="1070" y="3555"/>
                  </a:lnTo>
                  <a:lnTo>
                    <a:pt x="1068" y="3562"/>
                  </a:lnTo>
                  <a:lnTo>
                    <a:pt x="1065" y="3568"/>
                  </a:lnTo>
                  <a:lnTo>
                    <a:pt x="1063" y="3575"/>
                  </a:lnTo>
                  <a:lnTo>
                    <a:pt x="1060" y="3581"/>
                  </a:lnTo>
                  <a:lnTo>
                    <a:pt x="1058" y="3588"/>
                  </a:lnTo>
                  <a:lnTo>
                    <a:pt x="1055" y="3595"/>
                  </a:lnTo>
                  <a:lnTo>
                    <a:pt x="1052" y="3601"/>
                  </a:lnTo>
                  <a:lnTo>
                    <a:pt x="1050" y="3608"/>
                  </a:lnTo>
                  <a:lnTo>
                    <a:pt x="1047" y="3614"/>
                  </a:lnTo>
                  <a:lnTo>
                    <a:pt x="1045" y="3621"/>
                  </a:lnTo>
                  <a:lnTo>
                    <a:pt x="1042" y="3628"/>
                  </a:lnTo>
                  <a:lnTo>
                    <a:pt x="1039" y="3634"/>
                  </a:lnTo>
                  <a:lnTo>
                    <a:pt x="1037" y="3641"/>
                  </a:lnTo>
                  <a:lnTo>
                    <a:pt x="1034" y="3647"/>
                  </a:lnTo>
                  <a:lnTo>
                    <a:pt x="1031" y="3654"/>
                  </a:lnTo>
                  <a:lnTo>
                    <a:pt x="1029" y="3660"/>
                  </a:lnTo>
                  <a:lnTo>
                    <a:pt x="1026" y="3667"/>
                  </a:lnTo>
                  <a:lnTo>
                    <a:pt x="1023" y="3674"/>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5" name="Rectangle 15"/>
            <p:cNvSpPr>
              <a:spLocks noChangeArrowheads="1"/>
            </p:cNvSpPr>
            <p:nvPr/>
          </p:nvSpPr>
          <p:spPr bwMode="auto">
            <a:xfrm>
              <a:off x="2073275" y="468312"/>
              <a:ext cx="1447800" cy="257175"/>
            </a:xfrm>
            <a:prstGeom prst="rect">
              <a:avLst/>
            </a:prstGeom>
            <a:pattFill prst="ltVert">
              <a:fgClr>
                <a:srgbClr val="000000"/>
              </a:fgClr>
              <a:bgClr>
                <a:srgbClr val="FFFF90"/>
              </a:bgClr>
            </a:pattFill>
            <a:ln w="19961">
              <a:solidFill>
                <a:srgbClr val="000000"/>
              </a:solidFill>
              <a:miter lim="800000"/>
              <a:headEnd/>
              <a:tailEnd/>
            </a:ln>
          </p:spPr>
          <p:txBody>
            <a:bodyPr/>
            <a:lstStyle/>
            <a:p>
              <a:endParaRPr lang="en-US" dirty="0"/>
            </a:p>
          </p:txBody>
        </p:sp>
        <p:sp>
          <p:nvSpPr>
            <p:cNvPr id="5136" name="Freeform 16"/>
            <p:cNvSpPr>
              <a:spLocks noChangeArrowheads="1"/>
            </p:cNvSpPr>
            <p:nvPr/>
          </p:nvSpPr>
          <p:spPr bwMode="auto">
            <a:xfrm>
              <a:off x="238601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7" name="Freeform 17"/>
            <p:cNvSpPr>
              <a:spLocks noChangeArrowheads="1"/>
            </p:cNvSpPr>
            <p:nvPr/>
          </p:nvSpPr>
          <p:spPr bwMode="auto">
            <a:xfrm>
              <a:off x="2673350"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8" name="Freeform 18"/>
            <p:cNvSpPr>
              <a:spLocks noChangeArrowheads="1"/>
            </p:cNvSpPr>
            <p:nvPr/>
          </p:nvSpPr>
          <p:spPr bwMode="auto">
            <a:xfrm>
              <a:off x="29670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9" name="Freeform 19"/>
            <p:cNvSpPr>
              <a:spLocks noChangeArrowheads="1"/>
            </p:cNvSpPr>
            <p:nvPr/>
          </p:nvSpPr>
          <p:spPr bwMode="auto">
            <a:xfrm>
              <a:off x="32464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0" name="Freeform 20"/>
            <p:cNvSpPr>
              <a:spLocks noChangeArrowheads="1"/>
            </p:cNvSpPr>
            <p:nvPr/>
          </p:nvSpPr>
          <p:spPr bwMode="auto">
            <a:xfrm>
              <a:off x="380682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1" name="Freeform 21"/>
            <p:cNvSpPr>
              <a:spLocks noChangeArrowheads="1"/>
            </p:cNvSpPr>
            <p:nvPr/>
          </p:nvSpPr>
          <p:spPr bwMode="auto">
            <a:xfrm>
              <a:off x="40798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2" name="Freeform 22"/>
            <p:cNvSpPr>
              <a:spLocks noChangeArrowheads="1"/>
            </p:cNvSpPr>
            <p:nvPr/>
          </p:nvSpPr>
          <p:spPr bwMode="auto">
            <a:xfrm>
              <a:off x="4381500"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3" name="Freeform 23"/>
            <p:cNvSpPr>
              <a:spLocks noChangeArrowheads="1"/>
            </p:cNvSpPr>
            <p:nvPr/>
          </p:nvSpPr>
          <p:spPr bwMode="auto">
            <a:xfrm>
              <a:off x="46815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4" name="Freeform 24"/>
            <p:cNvSpPr>
              <a:spLocks noChangeArrowheads="1"/>
            </p:cNvSpPr>
            <p:nvPr/>
          </p:nvSpPr>
          <p:spPr bwMode="auto">
            <a:xfrm>
              <a:off x="52355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5" name="Freeform 25"/>
            <p:cNvSpPr>
              <a:spLocks noChangeArrowheads="1"/>
            </p:cNvSpPr>
            <p:nvPr/>
          </p:nvSpPr>
          <p:spPr bwMode="auto">
            <a:xfrm>
              <a:off x="55276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6" name="Freeform 26"/>
            <p:cNvSpPr>
              <a:spLocks noChangeArrowheads="1"/>
            </p:cNvSpPr>
            <p:nvPr/>
          </p:nvSpPr>
          <p:spPr bwMode="auto">
            <a:xfrm>
              <a:off x="580866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7" name="Freeform 27"/>
            <p:cNvSpPr>
              <a:spLocks noChangeArrowheads="1"/>
            </p:cNvSpPr>
            <p:nvPr/>
          </p:nvSpPr>
          <p:spPr bwMode="auto">
            <a:xfrm>
              <a:off x="608171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8" name="Freeform 28"/>
            <p:cNvSpPr>
              <a:spLocks noChangeArrowheads="1"/>
            </p:cNvSpPr>
            <p:nvPr/>
          </p:nvSpPr>
          <p:spPr bwMode="auto">
            <a:xfrm>
              <a:off x="2073275" y="10334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9" name="Freeform 29"/>
            <p:cNvSpPr>
              <a:spLocks noChangeArrowheads="1"/>
            </p:cNvSpPr>
            <p:nvPr/>
          </p:nvSpPr>
          <p:spPr bwMode="auto">
            <a:xfrm>
              <a:off x="2073275" y="12874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0" name="Freeform 30"/>
            <p:cNvSpPr>
              <a:spLocks noChangeArrowheads="1"/>
            </p:cNvSpPr>
            <p:nvPr/>
          </p:nvSpPr>
          <p:spPr bwMode="auto">
            <a:xfrm>
              <a:off x="2073275" y="15922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1" name="Freeform 31"/>
            <p:cNvSpPr>
              <a:spLocks noChangeArrowheads="1"/>
            </p:cNvSpPr>
            <p:nvPr/>
          </p:nvSpPr>
          <p:spPr bwMode="auto">
            <a:xfrm>
              <a:off x="2073275" y="19002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2" name="Freeform 32"/>
            <p:cNvSpPr>
              <a:spLocks noChangeArrowheads="1"/>
            </p:cNvSpPr>
            <p:nvPr/>
          </p:nvSpPr>
          <p:spPr bwMode="auto">
            <a:xfrm>
              <a:off x="2073275" y="21939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3" name="Freeform 33"/>
            <p:cNvSpPr>
              <a:spLocks noChangeArrowheads="1"/>
            </p:cNvSpPr>
            <p:nvPr/>
          </p:nvSpPr>
          <p:spPr bwMode="auto">
            <a:xfrm>
              <a:off x="2073275" y="24812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4" name="Freeform 34"/>
            <p:cNvSpPr>
              <a:spLocks noChangeArrowheads="1"/>
            </p:cNvSpPr>
            <p:nvPr/>
          </p:nvSpPr>
          <p:spPr bwMode="auto">
            <a:xfrm>
              <a:off x="2073275" y="27670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5" name="Freeform 35"/>
            <p:cNvSpPr>
              <a:spLocks noChangeArrowheads="1"/>
            </p:cNvSpPr>
            <p:nvPr/>
          </p:nvSpPr>
          <p:spPr bwMode="auto">
            <a:xfrm>
              <a:off x="2073275" y="30749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6" name="Freeform 36"/>
            <p:cNvSpPr>
              <a:spLocks noChangeArrowheads="1"/>
            </p:cNvSpPr>
            <p:nvPr/>
          </p:nvSpPr>
          <p:spPr bwMode="auto">
            <a:xfrm>
              <a:off x="2073275" y="33480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7" name="Freeform 37"/>
            <p:cNvSpPr>
              <a:spLocks noChangeArrowheads="1"/>
            </p:cNvSpPr>
            <p:nvPr/>
          </p:nvSpPr>
          <p:spPr bwMode="auto">
            <a:xfrm>
              <a:off x="2073275" y="39481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8" name="Freeform 38"/>
            <p:cNvSpPr>
              <a:spLocks noChangeArrowheads="1"/>
            </p:cNvSpPr>
            <p:nvPr/>
          </p:nvSpPr>
          <p:spPr bwMode="auto">
            <a:xfrm>
              <a:off x="2073275" y="4248150"/>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9" name="Freeform 39"/>
            <p:cNvSpPr>
              <a:spLocks noChangeArrowheads="1"/>
            </p:cNvSpPr>
            <p:nvPr/>
          </p:nvSpPr>
          <p:spPr bwMode="auto">
            <a:xfrm>
              <a:off x="2073275" y="45418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0" name="Freeform 40"/>
            <p:cNvSpPr>
              <a:spLocks noChangeArrowheads="1"/>
            </p:cNvSpPr>
            <p:nvPr/>
          </p:nvSpPr>
          <p:spPr bwMode="auto">
            <a:xfrm>
              <a:off x="2073275" y="48228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1" name="Freeform 41"/>
            <p:cNvSpPr>
              <a:spLocks noChangeArrowheads="1"/>
            </p:cNvSpPr>
            <p:nvPr/>
          </p:nvSpPr>
          <p:spPr bwMode="auto">
            <a:xfrm>
              <a:off x="2073275" y="53959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2" name="Freeform 42"/>
            <p:cNvSpPr>
              <a:spLocks noChangeArrowheads="1"/>
            </p:cNvSpPr>
            <p:nvPr/>
          </p:nvSpPr>
          <p:spPr bwMode="auto">
            <a:xfrm>
              <a:off x="2073275" y="57038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3" name="Freeform 43"/>
            <p:cNvSpPr>
              <a:spLocks noChangeArrowheads="1"/>
            </p:cNvSpPr>
            <p:nvPr/>
          </p:nvSpPr>
          <p:spPr bwMode="auto">
            <a:xfrm>
              <a:off x="2073275" y="59832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4" name="Freeform 44"/>
            <p:cNvSpPr>
              <a:spLocks noChangeArrowheads="1"/>
            </p:cNvSpPr>
            <p:nvPr/>
          </p:nvSpPr>
          <p:spPr bwMode="auto">
            <a:xfrm>
              <a:off x="2073275" y="628967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5" name="Text Box 45"/>
            <p:cNvSpPr txBox="1">
              <a:spLocks noChangeArrowheads="1"/>
            </p:cNvSpPr>
            <p:nvPr/>
          </p:nvSpPr>
          <p:spPr bwMode="auto">
            <a:xfrm>
              <a:off x="4221163" y="434975"/>
              <a:ext cx="3413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X/R</a:t>
              </a:r>
            </a:p>
          </p:txBody>
        </p:sp>
        <p:sp>
          <p:nvSpPr>
            <p:cNvPr id="5166" name="Text Box 46"/>
            <p:cNvSpPr txBox="1">
              <a:spLocks noChangeArrowheads="1"/>
            </p:cNvSpPr>
            <p:nvPr/>
          </p:nvSpPr>
          <p:spPr bwMode="auto">
            <a:xfrm>
              <a:off x="1260591" y="2991821"/>
              <a:ext cx="7487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pPr algn="ctr"/>
              <a:r>
                <a:rPr lang="en-US" sz="2800" dirty="0">
                  <a:solidFill>
                    <a:srgbClr val="000000"/>
                  </a:solidFill>
                </a:rPr>
                <a:t>Z/R</a:t>
              </a:r>
            </a:p>
          </p:txBody>
        </p:sp>
        <p:sp>
          <p:nvSpPr>
            <p:cNvPr id="5167" name="Text Box 47"/>
            <p:cNvSpPr txBox="1">
              <a:spLocks noChangeArrowheads="1"/>
            </p:cNvSpPr>
            <p:nvPr/>
          </p:nvSpPr>
          <p:spPr bwMode="auto">
            <a:xfrm>
              <a:off x="1852613" y="2105025"/>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1</a:t>
              </a:r>
            </a:p>
          </p:txBody>
        </p:sp>
        <p:sp>
          <p:nvSpPr>
            <p:cNvPr id="5168" name="Text Box 48"/>
            <p:cNvSpPr txBox="1">
              <a:spLocks noChangeArrowheads="1"/>
            </p:cNvSpPr>
            <p:nvPr/>
          </p:nvSpPr>
          <p:spPr bwMode="auto">
            <a:xfrm>
              <a:off x="1852613" y="3592512"/>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2</a:t>
              </a:r>
            </a:p>
          </p:txBody>
        </p:sp>
        <p:sp>
          <p:nvSpPr>
            <p:cNvPr id="5169" name="Text Box 49"/>
            <p:cNvSpPr txBox="1">
              <a:spLocks noChangeArrowheads="1"/>
            </p:cNvSpPr>
            <p:nvPr/>
          </p:nvSpPr>
          <p:spPr bwMode="auto">
            <a:xfrm>
              <a:off x="1852613" y="5054600"/>
              <a:ext cx="1476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3</a:t>
              </a:r>
            </a:p>
          </p:txBody>
        </p:sp>
        <p:sp>
          <p:nvSpPr>
            <p:cNvPr id="5170" name="Text Box 50"/>
            <p:cNvSpPr txBox="1">
              <a:spLocks noChangeArrowheads="1"/>
            </p:cNvSpPr>
            <p:nvPr/>
          </p:nvSpPr>
          <p:spPr bwMode="auto">
            <a:xfrm>
              <a:off x="1852613" y="6481762"/>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4</a:t>
              </a:r>
            </a:p>
          </p:txBody>
        </p:sp>
        <p:sp>
          <p:nvSpPr>
            <p:cNvPr id="5171" name="Text Box 51"/>
            <p:cNvSpPr txBox="1">
              <a:spLocks noChangeArrowheads="1"/>
            </p:cNvSpPr>
            <p:nvPr/>
          </p:nvSpPr>
          <p:spPr bwMode="auto">
            <a:xfrm>
              <a:off x="3521075" y="541337"/>
              <a:ext cx="146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1</a:t>
              </a:r>
            </a:p>
          </p:txBody>
        </p:sp>
        <p:sp>
          <p:nvSpPr>
            <p:cNvPr id="5172" name="Text Box 52"/>
            <p:cNvSpPr txBox="1">
              <a:spLocks noChangeArrowheads="1"/>
            </p:cNvSpPr>
            <p:nvPr/>
          </p:nvSpPr>
          <p:spPr bwMode="auto">
            <a:xfrm>
              <a:off x="4887913" y="533400"/>
              <a:ext cx="146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2</a:t>
              </a:r>
            </a:p>
          </p:txBody>
        </p:sp>
        <p:sp>
          <p:nvSpPr>
            <p:cNvPr id="5173" name="Text Box 53"/>
            <p:cNvSpPr txBox="1">
              <a:spLocks noChangeArrowheads="1"/>
            </p:cNvSpPr>
            <p:nvPr/>
          </p:nvSpPr>
          <p:spPr bwMode="auto">
            <a:xfrm>
              <a:off x="6302375" y="533400"/>
              <a:ext cx="147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3</a:t>
              </a:r>
            </a:p>
          </p:txBody>
        </p:sp>
        <p:sp>
          <p:nvSpPr>
            <p:cNvPr id="5174" name="Text Box 54"/>
            <p:cNvSpPr txBox="1">
              <a:spLocks noChangeArrowheads="1"/>
            </p:cNvSpPr>
            <p:nvPr/>
          </p:nvSpPr>
          <p:spPr bwMode="auto">
            <a:xfrm>
              <a:off x="1852613" y="647700"/>
              <a:ext cx="146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0</a:t>
              </a:r>
            </a:p>
          </p:txBody>
        </p:sp>
        <p:sp>
          <p:nvSpPr>
            <p:cNvPr id="5175" name="Text Box 55"/>
            <p:cNvSpPr txBox="1">
              <a:spLocks noChangeArrowheads="1"/>
            </p:cNvSpPr>
            <p:nvPr/>
          </p:nvSpPr>
          <p:spPr bwMode="auto">
            <a:xfrm>
              <a:off x="2120900" y="1320800"/>
              <a:ext cx="381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0.90</a:t>
              </a:r>
            </a:p>
          </p:txBody>
        </p:sp>
        <p:sp>
          <p:nvSpPr>
            <p:cNvPr id="5176" name="Text Box 56"/>
            <p:cNvSpPr txBox="1">
              <a:spLocks noChangeArrowheads="1"/>
            </p:cNvSpPr>
            <p:nvPr/>
          </p:nvSpPr>
          <p:spPr bwMode="auto">
            <a:xfrm>
              <a:off x="2120900" y="1643062"/>
              <a:ext cx="3810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0.80</a:t>
              </a:r>
            </a:p>
          </p:txBody>
        </p:sp>
        <p:sp>
          <p:nvSpPr>
            <p:cNvPr id="5177" name="Text Box 57"/>
            <p:cNvSpPr txBox="1">
              <a:spLocks noChangeArrowheads="1"/>
            </p:cNvSpPr>
            <p:nvPr/>
          </p:nvSpPr>
          <p:spPr bwMode="auto">
            <a:xfrm>
              <a:off x="2120900" y="1911350"/>
              <a:ext cx="3810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0.70</a:t>
              </a:r>
            </a:p>
          </p:txBody>
        </p:sp>
        <p:sp>
          <p:nvSpPr>
            <p:cNvPr id="5178" name="Text Box 58"/>
            <p:cNvSpPr txBox="1">
              <a:spLocks noChangeArrowheads="1"/>
            </p:cNvSpPr>
            <p:nvPr/>
          </p:nvSpPr>
          <p:spPr bwMode="auto">
            <a:xfrm>
              <a:off x="2120900" y="3375025"/>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0.30</a:t>
              </a:r>
            </a:p>
          </p:txBody>
        </p:sp>
        <p:sp>
          <p:nvSpPr>
            <p:cNvPr id="5179" name="Text Box 59"/>
            <p:cNvSpPr txBox="1">
              <a:spLocks noChangeArrowheads="1"/>
            </p:cNvSpPr>
            <p:nvPr/>
          </p:nvSpPr>
          <p:spPr bwMode="auto">
            <a:xfrm>
              <a:off x="2120900" y="2493962"/>
              <a:ext cx="3794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0.50</a:t>
              </a:r>
            </a:p>
          </p:txBody>
        </p:sp>
        <p:sp>
          <p:nvSpPr>
            <p:cNvPr id="5180" name="Text Box 60"/>
            <p:cNvSpPr txBox="1">
              <a:spLocks noChangeArrowheads="1"/>
            </p:cNvSpPr>
            <p:nvPr/>
          </p:nvSpPr>
          <p:spPr bwMode="auto">
            <a:xfrm>
              <a:off x="2120900" y="288766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0.40</a:t>
              </a:r>
            </a:p>
          </p:txBody>
        </p:sp>
        <p:sp>
          <p:nvSpPr>
            <p:cNvPr id="5181" name="Text Box 61"/>
            <p:cNvSpPr txBox="1">
              <a:spLocks noChangeArrowheads="1"/>
            </p:cNvSpPr>
            <p:nvPr/>
          </p:nvSpPr>
          <p:spPr bwMode="auto">
            <a:xfrm>
              <a:off x="2120900" y="598011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0.10</a:t>
              </a:r>
            </a:p>
          </p:txBody>
        </p:sp>
        <p:sp>
          <p:nvSpPr>
            <p:cNvPr id="5182" name="Text Box 62"/>
            <p:cNvSpPr txBox="1">
              <a:spLocks noChangeArrowheads="1"/>
            </p:cNvSpPr>
            <p:nvPr/>
          </p:nvSpPr>
          <p:spPr bwMode="auto">
            <a:xfrm>
              <a:off x="2120900" y="420846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0.20</a:t>
              </a:r>
            </a:p>
          </p:txBody>
        </p:sp>
        <p:sp>
          <p:nvSpPr>
            <p:cNvPr id="5183" name="Text Box 63"/>
            <p:cNvSpPr txBox="1">
              <a:spLocks noChangeArrowheads="1"/>
            </p:cNvSpPr>
            <p:nvPr/>
          </p:nvSpPr>
          <p:spPr bwMode="auto">
            <a:xfrm>
              <a:off x="2587625" y="106362"/>
              <a:ext cx="392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dirty="0">
                  <a:solidFill>
                    <a:srgbClr val="000000"/>
                  </a:solidFill>
                </a:rPr>
                <a:t>Δq</a:t>
              </a:r>
              <a:r>
                <a:rPr lang="en-US" baseline="-25000" dirty="0">
                  <a:solidFill>
                    <a:srgbClr val="000000"/>
                  </a:solidFill>
                </a:rPr>
                <a:t>s</a:t>
              </a:r>
            </a:p>
          </p:txBody>
        </p:sp>
        <p:sp>
          <p:nvSpPr>
            <p:cNvPr id="5184" name="Rectangle 64"/>
            <p:cNvSpPr>
              <a:spLocks noChangeArrowheads="1"/>
            </p:cNvSpPr>
            <p:nvPr/>
          </p:nvSpPr>
          <p:spPr bwMode="auto">
            <a:xfrm>
              <a:off x="5581650" y="5235575"/>
              <a:ext cx="727075" cy="387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85" name="Text Box 65"/>
            <p:cNvSpPr txBox="1">
              <a:spLocks noChangeArrowheads="1"/>
            </p:cNvSpPr>
            <p:nvPr/>
          </p:nvSpPr>
          <p:spPr bwMode="auto">
            <a:xfrm>
              <a:off x="5648325" y="5353050"/>
              <a:ext cx="7191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b="1" dirty="0">
                  <a:solidFill>
                    <a:srgbClr val="000000"/>
                  </a:solidFill>
                </a:rPr>
                <a:t>ΔP</a:t>
              </a:r>
              <a:r>
                <a:rPr lang="en-US" sz="1400" b="1" baseline="-25000" dirty="0">
                  <a:solidFill>
                    <a:srgbClr val="000000"/>
                  </a:solidFill>
                </a:rPr>
                <a:t>z</a:t>
              </a:r>
              <a:r>
                <a:rPr lang="en-US" sz="1400" b="1" dirty="0">
                  <a:solidFill>
                    <a:srgbClr val="000000"/>
                  </a:solidFill>
                </a:rPr>
                <a:t>/q</a:t>
              </a:r>
              <a:r>
                <a:rPr lang="en-US" sz="1400" b="1" baseline="-25000" dirty="0">
                  <a:solidFill>
                    <a:srgbClr val="000000"/>
                  </a:solidFill>
                </a:rPr>
                <a:t>s</a:t>
              </a:r>
            </a:p>
          </p:txBody>
        </p:sp>
        <p:sp>
          <p:nvSpPr>
            <p:cNvPr id="5186" name="Rectangle 66"/>
            <p:cNvSpPr>
              <a:spLocks noChangeArrowheads="1"/>
            </p:cNvSpPr>
            <p:nvPr/>
          </p:nvSpPr>
          <p:spPr bwMode="auto">
            <a:xfrm>
              <a:off x="2119313" y="2141537"/>
              <a:ext cx="334962" cy="139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87" name="Text Box 67"/>
            <p:cNvSpPr txBox="1">
              <a:spLocks noChangeArrowheads="1"/>
            </p:cNvSpPr>
            <p:nvPr/>
          </p:nvSpPr>
          <p:spPr bwMode="auto">
            <a:xfrm>
              <a:off x="2120900" y="2181225"/>
              <a:ext cx="3810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0.60</a:t>
              </a:r>
            </a:p>
          </p:txBody>
        </p:sp>
        <p:sp>
          <p:nvSpPr>
            <p:cNvPr id="5188" name="Freeform 68"/>
            <p:cNvSpPr>
              <a:spLocks noChangeArrowheads="1"/>
            </p:cNvSpPr>
            <p:nvPr/>
          </p:nvSpPr>
          <p:spPr bwMode="auto">
            <a:xfrm>
              <a:off x="3513138" y="725487"/>
              <a:ext cx="1074737" cy="3841750"/>
            </a:xfrm>
            <a:custGeom>
              <a:avLst/>
              <a:gdLst>
                <a:gd name="T0" fmla="*/ 35 w 677"/>
                <a:gd name="T1" fmla="*/ 41 h 2420"/>
                <a:gd name="T2" fmla="*/ 76 w 677"/>
                <a:gd name="T3" fmla="*/ 88 h 2420"/>
                <a:gd name="T4" fmla="*/ 115 w 677"/>
                <a:gd name="T5" fmla="*/ 136 h 2420"/>
                <a:gd name="T6" fmla="*/ 152 w 677"/>
                <a:gd name="T7" fmla="*/ 184 h 2420"/>
                <a:gd name="T8" fmla="*/ 188 w 677"/>
                <a:gd name="T9" fmla="*/ 232 h 2420"/>
                <a:gd name="T10" fmla="*/ 222 w 677"/>
                <a:gd name="T11" fmla="*/ 280 h 2420"/>
                <a:gd name="T12" fmla="*/ 255 w 677"/>
                <a:gd name="T13" fmla="*/ 328 h 2420"/>
                <a:gd name="T14" fmla="*/ 287 w 677"/>
                <a:gd name="T15" fmla="*/ 376 h 2420"/>
                <a:gd name="T16" fmla="*/ 318 w 677"/>
                <a:gd name="T17" fmla="*/ 424 h 2420"/>
                <a:gd name="T18" fmla="*/ 347 w 677"/>
                <a:gd name="T19" fmla="*/ 471 h 2420"/>
                <a:gd name="T20" fmla="*/ 374 w 677"/>
                <a:gd name="T21" fmla="*/ 519 h 2420"/>
                <a:gd name="T22" fmla="*/ 401 w 677"/>
                <a:gd name="T23" fmla="*/ 567 h 2420"/>
                <a:gd name="T24" fmla="*/ 426 w 677"/>
                <a:gd name="T25" fmla="*/ 615 h 2420"/>
                <a:gd name="T26" fmla="*/ 449 w 677"/>
                <a:gd name="T27" fmla="*/ 662 h 2420"/>
                <a:gd name="T28" fmla="*/ 472 w 677"/>
                <a:gd name="T29" fmla="*/ 710 h 2420"/>
                <a:gd name="T30" fmla="*/ 493 w 677"/>
                <a:gd name="T31" fmla="*/ 757 h 2420"/>
                <a:gd name="T32" fmla="*/ 513 w 677"/>
                <a:gd name="T33" fmla="*/ 805 h 2420"/>
                <a:gd name="T34" fmla="*/ 532 w 677"/>
                <a:gd name="T35" fmla="*/ 852 h 2420"/>
                <a:gd name="T36" fmla="*/ 549 w 677"/>
                <a:gd name="T37" fmla="*/ 899 h 2420"/>
                <a:gd name="T38" fmla="*/ 565 w 677"/>
                <a:gd name="T39" fmla="*/ 946 h 2420"/>
                <a:gd name="T40" fmla="*/ 581 w 677"/>
                <a:gd name="T41" fmla="*/ 993 h 2420"/>
                <a:gd name="T42" fmla="*/ 595 w 677"/>
                <a:gd name="T43" fmla="*/ 1039 h 2420"/>
                <a:gd name="T44" fmla="*/ 607 w 677"/>
                <a:gd name="T45" fmla="*/ 1086 h 2420"/>
                <a:gd name="T46" fmla="*/ 619 w 677"/>
                <a:gd name="T47" fmla="*/ 1132 h 2420"/>
                <a:gd name="T48" fmla="*/ 630 w 677"/>
                <a:gd name="T49" fmla="*/ 1178 h 2420"/>
                <a:gd name="T50" fmla="*/ 639 w 677"/>
                <a:gd name="T51" fmla="*/ 1224 h 2420"/>
                <a:gd name="T52" fmla="*/ 647 w 677"/>
                <a:gd name="T53" fmla="*/ 1270 h 2420"/>
                <a:gd name="T54" fmla="*/ 655 w 677"/>
                <a:gd name="T55" fmla="*/ 1316 h 2420"/>
                <a:gd name="T56" fmla="*/ 661 w 677"/>
                <a:gd name="T57" fmla="*/ 1361 h 2420"/>
                <a:gd name="T58" fmla="*/ 666 w 677"/>
                <a:gd name="T59" fmla="*/ 1406 h 2420"/>
                <a:gd name="T60" fmla="*/ 670 w 677"/>
                <a:gd name="T61" fmla="*/ 1451 h 2420"/>
                <a:gd name="T62" fmla="*/ 673 w 677"/>
                <a:gd name="T63" fmla="*/ 1495 h 2420"/>
                <a:gd name="T64" fmla="*/ 675 w 677"/>
                <a:gd name="T65" fmla="*/ 1539 h 2420"/>
                <a:gd name="T66" fmla="*/ 677 w 677"/>
                <a:gd name="T67" fmla="*/ 1583 h 2420"/>
                <a:gd name="T68" fmla="*/ 677 w 677"/>
                <a:gd name="T69" fmla="*/ 1627 h 2420"/>
                <a:gd name="T70" fmla="*/ 676 w 677"/>
                <a:gd name="T71" fmla="*/ 1670 h 2420"/>
                <a:gd name="T72" fmla="*/ 674 w 677"/>
                <a:gd name="T73" fmla="*/ 1713 h 2420"/>
                <a:gd name="T74" fmla="*/ 672 w 677"/>
                <a:gd name="T75" fmla="*/ 1756 h 2420"/>
                <a:gd name="T76" fmla="*/ 668 w 677"/>
                <a:gd name="T77" fmla="*/ 1798 h 2420"/>
                <a:gd name="T78" fmla="*/ 664 w 677"/>
                <a:gd name="T79" fmla="*/ 1840 h 2420"/>
                <a:gd name="T80" fmla="*/ 659 w 677"/>
                <a:gd name="T81" fmla="*/ 1882 h 2420"/>
                <a:gd name="T82" fmla="*/ 653 w 677"/>
                <a:gd name="T83" fmla="*/ 1923 h 2420"/>
                <a:gd name="T84" fmla="*/ 646 w 677"/>
                <a:gd name="T85" fmla="*/ 1964 h 2420"/>
                <a:gd name="T86" fmla="*/ 638 w 677"/>
                <a:gd name="T87" fmla="*/ 2004 h 2420"/>
                <a:gd name="T88" fmla="*/ 629 w 677"/>
                <a:gd name="T89" fmla="*/ 2044 h 2420"/>
                <a:gd name="T90" fmla="*/ 620 w 677"/>
                <a:gd name="T91" fmla="*/ 2084 h 2420"/>
                <a:gd name="T92" fmla="*/ 610 w 677"/>
                <a:gd name="T93" fmla="*/ 2123 h 2420"/>
                <a:gd name="T94" fmla="*/ 599 w 677"/>
                <a:gd name="T95" fmla="*/ 2162 h 2420"/>
                <a:gd name="T96" fmla="*/ 587 w 677"/>
                <a:gd name="T97" fmla="*/ 2200 h 2420"/>
                <a:gd name="T98" fmla="*/ 575 w 677"/>
                <a:gd name="T99" fmla="*/ 2238 h 2420"/>
                <a:gd name="T100" fmla="*/ 562 w 677"/>
                <a:gd name="T101" fmla="*/ 2276 h 2420"/>
                <a:gd name="T102" fmla="*/ 548 w 677"/>
                <a:gd name="T103" fmla="*/ 2313 h 2420"/>
                <a:gd name="T104" fmla="*/ 534 w 677"/>
                <a:gd name="T105" fmla="*/ 2349 h 2420"/>
                <a:gd name="T106" fmla="*/ 519 w 677"/>
                <a:gd name="T107" fmla="*/ 2385 h 2420"/>
                <a:gd name="T108" fmla="*/ 503 w 677"/>
                <a:gd name="T109" fmla="*/ 2420 h 2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7" h="2420">
                  <a:moveTo>
                    <a:pt x="0" y="0"/>
                  </a:moveTo>
                  <a:lnTo>
                    <a:pt x="6" y="7"/>
                  </a:lnTo>
                  <a:lnTo>
                    <a:pt x="12" y="13"/>
                  </a:lnTo>
                  <a:lnTo>
                    <a:pt x="18" y="20"/>
                  </a:lnTo>
                  <a:lnTo>
                    <a:pt x="24" y="27"/>
                  </a:lnTo>
                  <a:lnTo>
                    <a:pt x="30" y="34"/>
                  </a:lnTo>
                  <a:lnTo>
                    <a:pt x="35" y="41"/>
                  </a:lnTo>
                  <a:lnTo>
                    <a:pt x="41" y="47"/>
                  </a:lnTo>
                  <a:lnTo>
                    <a:pt x="47" y="54"/>
                  </a:lnTo>
                  <a:lnTo>
                    <a:pt x="53" y="61"/>
                  </a:lnTo>
                  <a:lnTo>
                    <a:pt x="59" y="68"/>
                  </a:lnTo>
                  <a:lnTo>
                    <a:pt x="64" y="75"/>
                  </a:lnTo>
                  <a:lnTo>
                    <a:pt x="70" y="82"/>
                  </a:lnTo>
                  <a:lnTo>
                    <a:pt x="76" y="88"/>
                  </a:lnTo>
                  <a:lnTo>
                    <a:pt x="81" y="95"/>
                  </a:lnTo>
                  <a:lnTo>
                    <a:pt x="87" y="102"/>
                  </a:lnTo>
                  <a:lnTo>
                    <a:pt x="93" y="109"/>
                  </a:lnTo>
                  <a:lnTo>
                    <a:pt x="98" y="116"/>
                  </a:lnTo>
                  <a:lnTo>
                    <a:pt x="104" y="123"/>
                  </a:lnTo>
                  <a:lnTo>
                    <a:pt x="109" y="129"/>
                  </a:lnTo>
                  <a:lnTo>
                    <a:pt x="115" y="136"/>
                  </a:lnTo>
                  <a:lnTo>
                    <a:pt x="120" y="143"/>
                  </a:lnTo>
                  <a:lnTo>
                    <a:pt x="125" y="150"/>
                  </a:lnTo>
                  <a:lnTo>
                    <a:pt x="131" y="157"/>
                  </a:lnTo>
                  <a:lnTo>
                    <a:pt x="136" y="164"/>
                  </a:lnTo>
                  <a:lnTo>
                    <a:pt x="141" y="170"/>
                  </a:lnTo>
                  <a:lnTo>
                    <a:pt x="147" y="177"/>
                  </a:lnTo>
                  <a:lnTo>
                    <a:pt x="152" y="184"/>
                  </a:lnTo>
                  <a:lnTo>
                    <a:pt x="157" y="191"/>
                  </a:lnTo>
                  <a:lnTo>
                    <a:pt x="162" y="198"/>
                  </a:lnTo>
                  <a:lnTo>
                    <a:pt x="168" y="205"/>
                  </a:lnTo>
                  <a:lnTo>
                    <a:pt x="173" y="211"/>
                  </a:lnTo>
                  <a:lnTo>
                    <a:pt x="178" y="218"/>
                  </a:lnTo>
                  <a:lnTo>
                    <a:pt x="183" y="225"/>
                  </a:lnTo>
                  <a:lnTo>
                    <a:pt x="188" y="232"/>
                  </a:lnTo>
                  <a:lnTo>
                    <a:pt x="193" y="239"/>
                  </a:lnTo>
                  <a:lnTo>
                    <a:pt x="198" y="246"/>
                  </a:lnTo>
                  <a:lnTo>
                    <a:pt x="203" y="253"/>
                  </a:lnTo>
                  <a:lnTo>
                    <a:pt x="208" y="259"/>
                  </a:lnTo>
                  <a:lnTo>
                    <a:pt x="213" y="266"/>
                  </a:lnTo>
                  <a:lnTo>
                    <a:pt x="218" y="273"/>
                  </a:lnTo>
                  <a:lnTo>
                    <a:pt x="222" y="280"/>
                  </a:lnTo>
                  <a:lnTo>
                    <a:pt x="227" y="287"/>
                  </a:lnTo>
                  <a:lnTo>
                    <a:pt x="232" y="294"/>
                  </a:lnTo>
                  <a:lnTo>
                    <a:pt x="237" y="300"/>
                  </a:lnTo>
                  <a:lnTo>
                    <a:pt x="241" y="307"/>
                  </a:lnTo>
                  <a:lnTo>
                    <a:pt x="246" y="314"/>
                  </a:lnTo>
                  <a:lnTo>
                    <a:pt x="251" y="321"/>
                  </a:lnTo>
                  <a:lnTo>
                    <a:pt x="255" y="328"/>
                  </a:lnTo>
                  <a:lnTo>
                    <a:pt x="260" y="335"/>
                  </a:lnTo>
                  <a:lnTo>
                    <a:pt x="265" y="341"/>
                  </a:lnTo>
                  <a:lnTo>
                    <a:pt x="269" y="348"/>
                  </a:lnTo>
                  <a:lnTo>
                    <a:pt x="274" y="355"/>
                  </a:lnTo>
                  <a:lnTo>
                    <a:pt x="278" y="362"/>
                  </a:lnTo>
                  <a:lnTo>
                    <a:pt x="283" y="369"/>
                  </a:lnTo>
                  <a:lnTo>
                    <a:pt x="287" y="376"/>
                  </a:lnTo>
                  <a:lnTo>
                    <a:pt x="292" y="383"/>
                  </a:lnTo>
                  <a:lnTo>
                    <a:pt x="296" y="389"/>
                  </a:lnTo>
                  <a:lnTo>
                    <a:pt x="300" y="396"/>
                  </a:lnTo>
                  <a:lnTo>
                    <a:pt x="305" y="403"/>
                  </a:lnTo>
                  <a:lnTo>
                    <a:pt x="309" y="410"/>
                  </a:lnTo>
                  <a:lnTo>
                    <a:pt x="313" y="417"/>
                  </a:lnTo>
                  <a:lnTo>
                    <a:pt x="318" y="424"/>
                  </a:lnTo>
                  <a:lnTo>
                    <a:pt x="322" y="430"/>
                  </a:lnTo>
                  <a:lnTo>
                    <a:pt x="326" y="437"/>
                  </a:lnTo>
                  <a:lnTo>
                    <a:pt x="330" y="444"/>
                  </a:lnTo>
                  <a:lnTo>
                    <a:pt x="334" y="451"/>
                  </a:lnTo>
                  <a:lnTo>
                    <a:pt x="338" y="458"/>
                  </a:lnTo>
                  <a:lnTo>
                    <a:pt x="342" y="465"/>
                  </a:lnTo>
                  <a:lnTo>
                    <a:pt x="347" y="471"/>
                  </a:lnTo>
                  <a:lnTo>
                    <a:pt x="351" y="478"/>
                  </a:lnTo>
                  <a:lnTo>
                    <a:pt x="355" y="485"/>
                  </a:lnTo>
                  <a:lnTo>
                    <a:pt x="359" y="492"/>
                  </a:lnTo>
                  <a:lnTo>
                    <a:pt x="363" y="499"/>
                  </a:lnTo>
                  <a:lnTo>
                    <a:pt x="366" y="506"/>
                  </a:lnTo>
                  <a:lnTo>
                    <a:pt x="370" y="512"/>
                  </a:lnTo>
                  <a:lnTo>
                    <a:pt x="374" y="519"/>
                  </a:lnTo>
                  <a:lnTo>
                    <a:pt x="378" y="526"/>
                  </a:lnTo>
                  <a:lnTo>
                    <a:pt x="382" y="533"/>
                  </a:lnTo>
                  <a:lnTo>
                    <a:pt x="386" y="540"/>
                  </a:lnTo>
                  <a:lnTo>
                    <a:pt x="389" y="547"/>
                  </a:lnTo>
                  <a:lnTo>
                    <a:pt x="393" y="553"/>
                  </a:lnTo>
                  <a:lnTo>
                    <a:pt x="397" y="560"/>
                  </a:lnTo>
                  <a:lnTo>
                    <a:pt x="401" y="567"/>
                  </a:lnTo>
                  <a:lnTo>
                    <a:pt x="404" y="574"/>
                  </a:lnTo>
                  <a:lnTo>
                    <a:pt x="408" y="581"/>
                  </a:lnTo>
                  <a:lnTo>
                    <a:pt x="411" y="587"/>
                  </a:lnTo>
                  <a:lnTo>
                    <a:pt x="415" y="594"/>
                  </a:lnTo>
                  <a:lnTo>
                    <a:pt x="419" y="601"/>
                  </a:lnTo>
                  <a:lnTo>
                    <a:pt x="422" y="608"/>
                  </a:lnTo>
                  <a:lnTo>
                    <a:pt x="426" y="615"/>
                  </a:lnTo>
                  <a:lnTo>
                    <a:pt x="429" y="622"/>
                  </a:lnTo>
                  <a:lnTo>
                    <a:pt x="432" y="628"/>
                  </a:lnTo>
                  <a:lnTo>
                    <a:pt x="436" y="635"/>
                  </a:lnTo>
                  <a:lnTo>
                    <a:pt x="439" y="642"/>
                  </a:lnTo>
                  <a:lnTo>
                    <a:pt x="443" y="649"/>
                  </a:lnTo>
                  <a:lnTo>
                    <a:pt x="446" y="656"/>
                  </a:lnTo>
                  <a:lnTo>
                    <a:pt x="449" y="662"/>
                  </a:lnTo>
                  <a:lnTo>
                    <a:pt x="453" y="669"/>
                  </a:lnTo>
                  <a:lnTo>
                    <a:pt x="456" y="676"/>
                  </a:lnTo>
                  <a:lnTo>
                    <a:pt x="459" y="683"/>
                  </a:lnTo>
                  <a:lnTo>
                    <a:pt x="462" y="690"/>
                  </a:lnTo>
                  <a:lnTo>
                    <a:pt x="465" y="696"/>
                  </a:lnTo>
                  <a:lnTo>
                    <a:pt x="469" y="703"/>
                  </a:lnTo>
                  <a:lnTo>
                    <a:pt x="472" y="710"/>
                  </a:lnTo>
                  <a:lnTo>
                    <a:pt x="475" y="717"/>
                  </a:lnTo>
                  <a:lnTo>
                    <a:pt x="478" y="723"/>
                  </a:lnTo>
                  <a:lnTo>
                    <a:pt x="481" y="730"/>
                  </a:lnTo>
                  <a:lnTo>
                    <a:pt x="484" y="737"/>
                  </a:lnTo>
                  <a:lnTo>
                    <a:pt x="487" y="744"/>
                  </a:lnTo>
                  <a:lnTo>
                    <a:pt x="490" y="751"/>
                  </a:lnTo>
                  <a:lnTo>
                    <a:pt x="493" y="757"/>
                  </a:lnTo>
                  <a:lnTo>
                    <a:pt x="496" y="764"/>
                  </a:lnTo>
                  <a:lnTo>
                    <a:pt x="499" y="771"/>
                  </a:lnTo>
                  <a:lnTo>
                    <a:pt x="502" y="778"/>
                  </a:lnTo>
                  <a:lnTo>
                    <a:pt x="504" y="784"/>
                  </a:lnTo>
                  <a:lnTo>
                    <a:pt x="507" y="791"/>
                  </a:lnTo>
                  <a:lnTo>
                    <a:pt x="510" y="798"/>
                  </a:lnTo>
                  <a:lnTo>
                    <a:pt x="513" y="805"/>
                  </a:lnTo>
                  <a:lnTo>
                    <a:pt x="516" y="811"/>
                  </a:lnTo>
                  <a:lnTo>
                    <a:pt x="518" y="818"/>
                  </a:lnTo>
                  <a:lnTo>
                    <a:pt x="521" y="825"/>
                  </a:lnTo>
                  <a:lnTo>
                    <a:pt x="524" y="832"/>
                  </a:lnTo>
                  <a:lnTo>
                    <a:pt x="526" y="838"/>
                  </a:lnTo>
                  <a:lnTo>
                    <a:pt x="529" y="845"/>
                  </a:lnTo>
                  <a:lnTo>
                    <a:pt x="532" y="852"/>
                  </a:lnTo>
                  <a:lnTo>
                    <a:pt x="534" y="859"/>
                  </a:lnTo>
                  <a:lnTo>
                    <a:pt x="537" y="865"/>
                  </a:lnTo>
                  <a:lnTo>
                    <a:pt x="539" y="872"/>
                  </a:lnTo>
                  <a:lnTo>
                    <a:pt x="542" y="879"/>
                  </a:lnTo>
                  <a:lnTo>
                    <a:pt x="544" y="886"/>
                  </a:lnTo>
                  <a:lnTo>
                    <a:pt x="547" y="892"/>
                  </a:lnTo>
                  <a:lnTo>
                    <a:pt x="549" y="899"/>
                  </a:lnTo>
                  <a:lnTo>
                    <a:pt x="552" y="906"/>
                  </a:lnTo>
                  <a:lnTo>
                    <a:pt x="554" y="912"/>
                  </a:lnTo>
                  <a:lnTo>
                    <a:pt x="556" y="919"/>
                  </a:lnTo>
                  <a:lnTo>
                    <a:pt x="559" y="926"/>
                  </a:lnTo>
                  <a:lnTo>
                    <a:pt x="561" y="933"/>
                  </a:lnTo>
                  <a:lnTo>
                    <a:pt x="563" y="939"/>
                  </a:lnTo>
                  <a:lnTo>
                    <a:pt x="565" y="946"/>
                  </a:lnTo>
                  <a:lnTo>
                    <a:pt x="568" y="953"/>
                  </a:lnTo>
                  <a:lnTo>
                    <a:pt x="570" y="959"/>
                  </a:lnTo>
                  <a:lnTo>
                    <a:pt x="572" y="966"/>
                  </a:lnTo>
                  <a:lnTo>
                    <a:pt x="574" y="973"/>
                  </a:lnTo>
                  <a:lnTo>
                    <a:pt x="576" y="979"/>
                  </a:lnTo>
                  <a:lnTo>
                    <a:pt x="578" y="986"/>
                  </a:lnTo>
                  <a:lnTo>
                    <a:pt x="581" y="993"/>
                  </a:lnTo>
                  <a:lnTo>
                    <a:pt x="583" y="999"/>
                  </a:lnTo>
                  <a:lnTo>
                    <a:pt x="585" y="1006"/>
                  </a:lnTo>
                  <a:lnTo>
                    <a:pt x="587" y="1013"/>
                  </a:lnTo>
                  <a:lnTo>
                    <a:pt x="589" y="1020"/>
                  </a:lnTo>
                  <a:lnTo>
                    <a:pt x="591" y="1026"/>
                  </a:lnTo>
                  <a:lnTo>
                    <a:pt x="593" y="1033"/>
                  </a:lnTo>
                  <a:lnTo>
                    <a:pt x="595" y="1039"/>
                  </a:lnTo>
                  <a:lnTo>
                    <a:pt x="596" y="1046"/>
                  </a:lnTo>
                  <a:lnTo>
                    <a:pt x="598" y="1053"/>
                  </a:lnTo>
                  <a:lnTo>
                    <a:pt x="600" y="1059"/>
                  </a:lnTo>
                  <a:lnTo>
                    <a:pt x="602" y="1066"/>
                  </a:lnTo>
                  <a:lnTo>
                    <a:pt x="604" y="1073"/>
                  </a:lnTo>
                  <a:lnTo>
                    <a:pt x="606" y="1079"/>
                  </a:lnTo>
                  <a:lnTo>
                    <a:pt x="607" y="1086"/>
                  </a:lnTo>
                  <a:lnTo>
                    <a:pt x="609" y="1093"/>
                  </a:lnTo>
                  <a:lnTo>
                    <a:pt x="611" y="1099"/>
                  </a:lnTo>
                  <a:lnTo>
                    <a:pt x="612" y="1106"/>
                  </a:lnTo>
                  <a:lnTo>
                    <a:pt x="614" y="1112"/>
                  </a:lnTo>
                  <a:lnTo>
                    <a:pt x="616" y="1119"/>
                  </a:lnTo>
                  <a:lnTo>
                    <a:pt x="617" y="1126"/>
                  </a:lnTo>
                  <a:lnTo>
                    <a:pt x="619" y="1132"/>
                  </a:lnTo>
                  <a:lnTo>
                    <a:pt x="621" y="1139"/>
                  </a:lnTo>
                  <a:lnTo>
                    <a:pt x="622" y="1146"/>
                  </a:lnTo>
                  <a:lnTo>
                    <a:pt x="624" y="1152"/>
                  </a:lnTo>
                  <a:lnTo>
                    <a:pt x="625" y="1159"/>
                  </a:lnTo>
                  <a:lnTo>
                    <a:pt x="627" y="1165"/>
                  </a:lnTo>
                  <a:lnTo>
                    <a:pt x="628" y="1172"/>
                  </a:lnTo>
                  <a:lnTo>
                    <a:pt x="630" y="1178"/>
                  </a:lnTo>
                  <a:lnTo>
                    <a:pt x="631" y="1185"/>
                  </a:lnTo>
                  <a:lnTo>
                    <a:pt x="632" y="1192"/>
                  </a:lnTo>
                  <a:lnTo>
                    <a:pt x="634" y="1198"/>
                  </a:lnTo>
                  <a:lnTo>
                    <a:pt x="635" y="1205"/>
                  </a:lnTo>
                  <a:lnTo>
                    <a:pt x="636" y="1211"/>
                  </a:lnTo>
                  <a:lnTo>
                    <a:pt x="638" y="1218"/>
                  </a:lnTo>
                  <a:lnTo>
                    <a:pt x="639" y="1224"/>
                  </a:lnTo>
                  <a:lnTo>
                    <a:pt x="640" y="1231"/>
                  </a:lnTo>
                  <a:lnTo>
                    <a:pt x="641" y="1237"/>
                  </a:lnTo>
                  <a:lnTo>
                    <a:pt x="643" y="1244"/>
                  </a:lnTo>
                  <a:lnTo>
                    <a:pt x="644" y="1251"/>
                  </a:lnTo>
                  <a:lnTo>
                    <a:pt x="645" y="1257"/>
                  </a:lnTo>
                  <a:lnTo>
                    <a:pt x="646" y="1264"/>
                  </a:lnTo>
                  <a:lnTo>
                    <a:pt x="647" y="1270"/>
                  </a:lnTo>
                  <a:lnTo>
                    <a:pt x="648" y="1277"/>
                  </a:lnTo>
                  <a:lnTo>
                    <a:pt x="650" y="1283"/>
                  </a:lnTo>
                  <a:lnTo>
                    <a:pt x="651" y="1290"/>
                  </a:lnTo>
                  <a:lnTo>
                    <a:pt x="652" y="1296"/>
                  </a:lnTo>
                  <a:lnTo>
                    <a:pt x="653" y="1303"/>
                  </a:lnTo>
                  <a:lnTo>
                    <a:pt x="654" y="1309"/>
                  </a:lnTo>
                  <a:lnTo>
                    <a:pt x="655" y="1316"/>
                  </a:lnTo>
                  <a:lnTo>
                    <a:pt x="656" y="1322"/>
                  </a:lnTo>
                  <a:lnTo>
                    <a:pt x="656" y="1329"/>
                  </a:lnTo>
                  <a:lnTo>
                    <a:pt x="657" y="1335"/>
                  </a:lnTo>
                  <a:lnTo>
                    <a:pt x="658" y="1341"/>
                  </a:lnTo>
                  <a:lnTo>
                    <a:pt x="659" y="1348"/>
                  </a:lnTo>
                  <a:lnTo>
                    <a:pt x="660" y="1354"/>
                  </a:lnTo>
                  <a:lnTo>
                    <a:pt x="661" y="1361"/>
                  </a:lnTo>
                  <a:lnTo>
                    <a:pt x="662" y="1367"/>
                  </a:lnTo>
                  <a:lnTo>
                    <a:pt x="662" y="1374"/>
                  </a:lnTo>
                  <a:lnTo>
                    <a:pt x="663" y="1380"/>
                  </a:lnTo>
                  <a:lnTo>
                    <a:pt x="664" y="1387"/>
                  </a:lnTo>
                  <a:lnTo>
                    <a:pt x="665" y="1393"/>
                  </a:lnTo>
                  <a:lnTo>
                    <a:pt x="665" y="1399"/>
                  </a:lnTo>
                  <a:lnTo>
                    <a:pt x="666" y="1406"/>
                  </a:lnTo>
                  <a:lnTo>
                    <a:pt x="667" y="1412"/>
                  </a:lnTo>
                  <a:lnTo>
                    <a:pt x="667" y="1419"/>
                  </a:lnTo>
                  <a:lnTo>
                    <a:pt x="668" y="1425"/>
                  </a:lnTo>
                  <a:lnTo>
                    <a:pt x="669" y="1431"/>
                  </a:lnTo>
                  <a:lnTo>
                    <a:pt x="669" y="1438"/>
                  </a:lnTo>
                  <a:lnTo>
                    <a:pt x="670" y="1444"/>
                  </a:lnTo>
                  <a:lnTo>
                    <a:pt x="670" y="1451"/>
                  </a:lnTo>
                  <a:lnTo>
                    <a:pt x="671" y="1457"/>
                  </a:lnTo>
                  <a:lnTo>
                    <a:pt x="671" y="1463"/>
                  </a:lnTo>
                  <a:lnTo>
                    <a:pt x="672" y="1470"/>
                  </a:lnTo>
                  <a:lnTo>
                    <a:pt x="672" y="1476"/>
                  </a:lnTo>
                  <a:lnTo>
                    <a:pt x="673" y="1482"/>
                  </a:lnTo>
                  <a:lnTo>
                    <a:pt x="673" y="1489"/>
                  </a:lnTo>
                  <a:lnTo>
                    <a:pt x="673" y="1495"/>
                  </a:lnTo>
                  <a:lnTo>
                    <a:pt x="674" y="1501"/>
                  </a:lnTo>
                  <a:lnTo>
                    <a:pt x="674" y="1508"/>
                  </a:lnTo>
                  <a:lnTo>
                    <a:pt x="674" y="1514"/>
                  </a:lnTo>
                  <a:lnTo>
                    <a:pt x="675" y="1520"/>
                  </a:lnTo>
                  <a:lnTo>
                    <a:pt x="675" y="1527"/>
                  </a:lnTo>
                  <a:lnTo>
                    <a:pt x="675" y="1533"/>
                  </a:lnTo>
                  <a:lnTo>
                    <a:pt x="675" y="1539"/>
                  </a:lnTo>
                  <a:lnTo>
                    <a:pt x="676" y="1546"/>
                  </a:lnTo>
                  <a:lnTo>
                    <a:pt x="676" y="1552"/>
                  </a:lnTo>
                  <a:lnTo>
                    <a:pt x="676" y="1558"/>
                  </a:lnTo>
                  <a:lnTo>
                    <a:pt x="676" y="1564"/>
                  </a:lnTo>
                  <a:lnTo>
                    <a:pt x="676" y="1571"/>
                  </a:lnTo>
                  <a:lnTo>
                    <a:pt x="677" y="1577"/>
                  </a:lnTo>
                  <a:lnTo>
                    <a:pt x="677" y="1583"/>
                  </a:lnTo>
                  <a:lnTo>
                    <a:pt x="677" y="1590"/>
                  </a:lnTo>
                  <a:lnTo>
                    <a:pt x="677" y="1596"/>
                  </a:lnTo>
                  <a:lnTo>
                    <a:pt x="677" y="1602"/>
                  </a:lnTo>
                  <a:lnTo>
                    <a:pt x="677" y="1608"/>
                  </a:lnTo>
                  <a:lnTo>
                    <a:pt x="677" y="1614"/>
                  </a:lnTo>
                  <a:lnTo>
                    <a:pt x="677" y="1621"/>
                  </a:lnTo>
                  <a:lnTo>
                    <a:pt x="677" y="1627"/>
                  </a:lnTo>
                  <a:lnTo>
                    <a:pt x="677" y="1633"/>
                  </a:lnTo>
                  <a:lnTo>
                    <a:pt x="677" y="1639"/>
                  </a:lnTo>
                  <a:lnTo>
                    <a:pt x="677" y="1645"/>
                  </a:lnTo>
                  <a:lnTo>
                    <a:pt x="677" y="1652"/>
                  </a:lnTo>
                  <a:lnTo>
                    <a:pt x="676" y="1658"/>
                  </a:lnTo>
                  <a:lnTo>
                    <a:pt x="676" y="1664"/>
                  </a:lnTo>
                  <a:lnTo>
                    <a:pt x="676" y="1670"/>
                  </a:lnTo>
                  <a:lnTo>
                    <a:pt x="676" y="1676"/>
                  </a:lnTo>
                  <a:lnTo>
                    <a:pt x="676" y="1683"/>
                  </a:lnTo>
                  <a:lnTo>
                    <a:pt x="676" y="1689"/>
                  </a:lnTo>
                  <a:lnTo>
                    <a:pt x="675" y="1695"/>
                  </a:lnTo>
                  <a:lnTo>
                    <a:pt x="675" y="1701"/>
                  </a:lnTo>
                  <a:lnTo>
                    <a:pt x="675" y="1707"/>
                  </a:lnTo>
                  <a:lnTo>
                    <a:pt x="674" y="1713"/>
                  </a:lnTo>
                  <a:lnTo>
                    <a:pt x="674" y="1719"/>
                  </a:lnTo>
                  <a:lnTo>
                    <a:pt x="674" y="1725"/>
                  </a:lnTo>
                  <a:lnTo>
                    <a:pt x="673" y="1732"/>
                  </a:lnTo>
                  <a:lnTo>
                    <a:pt x="673" y="1738"/>
                  </a:lnTo>
                  <a:lnTo>
                    <a:pt x="673" y="1744"/>
                  </a:lnTo>
                  <a:lnTo>
                    <a:pt x="672" y="1750"/>
                  </a:lnTo>
                  <a:lnTo>
                    <a:pt x="672" y="1756"/>
                  </a:lnTo>
                  <a:lnTo>
                    <a:pt x="671" y="1762"/>
                  </a:lnTo>
                  <a:lnTo>
                    <a:pt x="671" y="1768"/>
                  </a:lnTo>
                  <a:lnTo>
                    <a:pt x="670" y="1774"/>
                  </a:lnTo>
                  <a:lnTo>
                    <a:pt x="670" y="1780"/>
                  </a:lnTo>
                  <a:lnTo>
                    <a:pt x="669" y="1786"/>
                  </a:lnTo>
                  <a:lnTo>
                    <a:pt x="669" y="1792"/>
                  </a:lnTo>
                  <a:lnTo>
                    <a:pt x="668" y="1798"/>
                  </a:lnTo>
                  <a:lnTo>
                    <a:pt x="668" y="1804"/>
                  </a:lnTo>
                  <a:lnTo>
                    <a:pt x="667" y="1810"/>
                  </a:lnTo>
                  <a:lnTo>
                    <a:pt x="667" y="1816"/>
                  </a:lnTo>
                  <a:lnTo>
                    <a:pt x="666" y="1822"/>
                  </a:lnTo>
                  <a:lnTo>
                    <a:pt x="665" y="1828"/>
                  </a:lnTo>
                  <a:lnTo>
                    <a:pt x="665" y="1834"/>
                  </a:lnTo>
                  <a:lnTo>
                    <a:pt x="664" y="1840"/>
                  </a:lnTo>
                  <a:lnTo>
                    <a:pt x="663" y="1846"/>
                  </a:lnTo>
                  <a:lnTo>
                    <a:pt x="663" y="1852"/>
                  </a:lnTo>
                  <a:lnTo>
                    <a:pt x="662" y="1858"/>
                  </a:lnTo>
                  <a:lnTo>
                    <a:pt x="661" y="1864"/>
                  </a:lnTo>
                  <a:lnTo>
                    <a:pt x="660" y="1870"/>
                  </a:lnTo>
                  <a:lnTo>
                    <a:pt x="660" y="1876"/>
                  </a:lnTo>
                  <a:lnTo>
                    <a:pt x="659" y="1882"/>
                  </a:lnTo>
                  <a:lnTo>
                    <a:pt x="658" y="1888"/>
                  </a:lnTo>
                  <a:lnTo>
                    <a:pt x="657" y="1894"/>
                  </a:lnTo>
                  <a:lnTo>
                    <a:pt x="656" y="1900"/>
                  </a:lnTo>
                  <a:lnTo>
                    <a:pt x="655" y="1905"/>
                  </a:lnTo>
                  <a:lnTo>
                    <a:pt x="654" y="1911"/>
                  </a:lnTo>
                  <a:lnTo>
                    <a:pt x="654" y="1917"/>
                  </a:lnTo>
                  <a:lnTo>
                    <a:pt x="653" y="1923"/>
                  </a:lnTo>
                  <a:lnTo>
                    <a:pt x="652" y="1929"/>
                  </a:lnTo>
                  <a:lnTo>
                    <a:pt x="651" y="1935"/>
                  </a:lnTo>
                  <a:lnTo>
                    <a:pt x="650" y="1941"/>
                  </a:lnTo>
                  <a:lnTo>
                    <a:pt x="649" y="1946"/>
                  </a:lnTo>
                  <a:lnTo>
                    <a:pt x="648" y="1952"/>
                  </a:lnTo>
                  <a:lnTo>
                    <a:pt x="647" y="1958"/>
                  </a:lnTo>
                  <a:lnTo>
                    <a:pt x="646" y="1964"/>
                  </a:lnTo>
                  <a:lnTo>
                    <a:pt x="645" y="1970"/>
                  </a:lnTo>
                  <a:lnTo>
                    <a:pt x="644" y="1976"/>
                  </a:lnTo>
                  <a:lnTo>
                    <a:pt x="642" y="1981"/>
                  </a:lnTo>
                  <a:lnTo>
                    <a:pt x="641" y="1987"/>
                  </a:lnTo>
                  <a:lnTo>
                    <a:pt x="640" y="1993"/>
                  </a:lnTo>
                  <a:lnTo>
                    <a:pt x="639" y="1999"/>
                  </a:lnTo>
                  <a:lnTo>
                    <a:pt x="638" y="2004"/>
                  </a:lnTo>
                  <a:lnTo>
                    <a:pt x="637" y="2010"/>
                  </a:lnTo>
                  <a:lnTo>
                    <a:pt x="636" y="2016"/>
                  </a:lnTo>
                  <a:lnTo>
                    <a:pt x="634" y="2022"/>
                  </a:lnTo>
                  <a:lnTo>
                    <a:pt x="633" y="2027"/>
                  </a:lnTo>
                  <a:lnTo>
                    <a:pt x="632" y="2033"/>
                  </a:lnTo>
                  <a:lnTo>
                    <a:pt x="631" y="2039"/>
                  </a:lnTo>
                  <a:lnTo>
                    <a:pt x="629" y="2044"/>
                  </a:lnTo>
                  <a:lnTo>
                    <a:pt x="628" y="2050"/>
                  </a:lnTo>
                  <a:lnTo>
                    <a:pt x="627" y="2056"/>
                  </a:lnTo>
                  <a:lnTo>
                    <a:pt x="625" y="2062"/>
                  </a:lnTo>
                  <a:lnTo>
                    <a:pt x="624" y="2067"/>
                  </a:lnTo>
                  <a:lnTo>
                    <a:pt x="623" y="2073"/>
                  </a:lnTo>
                  <a:lnTo>
                    <a:pt x="621" y="2078"/>
                  </a:lnTo>
                  <a:lnTo>
                    <a:pt x="620" y="2084"/>
                  </a:lnTo>
                  <a:lnTo>
                    <a:pt x="619" y="2090"/>
                  </a:lnTo>
                  <a:lnTo>
                    <a:pt x="617" y="2095"/>
                  </a:lnTo>
                  <a:lnTo>
                    <a:pt x="616" y="2101"/>
                  </a:lnTo>
                  <a:lnTo>
                    <a:pt x="614" y="2107"/>
                  </a:lnTo>
                  <a:lnTo>
                    <a:pt x="613" y="2112"/>
                  </a:lnTo>
                  <a:lnTo>
                    <a:pt x="611" y="2118"/>
                  </a:lnTo>
                  <a:lnTo>
                    <a:pt x="610" y="2123"/>
                  </a:lnTo>
                  <a:lnTo>
                    <a:pt x="608" y="2129"/>
                  </a:lnTo>
                  <a:lnTo>
                    <a:pt x="607" y="2134"/>
                  </a:lnTo>
                  <a:lnTo>
                    <a:pt x="605" y="2140"/>
                  </a:lnTo>
                  <a:lnTo>
                    <a:pt x="604" y="2146"/>
                  </a:lnTo>
                  <a:lnTo>
                    <a:pt x="602" y="2151"/>
                  </a:lnTo>
                  <a:lnTo>
                    <a:pt x="601" y="2157"/>
                  </a:lnTo>
                  <a:lnTo>
                    <a:pt x="599" y="2162"/>
                  </a:lnTo>
                  <a:lnTo>
                    <a:pt x="597" y="2168"/>
                  </a:lnTo>
                  <a:lnTo>
                    <a:pt x="596" y="2173"/>
                  </a:lnTo>
                  <a:lnTo>
                    <a:pt x="594" y="2179"/>
                  </a:lnTo>
                  <a:lnTo>
                    <a:pt x="592" y="2184"/>
                  </a:lnTo>
                  <a:lnTo>
                    <a:pt x="591" y="2190"/>
                  </a:lnTo>
                  <a:lnTo>
                    <a:pt x="589" y="2195"/>
                  </a:lnTo>
                  <a:lnTo>
                    <a:pt x="587" y="2200"/>
                  </a:lnTo>
                  <a:lnTo>
                    <a:pt x="586" y="2206"/>
                  </a:lnTo>
                  <a:lnTo>
                    <a:pt x="584" y="2211"/>
                  </a:lnTo>
                  <a:lnTo>
                    <a:pt x="582" y="2217"/>
                  </a:lnTo>
                  <a:lnTo>
                    <a:pt x="580" y="2222"/>
                  </a:lnTo>
                  <a:lnTo>
                    <a:pt x="579" y="2228"/>
                  </a:lnTo>
                  <a:lnTo>
                    <a:pt x="577" y="2233"/>
                  </a:lnTo>
                  <a:lnTo>
                    <a:pt x="575" y="2238"/>
                  </a:lnTo>
                  <a:lnTo>
                    <a:pt x="573" y="2244"/>
                  </a:lnTo>
                  <a:lnTo>
                    <a:pt x="571" y="2249"/>
                  </a:lnTo>
                  <a:lnTo>
                    <a:pt x="570" y="2254"/>
                  </a:lnTo>
                  <a:lnTo>
                    <a:pt x="568" y="2260"/>
                  </a:lnTo>
                  <a:lnTo>
                    <a:pt x="566" y="2265"/>
                  </a:lnTo>
                  <a:lnTo>
                    <a:pt x="564" y="2270"/>
                  </a:lnTo>
                  <a:lnTo>
                    <a:pt x="562" y="2276"/>
                  </a:lnTo>
                  <a:lnTo>
                    <a:pt x="560" y="2281"/>
                  </a:lnTo>
                  <a:lnTo>
                    <a:pt x="558" y="2286"/>
                  </a:lnTo>
                  <a:lnTo>
                    <a:pt x="556" y="2292"/>
                  </a:lnTo>
                  <a:lnTo>
                    <a:pt x="554" y="2297"/>
                  </a:lnTo>
                  <a:lnTo>
                    <a:pt x="552" y="2302"/>
                  </a:lnTo>
                  <a:lnTo>
                    <a:pt x="550" y="2307"/>
                  </a:lnTo>
                  <a:lnTo>
                    <a:pt x="548" y="2313"/>
                  </a:lnTo>
                  <a:lnTo>
                    <a:pt x="546" y="2318"/>
                  </a:lnTo>
                  <a:lnTo>
                    <a:pt x="544" y="2323"/>
                  </a:lnTo>
                  <a:lnTo>
                    <a:pt x="542" y="2328"/>
                  </a:lnTo>
                  <a:lnTo>
                    <a:pt x="540" y="2333"/>
                  </a:lnTo>
                  <a:lnTo>
                    <a:pt x="538" y="2339"/>
                  </a:lnTo>
                  <a:lnTo>
                    <a:pt x="536" y="2344"/>
                  </a:lnTo>
                  <a:lnTo>
                    <a:pt x="534" y="2349"/>
                  </a:lnTo>
                  <a:lnTo>
                    <a:pt x="532" y="2354"/>
                  </a:lnTo>
                  <a:lnTo>
                    <a:pt x="529" y="2359"/>
                  </a:lnTo>
                  <a:lnTo>
                    <a:pt x="527" y="2365"/>
                  </a:lnTo>
                  <a:lnTo>
                    <a:pt x="525" y="2370"/>
                  </a:lnTo>
                  <a:lnTo>
                    <a:pt x="523" y="2375"/>
                  </a:lnTo>
                  <a:lnTo>
                    <a:pt x="521" y="2380"/>
                  </a:lnTo>
                  <a:lnTo>
                    <a:pt x="519" y="2385"/>
                  </a:lnTo>
                  <a:lnTo>
                    <a:pt x="516" y="2390"/>
                  </a:lnTo>
                  <a:lnTo>
                    <a:pt x="514" y="2395"/>
                  </a:lnTo>
                  <a:lnTo>
                    <a:pt x="512" y="2400"/>
                  </a:lnTo>
                  <a:lnTo>
                    <a:pt x="510" y="2405"/>
                  </a:lnTo>
                  <a:lnTo>
                    <a:pt x="507" y="2410"/>
                  </a:lnTo>
                  <a:lnTo>
                    <a:pt x="505" y="2415"/>
                  </a:lnTo>
                  <a:lnTo>
                    <a:pt x="503" y="2420"/>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89" name="Freeform 69"/>
            <p:cNvSpPr>
              <a:spLocks noChangeArrowheads="1"/>
            </p:cNvSpPr>
            <p:nvPr/>
          </p:nvSpPr>
          <p:spPr bwMode="auto">
            <a:xfrm>
              <a:off x="2079625" y="4567237"/>
              <a:ext cx="2232025" cy="1576388"/>
            </a:xfrm>
            <a:custGeom>
              <a:avLst/>
              <a:gdLst>
                <a:gd name="T0" fmla="*/ 1392 w 1406"/>
                <a:gd name="T1" fmla="*/ 29 h 993"/>
                <a:gd name="T2" fmla="*/ 1375 w 1406"/>
                <a:gd name="T3" fmla="*/ 65 h 993"/>
                <a:gd name="T4" fmla="*/ 1357 w 1406"/>
                <a:gd name="T5" fmla="*/ 100 h 993"/>
                <a:gd name="T6" fmla="*/ 1338 w 1406"/>
                <a:gd name="T7" fmla="*/ 134 h 993"/>
                <a:gd name="T8" fmla="*/ 1319 w 1406"/>
                <a:gd name="T9" fmla="*/ 168 h 993"/>
                <a:gd name="T10" fmla="*/ 1299 w 1406"/>
                <a:gd name="T11" fmla="*/ 201 h 993"/>
                <a:gd name="T12" fmla="*/ 1278 w 1406"/>
                <a:gd name="T13" fmla="*/ 233 h 993"/>
                <a:gd name="T14" fmla="*/ 1257 w 1406"/>
                <a:gd name="T15" fmla="*/ 265 h 993"/>
                <a:gd name="T16" fmla="*/ 1236 w 1406"/>
                <a:gd name="T17" fmla="*/ 297 h 993"/>
                <a:gd name="T18" fmla="*/ 1214 w 1406"/>
                <a:gd name="T19" fmla="*/ 328 h 993"/>
                <a:gd name="T20" fmla="*/ 1191 w 1406"/>
                <a:gd name="T21" fmla="*/ 358 h 993"/>
                <a:gd name="T22" fmla="*/ 1168 w 1406"/>
                <a:gd name="T23" fmla="*/ 387 h 993"/>
                <a:gd name="T24" fmla="*/ 1145 w 1406"/>
                <a:gd name="T25" fmla="*/ 416 h 993"/>
                <a:gd name="T26" fmla="*/ 1120 w 1406"/>
                <a:gd name="T27" fmla="*/ 444 h 993"/>
                <a:gd name="T28" fmla="*/ 1096 w 1406"/>
                <a:gd name="T29" fmla="*/ 472 h 993"/>
                <a:gd name="T30" fmla="*/ 1071 w 1406"/>
                <a:gd name="T31" fmla="*/ 499 h 993"/>
                <a:gd name="T32" fmla="*/ 1046 w 1406"/>
                <a:gd name="T33" fmla="*/ 525 h 993"/>
                <a:gd name="T34" fmla="*/ 1020 w 1406"/>
                <a:gd name="T35" fmla="*/ 551 h 993"/>
                <a:gd name="T36" fmla="*/ 994 w 1406"/>
                <a:gd name="T37" fmla="*/ 576 h 993"/>
                <a:gd name="T38" fmla="*/ 968 w 1406"/>
                <a:gd name="T39" fmla="*/ 600 h 993"/>
                <a:gd name="T40" fmla="*/ 941 w 1406"/>
                <a:gd name="T41" fmla="*/ 624 h 993"/>
                <a:gd name="T42" fmla="*/ 914 w 1406"/>
                <a:gd name="T43" fmla="*/ 647 h 993"/>
                <a:gd name="T44" fmla="*/ 887 w 1406"/>
                <a:gd name="T45" fmla="*/ 670 h 993"/>
                <a:gd name="T46" fmla="*/ 859 w 1406"/>
                <a:gd name="T47" fmla="*/ 691 h 993"/>
                <a:gd name="T48" fmla="*/ 831 w 1406"/>
                <a:gd name="T49" fmla="*/ 712 h 993"/>
                <a:gd name="T50" fmla="*/ 803 w 1406"/>
                <a:gd name="T51" fmla="*/ 732 h 993"/>
                <a:gd name="T52" fmla="*/ 775 w 1406"/>
                <a:gd name="T53" fmla="*/ 752 h 993"/>
                <a:gd name="T54" fmla="*/ 746 w 1406"/>
                <a:gd name="T55" fmla="*/ 771 h 993"/>
                <a:gd name="T56" fmla="*/ 717 w 1406"/>
                <a:gd name="T57" fmla="*/ 789 h 993"/>
                <a:gd name="T58" fmla="*/ 688 w 1406"/>
                <a:gd name="T59" fmla="*/ 806 h 993"/>
                <a:gd name="T60" fmla="*/ 659 w 1406"/>
                <a:gd name="T61" fmla="*/ 823 h 993"/>
                <a:gd name="T62" fmla="*/ 630 w 1406"/>
                <a:gd name="T63" fmla="*/ 839 h 993"/>
                <a:gd name="T64" fmla="*/ 600 w 1406"/>
                <a:gd name="T65" fmla="*/ 854 h 993"/>
                <a:gd name="T66" fmla="*/ 571 w 1406"/>
                <a:gd name="T67" fmla="*/ 868 h 993"/>
                <a:gd name="T68" fmla="*/ 541 w 1406"/>
                <a:gd name="T69" fmla="*/ 882 h 993"/>
                <a:gd name="T70" fmla="*/ 512 w 1406"/>
                <a:gd name="T71" fmla="*/ 895 h 993"/>
                <a:gd name="T72" fmla="*/ 482 w 1406"/>
                <a:gd name="T73" fmla="*/ 907 h 993"/>
                <a:gd name="T74" fmla="*/ 452 w 1406"/>
                <a:gd name="T75" fmla="*/ 918 h 993"/>
                <a:gd name="T76" fmla="*/ 422 w 1406"/>
                <a:gd name="T77" fmla="*/ 929 h 993"/>
                <a:gd name="T78" fmla="*/ 392 w 1406"/>
                <a:gd name="T79" fmla="*/ 939 h 993"/>
                <a:gd name="T80" fmla="*/ 362 w 1406"/>
                <a:gd name="T81" fmla="*/ 948 h 993"/>
                <a:gd name="T82" fmla="*/ 333 w 1406"/>
                <a:gd name="T83" fmla="*/ 956 h 993"/>
                <a:gd name="T84" fmla="*/ 303 w 1406"/>
                <a:gd name="T85" fmla="*/ 963 h 993"/>
                <a:gd name="T86" fmla="*/ 273 w 1406"/>
                <a:gd name="T87" fmla="*/ 970 h 993"/>
                <a:gd name="T88" fmla="*/ 243 w 1406"/>
                <a:gd name="T89" fmla="*/ 976 h 993"/>
                <a:gd name="T90" fmla="*/ 214 w 1406"/>
                <a:gd name="T91" fmla="*/ 981 h 993"/>
                <a:gd name="T92" fmla="*/ 185 w 1406"/>
                <a:gd name="T93" fmla="*/ 985 h 993"/>
                <a:gd name="T94" fmla="*/ 155 w 1406"/>
                <a:gd name="T95" fmla="*/ 988 h 993"/>
                <a:gd name="T96" fmla="*/ 126 w 1406"/>
                <a:gd name="T97" fmla="*/ 991 h 993"/>
                <a:gd name="T98" fmla="*/ 97 w 1406"/>
                <a:gd name="T99" fmla="*/ 992 h 993"/>
                <a:gd name="T100" fmla="*/ 68 w 1406"/>
                <a:gd name="T101" fmla="*/ 993 h 993"/>
                <a:gd name="T102" fmla="*/ 40 w 1406"/>
                <a:gd name="T103" fmla="*/ 993 h 993"/>
                <a:gd name="T104" fmla="*/ 11 w 1406"/>
                <a:gd name="T105" fmla="*/ 99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6" h="993">
                  <a:moveTo>
                    <a:pt x="1406" y="0"/>
                  </a:moveTo>
                  <a:lnTo>
                    <a:pt x="1402" y="8"/>
                  </a:lnTo>
                  <a:lnTo>
                    <a:pt x="1399" y="15"/>
                  </a:lnTo>
                  <a:lnTo>
                    <a:pt x="1396" y="22"/>
                  </a:lnTo>
                  <a:lnTo>
                    <a:pt x="1392" y="29"/>
                  </a:lnTo>
                  <a:lnTo>
                    <a:pt x="1389" y="36"/>
                  </a:lnTo>
                  <a:lnTo>
                    <a:pt x="1385" y="43"/>
                  </a:lnTo>
                  <a:lnTo>
                    <a:pt x="1382" y="51"/>
                  </a:lnTo>
                  <a:lnTo>
                    <a:pt x="1378" y="58"/>
                  </a:lnTo>
                  <a:lnTo>
                    <a:pt x="1375" y="65"/>
                  </a:lnTo>
                  <a:lnTo>
                    <a:pt x="1371" y="72"/>
                  </a:lnTo>
                  <a:lnTo>
                    <a:pt x="1368" y="79"/>
                  </a:lnTo>
                  <a:lnTo>
                    <a:pt x="1364" y="86"/>
                  </a:lnTo>
                  <a:lnTo>
                    <a:pt x="1361" y="93"/>
                  </a:lnTo>
                  <a:lnTo>
                    <a:pt x="1357" y="100"/>
                  </a:lnTo>
                  <a:lnTo>
                    <a:pt x="1353" y="106"/>
                  </a:lnTo>
                  <a:lnTo>
                    <a:pt x="1349" y="113"/>
                  </a:lnTo>
                  <a:lnTo>
                    <a:pt x="1346" y="120"/>
                  </a:lnTo>
                  <a:lnTo>
                    <a:pt x="1342" y="127"/>
                  </a:lnTo>
                  <a:lnTo>
                    <a:pt x="1338" y="134"/>
                  </a:lnTo>
                  <a:lnTo>
                    <a:pt x="1334" y="141"/>
                  </a:lnTo>
                  <a:lnTo>
                    <a:pt x="1331" y="147"/>
                  </a:lnTo>
                  <a:lnTo>
                    <a:pt x="1327" y="154"/>
                  </a:lnTo>
                  <a:lnTo>
                    <a:pt x="1323" y="161"/>
                  </a:lnTo>
                  <a:lnTo>
                    <a:pt x="1319" y="168"/>
                  </a:lnTo>
                  <a:lnTo>
                    <a:pt x="1315" y="174"/>
                  </a:lnTo>
                  <a:lnTo>
                    <a:pt x="1311" y="181"/>
                  </a:lnTo>
                  <a:lnTo>
                    <a:pt x="1307" y="188"/>
                  </a:lnTo>
                  <a:lnTo>
                    <a:pt x="1303" y="194"/>
                  </a:lnTo>
                  <a:lnTo>
                    <a:pt x="1299" y="201"/>
                  </a:lnTo>
                  <a:lnTo>
                    <a:pt x="1295" y="207"/>
                  </a:lnTo>
                  <a:lnTo>
                    <a:pt x="1291" y="214"/>
                  </a:lnTo>
                  <a:lnTo>
                    <a:pt x="1287" y="220"/>
                  </a:lnTo>
                  <a:lnTo>
                    <a:pt x="1283" y="227"/>
                  </a:lnTo>
                  <a:lnTo>
                    <a:pt x="1278" y="233"/>
                  </a:lnTo>
                  <a:lnTo>
                    <a:pt x="1274" y="240"/>
                  </a:lnTo>
                  <a:lnTo>
                    <a:pt x="1270" y="246"/>
                  </a:lnTo>
                  <a:lnTo>
                    <a:pt x="1266" y="253"/>
                  </a:lnTo>
                  <a:lnTo>
                    <a:pt x="1262" y="259"/>
                  </a:lnTo>
                  <a:lnTo>
                    <a:pt x="1257" y="265"/>
                  </a:lnTo>
                  <a:lnTo>
                    <a:pt x="1253" y="272"/>
                  </a:lnTo>
                  <a:lnTo>
                    <a:pt x="1249" y="278"/>
                  </a:lnTo>
                  <a:lnTo>
                    <a:pt x="1245" y="284"/>
                  </a:lnTo>
                  <a:lnTo>
                    <a:pt x="1240" y="291"/>
                  </a:lnTo>
                  <a:lnTo>
                    <a:pt x="1236" y="297"/>
                  </a:lnTo>
                  <a:lnTo>
                    <a:pt x="1231" y="303"/>
                  </a:lnTo>
                  <a:lnTo>
                    <a:pt x="1227" y="309"/>
                  </a:lnTo>
                  <a:lnTo>
                    <a:pt x="1223" y="315"/>
                  </a:lnTo>
                  <a:lnTo>
                    <a:pt x="1218" y="321"/>
                  </a:lnTo>
                  <a:lnTo>
                    <a:pt x="1214" y="328"/>
                  </a:lnTo>
                  <a:lnTo>
                    <a:pt x="1209" y="334"/>
                  </a:lnTo>
                  <a:lnTo>
                    <a:pt x="1205" y="340"/>
                  </a:lnTo>
                  <a:lnTo>
                    <a:pt x="1200" y="346"/>
                  </a:lnTo>
                  <a:lnTo>
                    <a:pt x="1196" y="352"/>
                  </a:lnTo>
                  <a:lnTo>
                    <a:pt x="1191" y="358"/>
                  </a:lnTo>
                  <a:lnTo>
                    <a:pt x="1187" y="364"/>
                  </a:lnTo>
                  <a:lnTo>
                    <a:pt x="1182" y="370"/>
                  </a:lnTo>
                  <a:lnTo>
                    <a:pt x="1177" y="376"/>
                  </a:lnTo>
                  <a:lnTo>
                    <a:pt x="1173" y="381"/>
                  </a:lnTo>
                  <a:lnTo>
                    <a:pt x="1168" y="387"/>
                  </a:lnTo>
                  <a:lnTo>
                    <a:pt x="1163" y="393"/>
                  </a:lnTo>
                  <a:lnTo>
                    <a:pt x="1159" y="399"/>
                  </a:lnTo>
                  <a:lnTo>
                    <a:pt x="1154" y="405"/>
                  </a:lnTo>
                  <a:lnTo>
                    <a:pt x="1149" y="410"/>
                  </a:lnTo>
                  <a:lnTo>
                    <a:pt x="1145" y="416"/>
                  </a:lnTo>
                  <a:lnTo>
                    <a:pt x="1140" y="422"/>
                  </a:lnTo>
                  <a:lnTo>
                    <a:pt x="1135" y="428"/>
                  </a:lnTo>
                  <a:lnTo>
                    <a:pt x="1130" y="433"/>
                  </a:lnTo>
                  <a:lnTo>
                    <a:pt x="1125" y="439"/>
                  </a:lnTo>
                  <a:lnTo>
                    <a:pt x="1120" y="444"/>
                  </a:lnTo>
                  <a:lnTo>
                    <a:pt x="1116" y="450"/>
                  </a:lnTo>
                  <a:lnTo>
                    <a:pt x="1111" y="456"/>
                  </a:lnTo>
                  <a:lnTo>
                    <a:pt x="1106" y="461"/>
                  </a:lnTo>
                  <a:lnTo>
                    <a:pt x="1101" y="467"/>
                  </a:lnTo>
                  <a:lnTo>
                    <a:pt x="1096" y="472"/>
                  </a:lnTo>
                  <a:lnTo>
                    <a:pt x="1091" y="478"/>
                  </a:lnTo>
                  <a:lnTo>
                    <a:pt x="1086" y="483"/>
                  </a:lnTo>
                  <a:lnTo>
                    <a:pt x="1081" y="488"/>
                  </a:lnTo>
                  <a:lnTo>
                    <a:pt x="1076" y="494"/>
                  </a:lnTo>
                  <a:lnTo>
                    <a:pt x="1071" y="499"/>
                  </a:lnTo>
                  <a:lnTo>
                    <a:pt x="1066" y="504"/>
                  </a:lnTo>
                  <a:lnTo>
                    <a:pt x="1061" y="510"/>
                  </a:lnTo>
                  <a:lnTo>
                    <a:pt x="1056" y="515"/>
                  </a:lnTo>
                  <a:lnTo>
                    <a:pt x="1051" y="520"/>
                  </a:lnTo>
                  <a:lnTo>
                    <a:pt x="1046" y="525"/>
                  </a:lnTo>
                  <a:lnTo>
                    <a:pt x="1041" y="531"/>
                  </a:lnTo>
                  <a:lnTo>
                    <a:pt x="1036" y="536"/>
                  </a:lnTo>
                  <a:lnTo>
                    <a:pt x="1030" y="541"/>
                  </a:lnTo>
                  <a:lnTo>
                    <a:pt x="1025" y="546"/>
                  </a:lnTo>
                  <a:lnTo>
                    <a:pt x="1020" y="551"/>
                  </a:lnTo>
                  <a:lnTo>
                    <a:pt x="1015" y="556"/>
                  </a:lnTo>
                  <a:lnTo>
                    <a:pt x="1010" y="561"/>
                  </a:lnTo>
                  <a:lnTo>
                    <a:pt x="1005" y="566"/>
                  </a:lnTo>
                  <a:lnTo>
                    <a:pt x="999" y="571"/>
                  </a:lnTo>
                  <a:lnTo>
                    <a:pt x="994" y="576"/>
                  </a:lnTo>
                  <a:lnTo>
                    <a:pt x="989" y="581"/>
                  </a:lnTo>
                  <a:lnTo>
                    <a:pt x="984" y="586"/>
                  </a:lnTo>
                  <a:lnTo>
                    <a:pt x="978" y="591"/>
                  </a:lnTo>
                  <a:lnTo>
                    <a:pt x="973" y="596"/>
                  </a:lnTo>
                  <a:lnTo>
                    <a:pt x="968" y="600"/>
                  </a:lnTo>
                  <a:lnTo>
                    <a:pt x="962" y="605"/>
                  </a:lnTo>
                  <a:lnTo>
                    <a:pt x="957" y="610"/>
                  </a:lnTo>
                  <a:lnTo>
                    <a:pt x="952" y="615"/>
                  </a:lnTo>
                  <a:lnTo>
                    <a:pt x="946" y="619"/>
                  </a:lnTo>
                  <a:lnTo>
                    <a:pt x="941" y="624"/>
                  </a:lnTo>
                  <a:lnTo>
                    <a:pt x="936" y="629"/>
                  </a:lnTo>
                  <a:lnTo>
                    <a:pt x="930" y="633"/>
                  </a:lnTo>
                  <a:lnTo>
                    <a:pt x="925" y="638"/>
                  </a:lnTo>
                  <a:lnTo>
                    <a:pt x="919" y="643"/>
                  </a:lnTo>
                  <a:lnTo>
                    <a:pt x="914" y="647"/>
                  </a:lnTo>
                  <a:lnTo>
                    <a:pt x="909" y="652"/>
                  </a:lnTo>
                  <a:lnTo>
                    <a:pt x="903" y="656"/>
                  </a:lnTo>
                  <a:lnTo>
                    <a:pt x="898" y="661"/>
                  </a:lnTo>
                  <a:lnTo>
                    <a:pt x="892" y="665"/>
                  </a:lnTo>
                  <a:lnTo>
                    <a:pt x="887" y="670"/>
                  </a:lnTo>
                  <a:lnTo>
                    <a:pt x="881" y="674"/>
                  </a:lnTo>
                  <a:lnTo>
                    <a:pt x="876" y="678"/>
                  </a:lnTo>
                  <a:lnTo>
                    <a:pt x="870" y="683"/>
                  </a:lnTo>
                  <a:lnTo>
                    <a:pt x="865" y="687"/>
                  </a:lnTo>
                  <a:lnTo>
                    <a:pt x="859" y="691"/>
                  </a:lnTo>
                  <a:lnTo>
                    <a:pt x="853" y="695"/>
                  </a:lnTo>
                  <a:lnTo>
                    <a:pt x="848" y="700"/>
                  </a:lnTo>
                  <a:lnTo>
                    <a:pt x="842" y="704"/>
                  </a:lnTo>
                  <a:lnTo>
                    <a:pt x="837" y="708"/>
                  </a:lnTo>
                  <a:lnTo>
                    <a:pt x="831" y="712"/>
                  </a:lnTo>
                  <a:lnTo>
                    <a:pt x="825" y="716"/>
                  </a:lnTo>
                  <a:lnTo>
                    <a:pt x="820" y="720"/>
                  </a:lnTo>
                  <a:lnTo>
                    <a:pt x="814" y="724"/>
                  </a:lnTo>
                  <a:lnTo>
                    <a:pt x="809" y="728"/>
                  </a:lnTo>
                  <a:lnTo>
                    <a:pt x="803" y="732"/>
                  </a:lnTo>
                  <a:lnTo>
                    <a:pt x="797" y="736"/>
                  </a:lnTo>
                  <a:lnTo>
                    <a:pt x="792" y="740"/>
                  </a:lnTo>
                  <a:lnTo>
                    <a:pt x="786" y="744"/>
                  </a:lnTo>
                  <a:lnTo>
                    <a:pt x="780" y="748"/>
                  </a:lnTo>
                  <a:lnTo>
                    <a:pt x="775" y="752"/>
                  </a:lnTo>
                  <a:lnTo>
                    <a:pt x="769" y="756"/>
                  </a:lnTo>
                  <a:lnTo>
                    <a:pt x="763" y="759"/>
                  </a:lnTo>
                  <a:lnTo>
                    <a:pt x="757" y="763"/>
                  </a:lnTo>
                  <a:lnTo>
                    <a:pt x="752" y="767"/>
                  </a:lnTo>
                  <a:lnTo>
                    <a:pt x="746" y="771"/>
                  </a:lnTo>
                  <a:lnTo>
                    <a:pt x="740" y="774"/>
                  </a:lnTo>
                  <a:lnTo>
                    <a:pt x="734" y="778"/>
                  </a:lnTo>
                  <a:lnTo>
                    <a:pt x="729" y="782"/>
                  </a:lnTo>
                  <a:lnTo>
                    <a:pt x="723" y="785"/>
                  </a:lnTo>
                  <a:lnTo>
                    <a:pt x="717" y="789"/>
                  </a:lnTo>
                  <a:lnTo>
                    <a:pt x="711" y="792"/>
                  </a:lnTo>
                  <a:lnTo>
                    <a:pt x="706" y="796"/>
                  </a:lnTo>
                  <a:lnTo>
                    <a:pt x="700" y="799"/>
                  </a:lnTo>
                  <a:lnTo>
                    <a:pt x="694" y="803"/>
                  </a:lnTo>
                  <a:lnTo>
                    <a:pt x="688" y="806"/>
                  </a:lnTo>
                  <a:lnTo>
                    <a:pt x="682" y="809"/>
                  </a:lnTo>
                  <a:lnTo>
                    <a:pt x="677" y="813"/>
                  </a:lnTo>
                  <a:lnTo>
                    <a:pt x="671" y="816"/>
                  </a:lnTo>
                  <a:lnTo>
                    <a:pt x="665" y="819"/>
                  </a:lnTo>
                  <a:lnTo>
                    <a:pt x="659" y="823"/>
                  </a:lnTo>
                  <a:lnTo>
                    <a:pt x="653" y="826"/>
                  </a:lnTo>
                  <a:lnTo>
                    <a:pt x="647" y="829"/>
                  </a:lnTo>
                  <a:lnTo>
                    <a:pt x="642" y="832"/>
                  </a:lnTo>
                  <a:lnTo>
                    <a:pt x="636" y="836"/>
                  </a:lnTo>
                  <a:lnTo>
                    <a:pt x="630" y="839"/>
                  </a:lnTo>
                  <a:lnTo>
                    <a:pt x="624" y="842"/>
                  </a:lnTo>
                  <a:lnTo>
                    <a:pt x="618" y="845"/>
                  </a:lnTo>
                  <a:lnTo>
                    <a:pt x="612" y="848"/>
                  </a:lnTo>
                  <a:lnTo>
                    <a:pt x="606" y="851"/>
                  </a:lnTo>
                  <a:lnTo>
                    <a:pt x="600" y="854"/>
                  </a:lnTo>
                  <a:lnTo>
                    <a:pt x="594" y="857"/>
                  </a:lnTo>
                  <a:lnTo>
                    <a:pt x="589" y="860"/>
                  </a:lnTo>
                  <a:lnTo>
                    <a:pt x="583" y="863"/>
                  </a:lnTo>
                  <a:lnTo>
                    <a:pt x="577" y="865"/>
                  </a:lnTo>
                  <a:lnTo>
                    <a:pt x="571" y="868"/>
                  </a:lnTo>
                  <a:lnTo>
                    <a:pt x="565" y="871"/>
                  </a:lnTo>
                  <a:lnTo>
                    <a:pt x="559" y="874"/>
                  </a:lnTo>
                  <a:lnTo>
                    <a:pt x="553" y="876"/>
                  </a:lnTo>
                  <a:lnTo>
                    <a:pt x="547" y="879"/>
                  </a:lnTo>
                  <a:lnTo>
                    <a:pt x="541" y="882"/>
                  </a:lnTo>
                  <a:lnTo>
                    <a:pt x="535" y="885"/>
                  </a:lnTo>
                  <a:lnTo>
                    <a:pt x="529" y="887"/>
                  </a:lnTo>
                  <a:lnTo>
                    <a:pt x="523" y="890"/>
                  </a:lnTo>
                  <a:lnTo>
                    <a:pt x="517" y="892"/>
                  </a:lnTo>
                  <a:lnTo>
                    <a:pt x="512" y="895"/>
                  </a:lnTo>
                  <a:lnTo>
                    <a:pt x="506" y="897"/>
                  </a:lnTo>
                  <a:lnTo>
                    <a:pt x="500" y="900"/>
                  </a:lnTo>
                  <a:lnTo>
                    <a:pt x="494" y="902"/>
                  </a:lnTo>
                  <a:lnTo>
                    <a:pt x="488" y="905"/>
                  </a:lnTo>
                  <a:lnTo>
                    <a:pt x="482" y="907"/>
                  </a:lnTo>
                  <a:lnTo>
                    <a:pt x="476" y="909"/>
                  </a:lnTo>
                  <a:lnTo>
                    <a:pt x="470" y="912"/>
                  </a:lnTo>
                  <a:lnTo>
                    <a:pt x="464" y="914"/>
                  </a:lnTo>
                  <a:lnTo>
                    <a:pt x="458" y="916"/>
                  </a:lnTo>
                  <a:lnTo>
                    <a:pt x="452" y="918"/>
                  </a:lnTo>
                  <a:lnTo>
                    <a:pt x="446" y="920"/>
                  </a:lnTo>
                  <a:lnTo>
                    <a:pt x="440" y="923"/>
                  </a:lnTo>
                  <a:lnTo>
                    <a:pt x="434" y="925"/>
                  </a:lnTo>
                  <a:lnTo>
                    <a:pt x="428" y="927"/>
                  </a:lnTo>
                  <a:lnTo>
                    <a:pt x="422" y="929"/>
                  </a:lnTo>
                  <a:lnTo>
                    <a:pt x="416" y="931"/>
                  </a:lnTo>
                  <a:lnTo>
                    <a:pt x="410" y="933"/>
                  </a:lnTo>
                  <a:lnTo>
                    <a:pt x="404" y="935"/>
                  </a:lnTo>
                  <a:lnTo>
                    <a:pt x="398" y="937"/>
                  </a:lnTo>
                  <a:lnTo>
                    <a:pt x="392" y="939"/>
                  </a:lnTo>
                  <a:lnTo>
                    <a:pt x="386" y="941"/>
                  </a:lnTo>
                  <a:lnTo>
                    <a:pt x="380" y="942"/>
                  </a:lnTo>
                  <a:lnTo>
                    <a:pt x="374" y="944"/>
                  </a:lnTo>
                  <a:lnTo>
                    <a:pt x="368" y="946"/>
                  </a:lnTo>
                  <a:lnTo>
                    <a:pt x="362" y="948"/>
                  </a:lnTo>
                  <a:lnTo>
                    <a:pt x="356" y="949"/>
                  </a:lnTo>
                  <a:lnTo>
                    <a:pt x="350" y="951"/>
                  </a:lnTo>
                  <a:lnTo>
                    <a:pt x="345" y="953"/>
                  </a:lnTo>
                  <a:lnTo>
                    <a:pt x="339" y="954"/>
                  </a:lnTo>
                  <a:lnTo>
                    <a:pt x="333" y="956"/>
                  </a:lnTo>
                  <a:lnTo>
                    <a:pt x="327" y="957"/>
                  </a:lnTo>
                  <a:lnTo>
                    <a:pt x="321" y="959"/>
                  </a:lnTo>
                  <a:lnTo>
                    <a:pt x="315" y="960"/>
                  </a:lnTo>
                  <a:lnTo>
                    <a:pt x="309" y="962"/>
                  </a:lnTo>
                  <a:lnTo>
                    <a:pt x="303" y="963"/>
                  </a:lnTo>
                  <a:lnTo>
                    <a:pt x="297" y="965"/>
                  </a:lnTo>
                  <a:lnTo>
                    <a:pt x="291" y="966"/>
                  </a:lnTo>
                  <a:lnTo>
                    <a:pt x="285" y="967"/>
                  </a:lnTo>
                  <a:lnTo>
                    <a:pt x="279" y="969"/>
                  </a:lnTo>
                  <a:lnTo>
                    <a:pt x="273" y="970"/>
                  </a:lnTo>
                  <a:lnTo>
                    <a:pt x="267" y="971"/>
                  </a:lnTo>
                  <a:lnTo>
                    <a:pt x="261" y="972"/>
                  </a:lnTo>
                  <a:lnTo>
                    <a:pt x="255" y="973"/>
                  </a:lnTo>
                  <a:lnTo>
                    <a:pt x="249" y="975"/>
                  </a:lnTo>
                  <a:lnTo>
                    <a:pt x="243" y="976"/>
                  </a:lnTo>
                  <a:lnTo>
                    <a:pt x="238" y="977"/>
                  </a:lnTo>
                  <a:lnTo>
                    <a:pt x="232" y="978"/>
                  </a:lnTo>
                  <a:lnTo>
                    <a:pt x="226" y="979"/>
                  </a:lnTo>
                  <a:lnTo>
                    <a:pt x="220" y="980"/>
                  </a:lnTo>
                  <a:lnTo>
                    <a:pt x="214" y="981"/>
                  </a:lnTo>
                  <a:lnTo>
                    <a:pt x="208" y="982"/>
                  </a:lnTo>
                  <a:lnTo>
                    <a:pt x="202" y="982"/>
                  </a:lnTo>
                  <a:lnTo>
                    <a:pt x="196" y="983"/>
                  </a:lnTo>
                  <a:lnTo>
                    <a:pt x="190" y="984"/>
                  </a:lnTo>
                  <a:lnTo>
                    <a:pt x="185" y="985"/>
                  </a:lnTo>
                  <a:lnTo>
                    <a:pt x="179" y="986"/>
                  </a:lnTo>
                  <a:lnTo>
                    <a:pt x="173" y="986"/>
                  </a:lnTo>
                  <a:lnTo>
                    <a:pt x="167" y="987"/>
                  </a:lnTo>
                  <a:lnTo>
                    <a:pt x="161" y="988"/>
                  </a:lnTo>
                  <a:lnTo>
                    <a:pt x="155" y="988"/>
                  </a:lnTo>
                  <a:lnTo>
                    <a:pt x="149" y="989"/>
                  </a:lnTo>
                  <a:lnTo>
                    <a:pt x="144" y="989"/>
                  </a:lnTo>
                  <a:lnTo>
                    <a:pt x="138" y="990"/>
                  </a:lnTo>
                  <a:lnTo>
                    <a:pt x="132" y="990"/>
                  </a:lnTo>
                  <a:lnTo>
                    <a:pt x="126" y="991"/>
                  </a:lnTo>
                  <a:lnTo>
                    <a:pt x="120" y="991"/>
                  </a:lnTo>
                  <a:lnTo>
                    <a:pt x="114" y="991"/>
                  </a:lnTo>
                  <a:lnTo>
                    <a:pt x="109" y="992"/>
                  </a:lnTo>
                  <a:lnTo>
                    <a:pt x="103" y="992"/>
                  </a:lnTo>
                  <a:lnTo>
                    <a:pt x="97" y="992"/>
                  </a:lnTo>
                  <a:lnTo>
                    <a:pt x="91" y="993"/>
                  </a:lnTo>
                  <a:lnTo>
                    <a:pt x="86" y="993"/>
                  </a:lnTo>
                  <a:lnTo>
                    <a:pt x="80" y="993"/>
                  </a:lnTo>
                  <a:lnTo>
                    <a:pt x="74" y="993"/>
                  </a:lnTo>
                  <a:lnTo>
                    <a:pt x="68" y="993"/>
                  </a:lnTo>
                  <a:lnTo>
                    <a:pt x="62" y="993"/>
                  </a:lnTo>
                  <a:lnTo>
                    <a:pt x="57" y="993"/>
                  </a:lnTo>
                  <a:lnTo>
                    <a:pt x="51" y="993"/>
                  </a:lnTo>
                  <a:lnTo>
                    <a:pt x="45" y="993"/>
                  </a:lnTo>
                  <a:lnTo>
                    <a:pt x="40" y="993"/>
                  </a:lnTo>
                  <a:lnTo>
                    <a:pt x="34" y="993"/>
                  </a:lnTo>
                  <a:lnTo>
                    <a:pt x="28" y="993"/>
                  </a:lnTo>
                  <a:lnTo>
                    <a:pt x="23" y="993"/>
                  </a:lnTo>
                  <a:lnTo>
                    <a:pt x="17" y="992"/>
                  </a:lnTo>
                  <a:lnTo>
                    <a:pt x="11" y="992"/>
                  </a:lnTo>
                  <a:lnTo>
                    <a:pt x="6" y="992"/>
                  </a:lnTo>
                  <a:lnTo>
                    <a:pt x="0" y="992"/>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0" name="Rectangle 70"/>
            <p:cNvSpPr>
              <a:spLocks noChangeArrowheads="1"/>
            </p:cNvSpPr>
            <p:nvPr/>
          </p:nvSpPr>
          <p:spPr bwMode="auto">
            <a:xfrm>
              <a:off x="2073275" y="725487"/>
              <a:ext cx="4308475" cy="5845175"/>
            </a:xfrm>
            <a:prstGeom prst="rect">
              <a:avLst/>
            </a:prstGeom>
            <a:noFill/>
            <a:ln w="29942">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1" name="Freeform 71"/>
            <p:cNvSpPr>
              <a:spLocks noChangeArrowheads="1"/>
            </p:cNvSpPr>
            <p:nvPr/>
          </p:nvSpPr>
          <p:spPr bwMode="auto">
            <a:xfrm>
              <a:off x="2073275" y="36544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2" name="Text Box 72"/>
            <p:cNvSpPr txBox="1">
              <a:spLocks noChangeArrowheads="1"/>
            </p:cNvSpPr>
            <p:nvPr/>
          </p:nvSpPr>
          <p:spPr bwMode="auto">
            <a:xfrm>
              <a:off x="2346325" y="6659562"/>
              <a:ext cx="37893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Circular Load: (Vertical Stress)/(Surface Stress)</a:t>
              </a:r>
            </a:p>
          </p:txBody>
        </p:sp>
        <p:sp>
          <p:nvSpPr>
            <p:cNvPr id="5193" name="Freeform 73"/>
            <p:cNvSpPr>
              <a:spLocks noChangeArrowheads="1"/>
            </p:cNvSpPr>
            <p:nvPr/>
          </p:nvSpPr>
          <p:spPr bwMode="auto">
            <a:xfrm>
              <a:off x="2079625" y="725487"/>
              <a:ext cx="2089150" cy="4311650"/>
            </a:xfrm>
            <a:custGeom>
              <a:avLst/>
              <a:gdLst>
                <a:gd name="T0" fmla="*/ 935 w 1316"/>
                <a:gd name="T1" fmla="*/ 42 h 2716"/>
                <a:gd name="T2" fmla="*/ 970 w 1316"/>
                <a:gd name="T3" fmla="*/ 90 h 2716"/>
                <a:gd name="T4" fmla="*/ 1003 w 1316"/>
                <a:gd name="T5" fmla="*/ 140 h 2716"/>
                <a:gd name="T6" fmla="*/ 1034 w 1316"/>
                <a:gd name="T7" fmla="*/ 190 h 2716"/>
                <a:gd name="T8" fmla="*/ 1064 w 1316"/>
                <a:gd name="T9" fmla="*/ 242 h 2716"/>
                <a:gd name="T10" fmla="*/ 1092 w 1316"/>
                <a:gd name="T11" fmla="*/ 294 h 2716"/>
                <a:gd name="T12" fmla="*/ 1119 w 1316"/>
                <a:gd name="T13" fmla="*/ 347 h 2716"/>
                <a:gd name="T14" fmla="*/ 1144 w 1316"/>
                <a:gd name="T15" fmla="*/ 401 h 2716"/>
                <a:gd name="T16" fmla="*/ 1167 w 1316"/>
                <a:gd name="T17" fmla="*/ 456 h 2716"/>
                <a:gd name="T18" fmla="*/ 1189 w 1316"/>
                <a:gd name="T19" fmla="*/ 512 h 2716"/>
                <a:gd name="T20" fmla="*/ 1209 w 1316"/>
                <a:gd name="T21" fmla="*/ 568 h 2716"/>
                <a:gd name="T22" fmla="*/ 1227 w 1316"/>
                <a:gd name="T23" fmla="*/ 625 h 2716"/>
                <a:gd name="T24" fmla="*/ 1243 w 1316"/>
                <a:gd name="T25" fmla="*/ 682 h 2716"/>
                <a:gd name="T26" fmla="*/ 1258 w 1316"/>
                <a:gd name="T27" fmla="*/ 739 h 2716"/>
                <a:gd name="T28" fmla="*/ 1271 w 1316"/>
                <a:gd name="T29" fmla="*/ 797 h 2716"/>
                <a:gd name="T30" fmla="*/ 1283 w 1316"/>
                <a:gd name="T31" fmla="*/ 856 h 2716"/>
                <a:gd name="T32" fmla="*/ 1293 w 1316"/>
                <a:gd name="T33" fmla="*/ 914 h 2716"/>
                <a:gd name="T34" fmla="*/ 1301 w 1316"/>
                <a:gd name="T35" fmla="*/ 973 h 2716"/>
                <a:gd name="T36" fmla="*/ 1307 w 1316"/>
                <a:gd name="T37" fmla="*/ 1032 h 2716"/>
                <a:gd name="T38" fmla="*/ 1312 w 1316"/>
                <a:gd name="T39" fmla="*/ 1090 h 2716"/>
                <a:gd name="T40" fmla="*/ 1315 w 1316"/>
                <a:gd name="T41" fmla="*/ 1149 h 2716"/>
                <a:gd name="T42" fmla="*/ 1316 w 1316"/>
                <a:gd name="T43" fmla="*/ 1208 h 2716"/>
                <a:gd name="T44" fmla="*/ 1315 w 1316"/>
                <a:gd name="T45" fmla="*/ 1266 h 2716"/>
                <a:gd name="T46" fmla="*/ 1313 w 1316"/>
                <a:gd name="T47" fmla="*/ 1324 h 2716"/>
                <a:gd name="T48" fmla="*/ 1308 w 1316"/>
                <a:gd name="T49" fmla="*/ 1382 h 2716"/>
                <a:gd name="T50" fmla="*/ 1302 w 1316"/>
                <a:gd name="T51" fmla="*/ 1440 h 2716"/>
                <a:gd name="T52" fmla="*/ 1295 w 1316"/>
                <a:gd name="T53" fmla="*/ 1497 h 2716"/>
                <a:gd name="T54" fmla="*/ 1285 w 1316"/>
                <a:gd name="T55" fmla="*/ 1554 h 2716"/>
                <a:gd name="T56" fmla="*/ 1274 w 1316"/>
                <a:gd name="T57" fmla="*/ 1610 h 2716"/>
                <a:gd name="T58" fmla="*/ 1260 w 1316"/>
                <a:gd name="T59" fmla="*/ 1665 h 2716"/>
                <a:gd name="T60" fmla="*/ 1245 w 1316"/>
                <a:gd name="T61" fmla="*/ 1720 h 2716"/>
                <a:gd name="T62" fmla="*/ 1228 w 1316"/>
                <a:gd name="T63" fmla="*/ 1774 h 2716"/>
                <a:gd name="T64" fmla="*/ 1210 w 1316"/>
                <a:gd name="T65" fmla="*/ 1828 h 2716"/>
                <a:gd name="T66" fmla="*/ 1189 w 1316"/>
                <a:gd name="T67" fmla="*/ 1880 h 2716"/>
                <a:gd name="T68" fmla="*/ 1167 w 1316"/>
                <a:gd name="T69" fmla="*/ 1931 h 2716"/>
                <a:gd name="T70" fmla="*/ 1142 w 1316"/>
                <a:gd name="T71" fmla="*/ 1982 h 2716"/>
                <a:gd name="T72" fmla="*/ 1116 w 1316"/>
                <a:gd name="T73" fmla="*/ 2031 h 2716"/>
                <a:gd name="T74" fmla="*/ 1088 w 1316"/>
                <a:gd name="T75" fmla="*/ 2079 h 2716"/>
                <a:gd name="T76" fmla="*/ 1058 w 1316"/>
                <a:gd name="T77" fmla="*/ 2126 h 2716"/>
                <a:gd name="T78" fmla="*/ 1026 w 1316"/>
                <a:gd name="T79" fmla="*/ 2172 h 2716"/>
                <a:gd name="T80" fmla="*/ 993 w 1316"/>
                <a:gd name="T81" fmla="*/ 2216 h 2716"/>
                <a:gd name="T82" fmla="*/ 957 w 1316"/>
                <a:gd name="T83" fmla="*/ 2259 h 2716"/>
                <a:gd name="T84" fmla="*/ 919 w 1316"/>
                <a:gd name="T85" fmla="*/ 2301 h 2716"/>
                <a:gd name="T86" fmla="*/ 880 w 1316"/>
                <a:gd name="T87" fmla="*/ 2341 h 2716"/>
                <a:gd name="T88" fmla="*/ 838 w 1316"/>
                <a:gd name="T89" fmla="*/ 2379 h 2716"/>
                <a:gd name="T90" fmla="*/ 795 w 1316"/>
                <a:gd name="T91" fmla="*/ 2416 h 2716"/>
                <a:gd name="T92" fmla="*/ 750 w 1316"/>
                <a:gd name="T93" fmla="*/ 2451 h 2716"/>
                <a:gd name="T94" fmla="*/ 702 w 1316"/>
                <a:gd name="T95" fmla="*/ 2484 h 2716"/>
                <a:gd name="T96" fmla="*/ 653 w 1316"/>
                <a:gd name="T97" fmla="*/ 2515 h 2716"/>
                <a:gd name="T98" fmla="*/ 602 w 1316"/>
                <a:gd name="T99" fmla="*/ 2544 h 2716"/>
                <a:gd name="T100" fmla="*/ 548 w 1316"/>
                <a:gd name="T101" fmla="*/ 2572 h 2716"/>
                <a:gd name="T102" fmla="*/ 493 w 1316"/>
                <a:gd name="T103" fmla="*/ 2597 h 2716"/>
                <a:gd name="T104" fmla="*/ 436 w 1316"/>
                <a:gd name="T105" fmla="*/ 2620 h 2716"/>
                <a:gd name="T106" fmla="*/ 377 w 1316"/>
                <a:gd name="T107" fmla="*/ 2641 h 2716"/>
                <a:gd name="T108" fmla="*/ 315 w 1316"/>
                <a:gd name="T109" fmla="*/ 2660 h 2716"/>
                <a:gd name="T110" fmla="*/ 252 w 1316"/>
                <a:gd name="T111" fmla="*/ 2676 h 2716"/>
                <a:gd name="T112" fmla="*/ 187 w 1316"/>
                <a:gd name="T113" fmla="*/ 2691 h 2716"/>
                <a:gd name="T114" fmla="*/ 119 w 1316"/>
                <a:gd name="T115" fmla="*/ 2702 h 2716"/>
                <a:gd name="T116" fmla="*/ 50 w 1316"/>
                <a:gd name="T117" fmla="*/ 2711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6" h="2716">
                  <a:moveTo>
                    <a:pt x="903" y="0"/>
                  </a:moveTo>
                  <a:lnTo>
                    <a:pt x="906" y="4"/>
                  </a:lnTo>
                  <a:lnTo>
                    <a:pt x="910" y="9"/>
                  </a:lnTo>
                  <a:lnTo>
                    <a:pt x="914" y="14"/>
                  </a:lnTo>
                  <a:lnTo>
                    <a:pt x="917" y="18"/>
                  </a:lnTo>
                  <a:lnTo>
                    <a:pt x="921" y="23"/>
                  </a:lnTo>
                  <a:lnTo>
                    <a:pt x="925" y="28"/>
                  </a:lnTo>
                  <a:lnTo>
                    <a:pt x="928" y="33"/>
                  </a:lnTo>
                  <a:lnTo>
                    <a:pt x="932" y="37"/>
                  </a:lnTo>
                  <a:lnTo>
                    <a:pt x="935" y="42"/>
                  </a:lnTo>
                  <a:lnTo>
                    <a:pt x="939" y="47"/>
                  </a:lnTo>
                  <a:lnTo>
                    <a:pt x="942" y="52"/>
                  </a:lnTo>
                  <a:lnTo>
                    <a:pt x="946" y="56"/>
                  </a:lnTo>
                  <a:lnTo>
                    <a:pt x="949" y="61"/>
                  </a:lnTo>
                  <a:lnTo>
                    <a:pt x="953" y="66"/>
                  </a:lnTo>
                  <a:lnTo>
                    <a:pt x="956" y="71"/>
                  </a:lnTo>
                  <a:lnTo>
                    <a:pt x="960" y="76"/>
                  </a:lnTo>
                  <a:lnTo>
                    <a:pt x="963" y="81"/>
                  </a:lnTo>
                  <a:lnTo>
                    <a:pt x="967" y="85"/>
                  </a:lnTo>
                  <a:lnTo>
                    <a:pt x="970" y="90"/>
                  </a:lnTo>
                  <a:lnTo>
                    <a:pt x="973" y="95"/>
                  </a:lnTo>
                  <a:lnTo>
                    <a:pt x="977" y="100"/>
                  </a:lnTo>
                  <a:lnTo>
                    <a:pt x="980" y="105"/>
                  </a:lnTo>
                  <a:lnTo>
                    <a:pt x="983" y="110"/>
                  </a:lnTo>
                  <a:lnTo>
                    <a:pt x="987" y="115"/>
                  </a:lnTo>
                  <a:lnTo>
                    <a:pt x="990" y="120"/>
                  </a:lnTo>
                  <a:lnTo>
                    <a:pt x="993" y="125"/>
                  </a:lnTo>
                  <a:lnTo>
                    <a:pt x="996" y="130"/>
                  </a:lnTo>
                  <a:lnTo>
                    <a:pt x="1000" y="135"/>
                  </a:lnTo>
                  <a:lnTo>
                    <a:pt x="1003" y="140"/>
                  </a:lnTo>
                  <a:lnTo>
                    <a:pt x="1006" y="145"/>
                  </a:lnTo>
                  <a:lnTo>
                    <a:pt x="1009" y="150"/>
                  </a:lnTo>
                  <a:lnTo>
                    <a:pt x="1013" y="155"/>
                  </a:lnTo>
                  <a:lnTo>
                    <a:pt x="1016" y="160"/>
                  </a:lnTo>
                  <a:lnTo>
                    <a:pt x="1019" y="165"/>
                  </a:lnTo>
                  <a:lnTo>
                    <a:pt x="1022" y="170"/>
                  </a:lnTo>
                  <a:lnTo>
                    <a:pt x="1025" y="175"/>
                  </a:lnTo>
                  <a:lnTo>
                    <a:pt x="1028" y="180"/>
                  </a:lnTo>
                  <a:lnTo>
                    <a:pt x="1031" y="185"/>
                  </a:lnTo>
                  <a:lnTo>
                    <a:pt x="1034" y="190"/>
                  </a:lnTo>
                  <a:lnTo>
                    <a:pt x="1037" y="195"/>
                  </a:lnTo>
                  <a:lnTo>
                    <a:pt x="1040" y="200"/>
                  </a:lnTo>
                  <a:lnTo>
                    <a:pt x="1043" y="206"/>
                  </a:lnTo>
                  <a:lnTo>
                    <a:pt x="1046" y="211"/>
                  </a:lnTo>
                  <a:lnTo>
                    <a:pt x="1049" y="216"/>
                  </a:lnTo>
                  <a:lnTo>
                    <a:pt x="1052" y="221"/>
                  </a:lnTo>
                  <a:lnTo>
                    <a:pt x="1055" y="226"/>
                  </a:lnTo>
                  <a:lnTo>
                    <a:pt x="1058" y="231"/>
                  </a:lnTo>
                  <a:lnTo>
                    <a:pt x="1061" y="236"/>
                  </a:lnTo>
                  <a:lnTo>
                    <a:pt x="1064" y="242"/>
                  </a:lnTo>
                  <a:lnTo>
                    <a:pt x="1067" y="247"/>
                  </a:lnTo>
                  <a:lnTo>
                    <a:pt x="1070" y="252"/>
                  </a:lnTo>
                  <a:lnTo>
                    <a:pt x="1073" y="257"/>
                  </a:lnTo>
                  <a:lnTo>
                    <a:pt x="1076" y="263"/>
                  </a:lnTo>
                  <a:lnTo>
                    <a:pt x="1078" y="268"/>
                  </a:lnTo>
                  <a:lnTo>
                    <a:pt x="1081" y="273"/>
                  </a:lnTo>
                  <a:lnTo>
                    <a:pt x="1084" y="278"/>
                  </a:lnTo>
                  <a:lnTo>
                    <a:pt x="1087" y="284"/>
                  </a:lnTo>
                  <a:lnTo>
                    <a:pt x="1090" y="289"/>
                  </a:lnTo>
                  <a:lnTo>
                    <a:pt x="1092" y="294"/>
                  </a:lnTo>
                  <a:lnTo>
                    <a:pt x="1095" y="299"/>
                  </a:lnTo>
                  <a:lnTo>
                    <a:pt x="1098" y="305"/>
                  </a:lnTo>
                  <a:lnTo>
                    <a:pt x="1100" y="310"/>
                  </a:lnTo>
                  <a:lnTo>
                    <a:pt x="1103" y="315"/>
                  </a:lnTo>
                  <a:lnTo>
                    <a:pt x="1106" y="321"/>
                  </a:lnTo>
                  <a:lnTo>
                    <a:pt x="1108" y="326"/>
                  </a:lnTo>
                  <a:lnTo>
                    <a:pt x="1111" y="331"/>
                  </a:lnTo>
                  <a:lnTo>
                    <a:pt x="1114" y="337"/>
                  </a:lnTo>
                  <a:lnTo>
                    <a:pt x="1116" y="342"/>
                  </a:lnTo>
                  <a:lnTo>
                    <a:pt x="1119" y="347"/>
                  </a:lnTo>
                  <a:lnTo>
                    <a:pt x="1121" y="353"/>
                  </a:lnTo>
                  <a:lnTo>
                    <a:pt x="1124" y="358"/>
                  </a:lnTo>
                  <a:lnTo>
                    <a:pt x="1127" y="363"/>
                  </a:lnTo>
                  <a:lnTo>
                    <a:pt x="1129" y="369"/>
                  </a:lnTo>
                  <a:lnTo>
                    <a:pt x="1132" y="374"/>
                  </a:lnTo>
                  <a:lnTo>
                    <a:pt x="1134" y="380"/>
                  </a:lnTo>
                  <a:lnTo>
                    <a:pt x="1136" y="385"/>
                  </a:lnTo>
                  <a:lnTo>
                    <a:pt x="1139" y="391"/>
                  </a:lnTo>
                  <a:lnTo>
                    <a:pt x="1141" y="396"/>
                  </a:lnTo>
                  <a:lnTo>
                    <a:pt x="1144" y="401"/>
                  </a:lnTo>
                  <a:lnTo>
                    <a:pt x="1146" y="407"/>
                  </a:lnTo>
                  <a:lnTo>
                    <a:pt x="1149" y="412"/>
                  </a:lnTo>
                  <a:lnTo>
                    <a:pt x="1151" y="418"/>
                  </a:lnTo>
                  <a:lnTo>
                    <a:pt x="1153" y="423"/>
                  </a:lnTo>
                  <a:lnTo>
                    <a:pt x="1156" y="429"/>
                  </a:lnTo>
                  <a:lnTo>
                    <a:pt x="1158" y="434"/>
                  </a:lnTo>
                  <a:lnTo>
                    <a:pt x="1160" y="440"/>
                  </a:lnTo>
                  <a:lnTo>
                    <a:pt x="1162" y="445"/>
                  </a:lnTo>
                  <a:lnTo>
                    <a:pt x="1165" y="451"/>
                  </a:lnTo>
                  <a:lnTo>
                    <a:pt x="1167" y="456"/>
                  </a:lnTo>
                  <a:lnTo>
                    <a:pt x="1169" y="462"/>
                  </a:lnTo>
                  <a:lnTo>
                    <a:pt x="1171" y="467"/>
                  </a:lnTo>
                  <a:lnTo>
                    <a:pt x="1174" y="473"/>
                  </a:lnTo>
                  <a:lnTo>
                    <a:pt x="1176" y="478"/>
                  </a:lnTo>
                  <a:lnTo>
                    <a:pt x="1178" y="484"/>
                  </a:lnTo>
                  <a:lnTo>
                    <a:pt x="1180" y="490"/>
                  </a:lnTo>
                  <a:lnTo>
                    <a:pt x="1182" y="495"/>
                  </a:lnTo>
                  <a:lnTo>
                    <a:pt x="1184" y="501"/>
                  </a:lnTo>
                  <a:lnTo>
                    <a:pt x="1187" y="506"/>
                  </a:lnTo>
                  <a:lnTo>
                    <a:pt x="1189" y="512"/>
                  </a:lnTo>
                  <a:lnTo>
                    <a:pt x="1191" y="517"/>
                  </a:lnTo>
                  <a:lnTo>
                    <a:pt x="1193" y="523"/>
                  </a:lnTo>
                  <a:lnTo>
                    <a:pt x="1195" y="529"/>
                  </a:lnTo>
                  <a:lnTo>
                    <a:pt x="1197" y="534"/>
                  </a:lnTo>
                  <a:lnTo>
                    <a:pt x="1199" y="540"/>
                  </a:lnTo>
                  <a:lnTo>
                    <a:pt x="1201" y="545"/>
                  </a:lnTo>
                  <a:lnTo>
                    <a:pt x="1203" y="551"/>
                  </a:lnTo>
                  <a:lnTo>
                    <a:pt x="1205" y="557"/>
                  </a:lnTo>
                  <a:lnTo>
                    <a:pt x="1207" y="562"/>
                  </a:lnTo>
                  <a:lnTo>
                    <a:pt x="1209" y="568"/>
                  </a:lnTo>
                  <a:lnTo>
                    <a:pt x="1210" y="574"/>
                  </a:lnTo>
                  <a:lnTo>
                    <a:pt x="1212" y="579"/>
                  </a:lnTo>
                  <a:lnTo>
                    <a:pt x="1214" y="585"/>
                  </a:lnTo>
                  <a:lnTo>
                    <a:pt x="1216" y="591"/>
                  </a:lnTo>
                  <a:lnTo>
                    <a:pt x="1218" y="596"/>
                  </a:lnTo>
                  <a:lnTo>
                    <a:pt x="1220" y="602"/>
                  </a:lnTo>
                  <a:lnTo>
                    <a:pt x="1221" y="608"/>
                  </a:lnTo>
                  <a:lnTo>
                    <a:pt x="1223" y="613"/>
                  </a:lnTo>
                  <a:lnTo>
                    <a:pt x="1225" y="619"/>
                  </a:lnTo>
                  <a:lnTo>
                    <a:pt x="1227" y="625"/>
                  </a:lnTo>
                  <a:lnTo>
                    <a:pt x="1229" y="630"/>
                  </a:lnTo>
                  <a:lnTo>
                    <a:pt x="1230" y="636"/>
                  </a:lnTo>
                  <a:lnTo>
                    <a:pt x="1232" y="642"/>
                  </a:lnTo>
                  <a:lnTo>
                    <a:pt x="1234" y="647"/>
                  </a:lnTo>
                  <a:lnTo>
                    <a:pt x="1235" y="653"/>
                  </a:lnTo>
                  <a:lnTo>
                    <a:pt x="1237" y="659"/>
                  </a:lnTo>
                  <a:lnTo>
                    <a:pt x="1239" y="665"/>
                  </a:lnTo>
                  <a:lnTo>
                    <a:pt x="1240" y="670"/>
                  </a:lnTo>
                  <a:lnTo>
                    <a:pt x="1242" y="676"/>
                  </a:lnTo>
                  <a:lnTo>
                    <a:pt x="1243" y="682"/>
                  </a:lnTo>
                  <a:lnTo>
                    <a:pt x="1245" y="688"/>
                  </a:lnTo>
                  <a:lnTo>
                    <a:pt x="1246" y="693"/>
                  </a:lnTo>
                  <a:lnTo>
                    <a:pt x="1248" y="699"/>
                  </a:lnTo>
                  <a:lnTo>
                    <a:pt x="1250" y="705"/>
                  </a:lnTo>
                  <a:lnTo>
                    <a:pt x="1251" y="711"/>
                  </a:lnTo>
                  <a:lnTo>
                    <a:pt x="1253" y="716"/>
                  </a:lnTo>
                  <a:lnTo>
                    <a:pt x="1254" y="722"/>
                  </a:lnTo>
                  <a:lnTo>
                    <a:pt x="1255" y="728"/>
                  </a:lnTo>
                  <a:lnTo>
                    <a:pt x="1257" y="734"/>
                  </a:lnTo>
                  <a:lnTo>
                    <a:pt x="1258" y="739"/>
                  </a:lnTo>
                  <a:lnTo>
                    <a:pt x="1260" y="745"/>
                  </a:lnTo>
                  <a:lnTo>
                    <a:pt x="1261" y="751"/>
                  </a:lnTo>
                  <a:lnTo>
                    <a:pt x="1262" y="757"/>
                  </a:lnTo>
                  <a:lnTo>
                    <a:pt x="1264" y="763"/>
                  </a:lnTo>
                  <a:lnTo>
                    <a:pt x="1265" y="768"/>
                  </a:lnTo>
                  <a:lnTo>
                    <a:pt x="1266" y="774"/>
                  </a:lnTo>
                  <a:lnTo>
                    <a:pt x="1268" y="780"/>
                  </a:lnTo>
                  <a:lnTo>
                    <a:pt x="1269" y="786"/>
                  </a:lnTo>
                  <a:lnTo>
                    <a:pt x="1270" y="792"/>
                  </a:lnTo>
                  <a:lnTo>
                    <a:pt x="1271" y="797"/>
                  </a:lnTo>
                  <a:lnTo>
                    <a:pt x="1273" y="803"/>
                  </a:lnTo>
                  <a:lnTo>
                    <a:pt x="1274" y="809"/>
                  </a:lnTo>
                  <a:lnTo>
                    <a:pt x="1275" y="815"/>
                  </a:lnTo>
                  <a:lnTo>
                    <a:pt x="1276" y="821"/>
                  </a:lnTo>
                  <a:lnTo>
                    <a:pt x="1277" y="827"/>
                  </a:lnTo>
                  <a:lnTo>
                    <a:pt x="1279" y="832"/>
                  </a:lnTo>
                  <a:lnTo>
                    <a:pt x="1280" y="838"/>
                  </a:lnTo>
                  <a:lnTo>
                    <a:pt x="1281" y="844"/>
                  </a:lnTo>
                  <a:lnTo>
                    <a:pt x="1282" y="850"/>
                  </a:lnTo>
                  <a:lnTo>
                    <a:pt x="1283" y="856"/>
                  </a:lnTo>
                  <a:lnTo>
                    <a:pt x="1284" y="862"/>
                  </a:lnTo>
                  <a:lnTo>
                    <a:pt x="1285" y="867"/>
                  </a:lnTo>
                  <a:lnTo>
                    <a:pt x="1286" y="873"/>
                  </a:lnTo>
                  <a:lnTo>
                    <a:pt x="1287" y="879"/>
                  </a:lnTo>
                  <a:lnTo>
                    <a:pt x="1288" y="885"/>
                  </a:lnTo>
                  <a:lnTo>
                    <a:pt x="1289" y="891"/>
                  </a:lnTo>
                  <a:lnTo>
                    <a:pt x="1290" y="897"/>
                  </a:lnTo>
                  <a:lnTo>
                    <a:pt x="1291" y="902"/>
                  </a:lnTo>
                  <a:lnTo>
                    <a:pt x="1292" y="908"/>
                  </a:lnTo>
                  <a:lnTo>
                    <a:pt x="1293" y="914"/>
                  </a:lnTo>
                  <a:lnTo>
                    <a:pt x="1294" y="920"/>
                  </a:lnTo>
                  <a:lnTo>
                    <a:pt x="1294" y="926"/>
                  </a:lnTo>
                  <a:lnTo>
                    <a:pt x="1295" y="932"/>
                  </a:lnTo>
                  <a:lnTo>
                    <a:pt x="1296" y="938"/>
                  </a:lnTo>
                  <a:lnTo>
                    <a:pt x="1297" y="943"/>
                  </a:lnTo>
                  <a:lnTo>
                    <a:pt x="1298" y="949"/>
                  </a:lnTo>
                  <a:lnTo>
                    <a:pt x="1299" y="955"/>
                  </a:lnTo>
                  <a:lnTo>
                    <a:pt x="1299" y="961"/>
                  </a:lnTo>
                  <a:lnTo>
                    <a:pt x="1300" y="967"/>
                  </a:lnTo>
                  <a:lnTo>
                    <a:pt x="1301" y="973"/>
                  </a:lnTo>
                  <a:lnTo>
                    <a:pt x="1301" y="979"/>
                  </a:lnTo>
                  <a:lnTo>
                    <a:pt x="1302" y="985"/>
                  </a:lnTo>
                  <a:lnTo>
                    <a:pt x="1303" y="990"/>
                  </a:lnTo>
                  <a:lnTo>
                    <a:pt x="1304" y="996"/>
                  </a:lnTo>
                  <a:lnTo>
                    <a:pt x="1304" y="1002"/>
                  </a:lnTo>
                  <a:lnTo>
                    <a:pt x="1305" y="1008"/>
                  </a:lnTo>
                  <a:lnTo>
                    <a:pt x="1305" y="1014"/>
                  </a:lnTo>
                  <a:lnTo>
                    <a:pt x="1306" y="1020"/>
                  </a:lnTo>
                  <a:lnTo>
                    <a:pt x="1307" y="1026"/>
                  </a:lnTo>
                  <a:lnTo>
                    <a:pt x="1307" y="1032"/>
                  </a:lnTo>
                  <a:lnTo>
                    <a:pt x="1308" y="1037"/>
                  </a:lnTo>
                  <a:lnTo>
                    <a:pt x="1308" y="1043"/>
                  </a:lnTo>
                  <a:lnTo>
                    <a:pt x="1309" y="1049"/>
                  </a:lnTo>
                  <a:lnTo>
                    <a:pt x="1309" y="1055"/>
                  </a:lnTo>
                  <a:lnTo>
                    <a:pt x="1310" y="1061"/>
                  </a:lnTo>
                  <a:lnTo>
                    <a:pt x="1310" y="1067"/>
                  </a:lnTo>
                  <a:lnTo>
                    <a:pt x="1311" y="1073"/>
                  </a:lnTo>
                  <a:lnTo>
                    <a:pt x="1311" y="1079"/>
                  </a:lnTo>
                  <a:lnTo>
                    <a:pt x="1311" y="1084"/>
                  </a:lnTo>
                  <a:lnTo>
                    <a:pt x="1312" y="1090"/>
                  </a:lnTo>
                  <a:lnTo>
                    <a:pt x="1312" y="1096"/>
                  </a:lnTo>
                  <a:lnTo>
                    <a:pt x="1312" y="1102"/>
                  </a:lnTo>
                  <a:lnTo>
                    <a:pt x="1313" y="1108"/>
                  </a:lnTo>
                  <a:lnTo>
                    <a:pt x="1313" y="1114"/>
                  </a:lnTo>
                  <a:lnTo>
                    <a:pt x="1313" y="1120"/>
                  </a:lnTo>
                  <a:lnTo>
                    <a:pt x="1314" y="1126"/>
                  </a:lnTo>
                  <a:lnTo>
                    <a:pt x="1314" y="1131"/>
                  </a:lnTo>
                  <a:lnTo>
                    <a:pt x="1314" y="1137"/>
                  </a:lnTo>
                  <a:lnTo>
                    <a:pt x="1314" y="1143"/>
                  </a:lnTo>
                  <a:lnTo>
                    <a:pt x="1315" y="1149"/>
                  </a:lnTo>
                  <a:lnTo>
                    <a:pt x="1315" y="1155"/>
                  </a:lnTo>
                  <a:lnTo>
                    <a:pt x="1315" y="1161"/>
                  </a:lnTo>
                  <a:lnTo>
                    <a:pt x="1315" y="1167"/>
                  </a:lnTo>
                  <a:lnTo>
                    <a:pt x="1315" y="1173"/>
                  </a:lnTo>
                  <a:lnTo>
                    <a:pt x="1315" y="1178"/>
                  </a:lnTo>
                  <a:lnTo>
                    <a:pt x="1315" y="1184"/>
                  </a:lnTo>
                  <a:lnTo>
                    <a:pt x="1315" y="1190"/>
                  </a:lnTo>
                  <a:lnTo>
                    <a:pt x="1316" y="1196"/>
                  </a:lnTo>
                  <a:lnTo>
                    <a:pt x="1316" y="1202"/>
                  </a:lnTo>
                  <a:lnTo>
                    <a:pt x="1316" y="1208"/>
                  </a:lnTo>
                  <a:lnTo>
                    <a:pt x="1316" y="1214"/>
                  </a:lnTo>
                  <a:lnTo>
                    <a:pt x="1316" y="1219"/>
                  </a:lnTo>
                  <a:lnTo>
                    <a:pt x="1316" y="1225"/>
                  </a:lnTo>
                  <a:lnTo>
                    <a:pt x="1316" y="1231"/>
                  </a:lnTo>
                  <a:lnTo>
                    <a:pt x="1316" y="1237"/>
                  </a:lnTo>
                  <a:lnTo>
                    <a:pt x="1315" y="1243"/>
                  </a:lnTo>
                  <a:lnTo>
                    <a:pt x="1315" y="1249"/>
                  </a:lnTo>
                  <a:lnTo>
                    <a:pt x="1315" y="1255"/>
                  </a:lnTo>
                  <a:lnTo>
                    <a:pt x="1315" y="1260"/>
                  </a:lnTo>
                  <a:lnTo>
                    <a:pt x="1315" y="1266"/>
                  </a:lnTo>
                  <a:lnTo>
                    <a:pt x="1315" y="1272"/>
                  </a:lnTo>
                  <a:lnTo>
                    <a:pt x="1315" y="1278"/>
                  </a:lnTo>
                  <a:lnTo>
                    <a:pt x="1314" y="1284"/>
                  </a:lnTo>
                  <a:lnTo>
                    <a:pt x="1314" y="1290"/>
                  </a:lnTo>
                  <a:lnTo>
                    <a:pt x="1314" y="1295"/>
                  </a:lnTo>
                  <a:lnTo>
                    <a:pt x="1314" y="1301"/>
                  </a:lnTo>
                  <a:lnTo>
                    <a:pt x="1313" y="1307"/>
                  </a:lnTo>
                  <a:lnTo>
                    <a:pt x="1313" y="1313"/>
                  </a:lnTo>
                  <a:lnTo>
                    <a:pt x="1313" y="1319"/>
                  </a:lnTo>
                  <a:lnTo>
                    <a:pt x="1313" y="1324"/>
                  </a:lnTo>
                  <a:lnTo>
                    <a:pt x="1312" y="1330"/>
                  </a:lnTo>
                  <a:lnTo>
                    <a:pt x="1312" y="1336"/>
                  </a:lnTo>
                  <a:lnTo>
                    <a:pt x="1311" y="1342"/>
                  </a:lnTo>
                  <a:lnTo>
                    <a:pt x="1311" y="1348"/>
                  </a:lnTo>
                  <a:lnTo>
                    <a:pt x="1311" y="1353"/>
                  </a:lnTo>
                  <a:lnTo>
                    <a:pt x="1310" y="1359"/>
                  </a:lnTo>
                  <a:lnTo>
                    <a:pt x="1310" y="1365"/>
                  </a:lnTo>
                  <a:lnTo>
                    <a:pt x="1309" y="1371"/>
                  </a:lnTo>
                  <a:lnTo>
                    <a:pt x="1309" y="1377"/>
                  </a:lnTo>
                  <a:lnTo>
                    <a:pt x="1308" y="1382"/>
                  </a:lnTo>
                  <a:lnTo>
                    <a:pt x="1308" y="1388"/>
                  </a:lnTo>
                  <a:lnTo>
                    <a:pt x="1307" y="1394"/>
                  </a:lnTo>
                  <a:lnTo>
                    <a:pt x="1307" y="1400"/>
                  </a:lnTo>
                  <a:lnTo>
                    <a:pt x="1306" y="1405"/>
                  </a:lnTo>
                  <a:lnTo>
                    <a:pt x="1306" y="1411"/>
                  </a:lnTo>
                  <a:lnTo>
                    <a:pt x="1305" y="1417"/>
                  </a:lnTo>
                  <a:lnTo>
                    <a:pt x="1304" y="1423"/>
                  </a:lnTo>
                  <a:lnTo>
                    <a:pt x="1304" y="1429"/>
                  </a:lnTo>
                  <a:lnTo>
                    <a:pt x="1303" y="1434"/>
                  </a:lnTo>
                  <a:lnTo>
                    <a:pt x="1302" y="1440"/>
                  </a:lnTo>
                  <a:lnTo>
                    <a:pt x="1302" y="1446"/>
                  </a:lnTo>
                  <a:lnTo>
                    <a:pt x="1301" y="1451"/>
                  </a:lnTo>
                  <a:lnTo>
                    <a:pt x="1300" y="1457"/>
                  </a:lnTo>
                  <a:lnTo>
                    <a:pt x="1299" y="1463"/>
                  </a:lnTo>
                  <a:lnTo>
                    <a:pt x="1299" y="1469"/>
                  </a:lnTo>
                  <a:lnTo>
                    <a:pt x="1298" y="1474"/>
                  </a:lnTo>
                  <a:lnTo>
                    <a:pt x="1297" y="1480"/>
                  </a:lnTo>
                  <a:lnTo>
                    <a:pt x="1296" y="1486"/>
                  </a:lnTo>
                  <a:lnTo>
                    <a:pt x="1295" y="1491"/>
                  </a:lnTo>
                  <a:lnTo>
                    <a:pt x="1295" y="1497"/>
                  </a:lnTo>
                  <a:lnTo>
                    <a:pt x="1294" y="1503"/>
                  </a:lnTo>
                  <a:lnTo>
                    <a:pt x="1293" y="1509"/>
                  </a:lnTo>
                  <a:lnTo>
                    <a:pt x="1292" y="1514"/>
                  </a:lnTo>
                  <a:lnTo>
                    <a:pt x="1291" y="1520"/>
                  </a:lnTo>
                  <a:lnTo>
                    <a:pt x="1290" y="1526"/>
                  </a:lnTo>
                  <a:lnTo>
                    <a:pt x="1289" y="1531"/>
                  </a:lnTo>
                  <a:lnTo>
                    <a:pt x="1288" y="1537"/>
                  </a:lnTo>
                  <a:lnTo>
                    <a:pt x="1287" y="1543"/>
                  </a:lnTo>
                  <a:lnTo>
                    <a:pt x="1286" y="1548"/>
                  </a:lnTo>
                  <a:lnTo>
                    <a:pt x="1285" y="1554"/>
                  </a:lnTo>
                  <a:lnTo>
                    <a:pt x="1284" y="1559"/>
                  </a:lnTo>
                  <a:lnTo>
                    <a:pt x="1283" y="1565"/>
                  </a:lnTo>
                  <a:lnTo>
                    <a:pt x="1282" y="1571"/>
                  </a:lnTo>
                  <a:lnTo>
                    <a:pt x="1281" y="1576"/>
                  </a:lnTo>
                  <a:lnTo>
                    <a:pt x="1279" y="1582"/>
                  </a:lnTo>
                  <a:lnTo>
                    <a:pt x="1278" y="1588"/>
                  </a:lnTo>
                  <a:lnTo>
                    <a:pt x="1277" y="1593"/>
                  </a:lnTo>
                  <a:lnTo>
                    <a:pt x="1276" y="1599"/>
                  </a:lnTo>
                  <a:lnTo>
                    <a:pt x="1275" y="1604"/>
                  </a:lnTo>
                  <a:lnTo>
                    <a:pt x="1274" y="1610"/>
                  </a:lnTo>
                  <a:lnTo>
                    <a:pt x="1272" y="1616"/>
                  </a:lnTo>
                  <a:lnTo>
                    <a:pt x="1271" y="1621"/>
                  </a:lnTo>
                  <a:lnTo>
                    <a:pt x="1270" y="1627"/>
                  </a:lnTo>
                  <a:lnTo>
                    <a:pt x="1268" y="1632"/>
                  </a:lnTo>
                  <a:lnTo>
                    <a:pt x="1267" y="1638"/>
                  </a:lnTo>
                  <a:lnTo>
                    <a:pt x="1266" y="1643"/>
                  </a:lnTo>
                  <a:lnTo>
                    <a:pt x="1264" y="1649"/>
                  </a:lnTo>
                  <a:lnTo>
                    <a:pt x="1263" y="1654"/>
                  </a:lnTo>
                  <a:lnTo>
                    <a:pt x="1262" y="1660"/>
                  </a:lnTo>
                  <a:lnTo>
                    <a:pt x="1260" y="1665"/>
                  </a:lnTo>
                  <a:lnTo>
                    <a:pt x="1259" y="1671"/>
                  </a:lnTo>
                  <a:lnTo>
                    <a:pt x="1257" y="1676"/>
                  </a:lnTo>
                  <a:lnTo>
                    <a:pt x="1256" y="1682"/>
                  </a:lnTo>
                  <a:lnTo>
                    <a:pt x="1254" y="1687"/>
                  </a:lnTo>
                  <a:lnTo>
                    <a:pt x="1253" y="1693"/>
                  </a:lnTo>
                  <a:lnTo>
                    <a:pt x="1251" y="1698"/>
                  </a:lnTo>
                  <a:lnTo>
                    <a:pt x="1250" y="1704"/>
                  </a:lnTo>
                  <a:lnTo>
                    <a:pt x="1248" y="1709"/>
                  </a:lnTo>
                  <a:lnTo>
                    <a:pt x="1247" y="1715"/>
                  </a:lnTo>
                  <a:lnTo>
                    <a:pt x="1245" y="1720"/>
                  </a:lnTo>
                  <a:lnTo>
                    <a:pt x="1244" y="1726"/>
                  </a:lnTo>
                  <a:lnTo>
                    <a:pt x="1242" y="1731"/>
                  </a:lnTo>
                  <a:lnTo>
                    <a:pt x="1240" y="1737"/>
                  </a:lnTo>
                  <a:lnTo>
                    <a:pt x="1239" y="1742"/>
                  </a:lnTo>
                  <a:lnTo>
                    <a:pt x="1237" y="1747"/>
                  </a:lnTo>
                  <a:lnTo>
                    <a:pt x="1235" y="1753"/>
                  </a:lnTo>
                  <a:lnTo>
                    <a:pt x="1234" y="1758"/>
                  </a:lnTo>
                  <a:lnTo>
                    <a:pt x="1232" y="1764"/>
                  </a:lnTo>
                  <a:lnTo>
                    <a:pt x="1230" y="1769"/>
                  </a:lnTo>
                  <a:lnTo>
                    <a:pt x="1228" y="1774"/>
                  </a:lnTo>
                  <a:lnTo>
                    <a:pt x="1227" y="1780"/>
                  </a:lnTo>
                  <a:lnTo>
                    <a:pt x="1225" y="1785"/>
                  </a:lnTo>
                  <a:lnTo>
                    <a:pt x="1223" y="1790"/>
                  </a:lnTo>
                  <a:lnTo>
                    <a:pt x="1221" y="1796"/>
                  </a:lnTo>
                  <a:lnTo>
                    <a:pt x="1219" y="1801"/>
                  </a:lnTo>
                  <a:lnTo>
                    <a:pt x="1217" y="1806"/>
                  </a:lnTo>
                  <a:lnTo>
                    <a:pt x="1215" y="1812"/>
                  </a:lnTo>
                  <a:lnTo>
                    <a:pt x="1214" y="1817"/>
                  </a:lnTo>
                  <a:lnTo>
                    <a:pt x="1212" y="1822"/>
                  </a:lnTo>
                  <a:lnTo>
                    <a:pt x="1210" y="1828"/>
                  </a:lnTo>
                  <a:lnTo>
                    <a:pt x="1208" y="1833"/>
                  </a:lnTo>
                  <a:lnTo>
                    <a:pt x="1206" y="1838"/>
                  </a:lnTo>
                  <a:lnTo>
                    <a:pt x="1204" y="1843"/>
                  </a:lnTo>
                  <a:lnTo>
                    <a:pt x="1202" y="1849"/>
                  </a:lnTo>
                  <a:lnTo>
                    <a:pt x="1200" y="1854"/>
                  </a:lnTo>
                  <a:lnTo>
                    <a:pt x="1198" y="1859"/>
                  </a:lnTo>
                  <a:lnTo>
                    <a:pt x="1195" y="1864"/>
                  </a:lnTo>
                  <a:lnTo>
                    <a:pt x="1193" y="1870"/>
                  </a:lnTo>
                  <a:lnTo>
                    <a:pt x="1191" y="1875"/>
                  </a:lnTo>
                  <a:lnTo>
                    <a:pt x="1189" y="1880"/>
                  </a:lnTo>
                  <a:lnTo>
                    <a:pt x="1187" y="1885"/>
                  </a:lnTo>
                  <a:lnTo>
                    <a:pt x="1185" y="1890"/>
                  </a:lnTo>
                  <a:lnTo>
                    <a:pt x="1183" y="1895"/>
                  </a:lnTo>
                  <a:lnTo>
                    <a:pt x="1180" y="1901"/>
                  </a:lnTo>
                  <a:lnTo>
                    <a:pt x="1178" y="1906"/>
                  </a:lnTo>
                  <a:lnTo>
                    <a:pt x="1176" y="1911"/>
                  </a:lnTo>
                  <a:lnTo>
                    <a:pt x="1174" y="1916"/>
                  </a:lnTo>
                  <a:lnTo>
                    <a:pt x="1171" y="1921"/>
                  </a:lnTo>
                  <a:lnTo>
                    <a:pt x="1169" y="1926"/>
                  </a:lnTo>
                  <a:lnTo>
                    <a:pt x="1167" y="1931"/>
                  </a:lnTo>
                  <a:lnTo>
                    <a:pt x="1164" y="1936"/>
                  </a:lnTo>
                  <a:lnTo>
                    <a:pt x="1162" y="1941"/>
                  </a:lnTo>
                  <a:lnTo>
                    <a:pt x="1160" y="1947"/>
                  </a:lnTo>
                  <a:lnTo>
                    <a:pt x="1157" y="1952"/>
                  </a:lnTo>
                  <a:lnTo>
                    <a:pt x="1155" y="1957"/>
                  </a:lnTo>
                  <a:lnTo>
                    <a:pt x="1152" y="1962"/>
                  </a:lnTo>
                  <a:lnTo>
                    <a:pt x="1150" y="1967"/>
                  </a:lnTo>
                  <a:lnTo>
                    <a:pt x="1147" y="1972"/>
                  </a:lnTo>
                  <a:lnTo>
                    <a:pt x="1145" y="1977"/>
                  </a:lnTo>
                  <a:lnTo>
                    <a:pt x="1142" y="1982"/>
                  </a:lnTo>
                  <a:lnTo>
                    <a:pt x="1140" y="1987"/>
                  </a:lnTo>
                  <a:lnTo>
                    <a:pt x="1137" y="1992"/>
                  </a:lnTo>
                  <a:lnTo>
                    <a:pt x="1135" y="1997"/>
                  </a:lnTo>
                  <a:lnTo>
                    <a:pt x="1132" y="2002"/>
                  </a:lnTo>
                  <a:lnTo>
                    <a:pt x="1129" y="2007"/>
                  </a:lnTo>
                  <a:lnTo>
                    <a:pt x="1127" y="2011"/>
                  </a:lnTo>
                  <a:lnTo>
                    <a:pt x="1124" y="2016"/>
                  </a:lnTo>
                  <a:lnTo>
                    <a:pt x="1122" y="2021"/>
                  </a:lnTo>
                  <a:lnTo>
                    <a:pt x="1119" y="2026"/>
                  </a:lnTo>
                  <a:lnTo>
                    <a:pt x="1116" y="2031"/>
                  </a:lnTo>
                  <a:lnTo>
                    <a:pt x="1113" y="2036"/>
                  </a:lnTo>
                  <a:lnTo>
                    <a:pt x="1111" y="2041"/>
                  </a:lnTo>
                  <a:lnTo>
                    <a:pt x="1108" y="2046"/>
                  </a:lnTo>
                  <a:lnTo>
                    <a:pt x="1105" y="2050"/>
                  </a:lnTo>
                  <a:lnTo>
                    <a:pt x="1102" y="2055"/>
                  </a:lnTo>
                  <a:lnTo>
                    <a:pt x="1100" y="2060"/>
                  </a:lnTo>
                  <a:lnTo>
                    <a:pt x="1097" y="2065"/>
                  </a:lnTo>
                  <a:lnTo>
                    <a:pt x="1094" y="2070"/>
                  </a:lnTo>
                  <a:lnTo>
                    <a:pt x="1091" y="2074"/>
                  </a:lnTo>
                  <a:lnTo>
                    <a:pt x="1088" y="2079"/>
                  </a:lnTo>
                  <a:lnTo>
                    <a:pt x="1085" y="2084"/>
                  </a:lnTo>
                  <a:lnTo>
                    <a:pt x="1082" y="2089"/>
                  </a:lnTo>
                  <a:lnTo>
                    <a:pt x="1079" y="2093"/>
                  </a:lnTo>
                  <a:lnTo>
                    <a:pt x="1076" y="2098"/>
                  </a:lnTo>
                  <a:lnTo>
                    <a:pt x="1073" y="2103"/>
                  </a:lnTo>
                  <a:lnTo>
                    <a:pt x="1070" y="2108"/>
                  </a:lnTo>
                  <a:lnTo>
                    <a:pt x="1067" y="2112"/>
                  </a:lnTo>
                  <a:lnTo>
                    <a:pt x="1064" y="2117"/>
                  </a:lnTo>
                  <a:lnTo>
                    <a:pt x="1061" y="2122"/>
                  </a:lnTo>
                  <a:lnTo>
                    <a:pt x="1058" y="2126"/>
                  </a:lnTo>
                  <a:lnTo>
                    <a:pt x="1055" y="2131"/>
                  </a:lnTo>
                  <a:lnTo>
                    <a:pt x="1052" y="2135"/>
                  </a:lnTo>
                  <a:lnTo>
                    <a:pt x="1049" y="2140"/>
                  </a:lnTo>
                  <a:lnTo>
                    <a:pt x="1046" y="2145"/>
                  </a:lnTo>
                  <a:lnTo>
                    <a:pt x="1042" y="2149"/>
                  </a:lnTo>
                  <a:lnTo>
                    <a:pt x="1039" y="2154"/>
                  </a:lnTo>
                  <a:lnTo>
                    <a:pt x="1036" y="2158"/>
                  </a:lnTo>
                  <a:lnTo>
                    <a:pt x="1033" y="2163"/>
                  </a:lnTo>
                  <a:lnTo>
                    <a:pt x="1030" y="2167"/>
                  </a:lnTo>
                  <a:lnTo>
                    <a:pt x="1026" y="2172"/>
                  </a:lnTo>
                  <a:lnTo>
                    <a:pt x="1023" y="2176"/>
                  </a:lnTo>
                  <a:lnTo>
                    <a:pt x="1020" y="2181"/>
                  </a:lnTo>
                  <a:lnTo>
                    <a:pt x="1016" y="2185"/>
                  </a:lnTo>
                  <a:lnTo>
                    <a:pt x="1013" y="2190"/>
                  </a:lnTo>
                  <a:lnTo>
                    <a:pt x="1010" y="2194"/>
                  </a:lnTo>
                  <a:lnTo>
                    <a:pt x="1006" y="2199"/>
                  </a:lnTo>
                  <a:lnTo>
                    <a:pt x="1003" y="2203"/>
                  </a:lnTo>
                  <a:lnTo>
                    <a:pt x="999" y="2207"/>
                  </a:lnTo>
                  <a:lnTo>
                    <a:pt x="996" y="2212"/>
                  </a:lnTo>
                  <a:lnTo>
                    <a:pt x="993" y="2216"/>
                  </a:lnTo>
                  <a:lnTo>
                    <a:pt x="989" y="2221"/>
                  </a:lnTo>
                  <a:lnTo>
                    <a:pt x="986" y="2225"/>
                  </a:lnTo>
                  <a:lnTo>
                    <a:pt x="982" y="2229"/>
                  </a:lnTo>
                  <a:lnTo>
                    <a:pt x="979" y="2234"/>
                  </a:lnTo>
                  <a:lnTo>
                    <a:pt x="975" y="2238"/>
                  </a:lnTo>
                  <a:lnTo>
                    <a:pt x="971" y="2242"/>
                  </a:lnTo>
                  <a:lnTo>
                    <a:pt x="968" y="2246"/>
                  </a:lnTo>
                  <a:lnTo>
                    <a:pt x="964" y="2251"/>
                  </a:lnTo>
                  <a:lnTo>
                    <a:pt x="961" y="2255"/>
                  </a:lnTo>
                  <a:lnTo>
                    <a:pt x="957" y="2259"/>
                  </a:lnTo>
                  <a:lnTo>
                    <a:pt x="953" y="2263"/>
                  </a:lnTo>
                  <a:lnTo>
                    <a:pt x="950" y="2268"/>
                  </a:lnTo>
                  <a:lnTo>
                    <a:pt x="946" y="2272"/>
                  </a:lnTo>
                  <a:lnTo>
                    <a:pt x="942" y="2276"/>
                  </a:lnTo>
                  <a:lnTo>
                    <a:pt x="938" y="2280"/>
                  </a:lnTo>
                  <a:lnTo>
                    <a:pt x="935" y="2284"/>
                  </a:lnTo>
                  <a:lnTo>
                    <a:pt x="931" y="2288"/>
                  </a:lnTo>
                  <a:lnTo>
                    <a:pt x="927" y="2292"/>
                  </a:lnTo>
                  <a:lnTo>
                    <a:pt x="923" y="2297"/>
                  </a:lnTo>
                  <a:lnTo>
                    <a:pt x="919" y="2301"/>
                  </a:lnTo>
                  <a:lnTo>
                    <a:pt x="915" y="2305"/>
                  </a:lnTo>
                  <a:lnTo>
                    <a:pt x="912" y="2309"/>
                  </a:lnTo>
                  <a:lnTo>
                    <a:pt x="908" y="2313"/>
                  </a:lnTo>
                  <a:lnTo>
                    <a:pt x="904" y="2317"/>
                  </a:lnTo>
                  <a:lnTo>
                    <a:pt x="900" y="2321"/>
                  </a:lnTo>
                  <a:lnTo>
                    <a:pt x="896" y="2325"/>
                  </a:lnTo>
                  <a:lnTo>
                    <a:pt x="892" y="2329"/>
                  </a:lnTo>
                  <a:lnTo>
                    <a:pt x="888" y="2333"/>
                  </a:lnTo>
                  <a:lnTo>
                    <a:pt x="884" y="2337"/>
                  </a:lnTo>
                  <a:lnTo>
                    <a:pt x="880" y="2341"/>
                  </a:lnTo>
                  <a:lnTo>
                    <a:pt x="876" y="2345"/>
                  </a:lnTo>
                  <a:lnTo>
                    <a:pt x="872" y="2348"/>
                  </a:lnTo>
                  <a:lnTo>
                    <a:pt x="868" y="2352"/>
                  </a:lnTo>
                  <a:lnTo>
                    <a:pt x="863" y="2356"/>
                  </a:lnTo>
                  <a:lnTo>
                    <a:pt x="859" y="2360"/>
                  </a:lnTo>
                  <a:lnTo>
                    <a:pt x="855" y="2364"/>
                  </a:lnTo>
                  <a:lnTo>
                    <a:pt x="851" y="2368"/>
                  </a:lnTo>
                  <a:lnTo>
                    <a:pt x="847" y="2371"/>
                  </a:lnTo>
                  <a:lnTo>
                    <a:pt x="843" y="2375"/>
                  </a:lnTo>
                  <a:lnTo>
                    <a:pt x="838" y="2379"/>
                  </a:lnTo>
                  <a:lnTo>
                    <a:pt x="834" y="2383"/>
                  </a:lnTo>
                  <a:lnTo>
                    <a:pt x="830" y="2386"/>
                  </a:lnTo>
                  <a:lnTo>
                    <a:pt x="825" y="2390"/>
                  </a:lnTo>
                  <a:lnTo>
                    <a:pt x="821" y="2394"/>
                  </a:lnTo>
                  <a:lnTo>
                    <a:pt x="817" y="2398"/>
                  </a:lnTo>
                  <a:lnTo>
                    <a:pt x="812" y="2401"/>
                  </a:lnTo>
                  <a:lnTo>
                    <a:pt x="808" y="2405"/>
                  </a:lnTo>
                  <a:lnTo>
                    <a:pt x="804" y="2408"/>
                  </a:lnTo>
                  <a:lnTo>
                    <a:pt x="799" y="2412"/>
                  </a:lnTo>
                  <a:lnTo>
                    <a:pt x="795" y="2416"/>
                  </a:lnTo>
                  <a:lnTo>
                    <a:pt x="790" y="2419"/>
                  </a:lnTo>
                  <a:lnTo>
                    <a:pt x="786" y="2423"/>
                  </a:lnTo>
                  <a:lnTo>
                    <a:pt x="781" y="2426"/>
                  </a:lnTo>
                  <a:lnTo>
                    <a:pt x="777" y="2430"/>
                  </a:lnTo>
                  <a:lnTo>
                    <a:pt x="772" y="2433"/>
                  </a:lnTo>
                  <a:lnTo>
                    <a:pt x="768" y="2437"/>
                  </a:lnTo>
                  <a:lnTo>
                    <a:pt x="763" y="2440"/>
                  </a:lnTo>
                  <a:lnTo>
                    <a:pt x="759" y="2444"/>
                  </a:lnTo>
                  <a:lnTo>
                    <a:pt x="754" y="2447"/>
                  </a:lnTo>
                  <a:lnTo>
                    <a:pt x="750" y="2451"/>
                  </a:lnTo>
                  <a:lnTo>
                    <a:pt x="745" y="2454"/>
                  </a:lnTo>
                  <a:lnTo>
                    <a:pt x="740" y="2457"/>
                  </a:lnTo>
                  <a:lnTo>
                    <a:pt x="736" y="2461"/>
                  </a:lnTo>
                  <a:lnTo>
                    <a:pt x="731" y="2464"/>
                  </a:lnTo>
                  <a:lnTo>
                    <a:pt x="726" y="2467"/>
                  </a:lnTo>
                  <a:lnTo>
                    <a:pt x="721" y="2471"/>
                  </a:lnTo>
                  <a:lnTo>
                    <a:pt x="717" y="2474"/>
                  </a:lnTo>
                  <a:lnTo>
                    <a:pt x="712" y="2477"/>
                  </a:lnTo>
                  <a:lnTo>
                    <a:pt x="707" y="2481"/>
                  </a:lnTo>
                  <a:lnTo>
                    <a:pt x="702" y="2484"/>
                  </a:lnTo>
                  <a:lnTo>
                    <a:pt x="697" y="2487"/>
                  </a:lnTo>
                  <a:lnTo>
                    <a:pt x="693" y="2490"/>
                  </a:lnTo>
                  <a:lnTo>
                    <a:pt x="688" y="2493"/>
                  </a:lnTo>
                  <a:lnTo>
                    <a:pt x="683" y="2496"/>
                  </a:lnTo>
                  <a:lnTo>
                    <a:pt x="678" y="2500"/>
                  </a:lnTo>
                  <a:lnTo>
                    <a:pt x="673" y="2503"/>
                  </a:lnTo>
                  <a:lnTo>
                    <a:pt x="668" y="2506"/>
                  </a:lnTo>
                  <a:lnTo>
                    <a:pt x="663" y="2509"/>
                  </a:lnTo>
                  <a:lnTo>
                    <a:pt x="658" y="2512"/>
                  </a:lnTo>
                  <a:lnTo>
                    <a:pt x="653" y="2515"/>
                  </a:lnTo>
                  <a:lnTo>
                    <a:pt x="648" y="2518"/>
                  </a:lnTo>
                  <a:lnTo>
                    <a:pt x="643" y="2521"/>
                  </a:lnTo>
                  <a:lnTo>
                    <a:pt x="638" y="2524"/>
                  </a:lnTo>
                  <a:lnTo>
                    <a:pt x="633" y="2527"/>
                  </a:lnTo>
                  <a:lnTo>
                    <a:pt x="628" y="2530"/>
                  </a:lnTo>
                  <a:lnTo>
                    <a:pt x="622" y="2533"/>
                  </a:lnTo>
                  <a:lnTo>
                    <a:pt x="617" y="2536"/>
                  </a:lnTo>
                  <a:lnTo>
                    <a:pt x="612" y="2539"/>
                  </a:lnTo>
                  <a:lnTo>
                    <a:pt x="607" y="2542"/>
                  </a:lnTo>
                  <a:lnTo>
                    <a:pt x="602" y="2544"/>
                  </a:lnTo>
                  <a:lnTo>
                    <a:pt x="596" y="2547"/>
                  </a:lnTo>
                  <a:lnTo>
                    <a:pt x="591" y="2550"/>
                  </a:lnTo>
                  <a:lnTo>
                    <a:pt x="586" y="2553"/>
                  </a:lnTo>
                  <a:lnTo>
                    <a:pt x="581" y="2556"/>
                  </a:lnTo>
                  <a:lnTo>
                    <a:pt x="575" y="2558"/>
                  </a:lnTo>
                  <a:lnTo>
                    <a:pt x="570" y="2561"/>
                  </a:lnTo>
                  <a:lnTo>
                    <a:pt x="565" y="2564"/>
                  </a:lnTo>
                  <a:lnTo>
                    <a:pt x="559" y="2566"/>
                  </a:lnTo>
                  <a:lnTo>
                    <a:pt x="554" y="2569"/>
                  </a:lnTo>
                  <a:lnTo>
                    <a:pt x="548" y="2572"/>
                  </a:lnTo>
                  <a:lnTo>
                    <a:pt x="543" y="2574"/>
                  </a:lnTo>
                  <a:lnTo>
                    <a:pt x="537" y="2577"/>
                  </a:lnTo>
                  <a:lnTo>
                    <a:pt x="532" y="2580"/>
                  </a:lnTo>
                  <a:lnTo>
                    <a:pt x="527" y="2582"/>
                  </a:lnTo>
                  <a:lnTo>
                    <a:pt x="521" y="2585"/>
                  </a:lnTo>
                  <a:lnTo>
                    <a:pt x="515" y="2587"/>
                  </a:lnTo>
                  <a:lnTo>
                    <a:pt x="510" y="2590"/>
                  </a:lnTo>
                  <a:lnTo>
                    <a:pt x="504" y="2592"/>
                  </a:lnTo>
                  <a:lnTo>
                    <a:pt x="499" y="2595"/>
                  </a:lnTo>
                  <a:lnTo>
                    <a:pt x="493" y="2597"/>
                  </a:lnTo>
                  <a:lnTo>
                    <a:pt x="487" y="2599"/>
                  </a:lnTo>
                  <a:lnTo>
                    <a:pt x="482" y="2602"/>
                  </a:lnTo>
                  <a:lnTo>
                    <a:pt x="476" y="2604"/>
                  </a:lnTo>
                  <a:lnTo>
                    <a:pt x="470" y="2607"/>
                  </a:lnTo>
                  <a:lnTo>
                    <a:pt x="465" y="2609"/>
                  </a:lnTo>
                  <a:lnTo>
                    <a:pt x="459" y="2611"/>
                  </a:lnTo>
                  <a:lnTo>
                    <a:pt x="453" y="2614"/>
                  </a:lnTo>
                  <a:lnTo>
                    <a:pt x="447" y="2616"/>
                  </a:lnTo>
                  <a:lnTo>
                    <a:pt x="442" y="2618"/>
                  </a:lnTo>
                  <a:lnTo>
                    <a:pt x="436" y="2620"/>
                  </a:lnTo>
                  <a:lnTo>
                    <a:pt x="430" y="2622"/>
                  </a:lnTo>
                  <a:lnTo>
                    <a:pt x="424" y="2625"/>
                  </a:lnTo>
                  <a:lnTo>
                    <a:pt x="418" y="2627"/>
                  </a:lnTo>
                  <a:lnTo>
                    <a:pt x="412" y="2629"/>
                  </a:lnTo>
                  <a:lnTo>
                    <a:pt x="406" y="2631"/>
                  </a:lnTo>
                  <a:lnTo>
                    <a:pt x="401" y="2633"/>
                  </a:lnTo>
                  <a:lnTo>
                    <a:pt x="395" y="2635"/>
                  </a:lnTo>
                  <a:lnTo>
                    <a:pt x="389" y="2637"/>
                  </a:lnTo>
                  <a:lnTo>
                    <a:pt x="383" y="2639"/>
                  </a:lnTo>
                  <a:lnTo>
                    <a:pt x="377" y="2641"/>
                  </a:lnTo>
                  <a:lnTo>
                    <a:pt x="371" y="2643"/>
                  </a:lnTo>
                  <a:lnTo>
                    <a:pt x="364" y="2645"/>
                  </a:lnTo>
                  <a:lnTo>
                    <a:pt x="358" y="2647"/>
                  </a:lnTo>
                  <a:lnTo>
                    <a:pt x="352" y="2649"/>
                  </a:lnTo>
                  <a:lnTo>
                    <a:pt x="346" y="2651"/>
                  </a:lnTo>
                  <a:lnTo>
                    <a:pt x="340" y="2653"/>
                  </a:lnTo>
                  <a:lnTo>
                    <a:pt x="334" y="2655"/>
                  </a:lnTo>
                  <a:lnTo>
                    <a:pt x="328" y="2656"/>
                  </a:lnTo>
                  <a:lnTo>
                    <a:pt x="322" y="2658"/>
                  </a:lnTo>
                  <a:lnTo>
                    <a:pt x="315" y="2660"/>
                  </a:lnTo>
                  <a:lnTo>
                    <a:pt x="309" y="2662"/>
                  </a:lnTo>
                  <a:lnTo>
                    <a:pt x="303" y="2664"/>
                  </a:lnTo>
                  <a:lnTo>
                    <a:pt x="296" y="2665"/>
                  </a:lnTo>
                  <a:lnTo>
                    <a:pt x="290" y="2667"/>
                  </a:lnTo>
                  <a:lnTo>
                    <a:pt x="284" y="2669"/>
                  </a:lnTo>
                  <a:lnTo>
                    <a:pt x="278" y="2670"/>
                  </a:lnTo>
                  <a:lnTo>
                    <a:pt x="271" y="2672"/>
                  </a:lnTo>
                  <a:lnTo>
                    <a:pt x="265" y="2673"/>
                  </a:lnTo>
                  <a:lnTo>
                    <a:pt x="258" y="2675"/>
                  </a:lnTo>
                  <a:lnTo>
                    <a:pt x="252" y="2676"/>
                  </a:lnTo>
                  <a:lnTo>
                    <a:pt x="246" y="2678"/>
                  </a:lnTo>
                  <a:lnTo>
                    <a:pt x="239" y="2679"/>
                  </a:lnTo>
                  <a:lnTo>
                    <a:pt x="233" y="2681"/>
                  </a:lnTo>
                  <a:lnTo>
                    <a:pt x="226" y="2682"/>
                  </a:lnTo>
                  <a:lnTo>
                    <a:pt x="220" y="2684"/>
                  </a:lnTo>
                  <a:lnTo>
                    <a:pt x="213" y="2685"/>
                  </a:lnTo>
                  <a:lnTo>
                    <a:pt x="206" y="2687"/>
                  </a:lnTo>
                  <a:lnTo>
                    <a:pt x="200" y="2688"/>
                  </a:lnTo>
                  <a:lnTo>
                    <a:pt x="193" y="2689"/>
                  </a:lnTo>
                  <a:lnTo>
                    <a:pt x="187" y="2691"/>
                  </a:lnTo>
                  <a:lnTo>
                    <a:pt x="180" y="2692"/>
                  </a:lnTo>
                  <a:lnTo>
                    <a:pt x="173" y="2693"/>
                  </a:lnTo>
                  <a:lnTo>
                    <a:pt x="167" y="2694"/>
                  </a:lnTo>
                  <a:lnTo>
                    <a:pt x="160" y="2695"/>
                  </a:lnTo>
                  <a:lnTo>
                    <a:pt x="153" y="2697"/>
                  </a:lnTo>
                  <a:lnTo>
                    <a:pt x="146" y="2698"/>
                  </a:lnTo>
                  <a:lnTo>
                    <a:pt x="140" y="2699"/>
                  </a:lnTo>
                  <a:lnTo>
                    <a:pt x="133" y="2700"/>
                  </a:lnTo>
                  <a:lnTo>
                    <a:pt x="126" y="2701"/>
                  </a:lnTo>
                  <a:lnTo>
                    <a:pt x="119" y="2702"/>
                  </a:lnTo>
                  <a:lnTo>
                    <a:pt x="112" y="2703"/>
                  </a:lnTo>
                  <a:lnTo>
                    <a:pt x="105" y="2704"/>
                  </a:lnTo>
                  <a:lnTo>
                    <a:pt x="99" y="2705"/>
                  </a:lnTo>
                  <a:lnTo>
                    <a:pt x="92" y="2706"/>
                  </a:lnTo>
                  <a:lnTo>
                    <a:pt x="85" y="2707"/>
                  </a:lnTo>
                  <a:lnTo>
                    <a:pt x="78" y="2708"/>
                  </a:lnTo>
                  <a:lnTo>
                    <a:pt x="71" y="2709"/>
                  </a:lnTo>
                  <a:lnTo>
                    <a:pt x="64" y="2710"/>
                  </a:lnTo>
                  <a:lnTo>
                    <a:pt x="57" y="2710"/>
                  </a:lnTo>
                  <a:lnTo>
                    <a:pt x="50" y="2711"/>
                  </a:lnTo>
                  <a:lnTo>
                    <a:pt x="43" y="2712"/>
                  </a:lnTo>
                  <a:lnTo>
                    <a:pt x="36" y="2713"/>
                  </a:lnTo>
                  <a:lnTo>
                    <a:pt x="29" y="2713"/>
                  </a:lnTo>
                  <a:lnTo>
                    <a:pt x="21" y="2714"/>
                  </a:lnTo>
                  <a:lnTo>
                    <a:pt x="14" y="2715"/>
                  </a:lnTo>
                  <a:lnTo>
                    <a:pt x="7" y="2715"/>
                  </a:lnTo>
                  <a:lnTo>
                    <a:pt x="0" y="2716"/>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4" name="Text Box 74"/>
            <p:cNvSpPr txBox="1">
              <a:spLocks noChangeArrowheads="1"/>
            </p:cNvSpPr>
            <p:nvPr/>
          </p:nvSpPr>
          <p:spPr bwMode="auto">
            <a:xfrm>
              <a:off x="5341938" y="6075362"/>
              <a:ext cx="381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0.05</a:t>
              </a:r>
            </a:p>
          </p:txBody>
        </p:sp>
        <p:sp>
          <p:nvSpPr>
            <p:cNvPr id="5195" name="Rectangle 75"/>
            <p:cNvSpPr>
              <a:spLocks noChangeArrowheads="1"/>
            </p:cNvSpPr>
            <p:nvPr/>
          </p:nvSpPr>
          <p:spPr bwMode="auto">
            <a:xfrm>
              <a:off x="1819275" y="4437062"/>
              <a:ext cx="450850" cy="420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96" name="Rectangle 76"/>
            <p:cNvSpPr>
              <a:spLocks noChangeArrowheads="1"/>
            </p:cNvSpPr>
            <p:nvPr/>
          </p:nvSpPr>
          <p:spPr bwMode="auto">
            <a:xfrm>
              <a:off x="1985963" y="4546600"/>
              <a:ext cx="173037" cy="188912"/>
            </a:xfrm>
            <a:prstGeom prst="rect">
              <a:avLst/>
            </a:prstGeom>
            <a:solidFill>
              <a:srgbClr val="FFCC00"/>
            </a:solidFill>
            <a:ln w="9981">
              <a:solidFill>
                <a:srgbClr val="000000"/>
              </a:solidFill>
              <a:miter lim="800000"/>
              <a:headEnd/>
              <a:tailEnd/>
            </a:ln>
          </p:spPr>
          <p:txBody>
            <a:bodyPr/>
            <a:lstStyle/>
            <a:p>
              <a:endParaRPr lang="en-US" dirty="0"/>
            </a:p>
          </p:txBody>
        </p:sp>
        <p:sp>
          <p:nvSpPr>
            <p:cNvPr id="5197" name="Freeform 77"/>
            <p:cNvSpPr>
              <a:spLocks noChangeArrowheads="1"/>
            </p:cNvSpPr>
            <p:nvPr/>
          </p:nvSpPr>
          <p:spPr bwMode="auto">
            <a:xfrm>
              <a:off x="2155825" y="4638675"/>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8" name="Freeform 78"/>
            <p:cNvSpPr>
              <a:spLocks noChangeArrowheads="1"/>
            </p:cNvSpPr>
            <p:nvPr/>
          </p:nvSpPr>
          <p:spPr bwMode="auto">
            <a:xfrm>
              <a:off x="2152650" y="4624387"/>
              <a:ext cx="42863" cy="14288"/>
            </a:xfrm>
            <a:custGeom>
              <a:avLst/>
              <a:gdLst>
                <a:gd name="T0" fmla="*/ 0 w 27"/>
                <a:gd name="T1" fmla="*/ 9 h 9"/>
                <a:gd name="T2" fmla="*/ 27 w 27"/>
                <a:gd name="T3" fmla="*/ 0 h 9"/>
                <a:gd name="T4" fmla="*/ 25 w 27"/>
                <a:gd name="T5" fmla="*/ 8 h 9"/>
                <a:gd name="T6" fmla="*/ 0 w 27"/>
                <a:gd name="T7" fmla="*/ 9 h 9"/>
              </a:gdLst>
              <a:ahLst/>
              <a:cxnLst>
                <a:cxn ang="0">
                  <a:pos x="T0" y="T1"/>
                </a:cxn>
                <a:cxn ang="0">
                  <a:pos x="T2" y="T3"/>
                </a:cxn>
                <a:cxn ang="0">
                  <a:pos x="T4" y="T5"/>
                </a:cxn>
                <a:cxn ang="0">
                  <a:pos x="T6" y="T7"/>
                </a:cxn>
              </a:cxnLst>
              <a:rect l="0" t="0" r="r" b="b"/>
              <a:pathLst>
                <a:path w="27" h="9">
                  <a:moveTo>
                    <a:pt x="0" y="9"/>
                  </a:moveTo>
                  <a:lnTo>
                    <a:pt x="27" y="0"/>
                  </a:lnTo>
                  <a:lnTo>
                    <a:pt x="25"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5199" name="Freeform 79"/>
            <p:cNvSpPr>
              <a:spLocks noChangeArrowheads="1"/>
            </p:cNvSpPr>
            <p:nvPr/>
          </p:nvSpPr>
          <p:spPr bwMode="auto">
            <a:xfrm>
              <a:off x="2152650" y="4638675"/>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0" name="Freeform 80"/>
            <p:cNvSpPr>
              <a:spLocks noChangeArrowheads="1"/>
            </p:cNvSpPr>
            <p:nvPr/>
          </p:nvSpPr>
          <p:spPr bwMode="auto">
            <a:xfrm>
              <a:off x="2063750" y="4497387"/>
              <a:ext cx="12700" cy="49213"/>
            </a:xfrm>
            <a:custGeom>
              <a:avLst/>
              <a:gdLst>
                <a:gd name="T0" fmla="*/ 0 w 8"/>
                <a:gd name="T1" fmla="*/ 31 h 31"/>
                <a:gd name="T2" fmla="*/ 8 w 8"/>
                <a:gd name="T3" fmla="*/ 0 h 31"/>
                <a:gd name="T4" fmla="*/ 0 w 8"/>
                <a:gd name="T5" fmla="*/ 2 h 31"/>
                <a:gd name="T6" fmla="*/ 0 w 8"/>
                <a:gd name="T7" fmla="*/ 31 h 31"/>
              </a:gdLst>
              <a:ahLst/>
              <a:cxnLst>
                <a:cxn ang="0">
                  <a:pos x="T0" y="T1"/>
                </a:cxn>
                <a:cxn ang="0">
                  <a:pos x="T2" y="T3"/>
                </a:cxn>
                <a:cxn ang="0">
                  <a:pos x="T4" y="T5"/>
                </a:cxn>
                <a:cxn ang="0">
                  <a:pos x="T6" y="T7"/>
                </a:cxn>
              </a:cxnLst>
              <a:rect l="0" t="0" r="r" b="b"/>
              <a:pathLst>
                <a:path w="8" h="31">
                  <a:moveTo>
                    <a:pt x="0" y="31"/>
                  </a:moveTo>
                  <a:lnTo>
                    <a:pt x="8" y="0"/>
                  </a:lnTo>
                  <a:lnTo>
                    <a:pt x="0" y="2"/>
                  </a:lnTo>
                  <a:lnTo>
                    <a:pt x="0" y="31"/>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1" name="Freeform 81"/>
            <p:cNvSpPr>
              <a:spLocks noChangeArrowheads="1"/>
            </p:cNvSpPr>
            <p:nvPr/>
          </p:nvSpPr>
          <p:spPr bwMode="auto">
            <a:xfrm>
              <a:off x="2051050" y="4498975"/>
              <a:ext cx="12700" cy="47625"/>
            </a:xfrm>
            <a:custGeom>
              <a:avLst/>
              <a:gdLst>
                <a:gd name="T0" fmla="*/ 8 w 8"/>
                <a:gd name="T1" fmla="*/ 30 h 30"/>
                <a:gd name="T2" fmla="*/ 0 w 8"/>
                <a:gd name="T3" fmla="*/ 0 h 30"/>
                <a:gd name="T4" fmla="*/ 7 w 8"/>
                <a:gd name="T5" fmla="*/ 2 h 30"/>
                <a:gd name="T6" fmla="*/ 8 w 8"/>
                <a:gd name="T7" fmla="*/ 30 h 30"/>
              </a:gdLst>
              <a:ahLst/>
              <a:cxnLst>
                <a:cxn ang="0">
                  <a:pos x="T0" y="T1"/>
                </a:cxn>
                <a:cxn ang="0">
                  <a:pos x="T2" y="T3"/>
                </a:cxn>
                <a:cxn ang="0">
                  <a:pos x="T4" y="T5"/>
                </a:cxn>
                <a:cxn ang="0">
                  <a:pos x="T6" y="T7"/>
                </a:cxn>
              </a:cxnLst>
              <a:rect l="0" t="0" r="r" b="b"/>
              <a:pathLst>
                <a:path w="8" h="30">
                  <a:moveTo>
                    <a:pt x="8" y="30"/>
                  </a:moveTo>
                  <a:lnTo>
                    <a:pt x="0" y="0"/>
                  </a:lnTo>
                  <a:lnTo>
                    <a:pt x="7" y="2"/>
                  </a:lnTo>
                  <a:lnTo>
                    <a:pt x="8" y="3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2" name="Freeform 82"/>
            <p:cNvSpPr>
              <a:spLocks noChangeArrowheads="1"/>
            </p:cNvSpPr>
            <p:nvPr/>
          </p:nvSpPr>
          <p:spPr bwMode="auto">
            <a:xfrm>
              <a:off x="2068513" y="4432300"/>
              <a:ext cx="0" cy="107950"/>
            </a:xfrm>
            <a:custGeom>
              <a:avLst/>
              <a:gdLst>
                <a:gd name="T0" fmla="*/ 68 h 68"/>
                <a:gd name="T1" fmla="*/ 0 h 68"/>
              </a:gdLst>
              <a:ahLst/>
              <a:cxnLst>
                <a:cxn ang="0">
                  <a:pos x="0" y="T0"/>
                </a:cxn>
                <a:cxn ang="0">
                  <a:pos x="0" y="T1"/>
                </a:cxn>
              </a:cxnLst>
              <a:rect l="0" t="0" r="r" b="b"/>
              <a:pathLst>
                <a:path h="68">
                  <a:moveTo>
                    <a:pt x="0" y="6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3" name="Freeform 83"/>
            <p:cNvSpPr>
              <a:spLocks noChangeArrowheads="1"/>
            </p:cNvSpPr>
            <p:nvPr/>
          </p:nvSpPr>
          <p:spPr bwMode="auto">
            <a:xfrm>
              <a:off x="2155825" y="4638675"/>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4" name="Freeform 84"/>
            <p:cNvSpPr>
              <a:spLocks noChangeArrowheads="1"/>
            </p:cNvSpPr>
            <p:nvPr/>
          </p:nvSpPr>
          <p:spPr bwMode="auto">
            <a:xfrm>
              <a:off x="2152650" y="4624387"/>
              <a:ext cx="41275" cy="14288"/>
            </a:xfrm>
            <a:custGeom>
              <a:avLst/>
              <a:gdLst>
                <a:gd name="T0" fmla="*/ 0 w 26"/>
                <a:gd name="T1" fmla="*/ 9 h 9"/>
                <a:gd name="T2" fmla="*/ 26 w 26"/>
                <a:gd name="T3" fmla="*/ 0 h 9"/>
                <a:gd name="T4" fmla="*/ 24 w 26"/>
                <a:gd name="T5" fmla="*/ 8 h 9"/>
                <a:gd name="T6" fmla="*/ 0 w 26"/>
                <a:gd name="T7" fmla="*/ 9 h 9"/>
              </a:gdLst>
              <a:ahLst/>
              <a:cxnLst>
                <a:cxn ang="0">
                  <a:pos x="T0" y="T1"/>
                </a:cxn>
                <a:cxn ang="0">
                  <a:pos x="T2" y="T3"/>
                </a:cxn>
                <a:cxn ang="0">
                  <a:pos x="T4" y="T5"/>
                </a:cxn>
                <a:cxn ang="0">
                  <a:pos x="T6" y="T7"/>
                </a:cxn>
              </a:cxnLst>
              <a:rect l="0" t="0" r="r" b="b"/>
              <a:pathLst>
                <a:path w="26" h="9">
                  <a:moveTo>
                    <a:pt x="0" y="9"/>
                  </a:moveTo>
                  <a:lnTo>
                    <a:pt x="26" y="0"/>
                  </a:lnTo>
                  <a:lnTo>
                    <a:pt x="24"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5" name="Freeform 85"/>
            <p:cNvSpPr>
              <a:spLocks noChangeArrowheads="1"/>
            </p:cNvSpPr>
            <p:nvPr/>
          </p:nvSpPr>
          <p:spPr bwMode="auto">
            <a:xfrm>
              <a:off x="2151063" y="4638675"/>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6" name="Freeform 86"/>
            <p:cNvSpPr>
              <a:spLocks noChangeArrowheads="1"/>
            </p:cNvSpPr>
            <p:nvPr/>
          </p:nvSpPr>
          <p:spPr bwMode="auto">
            <a:xfrm>
              <a:off x="2068513" y="4733925"/>
              <a:ext cx="12700" cy="47625"/>
            </a:xfrm>
            <a:custGeom>
              <a:avLst/>
              <a:gdLst>
                <a:gd name="T0" fmla="*/ 0 w 8"/>
                <a:gd name="T1" fmla="*/ 0 h 30"/>
                <a:gd name="T2" fmla="*/ 8 w 8"/>
                <a:gd name="T3" fmla="*/ 30 h 30"/>
                <a:gd name="T4" fmla="*/ 1 w 8"/>
                <a:gd name="T5" fmla="*/ 29 h 30"/>
                <a:gd name="T6" fmla="*/ 0 w 8"/>
                <a:gd name="T7" fmla="*/ 0 h 30"/>
              </a:gdLst>
              <a:ahLst/>
              <a:cxnLst>
                <a:cxn ang="0">
                  <a:pos x="T0" y="T1"/>
                </a:cxn>
                <a:cxn ang="0">
                  <a:pos x="T2" y="T3"/>
                </a:cxn>
                <a:cxn ang="0">
                  <a:pos x="T4" y="T5"/>
                </a:cxn>
                <a:cxn ang="0">
                  <a:pos x="T6" y="T7"/>
                </a:cxn>
              </a:cxnLst>
              <a:rect l="0" t="0" r="r" b="b"/>
              <a:pathLst>
                <a:path w="8" h="30">
                  <a:moveTo>
                    <a:pt x="0" y="0"/>
                  </a:moveTo>
                  <a:lnTo>
                    <a:pt x="8" y="30"/>
                  </a:lnTo>
                  <a:lnTo>
                    <a:pt x="1" y="29"/>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7" name="Freeform 87"/>
            <p:cNvSpPr>
              <a:spLocks noChangeArrowheads="1"/>
            </p:cNvSpPr>
            <p:nvPr/>
          </p:nvSpPr>
          <p:spPr bwMode="auto">
            <a:xfrm>
              <a:off x="2055813" y="4733925"/>
              <a:ext cx="12700" cy="47625"/>
            </a:xfrm>
            <a:custGeom>
              <a:avLst/>
              <a:gdLst>
                <a:gd name="T0" fmla="*/ 8 w 8"/>
                <a:gd name="T1" fmla="*/ 0 h 30"/>
                <a:gd name="T2" fmla="*/ 0 w 8"/>
                <a:gd name="T3" fmla="*/ 30 h 30"/>
                <a:gd name="T4" fmla="*/ 8 w 8"/>
                <a:gd name="T5" fmla="*/ 28 h 30"/>
                <a:gd name="T6" fmla="*/ 8 w 8"/>
                <a:gd name="T7" fmla="*/ 0 h 30"/>
              </a:gdLst>
              <a:ahLst/>
              <a:cxnLst>
                <a:cxn ang="0">
                  <a:pos x="T0" y="T1"/>
                </a:cxn>
                <a:cxn ang="0">
                  <a:pos x="T2" y="T3"/>
                </a:cxn>
                <a:cxn ang="0">
                  <a:pos x="T4" y="T5"/>
                </a:cxn>
                <a:cxn ang="0">
                  <a:pos x="T6" y="T7"/>
                </a:cxn>
              </a:cxnLst>
              <a:rect l="0" t="0" r="r" b="b"/>
              <a:pathLst>
                <a:path w="8" h="30">
                  <a:moveTo>
                    <a:pt x="8" y="0"/>
                  </a:moveTo>
                  <a:lnTo>
                    <a:pt x="0" y="30"/>
                  </a:lnTo>
                  <a:lnTo>
                    <a:pt x="8" y="28"/>
                  </a:lnTo>
                  <a:lnTo>
                    <a:pt x="8"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8" name="Freeform 88"/>
            <p:cNvSpPr>
              <a:spLocks noChangeArrowheads="1"/>
            </p:cNvSpPr>
            <p:nvPr/>
          </p:nvSpPr>
          <p:spPr bwMode="auto">
            <a:xfrm>
              <a:off x="2074863" y="4751387"/>
              <a:ext cx="0" cy="107950"/>
            </a:xfrm>
            <a:custGeom>
              <a:avLst/>
              <a:gdLst>
                <a:gd name="T0" fmla="*/ 68 h 68"/>
                <a:gd name="T1" fmla="*/ 0 h 68"/>
              </a:gdLst>
              <a:ahLst/>
              <a:cxnLst>
                <a:cxn ang="0">
                  <a:pos x="0" y="T0"/>
                </a:cxn>
                <a:cxn ang="0">
                  <a:pos x="0" y="T1"/>
                </a:cxn>
              </a:cxnLst>
              <a:rect l="0" t="0" r="r" b="b"/>
              <a:pathLst>
                <a:path h="68">
                  <a:moveTo>
                    <a:pt x="0" y="6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9" name="Text Box 89"/>
            <p:cNvSpPr txBox="1">
              <a:spLocks noChangeArrowheads="1"/>
            </p:cNvSpPr>
            <p:nvPr/>
          </p:nvSpPr>
          <p:spPr bwMode="auto">
            <a:xfrm>
              <a:off x="1943100" y="4440237"/>
              <a:ext cx="19367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z</a:t>
              </a:r>
              <a:r>
                <a:rPr lang="en-US" sz="500" dirty="0">
                  <a:solidFill>
                    <a:srgbClr val="000000"/>
                  </a:solidFill>
                </a:rPr>
                <a:t> = σ</a:t>
              </a:r>
              <a:r>
                <a:rPr lang="en-US" sz="500" baseline="-25000" dirty="0">
                  <a:solidFill>
                    <a:srgbClr val="000000"/>
                  </a:solidFill>
                </a:rPr>
                <a:t>1</a:t>
              </a:r>
            </a:p>
          </p:txBody>
        </p:sp>
        <p:sp>
          <p:nvSpPr>
            <p:cNvPr id="5210" name="Text Box 90"/>
            <p:cNvSpPr txBox="1">
              <a:spLocks noChangeArrowheads="1"/>
            </p:cNvSpPr>
            <p:nvPr/>
          </p:nvSpPr>
          <p:spPr bwMode="auto">
            <a:xfrm>
              <a:off x="1952625" y="4787900"/>
              <a:ext cx="195263"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z</a:t>
              </a:r>
              <a:r>
                <a:rPr lang="en-US" sz="500" dirty="0">
                  <a:solidFill>
                    <a:srgbClr val="000000"/>
                  </a:solidFill>
                </a:rPr>
                <a:t> = σ</a:t>
              </a:r>
              <a:r>
                <a:rPr lang="en-US" sz="500" baseline="-25000" dirty="0">
                  <a:solidFill>
                    <a:srgbClr val="000000"/>
                  </a:solidFill>
                </a:rPr>
                <a:t>1</a:t>
              </a:r>
            </a:p>
          </p:txBody>
        </p:sp>
        <p:sp>
          <p:nvSpPr>
            <p:cNvPr id="5211" name="Text Box 91"/>
            <p:cNvSpPr txBox="1">
              <a:spLocks noChangeArrowheads="1"/>
            </p:cNvSpPr>
            <p:nvPr/>
          </p:nvSpPr>
          <p:spPr bwMode="auto">
            <a:xfrm>
              <a:off x="2305050" y="4610100"/>
              <a:ext cx="195263"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σx = σ</a:t>
              </a:r>
              <a:r>
                <a:rPr lang="en-US" sz="500" baseline="-25000" dirty="0">
                  <a:solidFill>
                    <a:srgbClr val="000000"/>
                  </a:solidFill>
                </a:rPr>
                <a:t>2</a:t>
              </a:r>
            </a:p>
          </p:txBody>
        </p:sp>
        <p:sp>
          <p:nvSpPr>
            <p:cNvPr id="5212" name="Text Box 92"/>
            <p:cNvSpPr txBox="1">
              <a:spLocks noChangeArrowheads="1"/>
            </p:cNvSpPr>
            <p:nvPr/>
          </p:nvSpPr>
          <p:spPr bwMode="auto">
            <a:xfrm>
              <a:off x="1709738" y="4616450"/>
              <a:ext cx="195262"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x</a:t>
              </a:r>
              <a:r>
                <a:rPr lang="en-US" sz="500" dirty="0">
                  <a:solidFill>
                    <a:srgbClr val="000000"/>
                  </a:solidFill>
                </a:rPr>
                <a:t> = σ</a:t>
              </a:r>
              <a:r>
                <a:rPr lang="en-US" sz="500" baseline="-25000" dirty="0">
                  <a:solidFill>
                    <a:srgbClr val="000000"/>
                  </a:solidFill>
                </a:rPr>
                <a:t>2</a:t>
              </a:r>
            </a:p>
          </p:txBody>
        </p:sp>
        <p:sp>
          <p:nvSpPr>
            <p:cNvPr id="5213" name="Text Box 93"/>
            <p:cNvSpPr txBox="1">
              <a:spLocks noChangeArrowheads="1"/>
            </p:cNvSpPr>
            <p:nvPr/>
          </p:nvSpPr>
          <p:spPr bwMode="auto">
            <a:xfrm>
              <a:off x="2241550" y="4835525"/>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0.15</a:t>
              </a:r>
            </a:p>
          </p:txBody>
        </p:sp>
        <p:sp>
          <p:nvSpPr>
            <p:cNvPr id="2" name="TextBox 1"/>
            <p:cNvSpPr txBox="1"/>
            <p:nvPr/>
          </p:nvSpPr>
          <p:spPr>
            <a:xfrm>
              <a:off x="294772" y="1029255"/>
              <a:ext cx="1332416" cy="369332"/>
            </a:xfrm>
            <a:prstGeom prst="rect">
              <a:avLst/>
            </a:prstGeom>
            <a:noFill/>
          </p:spPr>
          <p:txBody>
            <a:bodyPr wrap="none" rtlCol="0">
              <a:spAutoFit/>
            </a:bodyPr>
            <a:lstStyle/>
            <a:p>
              <a:r>
                <a:rPr lang="en-US" dirty="0" smtClean="0">
                  <a:solidFill>
                    <a:schemeClr val="bg1"/>
                  </a:solidFill>
                </a:rPr>
                <a:t>R = Radius</a:t>
              </a:r>
              <a:endParaRPr lang="en-US" dirty="0">
                <a:solidFill>
                  <a:schemeClr val="bg1"/>
                </a:solidFill>
              </a:endParaRPr>
            </a:p>
          </p:txBody>
        </p:sp>
        <p:sp>
          <p:nvSpPr>
            <p:cNvPr id="3" name="Right Arrow 2"/>
            <p:cNvSpPr/>
            <p:nvPr/>
          </p:nvSpPr>
          <p:spPr>
            <a:xfrm>
              <a:off x="1277937" y="5834062"/>
              <a:ext cx="762000" cy="619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rot="10800000">
              <a:off x="1852613" y="4633912"/>
              <a:ext cx="117475" cy="26988"/>
              <a:chOff x="1366838" y="4102100"/>
              <a:chExt cx="117475" cy="26988"/>
            </a:xfrm>
          </p:grpSpPr>
          <p:sp>
            <p:nvSpPr>
              <p:cNvPr id="121" name="Freeform 77"/>
              <p:cNvSpPr>
                <a:spLocks noChangeArrowheads="1"/>
              </p:cNvSpPr>
              <p:nvPr/>
            </p:nvSpPr>
            <p:spPr bwMode="auto">
              <a:xfrm>
                <a:off x="1371600" y="4116388"/>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2" name="Freeform 78"/>
              <p:cNvSpPr>
                <a:spLocks noChangeArrowheads="1"/>
              </p:cNvSpPr>
              <p:nvPr/>
            </p:nvSpPr>
            <p:spPr bwMode="auto">
              <a:xfrm>
                <a:off x="1368425" y="4102100"/>
                <a:ext cx="42863" cy="14288"/>
              </a:xfrm>
              <a:custGeom>
                <a:avLst/>
                <a:gdLst>
                  <a:gd name="T0" fmla="*/ 0 w 27"/>
                  <a:gd name="T1" fmla="*/ 9 h 9"/>
                  <a:gd name="T2" fmla="*/ 27 w 27"/>
                  <a:gd name="T3" fmla="*/ 0 h 9"/>
                  <a:gd name="T4" fmla="*/ 25 w 27"/>
                  <a:gd name="T5" fmla="*/ 8 h 9"/>
                  <a:gd name="T6" fmla="*/ 0 w 27"/>
                  <a:gd name="T7" fmla="*/ 9 h 9"/>
                </a:gdLst>
                <a:ahLst/>
                <a:cxnLst>
                  <a:cxn ang="0">
                    <a:pos x="T0" y="T1"/>
                  </a:cxn>
                  <a:cxn ang="0">
                    <a:pos x="T2" y="T3"/>
                  </a:cxn>
                  <a:cxn ang="0">
                    <a:pos x="T4" y="T5"/>
                  </a:cxn>
                  <a:cxn ang="0">
                    <a:pos x="T6" y="T7"/>
                  </a:cxn>
                </a:cxnLst>
                <a:rect l="0" t="0" r="r" b="b"/>
                <a:pathLst>
                  <a:path w="27" h="9">
                    <a:moveTo>
                      <a:pt x="0" y="9"/>
                    </a:moveTo>
                    <a:lnTo>
                      <a:pt x="27" y="0"/>
                    </a:lnTo>
                    <a:lnTo>
                      <a:pt x="25"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3" name="Freeform 79"/>
              <p:cNvSpPr>
                <a:spLocks noChangeArrowheads="1"/>
              </p:cNvSpPr>
              <p:nvPr/>
            </p:nvSpPr>
            <p:spPr bwMode="auto">
              <a:xfrm>
                <a:off x="1368425" y="4116388"/>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4" name="Freeform 83"/>
              <p:cNvSpPr>
                <a:spLocks noChangeArrowheads="1"/>
              </p:cNvSpPr>
              <p:nvPr/>
            </p:nvSpPr>
            <p:spPr bwMode="auto">
              <a:xfrm>
                <a:off x="1371600" y="4116388"/>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5" name="Freeform 84"/>
              <p:cNvSpPr>
                <a:spLocks noChangeArrowheads="1"/>
              </p:cNvSpPr>
              <p:nvPr/>
            </p:nvSpPr>
            <p:spPr bwMode="auto">
              <a:xfrm>
                <a:off x="1368425" y="4102100"/>
                <a:ext cx="41275" cy="14288"/>
              </a:xfrm>
              <a:custGeom>
                <a:avLst/>
                <a:gdLst>
                  <a:gd name="T0" fmla="*/ 0 w 26"/>
                  <a:gd name="T1" fmla="*/ 9 h 9"/>
                  <a:gd name="T2" fmla="*/ 26 w 26"/>
                  <a:gd name="T3" fmla="*/ 0 h 9"/>
                  <a:gd name="T4" fmla="*/ 24 w 26"/>
                  <a:gd name="T5" fmla="*/ 8 h 9"/>
                  <a:gd name="T6" fmla="*/ 0 w 26"/>
                  <a:gd name="T7" fmla="*/ 9 h 9"/>
                </a:gdLst>
                <a:ahLst/>
                <a:cxnLst>
                  <a:cxn ang="0">
                    <a:pos x="T0" y="T1"/>
                  </a:cxn>
                  <a:cxn ang="0">
                    <a:pos x="T2" y="T3"/>
                  </a:cxn>
                  <a:cxn ang="0">
                    <a:pos x="T4" y="T5"/>
                  </a:cxn>
                  <a:cxn ang="0">
                    <a:pos x="T6" y="T7"/>
                  </a:cxn>
                </a:cxnLst>
                <a:rect l="0" t="0" r="r" b="b"/>
                <a:pathLst>
                  <a:path w="26" h="9">
                    <a:moveTo>
                      <a:pt x="0" y="9"/>
                    </a:moveTo>
                    <a:lnTo>
                      <a:pt x="26" y="0"/>
                    </a:lnTo>
                    <a:lnTo>
                      <a:pt x="24"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6" name="Freeform 85"/>
              <p:cNvSpPr>
                <a:spLocks noChangeArrowheads="1"/>
              </p:cNvSpPr>
              <p:nvPr/>
            </p:nvSpPr>
            <p:spPr bwMode="auto">
              <a:xfrm>
                <a:off x="1366838" y="4116388"/>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grpSp>
      </p:grpSp>
      <p:pic>
        <p:nvPicPr>
          <p:cNvPr id="130" name="Picture 44"/>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a:stretch>
            <a:fillRect/>
          </a:stretch>
        </p:blipFill>
        <p:spPr bwMode="auto">
          <a:xfrm>
            <a:off x="6524167" y="2685124"/>
            <a:ext cx="2336402" cy="315183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7663" y="3300413"/>
            <a:ext cx="8286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6619" y="50837"/>
            <a:ext cx="1890261" cy="369332"/>
          </a:xfrm>
          <a:prstGeom prst="rect">
            <a:avLst/>
          </a:prstGeom>
        </p:spPr>
        <p:txBody>
          <a:bodyPr wrap="none">
            <a:spAutoFit/>
          </a:bodyPr>
          <a:lstStyle/>
          <a:p>
            <a:pPr fontAlgn="auto">
              <a:lnSpc>
                <a:spcPct val="150000"/>
              </a:lnSpc>
              <a:spcBef>
                <a:spcPts val="0"/>
              </a:spcBef>
              <a:spcAft>
                <a:spcPts val="0"/>
              </a:spcAft>
              <a:defRPr/>
            </a:pPr>
            <a:r>
              <a:rPr lang="en-US" sz="1200" u="sng" dirty="0">
                <a:solidFill>
                  <a:schemeClr val="bg1"/>
                </a:solidFill>
                <a:latin typeface="Arial" pitchFamily="34" charset="0"/>
                <a:cs typeface="Arial" pitchFamily="34" charset="0"/>
              </a:rPr>
              <a:t>4. Subsurface Sectioning</a:t>
            </a:r>
          </a:p>
        </p:txBody>
      </p:sp>
    </p:spTree>
    <p:extLst>
      <p:ext uri="{BB962C8B-B14F-4D97-AF65-F5344CB8AC3E}">
        <p14:creationId xmlns:p14="http://schemas.microsoft.com/office/powerpoint/2010/main" val="1571880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47800"/>
            <a:ext cx="7772400" cy="3600986"/>
          </a:xfrm>
          <a:prstGeom prst="rect">
            <a:avLst/>
          </a:prstGeom>
        </p:spPr>
        <p:txBody>
          <a:bodyPr>
            <a:spAutoFit/>
          </a:bodyPr>
          <a:lstStyle/>
          <a:p>
            <a:pPr fontAlgn="auto">
              <a:spcBef>
                <a:spcPts val="0"/>
              </a:spcBef>
              <a:spcAft>
                <a:spcPts val="0"/>
              </a:spcAft>
              <a:defRPr/>
            </a:pPr>
            <a:r>
              <a:rPr lang="en-US"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5.  </a:t>
            </a: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Sample Recovery</a:t>
            </a:r>
          </a:p>
          <a:p>
            <a:pPr fontAlgn="auto">
              <a:spcBef>
                <a:spcPts val="0"/>
              </a:spcBef>
              <a:spcAft>
                <a:spcPts val="0"/>
              </a:spcAft>
              <a:defRPr/>
            </a:pPr>
            <a:endPar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400" dirty="0" smtClean="0">
                <a:latin typeface="Arial" pitchFamily="34" charset="0"/>
                <a:cs typeface="Arial" pitchFamily="34" charset="0"/>
              </a:rPr>
              <a:t>5.1 </a:t>
            </a:r>
            <a:r>
              <a:rPr lang="en-US" sz="1400" dirty="0">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a:tabLst>
                <a:tab pos="625475" algn="l"/>
              </a:tabLst>
              <a:defRPr/>
            </a:pPr>
            <a:r>
              <a:rPr lang="en-US" sz="1400" i="1" dirty="0">
                <a:latin typeface="Arial" pitchFamily="34" charset="0"/>
                <a:cs typeface="Arial" pitchFamily="34" charset="0"/>
              </a:rPr>
              <a:t>Hand auger</a:t>
            </a:r>
          </a:p>
          <a:p>
            <a:pPr marL="800100" lvl="1" indent="-342900" fontAlgn="auto">
              <a:spcBef>
                <a:spcPts val="0"/>
              </a:spcBef>
              <a:spcAft>
                <a:spcPts val="0"/>
              </a:spcAft>
              <a:buFont typeface="+mj-lt"/>
              <a:buAutoNum type="arabicPeriod"/>
              <a:tabLst>
                <a:tab pos="625475" algn="l"/>
              </a:tabLst>
              <a:defRPr/>
            </a:pPr>
            <a:r>
              <a:rPr lang="en-US" sz="1400" i="1" dirty="0">
                <a:latin typeface="Arial" pitchFamily="34" charset="0"/>
                <a:cs typeface="Arial" pitchFamily="34" charset="0"/>
              </a:rPr>
              <a:t>Split spoon</a:t>
            </a:r>
          </a:p>
          <a:p>
            <a:pPr marL="800100" lvl="1" indent="-342900" fontAlgn="auto">
              <a:spcBef>
                <a:spcPts val="0"/>
              </a:spcBef>
              <a:spcAft>
                <a:spcPts val="0"/>
              </a:spcAft>
              <a:buFont typeface="+mj-lt"/>
              <a:buAutoNum type="arabicPeriod"/>
              <a:tabLst>
                <a:tab pos="625475" algn="l"/>
              </a:tabLst>
              <a:defRPr/>
            </a:pPr>
            <a:r>
              <a:rPr lang="en-US" sz="1400" i="1" dirty="0" smtClean="0">
                <a:latin typeface="Arial" pitchFamily="34" charset="0"/>
                <a:cs typeface="Arial" pitchFamily="34" charset="0"/>
              </a:rPr>
              <a:t>Backhoe</a:t>
            </a:r>
          </a:p>
          <a:p>
            <a:pPr marL="800100" lvl="1" indent="-342900" fontAlgn="auto">
              <a:spcBef>
                <a:spcPts val="0"/>
              </a:spcBef>
              <a:spcAft>
                <a:spcPts val="0"/>
              </a:spcAft>
              <a:buFont typeface="+mj-lt"/>
              <a:buAutoNum type="arabicPeriod"/>
              <a:tabLst>
                <a:tab pos="625475" algn="l"/>
              </a:tabLst>
              <a:defRPr/>
            </a:pPr>
            <a:r>
              <a:rPr lang="en-US" sz="1400" i="1" dirty="0" smtClean="0">
                <a:latin typeface="Arial" pitchFamily="34" charset="0"/>
                <a:cs typeface="Arial" pitchFamily="34" charset="0"/>
              </a:rPr>
              <a:t>Thin </a:t>
            </a:r>
            <a:r>
              <a:rPr lang="en-US" sz="1400" i="1" dirty="0">
                <a:latin typeface="Arial" pitchFamily="34" charset="0"/>
                <a:cs typeface="Arial" pitchFamily="34" charset="0"/>
              </a:rPr>
              <a:t>wall tube (Shelby tube)</a:t>
            </a:r>
          </a:p>
          <a:p>
            <a:pPr fontAlgn="auto">
              <a:spcBef>
                <a:spcPts val="0"/>
              </a:spcBef>
              <a:spcAft>
                <a:spcPts val="0"/>
              </a:spcAft>
              <a:defRPr/>
            </a:pPr>
            <a:endPar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400" dirty="0" smtClean="0">
                <a:latin typeface="Arial" pitchFamily="34" charset="0"/>
                <a:cs typeface="Arial" pitchFamily="34" charset="0"/>
              </a:rPr>
              <a:t>5.2 </a:t>
            </a:r>
            <a:r>
              <a:rPr lang="en-US" sz="1400" dirty="0">
                <a:latin typeface="Arial" pitchFamily="34" charset="0"/>
                <a:cs typeface="Arial" pitchFamily="34" charset="0"/>
              </a:rPr>
              <a:t>Soil samples obtained during sectioning are either:</a:t>
            </a:r>
          </a:p>
          <a:p>
            <a:pPr fontAlgn="auto">
              <a:spcBef>
                <a:spcPts val="0"/>
              </a:spcBef>
              <a:spcAft>
                <a:spcPts val="0"/>
              </a:spcAft>
              <a:defRPr/>
            </a:pPr>
            <a:endParaRPr lang="en-US" sz="1400" dirty="0">
              <a:latin typeface="Arial" pitchFamily="34" charset="0"/>
              <a:cs typeface="Arial" pitchFamily="34" charset="0"/>
            </a:endParaRPr>
          </a:p>
          <a:p>
            <a:pPr marL="800100" lvl="1" indent="-342900" fontAlgn="auto">
              <a:spcBef>
                <a:spcPts val="0"/>
              </a:spcBef>
              <a:spcAft>
                <a:spcPts val="0"/>
              </a:spcAft>
              <a:buFont typeface="+mj-lt"/>
              <a:buAutoNum type="arabicPeriod"/>
              <a:defRPr/>
            </a:pPr>
            <a:r>
              <a:rPr lang="en-US" sz="1400" b="1" i="1" dirty="0">
                <a:solidFill>
                  <a:srgbClr val="FFFF00"/>
                </a:solidFill>
                <a:latin typeface="Arial" pitchFamily="34" charset="0"/>
                <a:cs typeface="Arial" pitchFamily="34" charset="0"/>
              </a:rPr>
              <a:t>Disturbed</a:t>
            </a:r>
          </a:p>
          <a:p>
            <a:pPr marL="800100" lvl="1" indent="-342900" fontAlgn="auto">
              <a:spcBef>
                <a:spcPts val="0"/>
              </a:spcBef>
              <a:spcAft>
                <a:spcPts val="0"/>
              </a:spcAft>
              <a:buFont typeface="+mj-lt"/>
              <a:buAutoNum type="arabicPeriod"/>
              <a:defRPr/>
            </a:pPr>
            <a:endParaRPr lang="en-US" sz="1400" b="1" i="1" dirty="0">
              <a:solidFill>
                <a:srgbClr val="FFFF00"/>
              </a:solidFill>
              <a:latin typeface="Arial" pitchFamily="34" charset="0"/>
              <a:cs typeface="Arial" pitchFamily="34" charset="0"/>
            </a:endParaRPr>
          </a:p>
          <a:p>
            <a:pPr marL="800100" lvl="1" indent="-342900" fontAlgn="auto">
              <a:spcBef>
                <a:spcPts val="0"/>
              </a:spcBef>
              <a:spcAft>
                <a:spcPts val="0"/>
              </a:spcAft>
              <a:buFont typeface="+mj-lt"/>
              <a:buAutoNum type="arabicPeriod"/>
              <a:defRPr/>
            </a:pPr>
            <a:r>
              <a:rPr lang="en-US" sz="1400" b="1" i="1" dirty="0">
                <a:solidFill>
                  <a:srgbClr val="FFFF00"/>
                </a:solidFill>
                <a:latin typeface="Arial" pitchFamily="34" charset="0"/>
                <a:cs typeface="Arial" pitchFamily="34" charset="0"/>
              </a:rPr>
              <a:t>Undisturbed</a:t>
            </a:r>
          </a:p>
          <a:p>
            <a:pPr marL="1374775" indent="454025" fontAlgn="auto">
              <a:spcBef>
                <a:spcPts val="0"/>
              </a:spcBef>
              <a:spcAft>
                <a:spcPts val="0"/>
              </a:spcAft>
              <a:tabLst>
                <a:tab pos="1203325" algn="l"/>
              </a:tabLst>
              <a:defRPr/>
            </a:pPr>
            <a:endParaRPr lang="en-US" sz="1400" dirty="0">
              <a:latin typeface="Arial" pitchFamily="34" charset="0"/>
              <a:cs typeface="Arial" pitchFamily="34" charset="0"/>
            </a:endParaRPr>
          </a:p>
          <a:p>
            <a:pPr marL="1031875" indent="-234950" fontAlgn="auto">
              <a:spcBef>
                <a:spcPts val="0"/>
              </a:spcBef>
              <a:spcAft>
                <a:spcPts val="0"/>
              </a:spcAft>
              <a:defRPr/>
            </a:pPr>
            <a:endParaRPr lang="en-US" sz="1400" b="1" dirty="0">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
        <p:nvSpPr>
          <p:cNvPr id="4" name="Rectangle 3"/>
          <p:cNvSpPr/>
          <p:nvPr/>
        </p:nvSpPr>
        <p:spPr>
          <a:xfrm>
            <a:off x="5645632" y="4195544"/>
            <a:ext cx="3276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4488" indent="-290513" fontAlgn="auto">
              <a:spcBef>
                <a:spcPts val="0"/>
              </a:spcBef>
              <a:spcAft>
                <a:spcPts val="0"/>
              </a:spcAft>
              <a:tabLst>
                <a:tab pos="1203325" algn="l"/>
              </a:tabLst>
              <a:defRPr/>
            </a:pPr>
            <a:r>
              <a:rPr lang="en-US" sz="1400" b="1" dirty="0">
                <a:solidFill>
                  <a:schemeClr val="bg1"/>
                </a:solidFill>
                <a:effectLst>
                  <a:outerShdw blurRad="38100" dist="38100" dir="2700000" algn="tl">
                    <a:srgbClr val="000000">
                      <a:alpha val="43137"/>
                    </a:srgbClr>
                  </a:outerShdw>
                </a:effectLst>
                <a:latin typeface="Arial" pitchFamily="34" charset="0"/>
                <a:cs typeface="Arial" pitchFamily="34" charset="0"/>
              </a:rPr>
              <a:t>Disturbed soil samples are used for</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Grain size analysis</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Determination of index properties</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Organic content</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Specific gravity</a:t>
            </a:r>
            <a:endParaRPr lang="en-US" dirty="0">
              <a:solidFill>
                <a:schemeClr val="bg1"/>
              </a:solidFill>
              <a:effectLst>
                <a:outerShdw blurRad="38100" dist="38100" dir="2700000" algn="tl">
                  <a:srgbClr val="000000">
                    <a:alpha val="43137"/>
                  </a:srgbClr>
                </a:outerShdw>
              </a:effectLst>
            </a:endParaRPr>
          </a:p>
        </p:txBody>
      </p:sp>
      <p:cxnSp>
        <p:nvCxnSpPr>
          <p:cNvPr id="6" name="Shape 5"/>
          <p:cNvCxnSpPr>
            <a:endCxn id="4" idx="0"/>
          </p:cNvCxnSpPr>
          <p:nvPr/>
        </p:nvCxnSpPr>
        <p:spPr>
          <a:xfrm>
            <a:off x="2375856" y="3966944"/>
            <a:ext cx="4908076" cy="228600"/>
          </a:xfrm>
          <a:prstGeom prst="bentConnector2">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16632" y="5001904"/>
            <a:ext cx="3276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227013" indent="-173038" fontAlgn="auto">
              <a:spcBef>
                <a:spcPts val="0"/>
              </a:spcBef>
              <a:spcAft>
                <a:spcPts val="0"/>
              </a:spcAft>
              <a:defRPr/>
            </a:pPr>
            <a:r>
              <a:rPr lang="en-US" sz="1400" b="1" dirty="0">
                <a:solidFill>
                  <a:schemeClr val="bg1"/>
                </a:solidFill>
                <a:effectLst>
                  <a:outerShdw blurRad="38100" dist="38100" dir="2700000" algn="tl">
                    <a:srgbClr val="000000">
                      <a:alpha val="43137"/>
                    </a:srgbClr>
                  </a:outerShdw>
                </a:effectLst>
                <a:latin typeface="Arial" pitchFamily="34" charset="0"/>
                <a:cs typeface="Arial" pitchFamily="34" charset="0"/>
              </a:rPr>
              <a:t>Undisturbed samples are used for</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As for disturbed sample</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Determining mechanical properties</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Determining hydraulic properties</a:t>
            </a:r>
            <a:endParaRPr lang="en-US" dirty="0"/>
          </a:p>
        </p:txBody>
      </p:sp>
      <p:cxnSp>
        <p:nvCxnSpPr>
          <p:cNvPr id="12" name="Shape 11"/>
          <p:cNvCxnSpPr>
            <a:endCxn id="9" idx="0"/>
          </p:cNvCxnSpPr>
          <p:nvPr/>
        </p:nvCxnSpPr>
        <p:spPr>
          <a:xfrm>
            <a:off x="2978632" y="4468504"/>
            <a:ext cx="876300" cy="533400"/>
          </a:xfrm>
          <a:prstGeom prst="bentConnector2">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rot="5400000">
            <a:off x="4521681" y="436018"/>
            <a:ext cx="1066800" cy="3040317"/>
          </a:xfrm>
          <a:prstGeom prst="rect">
            <a:avLst/>
          </a:prstGeom>
          <a:noFill/>
          <a:ln w="9525">
            <a:noFill/>
            <a:miter lim="800000"/>
            <a:headEnd/>
            <a:tailEnd/>
          </a:ln>
        </p:spPr>
      </p:pic>
      <p:pic>
        <p:nvPicPr>
          <p:cNvPr id="4100" name="Picture 4" descr="http://www.pitcherdrilling.com/images/Equipment/Coring/geobarrel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08" y="5309698"/>
            <a:ext cx="1905000" cy="1466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ontrackdrilling.com/images/shelby_tube_samp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749" y="1422775"/>
            <a:ext cx="2465659" cy="20006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oogle.com/images?q=tbn:ANd9GcRDykjLxt3STiwYZWyj6Q5AeYFaVbLOZP4Wk9R5ZvMMLjjt7I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3749" y="5579092"/>
            <a:ext cx="1820203" cy="12112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deere.com/common/media/images/attachments/worksitepro_attachments/backhoe/409973_backhoe_942x45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8006" y="2571463"/>
            <a:ext cx="1752195" cy="851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52400" y="1676400"/>
            <a:ext cx="4572000" cy="584200"/>
          </a:xfrm>
          <a:prstGeom prst="rect">
            <a:avLst/>
          </a:prstGeom>
        </p:spPr>
        <p:txBody>
          <a:bodyPr>
            <a:spAutoFit/>
          </a:bodyPr>
          <a:lstStyle/>
          <a:p>
            <a:pPr fontAlgn="auto">
              <a:spcBef>
                <a:spcPts val="0"/>
              </a:spcBef>
              <a:spcAft>
                <a:spcPts val="0"/>
              </a:spcAft>
              <a:defRPr/>
            </a:pPr>
            <a:r>
              <a:rPr lang="en-US" sz="1600" dirty="0">
                <a:effectLst>
                  <a:outerShdw blurRad="38100" dist="38100" dir="2700000" algn="tl">
                    <a:srgbClr val="000000">
                      <a:alpha val="43137"/>
                    </a:srgbClr>
                  </a:outerShdw>
                </a:effectLst>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a:tabLst>
                <a:tab pos="625475" algn="l"/>
              </a:tabLst>
              <a:defRPr/>
            </a:pPr>
            <a:r>
              <a:rPr lang="en-US" sz="1600" i="1" dirty="0">
                <a:solidFill>
                  <a:srgbClr val="FFFF00"/>
                </a:solidFill>
                <a:effectLst>
                  <a:outerShdw blurRad="38100" dist="38100" dir="2700000" algn="tl">
                    <a:srgbClr val="000000">
                      <a:alpha val="43137"/>
                    </a:srgbClr>
                  </a:outerShdw>
                </a:effectLst>
                <a:latin typeface="Arial" pitchFamily="34" charset="0"/>
                <a:cs typeface="Arial" pitchFamily="34" charset="0"/>
              </a:rPr>
              <a:t>Hand auger</a:t>
            </a:r>
          </a:p>
        </p:txBody>
      </p:sp>
      <p:pic>
        <p:nvPicPr>
          <p:cNvPr id="27651" name="Picture 2"/>
          <p:cNvPicPr>
            <a:picLocks noChangeAspect="1" noChangeArrowheads="1"/>
          </p:cNvPicPr>
          <p:nvPr/>
        </p:nvPicPr>
        <p:blipFill>
          <a:blip r:embed="rId2" cstate="print"/>
          <a:srcRect/>
          <a:stretch>
            <a:fillRect/>
          </a:stretch>
        </p:blipFill>
        <p:spPr bwMode="auto">
          <a:xfrm>
            <a:off x="1371292" y="4103440"/>
            <a:ext cx="2459037" cy="2133600"/>
          </a:xfrm>
          <a:prstGeom prst="rect">
            <a:avLst/>
          </a:prstGeom>
          <a:noFill/>
          <a:ln w="9525">
            <a:no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4519304" y="4103440"/>
            <a:ext cx="2844800" cy="2133600"/>
          </a:xfrm>
          <a:prstGeom prst="rect">
            <a:avLst/>
          </a:prstGeom>
          <a:noFill/>
          <a:ln w="9525">
            <a:no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171142" y="4103440"/>
            <a:ext cx="1146175" cy="2124075"/>
          </a:xfrm>
          <a:prstGeom prst="rect">
            <a:avLst/>
          </a:prstGeom>
          <a:noFill/>
          <a:ln w="9525">
            <a:noFill/>
            <a:miter lim="800000"/>
            <a:headEnd/>
            <a:tailEnd/>
          </a:ln>
        </p:spPr>
      </p:pic>
      <p:pic>
        <p:nvPicPr>
          <p:cNvPr id="27654" name="Picture 3"/>
          <p:cNvPicPr>
            <a:picLocks noChangeAspect="1" noChangeArrowheads="1"/>
          </p:cNvPicPr>
          <p:nvPr/>
        </p:nvPicPr>
        <p:blipFill>
          <a:blip r:embed="rId3" cstate="print"/>
          <a:srcRect/>
          <a:stretch>
            <a:fillRect/>
          </a:stretch>
        </p:blipFill>
        <p:spPr bwMode="auto">
          <a:xfrm>
            <a:off x="3908117" y="4103440"/>
            <a:ext cx="2844800" cy="2133600"/>
          </a:xfrm>
          <a:prstGeom prst="rect">
            <a:avLst/>
          </a:prstGeom>
          <a:noFill/>
          <a:ln w="9525">
            <a:noFill/>
            <a:miter lim="800000"/>
            <a:headEnd/>
            <a:tailEnd/>
          </a:ln>
        </p:spPr>
      </p:pic>
      <p:pic>
        <p:nvPicPr>
          <p:cNvPr id="27655" name="Picture 5"/>
          <p:cNvPicPr>
            <a:picLocks noChangeAspect="1" noChangeArrowheads="1"/>
          </p:cNvPicPr>
          <p:nvPr/>
        </p:nvPicPr>
        <p:blipFill>
          <a:blip r:embed="rId5" cstate="print"/>
          <a:srcRect/>
          <a:stretch>
            <a:fillRect/>
          </a:stretch>
        </p:blipFill>
        <p:spPr bwMode="auto">
          <a:xfrm>
            <a:off x="6829117" y="4103440"/>
            <a:ext cx="2058987" cy="2133600"/>
          </a:xfrm>
          <a:prstGeom prst="rect">
            <a:avLst/>
          </a:prstGeom>
          <a:noFill/>
          <a:ln w="9525">
            <a:noFill/>
            <a:miter lim="800000"/>
            <a:headEnd/>
            <a:tailEnd/>
          </a:ln>
        </p:spPr>
      </p:pic>
      <p:sp>
        <p:nvSpPr>
          <p:cNvPr id="10" name="Rectangle 9"/>
          <p:cNvSpPr/>
          <p:nvPr/>
        </p:nvSpPr>
        <p:spPr>
          <a:xfrm>
            <a:off x="304800" y="2286000"/>
            <a:ext cx="8534400" cy="584775"/>
          </a:xfrm>
          <a:prstGeom prst="rect">
            <a:avLst/>
          </a:prstGeom>
        </p:spPr>
        <p:txBody>
          <a:bodyPr>
            <a:spAutoFit/>
          </a:bodyPr>
          <a:lstStyle/>
          <a:p>
            <a:pPr fontAlgn="auto">
              <a:spcBef>
                <a:spcPts val="0"/>
              </a:spcBef>
              <a:spcAft>
                <a:spcPts val="0"/>
              </a:spcAft>
              <a:defRPr/>
            </a:pPr>
            <a:r>
              <a:rPr lang="en-US" sz="1600" dirty="0">
                <a:effectLst>
                  <a:outerShdw blurRad="38100" dist="38100" dir="2700000" algn="tl">
                    <a:srgbClr val="000000">
                      <a:alpha val="43137"/>
                    </a:srgbClr>
                  </a:outerShdw>
                </a:effectLst>
                <a:latin typeface="Arial" pitchFamily="34" charset="0"/>
                <a:cs typeface="Arial" pitchFamily="34" charset="0"/>
              </a:rPr>
              <a:t>The practical depth of investigation using a hand </a:t>
            </a:r>
            <a:r>
              <a:rPr lang="en-US" sz="1600" dirty="0" smtClean="0">
                <a:effectLst>
                  <a:outerShdw blurRad="38100" dist="38100" dir="2700000" algn="tl">
                    <a:srgbClr val="000000">
                      <a:alpha val="43137"/>
                    </a:srgbClr>
                  </a:outerShdw>
                </a:effectLst>
                <a:latin typeface="Arial" pitchFamily="34" charset="0"/>
                <a:cs typeface="Arial" pitchFamily="34" charset="0"/>
              </a:rPr>
              <a:t>auger</a:t>
            </a:r>
          </a:p>
          <a:p>
            <a:pPr fontAlgn="auto">
              <a:spcBef>
                <a:spcPts val="0"/>
              </a:spcBef>
              <a:spcAft>
                <a:spcPts val="0"/>
              </a:spcAft>
              <a:defRPr/>
            </a:pPr>
            <a:r>
              <a:rPr lang="en-US" sz="1600" dirty="0" smtClean="0">
                <a:effectLst>
                  <a:outerShdw blurRad="38100" dist="38100" dir="2700000" algn="tl">
                    <a:srgbClr val="000000">
                      <a:alpha val="43137"/>
                    </a:srgbClr>
                  </a:outerShdw>
                </a:effectLst>
                <a:latin typeface="Arial" pitchFamily="34" charset="0"/>
                <a:cs typeface="Arial" pitchFamily="34" charset="0"/>
              </a:rPr>
              <a:t>depends </a:t>
            </a:r>
            <a:r>
              <a:rPr lang="en-US" sz="1600" dirty="0">
                <a:effectLst>
                  <a:outerShdw blurRad="38100" dist="38100" dir="2700000" algn="tl">
                    <a:srgbClr val="000000">
                      <a:alpha val="43137"/>
                    </a:srgbClr>
                  </a:outerShdw>
                </a:effectLst>
                <a:latin typeface="Arial" pitchFamily="34" charset="0"/>
                <a:cs typeface="Arial" pitchFamily="34" charset="0"/>
              </a:rPr>
              <a:t>upon the </a:t>
            </a:r>
            <a:r>
              <a:rPr lang="en-US" sz="1600" dirty="0" smtClean="0">
                <a:effectLst>
                  <a:outerShdw blurRad="38100" dist="38100" dir="2700000" algn="tl">
                    <a:srgbClr val="000000">
                      <a:alpha val="43137"/>
                    </a:srgbClr>
                  </a:outerShdw>
                </a:effectLst>
                <a:latin typeface="Arial" pitchFamily="34" charset="0"/>
                <a:cs typeface="Arial" pitchFamily="34" charset="0"/>
              </a:rPr>
              <a:t>soil properties </a:t>
            </a:r>
            <a:r>
              <a:rPr lang="en-US" sz="1600" dirty="0">
                <a:effectLst>
                  <a:outerShdw blurRad="38100" dist="38100" dir="2700000" algn="tl">
                    <a:srgbClr val="000000">
                      <a:alpha val="43137"/>
                    </a:srgbClr>
                  </a:outerShdw>
                </a:effectLst>
                <a:latin typeface="Arial" pitchFamily="34" charset="0"/>
                <a:cs typeface="Arial" pitchFamily="34" charset="0"/>
              </a:rPr>
              <a:t>and depth of investigation.</a:t>
            </a:r>
          </a:p>
        </p:txBody>
      </p:sp>
      <p:pic>
        <p:nvPicPr>
          <p:cNvPr id="7170" name="Picture 2"/>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950436" y="1676399"/>
            <a:ext cx="2888764" cy="224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58610" y="1783834"/>
            <a:ext cx="915700"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Test </a:t>
            </a:r>
            <a:r>
              <a:rPr lang="en-US" dirty="0" smtClean="0">
                <a:solidFill>
                  <a:schemeClr val="bg1"/>
                </a:solidFill>
                <a:effectLst>
                  <a:outerShdw blurRad="38100" dist="38100" dir="2700000" algn="tl">
                    <a:srgbClr val="000000">
                      <a:alpha val="43137"/>
                    </a:srgbClr>
                  </a:outerShdw>
                </a:effectLst>
              </a:rPr>
              <a:t>pit</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11456" y="1498976"/>
            <a:ext cx="4572000" cy="646331"/>
          </a:xfrm>
          <a:prstGeom prst="rect">
            <a:avLst/>
          </a:prstGeom>
        </p:spPr>
        <p:txBody>
          <a:bodyPr>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startAt="2"/>
              <a:tabLst>
                <a:tab pos="625475" algn="l"/>
              </a:tabLst>
              <a:defRPr/>
            </a:pPr>
            <a:r>
              <a:rPr lang="en-US" i="1" dirty="0">
                <a:solidFill>
                  <a:srgbClr val="FFFF00"/>
                </a:solidFill>
                <a:effectLst>
                  <a:outerShdw blurRad="38100" dist="38100" dir="2700000" algn="tl">
                    <a:srgbClr val="000000">
                      <a:alpha val="43137"/>
                    </a:srgbClr>
                  </a:outerShdw>
                </a:effectLst>
                <a:latin typeface="Arial" pitchFamily="34" charset="0"/>
                <a:cs typeface="Arial" pitchFamily="34" charset="0"/>
              </a:rPr>
              <a:t>Split spoon</a:t>
            </a:r>
          </a:p>
        </p:txBody>
      </p:sp>
      <p:sp>
        <p:nvSpPr>
          <p:cNvPr id="10" name="Rectangle 9"/>
          <p:cNvSpPr/>
          <p:nvPr/>
        </p:nvSpPr>
        <p:spPr>
          <a:xfrm>
            <a:off x="304800" y="2286000"/>
            <a:ext cx="6781800" cy="3324225"/>
          </a:xfrm>
          <a:prstGeom prst="rect">
            <a:avLst/>
          </a:prstGeom>
        </p:spPr>
        <p:txBody>
          <a:bodyPr>
            <a:spAutoFit/>
          </a:bodyPr>
          <a:lstStyle/>
          <a:p>
            <a:pPr marL="171450" indent="-171450" fontAlgn="auto">
              <a:spcBef>
                <a:spcPts val="0"/>
              </a:spcBef>
              <a:spcAft>
                <a:spcPts val="0"/>
              </a:spcAft>
              <a:buFont typeface="Arial" pitchFamily="34" charset="0"/>
              <a:buChar char="•"/>
              <a:defRPr/>
            </a:pPr>
            <a:r>
              <a:rPr lang="en-US" sz="1400" dirty="0">
                <a:effectLst>
                  <a:outerShdw blurRad="38100" dist="38100" dir="2700000" algn="tl">
                    <a:srgbClr val="000000">
                      <a:alpha val="43137"/>
                    </a:srgbClr>
                  </a:outerShdw>
                </a:effectLst>
                <a:latin typeface="Arial" pitchFamily="34" charset="0"/>
                <a:cs typeface="Arial" pitchFamily="34" charset="0"/>
              </a:rPr>
              <a:t>Split spoon sampling methods are used primarily to collect shallow and deep subsurface soil samples.</a:t>
            </a:r>
          </a:p>
          <a:p>
            <a:pPr marL="171450" indent="-171450" fontAlgn="auto">
              <a:spcBef>
                <a:spcPts val="0"/>
              </a:spcBef>
              <a:spcAft>
                <a:spcPts val="0"/>
              </a:spcAft>
              <a:buFont typeface="Arial" pitchFamily="34" charset="0"/>
              <a:buChar char="•"/>
              <a:defRPr/>
            </a:pPr>
            <a:endParaRPr lang="en-US" sz="1400" dirty="0">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buFont typeface="Arial" pitchFamily="34" charset="0"/>
              <a:buChar char="•"/>
              <a:defRPr/>
            </a:pPr>
            <a:r>
              <a:rPr lang="en-US" sz="1400" dirty="0">
                <a:effectLst>
                  <a:outerShdw blurRad="38100" dist="38100" dir="2700000" algn="tl">
                    <a:srgbClr val="000000">
                      <a:alpha val="43137"/>
                    </a:srgbClr>
                  </a:outerShdw>
                </a:effectLst>
                <a:latin typeface="Arial" pitchFamily="34" charset="0"/>
                <a:cs typeface="Arial" pitchFamily="34" charset="0"/>
              </a:rPr>
              <a:t>All split spoon samplers, regardless of size, are basically split cylindrical barrels that are threaded on each end.</a:t>
            </a:r>
          </a:p>
          <a:p>
            <a:pPr marL="171450" indent="-171450" fontAlgn="auto">
              <a:spcBef>
                <a:spcPts val="0"/>
              </a:spcBef>
              <a:spcAft>
                <a:spcPts val="0"/>
              </a:spcAft>
              <a:buFont typeface="Arial" pitchFamily="34" charset="0"/>
              <a:buChar char="•"/>
              <a:defRPr/>
            </a:pPr>
            <a:endParaRPr lang="en-US" sz="1400" dirty="0">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buFont typeface="Arial" pitchFamily="34" charset="0"/>
              <a:buChar char="•"/>
              <a:defRPr/>
            </a:pPr>
            <a:r>
              <a:rPr lang="en-US" sz="1400" dirty="0">
                <a:effectLst>
                  <a:outerShdw blurRad="38100" dist="38100" dir="2700000" algn="tl">
                    <a:srgbClr val="000000">
                      <a:alpha val="43137"/>
                    </a:srgbClr>
                  </a:outerShdw>
                </a:effectLst>
                <a:latin typeface="Arial" pitchFamily="34" charset="0"/>
                <a:cs typeface="Arial" pitchFamily="34" charset="0"/>
              </a:rPr>
              <a:t> Split spoon sampling method is used to obtain </a:t>
            </a:r>
            <a:r>
              <a:rPr lang="en-US" sz="1400" b="1" u="sng" dirty="0">
                <a:effectLst>
                  <a:outerShdw blurRad="38100" dist="38100" dir="2700000" algn="tl">
                    <a:srgbClr val="000000">
                      <a:alpha val="43137"/>
                    </a:srgbClr>
                  </a:outerShdw>
                </a:effectLst>
                <a:latin typeface="Arial" pitchFamily="34" charset="0"/>
                <a:cs typeface="Arial" pitchFamily="34" charset="0"/>
              </a:rPr>
              <a:t>disturbed</a:t>
            </a:r>
            <a:r>
              <a:rPr lang="en-US" sz="1400" dirty="0">
                <a:effectLst>
                  <a:outerShdw blurRad="38100" dist="38100" dir="2700000" algn="tl">
                    <a:srgbClr val="000000">
                      <a:alpha val="43137"/>
                    </a:srgbClr>
                  </a:outerShdw>
                </a:effectLst>
                <a:latin typeface="Arial" pitchFamily="34" charset="0"/>
                <a:cs typeface="Arial" pitchFamily="34" charset="0"/>
              </a:rPr>
              <a:t> and </a:t>
            </a:r>
            <a:r>
              <a:rPr lang="en-US" sz="1400" b="1" u="sng" dirty="0">
                <a:effectLst>
                  <a:outerShdw blurRad="38100" dist="38100" dir="2700000" algn="tl">
                    <a:srgbClr val="000000">
                      <a:alpha val="43137"/>
                    </a:srgbClr>
                  </a:outerShdw>
                </a:effectLst>
                <a:latin typeface="Arial" pitchFamily="34" charset="0"/>
                <a:cs typeface="Arial" pitchFamily="34" charset="0"/>
              </a:rPr>
              <a:t>undisturbed samples.</a:t>
            </a:r>
          </a:p>
          <a:p>
            <a:pPr marL="171450" indent="-171450" fontAlgn="auto">
              <a:spcBef>
                <a:spcPts val="0"/>
              </a:spcBef>
              <a:spcAft>
                <a:spcPts val="0"/>
              </a:spcAft>
              <a:buFont typeface="Arial" pitchFamily="34" charset="0"/>
              <a:buChar char="•"/>
              <a:defRPr/>
            </a:pPr>
            <a:endParaRPr lang="en-US" sz="1400" dirty="0">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Lst>
              <a:defRPr/>
            </a:pPr>
            <a:r>
              <a:rPr lang="en-US" sz="1400" dirty="0">
                <a:effectLst>
                  <a:outerShdw blurRad="38100" dist="38100" dir="2700000" algn="tl">
                    <a:srgbClr val="000000">
                      <a:alpha val="43137"/>
                    </a:srgbClr>
                  </a:outerShdw>
                </a:effectLst>
                <a:latin typeface="Arial" pitchFamily="34" charset="0"/>
                <a:cs typeface="Arial" pitchFamily="34" charset="0"/>
              </a:rPr>
              <a:t>	</a:t>
            </a:r>
            <a:r>
              <a:rPr lang="en-US" sz="1400" i="1" dirty="0">
                <a:solidFill>
                  <a:srgbClr val="FFFF00"/>
                </a:solidFill>
                <a:effectLst>
                  <a:outerShdw blurRad="38100" dist="38100" dir="2700000" algn="tl">
                    <a:srgbClr val="000000">
                      <a:alpha val="43137"/>
                    </a:srgbClr>
                  </a:outerShdw>
                </a:effectLst>
                <a:latin typeface="Arial" pitchFamily="34" charset="0"/>
                <a:cs typeface="Arial" pitchFamily="34" charset="0"/>
              </a:rPr>
              <a:t>-  The sampler is driven in into the soil by a hammer</a:t>
            </a:r>
          </a:p>
          <a:p>
            <a:pPr marL="171450" indent="-171450" fontAlgn="auto">
              <a:spcBef>
                <a:spcPts val="0"/>
              </a:spcBef>
              <a:spcAft>
                <a:spcPts val="0"/>
              </a:spcAft>
              <a:buFont typeface="Arial" pitchFamily="34" charset="0"/>
              <a:buChar char="•"/>
              <a:tabLst>
                <a:tab pos="171450" algn="l"/>
              </a:tabLst>
              <a:defRPr/>
            </a:pPr>
            <a:endParaRPr lang="en-US" sz="1400" i="1"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Lst>
              <a:defRPr/>
            </a:pPr>
            <a:r>
              <a:rPr lang="en-US" sz="1400" i="1" dirty="0">
                <a:solidFill>
                  <a:srgbClr val="FFFF00"/>
                </a:solidFill>
                <a:effectLst>
                  <a:outerShdw blurRad="38100" dist="38100" dir="2700000" algn="tl">
                    <a:srgbClr val="000000">
                      <a:alpha val="43137"/>
                    </a:srgbClr>
                  </a:outerShdw>
                </a:effectLst>
                <a:latin typeface="Arial" pitchFamily="34" charset="0"/>
                <a:cs typeface="Arial" pitchFamily="34" charset="0"/>
              </a:rPr>
              <a:t>	-  The weight of the hammer is 140 lb</a:t>
            </a:r>
          </a:p>
          <a:p>
            <a:pPr marL="171450" indent="-171450" fontAlgn="auto">
              <a:spcBef>
                <a:spcPts val="0"/>
              </a:spcBef>
              <a:spcAft>
                <a:spcPts val="0"/>
              </a:spcAft>
              <a:buFont typeface="Arial" pitchFamily="34" charset="0"/>
              <a:buChar char="•"/>
              <a:tabLst>
                <a:tab pos="171450" algn="l"/>
              </a:tabLst>
              <a:defRPr/>
            </a:pPr>
            <a:endParaRPr lang="en-US" sz="1400" i="1"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 pos="344488" algn="l"/>
              </a:tabLst>
              <a:defRPr/>
            </a:pPr>
            <a:r>
              <a:rPr lang="en-US" sz="1400" i="1" dirty="0">
                <a:solidFill>
                  <a:srgbClr val="FFFF00"/>
                </a:solidFill>
                <a:effectLst>
                  <a:outerShdw blurRad="38100" dist="38100" dir="2700000" algn="tl">
                    <a:srgbClr val="000000">
                      <a:alpha val="43137"/>
                    </a:srgbClr>
                  </a:outerShdw>
                </a:effectLst>
                <a:latin typeface="Arial" pitchFamily="34" charset="0"/>
                <a:cs typeface="Arial" pitchFamily="34" charset="0"/>
              </a:rPr>
              <a:t>	-  The number of blows (N) required to penetrate the spoon of three 6 in. intervals 	are added and recorded.</a:t>
            </a:r>
          </a:p>
        </p:txBody>
      </p:sp>
      <p:pic>
        <p:nvPicPr>
          <p:cNvPr id="28676" name="Picture 2"/>
          <p:cNvPicPr>
            <a:picLocks noChangeAspect="1" noChangeArrowheads="1"/>
          </p:cNvPicPr>
          <p:nvPr/>
        </p:nvPicPr>
        <p:blipFill>
          <a:blip r:embed="rId2" cstate="print"/>
          <a:srcRect/>
          <a:stretch>
            <a:fillRect/>
          </a:stretch>
        </p:blipFill>
        <p:spPr bwMode="auto">
          <a:xfrm>
            <a:off x="7239000" y="1524000"/>
            <a:ext cx="1354138" cy="3859213"/>
          </a:xfrm>
          <a:prstGeom prst="rect">
            <a:avLst/>
          </a:prstGeom>
          <a:noFill/>
          <a:ln w="9525">
            <a:noFill/>
            <a:miter lim="800000"/>
            <a:headEnd/>
            <a:tailEnd/>
          </a:ln>
        </p:spPr>
      </p:pic>
      <p:sp>
        <p:nvSpPr>
          <p:cNvPr id="13" name="Rectangle 12"/>
          <p:cNvSpPr/>
          <p:nvPr/>
        </p:nvSpPr>
        <p:spPr>
          <a:xfrm>
            <a:off x="77328" y="5657850"/>
            <a:ext cx="5410200" cy="1016000"/>
          </a:xfrm>
          <a:prstGeom prst="rect">
            <a:avLst/>
          </a:prstGeom>
          <a:solidFill>
            <a:srgbClr val="FFC000"/>
          </a:solidFill>
        </p:spPr>
        <p:txBody>
          <a:bodyPr>
            <a:spAutoFit/>
          </a:bodyPr>
          <a:lstStyle/>
          <a:p>
            <a:pPr marL="171450" indent="-171450"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This procedure is called the Standard Penetration Test (SPT)</a:t>
            </a:r>
          </a:p>
          <a:p>
            <a:pPr marL="171450" indent="-171450" fontAlgn="auto">
              <a:spcBef>
                <a:spcPts val="0"/>
              </a:spcBef>
              <a:spcAft>
                <a:spcPts val="0"/>
              </a:spcAf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Actually, the Standard Penetration Number N is the number of blows of the last two intervals (12 in.)  The first interval (6 in.) is usually discarded (why??????????)</a:t>
            </a:r>
          </a:p>
        </p:txBody>
      </p:sp>
      <p:pic>
        <p:nvPicPr>
          <p:cNvPr id="28678" name="Picture 5"/>
          <p:cNvPicPr>
            <a:picLocks noChangeAspect="1" noChangeArrowheads="1"/>
          </p:cNvPicPr>
          <p:nvPr/>
        </p:nvPicPr>
        <p:blipFill>
          <a:blip r:embed="rId3" cstate="print"/>
          <a:srcRect/>
          <a:stretch>
            <a:fillRect/>
          </a:stretch>
        </p:blipFill>
        <p:spPr bwMode="auto">
          <a:xfrm>
            <a:off x="5553715" y="5490902"/>
            <a:ext cx="3450418" cy="1182948"/>
          </a:xfrm>
          <a:prstGeom prst="rect">
            <a:avLst/>
          </a:prstGeom>
          <a:noFill/>
          <a:ln w="9525">
            <a:noFill/>
            <a:miter lim="800000"/>
            <a:headEnd/>
            <a:tailEnd/>
          </a:ln>
        </p:spPr>
      </p:pic>
      <p:sp>
        <p:nvSpPr>
          <p:cNvPr id="4" name="TextBox 3"/>
          <p:cNvSpPr txBox="1"/>
          <p:nvPr/>
        </p:nvSpPr>
        <p:spPr>
          <a:xfrm>
            <a:off x="6562725" y="6248400"/>
            <a:ext cx="1189749" cy="338554"/>
          </a:xfrm>
          <a:prstGeom prst="rect">
            <a:avLst/>
          </a:prstGeom>
          <a:solidFill>
            <a:schemeClr val="tx1"/>
          </a:solidFill>
        </p:spPr>
        <p:txBody>
          <a:bodyPr wrap="none" rtlCol="0">
            <a:spAutoFit/>
          </a:bodyPr>
          <a:lstStyle/>
          <a:p>
            <a:r>
              <a:rPr lang="en-US" sz="1600" b="1" dirty="0" smtClean="0">
                <a:solidFill>
                  <a:schemeClr val="accent4">
                    <a:lumMod val="75000"/>
                  </a:schemeClr>
                </a:solidFill>
              </a:rPr>
              <a:t>18 to 30 in</a:t>
            </a:r>
            <a:endParaRPr lang="en-US" sz="1600" b="1"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752600"/>
            <a:ext cx="8001000" cy="3600986"/>
          </a:xfrm>
          <a:prstGeom prst="rect">
            <a:avLst/>
          </a:prstGeom>
        </p:spPr>
        <p:txBody>
          <a:bodyPr>
            <a:spAutoFit/>
          </a:bodyPr>
          <a:lstStyle/>
          <a:p>
            <a:pPr fontAlgn="auto">
              <a:lnSpc>
                <a:spcPct val="150000"/>
              </a:lnSpc>
              <a:spcBef>
                <a:spcPts val="0"/>
              </a:spcBef>
              <a:spcAft>
                <a:spcPts val="0"/>
              </a:spcAft>
              <a:defRPr/>
            </a:pPr>
            <a:r>
              <a:rPr lang="en-US" sz="3200" dirty="0">
                <a:effectLst>
                  <a:outerShdw blurRad="38100" dist="38100" dir="2700000" algn="tl">
                    <a:srgbClr val="000000">
                      <a:alpha val="43137"/>
                    </a:srgbClr>
                  </a:outerShdw>
                </a:effectLst>
                <a:latin typeface="Arial" pitchFamily="34" charset="0"/>
                <a:cs typeface="Arial" pitchFamily="34" charset="0"/>
              </a:rPr>
              <a:t>Before we investigate the feasibility of any </a:t>
            </a:r>
            <a:r>
              <a:rPr lang="en-US" sz="3200" dirty="0" smtClean="0">
                <a:effectLst>
                  <a:outerShdw blurRad="38100" dist="38100" dir="2700000" algn="tl">
                    <a:srgbClr val="000000">
                      <a:alpha val="43137"/>
                    </a:srgbClr>
                  </a:outerShdw>
                </a:effectLst>
                <a:latin typeface="Arial" pitchFamily="34" charset="0"/>
                <a:cs typeface="Arial" pitchFamily="34" charset="0"/>
              </a:rPr>
              <a:t>foundation </a:t>
            </a:r>
            <a:r>
              <a:rPr lang="en-US" sz="3200" dirty="0">
                <a:effectLst>
                  <a:outerShdw blurRad="38100" dist="38100" dir="2700000" algn="tl">
                    <a:srgbClr val="000000">
                      <a:alpha val="43137"/>
                    </a:srgbClr>
                  </a:outerShdw>
                </a:effectLst>
                <a:latin typeface="Arial" pitchFamily="34" charset="0"/>
                <a:cs typeface="Arial" pitchFamily="34" charset="0"/>
              </a:rPr>
              <a:t>project one </a:t>
            </a:r>
            <a:r>
              <a:rPr lang="en-US" sz="3200" dirty="0" smtClean="0">
                <a:effectLst>
                  <a:outerShdw blurRad="38100" dist="38100" dir="2700000" algn="tl">
                    <a:srgbClr val="000000">
                      <a:alpha val="43137"/>
                    </a:srgbClr>
                  </a:outerShdw>
                </a:effectLst>
                <a:latin typeface="Arial" pitchFamily="34" charset="0"/>
                <a:cs typeface="Arial" pitchFamily="34" charset="0"/>
              </a:rPr>
              <a:t>should understand</a:t>
            </a:r>
          </a:p>
          <a:p>
            <a:pPr fontAlgn="auto">
              <a:lnSpc>
                <a:spcPct val="150000"/>
              </a:lnSpc>
              <a:spcBef>
                <a:spcPts val="0"/>
              </a:spcBef>
              <a:spcAft>
                <a:spcPts val="0"/>
              </a:spcAft>
              <a:defRPr/>
            </a:pPr>
            <a:endParaRPr lang="en-US" sz="3200" dirty="0" smtClean="0">
              <a:effectLst>
                <a:outerShdw blurRad="38100" dist="38100" dir="2700000" algn="tl">
                  <a:srgbClr val="000000">
                    <a:alpha val="43137"/>
                  </a:srgbClr>
                </a:outerShdw>
              </a:effectLst>
              <a:latin typeface="Arial" pitchFamily="34" charset="0"/>
              <a:cs typeface="Arial" pitchFamily="34" charset="0"/>
            </a:endParaRPr>
          </a:p>
          <a:p>
            <a:pPr marL="514350" indent="-514350" fontAlgn="auto">
              <a:lnSpc>
                <a:spcPct val="150000"/>
              </a:lnSpc>
              <a:spcBef>
                <a:spcPts val="0"/>
              </a:spcBef>
              <a:spcAft>
                <a:spcPts val="0"/>
              </a:spcAft>
              <a:buFont typeface="+mj-lt"/>
              <a:buAutoNum type="arabicPeriod"/>
              <a:defRPr/>
            </a:pPr>
            <a:r>
              <a:rPr lang="en-US"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the </a:t>
            </a:r>
            <a:r>
              <a:rPr lang="en-US" sz="2800" dirty="0">
                <a:solidFill>
                  <a:srgbClr val="FFFF00"/>
                </a:solidFill>
                <a:effectLst>
                  <a:outerShdw blurRad="38100" dist="38100" dir="2700000" algn="tl">
                    <a:srgbClr val="000000">
                      <a:alpha val="43137"/>
                    </a:srgbClr>
                  </a:outerShdw>
                </a:effectLst>
                <a:latin typeface="Arial" pitchFamily="34" charset="0"/>
                <a:cs typeface="Arial" pitchFamily="34" charset="0"/>
              </a:rPr>
              <a:t>interaction between </a:t>
            </a:r>
            <a:r>
              <a:rPr lang="en-US"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the </a:t>
            </a:r>
            <a:r>
              <a:rPr lang="en-US" sz="2800" dirty="0">
                <a:solidFill>
                  <a:srgbClr val="FFFF00"/>
                </a:solidFill>
                <a:effectLst>
                  <a:outerShdw blurRad="38100" dist="38100" dir="2700000" algn="tl">
                    <a:srgbClr val="000000">
                      <a:alpha val="43137"/>
                    </a:srgbClr>
                  </a:outerShdw>
                </a:effectLst>
                <a:latin typeface="Arial" pitchFamily="34" charset="0"/>
                <a:cs typeface="Arial" pitchFamily="34" charset="0"/>
              </a:rPr>
              <a:t>human activities </a:t>
            </a:r>
            <a:r>
              <a:rPr lang="en-US"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&amp; </a:t>
            </a:r>
            <a:r>
              <a:rPr lang="en-US" sz="2800" dirty="0">
                <a:solidFill>
                  <a:srgbClr val="FFFF00"/>
                </a:solidFill>
                <a:effectLst>
                  <a:outerShdw blurRad="38100" dist="38100" dir="2700000" algn="tl">
                    <a:srgbClr val="000000">
                      <a:alpha val="43137"/>
                    </a:srgbClr>
                  </a:outerShdw>
                </a:effectLst>
                <a:latin typeface="Arial" pitchFamily="34" charset="0"/>
                <a:cs typeface="Arial" pitchFamily="34" charset="0"/>
              </a:rPr>
              <a:t>the geologic  environment</a:t>
            </a:r>
          </a:p>
        </p:txBody>
      </p:sp>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INTRODUCTION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52400" y="1371600"/>
            <a:ext cx="6858000" cy="5324475"/>
          </a:xfrm>
          <a:prstGeom prst="rect">
            <a:avLst/>
          </a:prstGeom>
        </p:spPr>
        <p:txBody>
          <a:bodyPr>
            <a:spAutoFit/>
          </a:bodyPr>
          <a:lstStyle/>
          <a:p>
            <a:pPr fontAlgn="auto">
              <a:spcBef>
                <a:spcPts val="0"/>
              </a:spcBef>
              <a:spcAft>
                <a:spcPts val="0"/>
              </a:spcAft>
              <a:defRPr/>
            </a:pPr>
            <a:r>
              <a:rPr lang="en-US" b="1" u="sng" dirty="0">
                <a:effectLst>
                  <a:outerShdw blurRad="38100" dist="38100" dir="2700000" algn="tl">
                    <a:srgbClr val="000000">
                      <a:alpha val="43137"/>
                    </a:srgbClr>
                  </a:outerShdw>
                </a:effectLst>
                <a:latin typeface="Arial" pitchFamily="34" charset="0"/>
                <a:cs typeface="Arial" pitchFamily="34" charset="0"/>
              </a:rPr>
              <a:t>THE STANDARD PENETRATION TEST (SPT)   ASTM D1586</a:t>
            </a:r>
          </a:p>
          <a:p>
            <a:pPr fontAlgn="auto">
              <a:spcBef>
                <a:spcPts val="0"/>
              </a:spcBef>
              <a:spcAft>
                <a:spcPts val="0"/>
              </a:spcAft>
              <a:defRPr/>
            </a:pPr>
            <a:endParaRPr lang="en-US" sz="1200" dirty="0">
              <a:latin typeface="Arial" pitchFamily="34" charset="0"/>
              <a:cs typeface="Arial" pitchFamily="34" charset="0"/>
            </a:endParaRPr>
          </a:p>
          <a:p>
            <a:pPr fontAlgn="auto">
              <a:spcBef>
                <a:spcPts val="0"/>
              </a:spcBef>
              <a:spcAft>
                <a:spcPts val="0"/>
              </a:spcAft>
              <a:defRPr/>
            </a:pPr>
            <a:endParaRPr lang="en-US" sz="1400" dirty="0">
              <a:latin typeface="Arial" pitchFamily="34" charset="0"/>
              <a:cs typeface="Arial" pitchFamily="34" charset="0"/>
            </a:endParaRPr>
          </a:p>
          <a:p>
            <a:pPr fontAlgn="auto">
              <a:spcBef>
                <a:spcPts val="0"/>
              </a:spcBef>
              <a:spcAft>
                <a:spcPts val="0"/>
              </a:spcAft>
              <a:tabLst>
                <a:tab pos="171450" algn="l"/>
              </a:tabLst>
              <a:defRPr/>
            </a:pPr>
            <a:r>
              <a:rPr lang="en-US" sz="1400" dirty="0">
                <a:latin typeface="Arial" pitchFamily="34" charset="0"/>
                <a:cs typeface="Arial" pitchFamily="34" charset="0"/>
              </a:rPr>
              <a:t>-  The SPT is one of the most popular and economical means to obtain subsurface  	information.</a:t>
            </a:r>
          </a:p>
          <a:p>
            <a:pPr fontAlgn="auto">
              <a:spcBef>
                <a:spcPts val="0"/>
              </a:spcBef>
              <a:spcAft>
                <a:spcPts val="0"/>
              </a:spcAft>
              <a:defRPr/>
            </a:pPr>
            <a:endParaRPr lang="en-US" sz="1400" dirty="0">
              <a:latin typeface="Arial" pitchFamily="34" charset="0"/>
              <a:cs typeface="Arial" pitchFamily="34" charset="0"/>
            </a:endParaRPr>
          </a:p>
          <a:p>
            <a:pPr fontAlgn="auto">
              <a:spcBef>
                <a:spcPts val="0"/>
              </a:spcBef>
              <a:spcAft>
                <a:spcPts val="0"/>
              </a:spcAft>
              <a:defRPr/>
            </a:pPr>
            <a:r>
              <a:rPr lang="en-US" sz="1400" dirty="0">
                <a:latin typeface="Arial" pitchFamily="34" charset="0"/>
                <a:cs typeface="Arial" pitchFamily="34" charset="0"/>
              </a:rPr>
              <a:t>-  The testing method was standardized in 1958 as ASTM D1568</a:t>
            </a:r>
          </a:p>
          <a:p>
            <a:pPr fontAlgn="auto">
              <a:spcBef>
                <a:spcPts val="0"/>
              </a:spcBef>
              <a:spcAft>
                <a:spcPts val="0"/>
              </a:spcAft>
              <a:defRPr/>
            </a:pPr>
            <a:endParaRPr lang="en-US" sz="1400" dirty="0">
              <a:latin typeface="Arial" pitchFamily="34" charset="0"/>
              <a:cs typeface="Arial" pitchFamily="34" charset="0"/>
            </a:endParaRPr>
          </a:p>
          <a:p>
            <a:pPr fontAlgn="auto">
              <a:spcBef>
                <a:spcPts val="0"/>
              </a:spcBef>
              <a:spcAft>
                <a:spcPts val="0"/>
              </a:spcAft>
              <a:defRPr/>
            </a:pPr>
            <a:r>
              <a:rPr lang="en-US" sz="1600" b="1" u="sng" dirty="0">
                <a:effectLst>
                  <a:outerShdw blurRad="38100" dist="38100" dir="2700000" algn="tl">
                    <a:srgbClr val="000000">
                      <a:alpha val="43137"/>
                    </a:srgbClr>
                  </a:outerShdw>
                </a:effectLst>
                <a:latin typeface="Arial" pitchFamily="34" charset="0"/>
                <a:cs typeface="Arial" pitchFamily="34" charset="0"/>
              </a:rPr>
              <a:t>The test consists of:</a:t>
            </a:r>
          </a:p>
          <a:p>
            <a:pPr marL="344488" indent="-344488" fontAlgn="auto">
              <a:spcBef>
                <a:spcPts val="0"/>
              </a:spcBef>
              <a:spcAft>
                <a:spcPts val="0"/>
              </a:spcAft>
              <a:defRPr/>
            </a:pPr>
            <a:r>
              <a:rPr lang="en-US" sz="1400" dirty="0">
                <a:latin typeface="Arial" pitchFamily="34" charset="0"/>
                <a:cs typeface="Arial" pitchFamily="34" charset="0"/>
              </a:rPr>
              <a:t> </a:t>
            </a:r>
          </a:p>
          <a:p>
            <a:pPr marL="344488" indent="-344488" fontAlgn="auto">
              <a:spcBef>
                <a:spcPts val="0"/>
              </a:spcBef>
              <a:spcAft>
                <a:spcPts val="0"/>
              </a:spcAft>
              <a:defRPr/>
            </a:pPr>
            <a:r>
              <a:rPr lang="en-US" sz="1400" dirty="0">
                <a:latin typeface="Arial" pitchFamily="34" charset="0"/>
                <a:cs typeface="Arial" pitchFamily="34" charset="0"/>
              </a:rPr>
              <a:t>	* A 140 lb driving mass falling from a height of 30 in.</a:t>
            </a:r>
          </a:p>
          <a:p>
            <a:pPr marL="344488" indent="-344488" fontAlgn="auto">
              <a:spcBef>
                <a:spcPts val="0"/>
              </a:spcBef>
              <a:spcAft>
                <a:spcPts val="0"/>
              </a:spcAft>
              <a:defRPr/>
            </a:pPr>
            <a:endParaRPr lang="en-US" sz="1400" dirty="0">
              <a:latin typeface="Arial" pitchFamily="34" charset="0"/>
              <a:cs typeface="Arial" pitchFamily="34" charset="0"/>
            </a:endParaRPr>
          </a:p>
          <a:p>
            <a:pPr marL="344488" indent="-344488" fontAlgn="auto">
              <a:spcBef>
                <a:spcPts val="0"/>
              </a:spcBef>
              <a:spcAft>
                <a:spcPts val="0"/>
              </a:spcAft>
              <a:defRPr/>
            </a:pPr>
            <a:r>
              <a:rPr lang="en-US" sz="1400" dirty="0">
                <a:latin typeface="Arial" pitchFamily="34" charset="0"/>
                <a:cs typeface="Arial" pitchFamily="34" charset="0"/>
              </a:rPr>
              <a:t>	* Drive the standard split spoon sampler a distance of 18 in. into the soil</a:t>
            </a:r>
          </a:p>
          <a:p>
            <a:pPr marL="344488" indent="-344488" fontAlgn="auto">
              <a:spcBef>
                <a:spcPts val="0"/>
              </a:spcBef>
              <a:spcAft>
                <a:spcPts val="0"/>
              </a:spcAft>
              <a:defRPr/>
            </a:pPr>
            <a:endParaRPr lang="en-US" sz="1400" dirty="0">
              <a:latin typeface="Arial" pitchFamily="34" charset="0"/>
              <a:cs typeface="Arial" pitchFamily="34" charset="0"/>
            </a:endParaRPr>
          </a:p>
          <a:p>
            <a:pPr marL="344488" indent="-344488" fontAlgn="auto">
              <a:spcBef>
                <a:spcPts val="0"/>
              </a:spcBef>
              <a:spcAft>
                <a:spcPts val="0"/>
              </a:spcAft>
              <a:defRPr/>
            </a:pPr>
            <a:r>
              <a:rPr lang="en-US" sz="1400" dirty="0">
                <a:latin typeface="Arial" pitchFamily="34" charset="0"/>
                <a:cs typeface="Arial" pitchFamily="34" charset="0"/>
              </a:rPr>
              <a:t>	* Counting the number of blows (N) to drive the sampler 12 in.</a:t>
            </a:r>
          </a:p>
          <a:p>
            <a:pPr marL="344488" indent="-344488" fontAlgn="auto">
              <a:spcBef>
                <a:spcPts val="0"/>
              </a:spcBef>
              <a:spcAft>
                <a:spcPts val="0"/>
              </a:spcAft>
              <a:defRPr/>
            </a:pPr>
            <a:r>
              <a:rPr lang="en-US" sz="1400" dirty="0">
                <a:latin typeface="Arial" pitchFamily="34" charset="0"/>
                <a:cs typeface="Arial" pitchFamily="34" charset="0"/>
              </a:rPr>
              <a:t>    	(6 in. + 6 in.)</a:t>
            </a:r>
          </a:p>
          <a:p>
            <a:pPr marL="344488" indent="-344488" fontAlgn="auto">
              <a:spcBef>
                <a:spcPts val="0"/>
              </a:spcBef>
              <a:spcAft>
                <a:spcPts val="0"/>
              </a:spcAft>
              <a:defRPr/>
            </a:pPr>
            <a:endParaRPr lang="en-US" sz="1400" dirty="0">
              <a:latin typeface="Arial" pitchFamily="34" charset="0"/>
              <a:cs typeface="Arial" pitchFamily="34" charset="0"/>
            </a:endParaRPr>
          </a:p>
          <a:p>
            <a:pPr marL="344488" indent="-344488" fontAlgn="auto">
              <a:spcBef>
                <a:spcPts val="0"/>
              </a:spcBef>
              <a:spcAft>
                <a:spcPts val="0"/>
              </a:spcAft>
              <a:defRPr/>
            </a:pPr>
            <a:r>
              <a:rPr lang="en-US" sz="1400" dirty="0">
                <a:latin typeface="Arial" pitchFamily="34" charset="0"/>
                <a:cs typeface="Arial" pitchFamily="34" charset="0"/>
              </a:rPr>
              <a:t>	* The boring log should show "refusal" and should be halted if:</a:t>
            </a:r>
          </a:p>
          <a:p>
            <a:pPr marL="344488" indent="-344488" fontAlgn="auto">
              <a:spcBef>
                <a:spcPts val="0"/>
              </a:spcBef>
              <a:spcAft>
                <a:spcPts val="0"/>
              </a:spcAft>
              <a:defRPr/>
            </a:pPr>
            <a:endParaRPr lang="en-US" sz="1400" dirty="0">
              <a:latin typeface="Arial" pitchFamily="34" charset="0"/>
              <a:cs typeface="Arial" pitchFamily="34" charset="0"/>
            </a:endParaRPr>
          </a:p>
          <a:p>
            <a:pPr marL="344488" indent="-344488" fontAlgn="auto">
              <a:spcBef>
                <a:spcPts val="0"/>
              </a:spcBef>
              <a:spcAft>
                <a:spcPts val="0"/>
              </a:spcAft>
              <a:defRPr/>
            </a:pPr>
            <a:r>
              <a:rPr lang="en-US" sz="1400" dirty="0">
                <a:latin typeface="Arial" pitchFamily="34" charset="0"/>
                <a:cs typeface="Arial" pitchFamily="34" charset="0"/>
              </a:rPr>
              <a:t> 		</a:t>
            </a:r>
            <a:r>
              <a:rPr lang="en-US" sz="1400" i="1" dirty="0">
                <a:solidFill>
                  <a:srgbClr val="FFFF00"/>
                </a:solidFill>
                <a:effectLst>
                  <a:outerShdw blurRad="38100" dist="38100" dir="2700000" algn="tl">
                    <a:srgbClr val="000000">
                      <a:alpha val="43137"/>
                    </a:srgbClr>
                  </a:outerShdw>
                </a:effectLst>
                <a:latin typeface="Arial" pitchFamily="34" charset="0"/>
                <a:cs typeface="Arial" pitchFamily="34" charset="0"/>
              </a:rPr>
              <a:t>a- 50 blows are required for any 150 mm increment</a:t>
            </a:r>
          </a:p>
          <a:p>
            <a:pPr marL="344488" indent="-344488" fontAlgn="auto">
              <a:spcBef>
                <a:spcPts val="0"/>
              </a:spcBef>
              <a:spcAft>
                <a:spcPts val="0"/>
              </a:spcAft>
              <a:defRPr/>
            </a:pPr>
            <a:r>
              <a:rPr lang="en-US" sz="1400" i="1" dirty="0">
                <a:solidFill>
                  <a:srgbClr val="FFFF00"/>
                </a:solidFill>
                <a:effectLst>
                  <a:outerShdw blurRad="38100" dist="38100" dir="2700000" algn="tl">
                    <a:srgbClr val="000000">
                      <a:alpha val="43137"/>
                    </a:srgbClr>
                  </a:outerShdw>
                </a:effectLst>
                <a:latin typeface="Arial" pitchFamily="34" charset="0"/>
                <a:cs typeface="Arial" pitchFamily="34" charset="0"/>
              </a:rPr>
              <a:t> 		b- 100 blows are obtained</a:t>
            </a:r>
          </a:p>
          <a:p>
            <a:pPr marL="344488" indent="-344488" fontAlgn="auto">
              <a:spcBef>
                <a:spcPts val="0"/>
              </a:spcBef>
              <a:spcAft>
                <a:spcPts val="0"/>
              </a:spcAft>
              <a:defRPr/>
            </a:pPr>
            <a:r>
              <a:rPr lang="en-US" sz="1400" i="1" dirty="0">
                <a:solidFill>
                  <a:srgbClr val="FFFF00"/>
                </a:solidFill>
                <a:effectLst>
                  <a:outerShdw blurRad="38100" dist="38100" dir="2700000" algn="tl">
                    <a:srgbClr val="000000">
                      <a:alpha val="43137"/>
                    </a:srgbClr>
                  </a:outerShdw>
                </a:effectLst>
                <a:latin typeface="Arial" pitchFamily="34" charset="0"/>
                <a:cs typeface="Arial" pitchFamily="34" charset="0"/>
              </a:rPr>
              <a:t> 		c- 10 successful blows produce no advance</a:t>
            </a:r>
          </a:p>
          <a:p>
            <a:pPr marL="344488" indent="-344488" fontAlgn="auto">
              <a:spcBef>
                <a:spcPts val="0"/>
              </a:spcBef>
              <a:spcAft>
                <a:spcPts val="0"/>
              </a:spcAft>
              <a:defRPr/>
            </a:pPr>
            <a:endParaRPr lang="en-US" sz="1400" dirty="0">
              <a:latin typeface="Arial" pitchFamily="34" charset="0"/>
              <a:cs typeface="Arial" pitchFamily="34" charset="0"/>
            </a:endParaRPr>
          </a:p>
          <a:p>
            <a:pPr marL="344488" indent="-344488" fontAlgn="auto">
              <a:spcBef>
                <a:spcPts val="0"/>
              </a:spcBef>
              <a:spcAft>
                <a:spcPts val="0"/>
              </a:spcAft>
              <a:defRPr/>
            </a:pPr>
            <a:r>
              <a:rPr lang="en-US" sz="1400" dirty="0">
                <a:latin typeface="Arial" pitchFamily="34" charset="0"/>
                <a:cs typeface="Arial" pitchFamily="34" charset="0"/>
              </a:rPr>
              <a:t>	* N should be corrected for the increase of the overburden pressure</a:t>
            </a:r>
          </a:p>
        </p:txBody>
      </p:sp>
      <p:pic>
        <p:nvPicPr>
          <p:cNvPr id="29699" name="Picture 2"/>
          <p:cNvPicPr>
            <a:picLocks noChangeAspect="1" noChangeArrowheads="1"/>
          </p:cNvPicPr>
          <p:nvPr/>
        </p:nvPicPr>
        <p:blipFill>
          <a:blip r:embed="rId2" cstate="print"/>
          <a:srcRect l="33910" t="6000" b="1500"/>
          <a:stretch>
            <a:fillRect/>
          </a:stretch>
        </p:blipFill>
        <p:spPr bwMode="auto">
          <a:xfrm>
            <a:off x="6437313" y="3013075"/>
            <a:ext cx="2659062" cy="3740150"/>
          </a:xfrm>
          <a:prstGeom prst="rect">
            <a:avLst/>
          </a:prstGeom>
          <a:noFill/>
          <a:ln w="9525">
            <a:noFill/>
            <a:miter lim="800000"/>
            <a:headEnd/>
            <a:tailEnd/>
          </a:ln>
        </p:spPr>
      </p:pic>
      <p:pic>
        <p:nvPicPr>
          <p:cNvPr id="29700" name="Picture 4"/>
          <p:cNvPicPr>
            <a:picLocks noChangeAspect="1" noChangeArrowheads="1"/>
          </p:cNvPicPr>
          <p:nvPr/>
        </p:nvPicPr>
        <p:blipFill>
          <a:blip r:embed="rId3" cstate="print"/>
          <a:srcRect/>
          <a:stretch>
            <a:fillRect/>
          </a:stretch>
        </p:blipFill>
        <p:spPr bwMode="auto">
          <a:xfrm>
            <a:off x="7061200" y="312738"/>
            <a:ext cx="2020888" cy="2693987"/>
          </a:xfrm>
          <a:prstGeom prst="rect">
            <a:avLst/>
          </a:prstGeom>
          <a:noFill/>
          <a:ln w="9525">
            <a:noFill/>
            <a:miter lim="800000"/>
            <a:headEnd/>
            <a:tailEnd/>
          </a:ln>
        </p:spPr>
      </p:pic>
      <p:sp>
        <p:nvSpPr>
          <p:cNvPr id="8" name="Freeform 7"/>
          <p:cNvSpPr/>
          <p:nvPr/>
        </p:nvSpPr>
        <p:spPr>
          <a:xfrm>
            <a:off x="7877175" y="2141538"/>
            <a:ext cx="1023938" cy="2376487"/>
          </a:xfrm>
          <a:custGeom>
            <a:avLst/>
            <a:gdLst>
              <a:gd name="connsiteX0" fmla="*/ 281354 w 1109784"/>
              <a:gd name="connsiteY0" fmla="*/ 0 h 2688492"/>
              <a:gd name="connsiteX1" fmla="*/ 1062892 w 1109784"/>
              <a:gd name="connsiteY1" fmla="*/ 468923 h 2688492"/>
              <a:gd name="connsiteX2" fmla="*/ 0 w 1109784"/>
              <a:gd name="connsiteY2" fmla="*/ 2688492 h 2688492"/>
              <a:gd name="connsiteX0" fmla="*/ 281354 w 1109784"/>
              <a:gd name="connsiteY0" fmla="*/ 0 h 2688492"/>
              <a:gd name="connsiteX1" fmla="*/ 1062892 w 1109784"/>
              <a:gd name="connsiteY1" fmla="*/ 1633415 h 2688492"/>
              <a:gd name="connsiteX2" fmla="*/ 0 w 1109784"/>
              <a:gd name="connsiteY2" fmla="*/ 2688492 h 2688492"/>
              <a:gd name="connsiteX0" fmla="*/ 281354 w 1109784"/>
              <a:gd name="connsiteY0" fmla="*/ 0 h 2740594"/>
              <a:gd name="connsiteX1" fmla="*/ 1062892 w 1109784"/>
              <a:gd name="connsiteY1" fmla="*/ 1633415 h 2740594"/>
              <a:gd name="connsiteX2" fmla="*/ 0 w 1109784"/>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23816"/>
              <a:gd name="connsiteY0" fmla="*/ 0 h 2740594"/>
              <a:gd name="connsiteX1" fmla="*/ 992554 w 1023816"/>
              <a:gd name="connsiteY1" fmla="*/ 1766277 h 2740594"/>
              <a:gd name="connsiteX2" fmla="*/ 0 w 1023816"/>
              <a:gd name="connsiteY2" fmla="*/ 2688492 h 2740594"/>
              <a:gd name="connsiteX0" fmla="*/ 281354 w 1024002"/>
              <a:gd name="connsiteY0" fmla="*/ 0 h 2740594"/>
              <a:gd name="connsiteX1" fmla="*/ 992554 w 1024002"/>
              <a:gd name="connsiteY1" fmla="*/ 1766277 h 2740594"/>
              <a:gd name="connsiteX2" fmla="*/ 0 w 1024002"/>
              <a:gd name="connsiteY2" fmla="*/ 2688492 h 2740594"/>
              <a:gd name="connsiteX0" fmla="*/ 281354 w 281354"/>
              <a:gd name="connsiteY0" fmla="*/ 0 h 2688492"/>
              <a:gd name="connsiteX1" fmla="*/ 0 w 281354"/>
              <a:gd name="connsiteY1" fmla="*/ 2688492 h 2688492"/>
              <a:gd name="connsiteX0" fmla="*/ 281354 w 961292"/>
              <a:gd name="connsiteY0" fmla="*/ 0 h 2688492"/>
              <a:gd name="connsiteX1" fmla="*/ 0 w 961292"/>
              <a:gd name="connsiteY1" fmla="*/ 2688492 h 2688492"/>
              <a:gd name="connsiteX0" fmla="*/ 281354 w 1023816"/>
              <a:gd name="connsiteY0" fmla="*/ 0 h 2688492"/>
              <a:gd name="connsiteX1" fmla="*/ 0 w 1023816"/>
              <a:gd name="connsiteY1" fmla="*/ 2688492 h 2688492"/>
            </a:gdLst>
            <a:ahLst/>
            <a:cxnLst>
              <a:cxn ang="0">
                <a:pos x="connsiteX0" y="connsiteY0"/>
              </a:cxn>
              <a:cxn ang="0">
                <a:pos x="connsiteX1" y="connsiteY1"/>
              </a:cxn>
            </a:cxnLst>
            <a:rect l="l" t="t" r="r" b="b"/>
            <a:pathLst>
              <a:path w="1023816" h="2688492">
                <a:moveTo>
                  <a:pt x="281354" y="0"/>
                </a:moveTo>
                <a:cubicBezTo>
                  <a:pt x="1023816" y="497579"/>
                  <a:pt x="961292" y="2401928"/>
                  <a:pt x="0" y="2688492"/>
                </a:cubicBezTo>
              </a:path>
            </a:pathLst>
          </a:custGeom>
          <a:ln>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29702" name="Picture 5"/>
          <p:cNvPicPr>
            <a:picLocks noChangeAspect="1" noChangeArrowheads="1"/>
          </p:cNvPicPr>
          <p:nvPr/>
        </p:nvPicPr>
        <p:blipFill>
          <a:blip r:embed="rId4" cstate="print"/>
          <a:srcRect/>
          <a:stretch>
            <a:fillRect/>
          </a:stretch>
        </p:blipFill>
        <p:spPr bwMode="auto">
          <a:xfrm>
            <a:off x="6429375" y="3013075"/>
            <a:ext cx="612775" cy="1160463"/>
          </a:xfrm>
          <a:prstGeom prst="rect">
            <a:avLst/>
          </a:prstGeom>
          <a:noFill/>
          <a:ln w="9525">
            <a:noFill/>
            <a:miter lim="800000"/>
            <a:headEnd/>
            <a:tailEnd/>
          </a:ln>
        </p:spPr>
      </p:pic>
      <p:sp>
        <p:nvSpPr>
          <p:cNvPr id="10" name="Freeform 9"/>
          <p:cNvSpPr/>
          <p:nvPr/>
        </p:nvSpPr>
        <p:spPr>
          <a:xfrm flipH="1">
            <a:off x="5176838" y="1684338"/>
            <a:ext cx="2992437" cy="1766887"/>
          </a:xfrm>
          <a:custGeom>
            <a:avLst/>
            <a:gdLst>
              <a:gd name="connsiteX0" fmla="*/ 281354 w 1109784"/>
              <a:gd name="connsiteY0" fmla="*/ 0 h 2688492"/>
              <a:gd name="connsiteX1" fmla="*/ 1062892 w 1109784"/>
              <a:gd name="connsiteY1" fmla="*/ 468923 h 2688492"/>
              <a:gd name="connsiteX2" fmla="*/ 0 w 1109784"/>
              <a:gd name="connsiteY2" fmla="*/ 2688492 h 2688492"/>
              <a:gd name="connsiteX0" fmla="*/ 281354 w 1109784"/>
              <a:gd name="connsiteY0" fmla="*/ 0 h 2688492"/>
              <a:gd name="connsiteX1" fmla="*/ 1062892 w 1109784"/>
              <a:gd name="connsiteY1" fmla="*/ 1633415 h 2688492"/>
              <a:gd name="connsiteX2" fmla="*/ 0 w 1109784"/>
              <a:gd name="connsiteY2" fmla="*/ 2688492 h 2688492"/>
              <a:gd name="connsiteX0" fmla="*/ 281354 w 1109784"/>
              <a:gd name="connsiteY0" fmla="*/ 0 h 2740594"/>
              <a:gd name="connsiteX1" fmla="*/ 1062892 w 1109784"/>
              <a:gd name="connsiteY1" fmla="*/ 1633415 h 2740594"/>
              <a:gd name="connsiteX2" fmla="*/ 0 w 1109784"/>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23816"/>
              <a:gd name="connsiteY0" fmla="*/ 0 h 2740594"/>
              <a:gd name="connsiteX1" fmla="*/ 992554 w 1023816"/>
              <a:gd name="connsiteY1" fmla="*/ 1766277 h 2740594"/>
              <a:gd name="connsiteX2" fmla="*/ 0 w 1023816"/>
              <a:gd name="connsiteY2" fmla="*/ 2688492 h 2740594"/>
              <a:gd name="connsiteX0" fmla="*/ 281354 w 1024002"/>
              <a:gd name="connsiteY0" fmla="*/ 0 h 2740594"/>
              <a:gd name="connsiteX1" fmla="*/ 992554 w 1024002"/>
              <a:gd name="connsiteY1" fmla="*/ 1766277 h 2740594"/>
              <a:gd name="connsiteX2" fmla="*/ 0 w 1024002"/>
              <a:gd name="connsiteY2" fmla="*/ 2688492 h 2740594"/>
              <a:gd name="connsiteX0" fmla="*/ 281354 w 281354"/>
              <a:gd name="connsiteY0" fmla="*/ 0 h 2688492"/>
              <a:gd name="connsiteX1" fmla="*/ 0 w 281354"/>
              <a:gd name="connsiteY1" fmla="*/ 2688492 h 2688492"/>
              <a:gd name="connsiteX0" fmla="*/ 281354 w 961292"/>
              <a:gd name="connsiteY0" fmla="*/ 0 h 2688492"/>
              <a:gd name="connsiteX1" fmla="*/ 0 w 961292"/>
              <a:gd name="connsiteY1" fmla="*/ 2688492 h 2688492"/>
              <a:gd name="connsiteX0" fmla="*/ 281354 w 1023816"/>
              <a:gd name="connsiteY0" fmla="*/ 0 h 2688492"/>
              <a:gd name="connsiteX1" fmla="*/ 0 w 1023816"/>
              <a:gd name="connsiteY1" fmla="*/ 2688492 h 2688492"/>
              <a:gd name="connsiteX0" fmla="*/ 0 w 2326552"/>
              <a:gd name="connsiteY0" fmla="*/ 0 h 1998682"/>
              <a:gd name="connsiteX1" fmla="*/ 1365260 w 2326552"/>
              <a:gd name="connsiteY1" fmla="*/ 1998682 h 1998682"/>
            </a:gdLst>
            <a:ahLst/>
            <a:cxnLst>
              <a:cxn ang="0">
                <a:pos x="connsiteX0" y="connsiteY0"/>
              </a:cxn>
              <a:cxn ang="0">
                <a:pos x="connsiteX1" y="connsiteY1"/>
              </a:cxn>
            </a:cxnLst>
            <a:rect l="l" t="t" r="r" b="b"/>
            <a:pathLst>
              <a:path w="2326552" h="1998682">
                <a:moveTo>
                  <a:pt x="0" y="0"/>
                </a:moveTo>
                <a:cubicBezTo>
                  <a:pt x="742462" y="497579"/>
                  <a:pt x="2326552" y="1712118"/>
                  <a:pt x="1365260" y="1998682"/>
                </a:cubicBezTo>
              </a:path>
            </a:pathLst>
          </a:custGeom>
          <a:ln>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9704" name="TextBox 8"/>
          <p:cNvSpPr txBox="1">
            <a:spLocks noChangeArrowheads="1"/>
          </p:cNvSpPr>
          <p:nvPr/>
        </p:nvSpPr>
        <p:spPr bwMode="auto">
          <a:xfrm>
            <a:off x="6400800" y="4191000"/>
            <a:ext cx="838200" cy="738188"/>
          </a:xfrm>
          <a:prstGeom prst="rect">
            <a:avLst/>
          </a:prstGeom>
          <a:noFill/>
          <a:ln w="9525">
            <a:noFill/>
            <a:miter lim="800000"/>
            <a:headEnd/>
            <a:tailEnd/>
          </a:ln>
        </p:spPr>
        <p:txBody>
          <a:bodyPr>
            <a:spAutoFit/>
          </a:bodyPr>
          <a:lstStyle/>
          <a:p>
            <a:r>
              <a:rPr lang="en-US" sz="1400" dirty="0">
                <a:solidFill>
                  <a:srgbClr val="FF0000"/>
                </a:solidFill>
              </a:rPr>
              <a:t>Hollow Stem Auger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3" name="Picture 4"/>
          <p:cNvPicPr>
            <a:picLocks noChangeAspect="1" noChangeArrowheads="1"/>
          </p:cNvPicPr>
          <p:nvPr/>
        </p:nvPicPr>
        <p:blipFill>
          <a:blip r:embed="rId2" cstate="print"/>
          <a:srcRect/>
          <a:stretch>
            <a:fillRect/>
          </a:stretch>
        </p:blipFill>
        <p:spPr bwMode="auto">
          <a:xfrm>
            <a:off x="5439129" y="850906"/>
            <a:ext cx="3790532" cy="4522367"/>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76199" y="850906"/>
            <a:ext cx="5525819" cy="4298399"/>
          </a:xfrm>
          <a:prstGeom prst="rect">
            <a:avLst/>
          </a:prstGeom>
          <a:noFill/>
          <a:ln w="9525">
            <a:noFill/>
            <a:miter lim="800000"/>
            <a:headEnd/>
            <a:tailEnd/>
          </a:ln>
        </p:spPr>
      </p:pic>
      <p:sp>
        <p:nvSpPr>
          <p:cNvPr id="6" name="Rectangle 5"/>
          <p:cNvSpPr/>
          <p:nvPr/>
        </p:nvSpPr>
        <p:spPr>
          <a:xfrm>
            <a:off x="76200" y="204222"/>
            <a:ext cx="7239000" cy="368300"/>
          </a:xfrm>
          <a:prstGeom prst="rect">
            <a:avLst/>
          </a:prstGeom>
        </p:spPr>
        <p:txBody>
          <a:bodyPr>
            <a:spAutoFit/>
          </a:bodyPr>
          <a:lstStyle/>
          <a:p>
            <a:pPr fontAlgn="auto">
              <a:spcBef>
                <a:spcPts val="0"/>
              </a:spcBef>
              <a:spcAft>
                <a:spcPts val="0"/>
              </a:spcAft>
              <a:defRPr/>
            </a:pPr>
            <a:r>
              <a:rPr lang="en-US" b="1" u="sng" dirty="0">
                <a:solidFill>
                  <a:schemeClr val="bg1"/>
                </a:solidFill>
                <a:latin typeface="Arial" pitchFamily="34" charset="0"/>
                <a:cs typeface="Arial" pitchFamily="34" charset="0"/>
              </a:rPr>
              <a:t>THE STANDARD PENETRATION TEST (SPT)   ASTM D1586</a:t>
            </a:r>
          </a:p>
        </p:txBody>
      </p:sp>
      <p:sp>
        <p:nvSpPr>
          <p:cNvPr id="9" name="TextBox 8"/>
          <p:cNvSpPr txBox="1"/>
          <p:nvPr/>
        </p:nvSpPr>
        <p:spPr>
          <a:xfrm>
            <a:off x="6654800" y="6237027"/>
            <a:ext cx="1838325" cy="276225"/>
          </a:xfrm>
          <a:prstGeom prst="rect">
            <a:avLst/>
          </a:prstGeom>
          <a:noFill/>
        </p:spPr>
        <p:txBody>
          <a:bodyPr wrap="none">
            <a:spAutoFit/>
          </a:bodyPr>
          <a:lstStyle/>
          <a:p>
            <a:pP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See attached SPT video</a:t>
            </a:r>
          </a:p>
        </p:txBody>
      </p:sp>
      <p:pic>
        <p:nvPicPr>
          <p:cNvPr id="30728" name="Picture 4">
            <a:hlinkClick r:id="rId4" action="ppaction://hlinkfile"/>
          </p:cNvPr>
          <p:cNvPicPr>
            <a:picLocks noChangeAspect="1" noChangeArrowheads="1"/>
          </p:cNvPicPr>
          <p:nvPr/>
        </p:nvPicPr>
        <p:blipFill>
          <a:blip r:embed="rId5" cstate="print"/>
          <a:srcRect/>
          <a:stretch>
            <a:fillRect/>
          </a:stretch>
        </p:blipFill>
        <p:spPr bwMode="auto">
          <a:xfrm>
            <a:off x="8424862" y="6229089"/>
            <a:ext cx="488950" cy="363538"/>
          </a:xfrm>
          <a:prstGeom prst="rect">
            <a:avLst/>
          </a:prstGeom>
          <a:noFill/>
          <a:ln w="9525">
            <a:noFill/>
            <a:miter lim="800000"/>
            <a:headEnd/>
            <a:tailEnd/>
          </a:ln>
        </p:spPr>
      </p:pic>
      <p:pic>
        <p:nvPicPr>
          <p:cNvPr id="5122" name="Picture 2" descr="https://encrypted-tbn3.google.com/images?q=tbn:ANd9GcRbE9WojE1DkAdqBl8afALqkj5NPqdhXUOWdZokYmmRMLuyv9WX"/>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41108" y="5295086"/>
            <a:ext cx="1960911" cy="14763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dc122.4shared.com/doc/AlwzCziw/preview010.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6358" t="33213" r="14287" b="22662"/>
          <a:stretch/>
        </p:blipFill>
        <p:spPr bwMode="auto">
          <a:xfrm>
            <a:off x="76200" y="5295086"/>
            <a:ext cx="3100295" cy="15244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4" name="Group 43"/>
          <p:cNvGrpSpPr/>
          <p:nvPr/>
        </p:nvGrpSpPr>
        <p:grpSpPr>
          <a:xfrm>
            <a:off x="6489712" y="495921"/>
            <a:ext cx="2749710" cy="4239105"/>
            <a:chOff x="5892800" y="495921"/>
            <a:chExt cx="3196494" cy="4927892"/>
          </a:xfrm>
        </p:grpSpPr>
        <p:sp>
          <p:nvSpPr>
            <p:cNvPr id="45" name="Rectangle 4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Rectangle 4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Rectangle 46"/>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Rectangle 47"/>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Rectangle 48"/>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Rectangle 49"/>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Left Brace 50"/>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52" name="TextBox 51"/>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3" name="TextBox 52"/>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5" name="Rectangle 34"/>
          <p:cNvSpPr/>
          <p:nvPr/>
        </p:nvSpPr>
        <p:spPr>
          <a:xfrm>
            <a:off x="148492" y="4195437"/>
            <a:ext cx="5603631" cy="8045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8493" y="1354849"/>
            <a:ext cx="5603631" cy="16091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48493" y="229452"/>
            <a:ext cx="8382000" cy="4770537"/>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r>
              <a:rPr lang="en-US" sz="16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 Peck &amp; Bazaraa (1969) suggested</a:t>
            </a:r>
          </a:p>
          <a:p>
            <a:endParaRPr lang="en-US" sz="1600" dirty="0" smtClean="0">
              <a:solidFill>
                <a:schemeClr val="bg1"/>
              </a:solidFill>
              <a:latin typeface="Arial" pitchFamily="34" charset="0"/>
              <a:cs typeface="Arial" pitchFamily="34" charset="0"/>
            </a:endParaRP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a:t>
            </a:r>
            <a:r>
              <a:rPr lang="en-US" sz="1600" dirty="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&lt; 1.5 kips/ft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p>
          <a:p>
            <a:pPr>
              <a:tabLst>
                <a:tab pos="2571750" algn="l"/>
                <a:tab pos="2743200" algn="l"/>
                <a:tab pos="3203575" algn="l"/>
              </a:tabLst>
            </a:pPr>
            <a:endParaRPr lang="en-US" sz="1600" dirty="0" smtClean="0">
              <a:solidFill>
                <a:schemeClr val="bg1"/>
              </a:solidFill>
              <a:latin typeface="Arial" pitchFamily="34" charset="0"/>
              <a:cs typeface="Arial" pitchFamily="34" charset="0"/>
            </a:endParaRP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&gt; 1.5 kips/ft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r>
              <a:rPr lang="en-US" sz="1600" dirty="0" smtClean="0">
                <a:solidFill>
                  <a:schemeClr val="bg1"/>
                </a:solidFill>
                <a:latin typeface="Arial" pitchFamily="34" charset="0"/>
                <a:cs typeface="Arial" pitchFamily="34" charset="0"/>
              </a:rPr>
              <a:t>                     </a:t>
            </a: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 Peck, Hanson, and Thornburn (1974) proposed</a:t>
            </a:r>
          </a:p>
          <a:p>
            <a:endParaRPr lang="en-US" sz="1600" dirty="0" smtClean="0">
              <a:solidFill>
                <a:schemeClr val="bg1"/>
              </a:solidFill>
              <a:latin typeface="Arial" pitchFamily="34" charset="0"/>
              <a:cs typeface="Arial" pitchFamily="34" charset="0"/>
            </a:endParaRPr>
          </a:p>
          <a:p>
            <a:pPr>
              <a:tabLst>
                <a:tab pos="3203575" algn="l"/>
              </a:tabLst>
            </a:pPr>
            <a:r>
              <a:rPr lang="en-US"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                       ) (N</a:t>
            </a:r>
            <a:r>
              <a:rPr lang="en-US" sz="1600" baseline="-25000" dirty="0" smtClean="0">
                <a:solidFill>
                  <a:schemeClr val="bg1"/>
                </a:solidFill>
                <a:latin typeface="Arial" pitchFamily="34" charset="0"/>
                <a:cs typeface="Arial" pitchFamily="34" charset="0"/>
              </a:rPr>
              <a:t>f</a:t>
            </a:r>
            <a:r>
              <a:rPr lang="en-US" sz="1600" dirty="0" smtClean="0">
                <a:solidFill>
                  <a:schemeClr val="bg1"/>
                </a:solidFill>
                <a:latin typeface="Arial" pitchFamily="34" charset="0"/>
                <a:cs typeface="Arial" pitchFamily="34" charset="0"/>
              </a:rPr>
              <a:t>)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in tons/ft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cxnSp>
        <p:nvCxnSpPr>
          <p:cNvPr id="7" name="Straight Connector 6"/>
          <p:cNvCxnSpPr/>
          <p:nvPr/>
        </p:nvCxnSpPr>
        <p:spPr>
          <a:xfrm>
            <a:off x="1181136" y="1733548"/>
            <a:ext cx="82452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31913" y="1369138"/>
            <a:ext cx="607859"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4 N</a:t>
            </a:r>
            <a:r>
              <a:rPr lang="en-US" baseline="-25000" dirty="0" smtClean="0">
                <a:solidFill>
                  <a:schemeClr val="bg1"/>
                </a:solidFill>
                <a:latin typeface="Arial" pitchFamily="34" charset="0"/>
                <a:cs typeface="Arial" pitchFamily="34" charset="0"/>
              </a:rPr>
              <a:t>f</a:t>
            </a:r>
            <a:endParaRPr lang="en-US" baseline="-25000" dirty="0">
              <a:solidFill>
                <a:schemeClr val="bg1"/>
              </a:solidFill>
            </a:endParaRPr>
          </a:p>
        </p:txBody>
      </p:sp>
      <p:sp>
        <p:nvSpPr>
          <p:cNvPr id="10" name="Rectangle 9"/>
          <p:cNvSpPr/>
          <p:nvPr/>
        </p:nvSpPr>
        <p:spPr>
          <a:xfrm>
            <a:off x="1160937" y="1662893"/>
            <a:ext cx="998991" cy="400110"/>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1 + 2 </a:t>
            </a:r>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nvGrpSpPr>
          <p:cNvPr id="38" name="Group 37"/>
          <p:cNvGrpSpPr/>
          <p:nvPr/>
        </p:nvGrpSpPr>
        <p:grpSpPr>
          <a:xfrm>
            <a:off x="971404" y="2163734"/>
            <a:ext cx="1562242" cy="730258"/>
            <a:chOff x="971404" y="2163734"/>
            <a:chExt cx="1562242" cy="730258"/>
          </a:xfrm>
        </p:grpSpPr>
        <p:sp>
          <p:nvSpPr>
            <p:cNvPr id="14" name="Rectangle 13"/>
            <p:cNvSpPr/>
            <p:nvPr/>
          </p:nvSpPr>
          <p:spPr>
            <a:xfrm>
              <a:off x="1381377" y="2163734"/>
              <a:ext cx="607859"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4 N</a:t>
              </a:r>
              <a:r>
                <a:rPr lang="en-US" baseline="-25000" dirty="0" smtClean="0">
                  <a:solidFill>
                    <a:schemeClr val="bg1"/>
                  </a:solidFill>
                  <a:latin typeface="Arial" pitchFamily="34" charset="0"/>
                  <a:cs typeface="Arial" pitchFamily="34" charset="0"/>
                </a:rPr>
                <a:t>f</a:t>
              </a:r>
              <a:endParaRPr lang="en-US" baseline="-25000" dirty="0">
                <a:solidFill>
                  <a:schemeClr val="bg1"/>
                </a:solidFill>
              </a:endParaRPr>
            </a:p>
          </p:txBody>
        </p:sp>
        <p:sp>
          <p:nvSpPr>
            <p:cNvPr id="15" name="Rectangle 14"/>
            <p:cNvSpPr/>
            <p:nvPr/>
          </p:nvSpPr>
          <p:spPr>
            <a:xfrm>
              <a:off x="971404" y="2493882"/>
              <a:ext cx="1511952" cy="400110"/>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3.25 + 0.5 </a:t>
              </a:r>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cxnSp>
          <p:nvCxnSpPr>
            <p:cNvPr id="18" name="Straight Connector 17"/>
            <p:cNvCxnSpPr/>
            <p:nvPr/>
          </p:nvCxnSpPr>
          <p:spPr>
            <a:xfrm>
              <a:off x="1031145" y="2538878"/>
              <a:ext cx="15025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828290" y="4226249"/>
            <a:ext cx="2289908" cy="685800"/>
            <a:chOff x="760050" y="4226249"/>
            <a:chExt cx="2289908" cy="685800"/>
          </a:xfrm>
        </p:grpSpPr>
        <p:sp>
          <p:nvSpPr>
            <p:cNvPr id="13" name="Rectangle 12"/>
            <p:cNvSpPr/>
            <p:nvPr/>
          </p:nvSpPr>
          <p:spPr>
            <a:xfrm>
              <a:off x="760050" y="4365694"/>
              <a:ext cx="2289908" cy="369332"/>
            </a:xfrm>
            <a:prstGeom prst="rect">
              <a:avLst/>
            </a:prstGeom>
            <a:ln>
              <a:noFill/>
            </a:ln>
          </p:spPr>
          <p:txBody>
            <a:bodyPr wrap="square">
              <a:spAutoFit/>
            </a:bodyPr>
            <a:lstStyle/>
            <a:p>
              <a:r>
                <a:rPr lang="en-US" dirty="0" smtClean="0">
                  <a:solidFill>
                    <a:schemeClr val="bg1"/>
                  </a:solidFill>
                  <a:latin typeface="Arial" pitchFamily="34" charset="0"/>
                  <a:cs typeface="Arial" pitchFamily="34" charset="0"/>
                </a:rPr>
                <a:t>0.77 log</a:t>
              </a:r>
              <a:endParaRPr lang="en-US" dirty="0">
                <a:solidFill>
                  <a:schemeClr val="bg1"/>
                </a:solidFill>
              </a:endParaRPr>
            </a:p>
          </p:txBody>
        </p:sp>
        <p:sp>
          <p:nvSpPr>
            <p:cNvPr id="16" name="Rectangle 15"/>
            <p:cNvSpPr/>
            <p:nvPr/>
          </p:nvSpPr>
          <p:spPr>
            <a:xfrm>
              <a:off x="1738892" y="4226249"/>
              <a:ext cx="441146"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20</a:t>
              </a:r>
              <a:endParaRPr lang="en-US" baseline="-25000" dirty="0">
                <a:solidFill>
                  <a:schemeClr val="bg1"/>
                </a:solidFill>
              </a:endParaRPr>
            </a:p>
          </p:txBody>
        </p:sp>
        <p:cxnSp>
          <p:nvCxnSpPr>
            <p:cNvPr id="17" name="Straight Connector 16"/>
            <p:cNvCxnSpPr/>
            <p:nvPr/>
          </p:nvCxnSpPr>
          <p:spPr>
            <a:xfrm>
              <a:off x="1748452" y="4578674"/>
              <a:ext cx="3839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751716" y="4511939"/>
              <a:ext cx="415498" cy="400110"/>
            </a:xfrm>
            <a:prstGeom prst="rect">
              <a:avLst/>
            </a:prstGeom>
            <a:ln>
              <a:noFill/>
            </a:ln>
          </p:spPr>
          <p:txBody>
            <a:bodyPr wrap="none">
              <a:spAutoFit/>
            </a:bodyPr>
            <a:lstStyle/>
            <a:p>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sp>
        <p:nvSpPr>
          <p:cNvPr id="24" name="Rectangle 23"/>
          <p:cNvSpPr/>
          <p:nvPr/>
        </p:nvSpPr>
        <p:spPr>
          <a:xfrm>
            <a:off x="190234" y="3061504"/>
            <a:ext cx="6991616" cy="369332"/>
          </a:xfrm>
          <a:prstGeom prst="rect">
            <a:avLst/>
          </a:prstGeom>
          <a:ln>
            <a:noFill/>
          </a:ln>
        </p:spPr>
        <p:txBody>
          <a:bodyPr wrap="square">
            <a:spAutoFit/>
          </a:bodyPr>
          <a:lstStyle/>
          <a:p>
            <a:r>
              <a:rPr lang="en-US" i="1" dirty="0" smtClean="0">
                <a:solidFill>
                  <a:srgbClr val="00823B"/>
                </a:solidFill>
                <a:effectLst>
                  <a:outerShdw blurRad="38100" dist="38100" dir="2700000" algn="tl">
                    <a:srgbClr val="000000">
                      <a:alpha val="43137"/>
                    </a:srgbClr>
                  </a:outerShdw>
                </a:effectLst>
                <a:latin typeface="Symbol" pitchFamily="18" charset="2"/>
                <a:cs typeface="Arial" pitchFamily="34" charset="0"/>
              </a:rPr>
              <a:t>s</a:t>
            </a:r>
            <a:r>
              <a:rPr lang="en-US" i="1" baseline="-25000"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v</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  =  Vertical effective </a:t>
            </a:r>
            <a:r>
              <a:rPr lang="en-US" i="1" dirty="0">
                <a:solidFill>
                  <a:srgbClr val="00823B"/>
                </a:solidFill>
                <a:effectLst>
                  <a:outerShdw blurRad="38100" dist="38100" dir="2700000" algn="tl">
                    <a:srgbClr val="000000">
                      <a:alpha val="43137"/>
                    </a:srgbClr>
                  </a:outerShdw>
                </a:effectLst>
                <a:latin typeface="Arial" pitchFamily="34" charset="0"/>
                <a:cs typeface="Arial" pitchFamily="34" charset="0"/>
              </a:rPr>
              <a:t>s</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tress at the sampling depth (kips/ft</a:t>
            </a:r>
            <a:r>
              <a:rPr lang="en-US" i="1" baseline="30000"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2</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a:t>
            </a:r>
            <a:endParaRPr lang="en-US" i="1" dirty="0">
              <a:solidFill>
                <a:srgbClr val="00823B"/>
              </a:solidFill>
              <a:effectLst>
                <a:outerShdw blurRad="38100" dist="38100" dir="2700000" algn="tl">
                  <a:srgbClr val="000000">
                    <a:alpha val="43137"/>
                  </a:srgbClr>
                </a:outerShdw>
              </a:effectLst>
            </a:endParaRPr>
          </a:p>
        </p:txBody>
      </p:sp>
      <p:sp>
        <p:nvSpPr>
          <p:cNvPr id="36" name="TextBox 35"/>
          <p:cNvSpPr txBox="1"/>
          <p:nvPr/>
        </p:nvSpPr>
        <p:spPr>
          <a:xfrm>
            <a:off x="190234" y="5575816"/>
            <a:ext cx="8639441" cy="738664"/>
          </a:xfrm>
          <a:prstGeom prst="rect">
            <a:avLst/>
          </a:prstGeom>
          <a:noFill/>
        </p:spPr>
        <p:txBody>
          <a:bodyPr wrap="square" rtlCol="0">
            <a:spAutoFit/>
          </a:bodyPr>
          <a:lstStyle/>
          <a:p>
            <a:r>
              <a:rPr lang="en-US" sz="1400" dirty="0" smtClean="0">
                <a:solidFill>
                  <a:schemeClr val="bg1"/>
                </a:solidFill>
              </a:rPr>
              <a:t>1 </a:t>
            </a:r>
            <a:r>
              <a:rPr lang="en-US" sz="1400" dirty="0">
                <a:solidFill>
                  <a:schemeClr val="bg1"/>
                </a:solidFill>
              </a:rPr>
              <a:t>kip = </a:t>
            </a:r>
            <a:r>
              <a:rPr lang="en-US" sz="1400" dirty="0" smtClean="0">
                <a:solidFill>
                  <a:schemeClr val="bg1"/>
                </a:solidFill>
              </a:rPr>
              <a:t>kilopound = 1000 lb = 4448.2216 </a:t>
            </a:r>
            <a:r>
              <a:rPr lang="en-US" sz="1400" dirty="0">
                <a:solidFill>
                  <a:schemeClr val="bg1"/>
                </a:solidFill>
              </a:rPr>
              <a:t>Newtons (N) = 4.4482216 kilonewtons (kN</a:t>
            </a:r>
            <a:r>
              <a:rPr lang="en-US" sz="1400" dirty="0" smtClean="0">
                <a:solidFill>
                  <a:schemeClr val="bg1"/>
                </a:solidFill>
              </a:rPr>
              <a:t>)</a:t>
            </a:r>
            <a:endParaRPr lang="en-US" sz="1400" dirty="0">
              <a:solidFill>
                <a:schemeClr val="bg1"/>
              </a:solidFill>
            </a:endParaRPr>
          </a:p>
          <a:p>
            <a:endParaRPr lang="en-US" sz="1400" dirty="0">
              <a:solidFill>
                <a:schemeClr val="bg1"/>
              </a:solidFill>
            </a:endParaRPr>
          </a:p>
          <a:p>
            <a:r>
              <a:rPr lang="en-US" sz="1400" dirty="0" smtClean="0">
                <a:solidFill>
                  <a:schemeClr val="bg1"/>
                </a:solidFill>
              </a:rPr>
              <a:t>1 US ton = 2000 lb</a:t>
            </a:r>
            <a:endParaRPr lang="en-US" sz="1400" dirty="0">
              <a:solidFill>
                <a:schemeClr val="bg1"/>
              </a:solidFill>
            </a:endParaRPr>
          </a:p>
        </p:txBody>
      </p:sp>
    </p:spTree>
    <p:extLst>
      <p:ext uri="{BB962C8B-B14F-4D97-AF65-F5344CB8AC3E}">
        <p14:creationId xmlns:p14="http://schemas.microsoft.com/office/powerpoint/2010/main" val="2225468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8493" y="229452"/>
            <a:ext cx="8382000" cy="646331"/>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grpSp>
        <p:nvGrpSpPr>
          <p:cNvPr id="21" name="Group 20"/>
          <p:cNvGrpSpPr/>
          <p:nvPr/>
        </p:nvGrpSpPr>
        <p:grpSpPr>
          <a:xfrm>
            <a:off x="5892800" y="495921"/>
            <a:ext cx="3196494" cy="4927892"/>
            <a:chOff x="5892800" y="495921"/>
            <a:chExt cx="3196494" cy="4927892"/>
          </a:xfrm>
        </p:grpSpPr>
        <p:sp>
          <p:nvSpPr>
            <p:cNvPr id="25" name="Rectangle 2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Rectangle 26"/>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28"/>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Left Brace 31"/>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33" name="TextBox 32"/>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4" name="TextBox 33"/>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 name="TextBox 1"/>
          <p:cNvSpPr txBox="1"/>
          <p:nvPr/>
        </p:nvSpPr>
        <p:spPr>
          <a:xfrm>
            <a:off x="292391" y="796488"/>
            <a:ext cx="5362576" cy="5601533"/>
          </a:xfrm>
          <a:prstGeom prst="rect">
            <a:avLst/>
          </a:prstGeom>
          <a:noFill/>
        </p:spPr>
        <p:txBody>
          <a:bodyPr wrap="square" rtlCol="0">
            <a:spAutoFit/>
          </a:bodyPr>
          <a:lstStyle/>
          <a:p>
            <a:r>
              <a:rPr lang="en-US" b="1" u="sng" dirty="0" smtClean="0">
                <a:solidFill>
                  <a:srgbClr val="FF0000"/>
                </a:solidFill>
              </a:rPr>
              <a:t>Example 1</a:t>
            </a:r>
            <a:r>
              <a:rPr lang="en-US" dirty="0" smtClean="0">
                <a:solidFill>
                  <a:schemeClr val="bg1"/>
                </a:solidFill>
              </a:rPr>
              <a:t>:</a:t>
            </a:r>
          </a:p>
          <a:p>
            <a:endParaRPr lang="en-US" sz="1600" b="1" u="sng" dirty="0" smtClean="0">
              <a:solidFill>
                <a:schemeClr val="bg1"/>
              </a:solidFill>
            </a:endParaRPr>
          </a:p>
          <a:p>
            <a:r>
              <a:rPr lang="en-US" sz="1600" b="1" u="sng" dirty="0" smtClean="0">
                <a:solidFill>
                  <a:schemeClr val="bg1"/>
                </a:solidFill>
              </a:rPr>
              <a:t>Given:</a:t>
            </a:r>
          </a:p>
          <a:p>
            <a:r>
              <a:rPr lang="en-US" sz="1600" dirty="0" smtClean="0">
                <a:solidFill>
                  <a:schemeClr val="bg1"/>
                </a:solidFill>
              </a:rPr>
              <a:t>SPT = 40 at 20’ in sand</a:t>
            </a:r>
          </a:p>
          <a:p>
            <a:r>
              <a:rPr lang="en-US" sz="1600" dirty="0" smtClean="0">
                <a:solidFill>
                  <a:schemeClr val="bg1"/>
                </a:solidFill>
                <a:latin typeface="Symbol" pitchFamily="18" charset="2"/>
              </a:rPr>
              <a:t>g</a:t>
            </a:r>
            <a:r>
              <a:rPr lang="en-US" sz="1600" baseline="-25000" dirty="0" smtClean="0">
                <a:solidFill>
                  <a:schemeClr val="bg1"/>
                </a:solidFill>
              </a:rPr>
              <a:t>sand</a:t>
            </a:r>
            <a:r>
              <a:rPr lang="en-US" sz="1600" dirty="0" smtClean="0">
                <a:solidFill>
                  <a:schemeClr val="bg1"/>
                </a:solidFill>
              </a:rPr>
              <a:t> = 115 lb/ft</a:t>
            </a:r>
            <a:r>
              <a:rPr lang="en-US" sz="1600" baseline="30000" dirty="0" smtClean="0">
                <a:solidFill>
                  <a:schemeClr val="bg1"/>
                </a:solidFill>
              </a:rPr>
              <a:t>3</a:t>
            </a:r>
            <a:r>
              <a:rPr lang="en-US" sz="1600" dirty="0" smtClean="0">
                <a:solidFill>
                  <a:schemeClr val="bg1"/>
                </a:solidFill>
              </a:rPr>
              <a:t> </a:t>
            </a:r>
          </a:p>
          <a:p>
            <a:endParaRPr lang="en-US" sz="1600" dirty="0" smtClean="0">
              <a:solidFill>
                <a:schemeClr val="bg1"/>
              </a:solidFill>
            </a:endParaRPr>
          </a:p>
          <a:p>
            <a:r>
              <a:rPr lang="en-US" sz="1600" b="1" u="sng" dirty="0" smtClean="0">
                <a:solidFill>
                  <a:schemeClr val="bg1"/>
                </a:solidFill>
              </a:rPr>
              <a:t>Find</a:t>
            </a:r>
            <a:r>
              <a:rPr lang="en-US" sz="1600" b="1" dirty="0" smtClean="0">
                <a:solidFill>
                  <a:schemeClr val="bg1"/>
                </a:solidFill>
              </a:rPr>
              <a:t>:</a:t>
            </a:r>
          </a:p>
          <a:p>
            <a:r>
              <a:rPr lang="en-US" sz="1600" dirty="0" smtClean="0">
                <a:solidFill>
                  <a:schemeClr val="bg1"/>
                </a:solidFill>
              </a:rPr>
              <a:t>N</a:t>
            </a:r>
            <a:r>
              <a:rPr lang="en-US" sz="1600" baseline="-25000" dirty="0" smtClean="0">
                <a:solidFill>
                  <a:schemeClr val="bg1"/>
                </a:solidFill>
              </a:rPr>
              <a:t>cor</a:t>
            </a:r>
            <a:r>
              <a:rPr lang="en-US" sz="1600" dirty="0" smtClean="0">
                <a:solidFill>
                  <a:schemeClr val="bg1"/>
                </a:solidFill>
              </a:rPr>
              <a:t> = ??</a:t>
            </a:r>
          </a:p>
          <a:p>
            <a:endParaRPr lang="en-US" sz="1600" dirty="0" smtClean="0">
              <a:solidFill>
                <a:schemeClr val="bg1"/>
              </a:solidFill>
            </a:endParaRPr>
          </a:p>
          <a:p>
            <a:r>
              <a:rPr lang="en-US" sz="1600" b="1" u="sng" dirty="0" smtClean="0">
                <a:solidFill>
                  <a:schemeClr val="bg1"/>
                </a:solidFill>
              </a:rPr>
              <a:t>Solution</a:t>
            </a:r>
            <a:r>
              <a:rPr lang="en-US" sz="1600" dirty="0" smtClean="0">
                <a:solidFill>
                  <a:schemeClr val="bg1"/>
                </a:solidFill>
              </a:rPr>
              <a:t>:</a:t>
            </a:r>
          </a:p>
          <a:p>
            <a:endParaRPr lang="en-US" sz="1600" dirty="0" smtClean="0">
              <a:solidFill>
                <a:schemeClr val="bg1"/>
              </a:solidFill>
            </a:endParaRPr>
          </a:p>
          <a:p>
            <a:r>
              <a:rPr lang="en-US" sz="1600" dirty="0" smtClean="0">
                <a:solidFill>
                  <a:schemeClr val="accent4">
                    <a:lumMod val="50000"/>
                  </a:schemeClr>
                </a:solidFill>
                <a:latin typeface="Arial" pitchFamily="34" charset="0"/>
                <a:cs typeface="Arial" pitchFamily="34" charset="0"/>
              </a:rPr>
              <a:t>Using Peck, Hanson, and Thornburn (1974) equation</a:t>
            </a:r>
          </a:p>
          <a:p>
            <a:endParaRPr lang="en-US" sz="1600" dirty="0" smtClean="0">
              <a:solidFill>
                <a:schemeClr val="bg1"/>
              </a:solidFill>
            </a:endParaRP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C</a:t>
            </a:r>
            <a:r>
              <a:rPr lang="en-US" sz="1600" baseline="-25000" dirty="0" smtClean="0">
                <a:solidFill>
                  <a:schemeClr val="bg1"/>
                </a:solidFill>
              </a:rPr>
              <a:t>N</a:t>
            </a:r>
            <a:r>
              <a:rPr lang="en-US" sz="1600" dirty="0" smtClean="0">
                <a:solidFill>
                  <a:schemeClr val="bg1"/>
                </a:solidFill>
              </a:rPr>
              <a:t> = 0.77 log (20/</a:t>
            </a:r>
            <a:r>
              <a:rPr lang="en-US" sz="1600" dirty="0" smtClean="0">
                <a:solidFill>
                  <a:schemeClr val="bg1"/>
                </a:solidFill>
                <a:latin typeface="Symbol" pitchFamily="18" charset="2"/>
              </a:rPr>
              <a:t>s</a:t>
            </a:r>
            <a:r>
              <a:rPr lang="en-US" sz="1600" baseline="-25000" dirty="0" smtClean="0">
                <a:solidFill>
                  <a:schemeClr val="bg1"/>
                </a:solidFill>
              </a:rPr>
              <a:t>v</a:t>
            </a:r>
            <a:r>
              <a:rPr lang="en-US" sz="1600" dirty="0" smtClean="0">
                <a:solidFill>
                  <a:schemeClr val="bg1"/>
                </a:solidFill>
              </a:rPr>
              <a:t>)</a:t>
            </a:r>
          </a:p>
          <a:p>
            <a:endParaRPr lang="en-US" sz="1600" dirty="0" smtClean="0">
              <a:solidFill>
                <a:schemeClr val="bg1"/>
              </a:solidFill>
              <a:latin typeface="Symbol" pitchFamily="18" charset="2"/>
            </a:endParaRPr>
          </a:p>
          <a:p>
            <a:r>
              <a:rPr lang="en-US" sz="1600" dirty="0" smtClean="0">
                <a:solidFill>
                  <a:schemeClr val="bg1"/>
                </a:solidFill>
                <a:latin typeface="Symbol" pitchFamily="18" charset="2"/>
              </a:rPr>
              <a:t>s</a:t>
            </a:r>
            <a:r>
              <a:rPr lang="en-US" sz="1600" baseline="-25000" dirty="0" smtClean="0">
                <a:solidFill>
                  <a:schemeClr val="bg1"/>
                </a:solidFill>
              </a:rPr>
              <a:t>v </a:t>
            </a:r>
            <a:r>
              <a:rPr lang="en-US" sz="1600" dirty="0" smtClean="0">
                <a:solidFill>
                  <a:schemeClr val="bg1"/>
                </a:solidFill>
              </a:rPr>
              <a:t>= (20) (115 )/ 2000(lb/ton) =  1.15 tons/ft</a:t>
            </a:r>
            <a:r>
              <a:rPr lang="en-US" sz="1600" baseline="30000" dirty="0" smtClean="0">
                <a:solidFill>
                  <a:schemeClr val="bg1"/>
                </a:solidFill>
              </a:rPr>
              <a:t>2</a:t>
            </a:r>
          </a:p>
          <a:p>
            <a:endParaRPr lang="en-US" sz="1600" dirty="0" smtClean="0">
              <a:solidFill>
                <a:schemeClr val="bg1"/>
              </a:solidFill>
            </a:endParaRPr>
          </a:p>
          <a:p>
            <a:r>
              <a:rPr lang="en-US" sz="1600" dirty="0" smtClean="0">
                <a:solidFill>
                  <a:schemeClr val="bg1"/>
                </a:solidFill>
              </a:rPr>
              <a:t>C</a:t>
            </a:r>
            <a:r>
              <a:rPr lang="en-US" sz="1600" baseline="-25000" dirty="0" smtClean="0">
                <a:solidFill>
                  <a:schemeClr val="bg1"/>
                </a:solidFill>
              </a:rPr>
              <a:t>N</a:t>
            </a:r>
            <a:r>
              <a:rPr lang="en-US" sz="1600" dirty="0" smtClean="0">
                <a:solidFill>
                  <a:schemeClr val="bg1"/>
                </a:solidFill>
              </a:rPr>
              <a:t> = 0.77 log (20/1.15) = 0.955</a:t>
            </a:r>
          </a:p>
          <a:p>
            <a:endParaRPr lang="en-US" b="1" dirty="0" smtClean="0">
              <a:solidFill>
                <a:schemeClr val="bg1"/>
              </a:solidFill>
            </a:endParaRPr>
          </a:p>
          <a:p>
            <a:r>
              <a:rPr lang="en-US" dirty="0" smtClean="0">
                <a:solidFill>
                  <a:schemeClr val="bg1"/>
                </a:solidFill>
              </a:rPr>
              <a:t>N</a:t>
            </a:r>
            <a:r>
              <a:rPr lang="en-US" baseline="-25000" dirty="0" smtClean="0">
                <a:solidFill>
                  <a:schemeClr val="bg1"/>
                </a:solidFill>
              </a:rPr>
              <a:t>cor</a:t>
            </a:r>
            <a:r>
              <a:rPr lang="en-US" dirty="0" smtClean="0">
                <a:solidFill>
                  <a:schemeClr val="bg1"/>
                </a:solidFill>
              </a:rPr>
              <a:t>  =  (0.955) (40) = 38</a:t>
            </a:r>
            <a:endParaRPr lang="en-US" dirty="0">
              <a:solidFill>
                <a:schemeClr val="bg1"/>
              </a:solidFill>
            </a:endParaRPr>
          </a:p>
        </p:txBody>
      </p:sp>
      <p:grpSp>
        <p:nvGrpSpPr>
          <p:cNvPr id="20" name="Group 19"/>
          <p:cNvGrpSpPr/>
          <p:nvPr/>
        </p:nvGrpSpPr>
        <p:grpSpPr>
          <a:xfrm>
            <a:off x="292391" y="3839361"/>
            <a:ext cx="5229280" cy="791502"/>
            <a:chOff x="3860014" y="5698573"/>
            <a:chExt cx="5229280" cy="791502"/>
          </a:xfrm>
        </p:grpSpPr>
        <p:grpSp>
          <p:nvGrpSpPr>
            <p:cNvPr id="11" name="Group 10"/>
            <p:cNvGrpSpPr/>
            <p:nvPr/>
          </p:nvGrpSpPr>
          <p:grpSpPr>
            <a:xfrm>
              <a:off x="4666826" y="5698573"/>
              <a:ext cx="2289908" cy="685800"/>
              <a:chOff x="5158154" y="5712221"/>
              <a:chExt cx="2289908" cy="685800"/>
            </a:xfrm>
          </p:grpSpPr>
          <p:sp>
            <p:nvSpPr>
              <p:cNvPr id="42" name="Rectangle 41"/>
              <p:cNvSpPr/>
              <p:nvPr/>
            </p:nvSpPr>
            <p:spPr>
              <a:xfrm>
                <a:off x="5158154" y="5851666"/>
                <a:ext cx="2289908" cy="369332"/>
              </a:xfrm>
              <a:prstGeom prst="rect">
                <a:avLst/>
              </a:prstGeom>
              <a:ln>
                <a:noFill/>
              </a:ln>
            </p:spPr>
            <p:txBody>
              <a:bodyPr wrap="square">
                <a:spAutoFit/>
              </a:bodyPr>
              <a:lstStyle/>
              <a:p>
                <a:r>
                  <a:rPr lang="en-US" dirty="0" smtClean="0">
                    <a:solidFill>
                      <a:schemeClr val="bg1"/>
                    </a:solidFill>
                    <a:latin typeface="Arial" pitchFamily="34" charset="0"/>
                    <a:cs typeface="Arial" pitchFamily="34" charset="0"/>
                  </a:rPr>
                  <a:t>0.77 log</a:t>
                </a:r>
                <a:endParaRPr lang="en-US" dirty="0">
                  <a:solidFill>
                    <a:schemeClr val="bg1"/>
                  </a:solidFill>
                </a:endParaRPr>
              </a:p>
            </p:txBody>
          </p:sp>
          <p:sp>
            <p:nvSpPr>
              <p:cNvPr id="43" name="Rectangle 42"/>
              <p:cNvSpPr/>
              <p:nvPr/>
            </p:nvSpPr>
            <p:spPr>
              <a:xfrm>
                <a:off x="6136996" y="5712221"/>
                <a:ext cx="441146"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20</a:t>
                </a:r>
                <a:endParaRPr lang="en-US" baseline="-25000" dirty="0">
                  <a:solidFill>
                    <a:schemeClr val="bg1"/>
                  </a:solidFill>
                </a:endParaRPr>
              </a:p>
            </p:txBody>
          </p:sp>
          <p:cxnSp>
            <p:nvCxnSpPr>
              <p:cNvPr id="44" name="Straight Connector 43"/>
              <p:cNvCxnSpPr/>
              <p:nvPr/>
            </p:nvCxnSpPr>
            <p:spPr>
              <a:xfrm>
                <a:off x="6146556" y="6064646"/>
                <a:ext cx="3839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149820" y="5997911"/>
                <a:ext cx="415498" cy="400110"/>
              </a:xfrm>
              <a:prstGeom prst="rect">
                <a:avLst/>
              </a:prstGeom>
              <a:ln>
                <a:noFill/>
              </a:ln>
            </p:spPr>
            <p:txBody>
              <a:bodyPr wrap="none">
                <a:spAutoFit/>
              </a:bodyPr>
              <a:lstStyle/>
              <a:p>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sp>
          <p:nvSpPr>
            <p:cNvPr id="12" name="Rectangle 11"/>
            <p:cNvSpPr/>
            <p:nvPr/>
          </p:nvSpPr>
          <p:spPr>
            <a:xfrm>
              <a:off x="3860014" y="5751411"/>
              <a:ext cx="5229280" cy="738664"/>
            </a:xfrm>
            <a:prstGeom prst="rect">
              <a:avLst/>
            </a:prstGeom>
          </p:spPr>
          <p:txBody>
            <a:bodyPr wrap="square">
              <a:spAutoFit/>
            </a:bodyPr>
            <a:lstStyle/>
            <a:p>
              <a:pPr>
                <a:tabLst>
                  <a:tab pos="3203575" algn="l"/>
                </a:tabLst>
              </a:pPr>
              <a:r>
                <a:rPr lang="en-US" dirty="0">
                  <a:solidFill>
                    <a:schemeClr val="bg1"/>
                  </a:solidFill>
                  <a:latin typeface="Arial" pitchFamily="34" charset="0"/>
                  <a:cs typeface="Arial" pitchFamily="34" charset="0"/>
                </a:rPr>
                <a:t>N</a:t>
              </a:r>
              <a:r>
                <a:rPr lang="en-US" baseline="-25000" dirty="0">
                  <a:solidFill>
                    <a:schemeClr val="bg1"/>
                  </a:solidFill>
                  <a:latin typeface="Arial" pitchFamily="34" charset="0"/>
                  <a:cs typeface="Arial" pitchFamily="34" charset="0"/>
                </a:rPr>
                <a:t>cor</a:t>
              </a:r>
              <a:r>
                <a:rPr lang="en-US" dirty="0">
                  <a:solidFill>
                    <a:schemeClr val="bg1"/>
                  </a:solidFill>
                  <a:latin typeface="Arial" pitchFamily="34" charset="0"/>
                  <a:cs typeface="Arial" pitchFamily="34" charset="0"/>
                </a:rPr>
                <a:t> = (                       ) (N</a:t>
              </a:r>
              <a:r>
                <a:rPr lang="en-US" baseline="-25000" dirty="0">
                  <a:solidFill>
                    <a:schemeClr val="bg1"/>
                  </a:solidFill>
                  <a:latin typeface="Arial" pitchFamily="34" charset="0"/>
                  <a:cs typeface="Arial" pitchFamily="34" charset="0"/>
                </a:rPr>
                <a:t>f</a:t>
              </a: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 For  </a:t>
              </a:r>
              <a:r>
                <a:rPr lang="en-US" dirty="0">
                  <a:solidFill>
                    <a:schemeClr val="bg1"/>
                  </a:solidFill>
                  <a:latin typeface="Arial" pitchFamily="34" charset="0"/>
                  <a:cs typeface="Arial" pitchFamily="34" charset="0"/>
                </a:rPr>
                <a:t>(</a:t>
              </a:r>
              <a:r>
                <a:rPr lang="en-US" sz="2400" dirty="0">
                  <a:solidFill>
                    <a:schemeClr val="bg1"/>
                  </a:solidFill>
                  <a:latin typeface="Symbol" pitchFamily="18" charset="2"/>
                  <a:cs typeface="Arial" pitchFamily="34" charset="0"/>
                </a:rPr>
                <a:t>s</a:t>
              </a:r>
              <a:r>
                <a:rPr lang="en-US" baseline="-25000" dirty="0">
                  <a:solidFill>
                    <a:schemeClr val="bg1"/>
                  </a:solidFill>
                  <a:latin typeface="Arial" pitchFamily="34" charset="0"/>
                  <a:cs typeface="Arial" pitchFamily="34" charset="0"/>
                </a:rPr>
                <a:t>v</a:t>
              </a:r>
              <a:r>
                <a:rPr lang="en-US" dirty="0">
                  <a:solidFill>
                    <a:schemeClr val="bg1"/>
                  </a:solidFill>
                  <a:latin typeface="Arial" pitchFamily="34" charset="0"/>
                  <a:cs typeface="Arial" pitchFamily="34" charset="0"/>
                </a:rPr>
                <a:t> in tons/ft</a:t>
              </a:r>
              <a:r>
                <a:rPr lang="en-US" baseline="30000" dirty="0">
                  <a:solidFill>
                    <a:schemeClr val="bg1"/>
                  </a:solidFill>
                  <a:latin typeface="Arial" pitchFamily="34" charset="0"/>
                  <a:cs typeface="Arial" pitchFamily="34" charset="0"/>
                </a:rPr>
                <a:t>2</a:t>
              </a:r>
              <a:r>
                <a:rPr lang="en-US" dirty="0">
                  <a:solidFill>
                    <a:schemeClr val="bg1"/>
                  </a:solidFill>
                  <a:latin typeface="Arial" pitchFamily="34" charset="0"/>
                  <a:cs typeface="Arial" pitchFamily="34" charset="0"/>
                </a:rPr>
                <a:t>)</a:t>
              </a:r>
            </a:p>
            <a:p>
              <a:endParaRPr lang="en-US"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762526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8493" y="229452"/>
            <a:ext cx="8382000" cy="646331"/>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sp>
        <p:nvSpPr>
          <p:cNvPr id="25" name="Rectangle 2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Rectangle 26"/>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28"/>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Left Brace 31"/>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33" name="TextBox 32"/>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4" name="TextBox 33"/>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92391" y="796488"/>
            <a:ext cx="5362576" cy="5201424"/>
          </a:xfrm>
          <a:prstGeom prst="rect">
            <a:avLst/>
          </a:prstGeom>
          <a:noFill/>
        </p:spPr>
        <p:txBody>
          <a:bodyPr wrap="square" rtlCol="0">
            <a:spAutoFit/>
          </a:bodyPr>
          <a:lstStyle/>
          <a:p>
            <a:r>
              <a:rPr lang="en-US" b="1" u="sng" dirty="0" smtClean="0">
                <a:solidFill>
                  <a:srgbClr val="FF0000"/>
                </a:solidFill>
              </a:rPr>
              <a:t>Example 2</a:t>
            </a:r>
            <a:r>
              <a:rPr lang="en-US" dirty="0" smtClean="0">
                <a:solidFill>
                  <a:schemeClr val="bg1"/>
                </a:solidFill>
              </a:rPr>
              <a:t>:</a:t>
            </a:r>
          </a:p>
          <a:p>
            <a:endParaRPr lang="en-US" dirty="0" smtClean="0">
              <a:solidFill>
                <a:schemeClr val="bg1"/>
              </a:solidFill>
            </a:endParaRPr>
          </a:p>
          <a:p>
            <a:r>
              <a:rPr lang="en-US" sz="1600" b="1" u="sng" dirty="0" smtClean="0">
                <a:solidFill>
                  <a:schemeClr val="bg1"/>
                </a:solidFill>
              </a:rPr>
              <a:t>Given:</a:t>
            </a:r>
          </a:p>
          <a:p>
            <a:r>
              <a:rPr lang="en-US" sz="1600" dirty="0" smtClean="0">
                <a:solidFill>
                  <a:schemeClr val="bg1"/>
                </a:solidFill>
              </a:rPr>
              <a:t>SPT = 40 at 20’ in sand</a:t>
            </a:r>
          </a:p>
          <a:p>
            <a:r>
              <a:rPr lang="en-US" sz="1600" dirty="0" smtClean="0">
                <a:solidFill>
                  <a:schemeClr val="bg1"/>
                </a:solidFill>
                <a:latin typeface="Symbol" pitchFamily="18" charset="2"/>
              </a:rPr>
              <a:t>g</a:t>
            </a:r>
            <a:r>
              <a:rPr lang="en-US" sz="1600" baseline="-25000" dirty="0" smtClean="0">
                <a:solidFill>
                  <a:schemeClr val="bg1"/>
                </a:solidFill>
              </a:rPr>
              <a:t>sand</a:t>
            </a:r>
            <a:r>
              <a:rPr lang="en-US" sz="1600" dirty="0" smtClean="0">
                <a:solidFill>
                  <a:schemeClr val="bg1"/>
                </a:solidFill>
              </a:rPr>
              <a:t> = 115 lb/ft</a:t>
            </a:r>
            <a:r>
              <a:rPr lang="en-US" sz="1600" baseline="30000" dirty="0" smtClean="0">
                <a:solidFill>
                  <a:schemeClr val="bg1"/>
                </a:solidFill>
              </a:rPr>
              <a:t>3</a:t>
            </a:r>
            <a:r>
              <a:rPr lang="en-US" sz="1600" dirty="0" smtClean="0">
                <a:solidFill>
                  <a:schemeClr val="bg1"/>
                </a:solidFill>
              </a:rPr>
              <a:t> </a:t>
            </a:r>
          </a:p>
          <a:p>
            <a:endParaRPr lang="en-US" sz="1600" dirty="0">
              <a:solidFill>
                <a:schemeClr val="bg1"/>
              </a:solidFill>
            </a:endParaRPr>
          </a:p>
          <a:p>
            <a:r>
              <a:rPr lang="en-US" sz="1600" b="1" u="sng" dirty="0" smtClean="0">
                <a:solidFill>
                  <a:schemeClr val="bg1"/>
                </a:solidFill>
              </a:rPr>
              <a:t>Find</a:t>
            </a:r>
            <a:r>
              <a:rPr lang="en-US" sz="1600" b="1" dirty="0" smtClean="0">
                <a:solidFill>
                  <a:schemeClr val="bg1"/>
                </a:solidFill>
              </a:rPr>
              <a:t>:</a:t>
            </a:r>
          </a:p>
          <a:p>
            <a:r>
              <a:rPr lang="en-US" sz="1600" dirty="0" smtClean="0">
                <a:solidFill>
                  <a:schemeClr val="bg1"/>
                </a:solidFill>
              </a:rPr>
              <a:t>N</a:t>
            </a:r>
            <a:r>
              <a:rPr lang="en-US" sz="1600" baseline="-25000" dirty="0" smtClean="0">
                <a:solidFill>
                  <a:schemeClr val="bg1"/>
                </a:solidFill>
              </a:rPr>
              <a:t>cor</a:t>
            </a:r>
            <a:r>
              <a:rPr lang="en-US" sz="1600" dirty="0" smtClean="0">
                <a:solidFill>
                  <a:schemeClr val="bg1"/>
                </a:solidFill>
              </a:rPr>
              <a:t> = ??</a:t>
            </a:r>
          </a:p>
          <a:p>
            <a:endParaRPr lang="en-US" sz="1600" dirty="0">
              <a:solidFill>
                <a:schemeClr val="bg1"/>
              </a:solidFill>
            </a:endParaRPr>
          </a:p>
          <a:p>
            <a:r>
              <a:rPr lang="en-US" sz="1600" b="1" u="sng" dirty="0" smtClean="0">
                <a:solidFill>
                  <a:schemeClr val="bg1"/>
                </a:solidFill>
              </a:rPr>
              <a:t>Solution</a:t>
            </a:r>
            <a:r>
              <a:rPr lang="en-US" sz="1600" dirty="0" smtClean="0">
                <a:solidFill>
                  <a:schemeClr val="bg1"/>
                </a:solidFill>
              </a:rPr>
              <a:t>:</a:t>
            </a:r>
          </a:p>
          <a:p>
            <a:endParaRPr lang="en-US" sz="1600" dirty="0" smtClean="0">
              <a:solidFill>
                <a:schemeClr val="bg1"/>
              </a:solidFill>
            </a:endParaRPr>
          </a:p>
          <a:p>
            <a:r>
              <a:rPr lang="en-US" sz="1600" dirty="0" smtClean="0">
                <a:solidFill>
                  <a:schemeClr val="accent4">
                    <a:lumMod val="50000"/>
                  </a:schemeClr>
                </a:solidFill>
              </a:rPr>
              <a:t>Using </a:t>
            </a:r>
            <a:r>
              <a:rPr lang="en-US" sz="1600" dirty="0">
                <a:solidFill>
                  <a:schemeClr val="accent4">
                    <a:lumMod val="50000"/>
                  </a:schemeClr>
                </a:solidFill>
                <a:latin typeface="Arial" pitchFamily="34" charset="0"/>
                <a:cs typeface="Arial" pitchFamily="34" charset="0"/>
              </a:rPr>
              <a:t>Peck &amp; Bazaraa (1969) </a:t>
            </a:r>
            <a:r>
              <a:rPr lang="en-US" sz="1600" dirty="0" smtClean="0">
                <a:solidFill>
                  <a:schemeClr val="accent4">
                    <a:lumMod val="50000"/>
                  </a:schemeClr>
                </a:solidFill>
                <a:latin typeface="Arial" pitchFamily="34" charset="0"/>
                <a:cs typeface="Arial" pitchFamily="34" charset="0"/>
              </a:rPr>
              <a:t>equation</a:t>
            </a:r>
          </a:p>
          <a:p>
            <a:endParaRPr lang="en-US" sz="1600" dirty="0" smtClean="0">
              <a:solidFill>
                <a:schemeClr val="bg1"/>
              </a:solidFill>
              <a:latin typeface="Symbol" pitchFamily="18" charset="2"/>
            </a:endParaRPr>
          </a:p>
          <a:p>
            <a:r>
              <a:rPr lang="en-US" sz="1600" dirty="0" smtClean="0">
                <a:solidFill>
                  <a:schemeClr val="bg1"/>
                </a:solidFill>
                <a:latin typeface="Symbol" pitchFamily="18" charset="2"/>
              </a:rPr>
              <a:t>s</a:t>
            </a:r>
            <a:r>
              <a:rPr lang="en-US" sz="1600" baseline="-25000" dirty="0" smtClean="0">
                <a:solidFill>
                  <a:schemeClr val="bg1"/>
                </a:solidFill>
              </a:rPr>
              <a:t>v </a:t>
            </a:r>
            <a:r>
              <a:rPr lang="en-US" sz="1600" dirty="0">
                <a:solidFill>
                  <a:schemeClr val="bg1"/>
                </a:solidFill>
              </a:rPr>
              <a:t>= </a:t>
            </a:r>
            <a:r>
              <a:rPr lang="en-US" sz="1600" dirty="0" smtClean="0">
                <a:solidFill>
                  <a:schemeClr val="bg1"/>
                </a:solidFill>
              </a:rPr>
              <a:t>[(</a:t>
            </a:r>
            <a:r>
              <a:rPr lang="en-US" sz="1600" dirty="0">
                <a:solidFill>
                  <a:schemeClr val="bg1"/>
                </a:solidFill>
              </a:rPr>
              <a:t>20)(115</a:t>
            </a:r>
            <a:r>
              <a:rPr lang="en-US" sz="1600" dirty="0" smtClean="0">
                <a:solidFill>
                  <a:schemeClr val="bg1"/>
                </a:solidFill>
              </a:rPr>
              <a:t>) / 1000 (lb/kip)] = 2.3 kips/ft</a:t>
            </a:r>
            <a:r>
              <a:rPr lang="en-US" sz="1600" baseline="30000" dirty="0" smtClean="0">
                <a:solidFill>
                  <a:schemeClr val="bg1"/>
                </a:solidFill>
              </a:rPr>
              <a:t>2</a:t>
            </a:r>
          </a:p>
          <a:p>
            <a:endParaRPr lang="en-US" sz="1600" dirty="0" smtClean="0">
              <a:solidFill>
                <a:schemeClr val="bg1"/>
              </a:solidFill>
            </a:endParaRPr>
          </a:p>
          <a:p>
            <a:r>
              <a:rPr lang="en-US" sz="1600" dirty="0" smtClean="0">
                <a:solidFill>
                  <a:schemeClr val="bg1"/>
                </a:solidFill>
              </a:rPr>
              <a:t>Since </a:t>
            </a:r>
            <a:r>
              <a:rPr lang="en-US" sz="1600" dirty="0">
                <a:solidFill>
                  <a:schemeClr val="bg1"/>
                </a:solidFill>
                <a:latin typeface="Symbol" pitchFamily="18" charset="2"/>
              </a:rPr>
              <a:t>s</a:t>
            </a:r>
            <a:r>
              <a:rPr lang="en-US" sz="1600" baseline="-25000" dirty="0">
                <a:solidFill>
                  <a:schemeClr val="bg1"/>
                </a:solidFill>
              </a:rPr>
              <a:t>v </a:t>
            </a:r>
            <a:r>
              <a:rPr lang="en-US" sz="1600" baseline="-25000" dirty="0" smtClean="0">
                <a:solidFill>
                  <a:schemeClr val="bg1"/>
                </a:solidFill>
              </a:rPr>
              <a:t> </a:t>
            </a:r>
            <a:r>
              <a:rPr lang="en-US" sz="1600" dirty="0" smtClean="0">
                <a:solidFill>
                  <a:schemeClr val="bg1"/>
                </a:solidFill>
              </a:rPr>
              <a:t>is  &gt;  1.5 kips/ft</a:t>
            </a:r>
            <a:r>
              <a:rPr lang="en-US" sz="1600" baseline="30000" dirty="0" smtClean="0">
                <a:solidFill>
                  <a:schemeClr val="bg1"/>
                </a:solidFill>
              </a:rPr>
              <a:t>2</a:t>
            </a:r>
            <a:r>
              <a:rPr lang="en-US" sz="1600" dirty="0" smtClean="0">
                <a:solidFill>
                  <a:schemeClr val="bg1"/>
                </a:solidFill>
              </a:rPr>
              <a:t> use </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smtClean="0">
                <a:solidFill>
                  <a:schemeClr val="bg1"/>
                </a:solidFill>
              </a:rPr>
              <a:t>N</a:t>
            </a:r>
            <a:r>
              <a:rPr lang="en-US" baseline="-25000" dirty="0" smtClean="0">
                <a:solidFill>
                  <a:schemeClr val="bg1"/>
                </a:solidFill>
              </a:rPr>
              <a:t>cor </a:t>
            </a:r>
            <a:r>
              <a:rPr lang="en-US" dirty="0" smtClean="0">
                <a:solidFill>
                  <a:schemeClr val="bg1"/>
                </a:solidFill>
              </a:rPr>
              <a:t>= 4 (40) / [3.25+(0.5)(2.3)] = 36  </a:t>
            </a:r>
            <a:endParaRPr lang="en-US" dirty="0">
              <a:solidFill>
                <a:schemeClr val="bg1"/>
              </a:solidFill>
            </a:endParaRPr>
          </a:p>
        </p:txBody>
      </p:sp>
      <p:grpSp>
        <p:nvGrpSpPr>
          <p:cNvPr id="5" name="Group 4"/>
          <p:cNvGrpSpPr/>
          <p:nvPr/>
        </p:nvGrpSpPr>
        <p:grpSpPr>
          <a:xfrm>
            <a:off x="292391" y="4864295"/>
            <a:ext cx="2308321" cy="668702"/>
            <a:chOff x="436891" y="5871650"/>
            <a:chExt cx="2308321" cy="668702"/>
          </a:xfrm>
        </p:grpSpPr>
        <p:grpSp>
          <p:nvGrpSpPr>
            <p:cNvPr id="36" name="Group 35"/>
            <p:cNvGrpSpPr/>
            <p:nvPr/>
          </p:nvGrpSpPr>
          <p:grpSpPr>
            <a:xfrm>
              <a:off x="1182970" y="5871650"/>
              <a:ext cx="1562242" cy="668702"/>
              <a:chOff x="971404" y="2163734"/>
              <a:chExt cx="1562242" cy="668702"/>
            </a:xfrm>
          </p:grpSpPr>
          <p:sp>
            <p:nvSpPr>
              <p:cNvPr id="37" name="Rectangle 36"/>
              <p:cNvSpPr/>
              <p:nvPr/>
            </p:nvSpPr>
            <p:spPr>
              <a:xfrm>
                <a:off x="1381377" y="2163734"/>
                <a:ext cx="542136" cy="338554"/>
              </a:xfrm>
              <a:prstGeom prst="rect">
                <a:avLst/>
              </a:prstGeom>
              <a:ln>
                <a:noFill/>
              </a:ln>
            </p:spPr>
            <p:txBody>
              <a:bodyPr wrap="none">
                <a:spAutoFit/>
              </a:bodyPr>
              <a:lstStyle/>
              <a:p>
                <a:r>
                  <a:rPr lang="en-US" sz="1600" dirty="0" smtClean="0">
                    <a:solidFill>
                      <a:schemeClr val="bg1"/>
                    </a:solidFill>
                    <a:latin typeface="Arial" pitchFamily="34" charset="0"/>
                    <a:cs typeface="Arial" pitchFamily="34" charset="0"/>
                  </a:rPr>
                  <a:t>4 N</a:t>
                </a:r>
                <a:r>
                  <a:rPr lang="en-US" sz="1600" baseline="-25000" dirty="0" smtClean="0">
                    <a:solidFill>
                      <a:schemeClr val="bg1"/>
                    </a:solidFill>
                    <a:latin typeface="Arial" pitchFamily="34" charset="0"/>
                    <a:cs typeface="Arial" pitchFamily="34" charset="0"/>
                  </a:rPr>
                  <a:t>f</a:t>
                </a:r>
                <a:endParaRPr lang="en-US" sz="1600" baseline="-25000" dirty="0">
                  <a:solidFill>
                    <a:schemeClr val="bg1"/>
                  </a:solidFill>
                </a:endParaRPr>
              </a:p>
            </p:txBody>
          </p:sp>
          <p:sp>
            <p:nvSpPr>
              <p:cNvPr id="38" name="Rectangle 37"/>
              <p:cNvSpPr/>
              <p:nvPr/>
            </p:nvSpPr>
            <p:spPr>
              <a:xfrm>
                <a:off x="971404" y="2493882"/>
                <a:ext cx="1354858" cy="338554"/>
              </a:xfrm>
              <a:prstGeom prst="rect">
                <a:avLst/>
              </a:prstGeom>
              <a:ln>
                <a:noFill/>
              </a:ln>
            </p:spPr>
            <p:txBody>
              <a:bodyPr wrap="none">
                <a:spAutoFit/>
              </a:bodyPr>
              <a:lstStyle/>
              <a:p>
                <a:r>
                  <a:rPr lang="en-US" sz="1600" dirty="0" smtClean="0">
                    <a:solidFill>
                      <a:schemeClr val="bg1"/>
                    </a:solidFill>
                    <a:latin typeface="Arial" pitchFamily="34" charset="0"/>
                    <a:cs typeface="Arial" pitchFamily="34" charset="0"/>
                  </a:rPr>
                  <a:t>3.25 + 0.5 </a:t>
                </a:r>
                <a:r>
                  <a:rPr lang="en-US" sz="16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endParaRPr lang="en-US" sz="1600" baseline="-25000" dirty="0">
                  <a:solidFill>
                    <a:schemeClr val="bg1"/>
                  </a:solidFill>
                </a:endParaRPr>
              </a:p>
            </p:txBody>
          </p:sp>
          <p:cxnSp>
            <p:nvCxnSpPr>
              <p:cNvPr id="39" name="Straight Connector 38"/>
              <p:cNvCxnSpPr/>
              <p:nvPr/>
            </p:nvCxnSpPr>
            <p:spPr>
              <a:xfrm>
                <a:off x="1031145" y="2538878"/>
                <a:ext cx="15025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436891" y="6059336"/>
              <a:ext cx="776175" cy="338554"/>
            </a:xfrm>
            <a:prstGeom prst="rect">
              <a:avLst/>
            </a:prstGeom>
            <a:noFill/>
          </p:spPr>
          <p:txBody>
            <a:bodyPr wrap="none" rtlCol="0">
              <a:spAutoFit/>
            </a:bodyPr>
            <a:lstStyle/>
            <a:p>
              <a:r>
                <a:rPr lang="en-US" sz="1600" dirty="0" smtClean="0">
                  <a:solidFill>
                    <a:schemeClr val="bg1"/>
                  </a:solidFill>
                </a:rPr>
                <a:t>N</a:t>
              </a:r>
              <a:r>
                <a:rPr lang="en-US" sz="1600" baseline="-25000" dirty="0" smtClean="0">
                  <a:solidFill>
                    <a:schemeClr val="bg1"/>
                  </a:solidFill>
                </a:rPr>
                <a:t>cor  </a:t>
              </a:r>
              <a:r>
                <a:rPr lang="en-US" sz="1600" dirty="0" smtClean="0">
                  <a:solidFill>
                    <a:schemeClr val="bg1"/>
                  </a:solidFill>
                </a:rPr>
                <a:t>= </a:t>
              </a:r>
              <a:endParaRPr lang="en-US" sz="1600" dirty="0">
                <a:solidFill>
                  <a:schemeClr val="bg1"/>
                </a:solidFill>
              </a:endParaRPr>
            </a:p>
          </p:txBody>
        </p:sp>
      </p:grpSp>
      <p:sp>
        <p:nvSpPr>
          <p:cNvPr id="6" name="Rectangle 5"/>
          <p:cNvSpPr/>
          <p:nvPr/>
        </p:nvSpPr>
        <p:spPr>
          <a:xfrm>
            <a:off x="2946383" y="5038333"/>
            <a:ext cx="2159566" cy="400110"/>
          </a:xfrm>
          <a:prstGeom prst="rect">
            <a:avLst/>
          </a:prstGeom>
        </p:spPr>
        <p:txBody>
          <a:bodyPr wrap="none">
            <a:spAutoFit/>
          </a:bodyPr>
          <a:lstStyle/>
          <a:p>
            <a:pPr>
              <a:tabLst>
                <a:tab pos="3203575" algn="l"/>
              </a:tabLst>
            </a:pPr>
            <a:r>
              <a:rPr lang="en-US" sz="1600" dirty="0" smtClean="0">
                <a:solidFill>
                  <a:schemeClr val="bg1"/>
                </a:solidFill>
                <a:latin typeface="Arial" pitchFamily="34" charset="0"/>
                <a:cs typeface="Arial" pitchFamily="34" charset="0"/>
              </a:rPr>
              <a:t>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&gt; 1.5 kips/ft</a:t>
            </a:r>
            <a:r>
              <a:rPr lang="en-US" sz="1600" baseline="30000" dirty="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endParaRPr lang="en-US"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40740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2016" y="668740"/>
            <a:ext cx="1692318" cy="4238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68740" y="1430367"/>
            <a:ext cx="3165976" cy="788987"/>
          </a:xfrm>
          <a:prstGeom prst="rect">
            <a:avLst/>
          </a:prstGeom>
          <a:solidFill>
            <a:srgbClr val="FFFF0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32016" y="175339"/>
            <a:ext cx="7683685" cy="6442789"/>
          </a:xfrm>
          <a:prstGeom prst="rect">
            <a:avLst/>
          </a:prstGeom>
        </p:spPr>
        <p:txBody>
          <a:bodyPr wrap="square">
            <a:spAutoFit/>
          </a:bodyPr>
          <a:lstStyle/>
          <a:p>
            <a:pPr fontAlgn="auto">
              <a:spcBef>
                <a:spcPts val="0"/>
              </a:spcBef>
              <a:spcAft>
                <a:spcPts val="0"/>
              </a:spcAft>
              <a:defRPr/>
            </a:pPr>
            <a:r>
              <a:rPr lang="en-US" sz="2000" b="1" u="sng" dirty="0">
                <a:solidFill>
                  <a:schemeClr val="bg1"/>
                </a:solidFill>
                <a:latin typeface="Arial" pitchFamily="34" charset="0"/>
                <a:cs typeface="Arial" pitchFamily="34" charset="0"/>
              </a:rPr>
              <a:t>Corrections for SPT Field Blow-count </a:t>
            </a:r>
            <a:r>
              <a:rPr lang="en-US" sz="2000" b="1" u="sng" dirty="0" smtClean="0">
                <a:solidFill>
                  <a:schemeClr val="bg1"/>
                </a:solidFill>
                <a:latin typeface="Arial" pitchFamily="34" charset="0"/>
                <a:cs typeface="Arial" pitchFamily="34" charset="0"/>
              </a:rPr>
              <a:t>  </a:t>
            </a:r>
            <a:r>
              <a:rPr lang="en-US" sz="2000" b="1" dirty="0" smtClean="0">
                <a:solidFill>
                  <a:schemeClr val="bg1"/>
                </a:solidFill>
                <a:latin typeface="Arial" pitchFamily="34" charset="0"/>
                <a:cs typeface="Arial" pitchFamily="34" charset="0"/>
              </a:rPr>
              <a:t>(</a:t>
            </a:r>
            <a:r>
              <a:rPr lang="en-US" sz="2000" b="1" dirty="0">
                <a:solidFill>
                  <a:schemeClr val="bg1"/>
                </a:solidFill>
                <a:latin typeface="Arial" pitchFamily="34" charset="0"/>
                <a:cs typeface="Arial" pitchFamily="34" charset="0"/>
              </a:rPr>
              <a:t>N</a:t>
            </a:r>
            <a:r>
              <a:rPr lang="en-US" sz="2000" baseline="-25000" dirty="0">
                <a:solidFill>
                  <a:schemeClr val="bg1"/>
                </a:solidFill>
                <a:latin typeface="Arial" pitchFamily="34" charset="0"/>
                <a:cs typeface="Arial" pitchFamily="34" charset="0"/>
              </a:rPr>
              <a:t>Field</a:t>
            </a:r>
            <a:r>
              <a:rPr lang="en-US" sz="2000" b="1" dirty="0">
                <a:solidFill>
                  <a:schemeClr val="bg1"/>
                </a:solidFill>
                <a:latin typeface="Arial" pitchFamily="34" charset="0"/>
                <a:cs typeface="Arial" pitchFamily="34" charset="0"/>
              </a:rPr>
              <a:t>)</a:t>
            </a:r>
          </a:p>
          <a:p>
            <a:pPr fontAlgn="auto">
              <a:spcBef>
                <a:spcPts val="0"/>
              </a:spcBef>
              <a:spcAft>
                <a:spcPts val="0"/>
              </a:spcAft>
              <a:defRPr/>
            </a:pP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600" dirty="0">
                <a:solidFill>
                  <a:schemeClr val="bg1"/>
                </a:solidFill>
                <a:latin typeface="Arial" pitchFamily="34" charset="0"/>
                <a:cs typeface="Arial" pitchFamily="34" charset="0"/>
              </a:rPr>
              <a:t>Skempton (1986) suggested the following correction for the SPT field blow-count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Arial" pitchFamily="34" charset="0"/>
                <a:cs typeface="Arial" pitchFamily="34" charset="0"/>
              </a:rPr>
              <a:t>f</a:t>
            </a:r>
          </a:p>
          <a:p>
            <a:pPr fontAlgn="auto">
              <a:spcBef>
                <a:spcPts val="0"/>
              </a:spcBef>
              <a:spcAft>
                <a:spcPts val="0"/>
              </a:spcAft>
              <a:defRPr/>
            </a:pPr>
            <a:endParaRPr lang="en-US" sz="16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b="1" dirty="0" smtClean="0">
                <a:solidFill>
                  <a:schemeClr val="bg1"/>
                </a:solidFill>
                <a:latin typeface="Arial" pitchFamily="34" charset="0"/>
                <a:cs typeface="Arial" pitchFamily="34" charset="0"/>
              </a:rPr>
              <a:t>N</a:t>
            </a:r>
            <a:r>
              <a:rPr lang="en-US" sz="2000" b="1" baseline="-25000" dirty="0" smtClean="0">
                <a:solidFill>
                  <a:schemeClr val="bg1"/>
                </a:solidFill>
                <a:latin typeface="Arial" pitchFamily="34" charset="0"/>
                <a:cs typeface="Arial" pitchFamily="34" charset="0"/>
              </a:rPr>
              <a:t>60</a:t>
            </a:r>
            <a:r>
              <a:rPr lang="en-US" sz="2000" b="1" dirty="0" smtClean="0">
                <a:solidFill>
                  <a:schemeClr val="bg1"/>
                </a:solidFill>
                <a:latin typeface="Arial" pitchFamily="34" charset="0"/>
                <a:cs typeface="Arial" pitchFamily="34" charset="0"/>
              </a:rPr>
              <a:t>  </a:t>
            </a:r>
            <a:r>
              <a:rPr lang="en-US" sz="2000" b="1" dirty="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r>
              <a:rPr lang="en-US" sz="1600" i="1" dirty="0" smtClean="0">
                <a:solidFill>
                  <a:schemeClr val="bg1"/>
                </a:solidFill>
                <a:latin typeface="Arial" pitchFamily="34" charset="0"/>
                <a:cs typeface="Arial" pitchFamily="34" charset="0"/>
              </a:rPr>
              <a:t>Where:</a:t>
            </a: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600" dirty="0">
                <a:solidFill>
                  <a:schemeClr val="bg1"/>
                </a:solidFill>
                <a:latin typeface="Arial" pitchFamily="34" charset="0"/>
                <a:cs typeface="Arial" pitchFamily="34" charset="0"/>
              </a:rPr>
              <a:t>E</a:t>
            </a:r>
            <a:r>
              <a:rPr lang="en-US" sz="1600" baseline="-25000" dirty="0">
                <a:solidFill>
                  <a:schemeClr val="bg1"/>
                </a:solidFill>
                <a:latin typeface="Arial" pitchFamily="34" charset="0"/>
                <a:cs typeface="Arial" pitchFamily="34" charset="0"/>
              </a:rPr>
              <a:t>m</a:t>
            </a:r>
            <a:r>
              <a:rPr lang="en-US" sz="1600" dirty="0">
                <a:solidFill>
                  <a:schemeClr val="bg1"/>
                </a:solidFill>
                <a:latin typeface="Arial" pitchFamily="34" charset="0"/>
                <a:cs typeface="Arial" pitchFamily="34" charset="0"/>
              </a:rPr>
              <a:t> = Hammer efficiency </a:t>
            </a:r>
            <a:r>
              <a:rPr lang="en-US" sz="1600" b="1" dirty="0">
                <a:solidFill>
                  <a:schemeClr val="bg1"/>
                </a:solidFill>
                <a:latin typeface="Arial" pitchFamily="34" charset="0"/>
                <a:cs typeface="Arial" pitchFamily="34" charset="0"/>
              </a:rPr>
              <a:t>(for U.S. equipment, E</a:t>
            </a:r>
            <a:r>
              <a:rPr lang="en-US" sz="1600" b="1" baseline="-25000" dirty="0">
                <a:solidFill>
                  <a:schemeClr val="bg1"/>
                </a:solidFill>
                <a:latin typeface="Arial" pitchFamily="34" charset="0"/>
                <a:cs typeface="Arial" pitchFamily="34" charset="0"/>
              </a:rPr>
              <a:t>m</a:t>
            </a:r>
            <a:r>
              <a:rPr lang="en-US" sz="1600" b="1" dirty="0">
                <a:solidFill>
                  <a:schemeClr val="bg1"/>
                </a:solidFill>
                <a:latin typeface="Arial" pitchFamily="34" charset="0"/>
                <a:cs typeface="Arial" pitchFamily="34" charset="0"/>
              </a:rPr>
              <a:t>= 0.6  for a </a:t>
            </a:r>
            <a:r>
              <a:rPr lang="en-US" sz="1600" b="1" u="sng" dirty="0">
                <a:solidFill>
                  <a:schemeClr val="bg1"/>
                </a:solidFill>
                <a:latin typeface="Arial" pitchFamily="34" charset="0"/>
                <a:cs typeface="Arial" pitchFamily="34" charset="0"/>
              </a:rPr>
              <a:t>safety </a:t>
            </a:r>
            <a:r>
              <a:rPr lang="en-US" sz="1600" b="1" u="sng" dirty="0" smtClean="0">
                <a:solidFill>
                  <a:schemeClr val="bg1"/>
                </a:solidFill>
                <a:latin typeface="Arial" pitchFamily="34" charset="0"/>
                <a:cs typeface="Arial" pitchFamily="34" charset="0"/>
              </a:rPr>
              <a:t>hammer</a:t>
            </a:r>
            <a:r>
              <a:rPr lang="en-US" sz="1600" b="1" dirty="0">
                <a:solidFill>
                  <a:schemeClr val="bg1"/>
                </a:solidFill>
                <a:latin typeface="Arial" pitchFamily="34" charset="0"/>
                <a:cs typeface="Arial" pitchFamily="34" charset="0"/>
              </a:rPr>
              <a:t>, </a:t>
            </a:r>
            <a:endParaRPr lang="en-US" sz="1600" b="1" dirty="0" smtClean="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600" b="1" dirty="0">
                <a:solidFill>
                  <a:schemeClr val="bg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and </a:t>
            </a:r>
            <a:r>
              <a:rPr lang="en-US" sz="1600" b="1" dirty="0">
                <a:solidFill>
                  <a:schemeClr val="bg1"/>
                </a:solidFill>
                <a:latin typeface="Arial" pitchFamily="34" charset="0"/>
                <a:cs typeface="Arial" pitchFamily="34" charset="0"/>
              </a:rPr>
              <a:t>0.45 for a </a:t>
            </a:r>
            <a:r>
              <a:rPr lang="en-US" sz="1600" b="1" u="sng" dirty="0">
                <a:solidFill>
                  <a:schemeClr val="bg1"/>
                </a:solidFill>
                <a:latin typeface="Arial" pitchFamily="34" charset="0"/>
                <a:cs typeface="Arial" pitchFamily="34" charset="0"/>
              </a:rPr>
              <a:t>doughnut hammer</a:t>
            </a:r>
            <a:r>
              <a:rPr lang="en-US" sz="1600" b="1" dirty="0">
                <a:solidFill>
                  <a:schemeClr val="bg1"/>
                </a:solidFill>
                <a:latin typeface="Arial" pitchFamily="34" charset="0"/>
                <a:cs typeface="Arial" pitchFamily="34" charset="0"/>
              </a:rPr>
              <a:t>). </a:t>
            </a:r>
            <a:r>
              <a:rPr lang="en-US" sz="1400" dirty="0">
                <a:solidFill>
                  <a:schemeClr val="bg1"/>
                </a:solidFill>
                <a:latin typeface="Arial" pitchFamily="34" charset="0"/>
                <a:cs typeface="Arial" pitchFamily="34" charset="0"/>
              </a:rPr>
              <a:t>For </a:t>
            </a:r>
            <a:r>
              <a:rPr lang="en-US" sz="1600" b="1" u="sng" dirty="0">
                <a:solidFill>
                  <a:schemeClr val="bg1"/>
                </a:solidFill>
                <a:latin typeface="Arial" pitchFamily="34" charset="0"/>
                <a:cs typeface="Arial" pitchFamily="34" charset="0"/>
              </a:rPr>
              <a:t>automatic systems </a:t>
            </a:r>
            <a:r>
              <a:rPr lang="en-US" sz="1400" dirty="0" smtClean="0">
                <a:solidFill>
                  <a:schemeClr val="bg1"/>
                </a:solidFill>
                <a:latin typeface="Arial" pitchFamily="34" charset="0"/>
                <a:cs typeface="Arial" pitchFamily="34" charset="0"/>
              </a:rPr>
              <a:t>that lift </a:t>
            </a:r>
            <a:r>
              <a:rPr lang="en-US" sz="1400" dirty="0">
                <a:solidFill>
                  <a:schemeClr val="bg1"/>
                </a:solidFill>
                <a:latin typeface="Arial" pitchFamily="34" charset="0"/>
                <a:cs typeface="Arial" pitchFamily="34" charset="0"/>
              </a:rPr>
              <a:t>the </a:t>
            </a:r>
            <a:endParaRPr lang="en-US" sz="1400" dirty="0" smtClean="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hammer </a:t>
            </a:r>
            <a:r>
              <a:rPr lang="en-US" sz="1400" dirty="0">
                <a:solidFill>
                  <a:schemeClr val="bg1"/>
                </a:solidFill>
                <a:latin typeface="Arial" pitchFamily="34" charset="0"/>
                <a:cs typeface="Arial" pitchFamily="34" charset="0"/>
              </a:rPr>
              <a:t>and allow it to drop unimpeded can deliver higher energy to </a:t>
            </a:r>
            <a:r>
              <a:rPr lang="en-US" sz="1400" dirty="0" smtClean="0">
                <a:solidFill>
                  <a:schemeClr val="bg1"/>
                </a:solidFill>
                <a:latin typeface="Arial" pitchFamily="34" charset="0"/>
                <a:cs typeface="Arial" pitchFamily="34" charset="0"/>
              </a:rPr>
              <a:t>the drill rods </a:t>
            </a:r>
          </a:p>
          <a:p>
            <a:pPr fontAlgn="auto">
              <a:spcBef>
                <a:spcPts val="0"/>
              </a:spcBef>
              <a:spcAft>
                <a:spcPts val="0"/>
              </a:spcAft>
              <a:tabLst>
                <a:tab pos="517525" algn="l"/>
              </a:tabLst>
              <a:defRPr/>
            </a:pP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with 	values </a:t>
            </a:r>
            <a:r>
              <a:rPr lang="en-US" sz="1400" dirty="0">
                <a:solidFill>
                  <a:schemeClr val="bg1"/>
                </a:solidFill>
                <a:latin typeface="Arial" pitchFamily="34" charset="0"/>
                <a:cs typeface="Arial" pitchFamily="34" charset="0"/>
              </a:rPr>
              <a:t>of </a:t>
            </a:r>
            <a:r>
              <a:rPr lang="en-US" sz="1600" b="1" u="sng" dirty="0">
                <a:solidFill>
                  <a:schemeClr val="bg1"/>
                </a:solidFill>
                <a:latin typeface="Arial" pitchFamily="34" charset="0"/>
                <a:cs typeface="Arial" pitchFamily="34" charset="0"/>
              </a:rPr>
              <a:t>E</a:t>
            </a:r>
            <a:r>
              <a:rPr lang="en-US" sz="1600" b="1" u="sng" baseline="-25000" dirty="0">
                <a:solidFill>
                  <a:schemeClr val="bg1"/>
                </a:solidFill>
                <a:latin typeface="Arial" pitchFamily="34" charset="0"/>
                <a:cs typeface="Arial" pitchFamily="34" charset="0"/>
              </a:rPr>
              <a:t>m</a:t>
            </a:r>
            <a:r>
              <a:rPr lang="en-US" sz="1400" b="1" u="sng" dirty="0">
                <a:solidFill>
                  <a:schemeClr val="bg1"/>
                </a:solidFill>
                <a:latin typeface="Arial" pitchFamily="34" charset="0"/>
                <a:cs typeface="Arial" pitchFamily="34" charset="0"/>
              </a:rPr>
              <a:t> as high as </a:t>
            </a:r>
            <a:r>
              <a:rPr lang="en-US" sz="1600" b="1" u="sng" dirty="0">
                <a:solidFill>
                  <a:schemeClr val="bg1"/>
                </a:solidFill>
                <a:latin typeface="Arial" pitchFamily="34" charset="0"/>
                <a:cs typeface="Arial" pitchFamily="34" charset="0"/>
              </a:rPr>
              <a:t>95</a:t>
            </a:r>
            <a:r>
              <a:rPr lang="en-US" sz="1400" b="1" u="sng" dirty="0">
                <a:solidFill>
                  <a:schemeClr val="bg1"/>
                </a:solidFill>
                <a:latin typeface="Arial" pitchFamily="34" charset="0"/>
                <a:cs typeface="Arial" pitchFamily="34" charset="0"/>
              </a:rPr>
              <a:t> </a:t>
            </a:r>
            <a:r>
              <a:rPr lang="en-US" sz="1400" b="1" dirty="0">
                <a:solidFill>
                  <a:schemeClr val="bg1"/>
                </a:solidFill>
                <a:latin typeface="Arial" pitchFamily="34" charset="0"/>
                <a:cs typeface="Arial" pitchFamily="34" charset="0"/>
              </a:rPr>
              <a:t>percent </a:t>
            </a:r>
            <a:r>
              <a:rPr lang="en-US" sz="1400" dirty="0">
                <a:solidFill>
                  <a:schemeClr val="bg1"/>
                </a:solidFill>
                <a:latin typeface="Arial" pitchFamily="34" charset="0"/>
                <a:cs typeface="Arial" pitchFamily="34" charset="0"/>
              </a:rPr>
              <a:t>(ASTM D 6066-96, 2004</a:t>
            </a:r>
            <a:r>
              <a:rPr lang="en-US" sz="1400" dirty="0" smtClean="0">
                <a:solidFill>
                  <a:schemeClr val="bg1"/>
                </a:solidFill>
                <a:latin typeface="Arial" pitchFamily="34" charset="0"/>
                <a:cs typeface="Arial" pitchFamily="34" charset="0"/>
              </a:rPr>
              <a:t>).</a:t>
            </a:r>
          </a:p>
          <a:p>
            <a:pPr fontAlgn="auto">
              <a:spcBef>
                <a:spcPts val="0"/>
              </a:spcBef>
              <a:spcAft>
                <a:spcPts val="0"/>
              </a:spcAft>
              <a:tabLst>
                <a:tab pos="517525" algn="l"/>
              </a:tabLst>
              <a:defRPr/>
            </a:pPr>
            <a:endParaRPr lang="en-US" sz="14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r>
              <a:rPr lang="en-US" sz="1600" dirty="0">
                <a:solidFill>
                  <a:schemeClr val="bg1"/>
                </a:solidFill>
                <a:latin typeface="Arial" pitchFamily="34" charset="0"/>
                <a:cs typeface="Arial" pitchFamily="34" charset="0"/>
              </a:rPr>
              <a:t>C</a:t>
            </a:r>
            <a:r>
              <a:rPr lang="en-US" sz="1600" baseline="-25000" dirty="0">
                <a:solidFill>
                  <a:schemeClr val="bg1"/>
                </a:solidFill>
                <a:latin typeface="Arial" pitchFamily="34" charset="0"/>
                <a:cs typeface="Arial" pitchFamily="34" charset="0"/>
              </a:rPr>
              <a:t>b</a:t>
            </a:r>
            <a:r>
              <a:rPr lang="en-US" sz="1600" dirty="0">
                <a:solidFill>
                  <a:schemeClr val="bg1"/>
                </a:solidFill>
                <a:latin typeface="Arial" pitchFamily="34" charset="0"/>
                <a:cs typeface="Arial" pitchFamily="34" charset="0"/>
              </a:rPr>
              <a:t> =  Borehole diameter correction (</a:t>
            </a:r>
            <a:r>
              <a:rPr lang="en-US" sz="1600" b="1" dirty="0">
                <a:solidFill>
                  <a:schemeClr val="bg1"/>
                </a:solidFill>
                <a:latin typeface="Arial" pitchFamily="34" charset="0"/>
                <a:cs typeface="Arial" pitchFamily="34" charset="0"/>
              </a:rPr>
              <a:t>C</a:t>
            </a:r>
            <a:r>
              <a:rPr lang="en-US" sz="1600" b="1" baseline="-25000" dirty="0">
                <a:solidFill>
                  <a:schemeClr val="bg1"/>
                </a:solidFill>
                <a:latin typeface="Arial" pitchFamily="34" charset="0"/>
                <a:cs typeface="Arial" pitchFamily="34" charset="0"/>
              </a:rPr>
              <a:t>b</a:t>
            </a:r>
            <a:r>
              <a:rPr lang="en-US" sz="1600" b="1" dirty="0">
                <a:solidFill>
                  <a:schemeClr val="bg1"/>
                </a:solidFill>
                <a:latin typeface="Arial" pitchFamily="34" charset="0"/>
                <a:cs typeface="Arial" pitchFamily="34" charset="0"/>
              </a:rPr>
              <a:t> = </a:t>
            </a:r>
            <a:r>
              <a:rPr lang="en-US" sz="1600" b="1" u="sng" dirty="0">
                <a:solidFill>
                  <a:schemeClr val="bg1"/>
                </a:solidFill>
                <a:latin typeface="Arial" pitchFamily="34" charset="0"/>
                <a:cs typeface="Arial" pitchFamily="34" charset="0"/>
              </a:rPr>
              <a:t>1.0</a:t>
            </a:r>
            <a:r>
              <a:rPr lang="en-US" sz="1600" b="1"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for borehole = 65 to 115 mm 	diameter, </a:t>
            </a:r>
            <a:r>
              <a:rPr lang="en-US" sz="1600" b="1" u="sng" dirty="0">
                <a:solidFill>
                  <a:schemeClr val="bg1"/>
                </a:solidFill>
                <a:latin typeface="Arial" pitchFamily="34" charset="0"/>
                <a:cs typeface="Arial" pitchFamily="34" charset="0"/>
              </a:rPr>
              <a:t>1.05</a:t>
            </a:r>
            <a:r>
              <a:rPr lang="en-US" sz="1600" dirty="0">
                <a:solidFill>
                  <a:schemeClr val="bg1"/>
                </a:solidFill>
                <a:latin typeface="Arial" pitchFamily="34" charset="0"/>
                <a:cs typeface="Arial" pitchFamily="34" charset="0"/>
              </a:rPr>
              <a:t> for 150 mm diameter, and </a:t>
            </a:r>
            <a:r>
              <a:rPr lang="en-US" sz="1600" b="1" u="sng" dirty="0">
                <a:solidFill>
                  <a:schemeClr val="bg1"/>
                </a:solidFill>
                <a:latin typeface="Arial" pitchFamily="34" charset="0"/>
                <a:cs typeface="Arial" pitchFamily="34" charset="0"/>
              </a:rPr>
              <a:t>1.15</a:t>
            </a:r>
            <a:r>
              <a:rPr lang="en-US" sz="1600" dirty="0">
                <a:solidFill>
                  <a:schemeClr val="bg1"/>
                </a:solidFill>
                <a:latin typeface="Arial" pitchFamily="34" charset="0"/>
                <a:cs typeface="Arial" pitchFamily="34" charset="0"/>
              </a:rPr>
              <a:t> for 200 mm diameter)   </a:t>
            </a:r>
            <a:endParaRPr lang="en-US" sz="16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dirty="0" smtClean="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r>
              <a:rPr lang="en-US" sz="1600" dirty="0">
                <a:solidFill>
                  <a:schemeClr val="bg1"/>
                </a:solidFill>
                <a:latin typeface="Arial" pitchFamily="34" charset="0"/>
                <a:cs typeface="Arial" pitchFamily="34" charset="0"/>
              </a:rPr>
              <a:t>C</a:t>
            </a:r>
            <a:r>
              <a:rPr lang="en-US" sz="1600" baseline="-25000" dirty="0">
                <a:solidFill>
                  <a:schemeClr val="bg1"/>
                </a:solidFill>
                <a:latin typeface="Arial" pitchFamily="34" charset="0"/>
                <a:cs typeface="Arial" pitchFamily="34" charset="0"/>
              </a:rPr>
              <a:t>r </a:t>
            </a:r>
            <a:r>
              <a:rPr lang="en-US" sz="1600" dirty="0">
                <a:solidFill>
                  <a:schemeClr val="bg1"/>
                </a:solidFill>
                <a:latin typeface="Arial" pitchFamily="34" charset="0"/>
                <a:cs typeface="Arial" pitchFamily="34" charset="0"/>
              </a:rPr>
              <a:t>= Rod length correction (</a:t>
            </a:r>
            <a:r>
              <a:rPr lang="en-US" sz="1600" b="1" dirty="0">
                <a:solidFill>
                  <a:schemeClr val="bg1"/>
                </a:solidFill>
                <a:latin typeface="Arial" pitchFamily="34" charset="0"/>
                <a:cs typeface="Arial" pitchFamily="34" charset="0"/>
              </a:rPr>
              <a:t>C</a:t>
            </a:r>
            <a:r>
              <a:rPr lang="en-US" sz="1600" b="1" baseline="-25000" dirty="0">
                <a:solidFill>
                  <a:schemeClr val="bg1"/>
                </a:solidFill>
                <a:latin typeface="Arial" pitchFamily="34" charset="0"/>
                <a:cs typeface="Arial" pitchFamily="34" charset="0"/>
              </a:rPr>
              <a:t>r</a:t>
            </a:r>
            <a:r>
              <a:rPr lang="en-US" sz="1600" b="1" dirty="0">
                <a:solidFill>
                  <a:schemeClr val="bg1"/>
                </a:solidFill>
                <a:latin typeface="Arial" pitchFamily="34" charset="0"/>
                <a:cs typeface="Arial" pitchFamily="34" charset="0"/>
              </a:rPr>
              <a:t> = </a:t>
            </a:r>
            <a:r>
              <a:rPr lang="en-US" sz="1600" b="1" u="sng" dirty="0">
                <a:solidFill>
                  <a:schemeClr val="bg1"/>
                </a:solidFill>
                <a:latin typeface="Arial" pitchFamily="34" charset="0"/>
                <a:cs typeface="Arial" pitchFamily="34" charset="0"/>
              </a:rPr>
              <a:t>0.75</a:t>
            </a:r>
            <a:r>
              <a:rPr lang="en-US" sz="1600" b="1"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for up to 4 m for drill rods, </a:t>
            </a:r>
            <a:r>
              <a:rPr lang="en-US" sz="1600" b="1" u="sng" dirty="0">
                <a:solidFill>
                  <a:schemeClr val="bg1"/>
                </a:solidFill>
                <a:latin typeface="Arial" pitchFamily="34" charset="0"/>
                <a:cs typeface="Arial" pitchFamily="34" charset="0"/>
              </a:rPr>
              <a:t>0.85</a:t>
            </a:r>
            <a:r>
              <a:rPr lang="en-US" sz="1600" dirty="0">
                <a:solidFill>
                  <a:schemeClr val="bg1"/>
                </a:solidFill>
                <a:latin typeface="Arial" pitchFamily="34" charset="0"/>
                <a:cs typeface="Arial" pitchFamily="34" charset="0"/>
              </a:rPr>
              <a:t> for 4 to 	6 m drill rods, </a:t>
            </a:r>
            <a:r>
              <a:rPr lang="en-US" sz="1600" b="1" u="sng" dirty="0">
                <a:solidFill>
                  <a:schemeClr val="bg1"/>
                </a:solidFill>
                <a:latin typeface="Arial" pitchFamily="34" charset="0"/>
                <a:cs typeface="Arial" pitchFamily="34" charset="0"/>
              </a:rPr>
              <a:t>0.95</a:t>
            </a:r>
            <a:r>
              <a:rPr lang="en-US" sz="1600" dirty="0">
                <a:solidFill>
                  <a:schemeClr val="bg1"/>
                </a:solidFill>
                <a:latin typeface="Arial" pitchFamily="34" charset="0"/>
                <a:cs typeface="Arial" pitchFamily="34" charset="0"/>
              </a:rPr>
              <a:t> for 6 to 10 m drill rods, and </a:t>
            </a:r>
            <a:r>
              <a:rPr lang="en-US" sz="1600" b="1" u="sng" dirty="0">
                <a:solidFill>
                  <a:schemeClr val="bg1"/>
                </a:solidFill>
                <a:latin typeface="Arial" pitchFamily="34" charset="0"/>
                <a:cs typeface="Arial" pitchFamily="34" charset="0"/>
              </a:rPr>
              <a:t>1.00</a:t>
            </a:r>
            <a:r>
              <a:rPr lang="en-US" sz="1600" dirty="0">
                <a:solidFill>
                  <a:schemeClr val="bg1"/>
                </a:solidFill>
                <a:latin typeface="Arial" pitchFamily="34" charset="0"/>
                <a:cs typeface="Arial" pitchFamily="34" charset="0"/>
              </a:rPr>
              <a:t> for rods in excess 	of 10 m) </a:t>
            </a:r>
          </a:p>
          <a:p>
            <a:pPr fontAlgn="auto">
              <a:spcBef>
                <a:spcPts val="0"/>
              </a:spcBef>
              <a:spcAft>
                <a:spcPts val="0"/>
              </a:spcAft>
              <a:tabLst>
                <a:tab pos="460375" algn="l"/>
              </a:tabLst>
              <a:defRPr/>
            </a:pPr>
            <a:endParaRPr lang="en-US" sz="1600" b="1" dirty="0">
              <a:solidFill>
                <a:schemeClr val="accent6">
                  <a:lumMod val="75000"/>
                </a:schemeClr>
              </a:solidFill>
              <a:latin typeface="Arial" pitchFamily="34" charset="0"/>
              <a:cs typeface="Arial" pitchFamily="34" charset="0"/>
            </a:endParaRPr>
          </a:p>
          <a:p>
            <a:pPr fontAlgn="auto">
              <a:spcBef>
                <a:spcPts val="0"/>
              </a:spcBef>
              <a:spcAft>
                <a:spcPts val="0"/>
              </a:spcAft>
              <a:tabLst>
                <a:tab pos="460375" algn="l"/>
              </a:tabLst>
              <a:defRPr/>
            </a:pPr>
            <a:r>
              <a:rPr lang="en-US" b="1" dirty="0">
                <a:solidFill>
                  <a:schemeClr val="accent6">
                    <a:lumMod val="75000"/>
                  </a:schemeClr>
                </a:solidFill>
                <a:latin typeface="Arial" pitchFamily="34" charset="0"/>
                <a:cs typeface="Arial" pitchFamily="34" charset="0"/>
              </a:rPr>
              <a:t>	As an average value N</a:t>
            </a:r>
            <a:r>
              <a:rPr lang="en-US" b="1" baseline="-25000" dirty="0">
                <a:solidFill>
                  <a:schemeClr val="accent6">
                    <a:lumMod val="75000"/>
                  </a:schemeClr>
                </a:solidFill>
                <a:latin typeface="Arial" pitchFamily="34" charset="0"/>
                <a:cs typeface="Arial" pitchFamily="34" charset="0"/>
              </a:rPr>
              <a:t>60</a:t>
            </a:r>
            <a:r>
              <a:rPr lang="en-US" b="1" dirty="0">
                <a:solidFill>
                  <a:schemeClr val="accent6">
                    <a:lumMod val="75000"/>
                  </a:schemeClr>
                </a:solidFill>
                <a:latin typeface="Arial" pitchFamily="34" charset="0"/>
                <a:cs typeface="Arial" pitchFamily="34" charset="0"/>
              </a:rPr>
              <a:t> = 0.5  to  0.67N</a:t>
            </a:r>
            <a:r>
              <a:rPr lang="en-US" b="1" baseline="-25000" dirty="0">
                <a:solidFill>
                  <a:schemeClr val="accent6">
                    <a:lumMod val="75000"/>
                  </a:schemeClr>
                </a:solidFill>
                <a:latin typeface="Arial" pitchFamily="34" charset="0"/>
                <a:cs typeface="Arial" pitchFamily="34" charset="0"/>
              </a:rPr>
              <a:t>f</a:t>
            </a:r>
          </a:p>
        </p:txBody>
      </p:sp>
      <p:grpSp>
        <p:nvGrpSpPr>
          <p:cNvPr id="6" name="Group 5"/>
          <p:cNvGrpSpPr/>
          <p:nvPr/>
        </p:nvGrpSpPr>
        <p:grpSpPr>
          <a:xfrm>
            <a:off x="1709098" y="1580495"/>
            <a:ext cx="3055938" cy="788987"/>
            <a:chOff x="1927466" y="1444015"/>
            <a:chExt cx="3055938" cy="788987"/>
          </a:xfrm>
        </p:grpSpPr>
        <p:grpSp>
          <p:nvGrpSpPr>
            <p:cNvPr id="33795" name="Group 26"/>
            <p:cNvGrpSpPr>
              <a:grpSpLocks/>
            </p:cNvGrpSpPr>
            <p:nvPr/>
          </p:nvGrpSpPr>
          <p:grpSpPr bwMode="auto">
            <a:xfrm>
              <a:off x="1927466" y="1444015"/>
              <a:ext cx="1484313" cy="749300"/>
              <a:chOff x="3860800" y="3244334"/>
              <a:chExt cx="1484923" cy="749112"/>
            </a:xfrm>
          </p:grpSpPr>
          <p:cxnSp>
            <p:nvCxnSpPr>
              <p:cNvPr id="23" name="Straight Connector 22"/>
              <p:cNvCxnSpPr/>
              <p:nvPr/>
            </p:nvCxnSpPr>
            <p:spPr>
              <a:xfrm>
                <a:off x="3860800" y="3618890"/>
                <a:ext cx="1484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875094" y="3244334"/>
                <a:ext cx="1349930" cy="366620"/>
              </a:xfrm>
              <a:prstGeom prst="rect">
                <a:avLst/>
              </a:prstGeom>
            </p:spPr>
            <p:txBody>
              <a:bodyPr wrap="none">
                <a:spAutoFit/>
              </a:bodyPr>
              <a:lstStyle/>
              <a:p>
                <a:r>
                  <a:rPr lang="en-US" dirty="0">
                    <a:solidFill>
                      <a:schemeClr val="bg1"/>
                    </a:solidFill>
                  </a:rPr>
                  <a:t>E</a:t>
                </a:r>
                <a:r>
                  <a:rPr lang="en-US" baseline="-25000" dirty="0">
                    <a:solidFill>
                      <a:schemeClr val="bg1"/>
                    </a:solidFill>
                  </a:rPr>
                  <a:t>m</a:t>
                </a:r>
                <a:r>
                  <a:rPr lang="en-US" dirty="0">
                    <a:solidFill>
                      <a:schemeClr val="bg1"/>
                    </a:solidFill>
                  </a:rPr>
                  <a:t> C</a:t>
                </a:r>
                <a:r>
                  <a:rPr lang="en-US" baseline="-25000" dirty="0">
                    <a:solidFill>
                      <a:schemeClr val="bg1"/>
                    </a:solidFill>
                  </a:rPr>
                  <a:t>b</a:t>
                </a:r>
                <a:r>
                  <a:rPr lang="en-US" dirty="0">
                    <a:solidFill>
                      <a:schemeClr val="bg1"/>
                    </a:solidFill>
                  </a:rPr>
                  <a:t> C</a:t>
                </a:r>
                <a:r>
                  <a:rPr lang="en-US" baseline="-25000" dirty="0">
                    <a:solidFill>
                      <a:schemeClr val="bg1"/>
                    </a:solidFill>
                  </a:rPr>
                  <a:t>r  </a:t>
                </a:r>
                <a:r>
                  <a:rPr lang="en-US" dirty="0">
                    <a:solidFill>
                      <a:schemeClr val="bg1"/>
                    </a:solidFill>
                  </a:rPr>
                  <a:t>N</a:t>
                </a:r>
                <a:r>
                  <a:rPr lang="en-US" baseline="-25000" dirty="0">
                    <a:solidFill>
                      <a:schemeClr val="bg1"/>
                    </a:solidFill>
                  </a:rPr>
                  <a:t>f</a:t>
                </a:r>
                <a:endParaRPr lang="en-US" dirty="0">
                  <a:solidFill>
                    <a:schemeClr val="bg1"/>
                  </a:solidFill>
                </a:endParaRPr>
              </a:p>
            </p:txBody>
          </p:sp>
          <p:sp>
            <p:nvSpPr>
              <p:cNvPr id="26" name="Rectangle 25"/>
              <p:cNvSpPr/>
              <p:nvPr/>
            </p:nvSpPr>
            <p:spPr>
              <a:xfrm>
                <a:off x="4359480" y="3626825"/>
                <a:ext cx="438330" cy="366621"/>
              </a:xfrm>
              <a:prstGeom prst="rect">
                <a:avLst/>
              </a:prstGeom>
            </p:spPr>
            <p:txBody>
              <a:bodyPr wrap="none">
                <a:spAutoFit/>
              </a:bodyPr>
              <a:lstStyle/>
              <a:p>
                <a:r>
                  <a:rPr lang="en-US" dirty="0">
                    <a:solidFill>
                      <a:schemeClr val="bg1"/>
                    </a:solidFill>
                  </a:rPr>
                  <a:t>60</a:t>
                </a:r>
              </a:p>
            </p:txBody>
          </p:sp>
        </p:grpSp>
        <p:sp>
          <p:nvSpPr>
            <p:cNvPr id="28" name="Freeform 27"/>
            <p:cNvSpPr/>
            <p:nvPr/>
          </p:nvSpPr>
          <p:spPr>
            <a:xfrm>
              <a:off x="2849804" y="1926615"/>
              <a:ext cx="2133600" cy="306387"/>
            </a:xfrm>
            <a:custGeom>
              <a:avLst/>
              <a:gdLst>
                <a:gd name="connsiteX0" fmla="*/ 0 w 1656862"/>
                <a:gd name="connsiteY0" fmla="*/ 101600 h 306102"/>
                <a:gd name="connsiteX1" fmla="*/ 1148862 w 1656862"/>
                <a:gd name="connsiteY1" fmla="*/ 289169 h 306102"/>
                <a:gd name="connsiteX2" fmla="*/ 1656862 w 1656862"/>
                <a:gd name="connsiteY2" fmla="*/ 0 h 306102"/>
              </a:gdLst>
              <a:ahLst/>
              <a:cxnLst>
                <a:cxn ang="0">
                  <a:pos x="connsiteX0" y="connsiteY0"/>
                </a:cxn>
                <a:cxn ang="0">
                  <a:pos x="connsiteX1" y="connsiteY1"/>
                </a:cxn>
                <a:cxn ang="0">
                  <a:pos x="connsiteX2" y="connsiteY2"/>
                </a:cxn>
              </a:cxnLst>
              <a:rect l="l" t="t" r="r" b="b"/>
              <a:pathLst>
                <a:path w="1656862" h="306102">
                  <a:moveTo>
                    <a:pt x="0" y="101600"/>
                  </a:moveTo>
                  <a:cubicBezTo>
                    <a:pt x="436359" y="203851"/>
                    <a:pt x="872718" y="306102"/>
                    <a:pt x="1148862" y="289169"/>
                  </a:cubicBezTo>
                  <a:cubicBezTo>
                    <a:pt x="1425006" y="272236"/>
                    <a:pt x="1540934" y="136118"/>
                    <a:pt x="1656862" y="0"/>
                  </a:cubicBezTo>
                </a:path>
              </a:pathLst>
            </a:custGeom>
            <a:ln>
              <a:solidFill>
                <a:srgbClr val="FF0000"/>
              </a:solidFill>
              <a:headEnd type="stealth"/>
              <a:tailEnd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grpSp>
      <p:sp>
        <p:nvSpPr>
          <p:cNvPr id="29" name="TextBox 28"/>
          <p:cNvSpPr txBox="1"/>
          <p:nvPr/>
        </p:nvSpPr>
        <p:spPr>
          <a:xfrm>
            <a:off x="4107811" y="1782107"/>
            <a:ext cx="2855912" cy="304800"/>
          </a:xfrm>
          <a:prstGeom prst="rect">
            <a:avLst/>
          </a:prstGeom>
          <a:noFill/>
        </p:spPr>
        <p:txBody>
          <a:bodyPr wrap="none">
            <a:spAutoFit/>
          </a:bodyPr>
          <a:lstStyle/>
          <a:p>
            <a:pPr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Assuming 60% hammer efficiency</a:t>
            </a:r>
          </a:p>
        </p:txBody>
      </p:sp>
      <p:pic>
        <p:nvPicPr>
          <p:cNvPr id="33798" name="Picture 2"/>
          <p:cNvPicPr>
            <a:picLocks noChangeAspect="1" noChangeArrowheads="1"/>
          </p:cNvPicPr>
          <p:nvPr/>
        </p:nvPicPr>
        <p:blipFill>
          <a:blip r:embed="rId3" cstate="print"/>
          <a:srcRect r="63429"/>
          <a:stretch>
            <a:fillRect/>
          </a:stretch>
        </p:blipFill>
        <p:spPr bwMode="auto">
          <a:xfrm>
            <a:off x="7428417" y="61256"/>
            <a:ext cx="1606404" cy="2337253"/>
          </a:xfrm>
          <a:prstGeom prst="rect">
            <a:avLst/>
          </a:prstGeom>
          <a:noFill/>
          <a:ln w="9525">
            <a:noFill/>
            <a:miter lim="800000"/>
            <a:headEnd/>
            <a:tailEnd/>
          </a:ln>
        </p:spPr>
      </p:pic>
      <p:pic>
        <p:nvPicPr>
          <p:cNvPr id="33799" name="Picture 2"/>
          <p:cNvPicPr>
            <a:picLocks noChangeAspect="1" noChangeArrowheads="1"/>
          </p:cNvPicPr>
          <p:nvPr/>
        </p:nvPicPr>
        <p:blipFill>
          <a:blip r:embed="rId3" cstate="print"/>
          <a:srcRect l="66856"/>
          <a:stretch>
            <a:fillRect/>
          </a:stretch>
        </p:blipFill>
        <p:spPr bwMode="auto">
          <a:xfrm>
            <a:off x="7540993" y="4381570"/>
            <a:ext cx="1517732" cy="2439212"/>
          </a:xfrm>
          <a:prstGeom prst="rect">
            <a:avLst/>
          </a:prstGeom>
          <a:noFill/>
          <a:ln w="9525">
            <a:noFill/>
            <a:miter lim="800000"/>
            <a:headEnd/>
            <a:tailEnd/>
          </a:ln>
        </p:spPr>
      </p:pic>
      <p:pic>
        <p:nvPicPr>
          <p:cNvPr id="33800" name="Picture 2"/>
          <p:cNvPicPr>
            <a:picLocks noChangeAspect="1" noChangeArrowheads="1"/>
          </p:cNvPicPr>
          <p:nvPr/>
        </p:nvPicPr>
        <p:blipFill>
          <a:blip r:embed="rId3" cstate="print"/>
          <a:srcRect l="32571" r="32571"/>
          <a:stretch>
            <a:fillRect/>
          </a:stretch>
        </p:blipFill>
        <p:spPr bwMode="auto">
          <a:xfrm>
            <a:off x="7493225" y="2421496"/>
            <a:ext cx="1504084" cy="2297859"/>
          </a:xfrm>
          <a:prstGeom prst="rect">
            <a:avLst/>
          </a:prstGeom>
          <a:noFill/>
          <a:ln w="9525">
            <a:noFill/>
            <a:miter lim="800000"/>
            <a:headEnd/>
            <a:tailEnd/>
          </a:ln>
        </p:spPr>
      </p:pic>
      <p:sp>
        <p:nvSpPr>
          <p:cNvPr id="9" name="Rectangle 8"/>
          <p:cNvSpPr/>
          <p:nvPr/>
        </p:nvSpPr>
        <p:spPr>
          <a:xfrm>
            <a:off x="8194721" y="569373"/>
            <a:ext cx="1005896" cy="523220"/>
          </a:xfrm>
          <a:prstGeom prst="rect">
            <a:avLst/>
          </a:prstGeom>
        </p:spPr>
        <p:txBody>
          <a:bodyPr wrap="square">
            <a:spAutoFit/>
          </a:bodyPr>
          <a:lstStyle/>
          <a:p>
            <a:r>
              <a:rPr lang="en-US" sz="1400" dirty="0">
                <a:solidFill>
                  <a:srgbClr val="FF0000"/>
                </a:solidFill>
                <a:latin typeface="Arial" pitchFamily="34" charset="0"/>
                <a:cs typeface="Arial" pitchFamily="34" charset="0"/>
              </a:rPr>
              <a:t>doughnut hammer</a:t>
            </a:r>
            <a:endParaRPr lang="en-US" sz="1400" dirty="0">
              <a:solidFill>
                <a:srgbClr val="FF0000"/>
              </a:solidFill>
            </a:endParaRPr>
          </a:p>
        </p:txBody>
      </p:sp>
      <p:sp>
        <p:nvSpPr>
          <p:cNvPr id="19" name="Rectangle 18"/>
          <p:cNvSpPr/>
          <p:nvPr/>
        </p:nvSpPr>
        <p:spPr>
          <a:xfrm>
            <a:off x="8272563" y="3517416"/>
            <a:ext cx="1005896" cy="523220"/>
          </a:xfrm>
          <a:prstGeom prst="rect">
            <a:avLst/>
          </a:prstGeom>
        </p:spPr>
        <p:txBody>
          <a:bodyPr wrap="square">
            <a:spAutoFit/>
          </a:bodyPr>
          <a:lstStyle/>
          <a:p>
            <a:r>
              <a:rPr lang="en-US" sz="1400" dirty="0" smtClean="0">
                <a:solidFill>
                  <a:srgbClr val="FF0000"/>
                </a:solidFill>
                <a:latin typeface="Arial" pitchFamily="34" charset="0"/>
                <a:cs typeface="Arial" pitchFamily="34" charset="0"/>
              </a:rPr>
              <a:t>safety </a:t>
            </a:r>
            <a:r>
              <a:rPr lang="en-US" sz="1400" dirty="0">
                <a:solidFill>
                  <a:srgbClr val="FF0000"/>
                </a:solidFill>
                <a:latin typeface="Arial" pitchFamily="34" charset="0"/>
                <a:cs typeface="Arial" pitchFamily="34" charset="0"/>
              </a:rPr>
              <a:t>hammer</a:t>
            </a:r>
            <a:endParaRPr lang="en-US" sz="1400" dirty="0">
              <a:solidFill>
                <a:srgbClr val="FF0000"/>
              </a:solidFill>
            </a:endParaRPr>
          </a:p>
        </p:txBody>
      </p:sp>
      <p:sp>
        <p:nvSpPr>
          <p:cNvPr id="20" name="Rectangle 19"/>
          <p:cNvSpPr/>
          <p:nvPr/>
        </p:nvSpPr>
        <p:spPr>
          <a:xfrm>
            <a:off x="8208376" y="4758740"/>
            <a:ext cx="1005896" cy="523220"/>
          </a:xfrm>
          <a:prstGeom prst="rect">
            <a:avLst/>
          </a:prstGeom>
        </p:spPr>
        <p:txBody>
          <a:bodyPr wrap="square">
            <a:spAutoFit/>
          </a:bodyPr>
          <a:lstStyle/>
          <a:p>
            <a:r>
              <a:rPr lang="en-US" sz="1400" dirty="0" smtClean="0">
                <a:solidFill>
                  <a:srgbClr val="FF0000"/>
                </a:solidFill>
                <a:latin typeface="Arial" pitchFamily="34" charset="0"/>
                <a:cs typeface="Arial" pitchFamily="34" charset="0"/>
              </a:rPr>
              <a:t>Automatic </a:t>
            </a:r>
            <a:r>
              <a:rPr lang="en-US" sz="1400" dirty="0">
                <a:solidFill>
                  <a:srgbClr val="FF0000"/>
                </a:solidFill>
                <a:latin typeface="Arial" pitchFamily="34" charset="0"/>
                <a:cs typeface="Arial" pitchFamily="34" charset="0"/>
              </a:rPr>
              <a:t>hammer</a:t>
            </a:r>
            <a:endParaRPr lang="en-US" sz="1400" dirty="0">
              <a:solidFill>
                <a:srgbClr val="FF0000"/>
              </a:solidFill>
            </a:endParaRPr>
          </a:p>
        </p:txBody>
      </p:sp>
      <p:sp>
        <p:nvSpPr>
          <p:cNvPr id="4" name="Freeform 3"/>
          <p:cNvSpPr/>
          <p:nvPr/>
        </p:nvSpPr>
        <p:spPr>
          <a:xfrm>
            <a:off x="6346209" y="3466532"/>
            <a:ext cx="1282890" cy="2028896"/>
          </a:xfrm>
          <a:custGeom>
            <a:avLst/>
            <a:gdLst>
              <a:gd name="connsiteX0" fmla="*/ 0 w 1282890"/>
              <a:gd name="connsiteY0" fmla="*/ 0 h 2019869"/>
              <a:gd name="connsiteX1" fmla="*/ 982639 w 1282890"/>
              <a:gd name="connsiteY1" fmla="*/ 1160060 h 2019869"/>
              <a:gd name="connsiteX2" fmla="*/ 968991 w 1282890"/>
              <a:gd name="connsiteY2" fmla="*/ 1705970 h 2019869"/>
              <a:gd name="connsiteX3" fmla="*/ 1282890 w 1282890"/>
              <a:gd name="connsiteY3" fmla="*/ 2019869 h 2019869"/>
              <a:gd name="connsiteX4" fmla="*/ 1282890 w 1282890"/>
              <a:gd name="connsiteY4" fmla="*/ 2019869 h 2019869"/>
              <a:gd name="connsiteX0" fmla="*/ 0 w 1282890"/>
              <a:gd name="connsiteY0" fmla="*/ 0 h 2019869"/>
              <a:gd name="connsiteX1" fmla="*/ 982639 w 1282890"/>
              <a:gd name="connsiteY1" fmla="*/ 1160060 h 2019869"/>
              <a:gd name="connsiteX2" fmla="*/ 968991 w 1282890"/>
              <a:gd name="connsiteY2" fmla="*/ 1705970 h 2019869"/>
              <a:gd name="connsiteX3" fmla="*/ 1282890 w 1282890"/>
              <a:gd name="connsiteY3" fmla="*/ 2019869 h 2019869"/>
              <a:gd name="connsiteX4" fmla="*/ 1282890 w 1282890"/>
              <a:gd name="connsiteY4" fmla="*/ 2019869 h 2019869"/>
              <a:gd name="connsiteX0" fmla="*/ 0 w 1282890"/>
              <a:gd name="connsiteY0" fmla="*/ 0 h 2019869"/>
              <a:gd name="connsiteX1" fmla="*/ 968991 w 1282890"/>
              <a:gd name="connsiteY1" fmla="*/ 1705970 h 2019869"/>
              <a:gd name="connsiteX2" fmla="*/ 1282890 w 1282890"/>
              <a:gd name="connsiteY2" fmla="*/ 2019869 h 2019869"/>
              <a:gd name="connsiteX3" fmla="*/ 1282890 w 1282890"/>
              <a:gd name="connsiteY3" fmla="*/ 2019869 h 2019869"/>
              <a:gd name="connsiteX0" fmla="*/ 0 w 1282890"/>
              <a:gd name="connsiteY0" fmla="*/ 0 h 2019869"/>
              <a:gd name="connsiteX1" fmla="*/ 1105468 w 1282890"/>
              <a:gd name="connsiteY1" fmla="*/ 968991 h 2019869"/>
              <a:gd name="connsiteX2" fmla="*/ 1282890 w 1282890"/>
              <a:gd name="connsiteY2" fmla="*/ 2019869 h 2019869"/>
              <a:gd name="connsiteX3" fmla="*/ 1282890 w 1282890"/>
              <a:gd name="connsiteY3" fmla="*/ 2019869 h 2019869"/>
              <a:gd name="connsiteX0" fmla="*/ 0 w 1282890"/>
              <a:gd name="connsiteY0" fmla="*/ 0 h 2019869"/>
              <a:gd name="connsiteX1" fmla="*/ 1105468 w 1282890"/>
              <a:gd name="connsiteY1" fmla="*/ 968991 h 2019869"/>
              <a:gd name="connsiteX2" fmla="*/ 1282890 w 1282890"/>
              <a:gd name="connsiteY2" fmla="*/ 2019869 h 2019869"/>
              <a:gd name="connsiteX3" fmla="*/ 1282890 w 1282890"/>
              <a:gd name="connsiteY3" fmla="*/ 2019869 h 2019869"/>
              <a:gd name="connsiteX0" fmla="*/ 0 w 1282890"/>
              <a:gd name="connsiteY0" fmla="*/ 0 h 2019869"/>
              <a:gd name="connsiteX1" fmla="*/ 818865 w 1282890"/>
              <a:gd name="connsiteY1" fmla="*/ 1037230 h 2019869"/>
              <a:gd name="connsiteX2" fmla="*/ 1282890 w 1282890"/>
              <a:gd name="connsiteY2" fmla="*/ 2019869 h 2019869"/>
              <a:gd name="connsiteX3" fmla="*/ 1282890 w 1282890"/>
              <a:gd name="connsiteY3" fmla="*/ 2019869 h 2019869"/>
              <a:gd name="connsiteX0" fmla="*/ 0 w 1283104"/>
              <a:gd name="connsiteY0" fmla="*/ 0 h 2292824"/>
              <a:gd name="connsiteX1" fmla="*/ 818865 w 1283104"/>
              <a:gd name="connsiteY1" fmla="*/ 1037230 h 2292824"/>
              <a:gd name="connsiteX2" fmla="*/ 1282890 w 1283104"/>
              <a:gd name="connsiteY2" fmla="*/ 2019869 h 2292824"/>
              <a:gd name="connsiteX3" fmla="*/ 873457 w 1283104"/>
              <a:gd name="connsiteY3" fmla="*/ 2292824 h 2292824"/>
              <a:gd name="connsiteX0" fmla="*/ 0 w 1282890"/>
              <a:gd name="connsiteY0" fmla="*/ 0 h 2019869"/>
              <a:gd name="connsiteX1" fmla="*/ 818865 w 1282890"/>
              <a:gd name="connsiteY1" fmla="*/ 1037230 h 2019869"/>
              <a:gd name="connsiteX2" fmla="*/ 1282890 w 1282890"/>
              <a:gd name="connsiteY2" fmla="*/ 2019869 h 2019869"/>
              <a:gd name="connsiteX0" fmla="*/ 0 w 1282890"/>
              <a:gd name="connsiteY0" fmla="*/ 0 h 2019869"/>
              <a:gd name="connsiteX1" fmla="*/ 818865 w 1282890"/>
              <a:gd name="connsiteY1" fmla="*/ 1037230 h 2019869"/>
              <a:gd name="connsiteX2" fmla="*/ 1282890 w 1282890"/>
              <a:gd name="connsiteY2" fmla="*/ 2019869 h 2019869"/>
              <a:gd name="connsiteX0" fmla="*/ 0 w 1282890"/>
              <a:gd name="connsiteY0" fmla="*/ 0 h 2019869"/>
              <a:gd name="connsiteX1" fmla="*/ 1282890 w 1282890"/>
              <a:gd name="connsiteY1" fmla="*/ 2019869 h 2019869"/>
              <a:gd name="connsiteX0" fmla="*/ 0 w 1282890"/>
              <a:gd name="connsiteY0" fmla="*/ 0 h 2019869"/>
              <a:gd name="connsiteX1" fmla="*/ 1282890 w 1282890"/>
              <a:gd name="connsiteY1" fmla="*/ 2019869 h 2019869"/>
              <a:gd name="connsiteX0" fmla="*/ 0 w 1282890"/>
              <a:gd name="connsiteY0" fmla="*/ 0 h 2028198"/>
              <a:gd name="connsiteX1" fmla="*/ 1282890 w 1282890"/>
              <a:gd name="connsiteY1" fmla="*/ 2019869 h 2028198"/>
              <a:gd name="connsiteX0" fmla="*/ 0 w 1282890"/>
              <a:gd name="connsiteY0" fmla="*/ 0 h 2028896"/>
              <a:gd name="connsiteX1" fmla="*/ 1282890 w 1282890"/>
              <a:gd name="connsiteY1" fmla="*/ 2019869 h 2028896"/>
            </a:gdLst>
            <a:ahLst/>
            <a:cxnLst>
              <a:cxn ang="0">
                <a:pos x="connsiteX0" y="connsiteY0"/>
              </a:cxn>
              <a:cxn ang="0">
                <a:pos x="connsiteX1" y="connsiteY1"/>
              </a:cxn>
            </a:cxnLst>
            <a:rect l="l" t="t" r="r" b="b"/>
            <a:pathLst>
              <a:path w="1282890" h="2028896">
                <a:moveTo>
                  <a:pt x="0" y="0"/>
                </a:moveTo>
                <a:cubicBezTo>
                  <a:pt x="1110017" y="509516"/>
                  <a:pt x="541362" y="2165445"/>
                  <a:pt x="1282890" y="2019869"/>
                </a:cubicBezTo>
              </a:path>
            </a:pathLst>
          </a:custGeom>
          <a:noFill/>
          <a:ln>
            <a:solidFill>
              <a:srgbClr val="92D05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2709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33015" y="1897195"/>
            <a:ext cx="4476466" cy="12963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18" name="Rectangle 3"/>
          <p:cNvSpPr>
            <a:spLocks noChangeArrowheads="1"/>
          </p:cNvSpPr>
          <p:nvPr/>
        </p:nvSpPr>
        <p:spPr bwMode="auto">
          <a:xfrm>
            <a:off x="211138" y="464719"/>
            <a:ext cx="8753475" cy="6032421"/>
          </a:xfrm>
          <a:prstGeom prst="rect">
            <a:avLst/>
          </a:prstGeom>
          <a:noFill/>
          <a:ln w="9525">
            <a:noFill/>
            <a:miter lim="800000"/>
            <a:headEnd/>
            <a:tailEnd/>
          </a:ln>
        </p:spPr>
        <p:txBody>
          <a:bodyPr>
            <a:spAutoFit/>
          </a:bodyPr>
          <a:lstStyle/>
          <a:p>
            <a:r>
              <a:rPr lang="en-US" sz="2000" b="1" i="1" dirty="0">
                <a:solidFill>
                  <a:schemeClr val="bg1"/>
                </a:solidFill>
              </a:rPr>
              <a:t>Correction of N Value for foundations in an </a:t>
            </a:r>
            <a:r>
              <a:rPr lang="en-US" sz="2000" b="1" i="1" u="sng" dirty="0">
                <a:solidFill>
                  <a:schemeClr val="bg1"/>
                </a:solidFill>
              </a:rPr>
              <a:t>earthquake </a:t>
            </a:r>
            <a:r>
              <a:rPr lang="en-US" sz="2000" b="1" i="1" dirty="0">
                <a:solidFill>
                  <a:schemeClr val="bg1"/>
                </a:solidFill>
              </a:rPr>
              <a:t>zone </a:t>
            </a:r>
            <a:endParaRPr lang="en-US" sz="2000" b="1" i="1" dirty="0" smtClean="0">
              <a:solidFill>
                <a:schemeClr val="bg1"/>
              </a:solidFill>
            </a:endParaRPr>
          </a:p>
          <a:p>
            <a:endParaRPr lang="en-US" sz="1600" b="1" i="1" dirty="0">
              <a:solidFill>
                <a:schemeClr val="bg1"/>
              </a:solidFill>
            </a:endParaRPr>
          </a:p>
          <a:p>
            <a:r>
              <a:rPr lang="en-US" sz="1600" dirty="0">
                <a:solidFill>
                  <a:schemeClr val="bg1"/>
                </a:solidFill>
              </a:rPr>
              <a:t>engineering, such as liquefaction analyses, the standard penetration test N</a:t>
            </a:r>
            <a:r>
              <a:rPr lang="en-US" sz="1600" baseline="-25000" dirty="0">
                <a:solidFill>
                  <a:schemeClr val="bg1"/>
                </a:solidFill>
              </a:rPr>
              <a:t>60</a:t>
            </a:r>
            <a:r>
              <a:rPr lang="en-US" sz="1600" dirty="0">
                <a:solidFill>
                  <a:schemeClr val="bg1"/>
                </a:solidFill>
              </a:rPr>
              <a:t> value is corrected for the overburden soil pressure, also known as the effective overburden pressure or the vertical effective stress (</a:t>
            </a:r>
            <a:r>
              <a:rPr lang="en-US" dirty="0">
                <a:solidFill>
                  <a:schemeClr val="bg1"/>
                </a:solidFill>
                <a:latin typeface="Symbol" pitchFamily="18" charset="2"/>
              </a:rPr>
              <a:t>s</a:t>
            </a:r>
            <a:r>
              <a:rPr lang="en-US" sz="1600" baseline="-25000" dirty="0">
                <a:solidFill>
                  <a:schemeClr val="bg1"/>
                </a:solidFill>
              </a:rPr>
              <a:t>v</a:t>
            </a:r>
            <a:r>
              <a:rPr lang="en-US" sz="1600" dirty="0">
                <a:solidFill>
                  <a:schemeClr val="bg1"/>
                </a:solidFill>
              </a:rPr>
              <a:t>). </a:t>
            </a:r>
            <a:endParaRPr lang="en-US" sz="1600" dirty="0" smtClean="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Where:</a:t>
            </a:r>
          </a:p>
          <a:p>
            <a:endParaRPr lang="en-US" sz="1600" dirty="0">
              <a:solidFill>
                <a:schemeClr val="bg1"/>
              </a:solidFill>
            </a:endParaRPr>
          </a:p>
          <a:p>
            <a:r>
              <a:rPr lang="en-US" sz="2000" i="1" dirty="0">
                <a:solidFill>
                  <a:schemeClr val="bg1"/>
                </a:solidFill>
              </a:rPr>
              <a:t>(N</a:t>
            </a:r>
            <a:r>
              <a:rPr lang="en-US" sz="2000" i="1" baseline="-25000" dirty="0">
                <a:solidFill>
                  <a:schemeClr val="bg1"/>
                </a:solidFill>
              </a:rPr>
              <a:t>1</a:t>
            </a:r>
            <a:r>
              <a:rPr lang="en-US" sz="2000" i="1" dirty="0">
                <a:solidFill>
                  <a:schemeClr val="bg1"/>
                </a:solidFill>
              </a:rPr>
              <a:t>)</a:t>
            </a:r>
            <a:r>
              <a:rPr lang="en-US" sz="2000" i="1" baseline="-25000" dirty="0">
                <a:solidFill>
                  <a:schemeClr val="bg1"/>
                </a:solidFill>
              </a:rPr>
              <a:t>60</a:t>
            </a:r>
            <a:r>
              <a:rPr lang="en-US" sz="2000" i="1" dirty="0">
                <a:solidFill>
                  <a:schemeClr val="bg1"/>
                </a:solidFill>
              </a:rPr>
              <a:t> </a:t>
            </a:r>
            <a:r>
              <a:rPr lang="en-US" sz="2000" i="1" dirty="0" smtClean="0">
                <a:solidFill>
                  <a:schemeClr val="bg1"/>
                </a:solidFill>
              </a:rPr>
              <a:t>  </a:t>
            </a:r>
            <a:r>
              <a:rPr lang="en-US" sz="1600" i="1" dirty="0" smtClean="0">
                <a:solidFill>
                  <a:schemeClr val="bg1"/>
                </a:solidFill>
              </a:rPr>
              <a:t>= </a:t>
            </a:r>
            <a:r>
              <a:rPr lang="en-US" sz="1600" i="1" dirty="0">
                <a:solidFill>
                  <a:schemeClr val="bg1"/>
                </a:solidFill>
              </a:rPr>
              <a:t>standard penetration test N value corrected for both field testing procedures and 	overburden pressure</a:t>
            </a:r>
          </a:p>
          <a:p>
            <a:endParaRPr lang="en-US" sz="1600" i="1" dirty="0">
              <a:solidFill>
                <a:schemeClr val="bg1"/>
              </a:solidFill>
            </a:endParaRPr>
          </a:p>
          <a:p>
            <a:r>
              <a:rPr lang="en-US" i="1" dirty="0">
                <a:solidFill>
                  <a:schemeClr val="bg1"/>
                </a:solidFill>
              </a:rPr>
              <a:t>C</a:t>
            </a:r>
            <a:r>
              <a:rPr lang="en-US" i="1" baseline="-25000" dirty="0">
                <a:solidFill>
                  <a:schemeClr val="bg1"/>
                </a:solidFill>
              </a:rPr>
              <a:t>N</a:t>
            </a:r>
            <a:r>
              <a:rPr lang="en-US" sz="1600" i="1" baseline="-25000" dirty="0">
                <a:solidFill>
                  <a:schemeClr val="bg1"/>
                </a:solidFill>
              </a:rPr>
              <a:t> </a:t>
            </a:r>
            <a:r>
              <a:rPr lang="en-US" sz="1600" i="1" dirty="0">
                <a:solidFill>
                  <a:schemeClr val="bg1"/>
                </a:solidFill>
              </a:rPr>
              <a:t>= </a:t>
            </a:r>
            <a:r>
              <a:rPr lang="en-US" sz="1600" i="1" dirty="0" smtClean="0">
                <a:solidFill>
                  <a:schemeClr val="bg1"/>
                </a:solidFill>
              </a:rPr>
              <a:t>   correction </a:t>
            </a:r>
            <a:r>
              <a:rPr lang="en-US" sz="1600" i="1" dirty="0">
                <a:solidFill>
                  <a:schemeClr val="bg1"/>
                </a:solidFill>
              </a:rPr>
              <a:t>factor to account for the overburden pressure, and it is approximately equal </a:t>
            </a:r>
            <a:r>
              <a:rPr lang="en-US" sz="1600" i="1" dirty="0" smtClean="0">
                <a:solidFill>
                  <a:schemeClr val="bg1"/>
                </a:solidFill>
              </a:rPr>
              <a:t>	to</a:t>
            </a:r>
            <a:r>
              <a:rPr lang="en-US" i="1" dirty="0" smtClean="0">
                <a:solidFill>
                  <a:srgbClr val="FF0000"/>
                </a:solidFill>
              </a:rPr>
              <a:t> </a:t>
            </a:r>
            <a:r>
              <a:rPr lang="en-US" b="1" dirty="0" smtClean="0">
                <a:solidFill>
                  <a:srgbClr val="FF0000"/>
                </a:solidFill>
              </a:rPr>
              <a:t>(</a:t>
            </a:r>
            <a:r>
              <a:rPr lang="en-US" b="1" dirty="0">
                <a:solidFill>
                  <a:srgbClr val="FF0000"/>
                </a:solidFill>
              </a:rPr>
              <a:t>100/</a:t>
            </a:r>
            <a:r>
              <a:rPr lang="en-US" b="1" dirty="0">
                <a:solidFill>
                  <a:srgbClr val="FF0000"/>
                </a:solidFill>
                <a:latin typeface="Symbol" pitchFamily="18" charset="2"/>
              </a:rPr>
              <a:t>s</a:t>
            </a:r>
            <a:r>
              <a:rPr lang="en-US" b="1" baseline="-25000" dirty="0">
                <a:solidFill>
                  <a:srgbClr val="FF0000"/>
                </a:solidFill>
              </a:rPr>
              <a:t>v</a:t>
            </a:r>
            <a:r>
              <a:rPr lang="en-US" b="1" dirty="0">
                <a:solidFill>
                  <a:srgbClr val="FF0000"/>
                </a:solidFill>
              </a:rPr>
              <a:t>)</a:t>
            </a:r>
            <a:r>
              <a:rPr lang="en-US" b="1" baseline="30000" dirty="0">
                <a:solidFill>
                  <a:srgbClr val="FF0000"/>
                </a:solidFill>
              </a:rPr>
              <a:t>0.5</a:t>
            </a:r>
            <a:r>
              <a:rPr lang="en-US" sz="1600" b="1" dirty="0">
                <a:solidFill>
                  <a:schemeClr val="bg1"/>
                </a:solidFill>
              </a:rPr>
              <a:t> </a:t>
            </a:r>
            <a:r>
              <a:rPr lang="en-US" sz="1600" b="1" dirty="0" smtClean="0">
                <a:solidFill>
                  <a:schemeClr val="bg1"/>
                </a:solidFill>
              </a:rPr>
              <a:t>  </a:t>
            </a:r>
            <a:r>
              <a:rPr lang="en-US" sz="1600" i="1" dirty="0" smtClean="0">
                <a:solidFill>
                  <a:schemeClr val="bg1"/>
                </a:solidFill>
              </a:rPr>
              <a:t>where </a:t>
            </a:r>
            <a:r>
              <a:rPr lang="en-US" sz="1600" i="1" dirty="0">
                <a:solidFill>
                  <a:schemeClr val="bg1"/>
                </a:solidFill>
                <a:latin typeface="Symbol" pitchFamily="18" charset="2"/>
              </a:rPr>
              <a:t>s</a:t>
            </a:r>
            <a:r>
              <a:rPr lang="en-US" sz="1600" i="1" baseline="-25000" dirty="0">
                <a:solidFill>
                  <a:schemeClr val="bg1"/>
                </a:solidFill>
              </a:rPr>
              <a:t>v</a:t>
            </a:r>
            <a:r>
              <a:rPr lang="en-US" sz="1600" i="1" dirty="0">
                <a:solidFill>
                  <a:schemeClr val="bg1"/>
                </a:solidFill>
              </a:rPr>
              <a:t> </a:t>
            </a:r>
            <a:r>
              <a:rPr lang="en-US" sz="1600" i="1" dirty="0" smtClean="0">
                <a:solidFill>
                  <a:schemeClr val="bg1"/>
                </a:solidFill>
              </a:rPr>
              <a:t> is </a:t>
            </a:r>
            <a:r>
              <a:rPr lang="en-US" sz="1600" i="1" dirty="0">
                <a:solidFill>
                  <a:schemeClr val="bg1"/>
                </a:solidFill>
              </a:rPr>
              <a:t>the vertical effective stress, in </a:t>
            </a:r>
            <a:r>
              <a:rPr lang="en-US" sz="1600" i="1" dirty="0">
                <a:solidFill>
                  <a:srgbClr val="FF0000"/>
                </a:solidFill>
              </a:rPr>
              <a:t>kPa</a:t>
            </a:r>
            <a:r>
              <a:rPr lang="en-US" sz="1600" i="1" dirty="0">
                <a:solidFill>
                  <a:schemeClr val="bg1"/>
                </a:solidFill>
              </a:rPr>
              <a:t>.</a:t>
            </a:r>
          </a:p>
          <a:p>
            <a:endParaRPr lang="en-US" sz="1600" i="1" dirty="0">
              <a:solidFill>
                <a:schemeClr val="bg1"/>
              </a:solidFill>
            </a:endParaRPr>
          </a:p>
          <a:p>
            <a:r>
              <a:rPr lang="en-US" sz="1600" i="1" u="sng" dirty="0">
                <a:solidFill>
                  <a:schemeClr val="bg1"/>
                </a:solidFill>
              </a:rPr>
              <a:t>Suggested maximum values of C</a:t>
            </a:r>
            <a:r>
              <a:rPr lang="en-US" sz="1600" i="1" u="sng" baseline="-25000" dirty="0">
                <a:solidFill>
                  <a:schemeClr val="bg1"/>
                </a:solidFill>
              </a:rPr>
              <a:t>N</a:t>
            </a:r>
            <a:r>
              <a:rPr lang="en-US" sz="1600" i="1" u="sng" dirty="0">
                <a:solidFill>
                  <a:schemeClr val="bg1"/>
                </a:solidFill>
              </a:rPr>
              <a:t> range from </a:t>
            </a:r>
            <a:r>
              <a:rPr lang="en-US" sz="1600" b="1" u="sng" dirty="0">
                <a:solidFill>
                  <a:srgbClr val="FF0000"/>
                </a:solidFill>
              </a:rPr>
              <a:t>1.7 to 2.0 </a:t>
            </a:r>
            <a:r>
              <a:rPr lang="en-US" sz="1600" i="1" u="sng" dirty="0">
                <a:solidFill>
                  <a:schemeClr val="bg1"/>
                </a:solidFill>
              </a:rPr>
              <a:t>(Youd and Idriss, 1997, 2001)</a:t>
            </a:r>
            <a:r>
              <a:rPr lang="en-US" sz="1600" i="1" dirty="0">
                <a:solidFill>
                  <a:schemeClr val="bg1"/>
                </a:solidFill>
              </a:rPr>
              <a:t>.</a:t>
            </a:r>
          </a:p>
          <a:p>
            <a:endParaRPr lang="en-US" sz="1600" i="1" dirty="0">
              <a:solidFill>
                <a:schemeClr val="bg1"/>
              </a:solidFill>
            </a:endParaRPr>
          </a:p>
          <a:p>
            <a:r>
              <a:rPr lang="en-US" sz="2000" i="1" dirty="0">
                <a:solidFill>
                  <a:schemeClr val="bg1"/>
                </a:solidFill>
              </a:rPr>
              <a:t>N</a:t>
            </a:r>
            <a:r>
              <a:rPr lang="en-US" sz="2000" i="1" baseline="-25000" dirty="0">
                <a:solidFill>
                  <a:schemeClr val="bg1"/>
                </a:solidFill>
              </a:rPr>
              <a:t>60</a:t>
            </a:r>
            <a:r>
              <a:rPr lang="en-US" sz="2000" i="1" dirty="0">
                <a:solidFill>
                  <a:schemeClr val="bg1"/>
                </a:solidFill>
              </a:rPr>
              <a:t> </a:t>
            </a:r>
            <a:r>
              <a:rPr lang="en-US" sz="1600" i="1" dirty="0">
                <a:solidFill>
                  <a:schemeClr val="bg1"/>
                </a:solidFill>
              </a:rPr>
              <a:t>= standard penetration test N value corrected for field testing procedures. </a:t>
            </a:r>
            <a:endParaRPr lang="en-US" sz="1600" i="1" dirty="0" smtClean="0">
              <a:solidFill>
                <a:schemeClr val="bg1"/>
              </a:solidFill>
            </a:endParaRPr>
          </a:p>
          <a:p>
            <a:r>
              <a:rPr lang="en-US" sz="1600" i="1" dirty="0">
                <a:solidFill>
                  <a:schemeClr val="bg1"/>
                </a:solidFill>
              </a:rPr>
              <a:t>	</a:t>
            </a:r>
            <a:r>
              <a:rPr lang="en-US" sz="1600" i="1" dirty="0" smtClean="0">
                <a:solidFill>
                  <a:schemeClr val="bg1"/>
                </a:solidFill>
              </a:rPr>
              <a:t>The </a:t>
            </a:r>
            <a:r>
              <a:rPr lang="en-US" sz="1600" i="1" dirty="0">
                <a:solidFill>
                  <a:schemeClr val="bg1"/>
                </a:solidFill>
              </a:rPr>
              <a:t>N</a:t>
            </a:r>
            <a:r>
              <a:rPr lang="en-US" sz="1600" i="1" baseline="-25000" dirty="0">
                <a:solidFill>
                  <a:schemeClr val="bg1"/>
                </a:solidFill>
              </a:rPr>
              <a:t>60</a:t>
            </a:r>
            <a:r>
              <a:rPr lang="en-US" sz="1600" i="1" dirty="0">
                <a:solidFill>
                  <a:schemeClr val="bg1"/>
                </a:solidFill>
              </a:rPr>
              <a:t> </a:t>
            </a:r>
            <a:r>
              <a:rPr lang="en-US" sz="1600" i="1" dirty="0" smtClean="0">
                <a:solidFill>
                  <a:schemeClr val="bg1"/>
                </a:solidFill>
              </a:rPr>
              <a:t> is calculated </a:t>
            </a:r>
            <a:r>
              <a:rPr lang="en-US" sz="1600" i="1" dirty="0">
                <a:solidFill>
                  <a:schemeClr val="bg1"/>
                </a:solidFill>
              </a:rPr>
              <a:t>by using Skempton’s equation.</a:t>
            </a:r>
          </a:p>
        </p:txBody>
      </p:sp>
      <p:sp>
        <p:nvSpPr>
          <p:cNvPr id="34819" name="TextBox 5"/>
          <p:cNvSpPr txBox="1">
            <a:spLocks noChangeArrowheads="1"/>
          </p:cNvSpPr>
          <p:nvPr/>
        </p:nvSpPr>
        <p:spPr bwMode="auto">
          <a:xfrm>
            <a:off x="1577975" y="2338872"/>
            <a:ext cx="2507418" cy="523220"/>
          </a:xfrm>
          <a:prstGeom prst="rect">
            <a:avLst/>
          </a:prstGeom>
          <a:noFill/>
          <a:ln w="9525">
            <a:noFill/>
            <a:miter lim="800000"/>
            <a:headEnd/>
            <a:tailEnd/>
          </a:ln>
        </p:spPr>
        <p:txBody>
          <a:bodyPr wrap="none">
            <a:spAutoFit/>
          </a:bodyPr>
          <a:lstStyle/>
          <a:p>
            <a:r>
              <a:rPr lang="en-US" dirty="0">
                <a:solidFill>
                  <a:schemeClr val="bg1"/>
                </a:solidFill>
                <a:latin typeface="Book Antiqua" pitchFamily="18" charset="0"/>
              </a:rPr>
              <a:t>(N</a:t>
            </a:r>
            <a:r>
              <a:rPr lang="en-US" baseline="-25000" dirty="0">
                <a:solidFill>
                  <a:schemeClr val="bg1"/>
                </a:solidFill>
                <a:latin typeface="Book Antiqua" pitchFamily="18" charset="0"/>
              </a:rPr>
              <a:t>1</a:t>
            </a:r>
            <a:r>
              <a:rPr lang="en-US" dirty="0">
                <a:solidFill>
                  <a:schemeClr val="bg1"/>
                </a:solidFill>
                <a:latin typeface="Book Antiqua" pitchFamily="18" charset="0"/>
              </a:rPr>
              <a:t>)</a:t>
            </a:r>
            <a:r>
              <a:rPr lang="en-US" baseline="-25000" dirty="0">
                <a:solidFill>
                  <a:schemeClr val="bg1"/>
                </a:solidFill>
                <a:latin typeface="Book Antiqua" pitchFamily="18" charset="0"/>
              </a:rPr>
              <a:t>60</a:t>
            </a:r>
            <a:r>
              <a:rPr lang="en-US" dirty="0">
                <a:solidFill>
                  <a:schemeClr val="bg1"/>
                </a:solidFill>
                <a:latin typeface="Book Antiqua" pitchFamily="18" charset="0"/>
              </a:rPr>
              <a:t>  = </a:t>
            </a:r>
            <a:r>
              <a:rPr lang="en-US" dirty="0" smtClean="0">
                <a:solidFill>
                  <a:schemeClr val="bg1"/>
                </a:solidFill>
                <a:latin typeface="Book Antiqua" pitchFamily="18" charset="0"/>
              </a:rPr>
              <a:t>C</a:t>
            </a:r>
            <a:r>
              <a:rPr lang="en-US" baseline="-25000" dirty="0" smtClean="0">
                <a:solidFill>
                  <a:schemeClr val="bg1"/>
                </a:solidFill>
                <a:latin typeface="Book Antiqua" pitchFamily="18" charset="0"/>
              </a:rPr>
              <a:t>N  </a:t>
            </a:r>
            <a:r>
              <a:rPr lang="en-US" dirty="0" smtClean="0">
                <a:solidFill>
                  <a:schemeClr val="bg1"/>
                </a:solidFill>
                <a:latin typeface="Book Antiqua" pitchFamily="18" charset="0"/>
              </a:rPr>
              <a:t> N</a:t>
            </a:r>
            <a:r>
              <a:rPr lang="en-US" baseline="-25000" dirty="0" smtClean="0">
                <a:solidFill>
                  <a:schemeClr val="bg1"/>
                </a:solidFill>
                <a:latin typeface="Book Antiqua" pitchFamily="18" charset="0"/>
              </a:rPr>
              <a:t>60 </a:t>
            </a:r>
            <a:r>
              <a:rPr lang="en-US" dirty="0" smtClean="0">
                <a:solidFill>
                  <a:schemeClr val="bg1"/>
                </a:solidFill>
                <a:latin typeface="Book Antiqua" pitchFamily="18" charset="0"/>
              </a:rPr>
              <a:t>    </a:t>
            </a:r>
            <a:r>
              <a:rPr lang="en-US" sz="2800" dirty="0" smtClean="0">
                <a:solidFill>
                  <a:schemeClr val="bg1"/>
                </a:solidFill>
                <a:latin typeface="Book Antiqua" pitchFamily="18" charset="0"/>
              </a:rPr>
              <a:t>=</a:t>
            </a:r>
            <a:r>
              <a:rPr lang="en-US" dirty="0" smtClean="0">
                <a:solidFill>
                  <a:schemeClr val="bg1"/>
                </a:solidFill>
                <a:latin typeface="Book Antiqua" pitchFamily="18" charset="0"/>
              </a:rPr>
              <a:t>   </a:t>
            </a:r>
            <a:endParaRPr lang="en-US" dirty="0">
              <a:solidFill>
                <a:schemeClr val="bg1"/>
              </a:solidFill>
              <a:latin typeface="Book Antiqua" pitchFamily="18" charset="0"/>
            </a:endParaRPr>
          </a:p>
        </p:txBody>
      </p:sp>
      <p:grpSp>
        <p:nvGrpSpPr>
          <p:cNvPr id="34820" name="Group 18"/>
          <p:cNvGrpSpPr>
            <a:grpSpLocks/>
          </p:cNvGrpSpPr>
          <p:nvPr/>
        </p:nvGrpSpPr>
        <p:grpSpPr bwMode="auto">
          <a:xfrm>
            <a:off x="3969894" y="1883546"/>
            <a:ext cx="1665288" cy="1160462"/>
            <a:chOff x="2704123" y="2731475"/>
            <a:chExt cx="1665032" cy="1160587"/>
          </a:xfrm>
        </p:grpSpPr>
        <p:sp>
          <p:nvSpPr>
            <p:cNvPr id="7" name="Left Bracket 6"/>
            <p:cNvSpPr/>
            <p:nvPr/>
          </p:nvSpPr>
          <p:spPr>
            <a:xfrm>
              <a:off x="2704123" y="2977564"/>
              <a:ext cx="73014" cy="914498"/>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0" name="Left Bracket 9"/>
            <p:cNvSpPr/>
            <p:nvPr/>
          </p:nvSpPr>
          <p:spPr>
            <a:xfrm flipH="1">
              <a:off x="3586637" y="2974388"/>
              <a:ext cx="82537" cy="914498"/>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cxnSp>
          <p:nvCxnSpPr>
            <p:cNvPr id="12" name="Straight Connector 11"/>
            <p:cNvCxnSpPr/>
            <p:nvPr/>
          </p:nvCxnSpPr>
          <p:spPr>
            <a:xfrm>
              <a:off x="2812056" y="3468154"/>
              <a:ext cx="7618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824" name="TextBox 13"/>
            <p:cNvSpPr txBox="1">
              <a:spLocks noChangeArrowheads="1"/>
            </p:cNvSpPr>
            <p:nvPr/>
          </p:nvSpPr>
          <p:spPr bwMode="auto">
            <a:xfrm>
              <a:off x="2915139" y="3126153"/>
              <a:ext cx="526106" cy="338554"/>
            </a:xfrm>
            <a:prstGeom prst="rect">
              <a:avLst/>
            </a:prstGeom>
            <a:noFill/>
            <a:ln w="9525">
              <a:noFill/>
              <a:miter lim="800000"/>
              <a:headEnd/>
              <a:tailEnd/>
            </a:ln>
          </p:spPr>
          <p:txBody>
            <a:bodyPr wrap="none">
              <a:spAutoFit/>
            </a:bodyPr>
            <a:lstStyle/>
            <a:p>
              <a:r>
                <a:rPr lang="en-US" sz="1600" dirty="0">
                  <a:solidFill>
                    <a:schemeClr val="bg1"/>
                  </a:solidFill>
                </a:rPr>
                <a:t>100</a:t>
              </a:r>
            </a:p>
          </p:txBody>
        </p:sp>
        <p:sp>
          <p:nvSpPr>
            <p:cNvPr id="34825" name="TextBox 14"/>
            <p:cNvSpPr txBox="1">
              <a:spLocks noChangeArrowheads="1"/>
            </p:cNvSpPr>
            <p:nvPr/>
          </p:nvSpPr>
          <p:spPr bwMode="auto">
            <a:xfrm>
              <a:off x="3012051" y="3387183"/>
              <a:ext cx="406337" cy="396917"/>
            </a:xfrm>
            <a:prstGeom prst="rect">
              <a:avLst/>
            </a:prstGeom>
            <a:noFill/>
            <a:ln w="9525">
              <a:noFill/>
              <a:miter lim="800000"/>
              <a:headEnd/>
              <a:tailEnd/>
            </a:ln>
          </p:spPr>
          <p:txBody>
            <a:bodyPr wrap="none">
              <a:spAutoFit/>
            </a:bodyPr>
            <a:lstStyle/>
            <a:p>
              <a:r>
                <a:rPr lang="en-US" sz="2000" dirty="0">
                  <a:solidFill>
                    <a:schemeClr val="bg1"/>
                  </a:solidFill>
                  <a:latin typeface="Symbol" pitchFamily="18" charset="2"/>
                </a:rPr>
                <a:t>s</a:t>
              </a:r>
              <a:r>
                <a:rPr lang="en-US" sz="1600" baseline="-25000" dirty="0">
                  <a:solidFill>
                    <a:schemeClr val="bg1"/>
                  </a:solidFill>
                </a:rPr>
                <a:t>v</a:t>
              </a:r>
            </a:p>
          </p:txBody>
        </p:sp>
        <p:sp>
          <p:nvSpPr>
            <p:cNvPr id="34826" name="TextBox 15"/>
            <p:cNvSpPr txBox="1">
              <a:spLocks noChangeArrowheads="1"/>
            </p:cNvSpPr>
            <p:nvPr/>
          </p:nvSpPr>
          <p:spPr bwMode="auto">
            <a:xfrm>
              <a:off x="3598986" y="2731475"/>
              <a:ext cx="433132" cy="307777"/>
            </a:xfrm>
            <a:prstGeom prst="rect">
              <a:avLst/>
            </a:prstGeom>
            <a:noFill/>
            <a:ln w="9525">
              <a:noFill/>
              <a:miter lim="800000"/>
              <a:headEnd/>
              <a:tailEnd/>
            </a:ln>
          </p:spPr>
          <p:txBody>
            <a:bodyPr wrap="none">
              <a:spAutoFit/>
            </a:bodyPr>
            <a:lstStyle/>
            <a:p>
              <a:r>
                <a:rPr lang="en-US" sz="1400" dirty="0">
                  <a:solidFill>
                    <a:schemeClr val="bg1"/>
                  </a:solidFill>
                </a:rPr>
                <a:t>0.5</a:t>
              </a:r>
            </a:p>
          </p:txBody>
        </p:sp>
        <p:sp>
          <p:nvSpPr>
            <p:cNvPr id="34827" name="Rectangle 16"/>
            <p:cNvSpPr>
              <a:spLocks noChangeArrowheads="1"/>
            </p:cNvSpPr>
            <p:nvPr/>
          </p:nvSpPr>
          <p:spPr bwMode="auto">
            <a:xfrm>
              <a:off x="3799768" y="3291226"/>
              <a:ext cx="569387" cy="369332"/>
            </a:xfrm>
            <a:prstGeom prst="rect">
              <a:avLst/>
            </a:prstGeom>
            <a:noFill/>
            <a:ln w="9525">
              <a:noFill/>
              <a:miter lim="800000"/>
              <a:headEnd/>
              <a:tailEnd/>
            </a:ln>
          </p:spPr>
          <p:txBody>
            <a:bodyPr wrap="none">
              <a:spAutoFit/>
            </a:bodyPr>
            <a:lstStyle/>
            <a:p>
              <a:r>
                <a:rPr lang="en-US" dirty="0">
                  <a:solidFill>
                    <a:schemeClr val="bg1"/>
                  </a:solidFill>
                  <a:latin typeface="Book Antiqua" pitchFamily="18" charset="0"/>
                </a:rPr>
                <a:t>N</a:t>
              </a:r>
              <a:r>
                <a:rPr lang="en-US" baseline="-25000" dirty="0">
                  <a:solidFill>
                    <a:schemeClr val="bg1"/>
                  </a:solidFill>
                  <a:latin typeface="Book Antiqua" pitchFamily="18" charset="0"/>
                </a:rPr>
                <a:t>60 </a:t>
              </a:r>
            </a:p>
          </p:txBody>
        </p:sp>
      </p:grpSp>
      <p:grpSp>
        <p:nvGrpSpPr>
          <p:cNvPr id="20" name="Group 19"/>
          <p:cNvGrpSpPr/>
          <p:nvPr/>
        </p:nvGrpSpPr>
        <p:grpSpPr>
          <a:xfrm>
            <a:off x="6589473" y="1727964"/>
            <a:ext cx="1833109" cy="690268"/>
            <a:chOff x="6404122" y="1740320"/>
            <a:chExt cx="1833109" cy="690268"/>
          </a:xfrm>
        </p:grpSpPr>
        <p:grpSp>
          <p:nvGrpSpPr>
            <p:cNvPr id="14" name="Group 26"/>
            <p:cNvGrpSpPr>
              <a:grpSpLocks/>
            </p:cNvGrpSpPr>
            <p:nvPr/>
          </p:nvGrpSpPr>
          <p:grpSpPr bwMode="auto">
            <a:xfrm>
              <a:off x="7022503" y="1740320"/>
              <a:ext cx="1214728" cy="690268"/>
              <a:chOff x="3761904" y="3244334"/>
              <a:chExt cx="1215227" cy="690268"/>
            </a:xfrm>
          </p:grpSpPr>
          <p:cxnSp>
            <p:nvCxnSpPr>
              <p:cNvPr id="16" name="Straight Connector 15"/>
              <p:cNvCxnSpPr/>
              <p:nvPr/>
            </p:nvCxnSpPr>
            <p:spPr>
              <a:xfrm flipV="1">
                <a:off x="3761904" y="3592305"/>
                <a:ext cx="1207594" cy="18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875094" y="3244334"/>
                <a:ext cx="1102037" cy="307777"/>
              </a:xfrm>
              <a:prstGeom prst="rect">
                <a:avLst/>
              </a:prstGeom>
            </p:spPr>
            <p:txBody>
              <a:bodyPr wrap="none">
                <a:spAutoFit/>
              </a:bodyPr>
              <a:lstStyle/>
              <a:p>
                <a:r>
                  <a:rPr lang="en-US" sz="1400" dirty="0">
                    <a:solidFill>
                      <a:srgbClr val="007635"/>
                    </a:solidFill>
                  </a:rPr>
                  <a:t>E</a:t>
                </a:r>
                <a:r>
                  <a:rPr lang="en-US" sz="1400" baseline="-25000" dirty="0">
                    <a:solidFill>
                      <a:srgbClr val="007635"/>
                    </a:solidFill>
                  </a:rPr>
                  <a:t>m</a:t>
                </a:r>
                <a:r>
                  <a:rPr lang="en-US" sz="1400" dirty="0">
                    <a:solidFill>
                      <a:srgbClr val="007635"/>
                    </a:solidFill>
                  </a:rPr>
                  <a:t> C</a:t>
                </a:r>
                <a:r>
                  <a:rPr lang="en-US" sz="1400" baseline="-25000" dirty="0">
                    <a:solidFill>
                      <a:srgbClr val="007635"/>
                    </a:solidFill>
                  </a:rPr>
                  <a:t>b</a:t>
                </a:r>
                <a:r>
                  <a:rPr lang="en-US" sz="1400" dirty="0">
                    <a:solidFill>
                      <a:srgbClr val="007635"/>
                    </a:solidFill>
                  </a:rPr>
                  <a:t> C</a:t>
                </a:r>
                <a:r>
                  <a:rPr lang="en-US" sz="1400" baseline="-25000" dirty="0">
                    <a:solidFill>
                      <a:srgbClr val="007635"/>
                    </a:solidFill>
                  </a:rPr>
                  <a:t>r  </a:t>
                </a:r>
                <a:r>
                  <a:rPr lang="en-US" sz="1400" dirty="0">
                    <a:solidFill>
                      <a:srgbClr val="007635"/>
                    </a:solidFill>
                  </a:rPr>
                  <a:t>N</a:t>
                </a:r>
                <a:r>
                  <a:rPr lang="en-US" sz="1400" baseline="-25000" dirty="0">
                    <a:solidFill>
                      <a:srgbClr val="007635"/>
                    </a:solidFill>
                  </a:rPr>
                  <a:t>f</a:t>
                </a:r>
                <a:endParaRPr lang="en-US" sz="1400" dirty="0">
                  <a:solidFill>
                    <a:srgbClr val="007635"/>
                  </a:solidFill>
                </a:endParaRPr>
              </a:p>
            </p:txBody>
          </p:sp>
          <p:sp>
            <p:nvSpPr>
              <p:cNvPr id="18" name="Rectangle 17"/>
              <p:cNvSpPr/>
              <p:nvPr/>
            </p:nvSpPr>
            <p:spPr>
              <a:xfrm>
                <a:off x="4235859" y="3626825"/>
                <a:ext cx="383596" cy="307777"/>
              </a:xfrm>
              <a:prstGeom prst="rect">
                <a:avLst/>
              </a:prstGeom>
            </p:spPr>
            <p:txBody>
              <a:bodyPr wrap="none">
                <a:spAutoFit/>
              </a:bodyPr>
              <a:lstStyle/>
              <a:p>
                <a:r>
                  <a:rPr lang="en-US" sz="1400" dirty="0">
                    <a:solidFill>
                      <a:srgbClr val="007635"/>
                    </a:solidFill>
                  </a:rPr>
                  <a:t>60</a:t>
                </a:r>
              </a:p>
            </p:txBody>
          </p:sp>
        </p:grpSp>
        <p:sp>
          <p:nvSpPr>
            <p:cNvPr id="19" name="Rectangle 18"/>
            <p:cNvSpPr/>
            <p:nvPr/>
          </p:nvSpPr>
          <p:spPr>
            <a:xfrm>
              <a:off x="6404122" y="1922161"/>
              <a:ext cx="603050" cy="307777"/>
            </a:xfrm>
            <a:prstGeom prst="rect">
              <a:avLst/>
            </a:prstGeom>
          </p:spPr>
          <p:txBody>
            <a:bodyPr wrap="none">
              <a:spAutoFit/>
            </a:bodyPr>
            <a:lstStyle/>
            <a:p>
              <a:r>
                <a:rPr lang="en-US" sz="1400" dirty="0" smtClean="0">
                  <a:solidFill>
                    <a:srgbClr val="007635"/>
                  </a:solidFill>
                  <a:latin typeface="Arial" pitchFamily="34" charset="0"/>
                  <a:cs typeface="Arial" pitchFamily="34" charset="0"/>
                </a:rPr>
                <a:t>N</a:t>
              </a:r>
              <a:r>
                <a:rPr lang="en-US" sz="1400" baseline="-25000" dirty="0" smtClean="0">
                  <a:solidFill>
                    <a:srgbClr val="007635"/>
                  </a:solidFill>
                  <a:latin typeface="Arial" pitchFamily="34" charset="0"/>
                  <a:cs typeface="Arial" pitchFamily="34" charset="0"/>
                </a:rPr>
                <a:t>60</a:t>
              </a:r>
              <a:r>
                <a:rPr lang="en-US" sz="1400" dirty="0" smtClean="0">
                  <a:solidFill>
                    <a:srgbClr val="007635"/>
                  </a:solidFill>
                  <a:latin typeface="Arial" pitchFamily="34" charset="0"/>
                  <a:cs typeface="Arial" pitchFamily="34" charset="0"/>
                </a:rPr>
                <a:t> =</a:t>
              </a:r>
              <a:endParaRPr lang="en-US" sz="1400" dirty="0">
                <a:solidFill>
                  <a:srgbClr val="007635"/>
                </a:solidFill>
              </a:endParaRPr>
            </a:p>
          </p:txBody>
        </p:sp>
      </p:grpSp>
    </p:spTree>
    <p:extLst>
      <p:ext uri="{BB962C8B-B14F-4D97-AF65-F5344CB8AC3E}">
        <p14:creationId xmlns:p14="http://schemas.microsoft.com/office/powerpoint/2010/main" val="2817326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59307" y="5820578"/>
            <a:ext cx="5261844" cy="830997"/>
          </a:xfrm>
          <a:prstGeom prst="rect">
            <a:avLst/>
          </a:prstGeom>
          <a:solidFill>
            <a:srgbClr val="FFFF00"/>
          </a:solidFill>
        </p:spPr>
        <p:txBody>
          <a:bodyPr wrap="square">
            <a:spAutoFit/>
          </a:bodyPr>
          <a:lstStyle/>
          <a:p>
            <a:pPr algn="r"/>
            <a:r>
              <a:rPr lang="en-US" sz="1200" dirty="0">
                <a:solidFill>
                  <a:schemeClr val="bg1"/>
                </a:solidFill>
              </a:rPr>
              <a:t>Curves showing the </a:t>
            </a:r>
            <a:r>
              <a:rPr lang="en-US" sz="1200" dirty="0" smtClean="0">
                <a:solidFill>
                  <a:schemeClr val="bg1"/>
                </a:solidFill>
              </a:rPr>
              <a:t>relationship between </a:t>
            </a:r>
            <a:r>
              <a:rPr lang="en-US" sz="1200" dirty="0">
                <a:solidFill>
                  <a:schemeClr val="bg1"/>
                </a:solidFill>
              </a:rPr>
              <a:t>bearing </a:t>
            </a:r>
            <a:r>
              <a:rPr lang="en-US" sz="1200" dirty="0" smtClean="0">
                <a:solidFill>
                  <a:schemeClr val="bg1"/>
                </a:solidFill>
              </a:rPr>
              <a:t>capacity factors </a:t>
            </a:r>
            <a:r>
              <a:rPr lang="en-US" sz="1200" dirty="0">
                <a:solidFill>
                  <a:schemeClr val="bg1"/>
                </a:solidFill>
              </a:rPr>
              <a:t>and </a:t>
            </a:r>
            <a:r>
              <a:rPr lang="en-US" sz="1200" dirty="0" smtClean="0">
                <a:solidFill>
                  <a:schemeClr val="bg1"/>
                </a:solidFill>
                <a:latin typeface="Symbol" pitchFamily="18" charset="2"/>
              </a:rPr>
              <a:t>f</a:t>
            </a:r>
            <a:r>
              <a:rPr lang="en-US" sz="1200" dirty="0" smtClean="0">
                <a:solidFill>
                  <a:schemeClr val="bg1"/>
                </a:solidFill>
              </a:rPr>
              <a:t>, </a:t>
            </a:r>
            <a:r>
              <a:rPr lang="en-US" sz="1200" dirty="0">
                <a:solidFill>
                  <a:schemeClr val="bg1"/>
                </a:solidFill>
              </a:rPr>
              <a:t>as determined by </a:t>
            </a:r>
            <a:r>
              <a:rPr lang="en-US" sz="1200" dirty="0" smtClean="0">
                <a:solidFill>
                  <a:schemeClr val="bg1"/>
                </a:solidFill>
              </a:rPr>
              <a:t>theory, and </a:t>
            </a:r>
            <a:r>
              <a:rPr lang="en-US" sz="1200" dirty="0">
                <a:solidFill>
                  <a:schemeClr val="bg1"/>
                </a:solidFill>
              </a:rPr>
              <a:t>rough empirical </a:t>
            </a:r>
            <a:r>
              <a:rPr lang="en-US" sz="1200" dirty="0" smtClean="0">
                <a:solidFill>
                  <a:schemeClr val="bg1"/>
                </a:solidFill>
              </a:rPr>
              <a:t>relationship between </a:t>
            </a:r>
            <a:r>
              <a:rPr lang="en-US" sz="1200" dirty="0">
                <a:solidFill>
                  <a:schemeClr val="bg1"/>
                </a:solidFill>
              </a:rPr>
              <a:t>bearing capacity factors or</a:t>
            </a:r>
            <a:r>
              <a:rPr lang="en-US" sz="1200" dirty="0">
                <a:solidFill>
                  <a:schemeClr val="bg1"/>
                </a:solidFill>
                <a:latin typeface="Symbol" pitchFamily="18" charset="2"/>
              </a:rPr>
              <a:t> </a:t>
            </a:r>
            <a:r>
              <a:rPr lang="en-US" sz="1200" dirty="0" smtClean="0">
                <a:solidFill>
                  <a:schemeClr val="bg1"/>
                </a:solidFill>
                <a:latin typeface="Symbol" pitchFamily="18" charset="2"/>
              </a:rPr>
              <a:t>f</a:t>
            </a:r>
            <a:r>
              <a:rPr lang="en-US" sz="1200" dirty="0">
                <a:solidFill>
                  <a:schemeClr val="bg1"/>
                </a:solidFill>
                <a:latin typeface="Symbol" pitchFamily="18" charset="2"/>
              </a:rPr>
              <a:t> </a:t>
            </a:r>
            <a:r>
              <a:rPr lang="en-US" sz="1200" dirty="0" smtClean="0">
                <a:solidFill>
                  <a:schemeClr val="bg1"/>
                </a:solidFill>
              </a:rPr>
              <a:t>and </a:t>
            </a:r>
            <a:r>
              <a:rPr lang="en-US" sz="1200" dirty="0">
                <a:solidFill>
                  <a:schemeClr val="bg1"/>
                </a:solidFill>
              </a:rPr>
              <a:t>values of standard penetration </a:t>
            </a:r>
            <a:r>
              <a:rPr lang="en-US" sz="1200" dirty="0" smtClean="0">
                <a:solidFill>
                  <a:schemeClr val="bg1"/>
                </a:solidFill>
              </a:rPr>
              <a:t>resistance </a:t>
            </a:r>
            <a:r>
              <a:rPr lang="en-US" sz="1200" i="1" dirty="0" smtClean="0">
                <a:solidFill>
                  <a:schemeClr val="bg1"/>
                </a:solidFill>
              </a:rPr>
              <a:t>N</a:t>
            </a:r>
            <a:r>
              <a:rPr lang="en-US" sz="1200" i="1" dirty="0">
                <a:solidFill>
                  <a:schemeClr val="bg1"/>
                </a:solidFill>
              </a:rPr>
              <a:t>. </a:t>
            </a:r>
            <a:endParaRPr lang="en-US" sz="1200" i="1" dirty="0" smtClean="0">
              <a:solidFill>
                <a:schemeClr val="bg1"/>
              </a:solidFill>
            </a:endParaRPr>
          </a:p>
          <a:p>
            <a:pPr algn="r"/>
            <a:r>
              <a:rPr lang="en-US" sz="1200" i="1" dirty="0" smtClean="0">
                <a:solidFill>
                  <a:schemeClr val="bg1"/>
                </a:solidFill>
              </a:rPr>
              <a:t>Peck et al. (1974)</a:t>
            </a:r>
            <a:endParaRPr lang="en-US" sz="1200" i="1" dirty="0">
              <a:solidFill>
                <a:schemeClr val="bg1"/>
              </a:solidFill>
            </a:endParaRPr>
          </a:p>
        </p:txBody>
      </p:sp>
      <p:sp>
        <p:nvSpPr>
          <p:cNvPr id="12" name="Rectangle 11"/>
          <p:cNvSpPr/>
          <p:nvPr/>
        </p:nvSpPr>
        <p:spPr>
          <a:xfrm>
            <a:off x="107548" y="109475"/>
            <a:ext cx="8182685" cy="400110"/>
          </a:xfrm>
          <a:prstGeom prst="rect">
            <a:avLst/>
          </a:prstGeom>
        </p:spPr>
        <p:txBody>
          <a:bodyPr wrap="square">
            <a:spAutoFit/>
          </a:bodyPr>
          <a:lstStyle/>
          <a:p>
            <a:r>
              <a:rPr lang="en-US" sz="2000" b="1" u="sng" dirty="0" smtClean="0">
                <a:solidFill>
                  <a:schemeClr val="bg1"/>
                </a:solidFill>
              </a:rPr>
              <a:t>Relationship between </a:t>
            </a:r>
            <a:r>
              <a:rPr lang="en-US" sz="2000" b="1" u="sng" dirty="0">
                <a:solidFill>
                  <a:schemeClr val="bg1"/>
                </a:solidFill>
              </a:rPr>
              <a:t>bearing capacity </a:t>
            </a:r>
            <a:r>
              <a:rPr lang="en-US" sz="2000" b="1" u="sng" dirty="0" smtClean="0">
                <a:solidFill>
                  <a:schemeClr val="bg1"/>
                </a:solidFill>
              </a:rPr>
              <a:t>factors, </a:t>
            </a:r>
            <a:r>
              <a:rPr lang="en-US" sz="2000" b="1" u="sng" dirty="0" smtClean="0">
                <a:solidFill>
                  <a:schemeClr val="bg1"/>
                </a:solidFill>
                <a:latin typeface="Symbol" pitchFamily="18" charset="2"/>
              </a:rPr>
              <a:t>f,  </a:t>
            </a:r>
            <a:r>
              <a:rPr lang="en-US" sz="2000" b="1" u="sng" dirty="0" smtClean="0">
                <a:solidFill>
                  <a:schemeClr val="bg1"/>
                </a:solidFill>
                <a:latin typeface="Arial" pitchFamily="34" charset="0"/>
                <a:cs typeface="Arial" pitchFamily="34" charset="0"/>
              </a:rPr>
              <a:t>and SPT</a:t>
            </a:r>
            <a:endParaRPr lang="en-US" sz="2000" b="1" u="sng" dirty="0">
              <a:latin typeface="Arial" pitchFamily="34" charset="0"/>
              <a:cs typeface="Arial" pitchFamily="34" charset="0"/>
            </a:endParaRPr>
          </a:p>
        </p:txBody>
      </p:sp>
      <p:grpSp>
        <p:nvGrpSpPr>
          <p:cNvPr id="9239" name="Group 9238"/>
          <p:cNvGrpSpPr/>
          <p:nvPr/>
        </p:nvGrpSpPr>
        <p:grpSpPr>
          <a:xfrm>
            <a:off x="80253" y="693768"/>
            <a:ext cx="4906721" cy="5447645"/>
            <a:chOff x="148493" y="1430760"/>
            <a:chExt cx="4906721" cy="5447645"/>
          </a:xfrm>
        </p:grpSpPr>
        <p:sp>
          <p:nvSpPr>
            <p:cNvPr id="11" name="TextBox 10"/>
            <p:cNvSpPr txBox="1"/>
            <p:nvPr/>
          </p:nvSpPr>
          <p:spPr>
            <a:xfrm>
              <a:off x="148493" y="1430760"/>
              <a:ext cx="4799442" cy="5447645"/>
            </a:xfrm>
            <a:prstGeom prst="rect">
              <a:avLst/>
            </a:prstGeom>
            <a:noFill/>
          </p:spPr>
          <p:txBody>
            <a:bodyPr wrap="square" rtlCol="0">
              <a:spAutoFit/>
            </a:bodyPr>
            <a:lstStyle/>
            <a:p>
              <a:r>
                <a:rPr lang="en-US" b="1" u="sng" dirty="0" smtClean="0">
                  <a:solidFill>
                    <a:srgbClr val="FF0000"/>
                  </a:solidFill>
                </a:rPr>
                <a:t>Example</a:t>
              </a:r>
            </a:p>
            <a:p>
              <a:r>
                <a:rPr lang="en-US" b="1" u="sng" dirty="0" smtClean="0">
                  <a:solidFill>
                    <a:schemeClr val="accent4">
                      <a:lumMod val="50000"/>
                    </a:schemeClr>
                  </a:solidFill>
                </a:rPr>
                <a:t>Given: </a:t>
              </a:r>
            </a:p>
            <a:p>
              <a:r>
                <a:rPr lang="en-US" dirty="0" smtClean="0">
                  <a:solidFill>
                    <a:schemeClr val="accent4">
                      <a:lumMod val="50000"/>
                    </a:schemeClr>
                  </a:solidFill>
                </a:rPr>
                <a:t>N</a:t>
              </a:r>
              <a:r>
                <a:rPr lang="en-US" baseline="-25000" dirty="0" smtClean="0">
                  <a:solidFill>
                    <a:schemeClr val="accent4">
                      <a:lumMod val="50000"/>
                    </a:schemeClr>
                  </a:solidFill>
                </a:rPr>
                <a:t>f</a:t>
              </a:r>
              <a:r>
                <a:rPr lang="en-US" dirty="0" smtClean="0">
                  <a:solidFill>
                    <a:schemeClr val="accent4">
                      <a:lumMod val="50000"/>
                    </a:schemeClr>
                  </a:solidFill>
                </a:rPr>
                <a:t> =40</a:t>
              </a:r>
            </a:p>
            <a:p>
              <a:r>
                <a:rPr lang="en-US" dirty="0" smtClean="0">
                  <a:solidFill>
                    <a:schemeClr val="accent4">
                      <a:lumMod val="50000"/>
                    </a:schemeClr>
                  </a:solidFill>
                </a:rPr>
                <a:t>Water Table = 5’</a:t>
              </a:r>
            </a:p>
            <a:p>
              <a:r>
                <a:rPr lang="en-US" sz="2400" dirty="0" smtClean="0">
                  <a:solidFill>
                    <a:schemeClr val="accent4">
                      <a:lumMod val="50000"/>
                    </a:schemeClr>
                  </a:solidFill>
                  <a:latin typeface="Symbol" pitchFamily="18" charset="2"/>
                </a:rPr>
                <a:t>g</a:t>
              </a:r>
              <a:r>
                <a:rPr lang="en-US" baseline="-25000" dirty="0" smtClean="0">
                  <a:solidFill>
                    <a:schemeClr val="accent4">
                      <a:lumMod val="50000"/>
                    </a:schemeClr>
                  </a:solidFill>
                </a:rPr>
                <a:t>soil</a:t>
              </a:r>
              <a:r>
                <a:rPr lang="en-US" dirty="0" smtClean="0">
                  <a:solidFill>
                    <a:schemeClr val="accent4">
                      <a:lumMod val="50000"/>
                    </a:schemeClr>
                  </a:solidFill>
                </a:rPr>
                <a:t> = 120 pcf</a:t>
              </a:r>
            </a:p>
            <a:p>
              <a:endParaRPr lang="en-US" dirty="0">
                <a:solidFill>
                  <a:schemeClr val="accent4">
                    <a:lumMod val="50000"/>
                  </a:schemeClr>
                </a:solidFill>
              </a:endParaRPr>
            </a:p>
            <a:p>
              <a:r>
                <a:rPr lang="en-US" b="1" u="sng" dirty="0" smtClean="0">
                  <a:solidFill>
                    <a:schemeClr val="accent4">
                      <a:lumMod val="50000"/>
                    </a:schemeClr>
                  </a:solidFill>
                </a:rPr>
                <a:t>Find:</a:t>
              </a:r>
            </a:p>
            <a:p>
              <a:r>
                <a:rPr lang="en-US" dirty="0" smtClean="0">
                  <a:solidFill>
                    <a:schemeClr val="accent4">
                      <a:lumMod val="50000"/>
                    </a:schemeClr>
                  </a:solidFill>
                </a:rPr>
                <a:t>N</a:t>
              </a:r>
              <a:r>
                <a:rPr lang="en-US" baseline="-25000" dirty="0" smtClean="0">
                  <a:solidFill>
                    <a:schemeClr val="accent4">
                      <a:lumMod val="50000"/>
                    </a:schemeClr>
                  </a:solidFill>
                </a:rPr>
                <a:t>q</a:t>
              </a:r>
              <a:r>
                <a:rPr lang="en-US" dirty="0" smtClean="0">
                  <a:solidFill>
                    <a:schemeClr val="accent4">
                      <a:lumMod val="50000"/>
                    </a:schemeClr>
                  </a:solidFill>
                </a:rPr>
                <a:t>, N</a:t>
              </a:r>
              <a:r>
                <a:rPr lang="en-US" baseline="-25000" dirty="0" smtClean="0">
                  <a:solidFill>
                    <a:schemeClr val="accent4">
                      <a:lumMod val="50000"/>
                    </a:schemeClr>
                  </a:solidFill>
                  <a:latin typeface="Symbol" pitchFamily="18" charset="2"/>
                </a:rPr>
                <a:t>g</a:t>
              </a:r>
              <a:r>
                <a:rPr lang="en-US" dirty="0" smtClean="0">
                  <a:solidFill>
                    <a:schemeClr val="accent4">
                      <a:lumMod val="50000"/>
                    </a:schemeClr>
                  </a:solidFill>
                </a:rPr>
                <a:t> and </a:t>
              </a:r>
              <a:r>
                <a:rPr lang="en-US" sz="2400" dirty="0" smtClean="0">
                  <a:solidFill>
                    <a:schemeClr val="accent4">
                      <a:lumMod val="50000"/>
                    </a:schemeClr>
                  </a:solidFill>
                  <a:latin typeface="Symbol" pitchFamily="18" charset="2"/>
                </a:rPr>
                <a:t>f</a:t>
              </a:r>
              <a:endParaRPr lang="en-US" dirty="0">
                <a:solidFill>
                  <a:schemeClr val="accent4">
                    <a:lumMod val="50000"/>
                  </a:schemeClr>
                </a:solidFill>
              </a:endParaRPr>
            </a:p>
            <a:p>
              <a:endParaRPr lang="en-US" dirty="0" smtClean="0">
                <a:solidFill>
                  <a:schemeClr val="accent4">
                    <a:lumMod val="50000"/>
                  </a:schemeClr>
                </a:solidFill>
              </a:endParaRPr>
            </a:p>
            <a:p>
              <a:r>
                <a:rPr lang="en-US" b="1" u="sng" dirty="0" smtClean="0">
                  <a:solidFill>
                    <a:schemeClr val="accent4">
                      <a:lumMod val="50000"/>
                    </a:schemeClr>
                  </a:solidFill>
                </a:rPr>
                <a:t>Solution</a:t>
              </a:r>
              <a:r>
                <a:rPr lang="en-US" b="1" dirty="0" smtClean="0">
                  <a:solidFill>
                    <a:schemeClr val="accent4">
                      <a:lumMod val="50000"/>
                    </a:schemeClr>
                  </a:solidFill>
                </a:rPr>
                <a:t>:</a:t>
              </a:r>
            </a:p>
            <a:p>
              <a:endParaRPr lang="en-US" b="1" dirty="0" smtClean="0">
                <a:solidFill>
                  <a:schemeClr val="accent4">
                    <a:lumMod val="50000"/>
                  </a:schemeClr>
                </a:solidFill>
              </a:endParaRPr>
            </a:p>
            <a:p>
              <a:r>
                <a:rPr lang="en-US" dirty="0" smtClean="0">
                  <a:solidFill>
                    <a:schemeClr val="accent4">
                      <a:lumMod val="50000"/>
                    </a:schemeClr>
                  </a:solidFill>
                  <a:latin typeface="Symbol" pitchFamily="18" charset="2"/>
                </a:rPr>
                <a:t>s</a:t>
              </a:r>
              <a:r>
                <a:rPr lang="en-US" baseline="-25000" dirty="0" smtClean="0">
                  <a:solidFill>
                    <a:schemeClr val="accent4">
                      <a:lumMod val="50000"/>
                    </a:schemeClr>
                  </a:solidFill>
                </a:rPr>
                <a:t>v </a:t>
              </a:r>
              <a:r>
                <a:rPr lang="en-US" dirty="0" smtClean="0">
                  <a:solidFill>
                    <a:schemeClr val="accent4">
                      <a:lumMod val="50000"/>
                    </a:schemeClr>
                  </a:solidFill>
                </a:rPr>
                <a:t>= </a:t>
              </a:r>
              <a:r>
                <a:rPr lang="en-US" sz="2400" dirty="0" smtClean="0">
                  <a:solidFill>
                    <a:schemeClr val="accent4">
                      <a:lumMod val="50000"/>
                    </a:schemeClr>
                  </a:solidFill>
                </a:rPr>
                <a:t>{</a:t>
              </a:r>
              <a:r>
                <a:rPr lang="en-US" dirty="0" smtClean="0">
                  <a:solidFill>
                    <a:schemeClr val="accent4">
                      <a:lumMod val="50000"/>
                    </a:schemeClr>
                  </a:solidFill>
                </a:rPr>
                <a:t>(5)(120)+[15(120-62.4)]</a:t>
              </a:r>
              <a:r>
                <a:rPr lang="en-US" sz="2400" dirty="0" smtClean="0">
                  <a:solidFill>
                    <a:schemeClr val="accent4">
                      <a:lumMod val="50000"/>
                    </a:schemeClr>
                  </a:solidFill>
                </a:rPr>
                <a:t>}</a:t>
              </a:r>
              <a:r>
                <a:rPr lang="en-US" dirty="0" smtClean="0">
                  <a:solidFill>
                    <a:schemeClr val="accent4">
                      <a:lumMod val="50000"/>
                    </a:schemeClr>
                  </a:solidFill>
                </a:rPr>
                <a:t>/2000 lb/ton =</a:t>
              </a:r>
            </a:p>
            <a:p>
              <a:pPr>
                <a:tabLst>
                  <a:tab pos="287338" algn="l"/>
                </a:tabLst>
              </a:pPr>
              <a:r>
                <a:rPr lang="en-US" dirty="0" smtClean="0">
                  <a:solidFill>
                    <a:schemeClr val="accent4">
                      <a:lumMod val="50000"/>
                    </a:schemeClr>
                  </a:solidFill>
                </a:rPr>
                <a:t>   	=          ton/ft</a:t>
              </a:r>
              <a:r>
                <a:rPr lang="en-US" baseline="30000" dirty="0" smtClean="0">
                  <a:solidFill>
                    <a:schemeClr val="accent4">
                      <a:lumMod val="50000"/>
                    </a:schemeClr>
                  </a:solidFill>
                </a:rPr>
                <a:t>2</a:t>
              </a:r>
            </a:p>
            <a:p>
              <a:r>
                <a:rPr lang="en-US" dirty="0" smtClean="0">
                  <a:solidFill>
                    <a:schemeClr val="accent4">
                      <a:lumMod val="50000"/>
                    </a:schemeClr>
                  </a:solidFill>
                </a:rPr>
                <a:t>N</a:t>
              </a:r>
              <a:r>
                <a:rPr lang="en-US" baseline="-25000" dirty="0" smtClean="0">
                  <a:solidFill>
                    <a:schemeClr val="accent4">
                      <a:lumMod val="50000"/>
                    </a:schemeClr>
                  </a:solidFill>
                </a:rPr>
                <a:t>cor</a:t>
              </a:r>
              <a:r>
                <a:rPr lang="en-US" dirty="0" smtClean="0">
                  <a:solidFill>
                    <a:schemeClr val="accent4">
                      <a:lumMod val="50000"/>
                    </a:schemeClr>
                  </a:solidFill>
                </a:rPr>
                <a:t> = C</a:t>
              </a:r>
              <a:r>
                <a:rPr lang="en-US" baseline="-25000" dirty="0" smtClean="0">
                  <a:solidFill>
                    <a:schemeClr val="accent4">
                      <a:lumMod val="50000"/>
                    </a:schemeClr>
                  </a:solidFill>
                </a:rPr>
                <a:t>N </a:t>
              </a:r>
              <a:r>
                <a:rPr lang="en-US" dirty="0" smtClean="0">
                  <a:solidFill>
                    <a:schemeClr val="accent4">
                      <a:lumMod val="50000"/>
                    </a:schemeClr>
                  </a:solidFill>
                </a:rPr>
                <a:t>N</a:t>
              </a:r>
              <a:r>
                <a:rPr lang="en-US" baseline="-25000" dirty="0" smtClean="0">
                  <a:solidFill>
                    <a:schemeClr val="accent4">
                      <a:lumMod val="50000"/>
                    </a:schemeClr>
                  </a:solidFill>
                </a:rPr>
                <a:t>f</a:t>
              </a:r>
              <a:r>
                <a:rPr lang="en-US" dirty="0" smtClean="0">
                  <a:solidFill>
                    <a:schemeClr val="accent4">
                      <a:lumMod val="50000"/>
                    </a:schemeClr>
                  </a:solidFill>
                </a:rPr>
                <a:t> = 0.77 log (20/     ) = </a:t>
              </a:r>
            </a:p>
            <a:p>
              <a:r>
                <a:rPr lang="en-US" dirty="0">
                  <a:solidFill>
                    <a:schemeClr val="accent4">
                      <a:lumMod val="50000"/>
                    </a:schemeClr>
                  </a:solidFill>
                </a:rPr>
                <a:t>N</a:t>
              </a:r>
              <a:r>
                <a:rPr lang="en-US" baseline="-25000" dirty="0">
                  <a:solidFill>
                    <a:schemeClr val="accent4">
                      <a:lumMod val="50000"/>
                    </a:schemeClr>
                  </a:solidFill>
                </a:rPr>
                <a:t>q</a:t>
              </a:r>
              <a:r>
                <a:rPr lang="en-US" dirty="0">
                  <a:solidFill>
                    <a:schemeClr val="accent4">
                      <a:lumMod val="50000"/>
                    </a:schemeClr>
                  </a:solidFill>
                </a:rPr>
                <a:t>, </a:t>
              </a:r>
              <a:r>
                <a:rPr lang="en-US" dirty="0" smtClean="0">
                  <a:solidFill>
                    <a:schemeClr val="accent4">
                      <a:lumMod val="50000"/>
                    </a:schemeClr>
                  </a:solidFill>
                </a:rPr>
                <a:t>=             N</a:t>
              </a:r>
              <a:r>
                <a:rPr lang="en-US" baseline="-25000" dirty="0" smtClean="0">
                  <a:solidFill>
                    <a:schemeClr val="accent4">
                      <a:lumMod val="50000"/>
                    </a:schemeClr>
                  </a:solidFill>
                  <a:latin typeface="Symbol" pitchFamily="18" charset="2"/>
                </a:rPr>
                <a:t>g</a:t>
              </a:r>
              <a:r>
                <a:rPr lang="en-US" dirty="0" smtClean="0">
                  <a:solidFill>
                    <a:schemeClr val="accent4">
                      <a:lumMod val="50000"/>
                    </a:schemeClr>
                  </a:solidFill>
                </a:rPr>
                <a:t> =           </a:t>
              </a:r>
              <a:r>
                <a:rPr lang="en-US" sz="2400" dirty="0" smtClean="0">
                  <a:solidFill>
                    <a:schemeClr val="accent4">
                      <a:lumMod val="50000"/>
                    </a:schemeClr>
                  </a:solidFill>
                  <a:latin typeface="Symbol" pitchFamily="18" charset="2"/>
                </a:rPr>
                <a:t>f =  </a:t>
              </a:r>
              <a:endParaRPr lang="en-US" dirty="0">
                <a:solidFill>
                  <a:schemeClr val="accent4">
                    <a:lumMod val="50000"/>
                  </a:schemeClr>
                </a:solidFill>
              </a:endParaRPr>
            </a:p>
            <a:p>
              <a:endParaRPr lang="en-US" dirty="0" smtClean="0">
                <a:solidFill>
                  <a:schemeClr val="accent4">
                    <a:lumMod val="50000"/>
                  </a:schemeClr>
                </a:solidFill>
              </a:endParaRPr>
            </a:p>
            <a:p>
              <a:endParaRPr lang="en-US" dirty="0">
                <a:solidFill>
                  <a:schemeClr val="bg1"/>
                </a:solidFill>
              </a:endParaRPr>
            </a:p>
            <a:p>
              <a:endParaRPr lang="en-US" dirty="0">
                <a:solidFill>
                  <a:schemeClr val="bg1"/>
                </a:solidFill>
              </a:endParaRPr>
            </a:p>
          </p:txBody>
        </p:sp>
        <p:grpSp>
          <p:nvGrpSpPr>
            <p:cNvPr id="13" name="Group 12"/>
            <p:cNvGrpSpPr/>
            <p:nvPr/>
          </p:nvGrpSpPr>
          <p:grpSpPr>
            <a:xfrm>
              <a:off x="2150270" y="1569504"/>
              <a:ext cx="2904944" cy="2510168"/>
              <a:chOff x="4702428" y="446719"/>
              <a:chExt cx="3977548" cy="3714968"/>
            </a:xfrm>
          </p:grpSpPr>
          <p:sp>
            <p:nvSpPr>
              <p:cNvPr id="36" name="Rectangle 35"/>
              <p:cNvSpPr/>
              <p:nvPr/>
            </p:nvSpPr>
            <p:spPr>
              <a:xfrm>
                <a:off x="4702428" y="1132763"/>
                <a:ext cx="3977548" cy="302892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37" name="Rectangle 36"/>
              <p:cNvSpPr/>
              <p:nvPr/>
            </p:nvSpPr>
            <p:spPr>
              <a:xfrm>
                <a:off x="5991367" y="846161"/>
                <a:ext cx="968990" cy="28660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8" name="Rectangle 37"/>
              <p:cNvSpPr/>
              <p:nvPr/>
            </p:nvSpPr>
            <p:spPr>
              <a:xfrm flipH="1">
                <a:off x="6410271" y="446719"/>
                <a:ext cx="131185" cy="6552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grpSp>
        <p:cxnSp>
          <p:nvCxnSpPr>
            <p:cNvPr id="15" name="Straight Connector 14"/>
            <p:cNvCxnSpPr/>
            <p:nvPr/>
          </p:nvCxnSpPr>
          <p:spPr>
            <a:xfrm>
              <a:off x="2150270" y="2533227"/>
              <a:ext cx="2838609" cy="106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rot="10800000">
              <a:off x="2374093" y="2424738"/>
              <a:ext cx="133350" cy="116769"/>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143005" y="2112413"/>
              <a:ext cx="633636" cy="369332"/>
            </a:xfrm>
            <a:prstGeom prst="rect">
              <a:avLst/>
            </a:prstGeom>
          </p:spPr>
          <p:txBody>
            <a:bodyPr wrap="none">
              <a:spAutoFit/>
            </a:bodyPr>
            <a:lstStyle/>
            <a:p>
              <a:pPr algn="ctr"/>
              <a:r>
                <a:rPr lang="en-US" dirty="0" smtClean="0">
                  <a:solidFill>
                    <a:schemeClr val="bg1"/>
                  </a:solidFill>
                </a:rPr>
                <a:t>W.T.</a:t>
              </a:r>
              <a:endParaRPr lang="en-US" dirty="0">
                <a:solidFill>
                  <a:schemeClr val="bg1"/>
                </a:solidFill>
              </a:endParaRPr>
            </a:p>
          </p:txBody>
        </p:sp>
        <p:cxnSp>
          <p:nvCxnSpPr>
            <p:cNvPr id="20" name="Straight Connector 19"/>
            <p:cNvCxnSpPr/>
            <p:nvPr/>
          </p:nvCxnSpPr>
          <p:spPr>
            <a:xfrm>
              <a:off x="4544704" y="1936230"/>
              <a:ext cx="0" cy="2308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445075" y="1961968"/>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454585" y="2443015"/>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454585" y="3989460"/>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333677" y="2112413"/>
              <a:ext cx="433132" cy="307777"/>
            </a:xfrm>
            <a:prstGeom prst="rect">
              <a:avLst/>
            </a:prstGeom>
            <a:solidFill>
              <a:schemeClr val="accent3">
                <a:lumMod val="20000"/>
                <a:lumOff val="80000"/>
              </a:schemeClr>
            </a:solidFill>
          </p:spPr>
          <p:txBody>
            <a:bodyPr wrap="none">
              <a:spAutoFit/>
            </a:bodyPr>
            <a:lstStyle/>
            <a:p>
              <a:pPr algn="ctr"/>
              <a:r>
                <a:rPr lang="en-US" sz="1400" dirty="0" smtClean="0">
                  <a:solidFill>
                    <a:schemeClr val="bg1"/>
                  </a:solidFill>
                </a:rPr>
                <a:t>5 ft</a:t>
              </a:r>
              <a:endParaRPr lang="en-US" sz="1400" dirty="0">
                <a:solidFill>
                  <a:schemeClr val="bg1"/>
                </a:solidFill>
              </a:endParaRPr>
            </a:p>
          </p:txBody>
        </p:sp>
        <p:sp>
          <p:nvSpPr>
            <p:cNvPr id="57" name="Rectangle 56"/>
            <p:cNvSpPr/>
            <p:nvPr/>
          </p:nvSpPr>
          <p:spPr>
            <a:xfrm>
              <a:off x="4284382" y="3007942"/>
              <a:ext cx="532517" cy="307777"/>
            </a:xfrm>
            <a:prstGeom prst="rect">
              <a:avLst/>
            </a:prstGeom>
            <a:solidFill>
              <a:schemeClr val="accent3">
                <a:lumMod val="20000"/>
                <a:lumOff val="80000"/>
              </a:schemeClr>
            </a:solidFill>
          </p:spPr>
          <p:txBody>
            <a:bodyPr wrap="none">
              <a:spAutoFit/>
            </a:bodyPr>
            <a:lstStyle/>
            <a:p>
              <a:pPr algn="ctr"/>
              <a:r>
                <a:rPr lang="en-US" sz="1400" dirty="0" smtClean="0">
                  <a:solidFill>
                    <a:schemeClr val="bg1"/>
                  </a:solidFill>
                </a:rPr>
                <a:t>15 ft</a:t>
              </a:r>
              <a:endParaRPr lang="en-US" sz="1400" dirty="0">
                <a:solidFill>
                  <a:schemeClr val="bg1"/>
                </a:solidFill>
              </a:endParaRPr>
            </a:p>
          </p:txBody>
        </p:sp>
        <p:cxnSp>
          <p:nvCxnSpPr>
            <p:cNvPr id="50" name="Straight Connector 49"/>
            <p:cNvCxnSpPr/>
            <p:nvPr/>
          </p:nvCxnSpPr>
          <p:spPr>
            <a:xfrm>
              <a:off x="2307415" y="2590800"/>
              <a:ext cx="3095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390759" y="2640806"/>
              <a:ext cx="1381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27668" y="2690812"/>
              <a:ext cx="690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551040" y="3896747"/>
              <a:ext cx="782587" cy="338554"/>
            </a:xfrm>
            <a:prstGeom prst="rect">
              <a:avLst/>
            </a:prstGeom>
          </p:spPr>
          <p:txBody>
            <a:bodyPr wrap="none">
              <a:spAutoFit/>
            </a:bodyPr>
            <a:lstStyle/>
            <a:p>
              <a:r>
                <a:rPr lang="en-US" sz="1600" b="1" dirty="0">
                  <a:solidFill>
                    <a:schemeClr val="accent3">
                      <a:lumMod val="50000"/>
                    </a:schemeClr>
                  </a:solidFill>
                </a:rPr>
                <a:t>N</a:t>
              </a:r>
              <a:r>
                <a:rPr lang="en-US" sz="1600" b="1" baseline="-25000" dirty="0">
                  <a:solidFill>
                    <a:schemeClr val="accent3">
                      <a:lumMod val="50000"/>
                    </a:schemeClr>
                  </a:solidFill>
                </a:rPr>
                <a:t>f</a:t>
              </a:r>
              <a:r>
                <a:rPr lang="en-US" sz="1600" b="1" dirty="0">
                  <a:solidFill>
                    <a:schemeClr val="accent3">
                      <a:lumMod val="50000"/>
                    </a:schemeClr>
                  </a:solidFill>
                </a:rPr>
                <a:t> =40</a:t>
              </a:r>
            </a:p>
          </p:txBody>
        </p:sp>
        <p:cxnSp>
          <p:nvCxnSpPr>
            <p:cNvPr id="65" name="Straight Connector 64"/>
            <p:cNvCxnSpPr/>
            <p:nvPr/>
          </p:nvCxnSpPr>
          <p:spPr>
            <a:xfrm>
              <a:off x="3445470" y="2077421"/>
              <a:ext cx="0" cy="2308224"/>
            </a:xfrm>
            <a:prstGeom prst="line">
              <a:avLst/>
            </a:prstGeom>
            <a:ln>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05600" y="4079672"/>
              <a:ext cx="992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004475" y="2098344"/>
              <a:ext cx="1250663" cy="369332"/>
            </a:xfrm>
            <a:prstGeom prst="rect">
              <a:avLst/>
            </a:prstGeom>
            <a:solidFill>
              <a:schemeClr val="accent3">
                <a:lumMod val="20000"/>
                <a:lumOff val="80000"/>
              </a:schemeClr>
            </a:solidFill>
          </p:spPr>
          <p:txBody>
            <a:bodyPr wrap="none">
              <a:spAutoFit/>
            </a:bodyPr>
            <a:lstStyle/>
            <a:p>
              <a:r>
                <a:rPr lang="en-US" dirty="0">
                  <a:solidFill>
                    <a:schemeClr val="accent4">
                      <a:lumMod val="50000"/>
                    </a:schemeClr>
                  </a:solidFill>
                  <a:latin typeface="Symbol" pitchFamily="18" charset="2"/>
                </a:rPr>
                <a:t>g</a:t>
              </a:r>
              <a:r>
                <a:rPr lang="en-US" sz="1400" baseline="-25000" dirty="0">
                  <a:solidFill>
                    <a:schemeClr val="accent4">
                      <a:lumMod val="50000"/>
                    </a:schemeClr>
                  </a:solidFill>
                </a:rPr>
                <a:t>soil</a:t>
              </a:r>
              <a:r>
                <a:rPr lang="en-US" sz="1400" dirty="0">
                  <a:solidFill>
                    <a:schemeClr val="accent4">
                      <a:lumMod val="50000"/>
                    </a:schemeClr>
                  </a:solidFill>
                </a:rPr>
                <a:t> = 120 pcf</a:t>
              </a:r>
            </a:p>
          </p:txBody>
        </p:sp>
      </p:grpSp>
      <p:grpSp>
        <p:nvGrpSpPr>
          <p:cNvPr id="9238" name="Group 9237"/>
          <p:cNvGrpSpPr/>
          <p:nvPr/>
        </p:nvGrpSpPr>
        <p:grpSpPr>
          <a:xfrm>
            <a:off x="5125360" y="546210"/>
            <a:ext cx="3936588" cy="5946137"/>
            <a:chOff x="5125360" y="-54302"/>
            <a:chExt cx="3936588" cy="5946137"/>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17" t="694" r="11454" b="5803"/>
            <a:stretch/>
          </p:blipFill>
          <p:spPr bwMode="auto">
            <a:xfrm>
              <a:off x="5485035" y="47641"/>
              <a:ext cx="3318413" cy="556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14349" y="5584058"/>
              <a:ext cx="3166251" cy="307777"/>
            </a:xfrm>
            <a:prstGeom prst="rect">
              <a:avLst/>
            </a:prstGeom>
          </p:spPr>
          <p:txBody>
            <a:bodyPr wrap="none">
              <a:spAutoFit/>
            </a:bodyPr>
            <a:lstStyle/>
            <a:p>
              <a:r>
                <a:rPr lang="en-US" sz="1400" dirty="0">
                  <a:solidFill>
                    <a:schemeClr val="accent5">
                      <a:lumMod val="50000"/>
                    </a:schemeClr>
                  </a:solidFill>
                </a:rPr>
                <a:t>Angle of Internal Friction</a:t>
              </a:r>
              <a:r>
                <a:rPr lang="en-US" sz="1400" dirty="0">
                  <a:solidFill>
                    <a:schemeClr val="accent5">
                      <a:lumMod val="50000"/>
                    </a:schemeClr>
                  </a:solidFill>
                  <a:latin typeface="Symbol" pitchFamily="18" charset="2"/>
                </a:rPr>
                <a:t>, </a:t>
              </a:r>
              <a:r>
                <a:rPr lang="en-US" sz="1400" i="1" dirty="0" smtClean="0">
                  <a:solidFill>
                    <a:schemeClr val="accent5">
                      <a:lumMod val="50000"/>
                    </a:schemeClr>
                  </a:solidFill>
                  <a:latin typeface="Symbol" pitchFamily="18" charset="2"/>
                </a:rPr>
                <a:t> f</a:t>
              </a:r>
              <a:r>
                <a:rPr lang="en-US" sz="1400" i="1" dirty="0" smtClean="0">
                  <a:solidFill>
                    <a:schemeClr val="accent5">
                      <a:lumMod val="50000"/>
                    </a:schemeClr>
                  </a:solidFill>
                </a:rPr>
                <a:t> </a:t>
              </a:r>
              <a:r>
                <a:rPr lang="en-US" sz="1400" dirty="0" smtClean="0">
                  <a:solidFill>
                    <a:schemeClr val="accent5">
                      <a:lumMod val="50000"/>
                    </a:schemeClr>
                  </a:solidFill>
                </a:rPr>
                <a:t>(degrees</a:t>
              </a:r>
              <a:r>
                <a:rPr lang="en-US" sz="1400" dirty="0">
                  <a:solidFill>
                    <a:schemeClr val="accent5">
                      <a:lumMod val="50000"/>
                    </a:schemeClr>
                  </a:solidFill>
                </a:rPr>
                <a:t>)</a:t>
              </a:r>
            </a:p>
          </p:txBody>
        </p:sp>
        <p:sp>
          <p:nvSpPr>
            <p:cNvPr id="5" name="TextBox 4"/>
            <p:cNvSpPr txBox="1"/>
            <p:nvPr/>
          </p:nvSpPr>
          <p:spPr>
            <a:xfrm rot="16200000">
              <a:off x="3412679" y="2497524"/>
              <a:ext cx="3794693" cy="369332"/>
            </a:xfrm>
            <a:prstGeom prst="rect">
              <a:avLst/>
            </a:prstGeom>
            <a:noFill/>
          </p:spPr>
          <p:txBody>
            <a:bodyPr wrap="none" rtlCol="0">
              <a:spAutoFit/>
            </a:bodyPr>
            <a:lstStyle/>
            <a:p>
              <a:r>
                <a:rPr lang="en-US" dirty="0" smtClean="0">
                  <a:solidFill>
                    <a:srgbClr val="C00000"/>
                  </a:solidFill>
                </a:rPr>
                <a:t>Bearing Capacity Factor, N </a:t>
              </a:r>
              <a:r>
                <a:rPr lang="en-US" baseline="-25000" dirty="0" smtClean="0">
                  <a:solidFill>
                    <a:srgbClr val="C00000"/>
                  </a:solidFill>
                  <a:latin typeface="Symbol" pitchFamily="18" charset="2"/>
                </a:rPr>
                <a:t>g</a:t>
              </a:r>
              <a:r>
                <a:rPr lang="en-US" dirty="0" smtClean="0">
                  <a:solidFill>
                    <a:srgbClr val="C00000"/>
                  </a:solidFill>
                </a:rPr>
                <a:t>  &amp;  N </a:t>
              </a:r>
              <a:r>
                <a:rPr lang="en-US" baseline="-25000" dirty="0" smtClean="0">
                  <a:solidFill>
                    <a:srgbClr val="C00000"/>
                  </a:solidFill>
                </a:rPr>
                <a:t>q</a:t>
              </a:r>
              <a:endParaRPr lang="en-US" baseline="-25000" dirty="0">
                <a:solidFill>
                  <a:srgbClr val="C00000"/>
                </a:solidFill>
              </a:endParaRPr>
            </a:p>
          </p:txBody>
        </p:sp>
        <p:sp>
          <p:nvSpPr>
            <p:cNvPr id="6" name="Rectangle 5"/>
            <p:cNvSpPr/>
            <p:nvPr/>
          </p:nvSpPr>
          <p:spPr>
            <a:xfrm rot="16200000">
              <a:off x="6555533" y="2144336"/>
              <a:ext cx="4705054" cy="307777"/>
            </a:xfrm>
            <a:prstGeom prst="rect">
              <a:avLst/>
            </a:prstGeom>
          </p:spPr>
          <p:txBody>
            <a:bodyPr wrap="square">
              <a:spAutoFit/>
            </a:bodyPr>
            <a:lstStyle/>
            <a:p>
              <a:pPr algn="ctr"/>
              <a:r>
                <a:rPr lang="en-US" sz="1400" dirty="0" smtClean="0">
                  <a:solidFill>
                    <a:srgbClr val="007635"/>
                  </a:solidFill>
                </a:rPr>
                <a:t>Standard Penetration Resistance, N ( Blows/ft) </a:t>
              </a:r>
              <a:endParaRPr lang="en-US" sz="1400" dirty="0">
                <a:solidFill>
                  <a:srgbClr val="007635"/>
                </a:solidFill>
              </a:endParaRPr>
            </a:p>
          </p:txBody>
        </p:sp>
        <p:sp>
          <p:nvSpPr>
            <p:cNvPr id="7" name="Rectangle 6"/>
            <p:cNvSpPr/>
            <p:nvPr/>
          </p:nvSpPr>
          <p:spPr>
            <a:xfrm>
              <a:off x="5818710" y="559549"/>
              <a:ext cx="2707731" cy="4776717"/>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818710" y="559549"/>
              <a:ext cx="2707731" cy="22611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818710" y="562036"/>
              <a:ext cx="1353865" cy="477423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V="1">
              <a:off x="5902303" y="562036"/>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159478" y="559549"/>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183540" y="562036"/>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902303" y="952349"/>
              <a:ext cx="2438400" cy="1828800"/>
            </a:xfrm>
            <a:custGeom>
              <a:avLst/>
              <a:gdLst>
                <a:gd name="connsiteX0" fmla="*/ 0 w 2438400"/>
                <a:gd name="connsiteY0" fmla="*/ 0 h 1828800"/>
                <a:gd name="connsiteX1" fmla="*/ 1466850 w 2438400"/>
                <a:gd name="connsiteY1" fmla="*/ 942975 h 1828800"/>
                <a:gd name="connsiteX2" fmla="*/ 2438400 w 2438400"/>
                <a:gd name="connsiteY2" fmla="*/ 1828800 h 1828800"/>
                <a:gd name="connsiteX3" fmla="*/ 2438400 w 2438400"/>
                <a:gd name="connsiteY3"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Lst>
              <a:ahLst/>
              <a:cxnLst>
                <a:cxn ang="0">
                  <a:pos x="connsiteX0" y="connsiteY0"/>
                </a:cxn>
                <a:cxn ang="0">
                  <a:pos x="connsiteX1" y="connsiteY1"/>
                </a:cxn>
                <a:cxn ang="0">
                  <a:pos x="connsiteX2" y="connsiteY2"/>
                </a:cxn>
              </a:cxnLst>
              <a:rect l="l" t="t" r="r" b="b"/>
              <a:pathLst>
                <a:path w="2438400" h="1828800">
                  <a:moveTo>
                    <a:pt x="0" y="0"/>
                  </a:moveTo>
                  <a:cubicBezTo>
                    <a:pt x="1227138" y="728663"/>
                    <a:pt x="1906588" y="1223963"/>
                    <a:pt x="2438400" y="1828800"/>
                  </a:cubicBezTo>
                  <a:lnTo>
                    <a:pt x="2438400" y="18288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17" name="Straight Arrow Connector 9216"/>
            <p:cNvCxnSpPr/>
            <p:nvPr/>
          </p:nvCxnSpPr>
          <p:spPr>
            <a:xfrm flipH="1">
              <a:off x="7560860" y="2052180"/>
              <a:ext cx="969633" cy="0"/>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575646" y="2077421"/>
              <a:ext cx="1" cy="1012921"/>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7578027" y="3049681"/>
              <a:ext cx="1" cy="667272"/>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5818710" y="3731239"/>
              <a:ext cx="1756938" cy="16988"/>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sp>
          <p:nvSpPr>
            <p:cNvPr id="9228" name="Rectangle 9227"/>
            <p:cNvSpPr/>
            <p:nvPr/>
          </p:nvSpPr>
          <p:spPr>
            <a:xfrm>
              <a:off x="7939727" y="3567113"/>
              <a:ext cx="190500" cy="1583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p:cNvSpPr txBox="1"/>
            <p:nvPr/>
          </p:nvSpPr>
          <p:spPr>
            <a:xfrm>
              <a:off x="7853895" y="3488910"/>
              <a:ext cx="436338" cy="369332"/>
            </a:xfrm>
            <a:prstGeom prst="rect">
              <a:avLst/>
            </a:prstGeom>
            <a:noFill/>
          </p:spPr>
          <p:txBody>
            <a:bodyPr wrap="none" rtlCol="0">
              <a:spAutoFit/>
            </a:bodyPr>
            <a:lstStyle/>
            <a:p>
              <a:r>
                <a:rPr lang="en-US" dirty="0" smtClean="0">
                  <a:solidFill>
                    <a:schemeClr val="bg1"/>
                  </a:solidFill>
                </a:rPr>
                <a:t>N</a:t>
              </a:r>
              <a:r>
                <a:rPr lang="en-US" baseline="-25000" dirty="0" smtClean="0">
                  <a:solidFill>
                    <a:schemeClr val="bg1"/>
                  </a:solidFill>
                  <a:latin typeface="Arial" pitchFamily="34" charset="0"/>
                  <a:cs typeface="Arial" pitchFamily="34" charset="0"/>
                </a:rPr>
                <a:t>q</a:t>
              </a:r>
              <a:endParaRPr lang="en-US" baseline="-25000" dirty="0">
                <a:solidFill>
                  <a:schemeClr val="bg1"/>
                </a:solidFill>
                <a:latin typeface="Arial" pitchFamily="34" charset="0"/>
                <a:cs typeface="Arial" pitchFamily="34" charset="0"/>
              </a:endParaRPr>
            </a:p>
          </p:txBody>
        </p:sp>
        <p:sp>
          <p:nvSpPr>
            <p:cNvPr id="9229" name="Rectangle 9228"/>
            <p:cNvSpPr/>
            <p:nvPr/>
          </p:nvSpPr>
          <p:spPr>
            <a:xfrm>
              <a:off x="7214282" y="2871699"/>
              <a:ext cx="129493" cy="136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7" name="TextBox 9226"/>
            <p:cNvSpPr txBox="1"/>
            <p:nvPr/>
          </p:nvSpPr>
          <p:spPr>
            <a:xfrm>
              <a:off x="7005637" y="2653699"/>
              <a:ext cx="436338" cy="369332"/>
            </a:xfrm>
            <a:prstGeom prst="rect">
              <a:avLst/>
            </a:prstGeom>
            <a:solidFill>
              <a:schemeClr val="tx1"/>
            </a:solidFill>
          </p:spPr>
          <p:txBody>
            <a:bodyPr wrap="none" rtlCol="0">
              <a:spAutoFit/>
            </a:bodyPr>
            <a:lstStyle/>
            <a:p>
              <a:r>
                <a:rPr lang="en-US" dirty="0" smtClean="0">
                  <a:solidFill>
                    <a:schemeClr val="bg1"/>
                  </a:solidFill>
                </a:rPr>
                <a:t>N</a:t>
              </a:r>
              <a:r>
                <a:rPr lang="en-US" sz="2400" baseline="-25000" dirty="0" smtClean="0">
                  <a:solidFill>
                    <a:schemeClr val="bg1"/>
                  </a:solidFill>
                  <a:latin typeface="Symbol" pitchFamily="18" charset="2"/>
                </a:rPr>
                <a:t>g</a:t>
              </a:r>
              <a:endParaRPr lang="en-US" sz="2400" baseline="-25000" dirty="0">
                <a:solidFill>
                  <a:schemeClr val="bg1"/>
                </a:solidFill>
                <a:latin typeface="Symbol" pitchFamily="18" charset="2"/>
              </a:endParaRPr>
            </a:p>
          </p:txBody>
        </p:sp>
        <p:cxnSp>
          <p:nvCxnSpPr>
            <p:cNvPr id="88" name="Straight Arrow Connector 87"/>
            <p:cNvCxnSpPr/>
            <p:nvPr/>
          </p:nvCxnSpPr>
          <p:spPr>
            <a:xfrm>
              <a:off x="7579908" y="3729179"/>
              <a:ext cx="0" cy="1607087"/>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5818710" y="3056366"/>
              <a:ext cx="1756938" cy="16988"/>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6225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2.google.com/images?q=tbn:ANd9GcTIVzbI8UTfVUe7sd0QoWdKFrS4QolEuV-Nvq0O1HozFMt4nyoN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405" y="5276233"/>
            <a:ext cx="2146614" cy="1454666"/>
          </a:xfrm>
          <a:prstGeom prst="rect">
            <a:avLst/>
          </a:prstGeom>
          <a:noFill/>
          <a:extLst>
            <a:ext uri="{909E8E84-426E-40DD-AFC4-6F175D3DCCD1}">
              <a14:hiddenFill xmlns:a14="http://schemas.microsoft.com/office/drawing/2010/main">
                <a:solidFill>
                  <a:srgbClr val="FFFFFF"/>
                </a:solidFill>
              </a14:hiddenFill>
            </a:ext>
          </a:extLst>
        </p:spPr>
      </p:pic>
      <p:pic>
        <p:nvPicPr>
          <p:cNvPr id="35841" name="Picture 4"/>
          <p:cNvPicPr>
            <a:picLocks noChangeAspect="1" noChangeArrowheads="1"/>
          </p:cNvPicPr>
          <p:nvPr/>
        </p:nvPicPr>
        <p:blipFill>
          <a:blip r:embed="rId4" cstate="print"/>
          <a:srcRect/>
          <a:stretch>
            <a:fillRect/>
          </a:stretch>
        </p:blipFill>
        <p:spPr bwMode="auto">
          <a:xfrm>
            <a:off x="7837706" y="1084263"/>
            <a:ext cx="1247775" cy="2541587"/>
          </a:xfrm>
          <a:prstGeom prst="rect">
            <a:avLst/>
          </a:prstGeom>
          <a:noFill/>
          <a:ln w="9525">
            <a:noFill/>
            <a:miter lim="800000"/>
            <a:headEnd/>
            <a:tailEnd/>
          </a:ln>
        </p:spPr>
      </p:pic>
      <p:sp>
        <p:nvSpPr>
          <p:cNvPr id="12290" name="Rectangle 2"/>
          <p:cNvSpPr>
            <a:spLocks noChangeArrowheads="1"/>
          </p:cNvSpPr>
          <p:nvPr/>
        </p:nvSpPr>
        <p:spPr bwMode="auto">
          <a:xfrm>
            <a:off x="136525" y="1436830"/>
            <a:ext cx="7202488" cy="5201424"/>
          </a:xfrm>
          <a:prstGeom prst="rect">
            <a:avLst/>
          </a:prstGeom>
          <a:noFill/>
          <a:ln w="9525">
            <a:noFill/>
            <a:miter lim="800000"/>
            <a:headEnd/>
            <a:tailEnd/>
          </a:ln>
          <a:effectLst/>
        </p:spPr>
        <p:txBody>
          <a:bodyPr anchor="ctr">
            <a:spAutoFit/>
          </a:bodyPr>
          <a:lstStyle/>
          <a:p>
            <a:pPr>
              <a:spcBef>
                <a:spcPts val="0"/>
              </a:spcBef>
              <a:spcAft>
                <a:spcPts val="0"/>
              </a:spcAft>
              <a:defRPr/>
            </a:pPr>
            <a:r>
              <a:rPr lang="en-US" b="1" u="sng" dirty="0">
                <a:solidFill>
                  <a:srgbClr val="FFFF00"/>
                </a:solidFill>
                <a:effectLst>
                  <a:outerShdw blurRad="38100" dist="38100" dir="2700000" algn="tl">
                    <a:srgbClr val="000000">
                      <a:alpha val="43137"/>
                    </a:srgbClr>
                  </a:outerShdw>
                </a:effectLst>
              </a:rPr>
              <a:t>Cone Penetration Test  (CPT </a:t>
            </a:r>
            <a:r>
              <a:rPr lang="en-US" b="1" u="sng" dirty="0" smtClean="0">
                <a:solidFill>
                  <a:srgbClr val="FFFF00"/>
                </a:solidFill>
                <a:effectLst>
                  <a:outerShdw blurRad="38100" dist="38100" dir="2700000" algn="tl">
                    <a:srgbClr val="000000">
                      <a:alpha val="43137"/>
                    </a:srgbClr>
                  </a:outerShdw>
                </a:effectLst>
              </a:rPr>
              <a:t>)</a:t>
            </a:r>
          </a:p>
          <a:p>
            <a:pPr>
              <a:spcBef>
                <a:spcPts val="0"/>
              </a:spcBef>
              <a:spcAft>
                <a:spcPts val="0"/>
              </a:spcAft>
              <a:defRPr/>
            </a:pPr>
            <a:endParaRPr lang="en-US" b="1" u="sng" dirty="0">
              <a:solidFill>
                <a:srgbClr val="FFFF00"/>
              </a:solidFill>
              <a:effectLst>
                <a:outerShdw blurRad="38100" dist="38100" dir="2700000" algn="tl">
                  <a:srgbClr val="000000">
                    <a:alpha val="43137"/>
                  </a:srgbClr>
                </a:outerShdw>
              </a:effectLst>
            </a:endParaRPr>
          </a:p>
          <a:p>
            <a:pPr fontAlgn="auto">
              <a:spcBef>
                <a:spcPts val="0"/>
              </a:spcBef>
              <a:spcAft>
                <a:spcPts val="0"/>
              </a:spcAft>
              <a:defRPr/>
            </a:pPr>
            <a:r>
              <a:rPr lang="en-US" dirty="0">
                <a:solidFill>
                  <a:srgbClr val="FFFF00"/>
                </a:solidFill>
                <a:latin typeface="Arial" pitchFamily="34" charset="0"/>
                <a:cs typeface="Arial" pitchFamily="34" charset="0"/>
              </a:rPr>
              <a:t>The most common type of mechanical penetrometer is </a:t>
            </a:r>
            <a:r>
              <a:rPr lang="en-US" b="1" u="sng" dirty="0">
                <a:solidFill>
                  <a:srgbClr val="00FFFF"/>
                </a:solidFill>
                <a:latin typeface="Arial" pitchFamily="34" charset="0"/>
                <a:cs typeface="Arial" pitchFamily="34" charset="0"/>
              </a:rPr>
              <a:t>the Dutch </a:t>
            </a:r>
          </a:p>
          <a:p>
            <a:pPr fontAlgn="auto">
              <a:spcBef>
                <a:spcPts val="0"/>
              </a:spcBef>
              <a:spcAft>
                <a:spcPts val="0"/>
              </a:spcAft>
              <a:defRPr/>
            </a:pPr>
            <a:r>
              <a:rPr lang="en-US" b="1" u="sng" dirty="0">
                <a:solidFill>
                  <a:srgbClr val="00FFFF"/>
                </a:solidFill>
                <a:latin typeface="Arial" pitchFamily="34" charset="0"/>
                <a:cs typeface="Arial" pitchFamily="34" charset="0"/>
              </a:rPr>
              <a:t>mantle cone</a:t>
            </a:r>
            <a:r>
              <a:rPr lang="en-US" dirty="0">
                <a:solidFill>
                  <a:srgbClr val="FFFF00"/>
                </a:solidFill>
                <a:latin typeface="Arial" pitchFamily="34" charset="0"/>
                <a:cs typeface="Arial" pitchFamily="34" charset="0"/>
              </a:rPr>
              <a:t> and is abbreviated CPT.</a:t>
            </a:r>
          </a:p>
          <a:p>
            <a:pPr fontAlgn="auto">
              <a:spcBef>
                <a:spcPts val="0"/>
              </a:spcBef>
              <a:spcAft>
                <a:spcPts val="0"/>
              </a:spcAft>
              <a:defRPr/>
            </a:pPr>
            <a:endParaRPr lang="en-US" sz="1600" dirty="0">
              <a:solidFill>
                <a:srgbClr val="FFFF00"/>
              </a:solidFill>
              <a:latin typeface="Arial" pitchFamily="34" charset="0"/>
              <a:cs typeface="Arial" pitchFamily="34" charset="0"/>
            </a:endParaRPr>
          </a:p>
          <a:p>
            <a:pPr fontAlgn="auto">
              <a:spcBef>
                <a:spcPts val="0"/>
              </a:spcBef>
              <a:spcAft>
                <a:spcPts val="0"/>
              </a:spcAft>
              <a:defRPr/>
            </a:pPr>
            <a:r>
              <a:rPr lang="en-US" sz="1600" dirty="0">
                <a:solidFill>
                  <a:srgbClr val="FFFF00"/>
                </a:solidFill>
                <a:latin typeface="Arial" pitchFamily="34" charset="0"/>
                <a:cs typeface="Arial" pitchFamily="34" charset="0"/>
              </a:rPr>
              <a:t>The cone is pushed into the soil to the desired depth (initial position) and then force is applied to the inner rod, which moves the cone downward  into the extended position. </a:t>
            </a:r>
            <a:endParaRPr lang="en-US" sz="1600" dirty="0" smtClean="0">
              <a:solidFill>
                <a:srgbClr val="FFFF00"/>
              </a:solidFill>
              <a:latin typeface="Arial" pitchFamily="34" charset="0"/>
              <a:cs typeface="Arial" pitchFamily="34" charset="0"/>
            </a:endParaRPr>
          </a:p>
          <a:p>
            <a:pPr fontAlgn="auto">
              <a:spcBef>
                <a:spcPts val="0"/>
              </a:spcBef>
              <a:spcAft>
                <a:spcPts val="0"/>
              </a:spcAft>
              <a:defRPr/>
            </a:pPr>
            <a:endParaRPr lang="en-US" sz="1600" dirty="0">
              <a:solidFill>
                <a:srgbClr val="FFFF00"/>
              </a:solidFill>
              <a:latin typeface="Arial" pitchFamily="34" charset="0"/>
              <a:cs typeface="Arial" pitchFamily="34" charset="0"/>
            </a:endParaRPr>
          </a:p>
          <a:p>
            <a:pPr fontAlgn="auto">
              <a:spcBef>
                <a:spcPts val="0"/>
              </a:spcBef>
              <a:spcAft>
                <a:spcPts val="0"/>
              </a:spcAft>
              <a:defRPr/>
            </a:pPr>
            <a:r>
              <a:rPr lang="en-US" sz="1600" dirty="0" smtClean="0">
                <a:solidFill>
                  <a:srgbClr val="FFFF00"/>
                </a:solidFill>
                <a:latin typeface="Arial" pitchFamily="34" charset="0"/>
                <a:cs typeface="Arial" pitchFamily="34" charset="0"/>
              </a:rPr>
              <a:t>The </a:t>
            </a:r>
            <a:r>
              <a:rPr lang="en-US" sz="1600" dirty="0">
                <a:solidFill>
                  <a:srgbClr val="FFFF00"/>
                </a:solidFill>
                <a:latin typeface="Arial" pitchFamily="34" charset="0"/>
                <a:cs typeface="Arial" pitchFamily="34" charset="0"/>
              </a:rPr>
              <a:t>cone is pushed into the soil at a rate of about </a:t>
            </a:r>
            <a:r>
              <a:rPr lang="en-US" sz="1600" dirty="0">
                <a:solidFill>
                  <a:srgbClr val="00FFFF"/>
                </a:solidFill>
                <a:latin typeface="Arial" pitchFamily="34" charset="0"/>
                <a:cs typeface="Arial" pitchFamily="34" charset="0"/>
              </a:rPr>
              <a:t>2 to 4 ft/min (10 to 20 mm/sec).</a:t>
            </a:r>
            <a:r>
              <a:rPr lang="en-US" sz="1600" dirty="0">
                <a:solidFill>
                  <a:srgbClr val="FFFF00"/>
                </a:solidFill>
                <a:latin typeface="Arial" pitchFamily="34" charset="0"/>
                <a:cs typeface="Arial" pitchFamily="34" charset="0"/>
              </a:rPr>
              <a:t> The required force to move the cone into the extended position divided by the horizontally projected area (10 cm</a:t>
            </a:r>
            <a:r>
              <a:rPr lang="en-US" sz="1600" baseline="30000" dirty="0">
                <a:solidFill>
                  <a:srgbClr val="FFFF00"/>
                </a:solidFill>
                <a:latin typeface="Arial" pitchFamily="34" charset="0"/>
                <a:cs typeface="Arial" pitchFamily="34" charset="0"/>
              </a:rPr>
              <a:t>2</a:t>
            </a:r>
            <a:r>
              <a:rPr lang="en-US" sz="1600" dirty="0">
                <a:solidFill>
                  <a:srgbClr val="FFFF00"/>
                </a:solidFill>
                <a:latin typeface="Arial" pitchFamily="34" charset="0"/>
                <a:cs typeface="Arial" pitchFamily="34" charset="0"/>
              </a:rPr>
              <a:t>) of the </a:t>
            </a:r>
            <a:r>
              <a:rPr lang="en-US" sz="1600" dirty="0" smtClean="0">
                <a:solidFill>
                  <a:srgbClr val="FFFF00"/>
                </a:solidFill>
                <a:latin typeface="Arial" pitchFamily="34" charset="0"/>
                <a:cs typeface="Arial" pitchFamily="34" charset="0"/>
              </a:rPr>
              <a:t>cone </a:t>
            </a:r>
            <a:r>
              <a:rPr lang="en-US" sz="1600" dirty="0">
                <a:solidFill>
                  <a:srgbClr val="FFFF00"/>
                </a:solidFill>
                <a:latin typeface="Arial" pitchFamily="34" charset="0"/>
                <a:cs typeface="Arial" pitchFamily="34" charset="0"/>
              </a:rPr>
              <a:t>is defined as the </a:t>
            </a:r>
            <a:r>
              <a:rPr lang="en-US" sz="1600" dirty="0">
                <a:solidFill>
                  <a:srgbClr val="00FFFF"/>
                </a:solidFill>
                <a:latin typeface="Arial" pitchFamily="34" charset="0"/>
                <a:cs typeface="Arial" pitchFamily="34" charset="0"/>
              </a:rPr>
              <a:t>cone resistance </a:t>
            </a:r>
            <a:r>
              <a:rPr lang="en-US" sz="2400" i="1" dirty="0" smtClean="0">
                <a:solidFill>
                  <a:srgbClr val="00FFFF"/>
                </a:solidFill>
                <a:latin typeface="Arial" pitchFamily="34" charset="0"/>
                <a:cs typeface="Arial" pitchFamily="34" charset="0"/>
              </a:rPr>
              <a:t>q</a:t>
            </a:r>
            <a:r>
              <a:rPr lang="en-US" sz="2400" i="1" baseline="-25000" dirty="0" smtClean="0">
                <a:solidFill>
                  <a:srgbClr val="00FFFF"/>
                </a:solidFill>
                <a:latin typeface="Arial" pitchFamily="34" charset="0"/>
                <a:cs typeface="Arial" pitchFamily="34" charset="0"/>
              </a:rPr>
              <a:t>c </a:t>
            </a:r>
            <a:r>
              <a:rPr lang="en-US" sz="1600" i="1" dirty="0" smtClean="0">
                <a:solidFill>
                  <a:srgbClr val="FFFF00"/>
                </a:solidFill>
                <a:latin typeface="Arial" pitchFamily="34" charset="0"/>
                <a:cs typeface="Arial" pitchFamily="34" charset="0"/>
              </a:rPr>
              <a:t>, </a:t>
            </a:r>
            <a:r>
              <a:rPr lang="en-US" sz="1600" i="1" dirty="0">
                <a:solidFill>
                  <a:srgbClr val="FFFF00"/>
                </a:solidFill>
                <a:latin typeface="Arial" pitchFamily="34" charset="0"/>
                <a:cs typeface="Arial" pitchFamily="34" charset="0"/>
              </a:rPr>
              <a:t>also known as the cone bearing or </a:t>
            </a:r>
            <a:r>
              <a:rPr lang="en-US" sz="1600" i="1" dirty="0" smtClean="0">
                <a:solidFill>
                  <a:srgbClr val="FFFF00"/>
                </a:solidFill>
                <a:latin typeface="Arial" pitchFamily="34" charset="0"/>
                <a:cs typeface="Arial" pitchFamily="34" charset="0"/>
              </a:rPr>
              <a:t> the </a:t>
            </a:r>
            <a:r>
              <a:rPr lang="en-US" sz="1600" dirty="0">
                <a:solidFill>
                  <a:srgbClr val="FFFF00"/>
                </a:solidFill>
                <a:latin typeface="Arial" pitchFamily="34" charset="0"/>
                <a:cs typeface="Arial" pitchFamily="34" charset="0"/>
              </a:rPr>
              <a:t>end bearing resistance. </a:t>
            </a:r>
            <a:endParaRPr lang="en-US" sz="1600" dirty="0" smtClean="0">
              <a:solidFill>
                <a:srgbClr val="FFFF00"/>
              </a:solidFill>
              <a:latin typeface="Arial" pitchFamily="34" charset="0"/>
              <a:cs typeface="Arial" pitchFamily="34" charset="0"/>
            </a:endParaRPr>
          </a:p>
          <a:p>
            <a:pPr fontAlgn="auto">
              <a:spcBef>
                <a:spcPts val="0"/>
              </a:spcBef>
              <a:spcAft>
                <a:spcPts val="0"/>
              </a:spcAft>
              <a:defRPr/>
            </a:pPr>
            <a:endParaRPr lang="en-US" sz="1600" dirty="0">
              <a:solidFill>
                <a:srgbClr val="FFFF00"/>
              </a:solidFill>
              <a:latin typeface="Arial" pitchFamily="34" charset="0"/>
              <a:cs typeface="Arial" pitchFamily="34" charset="0"/>
            </a:endParaRPr>
          </a:p>
          <a:p>
            <a:pPr fontAlgn="auto">
              <a:spcBef>
                <a:spcPts val="0"/>
              </a:spcBef>
              <a:spcAft>
                <a:spcPts val="0"/>
              </a:spcAft>
              <a:defRPr/>
            </a:pPr>
            <a:r>
              <a:rPr lang="en-US" sz="1600" dirty="0" smtClean="0">
                <a:solidFill>
                  <a:srgbClr val="FFFF00"/>
                </a:solidFill>
                <a:latin typeface="Arial" pitchFamily="34" charset="0"/>
                <a:cs typeface="Arial" pitchFamily="34" charset="0"/>
              </a:rPr>
              <a:t>By </a:t>
            </a:r>
            <a:r>
              <a:rPr lang="en-US" sz="1600" dirty="0">
                <a:solidFill>
                  <a:srgbClr val="FFFF00"/>
                </a:solidFill>
                <a:latin typeface="Arial" pitchFamily="34" charset="0"/>
                <a:cs typeface="Arial" pitchFamily="34" charset="0"/>
              </a:rPr>
              <a:t>continually repeating the two-step process</a:t>
            </a:r>
          </a:p>
          <a:p>
            <a:pPr fontAlgn="auto">
              <a:spcBef>
                <a:spcPts val="0"/>
              </a:spcBef>
              <a:spcAft>
                <a:spcPts val="0"/>
              </a:spcAft>
              <a:defRPr/>
            </a:pPr>
            <a:r>
              <a:rPr lang="en-US" sz="1600" dirty="0">
                <a:solidFill>
                  <a:srgbClr val="FFFF00"/>
                </a:solidFill>
                <a:latin typeface="Arial" pitchFamily="34" charset="0"/>
                <a:cs typeface="Arial" pitchFamily="34" charset="0"/>
              </a:rPr>
              <a:t>shown in the figure, the cone resistance </a:t>
            </a:r>
            <a:r>
              <a:rPr lang="en-US" sz="2800" i="1" dirty="0">
                <a:solidFill>
                  <a:srgbClr val="00FFFF"/>
                </a:solidFill>
                <a:latin typeface="Arial" pitchFamily="34" charset="0"/>
                <a:cs typeface="Arial" pitchFamily="34" charset="0"/>
              </a:rPr>
              <a:t>q</a:t>
            </a:r>
            <a:r>
              <a:rPr lang="en-US" sz="2800" i="1" baseline="-25000" dirty="0">
                <a:solidFill>
                  <a:srgbClr val="00FFFF"/>
                </a:solidFill>
                <a:latin typeface="Arial" pitchFamily="34" charset="0"/>
                <a:cs typeface="Arial" pitchFamily="34" charset="0"/>
              </a:rPr>
              <a:t>c</a:t>
            </a:r>
            <a:r>
              <a:rPr lang="en-US" sz="1600" i="1" dirty="0">
                <a:solidFill>
                  <a:srgbClr val="FFFF00"/>
                </a:solidFill>
                <a:latin typeface="Arial" pitchFamily="34" charset="0"/>
                <a:cs typeface="Arial" pitchFamily="34" charset="0"/>
              </a:rPr>
              <a:t> is </a:t>
            </a:r>
            <a:endParaRPr lang="en-US" sz="1600" i="1" dirty="0" smtClean="0">
              <a:solidFill>
                <a:srgbClr val="FFFF00"/>
              </a:solidFill>
              <a:latin typeface="Arial" pitchFamily="34" charset="0"/>
              <a:cs typeface="Arial" pitchFamily="34" charset="0"/>
            </a:endParaRPr>
          </a:p>
          <a:p>
            <a:pPr fontAlgn="auto">
              <a:spcBef>
                <a:spcPts val="0"/>
              </a:spcBef>
              <a:spcAft>
                <a:spcPts val="0"/>
              </a:spcAft>
              <a:defRPr/>
            </a:pPr>
            <a:r>
              <a:rPr lang="en-US" sz="1600" i="1" dirty="0" smtClean="0">
                <a:solidFill>
                  <a:srgbClr val="FFFF00"/>
                </a:solidFill>
                <a:latin typeface="Arial" pitchFamily="34" charset="0"/>
                <a:cs typeface="Arial" pitchFamily="34" charset="0"/>
              </a:rPr>
              <a:t>obtained </a:t>
            </a:r>
            <a:r>
              <a:rPr lang="en-US" sz="1600" i="1" dirty="0">
                <a:solidFill>
                  <a:srgbClr val="FFFF00"/>
                </a:solidFill>
                <a:latin typeface="Arial" pitchFamily="34" charset="0"/>
                <a:cs typeface="Arial" pitchFamily="34" charset="0"/>
              </a:rPr>
              <a:t>at increments that </a:t>
            </a:r>
            <a:r>
              <a:rPr lang="en-US" sz="1600" i="1" dirty="0" smtClean="0">
                <a:solidFill>
                  <a:srgbClr val="FFFF00"/>
                </a:solidFill>
                <a:latin typeface="Arial" pitchFamily="34" charset="0"/>
                <a:cs typeface="Arial" pitchFamily="34" charset="0"/>
              </a:rPr>
              <a:t> ordinarily </a:t>
            </a:r>
          </a:p>
          <a:p>
            <a:pPr fontAlgn="auto">
              <a:spcBef>
                <a:spcPts val="0"/>
              </a:spcBef>
              <a:spcAft>
                <a:spcPts val="0"/>
              </a:spcAft>
              <a:defRPr/>
            </a:pPr>
            <a:r>
              <a:rPr lang="en-US" sz="1600" i="1" dirty="0" smtClean="0">
                <a:solidFill>
                  <a:srgbClr val="FFFF00"/>
                </a:solidFill>
                <a:latin typeface="Arial" pitchFamily="34" charset="0"/>
                <a:cs typeface="Arial" pitchFamily="34" charset="0"/>
              </a:rPr>
              <a:t>do </a:t>
            </a:r>
            <a:r>
              <a:rPr lang="en-US" sz="1600" i="1" dirty="0">
                <a:solidFill>
                  <a:srgbClr val="FFFF00"/>
                </a:solidFill>
                <a:latin typeface="Arial" pitchFamily="34" charset="0"/>
                <a:cs typeface="Arial" pitchFamily="34" charset="0"/>
              </a:rPr>
              <a:t>not exceed 8 in. (20 cm). </a:t>
            </a:r>
            <a:endParaRPr lang="en-US" sz="1400" dirty="0">
              <a:solidFill>
                <a:srgbClr val="FFFF00"/>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pic>
        <p:nvPicPr>
          <p:cNvPr id="35844" name="Picture 5"/>
          <p:cNvPicPr>
            <a:picLocks noChangeAspect="1" noChangeArrowheads="1"/>
          </p:cNvPicPr>
          <p:nvPr/>
        </p:nvPicPr>
        <p:blipFill>
          <a:blip r:embed="rId5" cstate="print"/>
          <a:srcRect/>
          <a:stretch>
            <a:fillRect/>
          </a:stretch>
        </p:blipFill>
        <p:spPr bwMode="auto">
          <a:xfrm>
            <a:off x="7905969" y="3665538"/>
            <a:ext cx="1147762" cy="3057525"/>
          </a:xfrm>
          <a:prstGeom prst="rect">
            <a:avLst/>
          </a:prstGeom>
          <a:noFill/>
          <a:ln w="9525">
            <a:noFill/>
            <a:miter lim="800000"/>
            <a:headEnd/>
            <a:tailEnd/>
          </a:ln>
        </p:spPr>
      </p:pic>
      <p:sp>
        <p:nvSpPr>
          <p:cNvPr id="9" name="Down Arrow 8"/>
          <p:cNvSpPr/>
          <p:nvPr/>
        </p:nvSpPr>
        <p:spPr>
          <a:xfrm>
            <a:off x="8286969" y="4532313"/>
            <a:ext cx="180975" cy="804862"/>
          </a:xfrm>
          <a:prstGeom prst="downArrow">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Down Arrow 9"/>
          <p:cNvSpPr/>
          <p:nvPr/>
        </p:nvSpPr>
        <p:spPr>
          <a:xfrm>
            <a:off x="8369519" y="2114550"/>
            <a:ext cx="144462" cy="182563"/>
          </a:xfrm>
          <a:prstGeom prst="downArrow">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847" name="Rectangle 10"/>
          <p:cNvSpPr>
            <a:spLocks noChangeArrowheads="1"/>
          </p:cNvSpPr>
          <p:nvPr/>
        </p:nvSpPr>
        <p:spPr bwMode="auto">
          <a:xfrm>
            <a:off x="5637503" y="5330825"/>
            <a:ext cx="771525" cy="523875"/>
          </a:xfrm>
          <a:prstGeom prst="rect">
            <a:avLst/>
          </a:prstGeom>
          <a:noFill/>
          <a:ln w="9525">
            <a:noFill/>
            <a:miter lim="800000"/>
            <a:headEnd/>
            <a:tailEnd/>
          </a:ln>
        </p:spPr>
        <p:txBody>
          <a:bodyPr wrap="none">
            <a:spAutoFit/>
          </a:bodyPr>
          <a:lstStyle/>
          <a:p>
            <a:r>
              <a:rPr lang="en-US" sz="1400" dirty="0">
                <a:solidFill>
                  <a:srgbClr val="FF0000"/>
                </a:solidFill>
              </a:rPr>
              <a:t>2 to </a:t>
            </a:r>
          </a:p>
          <a:p>
            <a:r>
              <a:rPr lang="en-US" sz="1400" dirty="0">
                <a:solidFill>
                  <a:srgbClr val="FF0000"/>
                </a:solidFill>
              </a:rPr>
              <a:t>4 ft/min</a:t>
            </a:r>
            <a:endParaRPr lang="en-US" sz="1400" dirty="0">
              <a:solidFill>
                <a:srgbClr val="FF0000"/>
              </a:solidFill>
              <a:latin typeface="Book Antiqua"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0939" y="43488"/>
            <a:ext cx="8737600" cy="461665"/>
          </a:xfrm>
          <a:prstGeom prst="rect">
            <a:avLst/>
          </a:prstGeom>
          <a:noFill/>
          <a:ln w="9525">
            <a:noFill/>
            <a:miter lim="800000"/>
            <a:headEnd/>
            <a:tailEnd/>
          </a:ln>
          <a:effectLst/>
        </p:spPr>
        <p:txBody>
          <a:bodyPr anchor="ctr">
            <a:spAutoFit/>
          </a:bodyPr>
          <a:lstStyle/>
          <a:p>
            <a:pPr>
              <a:spcBef>
                <a:spcPts val="0"/>
              </a:spcBef>
              <a:spcAft>
                <a:spcPts val="0"/>
              </a:spcAft>
              <a:defRPr/>
            </a:pPr>
            <a:r>
              <a:rPr lang="en-US" sz="2400" b="1" u="sng" dirty="0">
                <a:solidFill>
                  <a:schemeClr val="bg1"/>
                </a:solidFill>
                <a:effectLst>
                  <a:outerShdw blurRad="38100" dist="38100" dir="2700000" algn="tl">
                    <a:srgbClr val="000000">
                      <a:alpha val="43137"/>
                    </a:srgbClr>
                  </a:outerShdw>
                </a:effectLst>
              </a:rPr>
              <a:t>Cone Penetration Test  (CPT )</a:t>
            </a:r>
          </a:p>
        </p:txBody>
      </p:sp>
      <p:pic>
        <p:nvPicPr>
          <p:cNvPr id="40963" name="Picture 2"/>
          <p:cNvPicPr>
            <a:picLocks noChangeAspect="1" noChangeArrowheads="1"/>
          </p:cNvPicPr>
          <p:nvPr/>
        </p:nvPicPr>
        <p:blipFill>
          <a:blip r:embed="rId3" cstate="print"/>
          <a:srcRect/>
          <a:stretch>
            <a:fillRect/>
          </a:stretch>
        </p:blipFill>
        <p:spPr bwMode="auto">
          <a:xfrm>
            <a:off x="3209925" y="2255238"/>
            <a:ext cx="5934075" cy="4449763"/>
          </a:xfrm>
          <a:prstGeom prst="rect">
            <a:avLst/>
          </a:prstGeom>
          <a:noFill/>
          <a:ln w="9525">
            <a:noFill/>
            <a:miter lim="800000"/>
            <a:headEnd/>
            <a:tailEnd/>
          </a:ln>
        </p:spPr>
      </p:pic>
      <p:pic>
        <p:nvPicPr>
          <p:cNvPr id="7170" name="Picture 2" descr="http://www.pitcherdrilling.com/Equipmentpages/cptequipment_files/image00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46" y="764461"/>
            <a:ext cx="3096234" cy="43117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gf.uns.ac.rs/~wus/wus07/web4/tags_clip_image002_000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8000" contrast="9000"/>
                    </a14:imgEffect>
                  </a14:imgLayer>
                </a14:imgProps>
              </a:ext>
              <a:ext uri="{28A0092B-C50C-407E-A947-70E740481C1C}">
                <a14:useLocalDpi xmlns:a14="http://schemas.microsoft.com/office/drawing/2010/main" val="0"/>
              </a:ext>
            </a:extLst>
          </a:blip>
          <a:srcRect l="-200" t="7501" r="6865" b="7499"/>
          <a:stretch/>
        </p:blipFill>
        <p:spPr bwMode="auto">
          <a:xfrm>
            <a:off x="5581934" y="193615"/>
            <a:ext cx="3395613" cy="20616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04144" y="6291473"/>
            <a:ext cx="1021433" cy="523220"/>
          </a:xfrm>
          <a:prstGeom prst="rect">
            <a:avLst/>
          </a:prstGeom>
          <a:noFill/>
        </p:spPr>
        <p:txBody>
          <a:bodyPr wrap="none" rtlCol="0">
            <a:spAutoFit/>
          </a:bodyPr>
          <a:lstStyle/>
          <a:p>
            <a:pPr algn="ctr"/>
            <a:r>
              <a:rPr lang="en-US" sz="1400" dirty="0" smtClean="0">
                <a:solidFill>
                  <a:srgbClr val="007635"/>
                </a:solidFill>
              </a:rPr>
              <a:t>Standard</a:t>
            </a:r>
          </a:p>
          <a:p>
            <a:pPr algn="ctr"/>
            <a:r>
              <a:rPr lang="en-US" sz="1400" dirty="0" smtClean="0">
                <a:solidFill>
                  <a:srgbClr val="007635"/>
                </a:solidFill>
              </a:rPr>
              <a:t>Piezocone</a:t>
            </a:r>
            <a:endParaRPr lang="en-US" sz="1400" dirty="0">
              <a:solidFill>
                <a:srgbClr val="007635"/>
              </a:solidFill>
            </a:endParaRPr>
          </a:p>
        </p:txBody>
      </p:sp>
      <p:sp>
        <p:nvSpPr>
          <p:cNvPr id="7" name="TextBox 6"/>
          <p:cNvSpPr txBox="1"/>
          <p:nvPr/>
        </p:nvSpPr>
        <p:spPr>
          <a:xfrm>
            <a:off x="6269797" y="6291473"/>
            <a:ext cx="1021433" cy="523220"/>
          </a:xfrm>
          <a:prstGeom prst="rect">
            <a:avLst/>
          </a:prstGeom>
          <a:noFill/>
        </p:spPr>
        <p:txBody>
          <a:bodyPr wrap="none" rtlCol="0">
            <a:spAutoFit/>
          </a:bodyPr>
          <a:lstStyle/>
          <a:p>
            <a:pPr algn="ctr"/>
            <a:r>
              <a:rPr lang="en-US" sz="1400" dirty="0" smtClean="0">
                <a:solidFill>
                  <a:srgbClr val="007635"/>
                </a:solidFill>
              </a:rPr>
              <a:t>Type 1</a:t>
            </a:r>
          </a:p>
          <a:p>
            <a:pPr algn="ctr"/>
            <a:r>
              <a:rPr lang="en-US" sz="1400" dirty="0" smtClean="0">
                <a:solidFill>
                  <a:srgbClr val="007635"/>
                </a:solidFill>
              </a:rPr>
              <a:t>Piezocone</a:t>
            </a:r>
            <a:endParaRPr lang="en-US" sz="1400" dirty="0">
              <a:solidFill>
                <a:srgbClr val="007635"/>
              </a:solidFill>
            </a:endParaRPr>
          </a:p>
        </p:txBody>
      </p:sp>
      <p:sp>
        <p:nvSpPr>
          <p:cNvPr id="8" name="TextBox 7"/>
          <p:cNvSpPr txBox="1"/>
          <p:nvPr/>
        </p:nvSpPr>
        <p:spPr>
          <a:xfrm>
            <a:off x="3788559" y="6291473"/>
            <a:ext cx="771365" cy="523220"/>
          </a:xfrm>
          <a:prstGeom prst="rect">
            <a:avLst/>
          </a:prstGeom>
          <a:noFill/>
        </p:spPr>
        <p:txBody>
          <a:bodyPr wrap="none" rtlCol="0">
            <a:spAutoFit/>
          </a:bodyPr>
          <a:lstStyle/>
          <a:p>
            <a:pPr algn="ctr"/>
            <a:r>
              <a:rPr lang="en-US" sz="1400" dirty="0" smtClean="0">
                <a:solidFill>
                  <a:srgbClr val="007635"/>
                </a:solidFill>
              </a:rPr>
              <a:t>Friction</a:t>
            </a:r>
          </a:p>
          <a:p>
            <a:pPr algn="ctr"/>
            <a:r>
              <a:rPr lang="en-US" sz="1400" dirty="0" smtClean="0">
                <a:solidFill>
                  <a:srgbClr val="007635"/>
                </a:solidFill>
              </a:rPr>
              <a:t>CPT</a:t>
            </a:r>
            <a:endParaRPr lang="en-US" sz="1400" dirty="0">
              <a:solidFill>
                <a:srgbClr val="007635"/>
              </a:solidFill>
            </a:endParaRPr>
          </a:p>
        </p:txBody>
      </p:sp>
      <p:sp>
        <p:nvSpPr>
          <p:cNvPr id="9" name="TextBox 8"/>
          <p:cNvSpPr txBox="1"/>
          <p:nvPr/>
        </p:nvSpPr>
        <p:spPr>
          <a:xfrm>
            <a:off x="7635450" y="6291473"/>
            <a:ext cx="1021433" cy="523220"/>
          </a:xfrm>
          <a:prstGeom prst="rect">
            <a:avLst/>
          </a:prstGeom>
          <a:noFill/>
        </p:spPr>
        <p:txBody>
          <a:bodyPr wrap="none" rtlCol="0">
            <a:spAutoFit/>
          </a:bodyPr>
          <a:lstStyle/>
          <a:p>
            <a:pPr algn="ctr"/>
            <a:r>
              <a:rPr lang="en-US" sz="1400" dirty="0" smtClean="0">
                <a:solidFill>
                  <a:srgbClr val="007635"/>
                </a:solidFill>
              </a:rPr>
              <a:t>Type 2</a:t>
            </a:r>
          </a:p>
          <a:p>
            <a:pPr algn="ctr"/>
            <a:r>
              <a:rPr lang="en-US" sz="1400" dirty="0" smtClean="0">
                <a:solidFill>
                  <a:srgbClr val="007635"/>
                </a:solidFill>
              </a:rPr>
              <a:t>Piezocone</a:t>
            </a:r>
            <a:endParaRPr lang="en-US" sz="1400" dirty="0">
              <a:solidFill>
                <a:srgbClr val="007635"/>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INTRODUCTION</a:t>
            </a:r>
          </a:p>
        </p:txBody>
      </p:sp>
      <p:sp>
        <p:nvSpPr>
          <p:cNvPr id="9" name="Flowchart: Process 8"/>
          <p:cNvSpPr/>
          <p:nvPr/>
        </p:nvSpPr>
        <p:spPr>
          <a:xfrm>
            <a:off x="1371600" y="1371600"/>
            <a:ext cx="2209800" cy="685800"/>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Human Activities</a:t>
            </a:r>
          </a:p>
          <a:p>
            <a:pPr algn="ctr" fontAlgn="auto">
              <a:spcBef>
                <a:spcPts val="0"/>
              </a:spcBef>
              <a:spcAft>
                <a:spcPts val="0"/>
              </a:spcAft>
              <a:defRPr/>
            </a:pPr>
            <a:r>
              <a:rPr lang="en-US" sz="1200" dirty="0">
                <a:solidFill>
                  <a:schemeClr val="bg1"/>
                </a:solidFill>
                <a:latin typeface="Arial" pitchFamily="34" charset="0"/>
                <a:cs typeface="Arial" pitchFamily="34" charset="0"/>
              </a:rPr>
              <a:t>&amp;</a:t>
            </a:r>
          </a:p>
          <a:p>
            <a:pPr algn="ctr" fontAlgn="auto">
              <a:spcBef>
                <a:spcPts val="0"/>
              </a:spcBef>
              <a:spcAft>
                <a:spcPts val="0"/>
              </a:spcAft>
              <a:defRPr/>
            </a:pPr>
            <a:r>
              <a:rPr lang="en-US" sz="1200" dirty="0">
                <a:solidFill>
                  <a:schemeClr val="bg1"/>
                </a:solidFill>
                <a:latin typeface="Arial" pitchFamily="34" charset="0"/>
                <a:cs typeface="Arial" pitchFamily="34" charset="0"/>
              </a:rPr>
              <a:t>Geologic Environment</a:t>
            </a:r>
          </a:p>
        </p:txBody>
      </p:sp>
      <p:sp>
        <p:nvSpPr>
          <p:cNvPr id="10" name="Flowchart: Process 9"/>
          <p:cNvSpPr/>
          <p:nvPr/>
        </p:nvSpPr>
        <p:spPr>
          <a:xfrm>
            <a:off x="152400" y="2438400"/>
            <a:ext cx="2209800" cy="304800"/>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Geometrical Changes</a:t>
            </a:r>
          </a:p>
        </p:txBody>
      </p:sp>
      <p:sp>
        <p:nvSpPr>
          <p:cNvPr id="11" name="Flowchart: Process 10"/>
          <p:cNvSpPr/>
          <p:nvPr/>
        </p:nvSpPr>
        <p:spPr>
          <a:xfrm>
            <a:off x="2590800" y="2438400"/>
            <a:ext cx="2209800" cy="304800"/>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External Stresses</a:t>
            </a:r>
          </a:p>
        </p:txBody>
      </p:sp>
      <p:sp>
        <p:nvSpPr>
          <p:cNvPr id="12" name="Flowchart: Process 11"/>
          <p:cNvSpPr/>
          <p:nvPr/>
        </p:nvSpPr>
        <p:spPr>
          <a:xfrm>
            <a:off x="1066800" y="3048000"/>
            <a:ext cx="2819400" cy="457200"/>
          </a:xfrm>
          <a:prstGeom prst="flowChartProces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bg1"/>
                </a:solidFill>
                <a:latin typeface="Arial" pitchFamily="34" charset="0"/>
                <a:cs typeface="Arial" pitchFamily="34" charset="0"/>
              </a:rPr>
              <a:t>Altering Stresses in Soil Layers</a:t>
            </a:r>
          </a:p>
        </p:txBody>
      </p:sp>
      <p:sp>
        <p:nvSpPr>
          <p:cNvPr id="14" name="Flowchart: Process 13"/>
          <p:cNvSpPr/>
          <p:nvPr/>
        </p:nvSpPr>
        <p:spPr>
          <a:xfrm>
            <a:off x="1295400" y="3733800"/>
            <a:ext cx="2362200" cy="2971800"/>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u="sng" dirty="0">
                <a:solidFill>
                  <a:schemeClr val="bg1"/>
                </a:solidFill>
                <a:latin typeface="Arial" pitchFamily="34" charset="0"/>
                <a:cs typeface="Arial" pitchFamily="34" charset="0"/>
              </a:rPr>
              <a:t>Active Impact</a:t>
            </a:r>
          </a:p>
          <a:p>
            <a:pPr marL="228600" indent="-228600" algn="ctr" fontAlgn="auto">
              <a:spcBef>
                <a:spcPts val="0"/>
              </a:spcBef>
              <a:spcAft>
                <a:spcPts val="0"/>
              </a:spcAft>
              <a:buFont typeface="+mj-lt"/>
              <a:buAutoNum type="arabicPeriod"/>
              <a:defRPr/>
            </a:pPr>
            <a:endParaRPr lang="en-US" sz="1200" b="1" u="sng" dirty="0">
              <a:solidFill>
                <a:schemeClr val="bg1"/>
              </a:solidFill>
              <a:latin typeface="Arial" pitchFamily="34" charset="0"/>
              <a:cs typeface="Arial" pitchFamily="34" charset="0"/>
            </a:endParaRP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Building Construction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Dams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Embankments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Roadways/ Railways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Underground Construction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Waterways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Earth Retaining Structures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Dewatering Facilities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Airports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Hydraulic Structures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Towers/Silos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Pipelines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Bridges</a:t>
            </a:r>
          </a:p>
        </p:txBody>
      </p:sp>
      <p:sp>
        <p:nvSpPr>
          <p:cNvPr id="15" name="Flowchart: Process 14"/>
          <p:cNvSpPr/>
          <p:nvPr/>
        </p:nvSpPr>
        <p:spPr>
          <a:xfrm>
            <a:off x="4114800" y="4000500"/>
            <a:ext cx="2209800" cy="2438400"/>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u="sng" dirty="0">
                <a:solidFill>
                  <a:schemeClr val="bg1"/>
                </a:solidFill>
                <a:latin typeface="Arial" pitchFamily="34" charset="0"/>
                <a:cs typeface="Arial" pitchFamily="34" charset="0"/>
              </a:rPr>
              <a:t>Passive Impact</a:t>
            </a:r>
          </a:p>
          <a:p>
            <a:pPr algn="ctr" fontAlgn="auto">
              <a:spcBef>
                <a:spcPts val="0"/>
              </a:spcBef>
              <a:spcAft>
                <a:spcPts val="0"/>
              </a:spcAft>
              <a:defRPr/>
            </a:pPr>
            <a:endParaRPr lang="en-US" sz="1200" b="1" u="sng" dirty="0">
              <a:solidFill>
                <a:schemeClr val="bg1"/>
              </a:solidFill>
              <a:latin typeface="Arial" pitchFamily="34" charset="0"/>
              <a:cs typeface="Arial" pitchFamily="34" charset="0"/>
            </a:endParaRP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Slope Failure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Flow / Landslides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Erosion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Flooding</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Ground Subsidence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Settlement</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Ground Failure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Piping</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Heave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Earthquake</a:t>
            </a:r>
          </a:p>
        </p:txBody>
      </p:sp>
      <p:cxnSp>
        <p:nvCxnSpPr>
          <p:cNvPr id="17" name="Elbow Connector 16"/>
          <p:cNvCxnSpPr>
            <a:stCxn id="9" idx="2"/>
            <a:endCxn id="11" idx="0"/>
          </p:cNvCxnSpPr>
          <p:nvPr/>
        </p:nvCxnSpPr>
        <p:spPr>
          <a:xfrm rot="16200000" flipH="1">
            <a:off x="2895600" y="1638300"/>
            <a:ext cx="381000" cy="1219200"/>
          </a:xfrm>
          <a:prstGeom prst="bentConnector3">
            <a:avLst>
              <a:gd name="adj1" fmla="val 50000"/>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hape 25"/>
          <p:cNvCxnSpPr>
            <a:stCxn id="9" idx="2"/>
            <a:endCxn id="10" idx="0"/>
          </p:cNvCxnSpPr>
          <p:nvPr/>
        </p:nvCxnSpPr>
        <p:spPr>
          <a:xfrm rot="5400000">
            <a:off x="1676400" y="1638300"/>
            <a:ext cx="381000" cy="1219200"/>
          </a:xfrm>
          <a:prstGeom prst="bentConnector3">
            <a:avLst>
              <a:gd name="adj1" fmla="val 50000"/>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2"/>
            <a:endCxn id="12" idx="0"/>
          </p:cNvCxnSpPr>
          <p:nvPr/>
        </p:nvCxnSpPr>
        <p:spPr>
          <a:xfrm rot="16200000" flipH="1">
            <a:off x="1714500" y="2286000"/>
            <a:ext cx="304800" cy="1219200"/>
          </a:xfrm>
          <a:prstGeom prst="bentConnector3">
            <a:avLst>
              <a:gd name="adj1" fmla="val 50000"/>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1" idx="2"/>
            <a:endCxn id="12" idx="0"/>
          </p:cNvCxnSpPr>
          <p:nvPr/>
        </p:nvCxnSpPr>
        <p:spPr>
          <a:xfrm rot="5400000">
            <a:off x="2933700" y="2286000"/>
            <a:ext cx="304800" cy="1219200"/>
          </a:xfrm>
          <a:prstGeom prst="bentConnector3">
            <a:avLst>
              <a:gd name="adj1" fmla="val 50000"/>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2" idx="2"/>
            <a:endCxn id="14" idx="0"/>
          </p:cNvCxnSpPr>
          <p:nvPr/>
        </p:nvCxnSpPr>
        <p:spPr>
          <a:xfrm rot="5400000">
            <a:off x="2362201" y="3619500"/>
            <a:ext cx="228600" cy="31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4" idx="3"/>
            <a:endCxn id="15" idx="1"/>
          </p:cNvCxnSpPr>
          <p:nvPr/>
        </p:nvCxnSpPr>
        <p:spPr>
          <a:xfrm>
            <a:off x="3670300" y="5219700"/>
            <a:ext cx="4318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97640" y="138751"/>
            <a:ext cx="2362200" cy="6629401"/>
            <a:chOff x="6629400" y="152399"/>
            <a:chExt cx="2362200" cy="6629401"/>
          </a:xfrm>
        </p:grpSpPr>
        <p:pic>
          <p:nvPicPr>
            <p:cNvPr id="1026" name="Picture 2" descr="http://www.stuffintheair.com/images/i-did-a-project-on-shasta-dam-and-its-effect-on-the-ecosystem-21306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537" b="-10537"/>
            <a:stretch/>
          </p:blipFill>
          <p:spPr bwMode="auto">
            <a:xfrm>
              <a:off x="6629400" y="3562349"/>
              <a:ext cx="2362200" cy="177165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16402" name="Picture 18" descr="Tank_Site_Excavation-4x6-96"/>
            <p:cNvPicPr>
              <a:picLocks noChangeAspect="1" noChangeArrowheads="1"/>
            </p:cNvPicPr>
            <p:nvPr/>
          </p:nvPicPr>
          <p:blipFill>
            <a:blip r:embed="rId4" cstate="print"/>
            <a:srcRect/>
            <a:stretch>
              <a:fillRect/>
            </a:stretch>
          </p:blipFill>
          <p:spPr bwMode="auto">
            <a:xfrm>
              <a:off x="6629400" y="152399"/>
              <a:ext cx="2362200" cy="1771650"/>
            </a:xfrm>
            <a:prstGeom prst="rect">
              <a:avLst/>
            </a:prstGeom>
            <a:noFill/>
            <a:ln w="57150">
              <a:solidFill>
                <a:srgbClr val="FFC000"/>
              </a:solidFill>
            </a:ln>
          </p:spPr>
        </p:pic>
        <p:pic>
          <p:nvPicPr>
            <p:cNvPr id="16404" name="Picture 20" descr="2007-10-20_01"/>
            <p:cNvPicPr>
              <a:picLocks noChangeAspect="1" noChangeArrowheads="1"/>
            </p:cNvPicPr>
            <p:nvPr/>
          </p:nvPicPr>
          <p:blipFill>
            <a:blip r:embed="rId5" cstate="print"/>
            <a:srcRect t="6000" b="6000"/>
            <a:stretch>
              <a:fillRect/>
            </a:stretch>
          </p:blipFill>
          <p:spPr bwMode="auto">
            <a:xfrm>
              <a:off x="6629400" y="1946274"/>
              <a:ext cx="2362200" cy="1558925"/>
            </a:xfrm>
            <a:prstGeom prst="rect">
              <a:avLst/>
            </a:prstGeom>
            <a:noFill/>
            <a:ln w="57150">
              <a:solidFill>
                <a:srgbClr val="FFC000"/>
              </a:solidFill>
              <a:miter lim="800000"/>
              <a:headEnd/>
              <a:tailEnd/>
            </a:ln>
          </p:spPr>
        </p:pic>
        <p:pic>
          <p:nvPicPr>
            <p:cNvPr id="16411" name="Picture 27" descr="laguna1b"/>
            <p:cNvPicPr>
              <a:picLocks noChangeAspect="1" noChangeArrowheads="1"/>
            </p:cNvPicPr>
            <p:nvPr/>
          </p:nvPicPr>
          <p:blipFill>
            <a:blip r:embed="rId6" cstate="print"/>
            <a:srcRect/>
            <a:stretch>
              <a:fillRect/>
            </a:stretch>
          </p:blipFill>
          <p:spPr bwMode="auto">
            <a:xfrm>
              <a:off x="6629400" y="5210566"/>
              <a:ext cx="2359152" cy="1571233"/>
            </a:xfrm>
            <a:prstGeom prst="rect">
              <a:avLst/>
            </a:prstGeom>
            <a:noFill/>
            <a:ln w="57150">
              <a:solidFill>
                <a:srgbClr val="FFC000"/>
              </a:solidFill>
            </a:ln>
          </p:spPr>
        </p:pic>
        <p:sp>
          <p:nvSpPr>
            <p:cNvPr id="2" name="Rectangle 1"/>
            <p:cNvSpPr/>
            <p:nvPr/>
          </p:nvSpPr>
          <p:spPr>
            <a:xfrm>
              <a:off x="6629400" y="152400"/>
              <a:ext cx="2362200" cy="66294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6629400" y="1924049"/>
              <a:ext cx="23622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9400" y="3505199"/>
              <a:ext cx="23622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5181599"/>
              <a:ext cx="23622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31" name="Picture 3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3766" y="1387233"/>
            <a:ext cx="1712794" cy="1284595"/>
          </a:xfrm>
          <a:prstGeom prst="rect">
            <a:avLst/>
          </a:prstGeom>
        </p:spPr>
      </p:pic>
      <p:sp>
        <p:nvSpPr>
          <p:cNvPr id="18" name="Sun 17">
            <a:hlinkClick r:id="rId7" action="ppaction://hlinksldjump"/>
          </p:cNvPr>
          <p:cNvSpPr/>
          <p:nvPr/>
        </p:nvSpPr>
        <p:spPr>
          <a:xfrm>
            <a:off x="4883766" y="1387170"/>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63776" y="172447"/>
            <a:ext cx="8891588" cy="2308324"/>
          </a:xfrm>
          <a:prstGeom prst="rect">
            <a:avLst/>
          </a:prstGeom>
          <a:noFill/>
          <a:ln w="9525">
            <a:noFill/>
            <a:miter lim="800000"/>
            <a:headEnd/>
            <a:tailEnd/>
          </a:ln>
          <a:effectLst/>
        </p:spPr>
        <p:txBody>
          <a:bodyPr anchor="ctr">
            <a:spAutoFit/>
          </a:bodyPr>
          <a:lstStyle/>
          <a:p>
            <a:pPr>
              <a:spcBef>
                <a:spcPts val="0"/>
              </a:spcBef>
              <a:spcAft>
                <a:spcPts val="0"/>
              </a:spcAft>
              <a:defRPr/>
            </a:pPr>
            <a:r>
              <a:rPr lang="en-US" sz="2000" b="1" u="sng" dirty="0">
                <a:solidFill>
                  <a:schemeClr val="bg1"/>
                </a:solidFill>
              </a:rPr>
              <a:t>Cone Penetration Test  (CPT )</a:t>
            </a:r>
          </a:p>
          <a:p>
            <a:pPr fontAlgn="auto">
              <a:spcBef>
                <a:spcPts val="0"/>
              </a:spcBef>
              <a:spcAft>
                <a:spcPts val="0"/>
              </a:spcAft>
              <a:defRPr/>
            </a:pPr>
            <a:r>
              <a:rPr lang="en-US" sz="1600" i="1" dirty="0" smtClean="0">
                <a:solidFill>
                  <a:schemeClr val="bg1"/>
                </a:solidFill>
                <a:latin typeface="Arial" pitchFamily="34" charset="0"/>
                <a:cs typeface="Arial" pitchFamily="34" charset="0"/>
              </a:rPr>
              <a:t>Special </a:t>
            </a:r>
            <a:r>
              <a:rPr lang="en-US" sz="1600" i="1" dirty="0">
                <a:solidFill>
                  <a:schemeClr val="bg1"/>
                </a:solidFill>
                <a:latin typeface="Arial" pitchFamily="34" charset="0"/>
                <a:cs typeface="Arial" pitchFamily="34" charset="0"/>
              </a:rPr>
              <a:t>features </a:t>
            </a:r>
            <a:r>
              <a:rPr lang="en-US" sz="1600" dirty="0">
                <a:solidFill>
                  <a:schemeClr val="bg1"/>
                </a:solidFill>
                <a:latin typeface="Arial" pitchFamily="34" charset="0"/>
                <a:cs typeface="Arial" pitchFamily="34" charset="0"/>
              </a:rPr>
              <a:t>of the cone penetration test are as follows:</a:t>
            </a:r>
          </a:p>
          <a:p>
            <a:pPr fontAlgn="auto">
              <a:spcBef>
                <a:spcPts val="0"/>
              </a:spcBef>
              <a:spcAft>
                <a:spcPts val="0"/>
              </a:spcAft>
              <a:defRPr/>
            </a:pPr>
            <a:endParaRPr lang="en-US" sz="1600" b="1" dirty="0">
              <a:solidFill>
                <a:schemeClr val="bg1"/>
              </a:solidFill>
              <a:latin typeface="Arial" pitchFamily="34" charset="0"/>
              <a:cs typeface="Arial" pitchFamily="34" charset="0"/>
            </a:endParaRPr>
          </a:p>
          <a:p>
            <a:pPr marL="342900" indent="-342900" fontAlgn="auto">
              <a:spcBef>
                <a:spcPts val="0"/>
              </a:spcBef>
              <a:spcAft>
                <a:spcPts val="0"/>
              </a:spcAft>
              <a:buFontTx/>
              <a:buAutoNum type="arabicPeriod"/>
              <a:defRPr/>
            </a:pPr>
            <a:r>
              <a:rPr lang="en-US" sz="1600" b="1" i="1" dirty="0">
                <a:solidFill>
                  <a:schemeClr val="bg1"/>
                </a:solidFill>
                <a:latin typeface="Arial" pitchFamily="34" charset="0"/>
                <a:cs typeface="Arial" pitchFamily="34" charset="0"/>
              </a:rPr>
              <a:t>Cone resistance versus depth. </a:t>
            </a:r>
          </a:p>
          <a:p>
            <a:pPr fontAlgn="auto">
              <a:spcBef>
                <a:spcPts val="0"/>
              </a:spcBef>
              <a:spcAft>
                <a:spcPts val="0"/>
              </a:spcAft>
              <a:tabLst>
                <a:tab pos="341313" algn="l"/>
              </a:tabLst>
              <a:defRPr/>
            </a:pPr>
            <a:r>
              <a:rPr lang="en-US" sz="1600" dirty="0" smtClean="0">
                <a:solidFill>
                  <a:schemeClr val="bg1"/>
                </a:solidFill>
                <a:latin typeface="Arial" pitchFamily="34" charset="0"/>
                <a:cs typeface="Arial" pitchFamily="34" charset="0"/>
              </a:rPr>
              <a:t>	A </a:t>
            </a:r>
            <a:r>
              <a:rPr lang="en-US" sz="1600" dirty="0">
                <a:solidFill>
                  <a:schemeClr val="bg1"/>
                </a:solidFill>
                <a:latin typeface="Arial" pitchFamily="34" charset="0"/>
                <a:cs typeface="Arial" pitchFamily="34" charset="0"/>
              </a:rPr>
              <a:t>considerable amount of work has been performed in correlating </a:t>
            </a:r>
            <a:r>
              <a:rPr lang="en-US" sz="2000" dirty="0">
                <a:solidFill>
                  <a:schemeClr val="bg1"/>
                </a:solidFill>
                <a:latin typeface="Arial" pitchFamily="34" charset="0"/>
                <a:cs typeface="Arial" pitchFamily="34" charset="0"/>
              </a:rPr>
              <a:t>cone resistance </a:t>
            </a:r>
            <a:r>
              <a:rPr lang="en-US" sz="2000" i="1" dirty="0">
                <a:solidFill>
                  <a:schemeClr val="bg1"/>
                </a:solidFill>
                <a:latin typeface="Arial" pitchFamily="34" charset="0"/>
                <a:cs typeface="Arial" pitchFamily="34" charset="0"/>
              </a:rPr>
              <a:t>q</a:t>
            </a:r>
            <a:r>
              <a:rPr lang="en-US" sz="2000" i="1" baseline="-25000" dirty="0">
                <a:solidFill>
                  <a:schemeClr val="bg1"/>
                </a:solidFill>
                <a:latin typeface="Arial" pitchFamily="34" charset="0"/>
                <a:cs typeface="Arial" pitchFamily="34" charset="0"/>
              </a:rPr>
              <a:t>c</a:t>
            </a:r>
            <a:r>
              <a:rPr lang="en-US" sz="2000" i="1" dirty="0">
                <a:solidFill>
                  <a:schemeClr val="bg1"/>
                </a:solidFill>
                <a:latin typeface="Arial" pitchFamily="34" charset="0"/>
                <a:cs typeface="Arial" pitchFamily="34" charset="0"/>
              </a:rPr>
              <a:t> </a:t>
            </a:r>
            <a:r>
              <a:rPr lang="en-US" sz="1600" i="1" dirty="0">
                <a:solidFill>
                  <a:schemeClr val="bg1"/>
                </a:solidFill>
                <a:latin typeface="Arial" pitchFamily="34" charset="0"/>
                <a:cs typeface="Arial" pitchFamily="34" charset="0"/>
              </a:rPr>
              <a:t>with subsurface conditions. </a:t>
            </a:r>
            <a:r>
              <a:rPr lang="en-US" sz="1600" i="1" dirty="0" smtClean="0">
                <a:solidFill>
                  <a:schemeClr val="bg1"/>
                </a:solidFill>
                <a:latin typeface="Arial" pitchFamily="34" charset="0"/>
                <a:cs typeface="Arial" pitchFamily="34" charset="0"/>
              </a:rPr>
              <a:t>Figure1 presents </a:t>
            </a:r>
            <a:r>
              <a:rPr lang="en-US" sz="1600" i="1" dirty="0">
                <a:solidFill>
                  <a:schemeClr val="bg1"/>
                </a:solidFill>
                <a:latin typeface="Arial" pitchFamily="34" charset="0"/>
                <a:cs typeface="Arial" pitchFamily="34" charset="0"/>
              </a:rPr>
              <a:t>four examples, </a:t>
            </a:r>
            <a:r>
              <a:rPr lang="en-US" sz="1600" dirty="0">
                <a:solidFill>
                  <a:schemeClr val="bg1"/>
                </a:solidFill>
                <a:latin typeface="Arial" pitchFamily="34" charset="0"/>
                <a:cs typeface="Arial" pitchFamily="34" charset="0"/>
              </a:rPr>
              <a:t>where the cone resistance</a:t>
            </a:r>
            <a:r>
              <a:rPr lang="en-US" sz="2000" dirty="0">
                <a:solidFill>
                  <a:schemeClr val="bg1"/>
                </a:solidFill>
                <a:latin typeface="Arial" pitchFamily="34" charset="0"/>
                <a:cs typeface="Arial" pitchFamily="34" charset="0"/>
              </a:rPr>
              <a:t> q</a:t>
            </a:r>
            <a:r>
              <a:rPr lang="en-US" sz="2000" baseline="-25000" dirty="0">
                <a:solidFill>
                  <a:schemeClr val="bg1"/>
                </a:solidFill>
                <a:latin typeface="Arial" pitchFamily="34" charset="0"/>
                <a:cs typeface="Arial" pitchFamily="34" charset="0"/>
              </a:rPr>
              <a:t>c</a:t>
            </a:r>
            <a:r>
              <a:rPr lang="en-US" sz="2000"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has been plotted versus depth below ground surface. The  shape of the cone resistance  </a:t>
            </a:r>
            <a:r>
              <a:rPr lang="en-US" sz="2000" i="1" dirty="0">
                <a:solidFill>
                  <a:schemeClr val="bg1"/>
                </a:solidFill>
                <a:latin typeface="Arial" pitchFamily="34" charset="0"/>
                <a:cs typeface="Arial" pitchFamily="34" charset="0"/>
              </a:rPr>
              <a:t>q</a:t>
            </a:r>
            <a:r>
              <a:rPr lang="en-US" sz="2000" i="1" baseline="-25000" dirty="0">
                <a:solidFill>
                  <a:schemeClr val="bg1"/>
                </a:solidFill>
                <a:latin typeface="Arial" pitchFamily="34" charset="0"/>
                <a:cs typeface="Arial" pitchFamily="34" charset="0"/>
              </a:rPr>
              <a:t>c</a:t>
            </a:r>
            <a:r>
              <a:rPr lang="en-US" sz="1600" i="1" dirty="0">
                <a:solidFill>
                  <a:schemeClr val="bg1"/>
                </a:solidFill>
                <a:latin typeface="Arial" pitchFamily="34" charset="0"/>
                <a:cs typeface="Arial" pitchFamily="34" charset="0"/>
              </a:rPr>
              <a:t>  plots versus depth can be used to identify sands, clays, cavities, or rock. </a:t>
            </a:r>
            <a:endParaRPr lang="en-US" sz="1400" dirty="0">
              <a:solidFill>
                <a:schemeClr val="bg1"/>
              </a:solidFill>
              <a:latin typeface="Arial" pitchFamily="34" charset="0"/>
              <a:cs typeface="Arial" pitchFamily="34" charset="0"/>
            </a:endParaRPr>
          </a:p>
        </p:txBody>
      </p:sp>
      <p:pic>
        <p:nvPicPr>
          <p:cNvPr id="36867" name="Picture 2"/>
          <p:cNvPicPr>
            <a:picLocks noChangeAspect="1" noChangeArrowheads="1"/>
          </p:cNvPicPr>
          <p:nvPr/>
        </p:nvPicPr>
        <p:blipFill>
          <a:blip r:embed="rId3" cstate="print">
            <a:duotone>
              <a:prstClr val="black"/>
              <a:schemeClr val="tx2">
                <a:tint val="45000"/>
                <a:satMod val="400000"/>
              </a:schemeClr>
            </a:duotone>
          </a:blip>
          <a:srcRect l="3529" t="1974" r="9412" b="52345"/>
          <a:stretch>
            <a:fillRect/>
          </a:stretch>
        </p:blipFill>
        <p:spPr bwMode="auto">
          <a:xfrm>
            <a:off x="52538" y="2647664"/>
            <a:ext cx="4343867" cy="3250495"/>
          </a:xfrm>
          <a:prstGeom prst="rect">
            <a:avLst/>
          </a:prstGeom>
          <a:noFill/>
          <a:ln w="9525">
            <a:noFill/>
            <a:miter lim="800000"/>
            <a:headEnd/>
            <a:tailEnd/>
          </a:ln>
        </p:spPr>
      </p:pic>
      <p:pic>
        <p:nvPicPr>
          <p:cNvPr id="36868" name="Picture 2"/>
          <p:cNvPicPr>
            <a:picLocks noChangeAspect="1" noChangeArrowheads="1"/>
          </p:cNvPicPr>
          <p:nvPr/>
        </p:nvPicPr>
        <p:blipFill>
          <a:blip r:embed="rId3" cstate="print">
            <a:duotone>
              <a:prstClr val="black"/>
              <a:schemeClr val="tx2">
                <a:tint val="45000"/>
                <a:satMod val="400000"/>
              </a:schemeClr>
            </a:duotone>
          </a:blip>
          <a:srcRect l="3529" t="49384" r="5882" b="5927"/>
          <a:stretch>
            <a:fillRect/>
          </a:stretch>
        </p:blipFill>
        <p:spPr bwMode="auto">
          <a:xfrm>
            <a:off x="4439989" y="2633910"/>
            <a:ext cx="4664851" cy="3282175"/>
          </a:xfrm>
          <a:prstGeom prst="rect">
            <a:avLst/>
          </a:prstGeom>
          <a:noFill/>
          <a:ln w="9525">
            <a:noFill/>
            <a:miter lim="800000"/>
            <a:headEnd/>
            <a:tailEnd/>
          </a:ln>
        </p:spPr>
      </p:pic>
      <p:sp>
        <p:nvSpPr>
          <p:cNvPr id="8" name="Rectangle 7"/>
          <p:cNvSpPr/>
          <p:nvPr/>
        </p:nvSpPr>
        <p:spPr>
          <a:xfrm>
            <a:off x="261938" y="5970678"/>
            <a:ext cx="8702675" cy="646331"/>
          </a:xfrm>
          <a:prstGeom prst="rect">
            <a:avLst/>
          </a:prstGeom>
        </p:spPr>
        <p:txBody>
          <a:bodyPr>
            <a:spAutoFit/>
          </a:bodyPr>
          <a:lstStyle/>
          <a:p>
            <a:pPr fontAlgn="auto">
              <a:spcBef>
                <a:spcPts val="0"/>
              </a:spcBef>
              <a:spcAft>
                <a:spcPts val="0"/>
              </a:spcAft>
              <a:defRPr/>
            </a:pP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Figure1:   Simplified </a:t>
            </a:r>
            <a:r>
              <a:rPr lang="en-US" dirty="0">
                <a:solidFill>
                  <a:srgbClr val="FF0000"/>
                </a:solidFill>
                <a:effectLst>
                  <a:outerShdw blurRad="38100" dist="38100" dir="2700000" algn="tl">
                    <a:srgbClr val="000000">
                      <a:alpha val="43137"/>
                    </a:srgbClr>
                  </a:outerShdw>
                </a:effectLst>
                <a:latin typeface="Arial" pitchFamily="34" charset="0"/>
                <a:cs typeface="Arial" pitchFamily="34" charset="0"/>
              </a:rPr>
              <a:t>examples of CPT cone resistance qc versus depth, showing possible interpretations of soil types and  conditions. (From Schmertmann, 1977.)</a:t>
            </a:r>
          </a:p>
        </p:txBody>
      </p:sp>
      <p:sp>
        <p:nvSpPr>
          <p:cNvPr id="6" name="TextBox 5"/>
          <p:cNvSpPr txBox="1"/>
          <p:nvPr/>
        </p:nvSpPr>
        <p:spPr>
          <a:xfrm>
            <a:off x="914400" y="3557587"/>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sp>
        <p:nvSpPr>
          <p:cNvPr id="7" name="TextBox 6"/>
          <p:cNvSpPr txBox="1"/>
          <p:nvPr/>
        </p:nvSpPr>
        <p:spPr>
          <a:xfrm>
            <a:off x="1409700" y="4595812"/>
            <a:ext cx="723275" cy="369332"/>
          </a:xfrm>
          <a:prstGeom prst="rect">
            <a:avLst/>
          </a:prstGeom>
          <a:noFill/>
        </p:spPr>
        <p:txBody>
          <a:bodyPr wrap="none" rtlCol="0">
            <a:spAutoFit/>
          </a:bodyPr>
          <a:lstStyle/>
          <a:p>
            <a:r>
              <a:rPr lang="en-US" dirty="0" smtClean="0">
                <a:solidFill>
                  <a:srgbClr val="007635"/>
                </a:solidFill>
              </a:rPr>
              <a:t>Sand</a:t>
            </a:r>
            <a:endParaRPr lang="en-US" dirty="0">
              <a:solidFill>
                <a:srgbClr val="007635"/>
              </a:solidFill>
            </a:endParaRPr>
          </a:p>
        </p:txBody>
      </p:sp>
      <p:sp>
        <p:nvSpPr>
          <p:cNvPr id="9" name="TextBox 8"/>
          <p:cNvSpPr txBox="1"/>
          <p:nvPr/>
        </p:nvSpPr>
        <p:spPr>
          <a:xfrm>
            <a:off x="1157287" y="5372099"/>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cxnSp>
        <p:nvCxnSpPr>
          <p:cNvPr id="11" name="Straight Arrow Connector 10"/>
          <p:cNvCxnSpPr/>
          <p:nvPr/>
        </p:nvCxnSpPr>
        <p:spPr>
          <a:xfrm flipV="1">
            <a:off x="390525" y="4562475"/>
            <a:ext cx="942975" cy="4763"/>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33725" y="3743324"/>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sp>
        <p:nvSpPr>
          <p:cNvPr id="13" name="TextBox 12"/>
          <p:cNvSpPr txBox="1"/>
          <p:nvPr/>
        </p:nvSpPr>
        <p:spPr>
          <a:xfrm>
            <a:off x="3595688" y="5381625"/>
            <a:ext cx="723275" cy="369332"/>
          </a:xfrm>
          <a:prstGeom prst="rect">
            <a:avLst/>
          </a:prstGeom>
          <a:noFill/>
        </p:spPr>
        <p:txBody>
          <a:bodyPr wrap="none" rtlCol="0">
            <a:spAutoFit/>
          </a:bodyPr>
          <a:lstStyle/>
          <a:p>
            <a:r>
              <a:rPr lang="en-US" dirty="0" smtClean="0">
                <a:solidFill>
                  <a:srgbClr val="007635"/>
                </a:solidFill>
              </a:rPr>
              <a:t>Sand</a:t>
            </a:r>
            <a:endParaRPr lang="en-US" dirty="0">
              <a:solidFill>
                <a:srgbClr val="007635"/>
              </a:solidFill>
            </a:endParaRPr>
          </a:p>
        </p:txBody>
      </p:sp>
      <p:sp>
        <p:nvSpPr>
          <p:cNvPr id="14" name="TextBox 13"/>
          <p:cNvSpPr txBox="1"/>
          <p:nvPr/>
        </p:nvSpPr>
        <p:spPr>
          <a:xfrm>
            <a:off x="6196014" y="3676650"/>
            <a:ext cx="851515" cy="646331"/>
          </a:xfrm>
          <a:prstGeom prst="rect">
            <a:avLst/>
          </a:prstGeom>
          <a:noFill/>
        </p:spPr>
        <p:txBody>
          <a:bodyPr wrap="none" rtlCol="0">
            <a:spAutoFit/>
          </a:bodyPr>
          <a:lstStyle/>
          <a:p>
            <a:r>
              <a:rPr lang="en-US" dirty="0" smtClean="0">
                <a:solidFill>
                  <a:srgbClr val="007635"/>
                </a:solidFill>
              </a:rPr>
              <a:t>Dense</a:t>
            </a:r>
          </a:p>
          <a:p>
            <a:r>
              <a:rPr lang="en-US" dirty="0" smtClean="0">
                <a:solidFill>
                  <a:srgbClr val="007635"/>
                </a:solidFill>
              </a:rPr>
              <a:t>Sand</a:t>
            </a:r>
            <a:endParaRPr lang="en-US" dirty="0">
              <a:solidFill>
                <a:srgbClr val="007635"/>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5536" y="44300"/>
            <a:ext cx="8977313" cy="3600986"/>
          </a:xfrm>
          <a:prstGeom prst="rect">
            <a:avLst/>
          </a:prstGeom>
          <a:noFill/>
          <a:ln w="9525">
            <a:noFill/>
            <a:miter lim="800000"/>
            <a:headEnd/>
            <a:tailEnd/>
          </a:ln>
          <a:effectLst/>
        </p:spPr>
        <p:txBody>
          <a:bodyPr anchor="ctr">
            <a:spAutoFit/>
          </a:bodyPr>
          <a:lstStyle/>
          <a:p>
            <a:pPr>
              <a:spcBef>
                <a:spcPts val="0"/>
              </a:spcBef>
              <a:spcAft>
                <a:spcPts val="0"/>
              </a:spcAft>
              <a:defRPr/>
            </a:pPr>
            <a:r>
              <a:rPr lang="en-US" b="1" u="sng" dirty="0">
                <a:solidFill>
                  <a:schemeClr val="bg1"/>
                </a:solidFill>
                <a:effectLst>
                  <a:outerShdw blurRad="38100" dist="38100" dir="2700000" algn="tl">
                    <a:srgbClr val="000000">
                      <a:alpha val="43137"/>
                    </a:srgbClr>
                  </a:outerShdw>
                </a:effectLst>
              </a:rPr>
              <a:t>Cone Penetration Test  (CPT )</a:t>
            </a:r>
          </a:p>
          <a:p>
            <a:pPr fontAlgn="auto">
              <a:spcBef>
                <a:spcPts val="0"/>
              </a:spcBef>
              <a:spcAft>
                <a:spcPts val="0"/>
              </a:spcAft>
              <a:defRPr/>
            </a:pPr>
            <a:r>
              <a:rPr lang="en-US" sz="1600" i="1" dirty="0">
                <a:solidFill>
                  <a:schemeClr val="bg1"/>
                </a:solidFill>
                <a:latin typeface="Arial" pitchFamily="34" charset="0"/>
                <a:cs typeface="Arial" pitchFamily="34" charset="0"/>
              </a:rPr>
              <a:t>Special features </a:t>
            </a:r>
            <a:r>
              <a:rPr lang="en-US" sz="1600" dirty="0">
                <a:solidFill>
                  <a:schemeClr val="bg1"/>
                </a:solidFill>
                <a:latin typeface="Arial" pitchFamily="34" charset="0"/>
                <a:cs typeface="Arial" pitchFamily="34" charset="0"/>
              </a:rPr>
              <a:t>of the cone penetration test are as follows:</a:t>
            </a:r>
          </a:p>
          <a:p>
            <a:pPr fontAlgn="auto">
              <a:spcBef>
                <a:spcPts val="0"/>
              </a:spcBef>
              <a:spcAft>
                <a:spcPts val="0"/>
              </a:spcAft>
              <a:defRPr/>
            </a:pPr>
            <a:endParaRPr lang="en-US" sz="1600" b="1" dirty="0" smtClean="0">
              <a:solidFill>
                <a:schemeClr val="bg1"/>
              </a:solidFill>
              <a:latin typeface="Arial" pitchFamily="34" charset="0"/>
              <a:cs typeface="Arial" pitchFamily="34" charset="0"/>
            </a:endParaRPr>
          </a:p>
          <a:p>
            <a:pPr fontAlgn="auto">
              <a:spcBef>
                <a:spcPts val="0"/>
              </a:spcBef>
              <a:spcAft>
                <a:spcPts val="0"/>
              </a:spcAft>
              <a:defRPr/>
            </a:pPr>
            <a:r>
              <a:rPr lang="en-US" sz="2000" b="1" dirty="0" smtClean="0">
                <a:solidFill>
                  <a:srgbClr val="007635"/>
                </a:solidFill>
                <a:latin typeface="Arial" pitchFamily="34" charset="0"/>
                <a:cs typeface="Arial" pitchFamily="34" charset="0"/>
              </a:rPr>
              <a:t>2</a:t>
            </a:r>
            <a:r>
              <a:rPr lang="en-US" sz="2000" b="1" dirty="0">
                <a:solidFill>
                  <a:srgbClr val="007635"/>
                </a:solidFill>
                <a:latin typeface="Arial" pitchFamily="34" charset="0"/>
                <a:cs typeface="Arial" pitchFamily="34" charset="0"/>
              </a:rPr>
              <a:t>. </a:t>
            </a:r>
            <a:r>
              <a:rPr lang="en-US" sz="2000" b="1" i="1" dirty="0">
                <a:solidFill>
                  <a:srgbClr val="007635"/>
                </a:solidFill>
                <a:latin typeface="Arial" pitchFamily="34" charset="0"/>
                <a:cs typeface="Arial" pitchFamily="34" charset="0"/>
              </a:rPr>
              <a:t>Friction ratio. </a:t>
            </a:r>
          </a:p>
          <a:p>
            <a:pPr fontAlgn="auto">
              <a:spcBef>
                <a:spcPts val="0"/>
              </a:spcBef>
              <a:spcAft>
                <a:spcPts val="0"/>
              </a:spcAft>
              <a:defRPr/>
            </a:pPr>
            <a:r>
              <a:rPr lang="en-US" sz="1600" dirty="0">
                <a:solidFill>
                  <a:schemeClr val="bg1"/>
                </a:solidFill>
                <a:latin typeface="Arial" pitchFamily="34" charset="0"/>
                <a:cs typeface="Arial" pitchFamily="34" charset="0"/>
              </a:rPr>
              <a:t>The figure below illustrates the </a:t>
            </a:r>
            <a:r>
              <a:rPr lang="en-US" sz="1600" u="sng" dirty="0">
                <a:solidFill>
                  <a:schemeClr val="bg1"/>
                </a:solidFill>
                <a:latin typeface="Arial" pitchFamily="34" charset="0"/>
                <a:cs typeface="Arial" pitchFamily="34" charset="0"/>
              </a:rPr>
              <a:t>two-step process </a:t>
            </a:r>
            <a:r>
              <a:rPr lang="en-US" sz="1600" dirty="0">
                <a:solidFill>
                  <a:schemeClr val="bg1"/>
                </a:solidFill>
                <a:latin typeface="Arial" pitchFamily="34" charset="0"/>
                <a:cs typeface="Arial" pitchFamily="34" charset="0"/>
              </a:rPr>
              <a:t>that can be used to obtain the soil friction along a side sleeve </a:t>
            </a:r>
            <a:r>
              <a:rPr lang="en-US" sz="2800" dirty="0" smtClean="0">
                <a:solidFill>
                  <a:srgbClr val="007635"/>
                </a:solidFill>
                <a:latin typeface="Arial" pitchFamily="34" charset="0"/>
                <a:cs typeface="Arial" pitchFamily="34" charset="0"/>
              </a:rPr>
              <a:t>f</a:t>
            </a:r>
            <a:r>
              <a:rPr lang="en-US" sz="2800" baseline="-25000" dirty="0" smtClean="0">
                <a:solidFill>
                  <a:srgbClr val="007635"/>
                </a:solidFill>
                <a:latin typeface="Arial" pitchFamily="34" charset="0"/>
                <a:cs typeface="Arial" pitchFamily="34" charset="0"/>
              </a:rPr>
              <a:t>s</a:t>
            </a:r>
            <a:r>
              <a:rPr lang="en-US" sz="1600" dirty="0" smtClean="0">
                <a:solidFill>
                  <a:schemeClr val="bg1"/>
                </a:solidFill>
                <a:latin typeface="Arial" pitchFamily="34" charset="0"/>
                <a:cs typeface="Arial" pitchFamily="34" charset="0"/>
              </a:rPr>
              <a:t>.</a:t>
            </a:r>
          </a:p>
          <a:p>
            <a:pPr fontAlgn="auto">
              <a:spcBef>
                <a:spcPts val="0"/>
              </a:spcBef>
              <a:spcAft>
                <a:spcPts val="0"/>
              </a:spcAft>
              <a:defRPr/>
            </a:pPr>
            <a:r>
              <a:rPr lang="en-US" dirty="0" smtClean="0">
                <a:solidFill>
                  <a:srgbClr val="0562AF"/>
                </a:solidFill>
                <a:latin typeface="Arial" pitchFamily="34" charset="0"/>
                <a:cs typeface="Arial" pitchFamily="34" charset="0"/>
              </a:rPr>
              <a:t>1- In </a:t>
            </a:r>
            <a:r>
              <a:rPr lang="en-US" dirty="0">
                <a:solidFill>
                  <a:srgbClr val="0562AF"/>
                </a:solidFill>
                <a:latin typeface="Arial" pitchFamily="34" charset="0"/>
                <a:cs typeface="Arial" pitchFamily="34" charset="0"/>
              </a:rPr>
              <a:t>the </a:t>
            </a:r>
            <a:r>
              <a:rPr lang="en-US" b="1" u="sng" dirty="0">
                <a:solidFill>
                  <a:srgbClr val="0562AF"/>
                </a:solidFill>
                <a:latin typeface="Arial" pitchFamily="34" charset="0"/>
                <a:cs typeface="Arial" pitchFamily="34" charset="0"/>
              </a:rPr>
              <a:t>first step</a:t>
            </a:r>
            <a:r>
              <a:rPr lang="en-US" dirty="0">
                <a:solidFill>
                  <a:srgbClr val="0562AF"/>
                </a:solidFill>
                <a:latin typeface="Arial" pitchFamily="34" charset="0"/>
                <a:cs typeface="Arial" pitchFamily="34" charset="0"/>
              </a:rPr>
              <a:t>, the cone resistance is obtained (q</a:t>
            </a:r>
            <a:r>
              <a:rPr lang="en-US" baseline="-25000" dirty="0">
                <a:solidFill>
                  <a:srgbClr val="0562AF"/>
                </a:solidFill>
                <a:latin typeface="Arial" pitchFamily="34" charset="0"/>
                <a:cs typeface="Arial" pitchFamily="34" charset="0"/>
              </a:rPr>
              <a:t>c</a:t>
            </a:r>
            <a:r>
              <a:rPr lang="en-US" dirty="0">
                <a:solidFill>
                  <a:schemeClr val="bg2">
                    <a:lumMod val="60000"/>
                    <a:lumOff val="40000"/>
                  </a:schemeClr>
                </a:solidFill>
                <a:latin typeface="Arial" pitchFamily="34" charset="0"/>
                <a:cs typeface="Arial" pitchFamily="34" charset="0"/>
              </a:rPr>
              <a:t>) </a:t>
            </a:r>
            <a:r>
              <a:rPr lang="en-US" sz="1400" dirty="0" smtClean="0">
                <a:solidFill>
                  <a:schemeClr val="bg2">
                    <a:lumMod val="60000"/>
                    <a:lumOff val="40000"/>
                  </a:schemeClr>
                </a:solidFill>
                <a:latin typeface="Arial" pitchFamily="34" charset="0"/>
                <a:cs typeface="Arial" pitchFamily="34" charset="0"/>
              </a:rPr>
              <a:t>= 1000 psi</a:t>
            </a:r>
          </a:p>
          <a:p>
            <a:pPr fontAlgn="auto">
              <a:spcBef>
                <a:spcPts val="0"/>
              </a:spcBef>
              <a:spcAft>
                <a:spcPts val="0"/>
              </a:spcAft>
              <a:defRPr/>
            </a:pPr>
            <a:r>
              <a:rPr lang="en-US" dirty="0" smtClean="0">
                <a:solidFill>
                  <a:srgbClr val="0562AF"/>
                </a:solidFill>
                <a:latin typeface="Arial" pitchFamily="34" charset="0"/>
                <a:cs typeface="Arial" pitchFamily="34" charset="0"/>
              </a:rPr>
              <a:t>2- in </a:t>
            </a:r>
            <a:r>
              <a:rPr lang="en-US" dirty="0">
                <a:solidFill>
                  <a:srgbClr val="0562AF"/>
                </a:solidFill>
                <a:latin typeface="Arial" pitchFamily="34" charset="0"/>
                <a:cs typeface="Arial" pitchFamily="34" charset="0"/>
              </a:rPr>
              <a:t>the </a:t>
            </a:r>
            <a:r>
              <a:rPr lang="en-US" b="1" u="sng" dirty="0">
                <a:solidFill>
                  <a:srgbClr val="0562AF"/>
                </a:solidFill>
                <a:latin typeface="Arial" pitchFamily="34" charset="0"/>
                <a:cs typeface="Arial" pitchFamily="34" charset="0"/>
              </a:rPr>
              <a:t>second step</a:t>
            </a:r>
            <a:r>
              <a:rPr lang="en-US" dirty="0">
                <a:solidFill>
                  <a:srgbClr val="0562AF"/>
                </a:solidFill>
                <a:latin typeface="Arial" pitchFamily="34" charset="0"/>
                <a:cs typeface="Arial" pitchFamily="34" charset="0"/>
              </a:rPr>
              <a:t>, the cone plus sleeve friction is determined (q</a:t>
            </a:r>
            <a:r>
              <a:rPr lang="en-US" baseline="-25000" dirty="0">
                <a:solidFill>
                  <a:srgbClr val="0562AF"/>
                </a:solidFill>
                <a:latin typeface="Arial" pitchFamily="34" charset="0"/>
                <a:cs typeface="Arial" pitchFamily="34" charset="0"/>
              </a:rPr>
              <a:t>c</a:t>
            </a:r>
            <a:r>
              <a:rPr lang="en-US" dirty="0">
                <a:solidFill>
                  <a:srgbClr val="0562AF"/>
                </a:solidFill>
                <a:latin typeface="Arial" pitchFamily="34" charset="0"/>
                <a:cs typeface="Arial" pitchFamily="34" charset="0"/>
              </a:rPr>
              <a:t> + f</a:t>
            </a:r>
            <a:r>
              <a:rPr lang="en-US" baseline="-25000" dirty="0">
                <a:solidFill>
                  <a:srgbClr val="0562AF"/>
                </a:solidFill>
                <a:latin typeface="Arial" pitchFamily="34" charset="0"/>
                <a:cs typeface="Arial" pitchFamily="34" charset="0"/>
              </a:rPr>
              <a:t>s</a:t>
            </a:r>
            <a:r>
              <a:rPr lang="en-US" dirty="0" smtClean="0">
                <a:solidFill>
                  <a:srgbClr val="0562AF"/>
                </a:solidFill>
                <a:latin typeface="Arial" pitchFamily="34" charset="0"/>
                <a:cs typeface="Arial" pitchFamily="34" charset="0"/>
              </a:rPr>
              <a:t>) </a:t>
            </a:r>
            <a:r>
              <a:rPr lang="en-US" sz="1400" dirty="0" smtClean="0">
                <a:solidFill>
                  <a:schemeClr val="bg2">
                    <a:lumMod val="60000"/>
                    <a:lumOff val="40000"/>
                  </a:schemeClr>
                </a:solidFill>
                <a:latin typeface="Arial" pitchFamily="34" charset="0"/>
                <a:cs typeface="Arial" pitchFamily="34" charset="0"/>
              </a:rPr>
              <a:t>= 1440 psi</a:t>
            </a:r>
          </a:p>
          <a:p>
            <a:pPr fontAlgn="auto">
              <a:spcBef>
                <a:spcPts val="0"/>
              </a:spcBef>
              <a:spcAft>
                <a:spcPts val="0"/>
              </a:spcAft>
              <a:defRPr/>
            </a:pPr>
            <a:r>
              <a:rPr lang="en-US" dirty="0" smtClean="0">
                <a:solidFill>
                  <a:srgbClr val="0562AF"/>
                </a:solidFill>
                <a:latin typeface="Arial" pitchFamily="34" charset="0"/>
                <a:cs typeface="Arial" pitchFamily="34" charset="0"/>
              </a:rPr>
              <a:t>3- Subtraction </a:t>
            </a:r>
            <a:r>
              <a:rPr lang="en-US" dirty="0">
                <a:solidFill>
                  <a:srgbClr val="0562AF"/>
                </a:solidFill>
                <a:latin typeface="Arial" pitchFamily="34" charset="0"/>
                <a:cs typeface="Arial" pitchFamily="34" charset="0"/>
              </a:rPr>
              <a:t>gives </a:t>
            </a:r>
            <a:r>
              <a:rPr lang="en-US" b="1" u="sng" dirty="0">
                <a:solidFill>
                  <a:srgbClr val="0562AF"/>
                </a:solidFill>
                <a:latin typeface="Arial" pitchFamily="34" charset="0"/>
                <a:cs typeface="Arial" pitchFamily="34" charset="0"/>
              </a:rPr>
              <a:t>the sleeve </a:t>
            </a:r>
            <a:r>
              <a:rPr lang="en-US" b="1" u="sng" dirty="0" smtClean="0">
                <a:solidFill>
                  <a:srgbClr val="0562AF"/>
                </a:solidFill>
                <a:latin typeface="Arial" pitchFamily="34" charset="0"/>
                <a:cs typeface="Arial" pitchFamily="34" charset="0"/>
              </a:rPr>
              <a:t>friction (</a:t>
            </a:r>
            <a:r>
              <a:rPr lang="en-US" dirty="0" smtClean="0">
                <a:solidFill>
                  <a:srgbClr val="0562AF"/>
                </a:solidFill>
                <a:latin typeface="Arial" pitchFamily="34" charset="0"/>
                <a:cs typeface="Arial" pitchFamily="34" charset="0"/>
              </a:rPr>
              <a:t>f</a:t>
            </a:r>
            <a:r>
              <a:rPr lang="en-US" baseline="-25000" dirty="0" smtClean="0">
                <a:solidFill>
                  <a:srgbClr val="0562AF"/>
                </a:solidFill>
                <a:latin typeface="Arial" pitchFamily="34" charset="0"/>
                <a:cs typeface="Arial" pitchFamily="34" charset="0"/>
              </a:rPr>
              <a:t>s</a:t>
            </a:r>
            <a:r>
              <a:rPr lang="en-US" dirty="0" smtClean="0">
                <a:solidFill>
                  <a:srgbClr val="0562AF"/>
                </a:solidFill>
                <a:latin typeface="Arial" pitchFamily="34" charset="0"/>
                <a:cs typeface="Arial" pitchFamily="34" charset="0"/>
              </a:rPr>
              <a:t>)</a:t>
            </a:r>
            <a:r>
              <a:rPr lang="en-US" sz="1600" dirty="0" smtClean="0">
                <a:solidFill>
                  <a:schemeClr val="bg2">
                    <a:lumMod val="60000"/>
                    <a:lumOff val="40000"/>
                  </a:schemeClr>
                </a:solidFill>
                <a:latin typeface="Arial" pitchFamily="34" charset="0"/>
                <a:cs typeface="Arial" pitchFamily="34" charset="0"/>
              </a:rPr>
              <a:t> = 440 psi</a:t>
            </a:r>
            <a:endParaRPr lang="en-US" sz="1600" dirty="0">
              <a:solidFill>
                <a:schemeClr val="bg2">
                  <a:lumMod val="60000"/>
                  <a:lumOff val="40000"/>
                </a:schemeClr>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The </a:t>
            </a:r>
            <a:r>
              <a:rPr lang="en-US" sz="1600" dirty="0">
                <a:solidFill>
                  <a:schemeClr val="bg1"/>
                </a:solidFill>
                <a:latin typeface="Arial" pitchFamily="34" charset="0"/>
                <a:cs typeface="Arial" pitchFamily="34" charset="0"/>
              </a:rPr>
              <a:t>friction ratio </a:t>
            </a:r>
            <a:r>
              <a:rPr lang="en-US" sz="2000" b="1" dirty="0">
                <a:solidFill>
                  <a:schemeClr val="bg1"/>
                </a:solidFill>
                <a:latin typeface="Arial" pitchFamily="34" charset="0"/>
                <a:cs typeface="Arial" pitchFamily="34" charset="0"/>
              </a:rPr>
              <a:t>(FR) </a:t>
            </a:r>
            <a:r>
              <a:rPr lang="en-US" sz="1600" dirty="0">
                <a:solidFill>
                  <a:schemeClr val="bg1"/>
                </a:solidFill>
                <a:latin typeface="Arial" pitchFamily="34" charset="0"/>
                <a:cs typeface="Arial" pitchFamily="34" charset="0"/>
              </a:rPr>
              <a:t>can then be calculated, defined as </a:t>
            </a:r>
            <a:r>
              <a:rPr lang="en-US" sz="2000" b="1" dirty="0">
                <a:solidFill>
                  <a:schemeClr val="bg1"/>
                </a:solidFill>
                <a:latin typeface="Arial" pitchFamily="34" charset="0"/>
                <a:cs typeface="Arial" pitchFamily="34" charset="0"/>
              </a:rPr>
              <a:t>FR</a:t>
            </a:r>
            <a:r>
              <a:rPr lang="en-US" sz="1600" dirty="0">
                <a:solidFill>
                  <a:schemeClr val="bg1"/>
                </a:solidFill>
                <a:latin typeface="Arial" pitchFamily="34" charset="0"/>
                <a:cs typeface="Arial" pitchFamily="34" charset="0"/>
              </a:rPr>
              <a:t> = sleeve friction </a:t>
            </a:r>
            <a:r>
              <a:rPr lang="en-US" sz="2400" dirty="0">
                <a:solidFill>
                  <a:schemeClr val="bg1"/>
                </a:solidFill>
                <a:latin typeface="Arial" pitchFamily="34" charset="0"/>
                <a:cs typeface="Arial" pitchFamily="34" charset="0"/>
              </a:rPr>
              <a:t>(f</a:t>
            </a:r>
            <a:r>
              <a:rPr lang="en-US" sz="2400" baseline="-25000" dirty="0">
                <a:solidFill>
                  <a:schemeClr val="bg1"/>
                </a:solidFill>
                <a:latin typeface="Arial" pitchFamily="34" charset="0"/>
                <a:cs typeface="Arial" pitchFamily="34" charset="0"/>
              </a:rPr>
              <a:t>s</a:t>
            </a:r>
            <a:r>
              <a:rPr lang="en-US" sz="24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divided by cone resistance = </a:t>
            </a:r>
            <a:r>
              <a:rPr lang="en-US" sz="2000" dirty="0" smtClean="0">
                <a:solidFill>
                  <a:schemeClr val="bg1"/>
                </a:solidFill>
                <a:latin typeface="Arial" pitchFamily="34" charset="0"/>
                <a:cs typeface="Arial" pitchFamily="34" charset="0"/>
              </a:rPr>
              <a:t>(f</a:t>
            </a:r>
            <a:r>
              <a:rPr lang="en-US" sz="2000" baseline="-25000" dirty="0" smtClean="0">
                <a:solidFill>
                  <a:schemeClr val="bg1"/>
                </a:solidFill>
                <a:latin typeface="Arial" pitchFamily="34" charset="0"/>
                <a:cs typeface="Arial" pitchFamily="34" charset="0"/>
              </a:rPr>
              <a:t>s</a:t>
            </a:r>
            <a:r>
              <a:rPr lang="en-US" sz="2000" dirty="0" smtClean="0">
                <a:solidFill>
                  <a:schemeClr val="bg1"/>
                </a:solidFill>
                <a:latin typeface="Arial" pitchFamily="34" charset="0"/>
                <a:cs typeface="Arial" pitchFamily="34" charset="0"/>
              </a:rPr>
              <a:t>/q</a:t>
            </a:r>
            <a:r>
              <a:rPr lang="en-US" sz="2000" baseline="-25000" dirty="0" smtClean="0">
                <a:solidFill>
                  <a:schemeClr val="bg1"/>
                </a:solidFill>
                <a:latin typeface="Arial" pitchFamily="34" charset="0"/>
                <a:cs typeface="Arial" pitchFamily="34" charset="0"/>
              </a:rPr>
              <a:t>c </a:t>
            </a:r>
            <a:r>
              <a:rPr lang="en-US" sz="2000" dirty="0" smtClean="0">
                <a:solidFill>
                  <a:schemeClr val="bg1"/>
                </a:solidFill>
                <a:latin typeface="Arial" pitchFamily="34" charset="0"/>
                <a:cs typeface="Arial" pitchFamily="34" charset="0"/>
              </a:rPr>
              <a:t>)x100</a:t>
            </a:r>
            <a:r>
              <a:rPr lang="en-US" sz="16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By knowing the friction ratio (</a:t>
            </a:r>
            <a:r>
              <a:rPr lang="en-US" b="1" dirty="0">
                <a:solidFill>
                  <a:schemeClr val="bg1"/>
                </a:solidFill>
                <a:latin typeface="Arial" pitchFamily="34" charset="0"/>
                <a:cs typeface="Arial" pitchFamily="34" charset="0"/>
              </a:rPr>
              <a:t>FR</a:t>
            </a:r>
            <a:r>
              <a:rPr lang="en-US" sz="1600" dirty="0">
                <a:solidFill>
                  <a:schemeClr val="bg1"/>
                </a:solidFill>
                <a:latin typeface="Arial" pitchFamily="34" charset="0"/>
                <a:cs typeface="Arial" pitchFamily="34" charset="0"/>
              </a:rPr>
              <a:t>) and cone resistance </a:t>
            </a:r>
            <a:r>
              <a:rPr lang="en-US" sz="2000" dirty="0">
                <a:solidFill>
                  <a:schemeClr val="bg1"/>
                </a:solidFill>
                <a:latin typeface="Arial" pitchFamily="34" charset="0"/>
                <a:cs typeface="Arial" pitchFamily="34" charset="0"/>
              </a:rPr>
              <a:t>q</a:t>
            </a:r>
            <a:r>
              <a:rPr lang="en-US" sz="2000" baseline="-25000" dirty="0">
                <a:solidFill>
                  <a:schemeClr val="bg1"/>
                </a:solidFill>
                <a:latin typeface="Arial" pitchFamily="34" charset="0"/>
                <a:cs typeface="Arial" pitchFamily="34" charset="0"/>
              </a:rPr>
              <a:t>c</a:t>
            </a:r>
            <a:r>
              <a:rPr lang="en-US" sz="1600" dirty="0">
                <a:solidFill>
                  <a:schemeClr val="bg1"/>
                </a:solidFill>
                <a:latin typeface="Arial" pitchFamily="34" charset="0"/>
                <a:cs typeface="Arial" pitchFamily="34" charset="0"/>
              </a:rPr>
              <a:t>, </a:t>
            </a:r>
            <a:r>
              <a:rPr lang="en-US" sz="1600" b="1" u="sng" dirty="0">
                <a:solidFill>
                  <a:schemeClr val="bg1"/>
                </a:solidFill>
                <a:latin typeface="Arial" pitchFamily="34" charset="0"/>
                <a:cs typeface="Arial" pitchFamily="34" charset="0"/>
              </a:rPr>
              <a:t>the type of soil</a:t>
            </a:r>
            <a:r>
              <a:rPr lang="en-US" sz="1600" dirty="0">
                <a:solidFill>
                  <a:schemeClr val="bg1"/>
                </a:solidFill>
                <a:latin typeface="Arial" pitchFamily="34" charset="0"/>
                <a:cs typeface="Arial" pitchFamily="34" charset="0"/>
              </a:rPr>
              <a:t> can be estimated by using Fig. 2.</a:t>
            </a:r>
          </a:p>
        </p:txBody>
      </p:sp>
      <p:pic>
        <p:nvPicPr>
          <p:cNvPr id="37892" name="Picture 4"/>
          <p:cNvPicPr>
            <a:picLocks noChangeAspect="1" noChangeArrowheads="1"/>
          </p:cNvPicPr>
          <p:nvPr/>
        </p:nvPicPr>
        <p:blipFill>
          <a:blip r:embed="rId3" cstate="print"/>
          <a:srcRect/>
          <a:stretch>
            <a:fillRect/>
          </a:stretch>
        </p:blipFill>
        <p:spPr bwMode="auto">
          <a:xfrm>
            <a:off x="107949" y="3742441"/>
            <a:ext cx="4633440" cy="2550925"/>
          </a:xfrm>
          <a:prstGeom prst="rect">
            <a:avLst/>
          </a:prstGeom>
          <a:noFill/>
          <a:ln w="9525">
            <a:noFill/>
            <a:miter lim="800000"/>
            <a:headEnd/>
            <a:tailEnd/>
          </a:ln>
        </p:spPr>
      </p:pic>
      <p:sp>
        <p:nvSpPr>
          <p:cNvPr id="8" name="Rectangle 7"/>
          <p:cNvSpPr/>
          <p:nvPr/>
        </p:nvSpPr>
        <p:spPr>
          <a:xfrm>
            <a:off x="0" y="6326704"/>
            <a:ext cx="9144000" cy="457200"/>
          </a:xfrm>
          <a:prstGeom prst="rect">
            <a:avLst/>
          </a:prstGeom>
        </p:spPr>
        <p:txBody>
          <a:bodyPr>
            <a:spAutoFit/>
          </a:bodyPr>
          <a:lstStyle/>
          <a:p>
            <a:pP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Test sequence for obtaining the sleeve friction from the Dutch cone penetrometer and an example of the test data plotted versus depth. </a:t>
            </a:r>
          </a:p>
        </p:txBody>
      </p:sp>
      <p:sp>
        <p:nvSpPr>
          <p:cNvPr id="2" name="TextBox 1"/>
          <p:cNvSpPr txBox="1"/>
          <p:nvPr/>
        </p:nvSpPr>
        <p:spPr>
          <a:xfrm>
            <a:off x="4572668" y="5849392"/>
            <a:ext cx="1548822" cy="307777"/>
          </a:xfrm>
          <a:prstGeom prst="rect">
            <a:avLst/>
          </a:prstGeom>
          <a:noFill/>
        </p:spPr>
        <p:txBody>
          <a:bodyPr wrap="none" rtlCol="0">
            <a:spAutoFit/>
          </a:bodyPr>
          <a:lstStyle/>
          <a:p>
            <a:r>
              <a:rPr lang="en-US" sz="1400" dirty="0" smtClean="0">
                <a:solidFill>
                  <a:srgbClr val="005EA4"/>
                </a:solidFill>
              </a:rPr>
              <a:t>Cone Resistance</a:t>
            </a:r>
            <a:endParaRPr lang="en-US" sz="1400" dirty="0">
              <a:solidFill>
                <a:srgbClr val="005EA4"/>
              </a:solidFill>
            </a:endParaRPr>
          </a:p>
        </p:txBody>
      </p:sp>
      <p:sp>
        <p:nvSpPr>
          <p:cNvPr id="7" name="TextBox 6"/>
          <p:cNvSpPr txBox="1"/>
          <p:nvPr/>
        </p:nvSpPr>
        <p:spPr>
          <a:xfrm>
            <a:off x="6201218" y="5863040"/>
            <a:ext cx="1707519" cy="307777"/>
          </a:xfrm>
          <a:prstGeom prst="rect">
            <a:avLst/>
          </a:prstGeom>
          <a:noFill/>
        </p:spPr>
        <p:txBody>
          <a:bodyPr wrap="none" rtlCol="0">
            <a:spAutoFit/>
          </a:bodyPr>
          <a:lstStyle/>
          <a:p>
            <a:r>
              <a:rPr lang="en-US" sz="1400" dirty="0" smtClean="0">
                <a:solidFill>
                  <a:srgbClr val="FF0000"/>
                </a:solidFill>
              </a:rPr>
              <a:t>Friction Resistance</a:t>
            </a:r>
            <a:endParaRPr lang="en-US" sz="1400" dirty="0">
              <a:solidFill>
                <a:srgbClr val="FF0000"/>
              </a:solidFill>
            </a:endParaRP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193" y="3538132"/>
            <a:ext cx="4536282" cy="238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81032" y="5863040"/>
            <a:ext cx="1239442" cy="307777"/>
          </a:xfrm>
          <a:prstGeom prst="rect">
            <a:avLst/>
          </a:prstGeom>
          <a:noFill/>
        </p:spPr>
        <p:txBody>
          <a:bodyPr wrap="none" rtlCol="0">
            <a:spAutoFit/>
          </a:bodyPr>
          <a:lstStyle/>
          <a:p>
            <a:r>
              <a:rPr lang="en-US" sz="1400" dirty="0" smtClean="0">
                <a:solidFill>
                  <a:srgbClr val="007635"/>
                </a:solidFill>
              </a:rPr>
              <a:t>Friction Ratio</a:t>
            </a:r>
            <a:endParaRPr lang="en-US" sz="1400" dirty="0">
              <a:solidFill>
                <a:srgbClr val="007635"/>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42863" y="112979"/>
            <a:ext cx="8975725" cy="461665"/>
          </a:xfrm>
          <a:prstGeom prst="rect">
            <a:avLst/>
          </a:prstGeom>
          <a:noFill/>
          <a:ln w="9525">
            <a:noFill/>
            <a:miter lim="800000"/>
            <a:headEnd/>
            <a:tailEnd/>
          </a:ln>
          <a:effectLst/>
        </p:spPr>
        <p:txBody>
          <a:bodyPr anchor="ctr">
            <a:spAutoFit/>
          </a:bodyPr>
          <a:lstStyle/>
          <a:p>
            <a:pPr>
              <a:spcBef>
                <a:spcPts val="0"/>
              </a:spcBef>
              <a:spcAft>
                <a:spcPts val="0"/>
              </a:spcAft>
              <a:defRPr/>
            </a:pPr>
            <a:r>
              <a:rPr lang="en-US" sz="2400" u="sng" dirty="0">
                <a:solidFill>
                  <a:schemeClr val="bg1"/>
                </a:solidFill>
                <a:effectLst>
                  <a:outerShdw blurRad="38100" dist="38100" dir="2700000" algn="tl">
                    <a:srgbClr val="000000">
                      <a:alpha val="43137"/>
                    </a:srgbClr>
                  </a:outerShdw>
                </a:effectLst>
              </a:rPr>
              <a:t>Cone Penetration Test  (CPT )</a:t>
            </a:r>
          </a:p>
        </p:txBody>
      </p:sp>
      <p:sp>
        <p:nvSpPr>
          <p:cNvPr id="38916" name="Rectangle 5"/>
          <p:cNvSpPr>
            <a:spLocks noChangeArrowheads="1"/>
          </p:cNvSpPr>
          <p:nvPr/>
        </p:nvSpPr>
        <p:spPr bwMode="auto">
          <a:xfrm>
            <a:off x="179388" y="1075472"/>
            <a:ext cx="3622675" cy="4585871"/>
          </a:xfrm>
          <a:prstGeom prst="rect">
            <a:avLst/>
          </a:prstGeom>
          <a:noFill/>
          <a:ln w="9525">
            <a:noFill/>
            <a:miter lim="800000"/>
            <a:headEnd/>
            <a:tailEnd/>
          </a:ln>
        </p:spPr>
        <p:txBody>
          <a:bodyPr>
            <a:spAutoFit/>
          </a:bodyPr>
          <a:lstStyle/>
          <a:p>
            <a:r>
              <a:rPr lang="en-US" sz="1600" b="1" dirty="0">
                <a:solidFill>
                  <a:schemeClr val="bg1"/>
                </a:solidFill>
              </a:rPr>
              <a:t>Figure 2:  </a:t>
            </a:r>
            <a:r>
              <a:rPr lang="en-US" sz="1600" dirty="0">
                <a:solidFill>
                  <a:schemeClr val="bg1"/>
                </a:solidFill>
              </a:rPr>
              <a:t>Guide for estimating </a:t>
            </a:r>
            <a:r>
              <a:rPr lang="en-US" sz="1600" u="sng" dirty="0">
                <a:solidFill>
                  <a:schemeClr val="bg1"/>
                </a:solidFill>
              </a:rPr>
              <a:t>soil type</a:t>
            </a:r>
            <a:r>
              <a:rPr lang="en-US" sz="1600" dirty="0">
                <a:solidFill>
                  <a:schemeClr val="bg1"/>
                </a:solidFill>
              </a:rPr>
              <a:t> from Dutch mantle cone </a:t>
            </a:r>
          </a:p>
          <a:p>
            <a:endParaRPr lang="en-US" sz="1600" dirty="0">
              <a:solidFill>
                <a:schemeClr val="bg1"/>
              </a:solidFill>
            </a:endParaRPr>
          </a:p>
          <a:p>
            <a:endParaRPr lang="en-US" sz="1600" dirty="0">
              <a:solidFill>
                <a:schemeClr val="bg1"/>
              </a:solidFill>
            </a:endParaRPr>
          </a:p>
          <a:p>
            <a:r>
              <a:rPr lang="en-US" sz="1600" b="1" u="sng" dirty="0">
                <a:solidFill>
                  <a:schemeClr val="bg1"/>
                </a:solidFill>
              </a:rPr>
              <a:t>Steps:</a:t>
            </a:r>
          </a:p>
          <a:p>
            <a:endParaRPr lang="en-US" sz="1600" dirty="0">
              <a:solidFill>
                <a:schemeClr val="bg1"/>
              </a:solidFill>
            </a:endParaRPr>
          </a:p>
          <a:p>
            <a:r>
              <a:rPr lang="en-US" sz="1600" dirty="0" smtClean="0">
                <a:solidFill>
                  <a:schemeClr val="bg1"/>
                </a:solidFill>
              </a:rPr>
              <a:t>1- Enter </a:t>
            </a:r>
            <a:r>
              <a:rPr lang="en-US" sz="1600" dirty="0">
                <a:solidFill>
                  <a:schemeClr val="bg1"/>
                </a:solidFill>
              </a:rPr>
              <a:t>chart with cone resistance </a:t>
            </a:r>
            <a:r>
              <a:rPr lang="en-US" sz="1600" i="1" dirty="0">
                <a:solidFill>
                  <a:schemeClr val="bg1"/>
                </a:solidFill>
              </a:rPr>
              <a:t>q</a:t>
            </a:r>
            <a:r>
              <a:rPr lang="en-US" sz="1600" i="1" baseline="-25000" dirty="0">
                <a:solidFill>
                  <a:schemeClr val="bg1"/>
                </a:solidFill>
              </a:rPr>
              <a:t>c</a:t>
            </a:r>
            <a:r>
              <a:rPr lang="en-US" sz="1600" i="1" dirty="0">
                <a:solidFill>
                  <a:schemeClr val="bg1"/>
                </a:solidFill>
              </a:rPr>
              <a:t> and friction ratio </a:t>
            </a:r>
          </a:p>
          <a:p>
            <a:endParaRPr lang="en-US" sz="1600" i="1" dirty="0">
              <a:solidFill>
                <a:schemeClr val="bg1"/>
              </a:solidFill>
            </a:endParaRPr>
          </a:p>
          <a:p>
            <a:r>
              <a:rPr lang="en-US" sz="1600" i="1" dirty="0" smtClean="0">
                <a:solidFill>
                  <a:schemeClr val="bg1"/>
                </a:solidFill>
              </a:rPr>
              <a:t>2- FR </a:t>
            </a:r>
            <a:r>
              <a:rPr lang="en-US" sz="1600" i="1" dirty="0">
                <a:solidFill>
                  <a:schemeClr val="bg1"/>
                </a:solidFill>
              </a:rPr>
              <a:t>= sleeve friction divided by cone resistance = </a:t>
            </a:r>
            <a:r>
              <a:rPr lang="en-US" sz="2000" i="1" dirty="0" smtClean="0">
                <a:solidFill>
                  <a:srgbClr val="C00000"/>
                </a:solidFill>
              </a:rPr>
              <a:t>(f</a:t>
            </a:r>
            <a:r>
              <a:rPr lang="en-US" sz="2000" i="1" baseline="-25000" dirty="0" smtClean="0">
                <a:solidFill>
                  <a:srgbClr val="C00000"/>
                </a:solidFill>
              </a:rPr>
              <a:t>s </a:t>
            </a:r>
            <a:r>
              <a:rPr lang="en-US" sz="2000" i="1" dirty="0">
                <a:solidFill>
                  <a:srgbClr val="C00000"/>
                </a:solidFill>
              </a:rPr>
              <a:t>/ </a:t>
            </a:r>
            <a:r>
              <a:rPr lang="en-US" sz="2000" i="1" dirty="0" smtClean="0">
                <a:solidFill>
                  <a:srgbClr val="C00000"/>
                </a:solidFill>
              </a:rPr>
              <a:t>q</a:t>
            </a:r>
            <a:r>
              <a:rPr lang="en-US" sz="2000" i="1" baseline="-25000" dirty="0" smtClean="0">
                <a:solidFill>
                  <a:srgbClr val="C00000"/>
                </a:solidFill>
              </a:rPr>
              <a:t>c</a:t>
            </a:r>
            <a:r>
              <a:rPr lang="en-US" sz="2000" i="1" dirty="0" smtClean="0">
                <a:solidFill>
                  <a:srgbClr val="C00000"/>
                </a:solidFill>
              </a:rPr>
              <a:t>)x100.</a:t>
            </a:r>
            <a:endParaRPr lang="en-US" sz="2000" i="1" dirty="0">
              <a:solidFill>
                <a:srgbClr val="C00000"/>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r>
              <a:rPr lang="en-US" sz="1600" i="1" dirty="0">
                <a:solidFill>
                  <a:schemeClr val="bg1"/>
                </a:solidFill>
              </a:rPr>
              <a:t>(From Schmertmann, 1977)</a:t>
            </a:r>
            <a:endParaRPr lang="en-US" sz="1600" dirty="0">
              <a:solidFill>
                <a:schemeClr val="bg1"/>
              </a:solidFill>
            </a:endParaRPr>
          </a:p>
        </p:txBody>
      </p:sp>
      <p:grpSp>
        <p:nvGrpSpPr>
          <p:cNvPr id="6" name="Group 5"/>
          <p:cNvGrpSpPr/>
          <p:nvPr/>
        </p:nvGrpSpPr>
        <p:grpSpPr>
          <a:xfrm>
            <a:off x="3726261" y="631785"/>
            <a:ext cx="5349382" cy="6103383"/>
            <a:chOff x="3971925" y="754617"/>
            <a:chExt cx="4640263" cy="5294313"/>
          </a:xfrm>
        </p:grpSpPr>
        <p:pic>
          <p:nvPicPr>
            <p:cNvPr id="38915" name="Picture 2"/>
            <p:cNvPicPr>
              <a:picLocks noChangeAspect="1" noChangeArrowheads="1"/>
            </p:cNvPicPr>
            <p:nvPr/>
          </p:nvPicPr>
          <p:blipFill>
            <a:blip r:embed="rId3" cstate="print"/>
            <a:srcRect t="1469"/>
            <a:stretch>
              <a:fillRect/>
            </a:stretch>
          </p:blipFill>
          <p:spPr bwMode="auto">
            <a:xfrm>
              <a:off x="3971925" y="754617"/>
              <a:ext cx="4640263" cy="5294313"/>
            </a:xfrm>
            <a:prstGeom prst="rect">
              <a:avLst/>
            </a:prstGeom>
            <a:noFill/>
            <a:ln w="9525">
              <a:noFill/>
              <a:miter lim="800000"/>
              <a:headEnd/>
              <a:tailEnd/>
            </a:ln>
          </p:spPr>
        </p:pic>
        <p:sp>
          <p:nvSpPr>
            <p:cNvPr id="7" name="Rectangle 6"/>
            <p:cNvSpPr/>
            <p:nvPr/>
          </p:nvSpPr>
          <p:spPr>
            <a:xfrm>
              <a:off x="4103688" y="2018267"/>
              <a:ext cx="312737" cy="2454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1" name="Straight Arrow Connector 10"/>
            <p:cNvCxnSpPr/>
            <p:nvPr/>
          </p:nvCxnSpPr>
          <p:spPr>
            <a:xfrm>
              <a:off x="4724400" y="3154917"/>
              <a:ext cx="13716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4838701" y="4410629"/>
              <a:ext cx="2514600"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019800" y="3078717"/>
              <a:ext cx="152400" cy="152400"/>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
        <p:nvSpPr>
          <p:cNvPr id="8" name="Rectangle 7"/>
          <p:cNvSpPr/>
          <p:nvPr/>
        </p:nvSpPr>
        <p:spPr>
          <a:xfrm>
            <a:off x="4421541" y="6447724"/>
            <a:ext cx="1223412" cy="369332"/>
          </a:xfrm>
          <a:prstGeom prst="rect">
            <a:avLst/>
          </a:prstGeom>
        </p:spPr>
        <p:txBody>
          <a:bodyPr wrap="none">
            <a:spAutoFit/>
          </a:bodyPr>
          <a:lstStyle/>
          <a:p>
            <a:r>
              <a:rPr lang="en-US" b="1" dirty="0">
                <a:solidFill>
                  <a:schemeClr val="bg1"/>
                </a:solidFill>
              </a:rPr>
              <a:t>Figure 2: </a:t>
            </a:r>
            <a:endParaRPr lang="en-US" dirty="0"/>
          </a:p>
        </p:txBody>
      </p:sp>
      <p:sp>
        <p:nvSpPr>
          <p:cNvPr id="9" name="Rectangle 8"/>
          <p:cNvSpPr/>
          <p:nvPr/>
        </p:nvSpPr>
        <p:spPr>
          <a:xfrm>
            <a:off x="5950424" y="2838734"/>
            <a:ext cx="941695" cy="36849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755355" y="1401886"/>
            <a:ext cx="548548" cy="584775"/>
          </a:xfrm>
          <a:prstGeom prst="rect">
            <a:avLst/>
          </a:prstGeom>
        </p:spPr>
        <p:txBody>
          <a:bodyPr wrap="none">
            <a:spAutoFit/>
          </a:bodyPr>
          <a:lstStyle/>
          <a:p>
            <a:r>
              <a:rPr lang="en-US" sz="3200" i="1" dirty="0">
                <a:solidFill>
                  <a:srgbClr val="C00000"/>
                </a:solidFill>
              </a:rPr>
              <a:t>q</a:t>
            </a:r>
            <a:r>
              <a:rPr lang="en-US" sz="3200" i="1" baseline="-25000" dirty="0">
                <a:solidFill>
                  <a:srgbClr val="C00000"/>
                </a:solidFill>
              </a:rPr>
              <a:t>c</a:t>
            </a:r>
            <a:endParaRPr lang="en-US" sz="3200" dirty="0"/>
          </a:p>
        </p:txBody>
      </p:sp>
      <p:sp>
        <p:nvSpPr>
          <p:cNvPr id="16" name="Rectangle 15"/>
          <p:cNvSpPr/>
          <p:nvPr/>
        </p:nvSpPr>
        <p:spPr>
          <a:xfrm>
            <a:off x="7715480" y="6457890"/>
            <a:ext cx="527709" cy="400110"/>
          </a:xfrm>
          <a:prstGeom prst="rect">
            <a:avLst/>
          </a:prstGeom>
        </p:spPr>
        <p:txBody>
          <a:bodyPr wrap="none">
            <a:spAutoFit/>
          </a:bodyPr>
          <a:lstStyle/>
          <a:p>
            <a:r>
              <a:rPr lang="en-US" sz="2000" i="1" dirty="0" smtClean="0">
                <a:solidFill>
                  <a:srgbClr val="C00000"/>
                </a:solidFill>
              </a:rPr>
              <a:t>FR</a:t>
            </a:r>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00" name="Picture 8" descr="http://www.aquasurveyinc.com/images/misc/SPI_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63000" y="4616132"/>
            <a:ext cx="2995313" cy="2139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cstate="print"/>
          <a:srcRect l="69661" t="11901" r="1059" b="5902"/>
          <a:stretch/>
        </p:blipFill>
        <p:spPr bwMode="auto">
          <a:xfrm>
            <a:off x="7539189" y="3479450"/>
            <a:ext cx="1604811" cy="3378549"/>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1948" t="16194" r="71856" b="7774"/>
          <a:stretch/>
        </p:blipFill>
        <p:spPr bwMode="auto">
          <a:xfrm>
            <a:off x="5394960" y="144081"/>
            <a:ext cx="1554480" cy="3383280"/>
          </a:xfrm>
          <a:prstGeom prst="rect">
            <a:avLst/>
          </a:prstGeom>
          <a:noFill/>
          <a:ln w="9525">
            <a:noFill/>
            <a:miter lim="800000"/>
            <a:headEnd/>
            <a:tailEnd/>
          </a:ln>
        </p:spPr>
      </p:pic>
      <p:sp>
        <p:nvSpPr>
          <p:cNvPr id="4" name="Rectangle 2"/>
          <p:cNvSpPr>
            <a:spLocks noChangeArrowheads="1"/>
          </p:cNvSpPr>
          <p:nvPr/>
        </p:nvSpPr>
        <p:spPr bwMode="auto">
          <a:xfrm>
            <a:off x="97455" y="263086"/>
            <a:ext cx="4815739" cy="461665"/>
          </a:xfrm>
          <a:prstGeom prst="rect">
            <a:avLst/>
          </a:prstGeom>
          <a:noFill/>
          <a:ln w="9525">
            <a:noFill/>
            <a:miter lim="800000"/>
            <a:headEnd/>
            <a:tailEnd/>
          </a:ln>
          <a:effectLst/>
        </p:spPr>
        <p:txBody>
          <a:bodyPr wrap="square" anchor="ctr">
            <a:spAutoFit/>
          </a:bodyPr>
          <a:lstStyle/>
          <a:p>
            <a:pPr>
              <a:spcBef>
                <a:spcPts val="0"/>
              </a:spcBef>
              <a:spcAft>
                <a:spcPts val="0"/>
              </a:spcAft>
              <a:defRPr/>
            </a:pPr>
            <a:r>
              <a:rPr lang="en-US" sz="2400" u="sng" dirty="0">
                <a:solidFill>
                  <a:schemeClr val="bg1"/>
                </a:solidFill>
                <a:effectLst>
                  <a:outerShdw blurRad="38100" dist="38100" dir="2700000" algn="tl">
                    <a:srgbClr val="000000">
                      <a:alpha val="43137"/>
                    </a:srgbClr>
                  </a:outerShdw>
                </a:effectLst>
              </a:rPr>
              <a:t>Cone Penetration Test  (CPT )</a:t>
            </a:r>
          </a:p>
        </p:txBody>
      </p:sp>
      <p:sp>
        <p:nvSpPr>
          <p:cNvPr id="39939" name="Rectangle 9"/>
          <p:cNvSpPr>
            <a:spLocks noChangeArrowheads="1"/>
          </p:cNvSpPr>
          <p:nvPr/>
        </p:nvSpPr>
        <p:spPr bwMode="auto">
          <a:xfrm>
            <a:off x="206991" y="951912"/>
            <a:ext cx="5661545" cy="5632311"/>
          </a:xfrm>
          <a:prstGeom prst="rect">
            <a:avLst/>
          </a:prstGeom>
          <a:noFill/>
          <a:ln w="9525">
            <a:noFill/>
            <a:miter lim="800000"/>
            <a:headEnd/>
            <a:tailEnd/>
          </a:ln>
        </p:spPr>
        <p:txBody>
          <a:bodyPr wrap="square">
            <a:spAutoFit/>
          </a:bodyPr>
          <a:lstStyle/>
          <a:p>
            <a:r>
              <a:rPr lang="en-US" b="1" dirty="0">
                <a:solidFill>
                  <a:schemeClr val="bg1"/>
                </a:solidFill>
                <a:latin typeface="Book Antiqua" pitchFamily="18" charset="0"/>
              </a:rPr>
              <a:t>Other Cone Penetrometers</a:t>
            </a:r>
            <a:r>
              <a:rPr lang="en-US" b="1" dirty="0" smtClean="0">
                <a:solidFill>
                  <a:schemeClr val="bg1"/>
                </a:solidFill>
                <a:latin typeface="Book Antiqua" pitchFamily="18" charset="0"/>
              </a:rPr>
              <a:t>.</a:t>
            </a:r>
          </a:p>
          <a:p>
            <a:r>
              <a:rPr lang="en-US" b="1" dirty="0" smtClean="0">
                <a:solidFill>
                  <a:schemeClr val="bg1"/>
                </a:solidFill>
                <a:latin typeface="Book Antiqua" pitchFamily="18" charset="0"/>
              </a:rPr>
              <a:t> </a:t>
            </a:r>
            <a:endParaRPr lang="en-US" b="1" dirty="0">
              <a:solidFill>
                <a:schemeClr val="bg1"/>
              </a:solidFill>
              <a:latin typeface="Book Antiqua" pitchFamily="18" charset="0"/>
            </a:endParaRPr>
          </a:p>
          <a:p>
            <a:r>
              <a:rPr lang="en-US" b="1" dirty="0">
                <a:solidFill>
                  <a:schemeClr val="bg1"/>
                </a:solidFill>
                <a:latin typeface="Book Antiqua" pitchFamily="18" charset="0"/>
              </a:rPr>
              <a:t>Besides the mechanical cone, there are other types of cone penetrometers, such as:</a:t>
            </a:r>
          </a:p>
          <a:p>
            <a:endParaRPr lang="en-US" dirty="0">
              <a:solidFill>
                <a:schemeClr val="bg1"/>
              </a:solidFill>
              <a:latin typeface="Book Antiqua" pitchFamily="18" charset="0"/>
            </a:endParaRPr>
          </a:p>
          <a:p>
            <a:r>
              <a:rPr lang="en-US" b="1" u="sng" dirty="0">
                <a:solidFill>
                  <a:srgbClr val="FF0000"/>
                </a:solidFill>
                <a:latin typeface="Book Antiqua" pitchFamily="18" charset="0"/>
              </a:rPr>
              <a:t>Electric cone</a:t>
            </a:r>
            <a:r>
              <a:rPr lang="en-US" dirty="0">
                <a:solidFill>
                  <a:srgbClr val="FF0000"/>
                </a:solidFill>
                <a:latin typeface="Book Antiqua" pitchFamily="18" charset="0"/>
              </a:rPr>
              <a:t>. A cone penetrometer </a:t>
            </a:r>
            <a:r>
              <a:rPr lang="en-US" dirty="0" smtClean="0">
                <a:solidFill>
                  <a:srgbClr val="FF0000"/>
                </a:solidFill>
                <a:latin typeface="Book Antiqua" pitchFamily="18" charset="0"/>
              </a:rPr>
              <a:t>that</a:t>
            </a:r>
          </a:p>
          <a:p>
            <a:r>
              <a:rPr lang="en-US" dirty="0" smtClean="0">
                <a:solidFill>
                  <a:srgbClr val="FF0000"/>
                </a:solidFill>
                <a:latin typeface="Book Antiqua" pitchFamily="18" charset="0"/>
              </a:rPr>
              <a:t>uses </a:t>
            </a:r>
            <a:r>
              <a:rPr lang="en-US" dirty="0">
                <a:solidFill>
                  <a:srgbClr val="FF0000"/>
                </a:solidFill>
                <a:latin typeface="Book Antiqua" pitchFamily="18" charset="0"/>
              </a:rPr>
              <a:t>electric-force transducers built into the apparatus for measuring cone resistance </a:t>
            </a:r>
            <a:endParaRPr lang="en-US" dirty="0" smtClean="0">
              <a:solidFill>
                <a:srgbClr val="FF0000"/>
              </a:solidFill>
              <a:latin typeface="Book Antiqua" pitchFamily="18" charset="0"/>
            </a:endParaRPr>
          </a:p>
          <a:p>
            <a:r>
              <a:rPr lang="en-US" dirty="0" smtClean="0">
                <a:solidFill>
                  <a:srgbClr val="FF0000"/>
                </a:solidFill>
                <a:latin typeface="Book Antiqua" pitchFamily="18" charset="0"/>
              </a:rPr>
              <a:t>and </a:t>
            </a:r>
            <a:r>
              <a:rPr lang="en-US" dirty="0">
                <a:solidFill>
                  <a:srgbClr val="FF0000"/>
                </a:solidFill>
                <a:latin typeface="Book Antiqua" pitchFamily="18" charset="0"/>
              </a:rPr>
              <a:t>friction resistance.</a:t>
            </a:r>
          </a:p>
          <a:p>
            <a:endParaRPr lang="en-US" dirty="0" smtClean="0">
              <a:solidFill>
                <a:schemeClr val="bg1"/>
              </a:solidFill>
              <a:latin typeface="Book Antiqua" pitchFamily="18" charset="0"/>
            </a:endParaRPr>
          </a:p>
          <a:p>
            <a:endParaRPr lang="en-US" dirty="0">
              <a:solidFill>
                <a:schemeClr val="bg1"/>
              </a:solidFill>
              <a:latin typeface="Book Antiqua" pitchFamily="18" charset="0"/>
            </a:endParaRPr>
          </a:p>
          <a:p>
            <a:r>
              <a:rPr lang="en-US" b="1" u="sng" dirty="0">
                <a:solidFill>
                  <a:srgbClr val="007635"/>
                </a:solidFill>
                <a:latin typeface="Book Antiqua" pitchFamily="18" charset="0"/>
              </a:rPr>
              <a:t>Piezocone</a:t>
            </a:r>
            <a:r>
              <a:rPr lang="en-US" dirty="0">
                <a:solidFill>
                  <a:srgbClr val="007635"/>
                </a:solidFill>
                <a:latin typeface="Book Antiqua" pitchFamily="18" charset="0"/>
              </a:rPr>
              <a:t>. A cone penetrometer with the additional capability </a:t>
            </a:r>
            <a:r>
              <a:rPr lang="en-US" b="1" u="sng" dirty="0">
                <a:solidFill>
                  <a:srgbClr val="007635"/>
                </a:solidFill>
                <a:latin typeface="Book Antiqua" pitchFamily="18" charset="0"/>
              </a:rPr>
              <a:t>of measuring pore water pressure</a:t>
            </a:r>
            <a:r>
              <a:rPr lang="en-US" dirty="0">
                <a:solidFill>
                  <a:srgbClr val="007635"/>
                </a:solidFill>
                <a:latin typeface="Book Antiqua" pitchFamily="18" charset="0"/>
              </a:rPr>
              <a:t> generated during the penetration of the cone.</a:t>
            </a:r>
          </a:p>
          <a:p>
            <a:endParaRPr lang="en-US" dirty="0" smtClean="0">
              <a:solidFill>
                <a:schemeClr val="bg1"/>
              </a:solidFill>
              <a:latin typeface="Book Antiqua" pitchFamily="18" charset="0"/>
            </a:endParaRPr>
          </a:p>
          <a:p>
            <a:endParaRPr lang="en-US" dirty="0">
              <a:solidFill>
                <a:schemeClr val="bg1"/>
              </a:solidFill>
              <a:latin typeface="Book Antiqua" pitchFamily="18" charset="0"/>
            </a:endParaRPr>
          </a:p>
          <a:p>
            <a:r>
              <a:rPr lang="en-US" b="1" u="sng" dirty="0">
                <a:solidFill>
                  <a:schemeClr val="accent6">
                    <a:lumMod val="50000"/>
                  </a:schemeClr>
                </a:solidFill>
                <a:latin typeface="Book Antiqua" pitchFamily="18" charset="0"/>
              </a:rPr>
              <a:t>Special devices</a:t>
            </a:r>
            <a:r>
              <a:rPr lang="en-US" dirty="0">
                <a:solidFill>
                  <a:schemeClr val="accent6">
                    <a:lumMod val="50000"/>
                  </a:schemeClr>
                </a:solidFill>
                <a:latin typeface="Book Antiqua" pitchFamily="18" charset="0"/>
              </a:rPr>
              <a:t>. The cone can even </a:t>
            </a:r>
            <a:r>
              <a:rPr lang="en-US" dirty="0" smtClean="0">
                <a:solidFill>
                  <a:schemeClr val="accent6">
                    <a:lumMod val="50000"/>
                  </a:schemeClr>
                </a:solidFill>
                <a:latin typeface="Book Antiqua" pitchFamily="18" charset="0"/>
              </a:rPr>
              <a:t>be</a:t>
            </a:r>
          </a:p>
          <a:p>
            <a:r>
              <a:rPr lang="en-US" dirty="0" smtClean="0">
                <a:solidFill>
                  <a:schemeClr val="accent6">
                    <a:lumMod val="50000"/>
                  </a:schemeClr>
                </a:solidFill>
                <a:latin typeface="Book Antiqua" pitchFamily="18" charset="0"/>
              </a:rPr>
              <a:t>equipped </a:t>
            </a:r>
            <a:r>
              <a:rPr lang="en-US" dirty="0">
                <a:solidFill>
                  <a:schemeClr val="accent6">
                    <a:lumMod val="50000"/>
                  </a:schemeClr>
                </a:solidFill>
                <a:latin typeface="Book Antiqua" pitchFamily="18" charset="0"/>
              </a:rPr>
              <a:t>with a </a:t>
            </a:r>
            <a:r>
              <a:rPr lang="en-US" u="sng" dirty="0">
                <a:solidFill>
                  <a:schemeClr val="accent6">
                    <a:lumMod val="50000"/>
                  </a:schemeClr>
                </a:solidFill>
                <a:latin typeface="Book Antiqua" pitchFamily="18" charset="0"/>
              </a:rPr>
              <a:t>video camera </a:t>
            </a:r>
            <a:r>
              <a:rPr lang="en-US" dirty="0">
                <a:solidFill>
                  <a:schemeClr val="accent6">
                    <a:lumMod val="50000"/>
                  </a:schemeClr>
                </a:solidFill>
                <a:latin typeface="Book Antiqua" pitchFamily="18" charset="0"/>
              </a:rPr>
              <a:t>to </a:t>
            </a:r>
            <a:r>
              <a:rPr lang="en-US" dirty="0" smtClean="0">
                <a:solidFill>
                  <a:schemeClr val="accent6">
                    <a:lumMod val="50000"/>
                  </a:schemeClr>
                </a:solidFill>
                <a:latin typeface="Book Antiqua" pitchFamily="18" charset="0"/>
              </a:rPr>
              <a:t>enable</a:t>
            </a:r>
          </a:p>
          <a:p>
            <a:r>
              <a:rPr lang="en-US" dirty="0" smtClean="0">
                <a:solidFill>
                  <a:schemeClr val="accent6">
                    <a:lumMod val="50000"/>
                  </a:schemeClr>
                </a:solidFill>
                <a:latin typeface="Book Antiqua" pitchFamily="18" charset="0"/>
              </a:rPr>
              <a:t>the type </a:t>
            </a:r>
            <a:r>
              <a:rPr lang="en-US" dirty="0">
                <a:solidFill>
                  <a:schemeClr val="accent6">
                    <a:lumMod val="50000"/>
                  </a:schemeClr>
                </a:solidFill>
                <a:latin typeface="Book Antiqua" pitchFamily="18" charset="0"/>
              </a:rPr>
              <a:t>of soil to be viewed during the </a:t>
            </a:r>
            <a:endParaRPr lang="en-US" dirty="0" smtClean="0">
              <a:solidFill>
                <a:schemeClr val="accent6">
                  <a:lumMod val="50000"/>
                </a:schemeClr>
              </a:solidFill>
              <a:latin typeface="Book Antiqua" pitchFamily="18" charset="0"/>
            </a:endParaRPr>
          </a:p>
          <a:p>
            <a:r>
              <a:rPr lang="en-US" dirty="0" smtClean="0">
                <a:solidFill>
                  <a:schemeClr val="accent6">
                    <a:lumMod val="50000"/>
                  </a:schemeClr>
                </a:solidFill>
                <a:latin typeface="Book Antiqua" pitchFamily="18" charset="0"/>
              </a:rPr>
              <a:t>test </a:t>
            </a:r>
            <a:r>
              <a:rPr lang="en-US" dirty="0">
                <a:solidFill>
                  <a:schemeClr val="accent6">
                    <a:lumMod val="50000"/>
                  </a:schemeClr>
                </a:solidFill>
                <a:latin typeface="Book Antiqua" pitchFamily="18" charset="0"/>
              </a:rPr>
              <a:t>(Raschke and Hryciw, 1997).</a:t>
            </a:r>
          </a:p>
        </p:txBody>
      </p:sp>
      <p:pic>
        <p:nvPicPr>
          <p:cNvPr id="8198" name="Picture 6" descr="http://www.myv-sg.com/fotos/big/MCPT.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1512" t="19431" r="10501" b="1251"/>
          <a:stretch/>
        </p:blipFill>
        <p:spPr bwMode="auto">
          <a:xfrm>
            <a:off x="6949440" y="178831"/>
            <a:ext cx="2194560" cy="256032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008728" y="4176215"/>
            <a:ext cx="3530781" cy="1733266"/>
          </a:xfrm>
          <a:custGeom>
            <a:avLst/>
            <a:gdLst>
              <a:gd name="connsiteX0" fmla="*/ 0 w 3977825"/>
              <a:gd name="connsiteY0" fmla="*/ 65262 h 1798528"/>
              <a:gd name="connsiteX1" fmla="*/ 1965278 w 3977825"/>
              <a:gd name="connsiteY1" fmla="*/ 24319 h 1798528"/>
              <a:gd name="connsiteX2" fmla="*/ 3930556 w 3977825"/>
              <a:gd name="connsiteY2" fmla="*/ 392808 h 1798528"/>
              <a:gd name="connsiteX3" fmla="*/ 3411941 w 3977825"/>
              <a:gd name="connsiteY3" fmla="*/ 1798528 h 1798528"/>
              <a:gd name="connsiteX4" fmla="*/ 3411941 w 3977825"/>
              <a:gd name="connsiteY4" fmla="*/ 1798528 h 1798528"/>
              <a:gd name="connsiteX0" fmla="*/ 0 w 3411941"/>
              <a:gd name="connsiteY0" fmla="*/ 169346 h 1902612"/>
              <a:gd name="connsiteX1" fmla="*/ 1965278 w 3411941"/>
              <a:gd name="connsiteY1" fmla="*/ 128403 h 1902612"/>
              <a:gd name="connsiteX2" fmla="*/ 3411941 w 3411941"/>
              <a:gd name="connsiteY2" fmla="*/ 1902612 h 1902612"/>
              <a:gd name="connsiteX3" fmla="*/ 3411941 w 3411941"/>
              <a:gd name="connsiteY3" fmla="*/ 1902612 h 1902612"/>
              <a:gd name="connsiteX0" fmla="*/ 0 w 3411941"/>
              <a:gd name="connsiteY0" fmla="*/ 0 h 1733266"/>
              <a:gd name="connsiteX1" fmla="*/ 3411941 w 3411941"/>
              <a:gd name="connsiteY1" fmla="*/ 1733266 h 1733266"/>
              <a:gd name="connsiteX2" fmla="*/ 3411941 w 3411941"/>
              <a:gd name="connsiteY2" fmla="*/ 1733266 h 1733266"/>
              <a:gd name="connsiteX0" fmla="*/ 0 w 3411941"/>
              <a:gd name="connsiteY0" fmla="*/ 0 h 1733266"/>
              <a:gd name="connsiteX1" fmla="*/ 3411941 w 3411941"/>
              <a:gd name="connsiteY1" fmla="*/ 1733266 h 1733266"/>
              <a:gd name="connsiteX2" fmla="*/ 3411941 w 3411941"/>
              <a:gd name="connsiteY2" fmla="*/ 1733266 h 1733266"/>
              <a:gd name="connsiteX0" fmla="*/ 0 w 3530781"/>
              <a:gd name="connsiteY0" fmla="*/ 0 h 1733266"/>
              <a:gd name="connsiteX1" fmla="*/ 3411941 w 3530781"/>
              <a:gd name="connsiteY1" fmla="*/ 1733266 h 1733266"/>
              <a:gd name="connsiteX2" fmla="*/ 3411941 w 3530781"/>
              <a:gd name="connsiteY2" fmla="*/ 1733266 h 1733266"/>
            </a:gdLst>
            <a:ahLst/>
            <a:cxnLst>
              <a:cxn ang="0">
                <a:pos x="connsiteX0" y="connsiteY0"/>
              </a:cxn>
              <a:cxn ang="0">
                <a:pos x="connsiteX1" y="connsiteY1"/>
              </a:cxn>
              <a:cxn ang="0">
                <a:pos x="connsiteX2" y="connsiteY2"/>
              </a:cxn>
            </a:cxnLst>
            <a:rect l="l" t="t" r="r" b="b"/>
            <a:pathLst>
              <a:path w="3530781" h="1733266">
                <a:moveTo>
                  <a:pt x="0" y="0"/>
                </a:moveTo>
                <a:cubicBezTo>
                  <a:pt x="2283725" y="72788"/>
                  <a:pt x="4007893" y="145577"/>
                  <a:pt x="3411941" y="1733266"/>
                </a:cubicBezTo>
                <a:lnTo>
                  <a:pt x="3411941" y="1733266"/>
                </a:lnTo>
              </a:path>
            </a:pathLst>
          </a:custGeom>
          <a:noFill/>
          <a:ln w="31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81316" y="5255327"/>
            <a:ext cx="8953500" cy="7642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Arial" pitchFamily="34" charset="0"/>
                <a:cs typeface="Arial" pitchFamily="34" charset="0"/>
              </a:rPr>
              <a:t>Because of these factors, in the United States, the CPT is used less frequently than the SPT</a:t>
            </a:r>
            <a:r>
              <a:rPr lang="en-US" b="1" dirty="0" smtClean="0">
                <a:solidFill>
                  <a:srgbClr val="FF0000"/>
                </a:solidFill>
                <a:latin typeface="Arial" pitchFamily="34" charset="0"/>
                <a:cs typeface="Arial" pitchFamily="34" charset="0"/>
              </a:rPr>
              <a:t>.</a:t>
            </a:r>
            <a:endParaRPr lang="en-US" b="1" dirty="0">
              <a:solidFill>
                <a:srgbClr val="FF0000"/>
              </a:solidFill>
              <a:latin typeface="Arial" pitchFamily="34" charset="0"/>
              <a:cs typeface="Arial" pitchFamily="34" charset="0"/>
            </a:endParaRPr>
          </a:p>
        </p:txBody>
      </p:sp>
      <p:sp>
        <p:nvSpPr>
          <p:cNvPr id="12290" name="Rectangle 2"/>
          <p:cNvSpPr>
            <a:spLocks noChangeArrowheads="1"/>
          </p:cNvSpPr>
          <p:nvPr/>
        </p:nvSpPr>
        <p:spPr bwMode="auto">
          <a:xfrm>
            <a:off x="152400" y="200909"/>
            <a:ext cx="8737600" cy="461665"/>
          </a:xfrm>
          <a:prstGeom prst="rect">
            <a:avLst/>
          </a:prstGeom>
          <a:noFill/>
          <a:ln w="9525">
            <a:noFill/>
            <a:miter lim="800000"/>
            <a:headEnd/>
            <a:tailEnd/>
          </a:ln>
          <a:effectLst/>
        </p:spPr>
        <p:txBody>
          <a:bodyPr anchor="ctr">
            <a:spAutoFit/>
          </a:bodyPr>
          <a:lstStyle/>
          <a:p>
            <a:r>
              <a:rPr lang="en-US" sz="2400" u="sng" dirty="0">
                <a:solidFill>
                  <a:schemeClr val="bg1"/>
                </a:solidFill>
              </a:rPr>
              <a:t>Cone Penetration Test  (CPT )</a:t>
            </a:r>
          </a:p>
        </p:txBody>
      </p:sp>
      <p:sp>
        <p:nvSpPr>
          <p:cNvPr id="5" name="Rectangle 4"/>
          <p:cNvSpPr/>
          <p:nvPr/>
        </p:nvSpPr>
        <p:spPr>
          <a:xfrm>
            <a:off x="228600" y="854122"/>
            <a:ext cx="8915400" cy="4401205"/>
          </a:xfrm>
          <a:prstGeom prst="rect">
            <a:avLst/>
          </a:prstGeom>
        </p:spPr>
        <p:txBody>
          <a:bodyPr>
            <a:spAutoFit/>
          </a:bodyPr>
          <a:lstStyle/>
          <a:p>
            <a:pPr fontAlgn="auto">
              <a:spcBef>
                <a:spcPts val="0"/>
              </a:spcBef>
              <a:spcAft>
                <a:spcPts val="0"/>
              </a:spcAft>
              <a:defRPr/>
            </a:pPr>
            <a:r>
              <a:rPr lang="en-US" dirty="0">
                <a:solidFill>
                  <a:schemeClr val="bg1"/>
                </a:solidFill>
                <a:latin typeface="Arial" pitchFamily="34" charset="0"/>
                <a:cs typeface="Arial" pitchFamily="34" charset="0"/>
              </a:rPr>
              <a:t>A major </a:t>
            </a:r>
            <a:r>
              <a:rPr lang="en-US" u="sng" dirty="0">
                <a:solidFill>
                  <a:schemeClr val="bg1"/>
                </a:solidFill>
                <a:latin typeface="Arial" pitchFamily="34" charset="0"/>
                <a:cs typeface="Arial" pitchFamily="34" charset="0"/>
              </a:rPr>
              <a:t>advantag</a:t>
            </a:r>
            <a:r>
              <a:rPr lang="en-US" dirty="0">
                <a:solidFill>
                  <a:schemeClr val="bg1"/>
                </a:solidFill>
                <a:latin typeface="Arial" pitchFamily="34" charset="0"/>
                <a:cs typeface="Arial" pitchFamily="34" charset="0"/>
              </a:rPr>
              <a:t>e of the cone penetration test (CPT)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rgbClr val="C00000"/>
                </a:solidFill>
                <a:latin typeface="Arial" pitchFamily="34" charset="0"/>
                <a:cs typeface="Arial" pitchFamily="34" charset="0"/>
              </a:rPr>
              <a:t>- It provides almost a </a:t>
            </a:r>
            <a:r>
              <a:rPr lang="en-US" u="sng" dirty="0">
                <a:solidFill>
                  <a:srgbClr val="C00000"/>
                </a:solidFill>
                <a:latin typeface="Arial" pitchFamily="34" charset="0"/>
                <a:cs typeface="Arial" pitchFamily="34" charset="0"/>
              </a:rPr>
              <a:t>continuous</a:t>
            </a:r>
            <a:r>
              <a:rPr lang="en-US" dirty="0">
                <a:solidFill>
                  <a:srgbClr val="C00000"/>
                </a:solidFill>
                <a:latin typeface="Arial" pitchFamily="34" charset="0"/>
                <a:cs typeface="Arial" pitchFamily="34" charset="0"/>
              </a:rPr>
              <a:t> subsurface record of the cone resistance</a:t>
            </a:r>
            <a:r>
              <a:rPr lang="en-US" sz="2400" dirty="0">
                <a:solidFill>
                  <a:srgbClr val="C00000"/>
                </a:solidFill>
                <a:latin typeface="Arial" pitchFamily="34" charset="0"/>
                <a:cs typeface="Arial" pitchFamily="34" charset="0"/>
              </a:rPr>
              <a:t> q</a:t>
            </a:r>
            <a:r>
              <a:rPr lang="en-US" sz="2400" baseline="-25000" dirty="0">
                <a:solidFill>
                  <a:srgbClr val="C00000"/>
                </a:solidFill>
                <a:latin typeface="Arial" pitchFamily="34" charset="0"/>
                <a:cs typeface="Arial" pitchFamily="34" charset="0"/>
              </a:rPr>
              <a:t>c</a:t>
            </a:r>
            <a:r>
              <a:rPr lang="en-US" sz="2400" dirty="0">
                <a:solidFill>
                  <a:srgbClr val="C00000"/>
                </a:solidFill>
                <a:latin typeface="Arial" pitchFamily="34" charset="0"/>
                <a:cs typeface="Arial" pitchFamily="34" charset="0"/>
              </a:rPr>
              <a:t> </a:t>
            </a:r>
            <a:r>
              <a:rPr lang="en-US" dirty="0">
                <a:solidFill>
                  <a:srgbClr val="C00000"/>
                </a:solidFill>
                <a:latin typeface="Arial" pitchFamily="34" charset="0"/>
                <a:cs typeface="Arial" pitchFamily="34" charset="0"/>
              </a:rPr>
              <a:t>and </a:t>
            </a:r>
            <a:r>
              <a:rPr lang="en-US" sz="2800" dirty="0">
                <a:solidFill>
                  <a:srgbClr val="C00000"/>
                </a:solidFill>
                <a:latin typeface="Arial" pitchFamily="34" charset="0"/>
                <a:cs typeface="Arial" pitchFamily="34" charset="0"/>
              </a:rPr>
              <a:t>f</a:t>
            </a:r>
            <a:r>
              <a:rPr lang="en-US" sz="2800" baseline="-25000" dirty="0">
                <a:solidFill>
                  <a:srgbClr val="C00000"/>
                </a:solidFill>
                <a:latin typeface="Arial" pitchFamily="34" charset="0"/>
                <a:cs typeface="Arial" pitchFamily="34" charset="0"/>
              </a:rPr>
              <a:t>s</a:t>
            </a:r>
            <a:r>
              <a:rPr lang="en-US" dirty="0">
                <a:solidFill>
                  <a:srgbClr val="C00000"/>
                </a:solidFill>
                <a:latin typeface="Arial" pitchFamily="34" charset="0"/>
                <a:cs typeface="Arial" pitchFamily="34" charset="0"/>
              </a:rPr>
              <a:t>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chemeClr val="bg1"/>
                </a:solidFill>
                <a:latin typeface="Arial" pitchFamily="34" charset="0"/>
                <a:cs typeface="Arial" pitchFamily="34" charset="0"/>
              </a:rPr>
              <a:t>This is in contrast to the </a:t>
            </a:r>
            <a:r>
              <a:rPr lang="en-US" b="1" dirty="0">
                <a:solidFill>
                  <a:srgbClr val="005EA4"/>
                </a:solidFill>
                <a:latin typeface="Arial" pitchFamily="34" charset="0"/>
                <a:cs typeface="Arial" pitchFamily="34" charset="0"/>
              </a:rPr>
              <a:t>SPT</a:t>
            </a:r>
            <a:r>
              <a:rPr lang="en-US" dirty="0">
                <a:solidFill>
                  <a:schemeClr val="bg1"/>
                </a:solidFill>
                <a:latin typeface="Arial" pitchFamily="34" charset="0"/>
                <a:cs typeface="Arial" pitchFamily="34" charset="0"/>
              </a:rPr>
              <a:t>, which obtains data at much larger intervals in the soil deposit. </a:t>
            </a:r>
          </a:p>
          <a:p>
            <a:pPr fontAlgn="auto">
              <a:spcBef>
                <a:spcPts val="0"/>
              </a:spcBef>
              <a:spcAft>
                <a:spcPts val="0"/>
              </a:spcAft>
              <a:defRPr/>
            </a:pPr>
            <a:endParaRPr lang="en-US" dirty="0" smtClean="0">
              <a:solidFill>
                <a:schemeClr val="bg1"/>
              </a:solidFill>
              <a:latin typeface="Arial" pitchFamily="34" charset="0"/>
              <a:cs typeface="Arial" pitchFamily="34" charset="0"/>
            </a:endParaRP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u="sng" dirty="0">
                <a:solidFill>
                  <a:schemeClr val="bg1"/>
                </a:solidFill>
                <a:latin typeface="Arial" pitchFamily="34" charset="0"/>
                <a:cs typeface="Arial" pitchFamily="34" charset="0"/>
              </a:rPr>
              <a:t>Disadvantages</a:t>
            </a:r>
            <a:r>
              <a:rPr lang="en-US" dirty="0">
                <a:solidFill>
                  <a:schemeClr val="bg1"/>
                </a:solidFill>
                <a:latin typeface="Arial" pitchFamily="34" charset="0"/>
                <a:cs typeface="Arial" pitchFamily="34" charset="0"/>
              </a:rPr>
              <a:t> of the </a:t>
            </a:r>
            <a:r>
              <a:rPr lang="en-US" b="1" dirty="0" smtClean="0">
                <a:solidFill>
                  <a:schemeClr val="bg1"/>
                </a:solidFill>
                <a:latin typeface="Arial" pitchFamily="34" charset="0"/>
                <a:cs typeface="Arial" pitchFamily="34" charset="0"/>
              </a:rPr>
              <a:t>CPT</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are that </a:t>
            </a:r>
            <a:r>
              <a:rPr lang="en-US" u="sng" dirty="0">
                <a:solidFill>
                  <a:schemeClr val="bg1"/>
                </a:solidFill>
                <a:latin typeface="Arial" pitchFamily="34" charset="0"/>
                <a:cs typeface="Arial" pitchFamily="34" charset="0"/>
              </a:rPr>
              <a:t>soil samples cannot </a:t>
            </a:r>
            <a:r>
              <a:rPr lang="en-US" dirty="0">
                <a:solidFill>
                  <a:schemeClr val="bg1"/>
                </a:solidFill>
                <a:latin typeface="Arial" pitchFamily="34" charset="0"/>
                <a:cs typeface="Arial" pitchFamily="34" charset="0"/>
              </a:rPr>
              <a:t>be recovered and special equipment is required to produce a steady and slow penetration of the cone.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chemeClr val="bg1"/>
                </a:solidFill>
                <a:latin typeface="Arial" pitchFamily="34" charset="0"/>
                <a:cs typeface="Arial" pitchFamily="34" charset="0"/>
              </a:rPr>
              <a:t>Unlike the SPT, the ability to obtain a steady and slow penetration of the cone is not included as part of conventional drilling rigs. </a:t>
            </a:r>
          </a:p>
          <a:p>
            <a:pPr fontAlgn="auto">
              <a:spcBef>
                <a:spcPts val="0"/>
              </a:spcBef>
              <a:spcAft>
                <a:spcPts val="0"/>
              </a:spcAft>
              <a:defRPr/>
            </a:pPr>
            <a:endParaRPr lang="en-US" dirty="0" smtClean="0">
              <a:solidFill>
                <a:schemeClr val="bg1"/>
              </a:solidFill>
              <a:latin typeface="Arial" pitchFamily="34" charset="0"/>
              <a:cs typeface="Arial" pitchFamily="34" charset="0"/>
            </a:endParaRPr>
          </a:p>
          <a:p>
            <a:pPr fontAlgn="auto">
              <a:spcBef>
                <a:spcPts val="0"/>
              </a:spcBef>
              <a:spcAft>
                <a:spcPts val="0"/>
              </a:spcAft>
              <a:defRPr/>
            </a:pP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http://www.microgeo.com/images/ref1.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2" t="1697" r="1322" b="2527"/>
          <a:stretch/>
        </p:blipFill>
        <p:spPr bwMode="auto">
          <a:xfrm>
            <a:off x="66874" y="369856"/>
            <a:ext cx="5852160" cy="39319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geophysical.biz/webfot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74" y="4295774"/>
            <a:ext cx="38100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0.tqn.com/d/geology/1/0/T/D/1/geophones.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73626" y="1202368"/>
            <a:ext cx="3017520" cy="24924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geoviewinc.com/caseStudies/Geologic/Figure3-Geologic.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4801"/>
          <a:stretch/>
        </p:blipFill>
        <p:spPr bwMode="auto">
          <a:xfrm>
            <a:off x="3926461" y="4368444"/>
            <a:ext cx="3017520" cy="24441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874" y="87913"/>
            <a:ext cx="4113627" cy="400110"/>
          </a:xfrm>
          <a:prstGeom prst="rect">
            <a:avLst/>
          </a:prstGeom>
        </p:spPr>
        <p:txBody>
          <a:bodyPr wrap="none">
            <a:spAutoFit/>
          </a:bodyPr>
          <a:lstStyle/>
          <a:p>
            <a:pPr fontAlgn="auto">
              <a:spcBef>
                <a:spcPts val="0"/>
              </a:spcBef>
              <a:spcAft>
                <a:spcPts val="0"/>
              </a:spcAft>
              <a:tabLst>
                <a:tab pos="398463" algn="l"/>
                <a:tab pos="968375" algn="l"/>
              </a:tabLst>
              <a:defRPr/>
            </a:pPr>
            <a:r>
              <a:rPr lang="en-US" sz="2000" u="sng" dirty="0">
                <a:solidFill>
                  <a:schemeClr val="accent5">
                    <a:lumMod val="50000"/>
                  </a:schemeClr>
                </a:solidFill>
                <a:latin typeface="Arial" pitchFamily="34" charset="0"/>
                <a:cs typeface="Arial" pitchFamily="34" charset="0"/>
              </a:rPr>
              <a:t>Seismic refraction (for large areas)</a:t>
            </a:r>
          </a:p>
        </p:txBody>
      </p:sp>
      <p:pic>
        <p:nvPicPr>
          <p:cNvPr id="13314" name="Picture 2" descr="https://encrypted-tbn0.google.com/images?q=tbn:ANd9GcRXHSLF3nCs-uyG-PCbCk6uMbL1O0JJwpEjnOvMXjNVGOYG7Ju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9471" y="4414836"/>
            <a:ext cx="1971675"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15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0101.nccdn.net/1_5/26a/2d8/159/gpr-back-view.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71618" y="2977826"/>
            <a:ext cx="5046260" cy="37931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geomodel.com/sinklab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111" y="4130230"/>
            <a:ext cx="3620507" cy="26407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encrypted-tbn1.google.com/images?q=tbn:ANd9GcQ8LMnNgJiLM_rf2xazmdUrJg0DVHOssqJ_RVAoqKl9B29fhQ9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32" t="2020" r="2147" b="4441"/>
          <a:stretch/>
        </p:blipFill>
        <p:spPr bwMode="auto">
          <a:xfrm>
            <a:off x="5542356" y="686101"/>
            <a:ext cx="2482528" cy="188672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gtstech.com/Physical/Images/3D%20GP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393" y="815026"/>
            <a:ext cx="2267270" cy="3106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878" y="219543"/>
            <a:ext cx="4924746" cy="461665"/>
          </a:xfrm>
          <a:prstGeom prst="rect">
            <a:avLst/>
          </a:prstGeom>
          <a:noFill/>
        </p:spPr>
        <p:txBody>
          <a:bodyPr wrap="none" rtlCol="0">
            <a:spAutoFit/>
          </a:bodyPr>
          <a:lstStyle/>
          <a:p>
            <a:r>
              <a:rPr lang="en-US" sz="2400" u="sng" dirty="0" smtClean="0">
                <a:solidFill>
                  <a:schemeClr val="bg1"/>
                </a:solidFill>
              </a:rPr>
              <a:t>Ground Penetration Radar   (GPR)</a:t>
            </a:r>
            <a:endParaRPr lang="en-US" sz="2400" u="sng" dirty="0">
              <a:solidFill>
                <a:schemeClr val="bg1"/>
              </a:solidFill>
            </a:endParaRPr>
          </a:p>
        </p:txBody>
      </p:sp>
    </p:spTree>
    <p:extLst>
      <p:ext uri="{BB962C8B-B14F-4D97-AF65-F5344CB8AC3E}">
        <p14:creationId xmlns:p14="http://schemas.microsoft.com/office/powerpoint/2010/main" val="208718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http://www.quantumgeophysics.com/images/GPRsc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178" y="617540"/>
            <a:ext cx="8483458" cy="60819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238" y="81441"/>
            <a:ext cx="3736920" cy="369332"/>
          </a:xfrm>
          <a:prstGeom prst="rect">
            <a:avLst/>
          </a:prstGeom>
        </p:spPr>
        <p:txBody>
          <a:bodyPr wrap="none">
            <a:spAutoFit/>
          </a:bodyPr>
          <a:lstStyle/>
          <a:p>
            <a:r>
              <a:rPr lang="en-US" u="sng" dirty="0">
                <a:solidFill>
                  <a:schemeClr val="bg1"/>
                </a:solidFill>
              </a:rPr>
              <a:t>Ground Penetration Radar   (GPR)</a:t>
            </a:r>
          </a:p>
        </p:txBody>
      </p:sp>
      <p:sp>
        <p:nvSpPr>
          <p:cNvPr id="3" name="Oval 2"/>
          <p:cNvSpPr/>
          <p:nvPr/>
        </p:nvSpPr>
        <p:spPr>
          <a:xfrm>
            <a:off x="5337558" y="1774210"/>
            <a:ext cx="2878395" cy="532262"/>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26638" y="2458872"/>
            <a:ext cx="2878395" cy="532262"/>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718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1481" y="109435"/>
            <a:ext cx="8691803" cy="400110"/>
          </a:xfrm>
          <a:prstGeom prst="rect">
            <a:avLst/>
          </a:prstGeom>
          <a:noFill/>
        </p:spPr>
        <p:txBody>
          <a:bodyPr wrap="none">
            <a:spAutoFit/>
          </a:bodyPr>
          <a:lstStyle/>
          <a:p>
            <a:pPr fontAlgn="auto">
              <a:spcBef>
                <a:spcPts val="0"/>
              </a:spcBef>
              <a:spcAft>
                <a:spcPts val="0"/>
              </a:spcAft>
              <a:defRPr/>
            </a:pPr>
            <a:r>
              <a:rPr lang="en-US" sz="2000" u="sng" dirty="0">
                <a:solidFill>
                  <a:schemeClr val="bg1"/>
                </a:solidFill>
              </a:rPr>
              <a:t>Geo-electrical P</a:t>
            </a:r>
            <a:r>
              <a:rPr lang="en-US" sz="2000" u="sng" dirty="0" smtClean="0">
                <a:solidFill>
                  <a:schemeClr val="bg1"/>
                </a:solidFill>
              </a:rPr>
              <a:t>rofiling using </a:t>
            </a:r>
            <a:r>
              <a:rPr lang="en-US" sz="2000" u="sng" dirty="0">
                <a:solidFill>
                  <a:schemeClr val="bg1"/>
                </a:solidFill>
              </a:rPr>
              <a:t>Electrical </a:t>
            </a:r>
            <a:r>
              <a:rPr lang="en-US" sz="2000" u="sng" dirty="0" smtClean="0">
                <a:solidFill>
                  <a:schemeClr val="bg1"/>
                </a:solidFill>
              </a:rPr>
              <a:t>resistivity or </a:t>
            </a:r>
            <a:r>
              <a:rPr lang="en-US" sz="2000" u="sng" dirty="0">
                <a:solidFill>
                  <a:schemeClr val="bg1"/>
                </a:solidFill>
              </a:rPr>
              <a:t>D.C. </a:t>
            </a:r>
            <a:r>
              <a:rPr lang="en-US" sz="2000" u="sng" dirty="0" smtClean="0">
                <a:solidFill>
                  <a:schemeClr val="bg1"/>
                </a:solidFill>
              </a:rPr>
              <a:t>Resistivity Method</a:t>
            </a:r>
            <a:endParaRPr lang="en-US" sz="2000" u="sng" dirty="0">
              <a:solidFill>
                <a:schemeClr val="bg1"/>
              </a:solidFill>
              <a:effectLst>
                <a:outerShdw blurRad="38100" dist="38100" dir="2700000" algn="tl">
                  <a:srgbClr val="000000">
                    <a:alpha val="43137"/>
                  </a:srgbClr>
                </a:outerShdw>
              </a:effectLst>
              <a:latin typeface="+mn-lt"/>
              <a:cs typeface="+mn-cs"/>
            </a:endParaRPr>
          </a:p>
        </p:txBody>
      </p:sp>
      <p:pic>
        <p:nvPicPr>
          <p:cNvPr id="11266" name="Picture 2" descr="http://www.seismotech.gr/_images/_site/resistivity_b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07" y="4329282"/>
            <a:ext cx="8940866" cy="21806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istivity imaging geophysical surve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17" t="19221" r="1186" b="8146"/>
          <a:stretch/>
        </p:blipFill>
        <p:spPr bwMode="auto">
          <a:xfrm>
            <a:off x="5394960" y="1463040"/>
            <a:ext cx="3566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809" y="598186"/>
            <a:ext cx="4404875" cy="307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2551" y="3592301"/>
            <a:ext cx="5950828" cy="523220"/>
          </a:xfrm>
          <a:prstGeom prst="rect">
            <a:avLst/>
          </a:prstGeom>
        </p:spPr>
        <p:txBody>
          <a:bodyPr wrap="square">
            <a:spAutoFit/>
          </a:bodyPr>
          <a:lstStyle/>
          <a:p>
            <a:pPr algn="ctr"/>
            <a:r>
              <a:rPr lang="en-US" sz="1400" dirty="0">
                <a:solidFill>
                  <a:srgbClr val="005EA4"/>
                </a:solidFill>
              </a:rPr>
              <a:t>Schematic Illustrating Basic Concept of</a:t>
            </a:r>
          </a:p>
          <a:p>
            <a:pPr algn="ctr"/>
            <a:r>
              <a:rPr lang="en-US" sz="1400" dirty="0" smtClean="0">
                <a:solidFill>
                  <a:srgbClr val="005EA4"/>
                </a:solidFill>
              </a:rPr>
              <a:t>D.C</a:t>
            </a:r>
            <a:r>
              <a:rPr lang="en-US" sz="1400" dirty="0">
                <a:solidFill>
                  <a:srgbClr val="005EA4"/>
                </a:solidFill>
              </a:rPr>
              <a:t>. Resistivity Crew In Operation Electrical Resistivity Measurement</a:t>
            </a:r>
          </a:p>
        </p:txBody>
      </p:sp>
      <p:sp>
        <p:nvSpPr>
          <p:cNvPr id="4" name="Rectangle 3"/>
          <p:cNvSpPr/>
          <p:nvPr/>
        </p:nvSpPr>
        <p:spPr>
          <a:xfrm>
            <a:off x="70907" y="509545"/>
            <a:ext cx="1320421" cy="1169551"/>
          </a:xfrm>
          <a:prstGeom prst="rect">
            <a:avLst/>
          </a:prstGeom>
        </p:spPr>
        <p:txBody>
          <a:bodyPr wrap="square">
            <a:spAutoFit/>
          </a:bodyPr>
          <a:lstStyle/>
          <a:p>
            <a:r>
              <a:rPr lang="en-US" sz="1400" dirty="0" smtClean="0">
                <a:solidFill>
                  <a:schemeClr val="bg1"/>
                </a:solidFill>
              </a:rPr>
              <a:t>Good for sensing </a:t>
            </a:r>
            <a:r>
              <a:rPr lang="en-US" sz="1400" dirty="0">
                <a:solidFill>
                  <a:schemeClr val="bg1"/>
                </a:solidFill>
              </a:rPr>
              <a:t>b</a:t>
            </a:r>
            <a:r>
              <a:rPr lang="en-US" sz="1400" dirty="0" smtClean="0">
                <a:solidFill>
                  <a:schemeClr val="bg1"/>
                </a:solidFill>
              </a:rPr>
              <a:t>uried </a:t>
            </a:r>
            <a:r>
              <a:rPr lang="en-US" sz="1400" dirty="0">
                <a:solidFill>
                  <a:schemeClr val="bg1"/>
                </a:solidFill>
              </a:rPr>
              <a:t>w</a:t>
            </a:r>
            <a:r>
              <a:rPr lang="en-US" sz="1400" dirty="0" smtClean="0">
                <a:solidFill>
                  <a:schemeClr val="bg1"/>
                </a:solidFill>
              </a:rPr>
              <a:t>astes </a:t>
            </a:r>
            <a:r>
              <a:rPr lang="en-US" sz="1400" dirty="0">
                <a:solidFill>
                  <a:schemeClr val="bg1"/>
                </a:solidFill>
              </a:rPr>
              <a:t>and </a:t>
            </a:r>
            <a:r>
              <a:rPr lang="en-US" sz="1400" dirty="0" smtClean="0">
                <a:solidFill>
                  <a:schemeClr val="bg1"/>
                </a:solidFill>
              </a:rPr>
              <a:t>waste </a:t>
            </a:r>
            <a:r>
              <a:rPr lang="en-US" sz="1400" dirty="0">
                <a:solidFill>
                  <a:schemeClr val="bg1"/>
                </a:solidFill>
              </a:rPr>
              <a:t>m</a:t>
            </a:r>
            <a:r>
              <a:rPr lang="en-US" sz="1400" dirty="0" smtClean="0">
                <a:solidFill>
                  <a:schemeClr val="bg1"/>
                </a:solidFill>
              </a:rPr>
              <a:t>igration</a:t>
            </a:r>
            <a:endParaRPr lang="en-US" sz="1400" dirty="0">
              <a:solidFill>
                <a:schemeClr val="bg1"/>
              </a:solidFill>
            </a:endParaRPr>
          </a:p>
        </p:txBody>
      </p:sp>
    </p:spTree>
    <p:extLst>
      <p:ext uri="{BB962C8B-B14F-4D97-AF65-F5344CB8AC3E}">
        <p14:creationId xmlns:p14="http://schemas.microsoft.com/office/powerpoint/2010/main" val="18367832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pic>
        <p:nvPicPr>
          <p:cNvPr id="14338" name="Picture 2" descr="http://www.geolab.org/images/Capabilities_CoreB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009" y="1729782"/>
            <a:ext cx="138112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toxics.usgs.gov/photo_gallery/photos/nawc/NAWC_faultcor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989" y="4212957"/>
            <a:ext cx="3007294" cy="20048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73937" y="2070977"/>
            <a:ext cx="6134970" cy="4053212"/>
            <a:chOff x="294218" y="501513"/>
            <a:chExt cx="8729133" cy="5767106"/>
          </a:xfrm>
        </p:grpSpPr>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218" y="506017"/>
              <a:ext cx="8729133" cy="56590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5080000" y="501513"/>
              <a:ext cx="999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top</a:t>
              </a:r>
            </a:p>
          </p:txBody>
        </p:sp>
        <p:sp>
          <p:nvSpPr>
            <p:cNvPr id="9" name="Text Box 4"/>
            <p:cNvSpPr txBox="1">
              <a:spLocks noChangeArrowheads="1"/>
            </p:cNvSpPr>
            <p:nvPr/>
          </p:nvSpPr>
          <p:spPr bwMode="auto">
            <a:xfrm>
              <a:off x="7619999" y="5778363"/>
              <a:ext cx="1253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bottom</a:t>
              </a:r>
            </a:p>
          </p:txBody>
        </p:sp>
        <p:sp>
          <p:nvSpPr>
            <p:cNvPr id="10" name="Text Box 5"/>
            <p:cNvSpPr txBox="1">
              <a:spLocks noChangeArrowheads="1"/>
            </p:cNvSpPr>
            <p:nvPr/>
          </p:nvSpPr>
          <p:spPr bwMode="auto">
            <a:xfrm>
              <a:off x="3623732" y="5625964"/>
              <a:ext cx="1253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bottom</a:t>
              </a:r>
            </a:p>
          </p:txBody>
        </p:sp>
        <p:sp>
          <p:nvSpPr>
            <p:cNvPr id="11" name="Text Box 6"/>
            <p:cNvSpPr txBox="1">
              <a:spLocks noChangeArrowheads="1"/>
            </p:cNvSpPr>
            <p:nvPr/>
          </p:nvSpPr>
          <p:spPr bwMode="auto">
            <a:xfrm>
              <a:off x="1625600" y="561975"/>
              <a:ext cx="999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solidFill>
                    <a:schemeClr val="bg1"/>
                  </a:solidFill>
                </a:rPr>
                <a:t>top</a:t>
              </a:r>
            </a:p>
          </p:txBody>
        </p:sp>
        <p:sp>
          <p:nvSpPr>
            <p:cNvPr id="12" name="Line 7"/>
            <p:cNvSpPr>
              <a:spLocks noChangeShapeType="1"/>
            </p:cNvSpPr>
            <p:nvPr/>
          </p:nvSpPr>
          <p:spPr bwMode="auto">
            <a:xfrm flipH="1" flipV="1">
              <a:off x="3894667" y="590550"/>
              <a:ext cx="254000" cy="50768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3" name="Line 8"/>
            <p:cNvSpPr>
              <a:spLocks noChangeShapeType="1"/>
            </p:cNvSpPr>
            <p:nvPr/>
          </p:nvSpPr>
          <p:spPr bwMode="auto">
            <a:xfrm flipH="1" flipV="1">
              <a:off x="2895600" y="571500"/>
              <a:ext cx="287867" cy="53054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4" name="Line 9"/>
            <p:cNvSpPr>
              <a:spLocks noChangeShapeType="1"/>
            </p:cNvSpPr>
            <p:nvPr/>
          </p:nvSpPr>
          <p:spPr bwMode="auto">
            <a:xfrm flipH="1" flipV="1">
              <a:off x="1964267" y="838200"/>
              <a:ext cx="270933" cy="48101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5" name="Line 10"/>
            <p:cNvSpPr>
              <a:spLocks noChangeShapeType="1"/>
            </p:cNvSpPr>
            <p:nvPr/>
          </p:nvSpPr>
          <p:spPr bwMode="auto">
            <a:xfrm flipH="1" flipV="1">
              <a:off x="8043334" y="533400"/>
              <a:ext cx="220133" cy="532447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6" name="Line 11"/>
            <p:cNvSpPr>
              <a:spLocks noChangeShapeType="1"/>
            </p:cNvSpPr>
            <p:nvPr/>
          </p:nvSpPr>
          <p:spPr bwMode="auto">
            <a:xfrm flipH="1" flipV="1">
              <a:off x="6654800" y="542925"/>
              <a:ext cx="237067" cy="5600700"/>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7" name="Line 12"/>
            <p:cNvSpPr>
              <a:spLocks noChangeShapeType="1"/>
            </p:cNvSpPr>
            <p:nvPr/>
          </p:nvSpPr>
          <p:spPr bwMode="auto">
            <a:xfrm flipH="1" flipV="1">
              <a:off x="5503334" y="866775"/>
              <a:ext cx="270933" cy="5276850"/>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8" name="Line 13"/>
            <p:cNvSpPr>
              <a:spLocks noChangeShapeType="1"/>
            </p:cNvSpPr>
            <p:nvPr/>
          </p:nvSpPr>
          <p:spPr bwMode="auto">
            <a:xfrm flipV="1">
              <a:off x="2235200" y="561975"/>
              <a:ext cx="558800" cy="5057775"/>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19" name="Line 14"/>
            <p:cNvSpPr>
              <a:spLocks noChangeShapeType="1"/>
            </p:cNvSpPr>
            <p:nvPr/>
          </p:nvSpPr>
          <p:spPr bwMode="auto">
            <a:xfrm flipV="1">
              <a:off x="3217334" y="523875"/>
              <a:ext cx="575733" cy="5334000"/>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20" name="Line 15"/>
            <p:cNvSpPr>
              <a:spLocks noChangeShapeType="1"/>
            </p:cNvSpPr>
            <p:nvPr/>
          </p:nvSpPr>
          <p:spPr bwMode="auto">
            <a:xfrm flipV="1">
              <a:off x="5842000" y="552450"/>
              <a:ext cx="711200" cy="5572125"/>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21" name="Line 16"/>
            <p:cNvSpPr>
              <a:spLocks noChangeShapeType="1"/>
            </p:cNvSpPr>
            <p:nvPr/>
          </p:nvSpPr>
          <p:spPr bwMode="auto">
            <a:xfrm flipV="1">
              <a:off x="7010400" y="552450"/>
              <a:ext cx="863600" cy="5562600"/>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93898" y="533400"/>
            <a:ext cx="3377848" cy="369332"/>
          </a:xfrm>
          <a:prstGeom prst="rect">
            <a:avLst/>
          </a:prstGeom>
        </p:spPr>
        <p:txBody>
          <a:bodyPr wrap="none">
            <a:spAutoFit/>
          </a:bodyPr>
          <a:lstStyle/>
          <a:p>
            <a:pPr algn="ctr" fontAlgn="auto">
              <a:spcBef>
                <a:spcPts val="0"/>
              </a:spcBef>
              <a:spcAft>
                <a:spcPts val="0"/>
              </a:spcAft>
              <a:defRPr/>
            </a:pPr>
            <a:r>
              <a:rPr lang="en-US" dirty="0">
                <a:solidFill>
                  <a:srgbClr val="FFFF00"/>
                </a:solidFill>
                <a:latin typeface="Arial" pitchFamily="34" charset="0"/>
                <a:cs typeface="Arial" pitchFamily="34" charset="0"/>
              </a:rPr>
              <a:t>Altering Stresses in Soil Layers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895475"/>
            <a:ext cx="2895600" cy="21717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625" y="1895474"/>
            <a:ext cx="2895600" cy="21717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 y="1893188"/>
            <a:ext cx="2898648" cy="2173986"/>
          </a:xfrm>
          <a:prstGeom prst="rect">
            <a:avLst/>
          </a:prstGeom>
        </p:spPr>
      </p:pic>
      <p:sp>
        <p:nvSpPr>
          <p:cNvPr id="9" name="Oval 8"/>
          <p:cNvSpPr/>
          <p:nvPr/>
        </p:nvSpPr>
        <p:spPr>
          <a:xfrm>
            <a:off x="1381125"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429125"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7353300"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a:off x="1428750" y="2981325"/>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86084" y="5136256"/>
            <a:ext cx="822960" cy="822960"/>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p:cNvCxnSpPr/>
          <p:nvPr/>
        </p:nvCxnSpPr>
        <p:spPr>
          <a:xfrm>
            <a:off x="49270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29756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76428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29756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1121352" y="5065651"/>
            <a:ext cx="352425" cy="41195"/>
            <a:chOff x="1840230" y="4771786"/>
            <a:chExt cx="352425" cy="41195"/>
          </a:xfrm>
        </p:grpSpPr>
        <p:cxnSp>
          <p:nvCxnSpPr>
            <p:cNvPr id="42" name="Straight Arrow Connector 41"/>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a:off x="1121351" y="5986720"/>
            <a:ext cx="352425" cy="41195"/>
            <a:chOff x="1840230" y="4771786"/>
            <a:chExt cx="352425" cy="41195"/>
          </a:xfrm>
        </p:grpSpPr>
        <p:cxnSp>
          <p:nvCxnSpPr>
            <p:cNvPr id="49" name="Straight Arrow Connector 48"/>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5400000" flipV="1">
            <a:off x="661676" y="5532973"/>
            <a:ext cx="352425" cy="45719"/>
            <a:chOff x="1840230" y="4771786"/>
            <a:chExt cx="352425" cy="41195"/>
          </a:xfrm>
        </p:grpSpPr>
        <p:cxnSp>
          <p:nvCxnSpPr>
            <p:cNvPr id="52" name="Straight Arrow Connector 51"/>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rot="16200000" flipV="1">
            <a:off x="1588075" y="5532973"/>
            <a:ext cx="352425" cy="45719"/>
            <a:chOff x="1840230" y="4771786"/>
            <a:chExt cx="352425" cy="41195"/>
          </a:xfrm>
        </p:grpSpPr>
        <p:cxnSp>
          <p:nvCxnSpPr>
            <p:cNvPr id="55" name="Straight Arrow Connector 54"/>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1220358" y="4539274"/>
            <a:ext cx="401072" cy="369332"/>
          </a:xfrm>
          <a:prstGeom prst="rect">
            <a:avLst/>
          </a:prstGeom>
          <a:noFill/>
        </p:spPr>
        <p:txBody>
          <a:bodyPr wrap="none" rtlCol="0">
            <a:spAutoFit/>
          </a:bodyPr>
          <a:lstStyle/>
          <a:p>
            <a:r>
              <a:rPr lang="en-US" dirty="0" smtClean="0">
                <a:latin typeface="Symbol" pitchFamily="18" charset="2"/>
              </a:rPr>
              <a:t>s</a:t>
            </a:r>
            <a:r>
              <a:rPr lang="en-US" baseline="-25000" dirty="0"/>
              <a:t>v</a:t>
            </a:r>
          </a:p>
        </p:txBody>
      </p:sp>
      <p:sp>
        <p:nvSpPr>
          <p:cNvPr id="58" name="TextBox 57"/>
          <p:cNvSpPr txBox="1"/>
          <p:nvPr/>
        </p:nvSpPr>
        <p:spPr>
          <a:xfrm>
            <a:off x="1226139" y="6111134"/>
            <a:ext cx="401072" cy="369332"/>
          </a:xfrm>
          <a:prstGeom prst="rect">
            <a:avLst/>
          </a:prstGeom>
          <a:noFill/>
        </p:spPr>
        <p:txBody>
          <a:bodyPr wrap="none" rtlCol="0">
            <a:spAutoFit/>
          </a:bodyPr>
          <a:lstStyle/>
          <a:p>
            <a:r>
              <a:rPr lang="en-US" dirty="0" smtClean="0">
                <a:latin typeface="Symbol" pitchFamily="18" charset="2"/>
              </a:rPr>
              <a:t>s</a:t>
            </a:r>
            <a:r>
              <a:rPr lang="en-US" baseline="-25000" dirty="0"/>
              <a:t>v</a:t>
            </a:r>
          </a:p>
        </p:txBody>
      </p:sp>
      <p:sp>
        <p:nvSpPr>
          <p:cNvPr id="59" name="TextBox 58"/>
          <p:cNvSpPr txBox="1"/>
          <p:nvPr/>
        </p:nvSpPr>
        <p:spPr>
          <a:xfrm>
            <a:off x="2004312" y="5412133"/>
            <a:ext cx="409086" cy="369332"/>
          </a:xfrm>
          <a:prstGeom prst="rect">
            <a:avLst/>
          </a:prstGeom>
          <a:noFill/>
        </p:spPr>
        <p:txBody>
          <a:bodyPr wrap="none" rtlCol="0">
            <a:spAutoFit/>
          </a:bodyPr>
          <a:lstStyle/>
          <a:p>
            <a:r>
              <a:rPr lang="en-US" dirty="0" smtClean="0">
                <a:latin typeface="Symbol" pitchFamily="18" charset="2"/>
              </a:rPr>
              <a:t>s</a:t>
            </a:r>
            <a:r>
              <a:rPr lang="en-US" baseline="-25000" dirty="0" smtClean="0"/>
              <a:t>h</a:t>
            </a:r>
            <a:endParaRPr lang="en-US" baseline="-25000" dirty="0"/>
          </a:p>
        </p:txBody>
      </p:sp>
      <p:sp>
        <p:nvSpPr>
          <p:cNvPr id="60" name="TextBox 59"/>
          <p:cNvSpPr txBox="1"/>
          <p:nvPr/>
        </p:nvSpPr>
        <p:spPr>
          <a:xfrm>
            <a:off x="223122" y="5360568"/>
            <a:ext cx="409086" cy="369332"/>
          </a:xfrm>
          <a:prstGeom prst="rect">
            <a:avLst/>
          </a:prstGeom>
          <a:noFill/>
        </p:spPr>
        <p:txBody>
          <a:bodyPr wrap="none" rtlCol="0">
            <a:spAutoFit/>
          </a:bodyPr>
          <a:lstStyle/>
          <a:p>
            <a:r>
              <a:rPr lang="en-US" dirty="0" smtClean="0">
                <a:latin typeface="Symbol" pitchFamily="18" charset="2"/>
              </a:rPr>
              <a:t>s</a:t>
            </a:r>
            <a:r>
              <a:rPr lang="en-US" baseline="-25000" dirty="0" smtClean="0"/>
              <a:t>h</a:t>
            </a:r>
            <a:endParaRPr lang="en-US" baseline="-25000" dirty="0"/>
          </a:p>
        </p:txBody>
      </p:sp>
      <p:sp>
        <p:nvSpPr>
          <p:cNvPr id="61" name="TextBox 60"/>
          <p:cNvSpPr txBox="1"/>
          <p:nvPr/>
        </p:nvSpPr>
        <p:spPr>
          <a:xfrm>
            <a:off x="1677169" y="5136256"/>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62" name="TextBox 61"/>
          <p:cNvSpPr txBox="1"/>
          <p:nvPr/>
        </p:nvSpPr>
        <p:spPr>
          <a:xfrm>
            <a:off x="519879" y="5023749"/>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63" name="TextBox 62"/>
          <p:cNvSpPr txBox="1"/>
          <p:nvPr/>
        </p:nvSpPr>
        <p:spPr>
          <a:xfrm>
            <a:off x="810395" y="4727040"/>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64" name="TextBox 63"/>
          <p:cNvSpPr txBox="1"/>
          <p:nvPr/>
        </p:nvSpPr>
        <p:spPr>
          <a:xfrm>
            <a:off x="1368317" y="5846224"/>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cxnSp>
        <p:nvCxnSpPr>
          <p:cNvPr id="66" name="Straight Connector 65"/>
          <p:cNvCxnSpPr/>
          <p:nvPr/>
        </p:nvCxnSpPr>
        <p:spPr>
          <a:xfrm>
            <a:off x="890846" y="5221566"/>
            <a:ext cx="813435" cy="555136"/>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133387" y="3314698"/>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190306" y="3309934"/>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476750" y="2980181"/>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114481" y="3309934"/>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400925" y="2980181"/>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8" name="Freeform 77"/>
          <p:cNvSpPr/>
          <p:nvPr/>
        </p:nvSpPr>
        <p:spPr>
          <a:xfrm rot="20350057">
            <a:off x="4173489" y="1895474"/>
            <a:ext cx="562284" cy="724895"/>
          </a:xfrm>
          <a:custGeom>
            <a:avLst/>
            <a:gdLst>
              <a:gd name="connsiteX0" fmla="*/ 2726 w 562284"/>
              <a:gd name="connsiteY0" fmla="*/ 914400 h 914400"/>
              <a:gd name="connsiteX1" fmla="*/ 84612 w 562284"/>
              <a:gd name="connsiteY1" fmla="*/ 354842 h 914400"/>
              <a:gd name="connsiteX2" fmla="*/ 562284 w 562284"/>
              <a:gd name="connsiteY2" fmla="*/ 0 h 914400"/>
              <a:gd name="connsiteX3" fmla="*/ 562284 w 562284"/>
              <a:gd name="connsiteY3" fmla="*/ 0 h 914400"/>
            </a:gdLst>
            <a:ahLst/>
            <a:cxnLst>
              <a:cxn ang="0">
                <a:pos x="connsiteX0" y="connsiteY0"/>
              </a:cxn>
              <a:cxn ang="0">
                <a:pos x="connsiteX1" y="connsiteY1"/>
              </a:cxn>
              <a:cxn ang="0">
                <a:pos x="connsiteX2" y="connsiteY2"/>
              </a:cxn>
              <a:cxn ang="0">
                <a:pos x="connsiteX3" y="connsiteY3"/>
              </a:cxn>
            </a:cxnLst>
            <a:rect l="l" t="t" r="r" b="b"/>
            <a:pathLst>
              <a:path w="562284" h="914400">
                <a:moveTo>
                  <a:pt x="2726" y="914400"/>
                </a:moveTo>
                <a:cubicBezTo>
                  <a:pt x="-2961" y="710821"/>
                  <a:pt x="-8648" y="507242"/>
                  <a:pt x="84612" y="354842"/>
                </a:cubicBezTo>
                <a:cubicBezTo>
                  <a:pt x="177872" y="202442"/>
                  <a:pt x="562284" y="0"/>
                  <a:pt x="562284" y="0"/>
                </a:cubicBezTo>
                <a:lnTo>
                  <a:pt x="562284" y="0"/>
                </a:ln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78"/>
          <p:cNvSpPr/>
          <p:nvPr/>
        </p:nvSpPr>
        <p:spPr>
          <a:xfrm rot="6134746">
            <a:off x="6753575" y="1961333"/>
            <a:ext cx="562284" cy="724895"/>
          </a:xfrm>
          <a:custGeom>
            <a:avLst/>
            <a:gdLst>
              <a:gd name="connsiteX0" fmla="*/ 2726 w 562284"/>
              <a:gd name="connsiteY0" fmla="*/ 914400 h 914400"/>
              <a:gd name="connsiteX1" fmla="*/ 84612 w 562284"/>
              <a:gd name="connsiteY1" fmla="*/ 354842 h 914400"/>
              <a:gd name="connsiteX2" fmla="*/ 562284 w 562284"/>
              <a:gd name="connsiteY2" fmla="*/ 0 h 914400"/>
              <a:gd name="connsiteX3" fmla="*/ 562284 w 562284"/>
              <a:gd name="connsiteY3" fmla="*/ 0 h 914400"/>
            </a:gdLst>
            <a:ahLst/>
            <a:cxnLst>
              <a:cxn ang="0">
                <a:pos x="connsiteX0" y="connsiteY0"/>
              </a:cxn>
              <a:cxn ang="0">
                <a:pos x="connsiteX1" y="connsiteY1"/>
              </a:cxn>
              <a:cxn ang="0">
                <a:pos x="connsiteX2" y="connsiteY2"/>
              </a:cxn>
              <a:cxn ang="0">
                <a:pos x="connsiteX3" y="connsiteY3"/>
              </a:cxn>
            </a:cxnLst>
            <a:rect l="l" t="t" r="r" b="b"/>
            <a:pathLst>
              <a:path w="562284" h="914400">
                <a:moveTo>
                  <a:pt x="2726" y="914400"/>
                </a:moveTo>
                <a:cubicBezTo>
                  <a:pt x="-2961" y="710821"/>
                  <a:pt x="-8648" y="507242"/>
                  <a:pt x="84612" y="354842"/>
                </a:cubicBezTo>
                <a:cubicBezTo>
                  <a:pt x="177872" y="202442"/>
                  <a:pt x="562284" y="0"/>
                  <a:pt x="562284" y="0"/>
                </a:cubicBezTo>
                <a:lnTo>
                  <a:pt x="562284" y="0"/>
                </a:lnTo>
              </a:path>
            </a:pathLst>
          </a:custGeom>
          <a:noFill/>
          <a:ln>
            <a:solidFill>
              <a:srgbClr val="00FF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4094354" y="5136256"/>
            <a:ext cx="822960" cy="822960"/>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Arrow Connector 81"/>
          <p:cNvCxnSpPr/>
          <p:nvPr/>
        </p:nvCxnSpPr>
        <p:spPr>
          <a:xfrm>
            <a:off x="370097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50583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497255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450583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4329622" y="5065651"/>
            <a:ext cx="352425" cy="41195"/>
            <a:chOff x="1840230" y="4771786"/>
            <a:chExt cx="352425" cy="41195"/>
          </a:xfrm>
        </p:grpSpPr>
        <p:cxnSp>
          <p:nvCxnSpPr>
            <p:cNvPr id="105" name="Straight Arrow Connector 104"/>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rot="10800000">
            <a:off x="4329621" y="5986720"/>
            <a:ext cx="352425" cy="41195"/>
            <a:chOff x="1840230" y="4771786"/>
            <a:chExt cx="352425" cy="41195"/>
          </a:xfrm>
        </p:grpSpPr>
        <p:cxnSp>
          <p:nvCxnSpPr>
            <p:cNvPr id="103" name="Straight Arrow Connector 102"/>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rot="5400000" flipV="1">
            <a:off x="3869946" y="5532973"/>
            <a:ext cx="352425" cy="45719"/>
            <a:chOff x="1840230" y="4771786"/>
            <a:chExt cx="352425" cy="41195"/>
          </a:xfrm>
        </p:grpSpPr>
        <p:cxnSp>
          <p:nvCxnSpPr>
            <p:cNvPr id="101" name="Straight Arrow Connector 100"/>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rot="16200000" flipV="1">
            <a:off x="4796345" y="5532973"/>
            <a:ext cx="352425" cy="45719"/>
            <a:chOff x="1840230" y="4771786"/>
            <a:chExt cx="352425" cy="41195"/>
          </a:xfrm>
        </p:grpSpPr>
        <p:cxnSp>
          <p:nvCxnSpPr>
            <p:cNvPr id="99" name="Straight Arrow Connector 98"/>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4428628" y="4539274"/>
            <a:ext cx="401072" cy="369332"/>
          </a:xfrm>
          <a:prstGeom prst="rect">
            <a:avLst/>
          </a:prstGeom>
          <a:noFill/>
        </p:spPr>
        <p:txBody>
          <a:bodyPr wrap="none" rtlCol="0">
            <a:spAutoFit/>
          </a:bodyPr>
          <a:lstStyle/>
          <a:p>
            <a:r>
              <a:rPr lang="en-US" dirty="0" smtClean="0">
                <a:latin typeface="Symbol" pitchFamily="18" charset="2"/>
              </a:rPr>
              <a:t>s</a:t>
            </a:r>
            <a:r>
              <a:rPr lang="en-US" baseline="-25000" dirty="0"/>
              <a:t>v</a:t>
            </a:r>
          </a:p>
        </p:txBody>
      </p:sp>
      <p:sp>
        <p:nvSpPr>
          <p:cNvPr id="91" name="TextBox 90"/>
          <p:cNvSpPr txBox="1"/>
          <p:nvPr/>
        </p:nvSpPr>
        <p:spPr>
          <a:xfrm>
            <a:off x="4434409" y="6111134"/>
            <a:ext cx="401072" cy="369332"/>
          </a:xfrm>
          <a:prstGeom prst="rect">
            <a:avLst/>
          </a:prstGeom>
          <a:noFill/>
        </p:spPr>
        <p:txBody>
          <a:bodyPr wrap="none" rtlCol="0">
            <a:spAutoFit/>
          </a:bodyPr>
          <a:lstStyle/>
          <a:p>
            <a:r>
              <a:rPr lang="en-US" dirty="0" smtClean="0">
                <a:latin typeface="Symbol" pitchFamily="18" charset="2"/>
              </a:rPr>
              <a:t>s</a:t>
            </a:r>
            <a:r>
              <a:rPr lang="en-US" baseline="-25000" dirty="0"/>
              <a:t>v</a:t>
            </a:r>
          </a:p>
        </p:txBody>
      </p:sp>
      <p:sp>
        <p:nvSpPr>
          <p:cNvPr id="92" name="TextBox 91"/>
          <p:cNvSpPr txBox="1"/>
          <p:nvPr/>
        </p:nvSpPr>
        <p:spPr>
          <a:xfrm>
            <a:off x="5212582" y="5412133"/>
            <a:ext cx="409086" cy="369332"/>
          </a:xfrm>
          <a:prstGeom prst="rect">
            <a:avLst/>
          </a:prstGeom>
          <a:noFill/>
        </p:spPr>
        <p:txBody>
          <a:bodyPr wrap="none" rtlCol="0">
            <a:spAutoFit/>
          </a:bodyPr>
          <a:lstStyle/>
          <a:p>
            <a:r>
              <a:rPr lang="en-US" dirty="0" smtClean="0">
                <a:latin typeface="Symbol" pitchFamily="18" charset="2"/>
              </a:rPr>
              <a:t>s</a:t>
            </a:r>
            <a:r>
              <a:rPr lang="en-US" baseline="-25000" dirty="0" smtClean="0"/>
              <a:t>h</a:t>
            </a:r>
            <a:endParaRPr lang="en-US" baseline="-25000" dirty="0"/>
          </a:p>
        </p:txBody>
      </p:sp>
      <p:sp>
        <p:nvSpPr>
          <p:cNvPr id="93" name="TextBox 92"/>
          <p:cNvSpPr txBox="1"/>
          <p:nvPr/>
        </p:nvSpPr>
        <p:spPr>
          <a:xfrm>
            <a:off x="3431392" y="5360568"/>
            <a:ext cx="409086" cy="369332"/>
          </a:xfrm>
          <a:prstGeom prst="rect">
            <a:avLst/>
          </a:prstGeom>
          <a:noFill/>
        </p:spPr>
        <p:txBody>
          <a:bodyPr wrap="none" rtlCol="0">
            <a:spAutoFit/>
          </a:bodyPr>
          <a:lstStyle/>
          <a:p>
            <a:r>
              <a:rPr lang="en-US" dirty="0" smtClean="0">
                <a:latin typeface="Symbol" pitchFamily="18" charset="2"/>
              </a:rPr>
              <a:t>s</a:t>
            </a:r>
            <a:r>
              <a:rPr lang="en-US" baseline="-25000" dirty="0" smtClean="0"/>
              <a:t>h</a:t>
            </a:r>
            <a:endParaRPr lang="en-US" baseline="-25000" dirty="0"/>
          </a:p>
        </p:txBody>
      </p:sp>
      <p:sp>
        <p:nvSpPr>
          <p:cNvPr id="94" name="TextBox 93"/>
          <p:cNvSpPr txBox="1"/>
          <p:nvPr/>
        </p:nvSpPr>
        <p:spPr>
          <a:xfrm>
            <a:off x="4885439" y="5136256"/>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95" name="TextBox 94"/>
          <p:cNvSpPr txBox="1"/>
          <p:nvPr/>
        </p:nvSpPr>
        <p:spPr>
          <a:xfrm>
            <a:off x="3728149" y="5023749"/>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96" name="TextBox 95"/>
          <p:cNvSpPr txBox="1"/>
          <p:nvPr/>
        </p:nvSpPr>
        <p:spPr>
          <a:xfrm>
            <a:off x="4018665" y="4727040"/>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97" name="TextBox 96"/>
          <p:cNvSpPr txBox="1"/>
          <p:nvPr/>
        </p:nvSpPr>
        <p:spPr>
          <a:xfrm>
            <a:off x="4576587" y="5846224"/>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cxnSp>
        <p:nvCxnSpPr>
          <p:cNvPr id="98" name="Straight Connector 97"/>
          <p:cNvCxnSpPr/>
          <p:nvPr/>
        </p:nvCxnSpPr>
        <p:spPr>
          <a:xfrm>
            <a:off x="4267701" y="5122337"/>
            <a:ext cx="649613" cy="65912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7302624" y="5136256"/>
            <a:ext cx="822960" cy="822960"/>
          </a:xfrm>
          <a:prstGeom prst="rect">
            <a:avLst/>
          </a:prstGeom>
          <a:noFill/>
          <a:ln w="127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Arrow Connector 108"/>
          <p:cNvCxnSpPr/>
          <p:nvPr/>
        </p:nvCxnSpPr>
        <p:spPr>
          <a:xfrm>
            <a:off x="690924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771410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818082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771410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7537892" y="5065651"/>
            <a:ext cx="352425" cy="41195"/>
            <a:chOff x="1840230" y="4771786"/>
            <a:chExt cx="352425" cy="41195"/>
          </a:xfrm>
        </p:grpSpPr>
        <p:cxnSp>
          <p:nvCxnSpPr>
            <p:cNvPr id="132" name="Straight Arrow Connector 131"/>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rot="10800000">
            <a:off x="7537891" y="5986720"/>
            <a:ext cx="352425" cy="41195"/>
            <a:chOff x="1840230" y="4771786"/>
            <a:chExt cx="352425" cy="41195"/>
          </a:xfrm>
        </p:grpSpPr>
        <p:cxnSp>
          <p:nvCxnSpPr>
            <p:cNvPr id="130" name="Straight Arrow Connector 129"/>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rot="5400000" flipV="1">
            <a:off x="7078216" y="5532973"/>
            <a:ext cx="352425" cy="45719"/>
            <a:chOff x="1840230" y="4771786"/>
            <a:chExt cx="352425" cy="41195"/>
          </a:xfrm>
        </p:grpSpPr>
        <p:cxnSp>
          <p:nvCxnSpPr>
            <p:cNvPr id="128" name="Straight Arrow Connector 127"/>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rot="16200000" flipV="1">
            <a:off x="8004615" y="5532973"/>
            <a:ext cx="352425" cy="45719"/>
            <a:chOff x="1840230" y="4771786"/>
            <a:chExt cx="352425" cy="41195"/>
          </a:xfrm>
        </p:grpSpPr>
        <p:cxnSp>
          <p:nvCxnSpPr>
            <p:cNvPr id="126" name="Straight Arrow Connector 125"/>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sp>
        <p:nvSpPr>
          <p:cNvPr id="117" name="TextBox 116"/>
          <p:cNvSpPr txBox="1"/>
          <p:nvPr/>
        </p:nvSpPr>
        <p:spPr>
          <a:xfrm>
            <a:off x="7636898" y="4539274"/>
            <a:ext cx="401072" cy="369332"/>
          </a:xfrm>
          <a:prstGeom prst="rect">
            <a:avLst/>
          </a:prstGeom>
          <a:noFill/>
          <a:ln>
            <a:noFill/>
          </a:ln>
        </p:spPr>
        <p:txBody>
          <a:bodyPr wrap="none" rtlCol="0">
            <a:spAutoFit/>
          </a:bodyPr>
          <a:lstStyle/>
          <a:p>
            <a:r>
              <a:rPr lang="en-US" dirty="0" smtClean="0">
                <a:latin typeface="Symbol" pitchFamily="18" charset="2"/>
              </a:rPr>
              <a:t>s</a:t>
            </a:r>
            <a:r>
              <a:rPr lang="en-US" baseline="-25000" dirty="0"/>
              <a:t>v</a:t>
            </a:r>
          </a:p>
        </p:txBody>
      </p:sp>
      <p:sp>
        <p:nvSpPr>
          <p:cNvPr id="118" name="TextBox 117"/>
          <p:cNvSpPr txBox="1"/>
          <p:nvPr/>
        </p:nvSpPr>
        <p:spPr>
          <a:xfrm>
            <a:off x="7642679" y="6111134"/>
            <a:ext cx="401072" cy="369332"/>
          </a:xfrm>
          <a:prstGeom prst="rect">
            <a:avLst/>
          </a:prstGeom>
          <a:noFill/>
        </p:spPr>
        <p:txBody>
          <a:bodyPr wrap="none" rtlCol="0">
            <a:spAutoFit/>
          </a:bodyPr>
          <a:lstStyle/>
          <a:p>
            <a:r>
              <a:rPr lang="en-US" dirty="0" smtClean="0">
                <a:latin typeface="Symbol" pitchFamily="18" charset="2"/>
              </a:rPr>
              <a:t>s</a:t>
            </a:r>
            <a:r>
              <a:rPr lang="en-US" baseline="-25000" dirty="0"/>
              <a:t>v</a:t>
            </a:r>
          </a:p>
        </p:txBody>
      </p:sp>
      <p:sp>
        <p:nvSpPr>
          <p:cNvPr id="119" name="TextBox 118"/>
          <p:cNvSpPr txBox="1"/>
          <p:nvPr/>
        </p:nvSpPr>
        <p:spPr>
          <a:xfrm>
            <a:off x="8420852" y="5412133"/>
            <a:ext cx="409086" cy="369332"/>
          </a:xfrm>
          <a:prstGeom prst="rect">
            <a:avLst/>
          </a:prstGeom>
          <a:noFill/>
        </p:spPr>
        <p:txBody>
          <a:bodyPr wrap="none" rtlCol="0">
            <a:spAutoFit/>
          </a:bodyPr>
          <a:lstStyle/>
          <a:p>
            <a:r>
              <a:rPr lang="en-US" dirty="0" smtClean="0">
                <a:latin typeface="Symbol" pitchFamily="18" charset="2"/>
              </a:rPr>
              <a:t>s</a:t>
            </a:r>
            <a:r>
              <a:rPr lang="en-US" baseline="-25000" dirty="0" smtClean="0"/>
              <a:t>h</a:t>
            </a:r>
            <a:endParaRPr lang="en-US" baseline="-25000" dirty="0"/>
          </a:p>
        </p:txBody>
      </p:sp>
      <p:sp>
        <p:nvSpPr>
          <p:cNvPr id="120" name="TextBox 119"/>
          <p:cNvSpPr txBox="1"/>
          <p:nvPr/>
        </p:nvSpPr>
        <p:spPr>
          <a:xfrm>
            <a:off x="6639662" y="5360568"/>
            <a:ext cx="409086" cy="369332"/>
          </a:xfrm>
          <a:prstGeom prst="rect">
            <a:avLst/>
          </a:prstGeom>
          <a:noFill/>
          <a:ln>
            <a:noFill/>
          </a:ln>
        </p:spPr>
        <p:txBody>
          <a:bodyPr wrap="none" rtlCol="0">
            <a:spAutoFit/>
          </a:bodyPr>
          <a:lstStyle/>
          <a:p>
            <a:r>
              <a:rPr lang="en-US" dirty="0" smtClean="0">
                <a:latin typeface="Symbol" pitchFamily="18" charset="2"/>
              </a:rPr>
              <a:t>s</a:t>
            </a:r>
            <a:r>
              <a:rPr lang="en-US" baseline="-25000" dirty="0" smtClean="0"/>
              <a:t>h</a:t>
            </a:r>
            <a:endParaRPr lang="en-US" baseline="-25000" dirty="0"/>
          </a:p>
        </p:txBody>
      </p:sp>
      <p:sp>
        <p:nvSpPr>
          <p:cNvPr id="121" name="TextBox 120"/>
          <p:cNvSpPr txBox="1"/>
          <p:nvPr/>
        </p:nvSpPr>
        <p:spPr>
          <a:xfrm>
            <a:off x="8093709" y="5136256"/>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122" name="TextBox 121"/>
          <p:cNvSpPr txBox="1"/>
          <p:nvPr/>
        </p:nvSpPr>
        <p:spPr>
          <a:xfrm>
            <a:off x="6936419" y="5023749"/>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123" name="TextBox 122"/>
          <p:cNvSpPr txBox="1"/>
          <p:nvPr/>
        </p:nvSpPr>
        <p:spPr>
          <a:xfrm>
            <a:off x="7226935" y="4727040"/>
            <a:ext cx="439544" cy="369332"/>
          </a:xfrm>
          <a:prstGeom prst="rect">
            <a:avLst/>
          </a:prstGeom>
          <a:noFill/>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sp>
        <p:nvSpPr>
          <p:cNvPr id="124" name="TextBox 123"/>
          <p:cNvSpPr txBox="1"/>
          <p:nvPr/>
        </p:nvSpPr>
        <p:spPr>
          <a:xfrm>
            <a:off x="7784857" y="5846224"/>
            <a:ext cx="439544" cy="369332"/>
          </a:xfrm>
          <a:prstGeom prst="rect">
            <a:avLst/>
          </a:prstGeom>
          <a:noFill/>
          <a:ln>
            <a:noFill/>
          </a:ln>
        </p:spPr>
        <p:txBody>
          <a:bodyPr wrap="none" rtlCol="0">
            <a:spAutoFit/>
          </a:bodyPr>
          <a:lstStyle/>
          <a:p>
            <a:r>
              <a:rPr lang="en-US" dirty="0" smtClean="0">
                <a:latin typeface="Symbol" pitchFamily="18" charset="2"/>
              </a:rPr>
              <a:t>t</a:t>
            </a:r>
            <a:r>
              <a:rPr lang="en-US" baseline="-25000" dirty="0" smtClean="0">
                <a:latin typeface="Arial" pitchFamily="34" charset="0"/>
                <a:cs typeface="Arial" pitchFamily="34" charset="0"/>
              </a:rPr>
              <a:t>xy</a:t>
            </a:r>
            <a:endParaRPr lang="en-US" baseline="-25000" dirty="0">
              <a:latin typeface="Arial" pitchFamily="34" charset="0"/>
              <a:cs typeface="Arial" pitchFamily="34" charset="0"/>
            </a:endParaRPr>
          </a:p>
        </p:txBody>
      </p:sp>
      <p:cxnSp>
        <p:nvCxnSpPr>
          <p:cNvPr id="125" name="Straight Connector 124"/>
          <p:cNvCxnSpPr/>
          <p:nvPr/>
        </p:nvCxnSpPr>
        <p:spPr>
          <a:xfrm>
            <a:off x="7307386" y="5221566"/>
            <a:ext cx="535829" cy="737650"/>
          </a:xfrm>
          <a:prstGeom prst="line">
            <a:avLst/>
          </a:prstGeom>
          <a:ln w="38100">
            <a:solidFill>
              <a:srgbClr val="66FF33"/>
            </a:solidFill>
            <a:prstDash val="dash"/>
          </a:ln>
        </p:spPr>
        <p:style>
          <a:lnRef idx="1">
            <a:schemeClr val="accent1"/>
          </a:lnRef>
          <a:fillRef idx="0">
            <a:schemeClr val="accent1"/>
          </a:fillRef>
          <a:effectRef idx="0">
            <a:schemeClr val="accent1"/>
          </a:effectRef>
          <a:fontRef idx="minor">
            <a:schemeClr val="tx1"/>
          </a:fontRef>
        </p:style>
      </p:cxnSp>
      <p:sp>
        <p:nvSpPr>
          <p:cNvPr id="234" name="Isosceles Triangle 233">
            <a:hlinkClick r:id="rId6" action="ppaction://hlinksldjump"/>
          </p:cNvPr>
          <p:cNvSpPr/>
          <p:nvPr/>
        </p:nvSpPr>
        <p:spPr>
          <a:xfrm rot="16200000">
            <a:off x="4375" y="522025"/>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Arrow Connector 133"/>
          <p:cNvCxnSpPr/>
          <p:nvPr/>
        </p:nvCxnSpPr>
        <p:spPr>
          <a:xfrm>
            <a:off x="7709342" y="4388067"/>
            <a:ext cx="0" cy="317182"/>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7714104" y="6345454"/>
            <a:ext cx="0" cy="317182"/>
          </a:xfrm>
          <a:prstGeom prst="straightConnector1">
            <a:avLst/>
          </a:prstGeom>
          <a:ln>
            <a:solidFill>
              <a:srgbClr val="00FFFF"/>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6342506" y="5551069"/>
            <a:ext cx="358521" cy="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8680890" y="5570120"/>
            <a:ext cx="352425" cy="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459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C1184B-5F53-457B-9B72-E8763202BDA4}" type="slidenum">
              <a:rPr lang="en-US"/>
              <a:pPr eaLnBrk="1" hangingPunct="1"/>
              <a:t>50</a:t>
            </a:fld>
            <a:endParaRPr lang="en-US" dirty="0"/>
          </a:p>
        </p:txBody>
      </p:sp>
      <p:pic>
        <p:nvPicPr>
          <p:cNvPr id="3075" name="Picture 4" descr="Corebit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788" t="2969" r="22101" b="11562"/>
          <a:stretch>
            <a:fillRect/>
          </a:stretch>
        </p:blipFill>
        <p:spPr bwMode="auto">
          <a:xfrm>
            <a:off x="325747" y="847417"/>
            <a:ext cx="3359149"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5"/>
          <p:cNvSpPr txBox="1">
            <a:spLocks noChangeArrowheads="1"/>
          </p:cNvSpPr>
          <p:nvPr/>
        </p:nvSpPr>
        <p:spPr bwMode="auto">
          <a:xfrm>
            <a:off x="596680" y="181035"/>
            <a:ext cx="2817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solidFill>
                  <a:schemeClr val="bg1"/>
                </a:solidFill>
              </a:rPr>
              <a:t>Rotary core barrel</a:t>
            </a: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0966" y="847417"/>
            <a:ext cx="3814043" cy="175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8633" y="2728001"/>
            <a:ext cx="2498707" cy="208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61076" y="5016317"/>
            <a:ext cx="39687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rPr>
              <a:t>Coring bits are commonly 1.75 to 5.25 inches in </a:t>
            </a:r>
            <a:r>
              <a:rPr lang="en-US" dirty="0" smtClean="0">
                <a:solidFill>
                  <a:schemeClr val="bg1"/>
                </a:solidFill>
              </a:rPr>
              <a:t>diameter.</a:t>
            </a:r>
          </a:p>
          <a:p>
            <a:pPr algn="ctr" eaLnBrk="1" hangingPunct="1">
              <a:spcBef>
                <a:spcPct val="50000"/>
              </a:spcBef>
            </a:pPr>
            <a:r>
              <a:rPr lang="en-US" dirty="0">
                <a:solidFill>
                  <a:schemeClr val="bg1"/>
                </a:solidFill>
              </a:rPr>
              <a:t>Diamond </a:t>
            </a:r>
            <a:r>
              <a:rPr lang="en-US" dirty="0" smtClean="0">
                <a:solidFill>
                  <a:schemeClr val="bg1"/>
                </a:solidFill>
              </a:rPr>
              <a:t>or Tungsten </a:t>
            </a:r>
            <a:r>
              <a:rPr lang="en-US" dirty="0">
                <a:solidFill>
                  <a:schemeClr val="bg1"/>
                </a:solidFill>
              </a:rPr>
              <a:t>carbide </a:t>
            </a:r>
            <a:r>
              <a:rPr lang="en-US" dirty="0" smtClean="0">
                <a:solidFill>
                  <a:schemeClr val="bg1"/>
                </a:solidFill>
              </a:rPr>
              <a:t>insets </a:t>
            </a:r>
            <a:r>
              <a:rPr lang="en-US" dirty="0">
                <a:solidFill>
                  <a:schemeClr val="bg1"/>
                </a:solidFill>
              </a:rPr>
              <a:t>on rotary coring bit. </a:t>
            </a:r>
          </a:p>
        </p:txBody>
      </p:sp>
    </p:spTree>
    <p:extLst>
      <p:ext uri="{BB962C8B-B14F-4D97-AF65-F5344CB8AC3E}">
        <p14:creationId xmlns:p14="http://schemas.microsoft.com/office/powerpoint/2010/main" val="29485411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550" y="384833"/>
            <a:ext cx="8699818" cy="3970318"/>
          </a:xfrm>
          <a:prstGeom prst="rect">
            <a:avLst/>
          </a:prstGeom>
          <a:noFill/>
        </p:spPr>
        <p:txBody>
          <a:bodyPr wrap="none" rtlCol="0">
            <a:spAutoFit/>
          </a:bodyPr>
          <a:lstStyle/>
          <a:p>
            <a:r>
              <a:rPr lang="en-US" b="1" dirty="0">
                <a:solidFill>
                  <a:schemeClr val="bg1"/>
                </a:solidFill>
              </a:rPr>
              <a:t>Core recovery parameters</a:t>
            </a:r>
            <a:r>
              <a:rPr lang="en-US" dirty="0">
                <a:solidFill>
                  <a:schemeClr val="bg1"/>
                </a:solidFill>
              </a:rPr>
              <a:t> describe the quality of core recovered from a </a:t>
            </a:r>
            <a:r>
              <a:rPr lang="en-US" dirty="0">
                <a:solidFill>
                  <a:schemeClr val="bg1"/>
                </a:solidFill>
                <a:hlinkClick r:id="rId3" tooltip="Borehole"/>
              </a:rPr>
              <a:t>borehole</a:t>
            </a:r>
            <a:r>
              <a:rPr lang="en-US" dirty="0">
                <a:solidFill>
                  <a:schemeClr val="bg1"/>
                </a:solidFill>
              </a:rPr>
              <a:t>.</a:t>
            </a:r>
            <a:endParaRPr lang="en-US" dirty="0" smtClean="0">
              <a:solidFill>
                <a:schemeClr val="bg1"/>
              </a:solidFill>
            </a:endParaRPr>
          </a:p>
          <a:p>
            <a:endParaRPr lang="en-US" dirty="0" smtClean="0">
              <a:solidFill>
                <a:schemeClr val="bg1"/>
              </a:solidFill>
            </a:endParaRPr>
          </a:p>
          <a:p>
            <a:r>
              <a:rPr lang="en-US" b="1" u="sng" dirty="0" smtClean="0">
                <a:solidFill>
                  <a:schemeClr val="bg1"/>
                </a:solidFill>
              </a:rPr>
              <a:t>Total </a:t>
            </a:r>
            <a:r>
              <a:rPr lang="en-US" b="1" u="sng" dirty="0">
                <a:solidFill>
                  <a:schemeClr val="bg1"/>
                </a:solidFill>
              </a:rPr>
              <a:t>core </a:t>
            </a:r>
            <a:r>
              <a:rPr lang="en-US" b="1" u="sng" dirty="0" smtClean="0">
                <a:solidFill>
                  <a:schemeClr val="bg1"/>
                </a:solidFill>
              </a:rPr>
              <a:t>recovery </a:t>
            </a:r>
            <a:r>
              <a:rPr lang="en-US" b="1" u="sng" dirty="0">
                <a:solidFill>
                  <a:schemeClr val="bg1"/>
                </a:solidFill>
              </a:rPr>
              <a:t> (TCR</a:t>
            </a:r>
            <a:r>
              <a:rPr lang="en-US" b="1" u="sng" dirty="0" smtClean="0">
                <a:solidFill>
                  <a:schemeClr val="bg1"/>
                </a:solidFill>
              </a:rPr>
              <a:t>)</a:t>
            </a:r>
          </a:p>
          <a:p>
            <a:r>
              <a:rPr lang="en-US" dirty="0" smtClean="0">
                <a:solidFill>
                  <a:schemeClr val="bg1"/>
                </a:solidFill>
              </a:rPr>
              <a:t>TCR </a:t>
            </a:r>
            <a:r>
              <a:rPr lang="en-US" dirty="0">
                <a:solidFill>
                  <a:schemeClr val="bg1"/>
                </a:solidFill>
              </a:rPr>
              <a:t>is the borehole core recovery percentage.</a:t>
            </a:r>
          </a:p>
          <a:p>
            <a:endParaRPr lang="en-US" dirty="0">
              <a:solidFill>
                <a:schemeClr val="bg1"/>
              </a:solidFill>
            </a:endParaRPr>
          </a:p>
          <a:p>
            <a:r>
              <a:rPr lang="en-US" dirty="0">
                <a:solidFill>
                  <a:schemeClr val="bg1"/>
                </a:solidFill>
              </a:rPr>
              <a:t>TCR is defined as the quotient</a:t>
            </a:r>
            <a:r>
              <a:rPr lang="en-US" dirty="0" smtClean="0">
                <a:solidFill>
                  <a:schemeClr val="bg1"/>
                </a:solidFill>
              </a:rPr>
              <a:t>:</a:t>
            </a:r>
          </a:p>
          <a:p>
            <a:endParaRPr lang="en-US" dirty="0" smtClean="0">
              <a:solidFill>
                <a:schemeClr val="bg1"/>
              </a:solidFill>
            </a:endParaRPr>
          </a:p>
          <a:p>
            <a:endParaRPr lang="en-US" dirty="0">
              <a:solidFill>
                <a:schemeClr val="bg1"/>
              </a:solidFill>
            </a:endParaRPr>
          </a:p>
          <a:p>
            <a:r>
              <a:rPr lang="en-US" dirty="0" smtClean="0">
                <a:solidFill>
                  <a:schemeClr val="bg1"/>
                </a:solidFill>
              </a:rPr>
              <a:t>%</a:t>
            </a:r>
            <a:r>
              <a:rPr lang="en-US" dirty="0">
                <a:solidFill>
                  <a:schemeClr val="bg1"/>
                </a:solidFill>
              </a:rPr>
              <a:t> </a:t>
            </a:r>
            <a:r>
              <a:rPr lang="en-US" dirty="0" smtClean="0">
                <a:solidFill>
                  <a:schemeClr val="bg1"/>
                </a:solidFill>
              </a:rPr>
              <a:t>TCR = (                          ) x 100</a:t>
            </a:r>
          </a:p>
          <a:p>
            <a:endParaRPr lang="en-US" dirty="0" smtClean="0">
              <a:solidFill>
                <a:schemeClr val="bg1"/>
              </a:solidFill>
            </a:endParaRPr>
          </a:p>
          <a:p>
            <a:endParaRPr lang="en-US" dirty="0">
              <a:solidFill>
                <a:schemeClr val="bg1"/>
              </a:solidFill>
            </a:endParaRPr>
          </a:p>
          <a:p>
            <a:r>
              <a:rPr lang="en-US" dirty="0" smtClean="0">
                <a:solidFill>
                  <a:schemeClr val="bg1"/>
                </a:solidFill>
                <a:latin typeface="Times New Roman" pitchFamily="18" charset="0"/>
                <a:cs typeface="Times New Roman" pitchFamily="18" charset="0"/>
              </a:rPr>
              <a:t> L</a:t>
            </a:r>
            <a:r>
              <a:rPr lang="en-US" baseline="-25000" dirty="0" smtClean="0">
                <a:solidFill>
                  <a:schemeClr val="bg1"/>
                </a:solidFill>
                <a:latin typeface="Times New Roman" pitchFamily="18" charset="0"/>
                <a:cs typeface="Times New Roman" pitchFamily="18" charset="0"/>
              </a:rPr>
              <a:t>sum of pieces</a:t>
            </a:r>
            <a:r>
              <a:rPr lang="en-US" baseline="-25000" dirty="0" smtClean="0">
                <a:solidFill>
                  <a:schemeClr val="bg1"/>
                </a:solidFill>
              </a:rPr>
              <a:t>  </a:t>
            </a:r>
            <a:r>
              <a:rPr lang="en-US" dirty="0" smtClean="0">
                <a:solidFill>
                  <a:schemeClr val="bg1"/>
                </a:solidFill>
              </a:rPr>
              <a:t>= </a:t>
            </a:r>
            <a:r>
              <a:rPr lang="en-US" dirty="0">
                <a:solidFill>
                  <a:schemeClr val="bg1"/>
                </a:solidFill>
              </a:rPr>
              <a:t>Sum of length of core pieces </a:t>
            </a:r>
            <a:endParaRPr lang="en-US" dirty="0" smtClean="0">
              <a:solidFill>
                <a:schemeClr val="bg1"/>
              </a:solidFill>
            </a:endParaRPr>
          </a:p>
          <a:p>
            <a:endParaRPr lang="en-US" dirty="0">
              <a:solidFill>
                <a:schemeClr val="bg1"/>
              </a:solidFill>
            </a:endParaRPr>
          </a:p>
          <a:p>
            <a:r>
              <a:rPr lang="en-US" dirty="0" smtClean="0">
                <a:solidFill>
                  <a:schemeClr val="bg1"/>
                </a:solidFill>
              </a:rPr>
              <a:t> </a:t>
            </a:r>
            <a:r>
              <a:rPr lang="en-US" dirty="0" smtClean="0">
                <a:solidFill>
                  <a:schemeClr val="bg1"/>
                </a:solidFill>
                <a:latin typeface="Times New Roman" pitchFamily="18" charset="0"/>
                <a:cs typeface="Times New Roman" pitchFamily="18" charset="0"/>
              </a:rPr>
              <a:t>L</a:t>
            </a:r>
            <a:r>
              <a:rPr lang="en-US" baseline="-25000" dirty="0" smtClean="0">
                <a:solidFill>
                  <a:schemeClr val="bg1"/>
                </a:solidFill>
              </a:rPr>
              <a:t>total core run </a:t>
            </a:r>
            <a:r>
              <a:rPr lang="en-US" dirty="0" smtClean="0">
                <a:solidFill>
                  <a:schemeClr val="bg1"/>
                </a:solidFill>
              </a:rPr>
              <a:t>= </a:t>
            </a:r>
            <a:r>
              <a:rPr lang="en-US" dirty="0">
                <a:solidFill>
                  <a:schemeClr val="bg1"/>
                </a:solidFill>
              </a:rPr>
              <a:t>Total length of core run</a:t>
            </a:r>
          </a:p>
        </p:txBody>
      </p:sp>
      <p:grpSp>
        <p:nvGrpSpPr>
          <p:cNvPr id="19" name="Group 18"/>
          <p:cNvGrpSpPr/>
          <p:nvPr/>
        </p:nvGrpSpPr>
        <p:grpSpPr>
          <a:xfrm>
            <a:off x="1436373" y="2354113"/>
            <a:ext cx="1495924" cy="749159"/>
            <a:chOff x="1450441" y="2044617"/>
            <a:chExt cx="1495924" cy="749159"/>
          </a:xfrm>
        </p:grpSpPr>
        <p:cxnSp>
          <p:nvCxnSpPr>
            <p:cNvPr id="13" name="Straight Connector 12"/>
            <p:cNvCxnSpPr/>
            <p:nvPr/>
          </p:nvCxnSpPr>
          <p:spPr>
            <a:xfrm>
              <a:off x="1538068" y="2466536"/>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06547" y="2044617"/>
              <a:ext cx="1439818"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 L</a:t>
              </a:r>
              <a:r>
                <a:rPr lang="en-US" baseline="-25000" dirty="0" smtClean="0">
                  <a:solidFill>
                    <a:schemeClr val="bg1"/>
                  </a:solidFill>
                  <a:latin typeface="Times New Roman" pitchFamily="18" charset="0"/>
                  <a:cs typeface="Times New Roman" pitchFamily="18" charset="0"/>
                </a:rPr>
                <a:t>sum of pieces</a:t>
              </a:r>
              <a:r>
                <a:rPr lang="en-US" baseline="-25000" dirty="0" smtClean="0">
                  <a:solidFill>
                    <a:schemeClr val="bg1"/>
                  </a:solidFill>
                </a:rPr>
                <a:t> </a:t>
              </a:r>
              <a:endParaRPr lang="en-US" dirty="0"/>
            </a:p>
          </p:txBody>
        </p:sp>
        <p:sp>
          <p:nvSpPr>
            <p:cNvPr id="15" name="Rectangle 14"/>
            <p:cNvSpPr/>
            <p:nvPr/>
          </p:nvSpPr>
          <p:spPr>
            <a:xfrm>
              <a:off x="1450441" y="2424444"/>
              <a:ext cx="1329210" cy="369332"/>
            </a:xfrm>
            <a:prstGeom prst="rect">
              <a:avLst/>
            </a:prstGeom>
          </p:spPr>
          <p:txBody>
            <a:bodyPr wrap="none">
              <a:spAutoFit/>
            </a:bodyPr>
            <a:lstStyle/>
            <a:p>
              <a:r>
                <a:rPr lang="en-US" dirty="0" smtClean="0">
                  <a:solidFill>
                    <a:schemeClr val="bg1"/>
                  </a:solidFill>
                </a:rPr>
                <a:t> </a:t>
              </a:r>
              <a:r>
                <a:rPr lang="en-US" dirty="0" smtClean="0">
                  <a:solidFill>
                    <a:schemeClr val="bg1"/>
                  </a:solidFill>
                  <a:latin typeface="Times New Roman" pitchFamily="18" charset="0"/>
                  <a:cs typeface="Times New Roman" pitchFamily="18" charset="0"/>
                </a:rPr>
                <a:t>L</a:t>
              </a:r>
              <a:r>
                <a:rPr lang="en-US" baseline="-25000" dirty="0" smtClean="0">
                  <a:solidFill>
                    <a:schemeClr val="bg1"/>
                  </a:solidFill>
                </a:rPr>
                <a:t>total core run </a:t>
              </a:r>
              <a:endParaRPr lang="en-US" dirty="0"/>
            </a:p>
          </p:txBody>
        </p:sp>
      </p:grpSp>
      <p:pic>
        <p:nvPicPr>
          <p:cNvPr id="16" name="Picture 9" descr="http://1.bp.blogspot.com/_gNpIyxENK6Q/S6arnWsSzJI/AAAAAAAAAvc/QYs-sNz_koA/EsquemaRQD-708957.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085209" y="1254325"/>
            <a:ext cx="2891268" cy="498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882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550" y="384833"/>
            <a:ext cx="8699818" cy="646331"/>
          </a:xfrm>
          <a:prstGeom prst="rect">
            <a:avLst/>
          </a:prstGeom>
          <a:noFill/>
        </p:spPr>
        <p:txBody>
          <a:bodyPr wrap="none" rtlCol="0">
            <a:spAutoFit/>
          </a:bodyPr>
          <a:lstStyle/>
          <a:p>
            <a:r>
              <a:rPr lang="en-US" b="1" dirty="0">
                <a:solidFill>
                  <a:schemeClr val="bg1"/>
                </a:solidFill>
              </a:rPr>
              <a:t>Core recovery parameters</a:t>
            </a:r>
            <a:r>
              <a:rPr lang="en-US" dirty="0">
                <a:solidFill>
                  <a:schemeClr val="bg1"/>
                </a:solidFill>
              </a:rPr>
              <a:t> describe the quality of core recovered from a </a:t>
            </a:r>
            <a:r>
              <a:rPr lang="en-US" dirty="0">
                <a:solidFill>
                  <a:schemeClr val="bg1"/>
                </a:solidFill>
                <a:hlinkClick r:id="rId3" tooltip="Borehole"/>
              </a:rPr>
              <a:t>borehole</a:t>
            </a:r>
            <a:r>
              <a:rPr lang="en-US" dirty="0">
                <a:solidFill>
                  <a:schemeClr val="bg1"/>
                </a:solidFill>
              </a:rPr>
              <a:t>.</a:t>
            </a:r>
            <a:endParaRPr lang="en-US" dirty="0" smtClean="0">
              <a:solidFill>
                <a:schemeClr val="bg1"/>
              </a:solidFill>
            </a:endParaRPr>
          </a:p>
          <a:p>
            <a:endParaRPr lang="en-US" dirty="0" smtClean="0">
              <a:solidFill>
                <a:schemeClr val="bg1"/>
              </a:solidFill>
            </a:endParaRPr>
          </a:p>
        </p:txBody>
      </p:sp>
      <p:sp>
        <p:nvSpPr>
          <p:cNvPr id="5" name="Rectangle 4"/>
          <p:cNvSpPr/>
          <p:nvPr/>
        </p:nvSpPr>
        <p:spPr>
          <a:xfrm>
            <a:off x="240459" y="1037430"/>
            <a:ext cx="8511655" cy="2862322"/>
          </a:xfrm>
          <a:prstGeom prst="rect">
            <a:avLst/>
          </a:prstGeom>
        </p:spPr>
        <p:txBody>
          <a:bodyPr wrap="square">
            <a:spAutoFit/>
          </a:bodyPr>
          <a:lstStyle/>
          <a:p>
            <a:r>
              <a:rPr lang="en-US" b="1" u="sng" dirty="0">
                <a:solidFill>
                  <a:schemeClr val="bg1"/>
                </a:solidFill>
              </a:rPr>
              <a:t>Solid core </a:t>
            </a:r>
            <a:r>
              <a:rPr lang="en-US" b="1" u="sng" dirty="0" smtClean="0">
                <a:solidFill>
                  <a:schemeClr val="bg1"/>
                </a:solidFill>
              </a:rPr>
              <a:t>recovery </a:t>
            </a:r>
            <a:r>
              <a:rPr lang="en-US" b="1" u="sng" dirty="0">
                <a:solidFill>
                  <a:schemeClr val="bg1"/>
                </a:solidFill>
              </a:rPr>
              <a:t>(SCR</a:t>
            </a:r>
            <a:r>
              <a:rPr lang="en-US" b="1" u="sng" dirty="0" smtClean="0">
                <a:solidFill>
                  <a:schemeClr val="bg1"/>
                </a:solidFill>
              </a:rPr>
              <a:t>)</a:t>
            </a:r>
          </a:p>
          <a:p>
            <a:r>
              <a:rPr lang="en-US" dirty="0">
                <a:solidFill>
                  <a:schemeClr val="bg1"/>
                </a:solidFill>
              </a:rPr>
              <a:t>Solid core recovery (SCR) is the borehole core recovery percentage of solid, cylindrical, pieces of rock core.</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SCR </a:t>
            </a:r>
            <a:r>
              <a:rPr lang="en-US" dirty="0">
                <a:solidFill>
                  <a:schemeClr val="bg1"/>
                </a:solidFill>
              </a:rPr>
              <a:t>is defined as the quotient</a:t>
            </a:r>
            <a:r>
              <a:rPr lang="en-US" dirty="0" smtClean="0">
                <a:solidFill>
                  <a:schemeClr val="bg1"/>
                </a:solidFill>
              </a:rPr>
              <a:t>:</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SCR = (                                     ) x 100</a:t>
            </a:r>
            <a:endParaRPr lang="en-US" dirty="0">
              <a:solidFill>
                <a:schemeClr val="bg1"/>
              </a:solidFill>
            </a:endParaRPr>
          </a:p>
          <a:p>
            <a:endParaRPr lang="en-US" dirty="0">
              <a:solidFill>
                <a:schemeClr val="bg1"/>
              </a:solidFill>
            </a:endParaRPr>
          </a:p>
        </p:txBody>
      </p:sp>
      <p:cxnSp>
        <p:nvCxnSpPr>
          <p:cNvPr id="13" name="Straight Connector 12"/>
          <p:cNvCxnSpPr/>
          <p:nvPr/>
        </p:nvCxnSpPr>
        <p:spPr>
          <a:xfrm>
            <a:off x="1188716" y="3429000"/>
            <a:ext cx="2209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11125" y="2987150"/>
            <a:ext cx="2412840" cy="461665"/>
          </a:xfrm>
          <a:prstGeom prst="rect">
            <a:avLst/>
          </a:prstGeom>
        </p:spPr>
        <p:txBody>
          <a:bodyPr wrap="none">
            <a:spAutoFit/>
          </a:bodyPr>
          <a:lstStyle/>
          <a:p>
            <a:r>
              <a:rPr lang="en-US" sz="2400" dirty="0" smtClean="0">
                <a:solidFill>
                  <a:schemeClr val="bg1"/>
                </a:solidFill>
                <a:latin typeface="Times New Roman" pitchFamily="18" charset="0"/>
                <a:cs typeface="Times New Roman" pitchFamily="18" charset="0"/>
              </a:rPr>
              <a:t>L</a:t>
            </a:r>
            <a:r>
              <a:rPr lang="en-US" sz="2400" baseline="-25000" dirty="0" smtClean="0">
                <a:solidFill>
                  <a:schemeClr val="bg1"/>
                </a:solidFill>
                <a:latin typeface="Times New Roman" pitchFamily="18" charset="0"/>
                <a:cs typeface="Times New Roman" pitchFamily="18" charset="0"/>
              </a:rPr>
              <a:t>sum of solid core pieces </a:t>
            </a:r>
            <a:endParaRPr lang="en-US" sz="2400" baseline="-25000" dirty="0">
              <a:latin typeface="Times New Roman" pitchFamily="18" charset="0"/>
              <a:cs typeface="Times New Roman" pitchFamily="18" charset="0"/>
            </a:endParaRPr>
          </a:p>
        </p:txBody>
      </p:sp>
      <p:sp>
        <p:nvSpPr>
          <p:cNvPr id="15" name="Rectangle 14"/>
          <p:cNvSpPr/>
          <p:nvPr/>
        </p:nvSpPr>
        <p:spPr>
          <a:xfrm>
            <a:off x="1261590" y="3359697"/>
            <a:ext cx="1606530" cy="461665"/>
          </a:xfrm>
          <a:prstGeom prst="rect">
            <a:avLst/>
          </a:prstGeom>
        </p:spPr>
        <p:txBody>
          <a:bodyPr wrap="none">
            <a:spAutoFit/>
          </a:bodyPr>
          <a:lstStyle/>
          <a:p>
            <a:r>
              <a:rPr lang="en-US" sz="2400" dirty="0" smtClean="0">
                <a:solidFill>
                  <a:schemeClr val="bg1"/>
                </a:solidFill>
              </a:rPr>
              <a:t> </a:t>
            </a:r>
            <a:r>
              <a:rPr lang="en-US" sz="2400" dirty="0" smtClean="0">
                <a:solidFill>
                  <a:schemeClr val="bg1"/>
                </a:solidFill>
                <a:latin typeface="Times New Roman" pitchFamily="18" charset="0"/>
                <a:cs typeface="Times New Roman" pitchFamily="18" charset="0"/>
              </a:rPr>
              <a:t>L</a:t>
            </a:r>
            <a:r>
              <a:rPr lang="en-US" sz="2400" baseline="-25000" dirty="0" smtClean="0">
                <a:solidFill>
                  <a:schemeClr val="bg1"/>
                </a:solidFill>
                <a:latin typeface="Times New Roman" pitchFamily="18" charset="0"/>
                <a:cs typeface="Times New Roman" pitchFamily="18" charset="0"/>
              </a:rPr>
              <a:t>total core run </a:t>
            </a:r>
            <a:endParaRPr lang="en-US" sz="2400" dirty="0">
              <a:latin typeface="Times New Roman" pitchFamily="18" charset="0"/>
              <a:cs typeface="Times New Roman" pitchFamily="18" charset="0"/>
            </a:endParaRPr>
          </a:p>
        </p:txBody>
      </p:sp>
      <p:pic>
        <p:nvPicPr>
          <p:cNvPr id="12" name="Picture 9" descr="http://1.bp.blogspot.com/_gNpIyxENK6Q/S6arnWsSzJI/AAAAAAAAAvc/QYs-sNz_koA/EsquemaRQD-708957.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169614" y="1338731"/>
            <a:ext cx="2891268" cy="498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882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3" name="Picture 9" descr="http://1.bp.blogspot.com/_gNpIyxENK6Q/S6arnWsSzJI/AAAAAAAAAvc/QYs-sNz_koA/EsquemaRQD-708957.jp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169614" y="1338731"/>
            <a:ext cx="2891268" cy="4988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937809475"/>
              </p:ext>
            </p:extLst>
          </p:nvPr>
        </p:nvGraphicFramePr>
        <p:xfrm>
          <a:off x="352423" y="4068609"/>
          <a:ext cx="3609976" cy="2682240"/>
        </p:xfrm>
        <a:graphic>
          <a:graphicData uri="http://schemas.openxmlformats.org/drawingml/2006/table">
            <a:tbl>
              <a:tblPr/>
              <a:tblGrid>
                <a:gridCol w="1804988"/>
                <a:gridCol w="1804988"/>
              </a:tblGrid>
              <a:tr h="376291">
                <a:tc>
                  <a:txBody>
                    <a:bodyPr/>
                    <a:lstStyle/>
                    <a:p>
                      <a:pPr fontAlgn="base"/>
                      <a:r>
                        <a:rPr lang="en-US" sz="2000" b="1" u="sng" dirty="0">
                          <a:solidFill>
                            <a:schemeClr val="bg1"/>
                          </a:solidFill>
                          <a:effectLst/>
                          <a:latin typeface="Times New Roman" pitchFamily="18" charset="0"/>
                          <a:cs typeface="Times New Roman" pitchFamily="18" charset="0"/>
                        </a:rPr>
                        <a:t>RQD</a:t>
                      </a:r>
                    </a:p>
                  </a:txBody>
                  <a:tcPr anchor="ctr">
                    <a:lnL>
                      <a:noFill/>
                    </a:lnL>
                    <a:lnR>
                      <a:noFill/>
                    </a:lnR>
                    <a:lnT>
                      <a:noFill/>
                    </a:lnT>
                    <a:lnB>
                      <a:noFill/>
                    </a:lnB>
                    <a:solidFill>
                      <a:srgbClr val="FFFF00"/>
                    </a:solidFill>
                  </a:tcPr>
                </a:tc>
                <a:tc>
                  <a:txBody>
                    <a:bodyPr/>
                    <a:lstStyle/>
                    <a:p>
                      <a:pPr fontAlgn="base"/>
                      <a:r>
                        <a:rPr lang="en-US" sz="2000" b="1" u="sng" dirty="0">
                          <a:solidFill>
                            <a:schemeClr val="bg1"/>
                          </a:solidFill>
                          <a:effectLst/>
                          <a:latin typeface="Times New Roman" pitchFamily="18" charset="0"/>
                          <a:cs typeface="Times New Roman" pitchFamily="18" charset="0"/>
                        </a:rPr>
                        <a:t>Rock mass quality</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&lt;25%</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very poor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25-50%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poor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50-75%</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fair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75-90%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good</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90-100%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excellent</a:t>
                      </a:r>
                    </a:p>
                  </a:txBody>
                  <a:tcPr anchor="ctr">
                    <a:lnL>
                      <a:noFill/>
                    </a:lnL>
                    <a:lnR>
                      <a:noFill/>
                    </a:lnR>
                    <a:lnT>
                      <a:noFill/>
                    </a:lnT>
                    <a:lnB>
                      <a:noFill/>
                    </a:lnB>
                    <a:solidFill>
                      <a:srgbClr val="FFFF00"/>
                    </a:solidFill>
                  </a:tcPr>
                </a:tc>
              </a:tr>
            </a:tbl>
          </a:graphicData>
        </a:graphic>
      </p:graphicFrame>
      <p:sp>
        <p:nvSpPr>
          <p:cNvPr id="2" name="Rectangle 1"/>
          <p:cNvSpPr/>
          <p:nvPr/>
        </p:nvSpPr>
        <p:spPr>
          <a:xfrm>
            <a:off x="266699" y="259316"/>
            <a:ext cx="8229600" cy="1292662"/>
          </a:xfrm>
          <a:prstGeom prst="rect">
            <a:avLst/>
          </a:prstGeom>
        </p:spPr>
        <p:txBody>
          <a:bodyPr wrap="square">
            <a:spAutoFit/>
          </a:bodyPr>
          <a:lstStyle/>
          <a:p>
            <a:r>
              <a:rPr lang="en-US" b="1" u="sng" dirty="0">
                <a:solidFill>
                  <a:schemeClr val="bg1"/>
                </a:solidFill>
              </a:rPr>
              <a:t>Rock </a:t>
            </a:r>
            <a:r>
              <a:rPr lang="en-US" b="1" u="sng" dirty="0" smtClean="0">
                <a:solidFill>
                  <a:schemeClr val="bg1"/>
                </a:solidFill>
              </a:rPr>
              <a:t>Quality Designation (RQD) Factor</a:t>
            </a:r>
          </a:p>
          <a:p>
            <a:r>
              <a:rPr lang="en-US" dirty="0" smtClean="0">
                <a:solidFill>
                  <a:schemeClr val="bg1"/>
                </a:solidFill>
              </a:rPr>
              <a:t>Developed in 1964 by Deere</a:t>
            </a:r>
            <a:endParaRPr lang="en-US" b="1" u="sng" dirty="0" smtClean="0">
              <a:solidFill>
                <a:schemeClr val="bg1"/>
              </a:solidFill>
            </a:endParaRPr>
          </a:p>
          <a:p>
            <a:endParaRPr lang="en-US" b="1" u="sng" dirty="0" smtClean="0">
              <a:solidFill>
                <a:schemeClr val="bg1"/>
              </a:solidFill>
            </a:endParaRPr>
          </a:p>
          <a:p>
            <a:r>
              <a:rPr lang="en-US" sz="1200" dirty="0" smtClean="0">
                <a:solidFill>
                  <a:schemeClr val="bg1"/>
                </a:solidFill>
              </a:rPr>
              <a:t>Rock-Quality Designation </a:t>
            </a:r>
            <a:r>
              <a:rPr lang="en-US" sz="1200" dirty="0">
                <a:solidFill>
                  <a:schemeClr val="bg1"/>
                </a:solidFill>
              </a:rPr>
              <a:t>(RQD) </a:t>
            </a:r>
            <a:r>
              <a:rPr lang="en-US" sz="1200" dirty="0" smtClean="0">
                <a:solidFill>
                  <a:schemeClr val="bg1"/>
                </a:solidFill>
              </a:rPr>
              <a:t>is a rough </a:t>
            </a:r>
            <a:r>
              <a:rPr lang="en-US" sz="1200" dirty="0">
                <a:solidFill>
                  <a:schemeClr val="bg1"/>
                </a:solidFill>
              </a:rPr>
              <a:t>measure of the degree of jointing or fracture in a rock mass, measured as a percentage of the drill core in lengths of 10 cm or more. </a:t>
            </a:r>
          </a:p>
        </p:txBody>
      </p:sp>
      <p:grpSp>
        <p:nvGrpSpPr>
          <p:cNvPr id="15" name="Group 14"/>
          <p:cNvGrpSpPr/>
          <p:nvPr/>
        </p:nvGrpSpPr>
        <p:grpSpPr>
          <a:xfrm>
            <a:off x="295274" y="1710800"/>
            <a:ext cx="4610100" cy="741879"/>
            <a:chOff x="581025" y="1710800"/>
            <a:chExt cx="4610100" cy="741879"/>
          </a:xfrm>
        </p:grpSpPr>
        <p:grpSp>
          <p:nvGrpSpPr>
            <p:cNvPr id="13" name="Group 12"/>
            <p:cNvGrpSpPr/>
            <p:nvPr/>
          </p:nvGrpSpPr>
          <p:grpSpPr>
            <a:xfrm>
              <a:off x="1439725" y="1710800"/>
              <a:ext cx="1684475" cy="741879"/>
              <a:chOff x="1811200" y="1739375"/>
              <a:chExt cx="1684475" cy="741879"/>
            </a:xfrm>
          </p:grpSpPr>
          <p:cxnSp>
            <p:nvCxnSpPr>
              <p:cNvPr id="9" name="Straight Connector 8"/>
              <p:cNvCxnSpPr/>
              <p:nvPr/>
            </p:nvCxnSpPr>
            <p:spPr>
              <a:xfrm>
                <a:off x="1819275" y="2181225"/>
                <a:ext cx="1676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11200" y="1739375"/>
                <a:ext cx="1391728" cy="369332"/>
              </a:xfrm>
              <a:prstGeom prst="rect">
                <a:avLst/>
              </a:prstGeom>
            </p:spPr>
            <p:txBody>
              <a:bodyPr wrap="none">
                <a:spAutoFit/>
              </a:bodyPr>
              <a:lstStyle/>
              <a:p>
                <a:r>
                  <a:rPr lang="en-US" dirty="0" smtClean="0">
                    <a:solidFill>
                      <a:srgbClr val="C00000"/>
                    </a:solidFill>
                    <a:latin typeface="Times New Roman" pitchFamily="18" charset="0"/>
                    <a:cs typeface="Times New Roman" pitchFamily="18" charset="0"/>
                  </a:rPr>
                  <a:t>∑ L</a:t>
                </a:r>
                <a:r>
                  <a:rPr lang="en-US" baseline="-25000" dirty="0" smtClean="0">
                    <a:solidFill>
                      <a:srgbClr val="C00000"/>
                    </a:solidFill>
                    <a:latin typeface="Times New Roman" pitchFamily="18" charset="0"/>
                    <a:cs typeface="Times New Roman" pitchFamily="18" charset="0"/>
                  </a:rPr>
                  <a:t>sum of 10cm </a:t>
                </a:r>
                <a:endParaRPr lang="en-US" baseline="-25000" dirty="0">
                  <a:solidFill>
                    <a:srgbClr val="C00000"/>
                  </a:solidFill>
                  <a:latin typeface="Times New Roman" pitchFamily="18" charset="0"/>
                  <a:cs typeface="Times New Roman" pitchFamily="18" charset="0"/>
                </a:endParaRPr>
              </a:p>
            </p:txBody>
          </p:sp>
          <p:sp>
            <p:nvSpPr>
              <p:cNvPr id="11" name="Rectangle 10"/>
              <p:cNvSpPr/>
              <p:nvPr/>
            </p:nvSpPr>
            <p:spPr>
              <a:xfrm>
                <a:off x="1861665" y="2111922"/>
                <a:ext cx="1252266" cy="369332"/>
              </a:xfrm>
              <a:prstGeom prst="rect">
                <a:avLst/>
              </a:prstGeom>
            </p:spPr>
            <p:txBody>
              <a:bodyPr wrap="none">
                <a:spAutoFit/>
              </a:bodyPr>
              <a:lstStyle/>
              <a:p>
                <a:r>
                  <a:rPr lang="en-US" dirty="0" smtClean="0">
                    <a:solidFill>
                      <a:srgbClr val="C00000"/>
                    </a:solidFill>
                  </a:rPr>
                  <a:t> </a:t>
                </a:r>
                <a:r>
                  <a:rPr lang="en-US" dirty="0" smtClean="0">
                    <a:solidFill>
                      <a:srgbClr val="C00000"/>
                    </a:solidFill>
                    <a:latin typeface="Times New Roman" pitchFamily="18" charset="0"/>
                    <a:cs typeface="Times New Roman" pitchFamily="18" charset="0"/>
                  </a:rPr>
                  <a:t>L</a:t>
                </a:r>
                <a:r>
                  <a:rPr lang="en-US" baseline="-25000" dirty="0" smtClean="0">
                    <a:solidFill>
                      <a:srgbClr val="C00000"/>
                    </a:solidFill>
                    <a:latin typeface="Times New Roman" pitchFamily="18" charset="0"/>
                    <a:cs typeface="Times New Roman" pitchFamily="18" charset="0"/>
                  </a:rPr>
                  <a:t>total core run </a:t>
                </a:r>
                <a:endParaRPr lang="en-US" dirty="0">
                  <a:solidFill>
                    <a:srgbClr val="C00000"/>
                  </a:solidFill>
                  <a:latin typeface="Times New Roman" pitchFamily="18" charset="0"/>
                  <a:cs typeface="Times New Roman" pitchFamily="18" charset="0"/>
                </a:endParaRPr>
              </a:p>
            </p:txBody>
          </p:sp>
        </p:grpSp>
        <p:sp>
          <p:nvSpPr>
            <p:cNvPr id="12" name="TextBox 11"/>
            <p:cNvSpPr txBox="1"/>
            <p:nvPr/>
          </p:nvSpPr>
          <p:spPr>
            <a:xfrm>
              <a:off x="581025" y="1952625"/>
              <a:ext cx="4610100" cy="369332"/>
            </a:xfrm>
            <a:prstGeom prst="rect">
              <a:avLst/>
            </a:prstGeom>
            <a:noFill/>
          </p:spPr>
          <p:txBody>
            <a:bodyPr wrap="square" rtlCol="0">
              <a:spAutoFit/>
            </a:bodyPr>
            <a:lstStyle/>
            <a:p>
              <a:r>
                <a:rPr lang="en-US" b="1" dirty="0" smtClean="0">
                  <a:solidFill>
                    <a:srgbClr val="C00000"/>
                  </a:solidFill>
                  <a:latin typeface="Times New Roman" pitchFamily="18" charset="0"/>
                  <a:cs typeface="Times New Roman" pitchFamily="18" charset="0"/>
                </a:rPr>
                <a:t>RQD =                                x 100 </a:t>
              </a:r>
              <a:endParaRPr lang="en-US" b="1" dirty="0">
                <a:solidFill>
                  <a:srgbClr val="C00000"/>
                </a:solidFill>
                <a:latin typeface="Times New Roman" pitchFamily="18" charset="0"/>
                <a:cs typeface="Times New Roman" pitchFamily="18" charset="0"/>
              </a:endParaRPr>
            </a:p>
          </p:txBody>
        </p:sp>
      </p:grpSp>
      <p:sp>
        <p:nvSpPr>
          <p:cNvPr id="14" name="TextBox 13"/>
          <p:cNvSpPr txBox="1"/>
          <p:nvPr/>
        </p:nvSpPr>
        <p:spPr>
          <a:xfrm>
            <a:off x="266699" y="2733675"/>
            <a:ext cx="5864426" cy="615553"/>
          </a:xfrm>
          <a:prstGeom prst="rect">
            <a:avLst/>
          </a:prstGeom>
          <a:noFill/>
        </p:spPr>
        <p:txBody>
          <a:bodyPr wrap="none" rtlCol="0">
            <a:spAutoFit/>
          </a:bodyPr>
          <a:lstStyle/>
          <a:p>
            <a:r>
              <a:rPr lang="en-US" b="1" dirty="0" smtClean="0">
                <a:solidFill>
                  <a:schemeClr val="bg1"/>
                </a:solidFill>
                <a:latin typeface="Times New Roman" pitchFamily="18" charset="0"/>
                <a:cs typeface="Times New Roman" pitchFamily="18" charset="0"/>
              </a:rPr>
              <a:t>L</a:t>
            </a:r>
            <a:r>
              <a:rPr lang="en-US" baseline="-25000" dirty="0" smtClean="0">
                <a:solidFill>
                  <a:schemeClr val="bg1"/>
                </a:solidFill>
                <a:latin typeface="Times New Roman" pitchFamily="18" charset="0"/>
                <a:cs typeface="Times New Roman" pitchFamily="18" charset="0"/>
              </a:rPr>
              <a:t>sum of 10cm</a:t>
            </a:r>
            <a:r>
              <a:rPr lang="en-US" dirty="0" smtClean="0">
                <a:solidFill>
                  <a:schemeClr val="bg1"/>
                </a:solidFill>
              </a:rPr>
              <a:t> = </a:t>
            </a:r>
            <a:r>
              <a:rPr lang="en-US" sz="1600" dirty="0" smtClean="0">
                <a:solidFill>
                  <a:schemeClr val="bg1"/>
                </a:solidFill>
              </a:rPr>
              <a:t>Sum of length of core sticks longer than </a:t>
            </a:r>
          </a:p>
          <a:p>
            <a:pPr>
              <a:tabLst>
                <a:tab pos="1204913" algn="l"/>
              </a:tabLst>
            </a:pPr>
            <a:r>
              <a:rPr lang="en-US" sz="1600" dirty="0" smtClean="0">
                <a:solidFill>
                  <a:schemeClr val="bg1"/>
                </a:solidFill>
              </a:rPr>
              <a:t>	10 cm measured along the center line of the core</a:t>
            </a:r>
            <a:endParaRPr lang="en-US" sz="1600" dirty="0">
              <a:solidFill>
                <a:schemeClr val="bg1"/>
              </a:solidFill>
            </a:endParaRPr>
          </a:p>
        </p:txBody>
      </p:sp>
      <p:sp>
        <p:nvSpPr>
          <p:cNvPr id="7" name="Rectangle 6"/>
          <p:cNvSpPr/>
          <p:nvPr/>
        </p:nvSpPr>
        <p:spPr>
          <a:xfrm>
            <a:off x="266699" y="3549845"/>
            <a:ext cx="6515101" cy="369332"/>
          </a:xfrm>
          <a:prstGeom prst="rect">
            <a:avLst/>
          </a:prstGeom>
        </p:spPr>
        <p:txBody>
          <a:bodyPr wrap="square">
            <a:spAutoFit/>
          </a:bodyPr>
          <a:lstStyle/>
          <a:p>
            <a:r>
              <a:rPr lang="en-US" dirty="0">
                <a:solidFill>
                  <a:schemeClr val="bg1"/>
                </a:solidFill>
                <a:latin typeface="Times New Roman" pitchFamily="18" charset="0"/>
                <a:cs typeface="Times New Roman" pitchFamily="18" charset="0"/>
              </a:rPr>
              <a:t>From the RQD index the rock mass can be classified as follows:</a:t>
            </a:r>
          </a:p>
        </p:txBody>
      </p:sp>
    </p:spTree>
    <p:extLst>
      <p:ext uri="{BB962C8B-B14F-4D97-AF65-F5344CB8AC3E}">
        <p14:creationId xmlns:p14="http://schemas.microsoft.com/office/powerpoint/2010/main" val="16031765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6096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4400" dirty="0">
                <a:solidFill>
                  <a:schemeClr val="bg1"/>
                </a:solidFill>
              </a:rPr>
              <a:t>Rock Quality</a:t>
            </a:r>
          </a:p>
        </p:txBody>
      </p:sp>
      <p:graphicFrame>
        <p:nvGraphicFramePr>
          <p:cNvPr id="280579" name="Object 3"/>
          <p:cNvGraphicFramePr>
            <a:graphicFrameLocks noChangeAspect="1"/>
          </p:cNvGraphicFramePr>
          <p:nvPr>
            <p:extLst>
              <p:ext uri="{D42A27DB-BD31-4B8C-83A1-F6EECF244321}">
                <p14:modId xmlns:p14="http://schemas.microsoft.com/office/powerpoint/2010/main" val="2238876973"/>
              </p:ext>
            </p:extLst>
          </p:nvPr>
        </p:nvGraphicFramePr>
        <p:xfrm>
          <a:off x="2057400" y="1371600"/>
          <a:ext cx="1828800" cy="4611688"/>
        </p:xfrm>
        <a:graphic>
          <a:graphicData uri="http://schemas.openxmlformats.org/presentationml/2006/ole">
            <mc:AlternateContent xmlns:mc="http://schemas.openxmlformats.org/markup-compatibility/2006">
              <mc:Choice xmlns:v="urn:schemas-microsoft-com:vml" Requires="v">
                <p:oleObj spid="_x0000_s4115" name="Visio" r:id="rId3" imgW="1015289" imgH="5640324" progId="">
                  <p:embed/>
                </p:oleObj>
              </mc:Choice>
              <mc:Fallback>
                <p:oleObj name="Visio" r:id="rId3" imgW="1015289" imgH="564032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1600"/>
                        <a:ext cx="1828800"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0580" name="Text Box 4"/>
          <p:cNvSpPr txBox="1">
            <a:spLocks noChangeArrowheads="1"/>
          </p:cNvSpPr>
          <p:nvPr/>
        </p:nvSpPr>
        <p:spPr bwMode="auto">
          <a:xfrm rot="16200000">
            <a:off x="117105" y="2998322"/>
            <a:ext cx="16850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dirty="0">
                <a:solidFill>
                  <a:schemeClr val="bg1"/>
                </a:solidFill>
              </a:rPr>
              <a:t>Length, L</a:t>
            </a:r>
          </a:p>
        </p:txBody>
      </p:sp>
      <p:sp>
        <p:nvSpPr>
          <p:cNvPr id="280581" name="Text Box 5"/>
          <p:cNvSpPr txBox="1">
            <a:spLocks noChangeArrowheads="1"/>
          </p:cNvSpPr>
          <p:nvPr/>
        </p:nvSpPr>
        <p:spPr bwMode="auto">
          <a:xfrm>
            <a:off x="1133475" y="1587500"/>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0.8 ft</a:t>
            </a:r>
          </a:p>
        </p:txBody>
      </p:sp>
      <p:sp>
        <p:nvSpPr>
          <p:cNvPr id="280582" name="Text Box 6"/>
          <p:cNvSpPr txBox="1">
            <a:spLocks noChangeArrowheads="1"/>
          </p:cNvSpPr>
          <p:nvPr/>
        </p:nvSpPr>
        <p:spPr bwMode="auto">
          <a:xfrm>
            <a:off x="1133475" y="2220913"/>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0.7 ft</a:t>
            </a:r>
          </a:p>
        </p:txBody>
      </p:sp>
      <p:sp>
        <p:nvSpPr>
          <p:cNvPr id="280583" name="Text Box 7"/>
          <p:cNvSpPr txBox="1">
            <a:spLocks noChangeArrowheads="1"/>
          </p:cNvSpPr>
          <p:nvPr/>
        </p:nvSpPr>
        <p:spPr bwMode="auto">
          <a:xfrm>
            <a:off x="1133475" y="310038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0.8 ft</a:t>
            </a:r>
          </a:p>
        </p:txBody>
      </p:sp>
      <p:sp>
        <p:nvSpPr>
          <p:cNvPr id="280584" name="Text Box 8"/>
          <p:cNvSpPr txBox="1">
            <a:spLocks noChangeArrowheads="1"/>
          </p:cNvSpPr>
          <p:nvPr/>
        </p:nvSpPr>
        <p:spPr bwMode="auto">
          <a:xfrm>
            <a:off x="1143000" y="41100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0.6 ft</a:t>
            </a:r>
          </a:p>
        </p:txBody>
      </p:sp>
      <p:sp>
        <p:nvSpPr>
          <p:cNvPr id="280585" name="Text Box 9"/>
          <p:cNvSpPr txBox="1">
            <a:spLocks noChangeArrowheads="1"/>
          </p:cNvSpPr>
          <p:nvPr/>
        </p:nvSpPr>
        <p:spPr bwMode="auto">
          <a:xfrm>
            <a:off x="1143000" y="47577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0.2 ft</a:t>
            </a:r>
          </a:p>
        </p:txBody>
      </p:sp>
      <p:sp>
        <p:nvSpPr>
          <p:cNvPr id="280586" name="Text Box 10"/>
          <p:cNvSpPr txBox="1">
            <a:spLocks noChangeArrowheads="1"/>
          </p:cNvSpPr>
          <p:nvPr/>
        </p:nvSpPr>
        <p:spPr bwMode="auto">
          <a:xfrm>
            <a:off x="1143000" y="5262563"/>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0.7 ft</a:t>
            </a:r>
          </a:p>
        </p:txBody>
      </p:sp>
      <p:sp>
        <p:nvSpPr>
          <p:cNvPr id="280587" name="Text Box 11"/>
          <p:cNvSpPr txBox="1">
            <a:spLocks noChangeArrowheads="1"/>
          </p:cNvSpPr>
          <p:nvPr/>
        </p:nvSpPr>
        <p:spPr bwMode="auto">
          <a:xfrm>
            <a:off x="3657600" y="1587500"/>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p>
        </p:txBody>
      </p:sp>
      <p:sp>
        <p:nvSpPr>
          <p:cNvPr id="280588" name="Text Box 12"/>
          <p:cNvSpPr txBox="1">
            <a:spLocks noChangeArrowheads="1"/>
          </p:cNvSpPr>
          <p:nvPr/>
        </p:nvSpPr>
        <p:spPr bwMode="auto">
          <a:xfrm>
            <a:off x="3657600" y="2220913"/>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r>
              <a:rPr lang="en-US" sz="2000" b="0" dirty="0">
                <a:solidFill>
                  <a:schemeClr val="bg1"/>
                </a:solidFill>
              </a:rPr>
              <a:t>, highly weathered</a:t>
            </a:r>
          </a:p>
        </p:txBody>
      </p:sp>
      <p:sp>
        <p:nvSpPr>
          <p:cNvPr id="280589" name="Text Box 13"/>
          <p:cNvSpPr txBox="1">
            <a:spLocks noChangeArrowheads="1"/>
          </p:cNvSpPr>
          <p:nvPr/>
        </p:nvSpPr>
        <p:spPr bwMode="auto">
          <a:xfrm>
            <a:off x="3657600" y="2957513"/>
            <a:ext cx="495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r>
              <a:rPr lang="en-US" sz="2000" b="0" dirty="0">
                <a:solidFill>
                  <a:schemeClr val="bg1"/>
                </a:solidFill>
              </a:rPr>
              <a:t>, centerline pieces &lt; 4 inches, highly weathered</a:t>
            </a:r>
          </a:p>
        </p:txBody>
      </p:sp>
      <p:sp>
        <p:nvSpPr>
          <p:cNvPr id="280590" name="Text Box 14"/>
          <p:cNvSpPr txBox="1">
            <a:spLocks noChangeArrowheads="1"/>
          </p:cNvSpPr>
          <p:nvPr/>
        </p:nvSpPr>
        <p:spPr bwMode="auto">
          <a:xfrm>
            <a:off x="3657600" y="4094163"/>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endParaRPr lang="en-US" sz="2000" b="0" dirty="0">
              <a:solidFill>
                <a:schemeClr val="bg1"/>
              </a:solidFill>
            </a:endParaRPr>
          </a:p>
        </p:txBody>
      </p:sp>
      <p:sp>
        <p:nvSpPr>
          <p:cNvPr id="280591" name="Text Box 15"/>
          <p:cNvSpPr txBox="1">
            <a:spLocks noChangeArrowheads="1"/>
          </p:cNvSpPr>
          <p:nvPr/>
        </p:nvSpPr>
        <p:spPr bwMode="auto">
          <a:xfrm>
            <a:off x="3657600" y="4757738"/>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endParaRPr lang="en-US" sz="2000" b="0" dirty="0">
              <a:solidFill>
                <a:schemeClr val="bg1"/>
              </a:solidFill>
            </a:endParaRPr>
          </a:p>
        </p:txBody>
      </p:sp>
      <p:sp>
        <p:nvSpPr>
          <p:cNvPr id="280592" name="Text Box 16"/>
          <p:cNvSpPr txBox="1">
            <a:spLocks noChangeArrowheads="1"/>
          </p:cNvSpPr>
          <p:nvPr/>
        </p:nvSpPr>
        <p:spPr bwMode="auto">
          <a:xfrm>
            <a:off x="3657600" y="5248275"/>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endParaRPr lang="en-US" sz="2000" b="0" dirty="0">
              <a:solidFill>
                <a:schemeClr val="bg1"/>
              </a:solidFill>
            </a:endParaRPr>
          </a:p>
        </p:txBody>
      </p:sp>
      <p:sp>
        <p:nvSpPr>
          <p:cNvPr id="280593" name="Text Box 17"/>
          <p:cNvSpPr txBox="1">
            <a:spLocks noChangeArrowheads="1"/>
          </p:cNvSpPr>
          <p:nvPr/>
        </p:nvSpPr>
        <p:spPr bwMode="auto">
          <a:xfrm>
            <a:off x="6400800" y="4614863"/>
            <a:ext cx="228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800" dirty="0">
                <a:solidFill>
                  <a:schemeClr val="bg1"/>
                </a:solidFill>
              </a:rPr>
              <a:t>Core Run</a:t>
            </a:r>
          </a:p>
          <a:p>
            <a:pPr eaLnBrk="1" hangingPunct="1"/>
            <a:r>
              <a:rPr lang="en-US" sz="2800" dirty="0">
                <a:solidFill>
                  <a:schemeClr val="bg1"/>
                </a:solidFill>
              </a:rPr>
              <a:t>Total = 4 ft</a:t>
            </a:r>
          </a:p>
        </p:txBody>
      </p:sp>
      <p:sp>
        <p:nvSpPr>
          <p:cNvPr id="280594" name="Text Box 18"/>
          <p:cNvSpPr txBox="1">
            <a:spLocks noChangeArrowheads="1"/>
          </p:cNvSpPr>
          <p:nvPr/>
        </p:nvSpPr>
        <p:spPr bwMode="auto">
          <a:xfrm>
            <a:off x="457200" y="6181725"/>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i="1" dirty="0">
                <a:solidFill>
                  <a:schemeClr val="bg1"/>
                </a:solidFill>
              </a:rPr>
              <a:t>CR</a:t>
            </a:r>
            <a:r>
              <a:rPr lang="en-US" sz="2800" dirty="0">
                <a:solidFill>
                  <a:schemeClr val="bg1"/>
                </a:solidFill>
              </a:rPr>
              <a:t> = 95%	</a:t>
            </a:r>
            <a:r>
              <a:rPr lang="en-US" sz="2800" i="1" dirty="0">
                <a:solidFill>
                  <a:schemeClr val="bg1"/>
                </a:solidFill>
              </a:rPr>
              <a:t>RQD </a:t>
            </a:r>
            <a:r>
              <a:rPr lang="en-US" sz="2800" dirty="0">
                <a:solidFill>
                  <a:schemeClr val="bg1"/>
                </a:solidFill>
              </a:rPr>
              <a:t>= 53%</a:t>
            </a:r>
          </a:p>
        </p:txBody>
      </p:sp>
    </p:spTree>
    <p:extLst>
      <p:ext uri="{BB962C8B-B14F-4D97-AF65-F5344CB8AC3E}">
        <p14:creationId xmlns:p14="http://schemas.microsoft.com/office/powerpoint/2010/main" val="16862711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loud 2"/>
          <p:cNvSpPr/>
          <p:nvPr/>
        </p:nvSpPr>
        <p:spPr>
          <a:xfrm>
            <a:off x="228600" y="533400"/>
            <a:ext cx="8610600" cy="4953000"/>
          </a:xfrm>
          <a:prstGeom prst="cloud">
            <a:avLst/>
          </a:prstGeom>
          <a:gradFill flip="none" rotWithShape="1">
            <a:gsLst>
              <a:gs pos="0">
                <a:schemeClr val="accent6"/>
              </a:gs>
              <a:gs pos="50000">
                <a:schemeClr val="bg2">
                  <a:lumMod val="20000"/>
                  <a:lumOff val="80000"/>
                </a:schemeClr>
              </a:gs>
              <a:gs pos="100000">
                <a:schemeClr val="accent3">
                  <a:lumMod val="20000"/>
                  <a:lumOff val="8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2133600"/>
            <a:ext cx="7423827" cy="1323439"/>
          </a:xfrm>
          <a:prstGeom prst="rect">
            <a:avLst/>
          </a:prstGeom>
          <a:noFill/>
        </p:spPr>
        <p:txBody>
          <a:bodyPr wrap="none" rtlCol="0">
            <a:spAutoFit/>
          </a:bodyPr>
          <a:lstStyle/>
          <a:p>
            <a:r>
              <a:rPr lang="en-US" sz="8000" dirty="0" smtClean="0">
                <a:solidFill>
                  <a:srgbClr val="FF0000"/>
                </a:solidFill>
                <a:effectLst>
                  <a:outerShdw blurRad="38100" dist="38100" dir="2700000" algn="tl">
                    <a:srgbClr val="000000">
                      <a:alpha val="43137"/>
                    </a:srgbClr>
                  </a:outerShdw>
                </a:effectLst>
              </a:rPr>
              <a:t>NEW SECTION</a:t>
            </a:r>
            <a:endParaRPr lang="en-US" sz="8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3503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579"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Geotechnical Investigation</a:t>
            </a:r>
            <a:endParaRPr lang="en-US" sz="2800" dirty="0">
              <a:effectLst>
                <a:outerShdw blurRad="38100" dist="38100" dir="2700000" algn="tl">
                  <a:srgbClr val="000000">
                    <a:alpha val="43137"/>
                  </a:srgbClr>
                </a:outerShdw>
              </a:effectLst>
            </a:endParaRPr>
          </a:p>
        </p:txBody>
      </p:sp>
      <p:sp>
        <p:nvSpPr>
          <p:cNvPr id="3" name="Rectangle 2"/>
          <p:cNvSpPr/>
          <p:nvPr/>
        </p:nvSpPr>
        <p:spPr>
          <a:xfrm>
            <a:off x="304800" y="1772534"/>
            <a:ext cx="7741920" cy="3908762"/>
          </a:xfrm>
          <a:prstGeom prst="rect">
            <a:avLst/>
          </a:prstGeom>
        </p:spPr>
        <p:txBody>
          <a:bodyPr wrap="square">
            <a:spAutoFit/>
          </a:bodyPr>
          <a:lstStyle/>
          <a:p>
            <a:r>
              <a:rPr lang="en-US" sz="2400" b="1" u="sng" dirty="0" smtClean="0">
                <a:latin typeface="Arial" pitchFamily="34" charset="0"/>
                <a:cs typeface="Arial" pitchFamily="34" charset="0"/>
              </a:rPr>
              <a:t>MEASUREMENTS OF MATERIAL PROPERTIES</a:t>
            </a:r>
          </a:p>
          <a:p>
            <a:endParaRPr lang="en-US" sz="2400" dirty="0" smtClean="0">
              <a:latin typeface="Arial" pitchFamily="34" charset="0"/>
              <a:cs typeface="Arial" pitchFamily="34" charset="0"/>
            </a:endParaRPr>
          </a:p>
          <a:p>
            <a:pPr marL="457200" indent="-457200">
              <a:lnSpc>
                <a:spcPct val="200000"/>
              </a:lnSpc>
            </a:pPr>
            <a:r>
              <a:rPr lang="en-US" sz="2000" b="1" u="sng" dirty="0" smtClean="0">
                <a:solidFill>
                  <a:srgbClr val="FFFF00"/>
                </a:solidFill>
                <a:latin typeface="Arial" pitchFamily="34" charset="0"/>
                <a:cs typeface="Arial" pitchFamily="34" charset="0"/>
              </a:rPr>
              <a:t>Soil Properties</a:t>
            </a:r>
          </a:p>
          <a:p>
            <a:pPr marL="457200" indent="-457200">
              <a:lnSpc>
                <a:spcPct val="200000"/>
              </a:lnSpc>
              <a:buFont typeface="+mj-lt"/>
              <a:buAutoNum type="arabicPeriod"/>
            </a:pPr>
            <a:r>
              <a:rPr lang="en-US" sz="2000" b="1" dirty="0" smtClean="0">
                <a:solidFill>
                  <a:srgbClr val="FFFF00"/>
                </a:solidFill>
                <a:latin typeface="Arial" pitchFamily="34" charset="0"/>
                <a:cs typeface="Arial" pitchFamily="34" charset="0"/>
              </a:rPr>
              <a:t>Physical properties</a:t>
            </a:r>
          </a:p>
          <a:p>
            <a:pPr marL="457200" indent="-457200">
              <a:lnSpc>
                <a:spcPct val="200000"/>
              </a:lnSpc>
              <a:buFont typeface="+mj-lt"/>
              <a:buAutoNum type="arabicPeriod"/>
            </a:pPr>
            <a:r>
              <a:rPr lang="en-US" sz="2000" b="1" dirty="0" smtClean="0">
                <a:solidFill>
                  <a:srgbClr val="FFFF00"/>
                </a:solidFill>
                <a:latin typeface="Arial" pitchFamily="34" charset="0"/>
                <a:cs typeface="Arial" pitchFamily="34" charset="0"/>
              </a:rPr>
              <a:t>Index Properties</a:t>
            </a:r>
          </a:p>
          <a:p>
            <a:pPr marL="457200" indent="-457200">
              <a:lnSpc>
                <a:spcPct val="200000"/>
              </a:lnSpc>
              <a:buFont typeface="+mj-lt"/>
              <a:buAutoNum type="arabicPeriod"/>
            </a:pPr>
            <a:r>
              <a:rPr lang="en-US" sz="2000" b="1" dirty="0" smtClean="0">
                <a:solidFill>
                  <a:srgbClr val="FFFF00"/>
                </a:solidFill>
                <a:latin typeface="Arial" pitchFamily="34" charset="0"/>
                <a:cs typeface="Arial" pitchFamily="34" charset="0"/>
              </a:rPr>
              <a:t>Hydraulic Properties</a:t>
            </a:r>
          </a:p>
          <a:p>
            <a:pPr marL="457200" indent="-457200">
              <a:lnSpc>
                <a:spcPct val="200000"/>
              </a:lnSpc>
              <a:buFont typeface="+mj-lt"/>
              <a:buAutoNum type="arabicPeriod"/>
            </a:pPr>
            <a:r>
              <a:rPr lang="en-US" sz="2000" b="1" dirty="0" smtClean="0">
                <a:solidFill>
                  <a:srgbClr val="FFFF00"/>
                </a:solidFill>
                <a:latin typeface="Arial" pitchFamily="34" charset="0"/>
                <a:cs typeface="Arial" pitchFamily="34" charset="0"/>
              </a:rPr>
              <a:t>Mechanical Properties</a:t>
            </a:r>
          </a:p>
        </p:txBody>
      </p:sp>
      <p:pic>
        <p:nvPicPr>
          <p:cNvPr id="34819" name="Picture 3"/>
          <p:cNvPicPr>
            <a:picLocks noChangeAspect="1" noChangeArrowheads="1"/>
          </p:cNvPicPr>
          <p:nvPr/>
        </p:nvPicPr>
        <p:blipFill>
          <a:blip r:embed="rId3" cstate="print">
            <a:lum bright="20000" contrast="10000"/>
          </a:blip>
          <a:srcRect/>
          <a:stretch>
            <a:fillRect/>
          </a:stretch>
        </p:blipFill>
        <p:spPr bwMode="auto">
          <a:xfrm>
            <a:off x="3955366" y="2518123"/>
            <a:ext cx="3426898" cy="2925714"/>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6756962" y="4544895"/>
            <a:ext cx="2139675" cy="1602691"/>
          </a:xfrm>
          <a:prstGeom prst="rect">
            <a:avLst/>
          </a:prstGeom>
          <a:noFill/>
          <a:ln w="9525">
            <a:noFill/>
            <a:miter lim="800000"/>
            <a:headEnd/>
            <a:tailEnd/>
          </a:ln>
        </p:spPr>
      </p:pic>
      <p:pic>
        <p:nvPicPr>
          <p:cNvPr id="34822" name="Picture 6"/>
          <p:cNvPicPr>
            <a:picLocks noChangeAspect="1" noChangeArrowheads="1"/>
          </p:cNvPicPr>
          <p:nvPr/>
        </p:nvPicPr>
        <p:blipFill>
          <a:blip r:embed="rId5" cstate="print"/>
          <a:srcRect r="24436"/>
          <a:stretch>
            <a:fillRect/>
          </a:stretch>
        </p:blipFill>
        <p:spPr bwMode="auto">
          <a:xfrm>
            <a:off x="6722966" y="2360520"/>
            <a:ext cx="2159765" cy="1901996"/>
          </a:xfrm>
          <a:prstGeom prst="rect">
            <a:avLst/>
          </a:prstGeom>
          <a:noFill/>
          <a:ln w="9525">
            <a:noFill/>
            <a:miter lim="800000"/>
            <a:headEnd/>
            <a:tailEnd/>
          </a:ln>
        </p:spPr>
      </p:pic>
    </p:spTree>
    <p:extLst>
      <p:ext uri="{BB962C8B-B14F-4D97-AF65-F5344CB8AC3E}">
        <p14:creationId xmlns:p14="http://schemas.microsoft.com/office/powerpoint/2010/main" val="1850144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379826"/>
            <a:ext cx="7151077" cy="489364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r>
              <a:rPr lang="en-US" sz="2400" b="1" u="sng" dirty="0" smtClean="0">
                <a:solidFill>
                  <a:srgbClr val="0562AF"/>
                </a:solidFill>
                <a:latin typeface="Arial" pitchFamily="34" charset="0"/>
                <a:cs typeface="Arial" pitchFamily="34" charset="0"/>
              </a:rPr>
              <a:t>Methods of Measurement</a:t>
            </a:r>
          </a:p>
          <a:p>
            <a:endParaRPr lang="en-US" sz="2400" dirty="0" smtClean="0">
              <a:solidFill>
                <a:schemeClr val="bg1"/>
              </a:solidFill>
              <a:latin typeface="Arial" pitchFamily="34" charset="0"/>
              <a:cs typeface="Arial" pitchFamily="34" charset="0"/>
            </a:endParaRPr>
          </a:p>
          <a:p>
            <a:pPr>
              <a:lnSpc>
                <a:spcPct val="200000"/>
              </a:lnSpc>
            </a:pPr>
            <a:r>
              <a:rPr lang="en-US" sz="2400" dirty="0" smtClean="0">
                <a:solidFill>
                  <a:srgbClr val="FF0000"/>
                </a:solidFill>
                <a:latin typeface="Arial" pitchFamily="34" charset="0"/>
                <a:cs typeface="Arial" pitchFamily="34" charset="0"/>
              </a:rPr>
              <a:t>1- Laboratory Testing Methods</a:t>
            </a:r>
          </a:p>
          <a:p>
            <a:pPr>
              <a:lnSpc>
                <a:spcPct val="200000"/>
              </a:lnSpc>
            </a:pPr>
            <a:r>
              <a:rPr lang="en-US" sz="2400" dirty="0" smtClean="0">
                <a:solidFill>
                  <a:srgbClr val="FF0000"/>
                </a:solidFill>
                <a:latin typeface="Arial" pitchFamily="34" charset="0"/>
                <a:cs typeface="Arial" pitchFamily="34" charset="0"/>
              </a:rPr>
              <a:t>2- In-Situ Testing Methods</a:t>
            </a:r>
          </a:p>
          <a:p>
            <a:pPr>
              <a:lnSpc>
                <a:spcPct val="200000"/>
              </a:lnSpc>
            </a:pPr>
            <a:r>
              <a:rPr lang="en-US" sz="2400" dirty="0" smtClean="0">
                <a:solidFill>
                  <a:srgbClr val="FF0000"/>
                </a:solidFill>
                <a:latin typeface="Arial" pitchFamily="34" charset="0"/>
                <a:cs typeface="Arial" pitchFamily="34" charset="0"/>
              </a:rPr>
              <a:t>3- Empirical Correlation's</a:t>
            </a:r>
          </a:p>
          <a:p>
            <a:endParaRPr lang="en-US" sz="2400" dirty="0" smtClean="0">
              <a:solidFill>
                <a:schemeClr val="bg1"/>
              </a:solidFill>
              <a:latin typeface="Arial" pitchFamily="34" charset="0"/>
              <a:cs typeface="Arial" pitchFamily="34" charset="0"/>
            </a:endParaRPr>
          </a:p>
        </p:txBody>
      </p:sp>
      <p:pic>
        <p:nvPicPr>
          <p:cNvPr id="41986" name="Picture 2"/>
          <p:cNvPicPr>
            <a:picLocks noChangeAspect="1" noChangeArrowheads="1"/>
          </p:cNvPicPr>
          <p:nvPr/>
        </p:nvPicPr>
        <p:blipFill>
          <a:blip r:embed="rId3" cstate="print">
            <a:grayscl/>
            <a:lum bright="20000"/>
          </a:blip>
          <a:srcRect r="24000"/>
          <a:stretch>
            <a:fillRect/>
          </a:stretch>
        </p:blipFill>
        <p:spPr bwMode="auto">
          <a:xfrm>
            <a:off x="5991881" y="1462216"/>
            <a:ext cx="1888828" cy="1098965"/>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grayscl/>
            <a:lum bright="10000"/>
          </a:blip>
          <a:srcRect/>
          <a:stretch>
            <a:fillRect/>
          </a:stretch>
        </p:blipFill>
        <p:spPr bwMode="auto">
          <a:xfrm>
            <a:off x="5969829" y="2709185"/>
            <a:ext cx="1932933" cy="1314157"/>
          </a:xfrm>
          <a:prstGeom prst="rect">
            <a:avLst/>
          </a:prstGeom>
          <a:noFill/>
          <a:ln w="9525">
            <a:noFill/>
            <a:miter lim="800000"/>
            <a:headEnd/>
            <a:tailEnd/>
          </a:ln>
        </p:spPr>
      </p:pic>
      <p:sp>
        <p:nvSpPr>
          <p:cNvPr id="12" name="TextBox 11"/>
          <p:cNvSpPr txBox="1"/>
          <p:nvPr/>
        </p:nvSpPr>
        <p:spPr>
          <a:xfrm>
            <a:off x="450165" y="4797084"/>
            <a:ext cx="5120642" cy="738664"/>
          </a:xfrm>
          <a:prstGeom prst="rect">
            <a:avLst/>
          </a:prstGeom>
          <a:solidFill>
            <a:srgbClr val="FFFF00"/>
          </a:solidFill>
        </p:spPr>
        <p:txBody>
          <a:bodyPr wrap="square" rtlCol="0">
            <a:spAutoFit/>
          </a:bodyPr>
          <a:lstStyle/>
          <a:p>
            <a:r>
              <a:rPr lang="en-US" sz="1400" dirty="0" smtClean="0">
                <a:solidFill>
                  <a:schemeClr val="bg1"/>
                </a:solidFill>
              </a:rPr>
              <a:t>Terzaghi &amp; Peck (1948):   Cc = 0.009 (w</a:t>
            </a:r>
            <a:r>
              <a:rPr lang="en-US" sz="1400" baseline="-25000" dirty="0" smtClean="0">
                <a:solidFill>
                  <a:schemeClr val="bg1"/>
                </a:solidFill>
              </a:rPr>
              <a:t>c</a:t>
            </a:r>
            <a:r>
              <a:rPr lang="en-US" sz="1400" dirty="0" smtClean="0">
                <a:solidFill>
                  <a:schemeClr val="bg1"/>
                </a:solidFill>
              </a:rPr>
              <a:t> – 10%)</a:t>
            </a:r>
          </a:p>
          <a:p>
            <a:endParaRPr lang="en-US" sz="1400" dirty="0" smtClean="0">
              <a:solidFill>
                <a:schemeClr val="bg1"/>
              </a:solidFill>
            </a:endParaRPr>
          </a:p>
          <a:p>
            <a:pPr>
              <a:tabLst>
                <a:tab pos="2054225" algn="l"/>
              </a:tabLst>
            </a:pPr>
            <a:r>
              <a:rPr lang="en-US" sz="1400" dirty="0" smtClean="0">
                <a:solidFill>
                  <a:schemeClr val="bg1"/>
                </a:solidFill>
              </a:rPr>
              <a:t>Skempton (1944): 	 Cc 0.007 (w</a:t>
            </a:r>
            <a:r>
              <a:rPr lang="en-US" sz="1400" baseline="-25000" dirty="0" smtClean="0">
                <a:solidFill>
                  <a:schemeClr val="bg1"/>
                </a:solidFill>
              </a:rPr>
              <a:t>c</a:t>
            </a:r>
            <a:r>
              <a:rPr lang="en-US" sz="1400" dirty="0" smtClean="0">
                <a:solidFill>
                  <a:schemeClr val="bg1"/>
                </a:solidFill>
              </a:rPr>
              <a:t> – 7%)</a:t>
            </a:r>
            <a:endParaRPr lang="en-US" sz="1400" dirty="0">
              <a:solidFill>
                <a:schemeClr val="bg1"/>
              </a:solidFill>
            </a:endParaRPr>
          </a:p>
        </p:txBody>
      </p:sp>
    </p:spTree>
    <p:extLst>
      <p:ext uri="{BB962C8B-B14F-4D97-AF65-F5344CB8AC3E}">
        <p14:creationId xmlns:p14="http://schemas.microsoft.com/office/powerpoint/2010/main" val="28009244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07848" y="422030"/>
            <a:ext cx="8290564" cy="5262979"/>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r>
              <a:rPr lang="en-US" sz="2400" dirty="0" smtClean="0">
                <a:solidFill>
                  <a:srgbClr val="FF0000"/>
                </a:solidFill>
                <a:latin typeface="Arial" pitchFamily="34" charset="0"/>
                <a:cs typeface="Arial" pitchFamily="34" charset="0"/>
              </a:rPr>
              <a:t>Methods of Measurement</a:t>
            </a:r>
          </a:p>
          <a:p>
            <a:endParaRPr lang="en-US" sz="2400" dirty="0" smtClean="0">
              <a:solidFill>
                <a:srgbClr val="FF0000"/>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1- Laboratory Testing Methods</a:t>
            </a:r>
          </a:p>
          <a:p>
            <a:endParaRPr lang="en-US" sz="2400" dirty="0" smtClean="0">
              <a:solidFill>
                <a:schemeClr val="bg1"/>
              </a:solidFill>
              <a:latin typeface="Arial" pitchFamily="34" charset="0"/>
              <a:cs typeface="Arial" pitchFamily="34" charset="0"/>
            </a:endParaRPr>
          </a:p>
          <a:p>
            <a:pPr>
              <a:lnSpc>
                <a:spcPct val="200000"/>
              </a:lnSpc>
            </a:pPr>
            <a:r>
              <a:rPr lang="en-US" sz="2400" dirty="0" smtClean="0">
                <a:solidFill>
                  <a:srgbClr val="007635"/>
                </a:solidFill>
                <a:latin typeface="Arial" pitchFamily="34" charset="0"/>
                <a:cs typeface="Arial" pitchFamily="34" charset="0"/>
              </a:rPr>
              <a:t> - Provide better control over the boundary conditions</a:t>
            </a:r>
          </a:p>
          <a:p>
            <a:pPr>
              <a:lnSpc>
                <a:spcPct val="200000"/>
              </a:lnSpc>
            </a:pPr>
            <a:r>
              <a:rPr lang="en-US" sz="2400" dirty="0" smtClean="0">
                <a:solidFill>
                  <a:srgbClr val="007635"/>
                </a:solidFill>
                <a:latin typeface="Arial" pitchFamily="34" charset="0"/>
                <a:cs typeface="Arial" pitchFamily="34" charset="0"/>
              </a:rPr>
              <a:t> - Different parameters can be determined individually or in   </a:t>
            </a:r>
          </a:p>
          <a:p>
            <a:pPr>
              <a:lnSpc>
                <a:spcPct val="200000"/>
              </a:lnSpc>
            </a:pPr>
            <a:r>
              <a:rPr lang="en-US" sz="2400" dirty="0" smtClean="0">
                <a:solidFill>
                  <a:srgbClr val="007635"/>
                </a:solidFill>
                <a:latin typeface="Arial" pitchFamily="34" charset="0"/>
                <a:cs typeface="Arial" pitchFamily="34" charset="0"/>
              </a:rPr>
              <a:t>   combination</a:t>
            </a:r>
          </a:p>
          <a:p>
            <a:pPr>
              <a:lnSpc>
                <a:spcPct val="200000"/>
              </a:lnSpc>
            </a:pPr>
            <a:r>
              <a:rPr lang="en-US" sz="2400" dirty="0" smtClean="0">
                <a:solidFill>
                  <a:srgbClr val="007635"/>
                </a:solidFill>
                <a:latin typeface="Arial" pitchFamily="34" charset="0"/>
                <a:cs typeface="Arial" pitchFamily="34" charset="0"/>
              </a:rPr>
              <a:t> - Results can be produced</a:t>
            </a:r>
            <a:endParaRPr lang="en-US" sz="2400" dirty="0">
              <a:solidFill>
                <a:srgbClr val="007635"/>
              </a:solidFill>
              <a:latin typeface="Arial" pitchFamily="34" charset="0"/>
              <a:cs typeface="Arial" pitchFamily="34" charset="0"/>
            </a:endParaRPr>
          </a:p>
        </p:txBody>
      </p:sp>
    </p:spTree>
    <p:extLst>
      <p:ext uri="{BB962C8B-B14F-4D97-AF65-F5344CB8AC3E}">
        <p14:creationId xmlns:p14="http://schemas.microsoft.com/office/powerpoint/2010/main" val="3563161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20391" y="309485"/>
            <a:ext cx="8332765" cy="581697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rgbClr val="FF0000"/>
              </a:solidFill>
              <a:latin typeface="Arial" pitchFamily="34" charset="0"/>
              <a:cs typeface="Arial" pitchFamily="34" charset="0"/>
            </a:endParaRPr>
          </a:p>
          <a:p>
            <a:r>
              <a:rPr lang="en-US" sz="2400" dirty="0" smtClean="0">
                <a:solidFill>
                  <a:srgbClr val="FF0000"/>
                </a:solidFill>
                <a:latin typeface="Arial" pitchFamily="34" charset="0"/>
                <a:cs typeface="Arial" pitchFamily="34" charset="0"/>
              </a:rPr>
              <a:t>Methods of Measurement</a:t>
            </a:r>
          </a:p>
          <a:p>
            <a:endParaRPr lang="en-US" sz="2400" dirty="0" smtClean="0">
              <a:solidFill>
                <a:srgbClr val="FF0000"/>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2- In-Situ Testing Methods</a:t>
            </a:r>
          </a:p>
          <a:p>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Measurements of properties for large soil masses</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Less disturbance</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Measurements under real field conditions</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Can be performed during site exploration (SPT &amp; CPT)</a:t>
            </a:r>
          </a:p>
          <a:p>
            <a:endParaRPr lang="en-US" dirty="0" smtClean="0">
              <a:solidFill>
                <a:srgbClr val="007635"/>
              </a:solidFill>
              <a:latin typeface="Arial" pitchFamily="34" charset="0"/>
              <a:cs typeface="Arial" pitchFamily="34" charset="0"/>
            </a:endParaRPr>
          </a:p>
          <a:p>
            <a:r>
              <a:rPr lang="en-US" dirty="0" smtClean="0">
                <a:solidFill>
                  <a:srgbClr val="FF0000"/>
                </a:solidFill>
                <a:latin typeface="Arial" pitchFamily="34" charset="0"/>
                <a:cs typeface="Arial" pitchFamily="34" charset="0"/>
              </a:rPr>
              <a:t>In-Situ testing methods are used to determine:</a:t>
            </a:r>
          </a:p>
          <a:p>
            <a:endParaRPr lang="en-US" i="1" dirty="0" smtClean="0">
              <a:solidFill>
                <a:srgbClr val="007635"/>
              </a:solidFill>
              <a:latin typeface="Arial" pitchFamily="34" charset="0"/>
              <a:cs typeface="Arial" pitchFamily="34" charset="0"/>
            </a:endParaRPr>
          </a:p>
          <a:p>
            <a:pPr marL="746125" indent="-746125">
              <a:tabLst>
                <a:tab pos="1139825" algn="l"/>
              </a:tabLst>
            </a:pPr>
            <a:r>
              <a:rPr lang="en-US" i="1" dirty="0" smtClean="0">
                <a:solidFill>
                  <a:srgbClr val="007635"/>
                </a:solidFill>
                <a:latin typeface="Arial" pitchFamily="34" charset="0"/>
                <a:cs typeface="Arial" pitchFamily="34" charset="0"/>
              </a:rPr>
              <a:t> 	</a:t>
            </a:r>
            <a:r>
              <a:rPr lang="en-US" i="1" dirty="0" smtClean="0">
                <a:solidFill>
                  <a:srgbClr val="005EA4"/>
                </a:solidFill>
                <a:latin typeface="Arial" pitchFamily="34" charset="0"/>
                <a:cs typeface="Arial" pitchFamily="34" charset="0"/>
              </a:rPr>
              <a:t>1-	Hydraulic properties (Wells)</a:t>
            </a:r>
          </a:p>
          <a:p>
            <a:pPr marL="746125" indent="-746125">
              <a:tabLst>
                <a:tab pos="1139825" algn="l"/>
              </a:tabLst>
            </a:pPr>
            <a:r>
              <a:rPr lang="en-US" i="1" dirty="0" smtClean="0">
                <a:solidFill>
                  <a:srgbClr val="005EA4"/>
                </a:solidFill>
                <a:latin typeface="Arial" pitchFamily="34" charset="0"/>
                <a:cs typeface="Arial" pitchFamily="34" charset="0"/>
              </a:rPr>
              <a:t> 	2-	Mechanical properties (SPT, CPT, Vane Shear Test,</a:t>
            </a:r>
          </a:p>
          <a:p>
            <a:pPr marL="746125" indent="-746125">
              <a:tabLst>
                <a:tab pos="1139825" algn="l"/>
              </a:tabLst>
            </a:pPr>
            <a:r>
              <a:rPr lang="en-US" i="1" dirty="0" smtClean="0">
                <a:solidFill>
                  <a:srgbClr val="005EA4"/>
                </a:solidFill>
                <a:latin typeface="Arial" pitchFamily="34" charset="0"/>
                <a:cs typeface="Arial" pitchFamily="34" charset="0"/>
              </a:rPr>
              <a:t>   	 	Pressuremeters, CBR) (See Table 3.20)</a:t>
            </a:r>
          </a:p>
        </p:txBody>
      </p:sp>
      <p:pic>
        <p:nvPicPr>
          <p:cNvPr id="39938" name="Picture 2"/>
          <p:cNvPicPr>
            <a:picLocks noChangeAspect="1" noChangeArrowheads="1"/>
          </p:cNvPicPr>
          <p:nvPr/>
        </p:nvPicPr>
        <p:blipFill>
          <a:blip r:embed="rId3" cstate="print"/>
          <a:srcRect/>
          <a:stretch>
            <a:fillRect/>
          </a:stretch>
        </p:blipFill>
        <p:spPr bwMode="auto">
          <a:xfrm>
            <a:off x="6424462" y="1289830"/>
            <a:ext cx="2719538" cy="2255227"/>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7077953" y="3834986"/>
            <a:ext cx="1587745" cy="1511809"/>
          </a:xfrm>
          <a:prstGeom prst="rect">
            <a:avLst/>
          </a:prstGeom>
          <a:noFill/>
          <a:ln w="9525">
            <a:noFill/>
            <a:miter lim="800000"/>
            <a:headEnd/>
            <a:tailEnd/>
          </a:ln>
        </p:spPr>
      </p:pic>
    </p:spTree>
    <p:extLst>
      <p:ext uri="{BB962C8B-B14F-4D97-AF65-F5344CB8AC3E}">
        <p14:creationId xmlns:p14="http://schemas.microsoft.com/office/powerpoint/2010/main" val="2563081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667000"/>
            <a:ext cx="7010400" cy="1631950"/>
          </a:xfrm>
          <a:prstGeom prst="rect">
            <a:avLst/>
          </a:prstGeom>
        </p:spPr>
        <p:txBody>
          <a:bodyPr>
            <a:spAutoFit/>
          </a:bodyPr>
          <a:lstStyle/>
          <a:p>
            <a:pPr algn="ctr" fontAlgn="auto">
              <a:spcBef>
                <a:spcPts val="0"/>
              </a:spcBef>
              <a:spcAft>
                <a:spcPts val="0"/>
              </a:spcAft>
              <a:defRPr/>
            </a:pPr>
            <a:r>
              <a:rPr lang="en-US" dirty="0">
                <a:effectLst>
                  <a:outerShdw blurRad="38100" dist="38100" dir="2700000" algn="tl">
                    <a:srgbClr val="000000">
                      <a:alpha val="43137"/>
                    </a:srgbClr>
                  </a:outerShdw>
                </a:effectLst>
                <a:latin typeface="Arial" pitchFamily="34" charset="0"/>
                <a:cs typeface="Arial" pitchFamily="34" charset="0"/>
              </a:rPr>
              <a:t>An adequate assessment of the site should be done through</a:t>
            </a:r>
          </a:p>
          <a:p>
            <a:pPr algn="ct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2800" dirty="0">
                <a:effectLst>
                  <a:outerShdw blurRad="38100" dist="38100" dir="2700000" algn="tl">
                    <a:srgbClr val="000000">
                      <a:alpha val="43137"/>
                    </a:srgbClr>
                  </a:outerShdw>
                </a:effectLst>
                <a:latin typeface="Arial" pitchFamily="34" charset="0"/>
                <a:cs typeface="Arial" pitchFamily="34" charset="0"/>
              </a:rPr>
              <a:t>Geotechnical Investigation</a:t>
            </a:r>
          </a:p>
        </p:txBody>
      </p:sp>
      <p:sp>
        <p:nvSpPr>
          <p:cNvPr id="3" name="Down Arrow 2"/>
          <p:cNvSpPr/>
          <p:nvPr/>
        </p:nvSpPr>
        <p:spPr>
          <a:xfrm>
            <a:off x="4343400" y="32004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Box 3"/>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INTRODUCTION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5" name="Picture 5"/>
          <p:cNvPicPr>
            <a:picLocks noChangeAspect="1" noChangeArrowheads="1"/>
          </p:cNvPicPr>
          <p:nvPr/>
        </p:nvPicPr>
        <p:blipFill>
          <a:blip r:embed="rId3" cstate="print"/>
          <a:srcRect/>
          <a:stretch>
            <a:fillRect/>
          </a:stretch>
        </p:blipFill>
        <p:spPr bwMode="auto">
          <a:xfrm>
            <a:off x="6236459" y="2834423"/>
            <a:ext cx="2724662" cy="1468055"/>
          </a:xfrm>
          <a:prstGeom prst="rect">
            <a:avLst/>
          </a:prstGeom>
          <a:noFill/>
          <a:ln w="9525">
            <a:noFill/>
            <a:miter lim="800000"/>
            <a:headEnd/>
            <a:tailEnd/>
          </a:ln>
        </p:spPr>
      </p:pic>
      <p:sp>
        <p:nvSpPr>
          <p:cNvPr id="3" name="Rectangle 2"/>
          <p:cNvSpPr/>
          <p:nvPr/>
        </p:nvSpPr>
        <p:spPr>
          <a:xfrm>
            <a:off x="234460" y="267283"/>
            <a:ext cx="8839200" cy="6247864"/>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pPr marL="457200" indent="-457200"/>
            <a:endParaRPr lang="en-US" sz="2000" u="sng" dirty="0" smtClean="0">
              <a:solidFill>
                <a:schemeClr val="bg1"/>
              </a:solidFill>
              <a:latin typeface="Arial" pitchFamily="34" charset="0"/>
              <a:cs typeface="Arial" pitchFamily="34" charset="0"/>
            </a:endParaRPr>
          </a:p>
          <a:p>
            <a:pPr marL="457200" indent="-457200"/>
            <a:endParaRPr lang="en-US" sz="2000" u="sng"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pPr marL="457200" indent="-457200"/>
            <a:r>
              <a:rPr lang="en-US" sz="2000" dirty="0" smtClean="0">
                <a:solidFill>
                  <a:srgbClr val="0562AF"/>
                </a:solidFill>
                <a:latin typeface="Arial" pitchFamily="34" charset="0"/>
                <a:cs typeface="Arial" pitchFamily="34" charset="0"/>
              </a:rPr>
              <a:t>1- Physical properties: </a:t>
            </a:r>
            <a:r>
              <a:rPr lang="en-US" sz="2000" dirty="0" smtClean="0">
                <a:solidFill>
                  <a:schemeClr val="bg1"/>
                </a:solidFill>
                <a:latin typeface="Arial" pitchFamily="34" charset="0"/>
                <a:cs typeface="Arial" pitchFamily="34" charset="0"/>
              </a:rPr>
              <a:t>U</a:t>
            </a:r>
            <a:r>
              <a:rPr lang="en-US" dirty="0" smtClean="0">
                <a:solidFill>
                  <a:schemeClr val="bg1"/>
                </a:solidFill>
              </a:rPr>
              <a:t>sed to describe the soil. These properties are 				incorporated with the soil </a:t>
            </a:r>
            <a:r>
              <a:rPr lang="en-US" u="sng" dirty="0" smtClean="0">
                <a:solidFill>
                  <a:schemeClr val="bg1"/>
                </a:solidFill>
              </a:rPr>
              <a:t>classification</a:t>
            </a:r>
            <a:r>
              <a:rPr lang="en-US" dirty="0" smtClean="0">
                <a:solidFill>
                  <a:schemeClr val="bg1"/>
                </a:solidFill>
              </a:rPr>
              <a:t> systems, and in 			some cases they are related to the </a:t>
            </a:r>
            <a:r>
              <a:rPr lang="en-US" u="sng" dirty="0" smtClean="0">
                <a:solidFill>
                  <a:schemeClr val="bg1"/>
                </a:solidFill>
              </a:rPr>
              <a:t>mechanical properties</a:t>
            </a:r>
          </a:p>
          <a:p>
            <a:pPr marL="457200" indent="-457200"/>
            <a:endParaRPr lang="en-US" u="sng" dirty="0" smtClean="0">
              <a:solidFill>
                <a:schemeClr val="bg1"/>
              </a:solidFill>
              <a:latin typeface="Arial" pitchFamily="34" charset="0"/>
              <a:cs typeface="Arial" pitchFamily="34" charset="0"/>
            </a:endParaRPr>
          </a:p>
          <a:p>
            <a:pPr marL="457200" indent="-457200"/>
            <a:endParaRPr lang="en-US" u="sng" dirty="0" smtClean="0">
              <a:solidFill>
                <a:schemeClr val="bg1"/>
              </a:solidFill>
              <a:latin typeface="Arial" pitchFamily="34" charset="0"/>
              <a:cs typeface="Arial" pitchFamily="34" charset="0"/>
            </a:endParaRPr>
          </a:p>
          <a:p>
            <a:r>
              <a:rPr lang="en-US" dirty="0" smtClean="0">
                <a:solidFill>
                  <a:srgbClr val="007635"/>
                </a:solidFill>
                <a:latin typeface="Arial" pitchFamily="34" charset="0"/>
                <a:cs typeface="Arial" pitchFamily="34" charset="0"/>
              </a:rPr>
              <a:t> - Specific gravity</a:t>
            </a:r>
          </a:p>
          <a:p>
            <a:r>
              <a:rPr lang="en-US" dirty="0" smtClean="0">
                <a:solidFill>
                  <a:srgbClr val="007635"/>
                </a:solidFill>
                <a:latin typeface="Arial" pitchFamily="34" charset="0"/>
                <a:cs typeface="Arial" pitchFamily="34" charset="0"/>
              </a:rPr>
              <a:t> - Grain size</a:t>
            </a:r>
          </a:p>
          <a:p>
            <a:r>
              <a:rPr lang="en-US" dirty="0" smtClean="0">
                <a:solidFill>
                  <a:srgbClr val="007635"/>
                </a:solidFill>
                <a:latin typeface="Arial" pitchFamily="34" charset="0"/>
                <a:cs typeface="Arial" pitchFamily="34" charset="0"/>
              </a:rPr>
              <a:t>- Density (Saturated, Partially saturated, submerged, minimum,    </a:t>
            </a:r>
          </a:p>
          <a:p>
            <a:r>
              <a:rPr lang="en-US" dirty="0" smtClean="0">
                <a:solidFill>
                  <a:srgbClr val="007635"/>
                </a:solidFill>
                <a:latin typeface="Arial" pitchFamily="34" charset="0"/>
                <a:cs typeface="Arial" pitchFamily="34" charset="0"/>
              </a:rPr>
              <a:t>  maximum, relative, optimum moisture content)</a:t>
            </a:r>
          </a:p>
          <a:p>
            <a:r>
              <a:rPr lang="en-US" dirty="0" smtClean="0">
                <a:solidFill>
                  <a:srgbClr val="007635"/>
                </a:solidFill>
                <a:latin typeface="Arial" pitchFamily="34" charset="0"/>
                <a:cs typeface="Arial" pitchFamily="34" charset="0"/>
              </a:rPr>
              <a:t> - Porosity</a:t>
            </a:r>
          </a:p>
          <a:p>
            <a:r>
              <a:rPr lang="en-US" dirty="0" smtClean="0">
                <a:solidFill>
                  <a:srgbClr val="007635"/>
                </a:solidFill>
                <a:latin typeface="Arial" pitchFamily="34" charset="0"/>
                <a:cs typeface="Arial" pitchFamily="34" charset="0"/>
              </a:rPr>
              <a:t> - Degree of saturation</a:t>
            </a:r>
          </a:p>
          <a:p>
            <a:r>
              <a:rPr lang="en-US" dirty="0" smtClean="0">
                <a:solidFill>
                  <a:srgbClr val="007635"/>
                </a:solidFill>
                <a:latin typeface="Arial" pitchFamily="34" charset="0"/>
                <a:cs typeface="Arial" pitchFamily="34" charset="0"/>
              </a:rPr>
              <a:t> - Void ratio</a:t>
            </a:r>
          </a:p>
          <a:p>
            <a:r>
              <a:rPr lang="en-US" dirty="0" smtClean="0">
                <a:solidFill>
                  <a:srgbClr val="007635"/>
                </a:solidFill>
                <a:latin typeface="Arial" pitchFamily="34" charset="0"/>
                <a:cs typeface="Arial" pitchFamily="34" charset="0"/>
              </a:rPr>
              <a:t> - Moisture content</a:t>
            </a:r>
          </a:p>
          <a:p>
            <a:r>
              <a:rPr lang="en-US" dirty="0" smtClean="0">
                <a:solidFill>
                  <a:srgbClr val="007635"/>
                </a:solidFill>
                <a:latin typeface="Arial" pitchFamily="34" charset="0"/>
                <a:cs typeface="Arial" pitchFamily="34" charset="0"/>
              </a:rPr>
              <a:t> - Hardness (for rocks)</a:t>
            </a:r>
          </a:p>
          <a:p>
            <a:r>
              <a:rPr lang="en-US" dirty="0" smtClean="0">
                <a:solidFill>
                  <a:srgbClr val="007635"/>
                </a:solidFill>
                <a:latin typeface="Arial" pitchFamily="34" charset="0"/>
                <a:cs typeface="Arial" pitchFamily="34" charset="0"/>
              </a:rPr>
              <a:t> - Durability (for rocks)</a:t>
            </a:r>
          </a:p>
          <a:p>
            <a:r>
              <a:rPr lang="en-US" dirty="0" smtClean="0">
                <a:solidFill>
                  <a:srgbClr val="007635"/>
                </a:solidFill>
                <a:latin typeface="Arial" pitchFamily="34" charset="0"/>
                <a:cs typeface="Arial" pitchFamily="34" charset="0"/>
              </a:rPr>
              <a:t> - Reactivity (for rocks)</a:t>
            </a:r>
            <a:endParaRPr lang="en-US" sz="2400" dirty="0">
              <a:solidFill>
                <a:srgbClr val="007635"/>
              </a:solidFill>
              <a:latin typeface="Arial" pitchFamily="34" charset="0"/>
              <a:cs typeface="Arial" pitchFamily="34" charset="0"/>
            </a:endParaRPr>
          </a:p>
        </p:txBody>
      </p:sp>
      <p:pic>
        <p:nvPicPr>
          <p:cNvPr id="35843" name="Picture 3"/>
          <p:cNvPicPr>
            <a:picLocks noChangeAspect="1" noChangeArrowheads="1"/>
          </p:cNvPicPr>
          <p:nvPr/>
        </p:nvPicPr>
        <p:blipFill>
          <a:blip r:embed="rId4" cstate="print"/>
          <a:srcRect/>
          <a:stretch>
            <a:fillRect/>
          </a:stretch>
        </p:blipFill>
        <p:spPr bwMode="auto">
          <a:xfrm>
            <a:off x="4242517" y="4600135"/>
            <a:ext cx="4710388" cy="1941342"/>
          </a:xfrm>
          <a:prstGeom prst="rect">
            <a:avLst/>
          </a:prstGeom>
          <a:noFill/>
          <a:ln w="9525">
            <a:noFill/>
            <a:miter lim="800000"/>
            <a:headEnd/>
            <a:tailEnd/>
          </a:ln>
        </p:spPr>
      </p:pic>
    </p:spTree>
    <p:extLst>
      <p:ext uri="{BB962C8B-B14F-4D97-AF65-F5344CB8AC3E}">
        <p14:creationId xmlns:p14="http://schemas.microsoft.com/office/powerpoint/2010/main" val="34207651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72" name="Picture 8"/>
          <p:cNvPicPr>
            <a:picLocks noChangeAspect="1" noChangeArrowheads="1"/>
          </p:cNvPicPr>
          <p:nvPr/>
        </p:nvPicPr>
        <p:blipFill>
          <a:blip r:embed="rId3" cstate="print"/>
          <a:srcRect l="6057" t="2087" r="6057" b="2087"/>
          <a:stretch>
            <a:fillRect/>
          </a:stretch>
        </p:blipFill>
        <p:spPr bwMode="auto">
          <a:xfrm>
            <a:off x="7775825" y="4575299"/>
            <a:ext cx="1311903" cy="2075720"/>
          </a:xfrm>
          <a:prstGeom prst="rect">
            <a:avLst/>
          </a:prstGeom>
          <a:noFill/>
          <a:ln w="9525">
            <a:noFill/>
            <a:miter lim="800000"/>
            <a:headEnd/>
            <a:tailEnd/>
          </a:ln>
        </p:spPr>
      </p:pic>
      <p:sp>
        <p:nvSpPr>
          <p:cNvPr id="3" name="Rectangle 2"/>
          <p:cNvSpPr/>
          <p:nvPr/>
        </p:nvSpPr>
        <p:spPr>
          <a:xfrm>
            <a:off x="206324" y="379827"/>
            <a:ext cx="8839200" cy="4216539"/>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endParaRPr lang="en-US" sz="2000" dirty="0" smtClean="0">
              <a:solidFill>
                <a:srgbClr val="0562AF"/>
              </a:solidFill>
              <a:latin typeface="Arial" pitchFamily="34" charset="0"/>
              <a:cs typeface="Arial" pitchFamily="34" charset="0"/>
            </a:endParaRPr>
          </a:p>
          <a:p>
            <a:r>
              <a:rPr lang="en-US" sz="2000" dirty="0" smtClean="0">
                <a:solidFill>
                  <a:srgbClr val="0562AF"/>
                </a:solidFill>
                <a:latin typeface="Arial" pitchFamily="34" charset="0"/>
                <a:cs typeface="Arial" pitchFamily="34" charset="0"/>
              </a:rPr>
              <a:t>2- Index Properties:  </a:t>
            </a:r>
            <a:r>
              <a:rPr lang="en-US" sz="2000" dirty="0" smtClean="0">
                <a:solidFill>
                  <a:schemeClr val="bg1"/>
                </a:solidFill>
              </a:rPr>
              <a:t>Used to </a:t>
            </a:r>
            <a:r>
              <a:rPr lang="en-US" sz="2000" u="sng" dirty="0" smtClean="0">
                <a:solidFill>
                  <a:schemeClr val="bg1"/>
                </a:solidFill>
              </a:rPr>
              <a:t>classify</a:t>
            </a:r>
            <a:r>
              <a:rPr lang="en-US" sz="2000" dirty="0" smtClean="0">
                <a:solidFill>
                  <a:schemeClr val="bg1"/>
                </a:solidFill>
              </a:rPr>
              <a:t> the soil or to </a:t>
            </a:r>
            <a:r>
              <a:rPr lang="en-US" sz="2000" u="sng" dirty="0" smtClean="0">
                <a:solidFill>
                  <a:schemeClr val="bg1"/>
                </a:solidFill>
              </a:rPr>
              <a:t>correlate</a:t>
            </a:r>
            <a:r>
              <a:rPr lang="en-US" sz="2000" dirty="0" smtClean="0">
                <a:solidFill>
                  <a:schemeClr val="bg1"/>
                </a:solidFill>
              </a:rPr>
              <a:t> with the 				mechanical properties.</a:t>
            </a:r>
          </a:p>
          <a:p>
            <a:r>
              <a:rPr lang="en-US" sz="2000" dirty="0" smtClean="0">
                <a:solidFill>
                  <a:schemeClr val="bg1"/>
                </a:solidFill>
              </a:rPr>
              <a:t> </a:t>
            </a:r>
          </a:p>
          <a:p>
            <a:pPr>
              <a:lnSpc>
                <a:spcPct val="150000"/>
              </a:lnSpc>
            </a:pPr>
            <a:r>
              <a:rPr lang="en-US" sz="2000" dirty="0" smtClean="0">
                <a:solidFill>
                  <a:srgbClr val="007635"/>
                </a:solidFill>
              </a:rPr>
              <a:t>- Atterberg Limits or Consistency Limits (LL, PL SL)</a:t>
            </a:r>
            <a:br>
              <a:rPr lang="en-US" sz="2000" dirty="0" smtClean="0">
                <a:solidFill>
                  <a:srgbClr val="007635"/>
                </a:solidFill>
              </a:rPr>
            </a:br>
            <a:r>
              <a:rPr lang="en-US" sz="2000" dirty="0" smtClean="0">
                <a:solidFill>
                  <a:srgbClr val="007635"/>
                </a:solidFill>
              </a:rPr>
              <a:t>- Moisture Content vs. Unit Weight Relationship  (Compaction)</a:t>
            </a:r>
            <a:br>
              <a:rPr lang="en-US" sz="2000" dirty="0" smtClean="0">
                <a:solidFill>
                  <a:srgbClr val="007635"/>
                </a:solidFill>
              </a:rPr>
            </a:br>
            <a:r>
              <a:rPr lang="en-US" sz="2000" dirty="0" smtClean="0">
                <a:solidFill>
                  <a:srgbClr val="007635"/>
                </a:solidFill>
              </a:rPr>
              <a:t>- Grain Size Distribution  </a:t>
            </a:r>
          </a:p>
          <a:p>
            <a:pPr>
              <a:lnSpc>
                <a:spcPct val="150000"/>
              </a:lnSpc>
            </a:pPr>
            <a:r>
              <a:rPr lang="en-US" sz="2000" dirty="0" smtClean="0">
                <a:solidFill>
                  <a:srgbClr val="007635"/>
                </a:solidFill>
              </a:rPr>
              <a:t>- Relative Density D</a:t>
            </a:r>
            <a:r>
              <a:rPr lang="en-US" sz="2000" baseline="-25000" dirty="0" smtClean="0">
                <a:solidFill>
                  <a:srgbClr val="007635"/>
                </a:solidFill>
              </a:rPr>
              <a:t>r</a:t>
            </a:r>
            <a:endParaRPr lang="en-US" sz="2000" dirty="0" smtClean="0">
              <a:solidFill>
                <a:srgbClr val="007635"/>
              </a:solidFill>
            </a:endParaRPr>
          </a:p>
        </p:txBody>
      </p:sp>
      <p:pic>
        <p:nvPicPr>
          <p:cNvPr id="36867" name="Picture 3"/>
          <p:cNvPicPr>
            <a:picLocks noChangeAspect="1" noChangeArrowheads="1"/>
          </p:cNvPicPr>
          <p:nvPr/>
        </p:nvPicPr>
        <p:blipFill>
          <a:blip r:embed="rId4" cstate="print">
            <a:lum bright="-10000"/>
          </a:blip>
          <a:srcRect/>
          <a:stretch>
            <a:fillRect/>
          </a:stretch>
        </p:blipFill>
        <p:spPr bwMode="auto">
          <a:xfrm>
            <a:off x="4919088" y="4859608"/>
            <a:ext cx="1437322" cy="1826996"/>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lum contrast="10000"/>
          </a:blip>
          <a:srcRect/>
          <a:stretch>
            <a:fillRect/>
          </a:stretch>
        </p:blipFill>
        <p:spPr bwMode="auto">
          <a:xfrm>
            <a:off x="1860833" y="5701966"/>
            <a:ext cx="1485094" cy="984638"/>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6778214" y="4445390"/>
            <a:ext cx="886484" cy="2241214"/>
          </a:xfrm>
          <a:prstGeom prst="rect">
            <a:avLst/>
          </a:prstGeom>
          <a:noFill/>
          <a:ln w="9525">
            <a:noFill/>
            <a:miter lim="800000"/>
            <a:headEnd/>
            <a:tailEnd/>
          </a:ln>
        </p:spPr>
      </p:pic>
      <p:pic>
        <p:nvPicPr>
          <p:cNvPr id="11" name="Picture 6"/>
          <p:cNvPicPr>
            <a:picLocks noChangeAspect="1" noChangeArrowheads="1"/>
          </p:cNvPicPr>
          <p:nvPr/>
        </p:nvPicPr>
        <p:blipFill>
          <a:blip r:embed="rId7" cstate="print"/>
          <a:srcRect/>
          <a:stretch>
            <a:fillRect/>
          </a:stretch>
        </p:blipFill>
        <p:spPr bwMode="auto">
          <a:xfrm>
            <a:off x="3589714" y="5522751"/>
            <a:ext cx="1080721" cy="1163853"/>
          </a:xfrm>
          <a:prstGeom prst="rect">
            <a:avLst/>
          </a:prstGeom>
          <a:noFill/>
          <a:ln w="9525">
            <a:noFill/>
            <a:miter lim="800000"/>
            <a:headEnd/>
            <a:tailEnd/>
          </a:ln>
        </p:spPr>
      </p:pic>
      <p:pic>
        <p:nvPicPr>
          <p:cNvPr id="36871" name="Picture 7"/>
          <p:cNvPicPr>
            <a:picLocks noChangeAspect="1" noChangeArrowheads="1"/>
          </p:cNvPicPr>
          <p:nvPr/>
        </p:nvPicPr>
        <p:blipFill>
          <a:blip r:embed="rId8" cstate="print">
            <a:grayscl/>
            <a:lum bright="10000" contrast="20000"/>
          </a:blip>
          <a:srcRect/>
          <a:stretch>
            <a:fillRect/>
          </a:stretch>
        </p:blipFill>
        <p:spPr bwMode="auto">
          <a:xfrm>
            <a:off x="194765" y="5325408"/>
            <a:ext cx="1343127" cy="1361196"/>
          </a:xfrm>
          <a:prstGeom prst="rect">
            <a:avLst/>
          </a:prstGeom>
          <a:noFill/>
          <a:ln w="9525">
            <a:noFill/>
            <a:miter lim="800000"/>
            <a:headEnd/>
            <a:tailEnd/>
          </a:ln>
        </p:spPr>
      </p:pic>
      <p:sp>
        <p:nvSpPr>
          <p:cNvPr id="13" name="Rectangle 12"/>
          <p:cNvSpPr/>
          <p:nvPr/>
        </p:nvSpPr>
        <p:spPr>
          <a:xfrm>
            <a:off x="140680" y="5073134"/>
            <a:ext cx="1479892" cy="276999"/>
          </a:xfrm>
          <a:prstGeom prst="rect">
            <a:avLst/>
          </a:prstGeom>
        </p:spPr>
        <p:txBody>
          <a:bodyPr wrap="none">
            <a:spAutoFit/>
          </a:bodyPr>
          <a:lstStyle/>
          <a:p>
            <a:r>
              <a:rPr lang="en-US" sz="1200" dirty="0" smtClean="0">
                <a:solidFill>
                  <a:srgbClr val="0562AF"/>
                </a:solidFill>
              </a:rPr>
              <a:t>Relative Density D</a:t>
            </a:r>
            <a:r>
              <a:rPr lang="en-US" sz="1200" baseline="-25000" dirty="0" smtClean="0">
                <a:solidFill>
                  <a:srgbClr val="0562AF"/>
                </a:solidFill>
              </a:rPr>
              <a:t>r</a:t>
            </a:r>
            <a:endParaRPr lang="en-US" sz="1200" dirty="0">
              <a:solidFill>
                <a:srgbClr val="0562AF"/>
              </a:solidFill>
            </a:endParaRPr>
          </a:p>
        </p:txBody>
      </p:sp>
      <p:sp>
        <p:nvSpPr>
          <p:cNvPr id="14" name="Rectangle 13"/>
          <p:cNvSpPr/>
          <p:nvPr/>
        </p:nvSpPr>
        <p:spPr>
          <a:xfrm>
            <a:off x="2473570" y="5422481"/>
            <a:ext cx="372218" cy="276999"/>
          </a:xfrm>
          <a:prstGeom prst="rect">
            <a:avLst/>
          </a:prstGeom>
        </p:spPr>
        <p:txBody>
          <a:bodyPr wrap="none">
            <a:spAutoFit/>
          </a:bodyPr>
          <a:lstStyle/>
          <a:p>
            <a:r>
              <a:rPr lang="en-US" sz="1200" dirty="0" smtClean="0">
                <a:solidFill>
                  <a:srgbClr val="0562AF"/>
                </a:solidFill>
              </a:rPr>
              <a:t>PL</a:t>
            </a:r>
            <a:endParaRPr lang="en-US" sz="1200" dirty="0">
              <a:solidFill>
                <a:srgbClr val="0562AF"/>
              </a:solidFill>
            </a:endParaRPr>
          </a:p>
        </p:txBody>
      </p:sp>
      <p:sp>
        <p:nvSpPr>
          <p:cNvPr id="15" name="Rectangle 14"/>
          <p:cNvSpPr/>
          <p:nvPr/>
        </p:nvSpPr>
        <p:spPr>
          <a:xfrm>
            <a:off x="3934260" y="5251324"/>
            <a:ext cx="354584" cy="276999"/>
          </a:xfrm>
          <a:prstGeom prst="rect">
            <a:avLst/>
          </a:prstGeom>
        </p:spPr>
        <p:txBody>
          <a:bodyPr wrap="none">
            <a:spAutoFit/>
          </a:bodyPr>
          <a:lstStyle/>
          <a:p>
            <a:r>
              <a:rPr lang="en-US" sz="1200" dirty="0" smtClean="0">
                <a:solidFill>
                  <a:srgbClr val="0562AF"/>
                </a:solidFill>
              </a:rPr>
              <a:t>LL</a:t>
            </a:r>
            <a:endParaRPr lang="en-US" sz="1200" dirty="0">
              <a:solidFill>
                <a:srgbClr val="0562AF"/>
              </a:solidFill>
            </a:endParaRPr>
          </a:p>
        </p:txBody>
      </p:sp>
      <p:sp>
        <p:nvSpPr>
          <p:cNvPr id="16" name="Rectangle 15"/>
          <p:cNvSpPr/>
          <p:nvPr/>
        </p:nvSpPr>
        <p:spPr>
          <a:xfrm>
            <a:off x="5101875" y="4604210"/>
            <a:ext cx="1003223" cy="276999"/>
          </a:xfrm>
          <a:prstGeom prst="rect">
            <a:avLst/>
          </a:prstGeom>
        </p:spPr>
        <p:txBody>
          <a:bodyPr wrap="none">
            <a:spAutoFit/>
          </a:bodyPr>
          <a:lstStyle/>
          <a:p>
            <a:r>
              <a:rPr lang="en-US" sz="1200" dirty="0" smtClean="0">
                <a:solidFill>
                  <a:srgbClr val="0562AF"/>
                </a:solidFill>
              </a:rPr>
              <a:t>Proctor Test</a:t>
            </a:r>
            <a:endParaRPr lang="en-US" sz="1200" dirty="0">
              <a:solidFill>
                <a:srgbClr val="0562AF"/>
              </a:solidFill>
            </a:endParaRPr>
          </a:p>
        </p:txBody>
      </p:sp>
      <p:sp>
        <p:nvSpPr>
          <p:cNvPr id="17" name="Rectangle 16"/>
          <p:cNvSpPr/>
          <p:nvPr/>
        </p:nvSpPr>
        <p:spPr>
          <a:xfrm>
            <a:off x="6928334" y="4207970"/>
            <a:ext cx="1948380" cy="276999"/>
          </a:xfrm>
          <a:prstGeom prst="rect">
            <a:avLst/>
          </a:prstGeom>
        </p:spPr>
        <p:txBody>
          <a:bodyPr wrap="square">
            <a:spAutoFit/>
          </a:bodyPr>
          <a:lstStyle/>
          <a:p>
            <a:pPr algn="ctr"/>
            <a:r>
              <a:rPr lang="en-US" sz="1200" dirty="0" smtClean="0">
                <a:solidFill>
                  <a:srgbClr val="0562AF"/>
                </a:solidFill>
              </a:rPr>
              <a:t>Grain Size Distribution</a:t>
            </a:r>
            <a:endParaRPr lang="en-US" sz="1200" dirty="0">
              <a:solidFill>
                <a:srgbClr val="0562AF"/>
              </a:solidFill>
            </a:endParaRPr>
          </a:p>
        </p:txBody>
      </p:sp>
    </p:spTree>
    <p:extLst>
      <p:ext uri="{BB962C8B-B14F-4D97-AF65-F5344CB8AC3E}">
        <p14:creationId xmlns:p14="http://schemas.microsoft.com/office/powerpoint/2010/main" val="42816759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253212"/>
            <a:ext cx="8839200" cy="2739211"/>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r>
              <a:rPr lang="en-US" sz="2000" dirty="0" smtClean="0">
                <a:solidFill>
                  <a:srgbClr val="0562AF"/>
                </a:solidFill>
                <a:latin typeface="Arial" pitchFamily="34" charset="0"/>
                <a:cs typeface="Arial" pitchFamily="34" charset="0"/>
              </a:rPr>
              <a:t>3- Hydraulic Properties</a:t>
            </a:r>
          </a:p>
          <a:p>
            <a:endParaRPr lang="en-US" sz="2400" dirty="0" smtClean="0">
              <a:solidFill>
                <a:srgbClr val="007635"/>
              </a:solidFill>
              <a:latin typeface="Arial" pitchFamily="34" charset="0"/>
              <a:cs typeface="Arial" pitchFamily="34" charset="0"/>
            </a:endParaRPr>
          </a:p>
          <a:p>
            <a:r>
              <a:rPr lang="en-US" sz="2000" dirty="0" smtClean="0">
                <a:solidFill>
                  <a:srgbClr val="007635"/>
                </a:solidFill>
                <a:latin typeface="Arial" pitchFamily="34" charset="0"/>
                <a:cs typeface="Arial" pitchFamily="34" charset="0"/>
              </a:rPr>
              <a:t>- Permeability or Hydraulic Conductivity (k)</a:t>
            </a:r>
          </a:p>
          <a:p>
            <a:pPr>
              <a:buFontTx/>
              <a:buChar char="-"/>
            </a:pPr>
            <a:r>
              <a:rPr lang="en-US" sz="2000" dirty="0" smtClean="0">
                <a:solidFill>
                  <a:srgbClr val="007635"/>
                </a:solidFill>
                <a:latin typeface="Arial" pitchFamily="34" charset="0"/>
                <a:cs typeface="Arial" pitchFamily="34" charset="0"/>
              </a:rPr>
              <a:t> Infiltration Rate</a:t>
            </a:r>
          </a:p>
        </p:txBody>
      </p:sp>
      <p:pic>
        <p:nvPicPr>
          <p:cNvPr id="37890" name="Picture 2"/>
          <p:cNvPicPr>
            <a:picLocks noChangeAspect="1" noChangeArrowheads="1"/>
          </p:cNvPicPr>
          <p:nvPr/>
        </p:nvPicPr>
        <p:blipFill>
          <a:blip r:embed="rId3" cstate="print"/>
          <a:srcRect/>
          <a:stretch>
            <a:fillRect/>
          </a:stretch>
        </p:blipFill>
        <p:spPr bwMode="auto">
          <a:xfrm>
            <a:off x="793505" y="3415783"/>
            <a:ext cx="4022991" cy="2577047"/>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lum bright="10000" contrast="20000"/>
          </a:blip>
          <a:srcRect/>
          <a:stretch>
            <a:fillRect/>
          </a:stretch>
        </p:blipFill>
        <p:spPr bwMode="auto">
          <a:xfrm>
            <a:off x="5501273" y="3573333"/>
            <a:ext cx="2404769" cy="2021969"/>
          </a:xfrm>
          <a:prstGeom prst="rect">
            <a:avLst/>
          </a:prstGeom>
          <a:noFill/>
          <a:ln w="9525">
            <a:noFill/>
            <a:miter lim="800000"/>
            <a:headEnd/>
            <a:tailEnd/>
          </a:ln>
        </p:spPr>
      </p:pic>
      <p:sp>
        <p:nvSpPr>
          <p:cNvPr id="6" name="TextBox 5"/>
          <p:cNvSpPr txBox="1"/>
          <p:nvPr/>
        </p:nvSpPr>
        <p:spPr>
          <a:xfrm>
            <a:off x="5627077" y="3277766"/>
            <a:ext cx="2164375" cy="307777"/>
          </a:xfrm>
          <a:prstGeom prst="rect">
            <a:avLst/>
          </a:prstGeom>
          <a:noFill/>
        </p:spPr>
        <p:txBody>
          <a:bodyPr wrap="none" rtlCol="0">
            <a:spAutoFit/>
          </a:bodyPr>
          <a:lstStyle/>
          <a:p>
            <a:r>
              <a:rPr lang="en-US" sz="1400" dirty="0" smtClean="0">
                <a:solidFill>
                  <a:srgbClr val="0562AF"/>
                </a:solidFill>
              </a:rPr>
              <a:t>Double Ring Infiltrometer</a:t>
            </a:r>
            <a:endParaRPr lang="en-US" sz="1400" dirty="0">
              <a:solidFill>
                <a:srgbClr val="0562AF"/>
              </a:solidFill>
            </a:endParaRPr>
          </a:p>
        </p:txBody>
      </p:sp>
    </p:spTree>
    <p:extLst>
      <p:ext uri="{BB962C8B-B14F-4D97-AF65-F5344CB8AC3E}">
        <p14:creationId xmlns:p14="http://schemas.microsoft.com/office/powerpoint/2010/main" val="41271869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3" cstate="print"/>
          <a:srcRect/>
          <a:stretch>
            <a:fillRect/>
          </a:stretch>
        </p:blipFill>
        <p:spPr bwMode="auto">
          <a:xfrm>
            <a:off x="7492447" y="1694720"/>
            <a:ext cx="1483336" cy="1780003"/>
          </a:xfrm>
          <a:prstGeom prst="rect">
            <a:avLst/>
          </a:prstGeom>
          <a:noFill/>
          <a:ln w="9525">
            <a:noFill/>
            <a:miter lim="800000"/>
            <a:headEnd/>
            <a:tailEnd/>
          </a:ln>
        </p:spPr>
      </p:pic>
      <p:sp>
        <p:nvSpPr>
          <p:cNvPr id="12" name="Rectangle 11"/>
          <p:cNvSpPr/>
          <p:nvPr/>
        </p:nvSpPr>
        <p:spPr>
          <a:xfrm>
            <a:off x="7720248" y="2721486"/>
            <a:ext cx="1037463" cy="276999"/>
          </a:xfrm>
          <a:prstGeom prst="rect">
            <a:avLst/>
          </a:prstGeom>
        </p:spPr>
        <p:txBody>
          <a:bodyPr wrap="none">
            <a:spAutoFit/>
          </a:bodyPr>
          <a:lstStyle/>
          <a:p>
            <a:r>
              <a:rPr lang="en-US" sz="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Direct Shear</a:t>
            </a:r>
            <a:endParaRPr lang="en-US" sz="1200" dirty="0">
              <a:solidFill>
                <a:srgbClr val="FF0000"/>
              </a:solidFill>
              <a:effectLst>
                <a:outerShdw blurRad="38100" dist="38100" dir="2700000" algn="tl">
                  <a:srgbClr val="000000">
                    <a:alpha val="43137"/>
                  </a:srgbClr>
                </a:outerShdw>
              </a:effectLst>
            </a:endParaRPr>
          </a:p>
        </p:txBody>
      </p:sp>
      <p:pic>
        <p:nvPicPr>
          <p:cNvPr id="38917" name="Picture 5"/>
          <p:cNvPicPr>
            <a:picLocks noChangeAspect="1" noChangeArrowheads="1"/>
          </p:cNvPicPr>
          <p:nvPr/>
        </p:nvPicPr>
        <p:blipFill>
          <a:blip r:embed="rId4" cstate="print"/>
          <a:srcRect l="8930" t="21968" r="49116"/>
          <a:stretch>
            <a:fillRect/>
          </a:stretch>
        </p:blipFill>
        <p:spPr bwMode="auto">
          <a:xfrm>
            <a:off x="7335286" y="3525597"/>
            <a:ext cx="1718244" cy="3247995"/>
          </a:xfrm>
          <a:prstGeom prst="rect">
            <a:avLst/>
          </a:prstGeom>
          <a:noFill/>
          <a:ln w="9525">
            <a:noFill/>
            <a:miter lim="800000"/>
            <a:headEnd/>
            <a:tailEnd/>
          </a:ln>
        </p:spPr>
      </p:pic>
      <p:sp>
        <p:nvSpPr>
          <p:cNvPr id="3" name="Rectangle 2"/>
          <p:cNvSpPr/>
          <p:nvPr/>
        </p:nvSpPr>
        <p:spPr>
          <a:xfrm>
            <a:off x="121916" y="211011"/>
            <a:ext cx="9022084" cy="5570756"/>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r>
              <a:rPr lang="en-US" dirty="0" smtClean="0">
                <a:solidFill>
                  <a:srgbClr val="0562AF"/>
                </a:solidFill>
                <a:latin typeface="Arial" pitchFamily="34" charset="0"/>
                <a:cs typeface="Arial" pitchFamily="34" charset="0"/>
              </a:rPr>
              <a:t>4- Mechanical Properties: </a:t>
            </a:r>
            <a:r>
              <a:rPr lang="en-US" dirty="0" smtClean="0">
                <a:solidFill>
                  <a:schemeClr val="bg1"/>
                </a:solidFill>
                <a:latin typeface="Arial" pitchFamily="34" charset="0"/>
                <a:cs typeface="Arial" pitchFamily="34" charset="0"/>
              </a:rPr>
              <a:t>To describe the behavior of the soil under different types of 			stresses</a:t>
            </a:r>
          </a:p>
          <a:p>
            <a:endParaRPr lang="en-US" dirty="0" smtClean="0">
              <a:solidFill>
                <a:schemeClr val="bg1"/>
              </a:solidFill>
              <a:latin typeface="Arial" pitchFamily="34" charset="0"/>
              <a:cs typeface="Arial" pitchFamily="34" charset="0"/>
            </a:endParaRPr>
          </a:p>
          <a:p>
            <a:r>
              <a:rPr lang="en-US" dirty="0" smtClean="0">
                <a:solidFill>
                  <a:srgbClr val="C00000"/>
                </a:solidFill>
                <a:latin typeface="Arial" pitchFamily="34" charset="0"/>
                <a:cs typeface="Arial" pitchFamily="34" charset="0"/>
              </a:rPr>
              <a:t>-Deformation Moduli – </a:t>
            </a:r>
            <a:r>
              <a:rPr lang="en-US" sz="1600" dirty="0" smtClean="0">
                <a:solidFill>
                  <a:srgbClr val="C00000"/>
                </a:solidFill>
                <a:latin typeface="Arial" pitchFamily="34" charset="0"/>
                <a:cs typeface="Arial" pitchFamily="34" charset="0"/>
              </a:rPr>
              <a:t>Young's Modulus (E)  &amp; Shear Modulus (G)</a:t>
            </a:r>
          </a:p>
          <a:p>
            <a:pPr>
              <a:buFontTx/>
              <a:buChar char="-"/>
            </a:pPr>
            <a:endParaRPr lang="en-US" dirty="0" smtClean="0">
              <a:solidFill>
                <a:schemeClr val="bg1"/>
              </a:solidFill>
              <a:latin typeface="Arial" pitchFamily="34" charset="0"/>
              <a:cs typeface="Arial" pitchFamily="34" charset="0"/>
            </a:endParaRPr>
          </a:p>
          <a:p>
            <a:pPr>
              <a:buFontTx/>
              <a:buChar char="-"/>
            </a:pPr>
            <a:r>
              <a:rPr lang="en-US" dirty="0" smtClean="0">
                <a:solidFill>
                  <a:srgbClr val="007635"/>
                </a:solidFill>
                <a:latin typeface="Arial" pitchFamily="34" charset="0"/>
                <a:cs typeface="Arial" pitchFamily="34" charset="0"/>
              </a:rPr>
              <a:t>Consolidation (C</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C</a:t>
            </a:r>
            <a:r>
              <a:rPr lang="en-US" baseline="-25000" dirty="0" smtClean="0">
                <a:solidFill>
                  <a:srgbClr val="007635"/>
                </a:solidFill>
                <a:latin typeface="Arial" pitchFamily="34" charset="0"/>
                <a:cs typeface="Arial" pitchFamily="34" charset="0"/>
              </a:rPr>
              <a:t>s</a:t>
            </a:r>
            <a:r>
              <a:rPr lang="en-US" dirty="0" smtClean="0">
                <a:solidFill>
                  <a:srgbClr val="007635"/>
                </a:solidFill>
                <a:latin typeface="Arial" pitchFamily="34" charset="0"/>
                <a:cs typeface="Arial" pitchFamily="34" charset="0"/>
              </a:rPr>
              <a:t>, C</a:t>
            </a:r>
            <a:r>
              <a:rPr lang="en-US" baseline="-25000" dirty="0" smtClean="0">
                <a:solidFill>
                  <a:srgbClr val="007635"/>
                </a:solidFill>
                <a:latin typeface="Arial" pitchFamily="34" charset="0"/>
                <a:cs typeface="Arial" pitchFamily="34" charset="0"/>
              </a:rPr>
              <a:t>v</a:t>
            </a:r>
            <a:r>
              <a:rPr lang="en-US" dirty="0" smtClean="0">
                <a:solidFill>
                  <a:srgbClr val="007635"/>
                </a:solidFill>
                <a:latin typeface="Arial" pitchFamily="34" charset="0"/>
                <a:cs typeface="Arial" pitchFamily="34" charset="0"/>
              </a:rPr>
              <a:t>, P</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m</a:t>
            </a:r>
            <a:r>
              <a:rPr lang="en-US" baseline="-25000" dirty="0" smtClean="0">
                <a:solidFill>
                  <a:srgbClr val="007635"/>
                </a:solidFill>
                <a:latin typeface="Arial" pitchFamily="34" charset="0"/>
                <a:cs typeface="Arial" pitchFamily="34" charset="0"/>
              </a:rPr>
              <a:t>v</a:t>
            </a:r>
            <a:r>
              <a:rPr lang="en-US" dirty="0" smtClean="0">
                <a:solidFill>
                  <a:srgbClr val="007635"/>
                </a:solidFill>
                <a:latin typeface="Arial" pitchFamily="34" charset="0"/>
                <a:cs typeface="Arial" pitchFamily="34" charset="0"/>
              </a:rPr>
              <a:t>, K)</a:t>
            </a:r>
          </a:p>
          <a:p>
            <a:pPr>
              <a:buFontTx/>
              <a:buChar char="-"/>
            </a:pPr>
            <a:r>
              <a:rPr lang="en-US" dirty="0" smtClean="0">
                <a:solidFill>
                  <a:srgbClr val="007635"/>
                </a:solidFill>
                <a:latin typeface="Arial" pitchFamily="34" charset="0"/>
                <a:cs typeface="Arial" pitchFamily="34" charset="0"/>
              </a:rPr>
              <a:t>Strength (c, </a:t>
            </a:r>
            <a:r>
              <a:rPr lang="en-US" dirty="0" smtClean="0">
                <a:solidFill>
                  <a:srgbClr val="007635"/>
                </a:solidFill>
                <a:latin typeface="Symbol" pitchFamily="18" charset="2"/>
                <a:cs typeface="Arial" pitchFamily="34" charset="0"/>
              </a:rPr>
              <a:t>f</a:t>
            </a:r>
            <a:r>
              <a:rPr lang="en-US" dirty="0" smtClean="0">
                <a:solidFill>
                  <a:srgbClr val="007635"/>
                </a:solidFill>
                <a:latin typeface="Arial" pitchFamily="34" charset="0"/>
                <a:cs typeface="Arial" pitchFamily="34" charset="0"/>
              </a:rPr>
              <a:t>) 	Unconfined Compression</a:t>
            </a:r>
          </a:p>
          <a:p>
            <a:r>
              <a:rPr lang="en-US" dirty="0" smtClean="0">
                <a:solidFill>
                  <a:srgbClr val="007635"/>
                </a:solidFill>
                <a:latin typeface="Arial" pitchFamily="34" charset="0"/>
                <a:cs typeface="Arial" pitchFamily="34" charset="0"/>
              </a:rPr>
              <a:t> 		Direct Shear, </a:t>
            </a:r>
          </a:p>
          <a:p>
            <a:r>
              <a:rPr lang="en-US" dirty="0" smtClean="0">
                <a:solidFill>
                  <a:srgbClr val="007635"/>
                </a:solidFill>
                <a:latin typeface="Arial" pitchFamily="34" charset="0"/>
                <a:cs typeface="Arial" pitchFamily="34" charset="0"/>
              </a:rPr>
              <a:t>		Triaxial Compression</a:t>
            </a:r>
          </a:p>
          <a:p>
            <a:endParaRPr lang="en-US" dirty="0" smtClean="0">
              <a:solidFill>
                <a:schemeClr val="bg1"/>
              </a:solidFill>
              <a:latin typeface="Arial" pitchFamily="34" charset="0"/>
              <a:cs typeface="Arial" pitchFamily="34" charset="0"/>
            </a:endParaRPr>
          </a:p>
          <a:p>
            <a:pPr>
              <a:buFontTx/>
              <a:buChar char="-"/>
            </a:pPr>
            <a:r>
              <a:rPr lang="en-US" dirty="0" smtClean="0">
                <a:solidFill>
                  <a:srgbClr val="7030A0"/>
                </a:solidFill>
                <a:latin typeface="Arial" pitchFamily="34" charset="0"/>
                <a:cs typeface="Arial" pitchFamily="34" charset="0"/>
              </a:rPr>
              <a:t>California Bearing Ratio (CBR) or</a:t>
            </a:r>
          </a:p>
          <a:p>
            <a:r>
              <a:rPr lang="en-US" dirty="0" smtClean="0">
                <a:solidFill>
                  <a:srgbClr val="7030A0"/>
                </a:solidFill>
                <a:latin typeface="Arial" pitchFamily="34" charset="0"/>
                <a:cs typeface="Arial" pitchFamily="34" charset="0"/>
              </a:rPr>
              <a:t> </a:t>
            </a:r>
          </a:p>
          <a:p>
            <a:pPr>
              <a:buFontTx/>
              <a:buChar char="-"/>
            </a:pPr>
            <a:r>
              <a:rPr lang="en-US" dirty="0" smtClean="0">
                <a:solidFill>
                  <a:srgbClr val="7030A0"/>
                </a:solidFill>
                <a:latin typeface="Arial" pitchFamily="34" charset="0"/>
                <a:cs typeface="Arial" pitchFamily="34" charset="0"/>
              </a:rPr>
              <a:t>Lime Rock Bearing Ration (LBR)</a:t>
            </a:r>
          </a:p>
          <a:p>
            <a:r>
              <a:rPr lang="en-US" dirty="0" smtClean="0">
                <a:solidFill>
                  <a:srgbClr val="7030A0"/>
                </a:solidFill>
                <a:latin typeface="Arial" pitchFamily="34" charset="0"/>
                <a:cs typeface="Arial" pitchFamily="34" charset="0"/>
              </a:rPr>
              <a:t>   used for pavement design</a:t>
            </a:r>
          </a:p>
          <a:p>
            <a:endParaRPr lang="en-US" sz="1600" dirty="0" smtClean="0">
              <a:solidFill>
                <a:schemeClr val="bg1"/>
              </a:solidFill>
              <a:latin typeface="Arial" pitchFamily="34" charset="0"/>
              <a:cs typeface="Arial" pitchFamily="34" charset="0"/>
            </a:endParaRPr>
          </a:p>
        </p:txBody>
      </p:sp>
      <p:pic>
        <p:nvPicPr>
          <p:cNvPr id="38919" name="Picture 7"/>
          <p:cNvPicPr>
            <a:picLocks noChangeAspect="1" noChangeArrowheads="1"/>
          </p:cNvPicPr>
          <p:nvPr/>
        </p:nvPicPr>
        <p:blipFill>
          <a:blip r:embed="rId5" cstate="print"/>
          <a:srcRect l="26791" r="29023"/>
          <a:stretch>
            <a:fillRect/>
          </a:stretch>
        </p:blipFill>
        <p:spPr bwMode="auto">
          <a:xfrm>
            <a:off x="5908438" y="4003667"/>
            <a:ext cx="1204290" cy="2769925"/>
          </a:xfrm>
          <a:prstGeom prst="rect">
            <a:avLst/>
          </a:prstGeom>
          <a:noFill/>
          <a:ln w="9525">
            <a:noFill/>
            <a:miter lim="800000"/>
            <a:headEnd/>
            <a:tailEnd/>
          </a:ln>
        </p:spPr>
      </p:pic>
      <p:sp>
        <p:nvSpPr>
          <p:cNvPr id="10" name="Rectangle 9"/>
          <p:cNvSpPr/>
          <p:nvPr/>
        </p:nvSpPr>
        <p:spPr>
          <a:xfrm>
            <a:off x="5978201" y="6071940"/>
            <a:ext cx="1087157" cy="461665"/>
          </a:xfrm>
          <a:prstGeom prst="rect">
            <a:avLst/>
          </a:prstGeom>
        </p:spPr>
        <p:txBody>
          <a:bodyPr wrap="none">
            <a:spAutoFit/>
          </a:bodyPr>
          <a:lstStyle/>
          <a:p>
            <a:r>
              <a:rPr lang="en-US" sz="1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Unconfined</a:t>
            </a:r>
          </a:p>
          <a:p>
            <a:r>
              <a:rPr lang="en-US" sz="1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Compression</a:t>
            </a:r>
            <a:endParaRPr lang="en-US" sz="1200" dirty="0">
              <a:solidFill>
                <a:srgbClr val="FFFF00"/>
              </a:solidFill>
              <a:effectLst>
                <a:outerShdw blurRad="38100" dist="38100" dir="2700000" algn="tl">
                  <a:srgbClr val="000000">
                    <a:alpha val="43137"/>
                  </a:srgbClr>
                </a:outerShdw>
              </a:effectLst>
            </a:endParaRPr>
          </a:p>
        </p:txBody>
      </p:sp>
      <p:sp>
        <p:nvSpPr>
          <p:cNvPr id="11" name="Rectangle 10"/>
          <p:cNvSpPr/>
          <p:nvPr/>
        </p:nvSpPr>
        <p:spPr>
          <a:xfrm>
            <a:off x="7354487" y="6407219"/>
            <a:ext cx="1618456" cy="276999"/>
          </a:xfrm>
          <a:prstGeom prst="rect">
            <a:avLst/>
          </a:prstGeom>
          <a:solidFill>
            <a:schemeClr val="tx1"/>
          </a:solidFill>
        </p:spPr>
        <p:txBody>
          <a:bodyPr wrap="none">
            <a:spAutoFit/>
          </a:bodyPr>
          <a:lstStyle/>
          <a:p>
            <a:r>
              <a:rPr lang="en-US" sz="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Triaxial Compression</a:t>
            </a:r>
          </a:p>
        </p:txBody>
      </p:sp>
      <p:pic>
        <p:nvPicPr>
          <p:cNvPr id="38921" name="Picture 9"/>
          <p:cNvPicPr>
            <a:picLocks noChangeAspect="1" noChangeArrowheads="1"/>
          </p:cNvPicPr>
          <p:nvPr/>
        </p:nvPicPr>
        <p:blipFill>
          <a:blip r:embed="rId6" cstate="print"/>
          <a:srcRect/>
          <a:stretch>
            <a:fillRect/>
          </a:stretch>
        </p:blipFill>
        <p:spPr bwMode="auto">
          <a:xfrm>
            <a:off x="4057292" y="5429762"/>
            <a:ext cx="1789299" cy="1343830"/>
          </a:xfrm>
          <a:prstGeom prst="rect">
            <a:avLst/>
          </a:prstGeom>
          <a:noFill/>
          <a:ln w="9525">
            <a:noFill/>
            <a:miter lim="800000"/>
            <a:headEnd/>
            <a:tailEnd/>
          </a:ln>
        </p:spPr>
      </p:pic>
      <p:sp>
        <p:nvSpPr>
          <p:cNvPr id="15" name="Rectangle 14"/>
          <p:cNvSpPr/>
          <p:nvPr/>
        </p:nvSpPr>
        <p:spPr>
          <a:xfrm>
            <a:off x="4217395" y="5169263"/>
            <a:ext cx="1442446" cy="276999"/>
          </a:xfrm>
          <a:prstGeom prst="rect">
            <a:avLst/>
          </a:prstGeom>
        </p:spPr>
        <p:txBody>
          <a:bodyPr wrap="none">
            <a:spAutoFit/>
          </a:bodyPr>
          <a:lstStyle/>
          <a:p>
            <a:r>
              <a:rPr lang="en-US" sz="1200" dirty="0" smtClean="0">
                <a:solidFill>
                  <a:srgbClr val="005EA4"/>
                </a:solidFill>
                <a:effectLst>
                  <a:outerShdw blurRad="38100" dist="38100" dir="2700000" algn="tl">
                    <a:srgbClr val="000000">
                      <a:alpha val="43137"/>
                    </a:srgbClr>
                  </a:outerShdw>
                </a:effectLst>
                <a:latin typeface="Arial" pitchFamily="34" charset="0"/>
                <a:cs typeface="Arial" pitchFamily="34" charset="0"/>
              </a:rPr>
              <a:t>Consolidation Test</a:t>
            </a:r>
            <a:endParaRPr lang="en-US" sz="1200" dirty="0">
              <a:solidFill>
                <a:srgbClr val="005EA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12908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p:cNvGrpSpPr/>
          <p:nvPr/>
        </p:nvGrpSpPr>
        <p:grpSpPr>
          <a:xfrm>
            <a:off x="248528" y="182877"/>
            <a:ext cx="8839200" cy="6752528"/>
            <a:chOff x="304800" y="351693"/>
            <a:chExt cx="8839200" cy="6752528"/>
          </a:xfrm>
        </p:grpSpPr>
        <p:sp>
          <p:nvSpPr>
            <p:cNvPr id="3" name="Rectangle 2"/>
            <p:cNvSpPr/>
            <p:nvPr/>
          </p:nvSpPr>
          <p:spPr>
            <a:xfrm>
              <a:off x="304800" y="351693"/>
              <a:ext cx="8839200" cy="503214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r>
                <a:rPr lang="en-US" sz="2400" dirty="0" smtClean="0">
                  <a:solidFill>
                    <a:schemeClr val="bg1"/>
                  </a:solidFill>
                  <a:latin typeface="Arial" pitchFamily="34" charset="0"/>
                  <a:cs typeface="Arial" pitchFamily="34" charset="0"/>
                </a:rPr>
                <a:t>  </a:t>
              </a:r>
            </a:p>
            <a:p>
              <a:r>
                <a:rPr lang="en-US" sz="2400" dirty="0" smtClean="0">
                  <a:solidFill>
                    <a:srgbClr val="FF0000"/>
                  </a:solidFill>
                  <a:latin typeface="Arial" pitchFamily="34" charset="0"/>
                  <a:cs typeface="Arial" pitchFamily="34" charset="0"/>
                </a:rPr>
                <a:t>Methods of Measurement</a:t>
              </a:r>
            </a:p>
            <a:p>
              <a:endParaRPr lang="en-US" sz="2400" dirty="0" smtClean="0">
                <a:solidFill>
                  <a:schemeClr val="bg1"/>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3- Empirical Correlations</a:t>
              </a:r>
            </a:p>
            <a:p>
              <a:endParaRPr lang="en-US" dirty="0" smtClean="0">
                <a:solidFill>
                  <a:schemeClr val="bg1"/>
                </a:solidFill>
                <a:latin typeface="Arial" pitchFamily="34" charset="0"/>
                <a:cs typeface="Arial" pitchFamily="34" charset="0"/>
              </a:endParaRPr>
            </a:p>
            <a:p>
              <a:pPr>
                <a:lnSpc>
                  <a:spcPct val="150000"/>
                </a:lnSpc>
              </a:pPr>
              <a:r>
                <a:rPr lang="en-US" dirty="0" smtClean="0">
                  <a:solidFill>
                    <a:srgbClr val="007635"/>
                  </a:solidFill>
                  <a:latin typeface="Arial" pitchFamily="34" charset="0"/>
                  <a:cs typeface="Arial" pitchFamily="34" charset="0"/>
                </a:rPr>
                <a:t> - Correlations are usually based on </a:t>
              </a:r>
              <a:r>
                <a:rPr lang="en-US" b="1" u="sng" dirty="0" smtClean="0">
                  <a:solidFill>
                    <a:srgbClr val="007635"/>
                  </a:solidFill>
                  <a:latin typeface="Arial" pitchFamily="34" charset="0"/>
                  <a:cs typeface="Arial" pitchFamily="34" charset="0"/>
                </a:rPr>
                <a:t>basic or index properties</a:t>
              </a:r>
            </a:p>
            <a:p>
              <a:pPr>
                <a:lnSpc>
                  <a:spcPct val="150000"/>
                </a:lnSpc>
              </a:pPr>
              <a:r>
                <a:rPr lang="en-US" dirty="0" smtClean="0">
                  <a:solidFill>
                    <a:srgbClr val="007635"/>
                  </a:solidFill>
                  <a:latin typeface="Arial" pitchFamily="34" charset="0"/>
                  <a:cs typeface="Arial" pitchFamily="34" charset="0"/>
                </a:rPr>
                <a:t> - These properties are correlated with the </a:t>
              </a:r>
              <a:r>
                <a:rPr lang="en-US" b="1" u="sng" dirty="0" smtClean="0">
                  <a:solidFill>
                    <a:srgbClr val="007635"/>
                  </a:solidFill>
                  <a:latin typeface="Arial" pitchFamily="34" charset="0"/>
                  <a:cs typeface="Arial" pitchFamily="34" charset="0"/>
                </a:rPr>
                <a:t>mechanical &amp; hydraulic properties </a:t>
              </a:r>
            </a:p>
            <a:p>
              <a:pPr>
                <a:lnSpc>
                  <a:spcPct val="150000"/>
                </a:lnSpc>
              </a:pPr>
              <a:r>
                <a:rPr lang="en-US" dirty="0" smtClean="0">
                  <a:solidFill>
                    <a:srgbClr val="007635"/>
                  </a:solidFill>
                  <a:latin typeface="Arial" pitchFamily="34" charset="0"/>
                  <a:cs typeface="Arial" pitchFamily="34" charset="0"/>
                </a:rPr>
                <a:t> - Used to provide basis for all engineering analysis</a:t>
              </a:r>
            </a:p>
            <a:p>
              <a:pPr>
                <a:lnSpc>
                  <a:spcPct val="150000"/>
                </a:lnSpc>
              </a:pPr>
              <a:r>
                <a:rPr lang="en-US" dirty="0" smtClean="0">
                  <a:solidFill>
                    <a:srgbClr val="007635"/>
                  </a:solidFill>
                  <a:latin typeface="Arial" pitchFamily="34" charset="0"/>
                  <a:cs typeface="Arial" pitchFamily="34" charset="0"/>
                </a:rPr>
                <a:t> - Reduce the cost of geotechnical investigation</a:t>
              </a:r>
            </a:p>
            <a:p>
              <a:pPr>
                <a:lnSpc>
                  <a:spcPct val="150000"/>
                </a:lnSpc>
              </a:pPr>
              <a:r>
                <a:rPr lang="en-US" dirty="0" smtClean="0">
                  <a:solidFill>
                    <a:srgbClr val="007635"/>
                  </a:solidFill>
                  <a:latin typeface="Arial" pitchFamily="34" charset="0"/>
                  <a:cs typeface="Arial" pitchFamily="34" charset="0"/>
                </a:rPr>
                <a:t> - Presented as ----- Tables, Charts, and Equations</a:t>
              </a:r>
            </a:p>
            <a:p>
              <a:endParaRPr lang="en-US" sz="2400" dirty="0" smtClean="0">
                <a:solidFill>
                  <a:schemeClr val="bg1"/>
                </a:solidFill>
                <a:latin typeface="Arial" pitchFamily="34" charset="0"/>
                <a:cs typeface="Arial" pitchFamily="34" charset="0"/>
              </a:endParaRPr>
            </a:p>
            <a:p>
              <a:endParaRPr lang="en-US" sz="2400" dirty="0">
                <a:solidFill>
                  <a:schemeClr val="bg1"/>
                </a:solidFill>
                <a:latin typeface="Arial" pitchFamily="34" charset="0"/>
                <a:cs typeface="Arial" pitchFamily="34" charset="0"/>
              </a:endParaRPr>
            </a:p>
          </p:txBody>
        </p:sp>
        <p:grpSp>
          <p:nvGrpSpPr>
            <p:cNvPr id="20" name="Group 19"/>
            <p:cNvGrpSpPr/>
            <p:nvPr/>
          </p:nvGrpSpPr>
          <p:grpSpPr>
            <a:xfrm>
              <a:off x="422031" y="4765119"/>
              <a:ext cx="7974397" cy="2339102"/>
              <a:chOff x="422031" y="4765119"/>
              <a:chExt cx="7974397" cy="2339102"/>
            </a:xfrm>
          </p:grpSpPr>
          <p:sp>
            <p:nvSpPr>
              <p:cNvPr id="6" name="TextBox 5"/>
              <p:cNvSpPr txBox="1"/>
              <p:nvPr/>
            </p:nvSpPr>
            <p:spPr>
              <a:xfrm>
                <a:off x="422031" y="4765119"/>
                <a:ext cx="6288258" cy="2339102"/>
              </a:xfrm>
              <a:prstGeom prst="rect">
                <a:avLst/>
              </a:prstGeom>
              <a:noFill/>
            </p:spPr>
            <p:txBody>
              <a:bodyPr wrap="square" rtlCol="0">
                <a:spAutoFit/>
              </a:bodyPr>
              <a:lstStyle/>
              <a:p>
                <a:r>
                  <a:rPr lang="en-US" sz="1600" dirty="0" smtClean="0">
                    <a:solidFill>
                      <a:schemeClr val="bg1"/>
                    </a:solidFill>
                  </a:rPr>
                  <a:t>For example Beyer  formula for coefficient of permeability (k)</a:t>
                </a:r>
              </a:p>
              <a:p>
                <a:endParaRPr lang="en-US" sz="1600" dirty="0" smtClean="0">
                  <a:solidFill>
                    <a:schemeClr val="bg1"/>
                  </a:solidFill>
                </a:endParaRPr>
              </a:p>
              <a:p>
                <a:r>
                  <a:rPr lang="en-US" sz="1600" dirty="0" smtClean="0">
                    <a:solidFill>
                      <a:schemeClr val="bg1"/>
                    </a:solidFill>
                  </a:rPr>
                  <a:t>K = C . (</a:t>
                </a:r>
                <a:r>
                  <a:rPr lang="en-US" sz="1600" dirty="0" smtClean="0">
                    <a:solidFill>
                      <a:srgbClr val="FF0000"/>
                    </a:solidFill>
                  </a:rPr>
                  <a:t>d</a:t>
                </a:r>
                <a:r>
                  <a:rPr lang="en-US" sz="1600" baseline="-25000" dirty="0" smtClean="0">
                    <a:solidFill>
                      <a:srgbClr val="FF0000"/>
                    </a:solidFill>
                  </a:rPr>
                  <a:t>10</a:t>
                </a:r>
                <a:r>
                  <a:rPr lang="en-US" sz="1600" dirty="0" smtClean="0">
                    <a:solidFill>
                      <a:schemeClr val="bg1"/>
                    </a:solidFill>
                  </a:rPr>
                  <a:t>)</a:t>
                </a:r>
                <a:r>
                  <a:rPr lang="en-US" sz="1600" baseline="30000" dirty="0" smtClean="0">
                    <a:solidFill>
                      <a:schemeClr val="bg1"/>
                    </a:solidFill>
                  </a:rPr>
                  <a:t>2</a:t>
                </a:r>
              </a:p>
              <a:p>
                <a:r>
                  <a:rPr lang="en-US" sz="1600" dirty="0" smtClean="0">
                    <a:solidFill>
                      <a:schemeClr val="bg1"/>
                    </a:solidFill>
                  </a:rPr>
                  <a:t>Where :</a:t>
                </a:r>
              </a:p>
              <a:p>
                <a:r>
                  <a:rPr lang="en-US" sz="1600" dirty="0" smtClean="0">
                    <a:solidFill>
                      <a:schemeClr val="bg1"/>
                    </a:solidFill>
                  </a:rPr>
                  <a:t>	C = 	4.5x10</a:t>
                </a:r>
                <a:r>
                  <a:rPr lang="en-US" sz="1600" baseline="30000" dirty="0" smtClean="0">
                    <a:solidFill>
                      <a:schemeClr val="bg1"/>
                    </a:solidFill>
                  </a:rPr>
                  <a:t>-3</a:t>
                </a:r>
                <a:r>
                  <a:rPr lang="en-US" sz="1600" dirty="0" smtClean="0">
                    <a:solidFill>
                      <a:schemeClr val="bg1"/>
                    </a:solidFill>
                  </a:rPr>
                  <a:t> </a:t>
                </a:r>
                <a:r>
                  <a:rPr lang="en-US" sz="1600" i="1" dirty="0" smtClean="0">
                    <a:solidFill>
                      <a:schemeClr val="bg1"/>
                    </a:solidFill>
                  </a:rPr>
                  <a:t>log   </a:t>
                </a:r>
              </a:p>
              <a:p>
                <a:r>
                  <a:rPr lang="en-US" sz="1600" dirty="0" smtClean="0">
                    <a:solidFill>
                      <a:schemeClr val="bg1"/>
                    </a:solidFill>
                  </a:rPr>
                  <a:t>	</a:t>
                </a:r>
              </a:p>
              <a:p>
                <a:r>
                  <a:rPr lang="en-US" sz="1600" dirty="0" smtClean="0">
                    <a:solidFill>
                      <a:schemeClr val="bg1"/>
                    </a:solidFill>
                  </a:rPr>
                  <a:t>	U = 	Uniformity coefficient = d</a:t>
                </a:r>
                <a:r>
                  <a:rPr lang="en-US" sz="1600" baseline="-25000" dirty="0" smtClean="0">
                    <a:solidFill>
                      <a:schemeClr val="bg1"/>
                    </a:solidFill>
                  </a:rPr>
                  <a:t>60</a:t>
                </a:r>
                <a:r>
                  <a:rPr lang="en-US" sz="1600" dirty="0" smtClean="0">
                    <a:solidFill>
                      <a:schemeClr val="bg1"/>
                    </a:solidFill>
                  </a:rPr>
                  <a:t>/</a:t>
                </a:r>
                <a:r>
                  <a:rPr lang="en-US" sz="1600" dirty="0" smtClean="0">
                    <a:solidFill>
                      <a:srgbClr val="FF0000"/>
                    </a:solidFill>
                  </a:rPr>
                  <a:t>d</a:t>
                </a:r>
                <a:r>
                  <a:rPr lang="en-US" sz="1600" baseline="-25000" dirty="0" smtClean="0">
                    <a:solidFill>
                      <a:srgbClr val="FF0000"/>
                    </a:solidFill>
                  </a:rPr>
                  <a:t>10</a:t>
                </a:r>
                <a:r>
                  <a:rPr lang="en-US" sz="1600" baseline="-25000" dirty="0" smtClean="0">
                    <a:solidFill>
                      <a:schemeClr val="bg1"/>
                    </a:solidFill>
                  </a:rPr>
                  <a:t> </a:t>
                </a:r>
              </a:p>
              <a:p>
                <a:r>
                  <a:rPr lang="en-US" sz="1600" dirty="0" smtClean="0">
                    <a:solidFill>
                      <a:schemeClr val="bg1"/>
                    </a:solidFill>
                  </a:rPr>
                  <a:t>	</a:t>
                </a:r>
                <a:r>
                  <a:rPr lang="en-US" sz="1600" dirty="0" smtClean="0">
                    <a:solidFill>
                      <a:srgbClr val="FF0000"/>
                    </a:solidFill>
                  </a:rPr>
                  <a:t>d</a:t>
                </a:r>
                <a:r>
                  <a:rPr lang="en-US" sz="1600" baseline="-25000" dirty="0" smtClean="0">
                    <a:solidFill>
                      <a:srgbClr val="FF0000"/>
                    </a:solidFill>
                  </a:rPr>
                  <a:t>10</a:t>
                </a:r>
                <a:r>
                  <a:rPr lang="en-US" sz="1600" dirty="0" smtClean="0">
                    <a:solidFill>
                      <a:schemeClr val="bg1"/>
                    </a:solidFill>
                  </a:rPr>
                  <a:t> = 	Effective diameter (mm) </a:t>
                </a:r>
              </a:p>
              <a:p>
                <a:endParaRPr lang="en-US" dirty="0"/>
              </a:p>
            </p:txBody>
          </p:sp>
          <p:pic>
            <p:nvPicPr>
              <p:cNvPr id="40964" name="Picture 4"/>
              <p:cNvPicPr>
                <a:picLocks noChangeAspect="1" noChangeArrowheads="1"/>
              </p:cNvPicPr>
              <p:nvPr/>
            </p:nvPicPr>
            <p:blipFill>
              <a:blip r:embed="rId3" cstate="print"/>
              <a:srcRect/>
              <a:stretch>
                <a:fillRect/>
              </a:stretch>
            </p:blipFill>
            <p:spPr bwMode="auto">
              <a:xfrm>
                <a:off x="6341966" y="4890428"/>
                <a:ext cx="2054462" cy="1608846"/>
              </a:xfrm>
              <a:prstGeom prst="rect">
                <a:avLst/>
              </a:prstGeom>
              <a:noFill/>
              <a:ln w="9525">
                <a:noFill/>
                <a:miter lim="800000"/>
                <a:headEnd/>
                <a:tailEnd/>
              </a:ln>
            </p:spPr>
          </p:pic>
          <p:cxnSp>
            <p:nvCxnSpPr>
              <p:cNvPr id="9" name="Straight Arrow Connector 8"/>
              <p:cNvCxnSpPr/>
              <p:nvPr/>
            </p:nvCxnSpPr>
            <p:spPr>
              <a:xfrm>
                <a:off x="6657975" y="6057900"/>
                <a:ext cx="1404938" cy="4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7986713" y="6129338"/>
                <a:ext cx="138112" cy="4762"/>
              </a:xfrm>
              <a:prstGeom prst="straightConnector1">
                <a:avLst/>
              </a:prstGeom>
              <a:ln>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39075" y="6153150"/>
                <a:ext cx="482824" cy="369332"/>
              </a:xfrm>
              <a:prstGeom prst="rect">
                <a:avLst/>
              </a:prstGeom>
              <a:noFill/>
            </p:spPr>
            <p:txBody>
              <a:bodyPr wrap="none" rtlCol="0">
                <a:spAutoFit/>
              </a:bodyPr>
              <a:lstStyle/>
              <a:p>
                <a:r>
                  <a:rPr lang="en-US" dirty="0" smtClean="0">
                    <a:solidFill>
                      <a:srgbClr val="FF0000"/>
                    </a:solidFill>
                  </a:rPr>
                  <a:t>d</a:t>
                </a:r>
                <a:r>
                  <a:rPr lang="en-US" baseline="-25000" dirty="0" smtClean="0">
                    <a:solidFill>
                      <a:srgbClr val="FF0000"/>
                    </a:solidFill>
                  </a:rPr>
                  <a:t>10</a:t>
                </a:r>
                <a:endParaRPr lang="en-US" baseline="-25000" dirty="0">
                  <a:solidFill>
                    <a:srgbClr val="FF0000"/>
                  </a:solidFill>
                </a:endParaRPr>
              </a:p>
            </p:txBody>
          </p:sp>
          <p:sp>
            <p:nvSpPr>
              <p:cNvPr id="13" name="TextBox 12"/>
              <p:cNvSpPr txBox="1"/>
              <p:nvPr/>
            </p:nvSpPr>
            <p:spPr>
              <a:xfrm>
                <a:off x="5614035" y="5841317"/>
                <a:ext cx="1005403" cy="646331"/>
              </a:xfrm>
              <a:prstGeom prst="rect">
                <a:avLst/>
              </a:prstGeom>
              <a:noFill/>
            </p:spPr>
            <p:txBody>
              <a:bodyPr wrap="none" rtlCol="0">
                <a:spAutoFit/>
              </a:bodyPr>
              <a:lstStyle/>
              <a:p>
                <a:pPr algn="r"/>
                <a:r>
                  <a:rPr lang="en-US" dirty="0" smtClean="0">
                    <a:solidFill>
                      <a:srgbClr val="FF0000"/>
                    </a:solidFill>
                  </a:rPr>
                  <a:t>10%</a:t>
                </a:r>
              </a:p>
              <a:p>
                <a:pPr algn="r"/>
                <a:r>
                  <a:rPr lang="en-US" dirty="0" smtClean="0">
                    <a:solidFill>
                      <a:srgbClr val="FF0000"/>
                    </a:solidFill>
                  </a:rPr>
                  <a:t>Passing</a:t>
                </a:r>
                <a:endParaRPr lang="en-US" baseline="-25000" dirty="0">
                  <a:solidFill>
                    <a:srgbClr val="FF0000"/>
                  </a:solidFill>
                </a:endParaRPr>
              </a:p>
            </p:txBody>
          </p:sp>
          <p:grpSp>
            <p:nvGrpSpPr>
              <p:cNvPr id="19" name="Group 18"/>
              <p:cNvGrpSpPr/>
              <p:nvPr/>
            </p:nvGrpSpPr>
            <p:grpSpPr>
              <a:xfrm>
                <a:off x="3437207" y="5678046"/>
                <a:ext cx="609600" cy="569814"/>
                <a:chOff x="6096000" y="1781295"/>
                <a:chExt cx="609600" cy="569814"/>
              </a:xfrm>
            </p:grpSpPr>
            <p:sp>
              <p:nvSpPr>
                <p:cNvPr id="14" name="Rectangle 13"/>
                <p:cNvSpPr/>
                <p:nvPr/>
              </p:nvSpPr>
              <p:spPr>
                <a:xfrm>
                  <a:off x="6130836" y="1781295"/>
                  <a:ext cx="482824" cy="307777"/>
                </a:xfrm>
                <a:prstGeom prst="rect">
                  <a:avLst/>
                </a:prstGeom>
              </p:spPr>
              <p:txBody>
                <a:bodyPr wrap="none">
                  <a:spAutoFit/>
                </a:bodyPr>
                <a:lstStyle/>
                <a:p>
                  <a:r>
                    <a:rPr lang="en-US" sz="1400" i="1" dirty="0" smtClean="0">
                      <a:solidFill>
                        <a:schemeClr val="bg1"/>
                      </a:solidFill>
                    </a:rPr>
                    <a:t>500</a:t>
                  </a:r>
                  <a:endParaRPr lang="en-US" sz="1400" dirty="0"/>
                </a:p>
              </p:txBody>
            </p:sp>
            <p:sp>
              <p:nvSpPr>
                <p:cNvPr id="15" name="Rectangle 14"/>
                <p:cNvSpPr/>
                <p:nvPr/>
              </p:nvSpPr>
              <p:spPr>
                <a:xfrm>
                  <a:off x="6186268" y="2043332"/>
                  <a:ext cx="364202" cy="307777"/>
                </a:xfrm>
                <a:prstGeom prst="rect">
                  <a:avLst/>
                </a:prstGeom>
              </p:spPr>
              <p:txBody>
                <a:bodyPr wrap="none">
                  <a:spAutoFit/>
                </a:bodyPr>
                <a:lstStyle/>
                <a:p>
                  <a:r>
                    <a:rPr lang="en-US" sz="1400" i="1" dirty="0" smtClean="0">
                      <a:solidFill>
                        <a:schemeClr val="bg1"/>
                      </a:solidFill>
                    </a:rPr>
                    <a:t>U </a:t>
                  </a:r>
                  <a:endParaRPr lang="en-US" sz="1400" dirty="0"/>
                </a:p>
              </p:txBody>
            </p:sp>
            <p:cxnSp>
              <p:nvCxnSpPr>
                <p:cNvPr id="17" name="Straight Connector 16"/>
                <p:cNvCxnSpPr/>
                <p:nvPr/>
              </p:nvCxnSpPr>
              <p:spPr>
                <a:xfrm>
                  <a:off x="6096000" y="2057400"/>
                  <a:ext cx="609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5912132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5284" y="34116"/>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Reporting Geotechnical Investigation</a:t>
            </a:r>
            <a:endParaRPr lang="en-US" sz="2000" u="sng"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253218" y="595035"/>
            <a:ext cx="8651631" cy="6340197"/>
          </a:xfrm>
          <a:prstGeom prst="rect">
            <a:avLst/>
          </a:prstGeom>
          <a:noFill/>
        </p:spPr>
        <p:txBody>
          <a:bodyPr wrap="square" rtlCol="0">
            <a:spAutoFit/>
          </a:bodyPr>
          <a:lstStyle/>
          <a:p>
            <a:pPr>
              <a:lnSpc>
                <a:spcPct val="150000"/>
              </a:lnSpc>
            </a:pPr>
            <a:r>
              <a:rPr lang="en-US" dirty="0" smtClean="0">
                <a:solidFill>
                  <a:schemeClr val="bg1"/>
                </a:solidFill>
              </a:rPr>
              <a:t>	Both an adequate </a:t>
            </a:r>
            <a:r>
              <a:rPr lang="en-US" dirty="0" smtClean="0">
                <a:solidFill>
                  <a:srgbClr val="FF0000"/>
                </a:solidFill>
              </a:rPr>
              <a:t>geotechnical investigation </a:t>
            </a:r>
            <a:r>
              <a:rPr lang="en-US" dirty="0" smtClean="0">
                <a:solidFill>
                  <a:schemeClr val="bg1"/>
                </a:solidFill>
              </a:rPr>
              <a:t>and a </a:t>
            </a:r>
            <a:r>
              <a:rPr lang="en-US" dirty="0" smtClean="0">
                <a:solidFill>
                  <a:srgbClr val="FF0000"/>
                </a:solidFill>
              </a:rPr>
              <a:t>comprehensive geotechnical report </a:t>
            </a:r>
            <a:r>
              <a:rPr lang="en-US" dirty="0" smtClean="0">
                <a:solidFill>
                  <a:schemeClr val="bg1"/>
                </a:solidFill>
              </a:rPr>
              <a:t>are necessary to construct a </a:t>
            </a:r>
            <a:r>
              <a:rPr lang="en-US" u="sng" dirty="0" smtClean="0">
                <a:solidFill>
                  <a:srgbClr val="FF0000"/>
                </a:solidFill>
              </a:rPr>
              <a:t>safe</a:t>
            </a:r>
            <a:r>
              <a:rPr lang="en-US" dirty="0" smtClean="0">
                <a:solidFill>
                  <a:schemeClr val="bg1"/>
                </a:solidFill>
              </a:rPr>
              <a:t>, </a:t>
            </a:r>
            <a:r>
              <a:rPr lang="en-US" u="sng" dirty="0" smtClean="0">
                <a:solidFill>
                  <a:srgbClr val="FF0000"/>
                </a:solidFill>
              </a:rPr>
              <a:t>cost-effective</a:t>
            </a:r>
            <a:r>
              <a:rPr lang="en-US" dirty="0" smtClean="0">
                <a:solidFill>
                  <a:schemeClr val="bg1"/>
                </a:solidFill>
              </a:rPr>
              <a:t> project.</a:t>
            </a:r>
          </a:p>
          <a:p>
            <a:pPr>
              <a:lnSpc>
                <a:spcPct val="150000"/>
              </a:lnSpc>
            </a:pPr>
            <a:endParaRPr lang="en-US" dirty="0" smtClean="0">
              <a:solidFill>
                <a:schemeClr val="bg1"/>
              </a:solidFill>
            </a:endParaRPr>
          </a:p>
          <a:p>
            <a:pPr>
              <a:lnSpc>
                <a:spcPct val="150000"/>
              </a:lnSpc>
            </a:pPr>
            <a:r>
              <a:rPr lang="en-US" dirty="0" smtClean="0">
                <a:solidFill>
                  <a:schemeClr val="bg1"/>
                </a:solidFill>
              </a:rPr>
              <a:t>While the geotechnical report content and format will vary by project size and highway agency, all geotechnical reports should contain certain </a:t>
            </a:r>
            <a:r>
              <a:rPr lang="en-US" b="1" dirty="0" smtClean="0">
                <a:solidFill>
                  <a:schemeClr val="bg1"/>
                </a:solidFill>
              </a:rPr>
              <a:t>basic</a:t>
            </a:r>
            <a:r>
              <a:rPr lang="en-US" dirty="0" smtClean="0">
                <a:solidFill>
                  <a:schemeClr val="bg1"/>
                </a:solidFill>
              </a:rPr>
              <a:t> essential information, including:</a:t>
            </a:r>
          </a:p>
          <a:p>
            <a:endParaRPr lang="en-US" dirty="0" smtClean="0">
              <a:solidFill>
                <a:schemeClr val="bg1"/>
              </a:solidFill>
            </a:endParaRPr>
          </a:p>
          <a:p>
            <a:pPr marL="342900" indent="-342900">
              <a:lnSpc>
                <a:spcPct val="130000"/>
              </a:lnSpc>
              <a:buFont typeface="+mj-lt"/>
              <a:buAutoNum type="arabicPeriod"/>
            </a:pPr>
            <a:r>
              <a:rPr lang="en-US" sz="1600" i="1" dirty="0" smtClean="0">
                <a:solidFill>
                  <a:srgbClr val="007635"/>
                </a:solidFill>
              </a:rPr>
              <a:t>Cover letter and Executive summery</a:t>
            </a:r>
          </a:p>
          <a:p>
            <a:pPr marL="342900" indent="-342900">
              <a:lnSpc>
                <a:spcPct val="130000"/>
              </a:lnSpc>
              <a:buFont typeface="+mj-lt"/>
              <a:buAutoNum type="arabicPeriod"/>
            </a:pPr>
            <a:r>
              <a:rPr lang="en-US" sz="1600" i="1" dirty="0" smtClean="0">
                <a:solidFill>
                  <a:srgbClr val="007635"/>
                </a:solidFill>
              </a:rPr>
              <a:t>Scope of the Project</a:t>
            </a:r>
          </a:p>
          <a:p>
            <a:pPr marL="342900" indent="-342900">
              <a:lnSpc>
                <a:spcPct val="130000"/>
              </a:lnSpc>
              <a:buFont typeface="+mj-lt"/>
              <a:buAutoNum type="arabicPeriod"/>
            </a:pPr>
            <a:r>
              <a:rPr lang="en-US" sz="1600" i="1" dirty="0" smtClean="0">
                <a:solidFill>
                  <a:srgbClr val="007635"/>
                </a:solidFill>
              </a:rPr>
              <a:t>Site Description</a:t>
            </a:r>
          </a:p>
          <a:p>
            <a:pPr marL="342900" indent="-342900">
              <a:lnSpc>
                <a:spcPct val="130000"/>
              </a:lnSpc>
              <a:buFont typeface="+mj-lt"/>
              <a:buAutoNum type="arabicPeriod"/>
            </a:pPr>
            <a:r>
              <a:rPr lang="en-US" sz="1600" i="1" dirty="0" smtClean="0">
                <a:solidFill>
                  <a:srgbClr val="007635"/>
                </a:solidFill>
              </a:rPr>
              <a:t>Proposed Construction</a:t>
            </a:r>
          </a:p>
          <a:p>
            <a:pPr marL="342900" indent="-342900">
              <a:lnSpc>
                <a:spcPct val="130000"/>
              </a:lnSpc>
              <a:buFont typeface="+mj-lt"/>
              <a:buAutoNum type="arabicPeriod"/>
            </a:pPr>
            <a:r>
              <a:rPr lang="en-US" sz="1600" i="1" dirty="0" smtClean="0">
                <a:solidFill>
                  <a:srgbClr val="007635"/>
                </a:solidFill>
              </a:rPr>
              <a:t>Summary of all subsurface exploration data, including subsurface soil profile, exploration logs, laboratory or in situ test results, and ground water information; </a:t>
            </a:r>
          </a:p>
          <a:p>
            <a:pPr marL="342900" indent="-342900">
              <a:lnSpc>
                <a:spcPct val="130000"/>
              </a:lnSpc>
              <a:buFont typeface="+mj-lt"/>
              <a:buAutoNum type="arabicPeriod"/>
            </a:pPr>
            <a:r>
              <a:rPr lang="en-US" sz="1600" i="1" dirty="0" smtClean="0">
                <a:solidFill>
                  <a:srgbClr val="007635"/>
                </a:solidFill>
              </a:rPr>
              <a:t>Interpretation and analysis of the subsurface data; Specific engineering recommendations for design;</a:t>
            </a:r>
          </a:p>
          <a:p>
            <a:pPr marL="342900" indent="-342900">
              <a:lnSpc>
                <a:spcPct val="130000"/>
              </a:lnSpc>
              <a:buFont typeface="+mj-lt"/>
              <a:buAutoNum type="arabicPeriod"/>
            </a:pPr>
            <a:r>
              <a:rPr lang="en-US" sz="1600" i="1" dirty="0" smtClean="0">
                <a:solidFill>
                  <a:srgbClr val="007635"/>
                </a:solidFill>
              </a:rPr>
              <a:t>Discussion of conditions for solution of anticipated problems; and Recommended geotechnical special provisions.</a:t>
            </a:r>
          </a:p>
          <a:p>
            <a:endParaRPr lang="en-US" dirty="0">
              <a:solidFill>
                <a:schemeClr val="bg1"/>
              </a:solidFill>
            </a:endParaRPr>
          </a:p>
        </p:txBody>
      </p:sp>
    </p:spTree>
    <p:extLst>
      <p:ext uri="{BB962C8B-B14F-4D97-AF65-F5344CB8AC3E}">
        <p14:creationId xmlns:p14="http://schemas.microsoft.com/office/powerpoint/2010/main" val="18826365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524975" y="316591"/>
            <a:ext cx="2366370" cy="293304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383" y="1344196"/>
            <a:ext cx="3121447" cy="190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5" cstate="print"/>
          <a:srcRect/>
          <a:stretch>
            <a:fillRect/>
          </a:stretch>
        </p:blipFill>
        <p:spPr bwMode="auto">
          <a:xfrm>
            <a:off x="2350986" y="1676686"/>
            <a:ext cx="4048125" cy="2857500"/>
          </a:xfrm>
          <a:prstGeom prst="rect">
            <a:avLst/>
          </a:prstGeom>
          <a:noFill/>
          <a:ln w="9525">
            <a:noFill/>
            <a:miter lim="800000"/>
            <a:headEnd/>
            <a:tailEnd/>
          </a:ln>
        </p:spPr>
      </p:pic>
      <p:pic>
        <p:nvPicPr>
          <p:cNvPr id="32771" name="Picture 3"/>
          <p:cNvPicPr>
            <a:picLocks noChangeAspect="1" noChangeArrowheads="1"/>
          </p:cNvPicPr>
          <p:nvPr/>
        </p:nvPicPr>
        <p:blipFill>
          <a:blip r:embed="rId5" cstate="print"/>
          <a:srcRect/>
          <a:stretch>
            <a:fillRect/>
          </a:stretch>
        </p:blipFill>
        <p:spPr bwMode="auto">
          <a:xfrm>
            <a:off x="1935695" y="1585246"/>
            <a:ext cx="7011353" cy="4949190"/>
          </a:xfrm>
          <a:prstGeom prst="rect">
            <a:avLst/>
          </a:prstGeom>
          <a:noFill/>
          <a:ln w="9525">
            <a:noFill/>
            <a:miter lim="800000"/>
            <a:headEnd/>
            <a:tailEnd/>
          </a:ln>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38915" name="Picture 3"/>
          <p:cNvPicPr>
            <a:picLocks noChangeAspect="1" noChangeArrowheads="1"/>
          </p:cNvPicPr>
          <p:nvPr/>
        </p:nvPicPr>
        <p:blipFill>
          <a:blip r:embed="rId6" cstate="print"/>
          <a:srcRect/>
          <a:stretch>
            <a:fillRect/>
          </a:stretch>
        </p:blipFill>
        <p:spPr bwMode="auto">
          <a:xfrm>
            <a:off x="373964" y="3311690"/>
            <a:ext cx="1764321" cy="2545033"/>
          </a:xfrm>
          <a:prstGeom prst="rect">
            <a:avLst/>
          </a:prstGeom>
          <a:noFill/>
          <a:ln w="9525">
            <a:noFill/>
            <a:miter lim="800000"/>
            <a:headEnd/>
            <a:tailEnd/>
          </a:ln>
        </p:spPr>
      </p:pic>
      <p:sp>
        <p:nvSpPr>
          <p:cNvPr id="9" name="Rectangle 8"/>
          <p:cNvSpPr/>
          <p:nvPr/>
        </p:nvSpPr>
        <p:spPr>
          <a:xfrm>
            <a:off x="576775" y="422024"/>
            <a:ext cx="1125416" cy="337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69848" y="3838130"/>
            <a:ext cx="1125416" cy="1008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03270" y="4103071"/>
            <a:ext cx="1125416" cy="60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76660" y="5552044"/>
            <a:ext cx="2002301" cy="342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74315" y="4466487"/>
            <a:ext cx="1048043" cy="13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55467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6" t="4552" r="2398" b="-3423"/>
          <a:stretch/>
        </p:blipFill>
        <p:spPr bwMode="auto">
          <a:xfrm>
            <a:off x="152399" y="528780"/>
            <a:ext cx="8704997" cy="638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74955" y="528780"/>
            <a:ext cx="4585654" cy="1518385"/>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35284" y="17528"/>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1328559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88" y="1048781"/>
            <a:ext cx="858202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233" y="675250"/>
            <a:ext cx="3326552" cy="369332"/>
          </a:xfrm>
          <a:prstGeom prst="rect">
            <a:avLst/>
          </a:prstGeom>
          <a:noFill/>
        </p:spPr>
        <p:txBody>
          <a:bodyPr wrap="none" rtlCol="0">
            <a:spAutoFit/>
          </a:bodyPr>
          <a:lstStyle/>
          <a:p>
            <a:r>
              <a:rPr lang="en-US" dirty="0" smtClean="0">
                <a:solidFill>
                  <a:srgbClr val="007635"/>
                </a:solidFill>
              </a:rPr>
              <a:t>1- Map of the Project Location </a:t>
            </a:r>
            <a:endParaRPr lang="en-US" dirty="0">
              <a:solidFill>
                <a:srgbClr val="007635"/>
              </a:solidFill>
            </a:endParaRPr>
          </a:p>
        </p:txBody>
      </p:sp>
    </p:spTree>
    <p:extLst>
      <p:ext uri="{BB962C8B-B14F-4D97-AF65-F5344CB8AC3E}">
        <p14:creationId xmlns:p14="http://schemas.microsoft.com/office/powerpoint/2010/main" val="41235723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 t="-1956" r="934" b="19764"/>
          <a:stretch/>
        </p:blipFill>
        <p:spPr bwMode="auto">
          <a:xfrm>
            <a:off x="152400" y="1153552"/>
            <a:ext cx="8869680"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464233" y="675250"/>
            <a:ext cx="2236510" cy="369332"/>
          </a:xfrm>
          <a:prstGeom prst="rect">
            <a:avLst/>
          </a:prstGeom>
          <a:noFill/>
        </p:spPr>
        <p:txBody>
          <a:bodyPr wrap="none" rtlCol="0">
            <a:spAutoFit/>
          </a:bodyPr>
          <a:lstStyle/>
          <a:p>
            <a:r>
              <a:rPr lang="en-US" dirty="0" smtClean="0">
                <a:solidFill>
                  <a:srgbClr val="007635"/>
                </a:solidFill>
              </a:rPr>
              <a:t>2- Boring Locations </a:t>
            </a:r>
            <a:endParaRPr lang="en-US" dirty="0">
              <a:solidFill>
                <a:srgbClr val="007635"/>
              </a:solidFill>
            </a:endParaRPr>
          </a:p>
        </p:txBody>
      </p:sp>
    </p:spTree>
    <p:extLst>
      <p:ext uri="{BB962C8B-B14F-4D97-AF65-F5344CB8AC3E}">
        <p14:creationId xmlns:p14="http://schemas.microsoft.com/office/powerpoint/2010/main" val="396666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rotWithShape="1">
          <a:blip r:embed="rId3" cstate="print"/>
          <a:srcRect t="25946" b="36060"/>
          <a:stretch/>
        </p:blipFill>
        <p:spPr bwMode="auto">
          <a:xfrm>
            <a:off x="6542724" y="3781011"/>
            <a:ext cx="2396556" cy="1762628"/>
          </a:xfrm>
          <a:prstGeom prst="rect">
            <a:avLst/>
          </a:prstGeom>
          <a:noFill/>
          <a:ln w="9525">
            <a:noFill/>
            <a:miter lim="800000"/>
            <a:headEnd/>
            <a:tailEnd/>
          </a:ln>
        </p:spPr>
      </p:pic>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INTRODUCTION</a:t>
            </a:r>
          </a:p>
        </p:txBody>
      </p:sp>
      <p:sp>
        <p:nvSpPr>
          <p:cNvPr id="4" name="Rectangle 3"/>
          <p:cNvSpPr/>
          <p:nvPr/>
        </p:nvSpPr>
        <p:spPr>
          <a:xfrm>
            <a:off x="228600" y="1524000"/>
            <a:ext cx="8763000" cy="3354765"/>
          </a:xfrm>
          <a:prstGeom prst="rect">
            <a:avLst/>
          </a:prstGeom>
        </p:spPr>
        <p:txBody>
          <a:bodyPr>
            <a:spAutoFit/>
          </a:bodyPr>
          <a:lstStyle/>
          <a:p>
            <a:r>
              <a:rPr lang="en-US" sz="2800" dirty="0" smtClean="0">
                <a:solidFill>
                  <a:srgbClr val="FFFF00"/>
                </a:solidFill>
                <a:effectLst>
                  <a:outerShdw blurRad="38100" dist="38100" dir="2700000" algn="tl">
                    <a:srgbClr val="000000">
                      <a:alpha val="43137"/>
                    </a:srgbClr>
                  </a:outerShdw>
                </a:effectLst>
              </a:rPr>
              <a:t>2.  Conduct a thorough geotechnical investigation</a:t>
            </a:r>
          </a:p>
          <a:p>
            <a:endParaRPr lang="en-US" sz="2000" b="1" dirty="0">
              <a:effectLst>
                <a:outerShdw blurRad="38100" dist="38100" dir="2700000" algn="tl">
                  <a:srgbClr val="69676D"/>
                </a:outerShdw>
              </a:effectLst>
            </a:endParaRPr>
          </a:p>
          <a:p>
            <a:r>
              <a:rPr lang="en-US" sz="2000" b="1" dirty="0" smtClean="0">
                <a:effectLst>
                  <a:outerShdw blurRad="38100" dist="38100" dir="2700000" algn="tl">
                    <a:srgbClr val="69676D"/>
                  </a:outerShdw>
                </a:effectLst>
              </a:rPr>
              <a:t>This </a:t>
            </a:r>
            <a:r>
              <a:rPr lang="en-US" sz="2000" b="1" dirty="0">
                <a:effectLst>
                  <a:outerShdw blurRad="38100" dist="38100" dir="2700000" algn="tl">
                    <a:srgbClr val="69676D"/>
                  </a:outerShdw>
                </a:effectLst>
              </a:rPr>
              <a:t>requires the  skill and the knowledge to</a:t>
            </a:r>
          </a:p>
          <a:p>
            <a:pPr>
              <a:spcBef>
                <a:spcPts val="0"/>
              </a:spcBef>
              <a:spcAft>
                <a:spcPts val="0"/>
              </a:spcAft>
            </a:pPr>
            <a:endParaRPr lang="en-US" dirty="0">
              <a:effectLst>
                <a:outerShdw blurRad="38100" dist="38100" dir="2700000" algn="tl">
                  <a:srgbClr val="69676D"/>
                </a:outerShdw>
              </a:effectLst>
            </a:endParaRPr>
          </a:p>
          <a:p>
            <a:pPr marL="342900" indent="-342900">
              <a:spcBef>
                <a:spcPts val="0"/>
              </a:spcBef>
              <a:spcAft>
                <a:spcPts val="0"/>
              </a:spcAft>
              <a:buFont typeface="+mj-lt"/>
              <a:buAutoNum type="arabicPeriod"/>
            </a:pPr>
            <a:r>
              <a:rPr lang="en-US" dirty="0" smtClean="0">
                <a:effectLst>
                  <a:outerShdw blurRad="38100" dist="38100" dir="2700000" algn="tl">
                    <a:srgbClr val="000000">
                      <a:alpha val="43137"/>
                    </a:srgbClr>
                  </a:outerShdw>
                </a:effectLst>
              </a:rPr>
              <a:t>Identify </a:t>
            </a:r>
            <a:r>
              <a:rPr lang="en-US" dirty="0">
                <a:effectLst>
                  <a:outerShdw blurRad="38100" dist="38100" dir="2700000" algn="tl">
                    <a:srgbClr val="000000">
                      <a:alpha val="43137"/>
                    </a:srgbClr>
                  </a:outerShdw>
                </a:effectLst>
              </a:rPr>
              <a:t>and describe rock &amp; soil </a:t>
            </a:r>
            <a:r>
              <a:rPr lang="en-US" dirty="0" smtClean="0">
                <a:effectLst>
                  <a:outerShdw blurRad="38100" dist="38100" dir="2700000" algn="tl">
                    <a:srgbClr val="000000">
                      <a:alpha val="43137"/>
                    </a:srgbClr>
                  </a:outerShdw>
                </a:effectLst>
              </a:rPr>
              <a:t>formations</a:t>
            </a:r>
          </a:p>
          <a:p>
            <a:pPr marL="342900" indent="-342900">
              <a:spcBef>
                <a:spcPts val="0"/>
              </a:spcBef>
              <a:spcAft>
                <a:spcPts val="0"/>
              </a:spcAft>
              <a:buFont typeface="+mj-lt"/>
              <a:buAutoNum type="arabicPeriod"/>
            </a:pPr>
            <a:r>
              <a:rPr lang="en-US" dirty="0">
                <a:effectLst>
                  <a:outerShdw blurRad="38100" dist="38100" dir="2700000" algn="tl">
                    <a:srgbClr val="000000">
                      <a:alpha val="43137"/>
                    </a:srgbClr>
                  </a:outerShdw>
                </a:effectLst>
                <a:latin typeface="Arial" pitchFamily="34" charset="0"/>
                <a:cs typeface="Arial" pitchFamily="34" charset="0"/>
              </a:rPr>
              <a:t>Identify geologic </a:t>
            </a:r>
            <a:r>
              <a:rPr lang="en-US" dirty="0" smtClean="0">
                <a:effectLst>
                  <a:outerShdw blurRad="38100" dist="38100" dir="2700000" algn="tl">
                    <a:srgbClr val="000000">
                      <a:alpha val="43137"/>
                    </a:srgbClr>
                  </a:outerShdw>
                </a:effectLst>
                <a:latin typeface="Arial" pitchFamily="34" charset="0"/>
                <a:cs typeface="Arial" pitchFamily="34" charset="0"/>
              </a:rPr>
              <a:t>hazards</a:t>
            </a:r>
            <a:endParaRPr lang="en-US" dirty="0">
              <a:effectLst>
                <a:outerShdw blurRad="38100" dist="38100" dir="2700000" algn="tl">
                  <a:srgbClr val="000000">
                    <a:alpha val="43137"/>
                  </a:srgbClr>
                </a:outerShdw>
              </a:effectLst>
            </a:endParaRPr>
          </a:p>
          <a:p>
            <a:pPr marL="342900" indent="-342900">
              <a:spcBef>
                <a:spcPts val="0"/>
              </a:spcBef>
              <a:spcAft>
                <a:spcPts val="0"/>
              </a:spcAft>
              <a:buFont typeface="+mj-lt"/>
              <a:buAutoNum type="arabicPeriod"/>
            </a:pPr>
            <a:r>
              <a:rPr lang="en-US" dirty="0" smtClean="0">
                <a:effectLst>
                  <a:outerShdw blurRad="38100" dist="38100" dir="2700000" algn="tl">
                    <a:srgbClr val="000000">
                      <a:alpha val="43137"/>
                    </a:srgbClr>
                  </a:outerShdw>
                </a:effectLst>
              </a:rPr>
              <a:t>Identify </a:t>
            </a:r>
            <a:r>
              <a:rPr lang="en-US" dirty="0">
                <a:effectLst>
                  <a:outerShdw blurRad="38100" dist="38100" dir="2700000" algn="tl">
                    <a:srgbClr val="000000">
                      <a:alpha val="43137"/>
                    </a:srgbClr>
                  </a:outerShdw>
                </a:effectLst>
              </a:rPr>
              <a:t>and describe rock &amp; soil </a:t>
            </a:r>
            <a:r>
              <a:rPr lang="en-US" dirty="0" smtClean="0">
                <a:effectLst>
                  <a:outerShdw blurRad="38100" dist="38100" dir="2700000" algn="tl">
                    <a:srgbClr val="000000">
                      <a:alpha val="43137"/>
                    </a:srgbClr>
                  </a:outerShdw>
                </a:effectLst>
              </a:rPr>
              <a:t>types</a:t>
            </a:r>
          </a:p>
          <a:p>
            <a:pPr marL="342900" indent="-342900">
              <a:spcBef>
                <a:spcPts val="0"/>
              </a:spcBef>
              <a:spcAft>
                <a:spcPts val="0"/>
              </a:spcAft>
              <a:buFont typeface="+mj-lt"/>
              <a:buAutoNum type="arabicPeriod"/>
            </a:pPr>
            <a:r>
              <a:rPr lang="en-US" dirty="0" smtClean="0">
                <a:effectLst>
                  <a:outerShdw blurRad="38100" dist="38100" dir="2700000" algn="tl">
                    <a:srgbClr val="000000">
                      <a:alpha val="43137"/>
                    </a:srgbClr>
                  </a:outerShdw>
                </a:effectLst>
                <a:latin typeface="Arial" pitchFamily="34" charset="0"/>
                <a:cs typeface="Arial" pitchFamily="34" charset="0"/>
              </a:rPr>
              <a:t>Define </a:t>
            </a:r>
            <a:r>
              <a:rPr lang="en-US" dirty="0">
                <a:effectLst>
                  <a:outerShdw blurRad="38100" dist="38100" dir="2700000" algn="tl">
                    <a:srgbClr val="000000">
                      <a:alpha val="43137"/>
                    </a:srgbClr>
                  </a:outerShdw>
                </a:effectLst>
                <a:latin typeface="Arial" pitchFamily="34" charset="0"/>
                <a:cs typeface="Arial" pitchFamily="34" charset="0"/>
              </a:rPr>
              <a:t>groundwater </a:t>
            </a:r>
            <a:r>
              <a:rPr lang="en-US" dirty="0" smtClean="0">
                <a:effectLst>
                  <a:outerShdw blurRad="38100" dist="38100" dir="2700000" algn="tl">
                    <a:srgbClr val="000000">
                      <a:alpha val="43137"/>
                    </a:srgbClr>
                  </a:outerShdw>
                </a:effectLst>
                <a:latin typeface="Arial" pitchFamily="34" charset="0"/>
                <a:cs typeface="Arial" pitchFamily="34" charset="0"/>
              </a:rPr>
              <a:t>conditions</a:t>
            </a:r>
          </a:p>
          <a:p>
            <a:pPr marL="342900" indent="-342900">
              <a:spcBef>
                <a:spcPts val="0"/>
              </a:spcBef>
              <a:spcAft>
                <a:spcPts val="0"/>
              </a:spcAft>
              <a:buFont typeface="+mj-lt"/>
              <a:buAutoNum type="arabicPeriod"/>
            </a:pPr>
            <a:r>
              <a:rPr lang="en-US" dirty="0" smtClean="0">
                <a:effectLst>
                  <a:outerShdw blurRad="38100" dist="38100" dir="2700000" algn="tl">
                    <a:srgbClr val="000000">
                      <a:alpha val="43137"/>
                    </a:srgbClr>
                  </a:outerShdw>
                </a:effectLst>
                <a:latin typeface="Arial" pitchFamily="34" charset="0"/>
                <a:cs typeface="Arial" pitchFamily="34" charset="0"/>
              </a:rPr>
              <a:t>Procure samples</a:t>
            </a:r>
          </a:p>
          <a:p>
            <a:pPr marL="342900" indent="-342900">
              <a:spcBef>
                <a:spcPts val="0"/>
              </a:spcBef>
              <a:spcAft>
                <a:spcPts val="0"/>
              </a:spcAft>
              <a:buFont typeface="+mj-lt"/>
              <a:buAutoNum type="arabicPeriod"/>
            </a:pPr>
            <a:r>
              <a:rPr lang="en-US" dirty="0" smtClean="0">
                <a:effectLst>
                  <a:outerShdw blurRad="38100" dist="38100" dir="2700000" algn="tl">
                    <a:srgbClr val="000000">
                      <a:alpha val="43137"/>
                    </a:srgbClr>
                  </a:outerShdw>
                </a:effectLst>
                <a:latin typeface="Arial" pitchFamily="34" charset="0"/>
                <a:cs typeface="Arial" pitchFamily="34" charset="0"/>
              </a:rPr>
              <a:t>Perform </a:t>
            </a:r>
            <a:r>
              <a:rPr lang="en-US" dirty="0">
                <a:effectLst>
                  <a:outerShdw blurRad="38100" dist="38100" dir="2700000" algn="tl">
                    <a:srgbClr val="000000">
                      <a:alpha val="43137"/>
                    </a:srgbClr>
                  </a:outerShdw>
                </a:effectLst>
                <a:latin typeface="Arial" pitchFamily="34" charset="0"/>
                <a:cs typeface="Arial" pitchFamily="34" charset="0"/>
              </a:rPr>
              <a:t>field and laboratory testing</a:t>
            </a:r>
          </a:p>
          <a:p>
            <a:pPr marL="342900" indent="-342900">
              <a:spcBef>
                <a:spcPts val="0"/>
              </a:spcBef>
              <a:spcAft>
                <a:spcPts val="0"/>
              </a:spcAft>
              <a:buAutoNum type="arabicPeriod" startAt="3"/>
            </a:pPr>
            <a:endParaRPr lang="en-US" dirty="0">
              <a:effectLst>
                <a:outerShdw blurRad="38100" dist="38100" dir="2700000" algn="tl">
                  <a:srgbClr val="69676D"/>
                </a:outerShdw>
              </a:effectLst>
            </a:endParaRPr>
          </a:p>
        </p:txBody>
      </p:sp>
      <p:pic>
        <p:nvPicPr>
          <p:cNvPr id="15367" name="Picture 7" descr="test5"/>
          <p:cNvPicPr>
            <a:picLocks noChangeAspect="1" noChangeArrowheads="1"/>
          </p:cNvPicPr>
          <p:nvPr/>
        </p:nvPicPr>
        <p:blipFill>
          <a:blip r:embed="rId4" cstate="print"/>
          <a:srcRect l="1671" t="2118" r="6682" b="8470"/>
          <a:stretch>
            <a:fillRect/>
          </a:stretch>
        </p:blipFill>
        <p:spPr bwMode="auto">
          <a:xfrm>
            <a:off x="348655" y="5356757"/>
            <a:ext cx="1828800" cy="1408467"/>
          </a:xfrm>
          <a:prstGeom prst="rect">
            <a:avLst/>
          </a:prstGeom>
          <a:noFill/>
          <a:ln w="9525">
            <a:noFill/>
            <a:miter lim="800000"/>
            <a:headEnd/>
            <a:tailEnd/>
          </a:ln>
        </p:spPr>
      </p:pic>
      <p:pic>
        <p:nvPicPr>
          <p:cNvPr id="15369" name="Picture 9" descr="Geotechnical Laboratory Testing"/>
          <p:cNvPicPr>
            <a:picLocks noChangeAspect="1" noChangeArrowheads="1"/>
          </p:cNvPicPr>
          <p:nvPr/>
        </p:nvPicPr>
        <p:blipFill>
          <a:blip r:embed="rId5" cstate="print"/>
          <a:srcRect/>
          <a:stretch>
            <a:fillRect/>
          </a:stretch>
        </p:blipFill>
        <p:spPr bwMode="auto">
          <a:xfrm>
            <a:off x="4311055" y="5356757"/>
            <a:ext cx="1857375" cy="1390650"/>
          </a:xfrm>
          <a:prstGeom prst="rect">
            <a:avLst/>
          </a:prstGeom>
          <a:noFill/>
        </p:spPr>
      </p:pic>
      <p:pic>
        <p:nvPicPr>
          <p:cNvPr id="15371" name="Picture 11" descr="Geotechnical Field Testing"/>
          <p:cNvPicPr>
            <a:picLocks noChangeAspect="1" noChangeArrowheads="1"/>
          </p:cNvPicPr>
          <p:nvPr/>
        </p:nvPicPr>
        <p:blipFill>
          <a:blip r:embed="rId6" cstate="print"/>
          <a:srcRect/>
          <a:stretch>
            <a:fillRect/>
          </a:stretch>
        </p:blipFill>
        <p:spPr bwMode="auto">
          <a:xfrm>
            <a:off x="2329855" y="5356757"/>
            <a:ext cx="1857375" cy="1390650"/>
          </a:xfrm>
          <a:prstGeom prst="rect">
            <a:avLst/>
          </a:prstGeom>
          <a:noFill/>
        </p:spPr>
      </p:pic>
      <p:pic>
        <p:nvPicPr>
          <p:cNvPr id="2050" name="Picture 2" descr="http://pubs.usgs.gov/gip/gw_ruralhomeowner/images/fig5.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2504" y="5356757"/>
            <a:ext cx="2666776" cy="13906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gc.army.mil/publications/ifsar/lafinal08_01/four/Image18.gif">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2724" y="2010154"/>
            <a:ext cx="2396556" cy="1782196"/>
          </a:xfrm>
          <a:prstGeom prst="rect">
            <a:avLst/>
          </a:prstGeom>
          <a:noFill/>
          <a:extLst>
            <a:ext uri="{909E8E84-426E-40DD-AFC4-6F175D3DCCD1}">
              <a14:hiddenFill xmlns:a14="http://schemas.microsoft.com/office/drawing/2010/main">
                <a:solidFill>
                  <a:srgbClr val="FFFFFF"/>
                </a:solidFill>
              </a14:hiddenFill>
            </a:ext>
          </a:extLst>
        </p:spPr>
      </p:pic>
      <p:sp>
        <p:nvSpPr>
          <p:cNvPr id="10" name="Sun 9"/>
          <p:cNvSpPr/>
          <p:nvPr/>
        </p:nvSpPr>
        <p:spPr>
          <a:xfrm>
            <a:off x="6557398" y="2004901"/>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Process 10"/>
          <p:cNvSpPr/>
          <p:nvPr/>
        </p:nvSpPr>
        <p:spPr>
          <a:xfrm>
            <a:off x="7107037" y="4036900"/>
            <a:ext cx="152400" cy="381000"/>
          </a:xfrm>
          <a:prstGeom prst="flowChartProcess">
            <a:avLst/>
          </a:prstGeom>
          <a:solidFill>
            <a:schemeClr val="accent1">
              <a:alpha val="48000"/>
            </a:scheme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Freeform 11"/>
          <p:cNvSpPr/>
          <p:nvPr/>
        </p:nvSpPr>
        <p:spPr>
          <a:xfrm flipH="1">
            <a:off x="6158520" y="3575428"/>
            <a:ext cx="1012224" cy="451247"/>
          </a:xfrm>
          <a:custGeom>
            <a:avLst/>
            <a:gdLst>
              <a:gd name="connsiteX0" fmla="*/ 10420 w 729436"/>
              <a:gd name="connsiteY0" fmla="*/ 1805353 h 1805353"/>
              <a:gd name="connsiteX1" fmla="*/ 119836 w 729436"/>
              <a:gd name="connsiteY1" fmla="*/ 359507 h 1805353"/>
              <a:gd name="connsiteX2" fmla="*/ 729436 w 729436"/>
              <a:gd name="connsiteY2" fmla="*/ 0 h 1805353"/>
            </a:gdLst>
            <a:ahLst/>
            <a:cxnLst>
              <a:cxn ang="0">
                <a:pos x="connsiteX0" y="connsiteY0"/>
              </a:cxn>
              <a:cxn ang="0">
                <a:pos x="connsiteX1" y="connsiteY1"/>
              </a:cxn>
              <a:cxn ang="0">
                <a:pos x="connsiteX2" y="connsiteY2"/>
              </a:cxn>
            </a:cxnLst>
            <a:rect l="l" t="t" r="r" b="b"/>
            <a:pathLst>
              <a:path w="729436" h="1805353">
                <a:moveTo>
                  <a:pt x="10420" y="1805353"/>
                </a:moveTo>
                <a:cubicBezTo>
                  <a:pt x="5210" y="1232876"/>
                  <a:pt x="0" y="660399"/>
                  <a:pt x="119836" y="359507"/>
                </a:cubicBezTo>
                <a:cubicBezTo>
                  <a:pt x="239672" y="58615"/>
                  <a:pt x="484554" y="29307"/>
                  <a:pt x="729436" y="0"/>
                </a:cubicBezTo>
              </a:path>
            </a:pathLst>
          </a:cu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3" name="TextBox 7"/>
          <p:cNvSpPr txBox="1">
            <a:spLocks noChangeArrowheads="1"/>
          </p:cNvSpPr>
          <p:nvPr/>
        </p:nvSpPr>
        <p:spPr bwMode="auto">
          <a:xfrm>
            <a:off x="5404023" y="3467876"/>
            <a:ext cx="781050" cy="276225"/>
          </a:xfrm>
          <a:prstGeom prst="rect">
            <a:avLst/>
          </a:prstGeom>
          <a:noFill/>
          <a:ln w="9525">
            <a:noFill/>
            <a:miter lim="800000"/>
            <a:headEnd/>
            <a:tailEnd/>
          </a:ln>
        </p:spPr>
        <p:txBody>
          <a:bodyPr wrap="none">
            <a:spAutoFit/>
          </a:bodyPr>
          <a:lstStyle/>
          <a:p>
            <a:r>
              <a:rPr lang="en-US" sz="1200" dirty="0">
                <a:solidFill>
                  <a:srgbClr val="FFFF00"/>
                </a:solidFill>
                <a:effectLst>
                  <a:outerShdw blurRad="38100" dist="38100" dir="2700000" algn="tl">
                    <a:srgbClr val="000000">
                      <a:alpha val="43137"/>
                    </a:srgbClr>
                  </a:outerShdw>
                </a:effectLst>
              </a:rPr>
              <a:t>Samples</a:t>
            </a:r>
          </a:p>
        </p:txBody>
      </p:sp>
      <p:sp>
        <p:nvSpPr>
          <p:cNvPr id="14" name="Flowchart: Process 13"/>
          <p:cNvSpPr/>
          <p:nvPr/>
        </p:nvSpPr>
        <p:spPr>
          <a:xfrm>
            <a:off x="7107037" y="4878765"/>
            <a:ext cx="152400" cy="381000"/>
          </a:xfrm>
          <a:prstGeom prst="flowChartProcess">
            <a:avLst/>
          </a:prstGeom>
          <a:solidFill>
            <a:schemeClr val="accent1">
              <a:alpha val="35000"/>
            </a:scheme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Rectangle 1"/>
          <p:cNvSpPr/>
          <p:nvPr/>
        </p:nvSpPr>
        <p:spPr>
          <a:xfrm>
            <a:off x="7066093" y="3392133"/>
            <a:ext cx="1925507" cy="400110"/>
          </a:xfrm>
          <a:prstGeom prst="rect">
            <a:avLst/>
          </a:prstGeom>
        </p:spPr>
        <p:txBody>
          <a:bodyPr wrap="square">
            <a:spAutoFit/>
          </a:bodyPr>
          <a:lstStyle/>
          <a:p>
            <a:pPr algn="ctr"/>
            <a:r>
              <a:rPr lang="en-US" sz="1000" dirty="0">
                <a:solidFill>
                  <a:schemeClr val="bg1"/>
                </a:solidFill>
              </a:rPr>
              <a:t>Continental United States Physiographic regions</a:t>
            </a:r>
            <a:endParaRPr lang="en-US" sz="1000" dirty="0"/>
          </a:p>
        </p:txBody>
      </p:sp>
      <p:sp>
        <p:nvSpPr>
          <p:cNvPr id="16" name="Sun 15">
            <a:hlinkClick r:id="rId8" action="ppaction://hlinksldjump"/>
          </p:cNvPr>
          <p:cNvSpPr/>
          <p:nvPr/>
        </p:nvSpPr>
        <p:spPr>
          <a:xfrm>
            <a:off x="111354" y="293358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n 17">
            <a:hlinkClick r:id="rId10" action="ppaction://hlinksldjump"/>
          </p:cNvPr>
          <p:cNvSpPr/>
          <p:nvPr/>
        </p:nvSpPr>
        <p:spPr>
          <a:xfrm>
            <a:off x="111354" y="349746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n 18"/>
          <p:cNvSpPr/>
          <p:nvPr/>
        </p:nvSpPr>
        <p:spPr>
          <a:xfrm>
            <a:off x="111354" y="377940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un 19"/>
          <p:cNvSpPr/>
          <p:nvPr/>
        </p:nvSpPr>
        <p:spPr>
          <a:xfrm>
            <a:off x="111354" y="406134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un 20"/>
          <p:cNvSpPr/>
          <p:nvPr/>
        </p:nvSpPr>
        <p:spPr>
          <a:xfrm>
            <a:off x="111354" y="434328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 t="-1956" r="934" b="19764"/>
          <a:stretch/>
        </p:blipFill>
        <p:spPr bwMode="auto">
          <a:xfrm>
            <a:off x="-3299872" y="0"/>
            <a:ext cx="15034210" cy="650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542890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93897" y="713983"/>
            <a:ext cx="1633781"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3- Boring Log</a:t>
            </a:r>
            <a:r>
              <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rPr>
              <a:t>:</a:t>
            </a:r>
          </a:p>
        </p:txBody>
      </p:sp>
      <p:pic>
        <p:nvPicPr>
          <p:cNvPr id="31746" name="Picture 3"/>
          <p:cNvPicPr>
            <a:picLocks noChangeAspect="1" noChangeArrowheads="1"/>
          </p:cNvPicPr>
          <p:nvPr/>
        </p:nvPicPr>
        <p:blipFill>
          <a:blip r:embed="rId3" cstate="print"/>
          <a:srcRect/>
          <a:stretch>
            <a:fillRect/>
          </a:stretch>
        </p:blipFill>
        <p:spPr bwMode="auto">
          <a:xfrm>
            <a:off x="4184622" y="858129"/>
            <a:ext cx="4724428" cy="5999871"/>
          </a:xfrm>
          <a:prstGeom prst="rect">
            <a:avLst/>
          </a:prstGeom>
          <a:noFill/>
          <a:ln w="9525">
            <a:noFill/>
            <a:miter lim="800000"/>
            <a:headEnd/>
            <a:tailEnd/>
          </a:ln>
        </p:spPr>
      </p:pic>
      <p:cxnSp>
        <p:nvCxnSpPr>
          <p:cNvPr id="7" name="Straight Arrow Connector 6"/>
          <p:cNvCxnSpPr/>
          <p:nvPr/>
        </p:nvCxnSpPr>
        <p:spPr>
          <a:xfrm>
            <a:off x="2697828" y="1713001"/>
            <a:ext cx="2477401" cy="3626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88720" y="2178977"/>
            <a:ext cx="3907487" cy="6131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070504" y="2196495"/>
            <a:ext cx="5521874" cy="18463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540110" y="2394446"/>
            <a:ext cx="6168693" cy="35105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21"/>
          <p:cNvSpPr txBox="1">
            <a:spLocks noChangeArrowheads="1"/>
          </p:cNvSpPr>
          <p:nvPr/>
        </p:nvSpPr>
        <p:spPr bwMode="auto">
          <a:xfrm>
            <a:off x="1237958" y="1545203"/>
            <a:ext cx="1575581" cy="830997"/>
          </a:xfrm>
          <a:prstGeom prst="rect">
            <a:avLst/>
          </a:prstGeom>
          <a:noFill/>
          <a:ln w="9525">
            <a:noFill/>
            <a:miter lim="800000"/>
            <a:headEnd/>
            <a:tailEnd/>
          </a:ln>
        </p:spPr>
        <p:txBody>
          <a:bodyPr wrap="square">
            <a:spAutoFit/>
          </a:bodyPr>
          <a:lstStyle/>
          <a:p>
            <a:r>
              <a:rPr lang="en-US" sz="1600" dirty="0">
                <a:solidFill>
                  <a:schemeClr val="bg1"/>
                </a:solidFill>
              </a:rPr>
              <a:t>Soil description and classification</a:t>
            </a:r>
          </a:p>
        </p:txBody>
      </p:sp>
      <p:sp>
        <p:nvSpPr>
          <p:cNvPr id="31753" name="TextBox 23"/>
          <p:cNvSpPr txBox="1">
            <a:spLocks noChangeArrowheads="1"/>
          </p:cNvSpPr>
          <p:nvPr/>
        </p:nvSpPr>
        <p:spPr bwMode="auto">
          <a:xfrm>
            <a:off x="1103070" y="2659233"/>
            <a:ext cx="1449436" cy="338554"/>
          </a:xfrm>
          <a:prstGeom prst="rect">
            <a:avLst/>
          </a:prstGeom>
          <a:noFill/>
          <a:ln w="9525">
            <a:noFill/>
            <a:miter lim="800000"/>
            <a:headEnd/>
            <a:tailEnd/>
          </a:ln>
        </p:spPr>
        <p:txBody>
          <a:bodyPr wrap="none">
            <a:spAutoFit/>
          </a:bodyPr>
          <a:lstStyle/>
          <a:p>
            <a:r>
              <a:rPr lang="en-US" sz="1600" dirty="0">
                <a:solidFill>
                  <a:schemeClr val="bg1"/>
                </a:solidFill>
              </a:rPr>
              <a:t>Sample depth</a:t>
            </a:r>
          </a:p>
        </p:txBody>
      </p:sp>
      <p:sp>
        <p:nvSpPr>
          <p:cNvPr id="31754" name="TextBox 24"/>
          <p:cNvSpPr txBox="1">
            <a:spLocks noChangeArrowheads="1"/>
          </p:cNvSpPr>
          <p:nvPr/>
        </p:nvSpPr>
        <p:spPr bwMode="auto">
          <a:xfrm>
            <a:off x="478609" y="3899446"/>
            <a:ext cx="1557927" cy="338554"/>
          </a:xfrm>
          <a:prstGeom prst="rect">
            <a:avLst/>
          </a:prstGeom>
          <a:noFill/>
          <a:ln w="9525">
            <a:noFill/>
            <a:miter lim="800000"/>
            <a:headEnd/>
            <a:tailEnd/>
          </a:ln>
        </p:spPr>
        <p:txBody>
          <a:bodyPr wrap="none">
            <a:spAutoFit/>
          </a:bodyPr>
          <a:lstStyle/>
          <a:p>
            <a:r>
              <a:rPr lang="en-US" sz="1600" dirty="0">
                <a:solidFill>
                  <a:schemeClr val="bg1"/>
                </a:solidFill>
              </a:rPr>
              <a:t>SPT field value</a:t>
            </a:r>
          </a:p>
        </p:txBody>
      </p:sp>
      <p:sp>
        <p:nvSpPr>
          <p:cNvPr id="31755" name="TextBox 25"/>
          <p:cNvSpPr txBox="1">
            <a:spLocks noChangeArrowheads="1"/>
          </p:cNvSpPr>
          <p:nvPr/>
        </p:nvSpPr>
        <p:spPr bwMode="auto">
          <a:xfrm>
            <a:off x="1220574" y="5754427"/>
            <a:ext cx="1267848" cy="338554"/>
          </a:xfrm>
          <a:prstGeom prst="rect">
            <a:avLst/>
          </a:prstGeom>
          <a:noFill/>
          <a:ln w="9525">
            <a:noFill/>
            <a:miter lim="800000"/>
            <a:headEnd/>
            <a:tailEnd/>
          </a:ln>
        </p:spPr>
        <p:txBody>
          <a:bodyPr wrap="none">
            <a:spAutoFit/>
          </a:bodyPr>
          <a:lstStyle/>
          <a:p>
            <a:r>
              <a:rPr lang="en-US" sz="1600" dirty="0">
                <a:solidFill>
                  <a:schemeClr val="bg1"/>
                </a:solidFill>
              </a:rPr>
              <a:t>Water Table</a:t>
            </a:r>
          </a:p>
        </p:txBody>
      </p:sp>
      <p:sp>
        <p:nvSpPr>
          <p:cNvPr id="13" name="Rectangle 12"/>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075998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018" y="116004"/>
            <a:ext cx="6172982" cy="433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024" b="-6292"/>
          <a:stretch/>
        </p:blipFill>
        <p:spPr bwMode="auto">
          <a:xfrm>
            <a:off x="2951966" y="4206240"/>
            <a:ext cx="6181344" cy="256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57525" y="190500"/>
            <a:ext cx="1171575" cy="1794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a:off x="2282835" y="2283033"/>
            <a:ext cx="2078150" cy="11354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82835" y="2283033"/>
            <a:ext cx="3047802" cy="24954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58265" y="1990645"/>
            <a:ext cx="1376045" cy="20226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42448" y="5164250"/>
            <a:ext cx="5656578" cy="8407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21"/>
          <p:cNvSpPr txBox="1">
            <a:spLocks noChangeArrowheads="1"/>
          </p:cNvSpPr>
          <p:nvPr/>
        </p:nvSpPr>
        <p:spPr bwMode="auto">
          <a:xfrm>
            <a:off x="598307" y="1698258"/>
            <a:ext cx="1907751" cy="584775"/>
          </a:xfrm>
          <a:prstGeom prst="rect">
            <a:avLst/>
          </a:prstGeom>
          <a:noFill/>
          <a:ln w="9525">
            <a:noFill/>
            <a:miter lim="800000"/>
            <a:headEnd/>
            <a:tailEnd/>
          </a:ln>
        </p:spPr>
        <p:txBody>
          <a:bodyPr wrap="square">
            <a:spAutoFit/>
          </a:bodyPr>
          <a:lstStyle/>
          <a:p>
            <a:r>
              <a:rPr lang="en-US" sz="1600" dirty="0">
                <a:solidFill>
                  <a:schemeClr val="bg1"/>
                </a:solidFill>
              </a:rPr>
              <a:t>Soil description and classification</a:t>
            </a:r>
          </a:p>
        </p:txBody>
      </p:sp>
      <p:sp>
        <p:nvSpPr>
          <p:cNvPr id="19" name="TextBox 23"/>
          <p:cNvSpPr txBox="1">
            <a:spLocks noChangeArrowheads="1"/>
          </p:cNvSpPr>
          <p:nvPr/>
        </p:nvSpPr>
        <p:spPr bwMode="auto">
          <a:xfrm>
            <a:off x="5018881" y="1689159"/>
            <a:ext cx="878767" cy="338554"/>
          </a:xfrm>
          <a:prstGeom prst="rect">
            <a:avLst/>
          </a:prstGeom>
          <a:noFill/>
          <a:ln w="9525">
            <a:noFill/>
            <a:miter lim="800000"/>
            <a:headEnd/>
            <a:tailEnd/>
          </a:ln>
        </p:spPr>
        <p:txBody>
          <a:bodyPr wrap="none">
            <a:spAutoFit/>
          </a:bodyPr>
          <a:lstStyle/>
          <a:p>
            <a:r>
              <a:rPr lang="en-US" sz="1600" dirty="0" smtClean="0">
                <a:solidFill>
                  <a:srgbClr val="FF0000"/>
                </a:solidFill>
              </a:rPr>
              <a:t>Sample</a:t>
            </a:r>
            <a:endParaRPr lang="en-US" sz="1600" dirty="0">
              <a:solidFill>
                <a:srgbClr val="FF0000"/>
              </a:solidFill>
            </a:endParaRPr>
          </a:p>
        </p:txBody>
      </p:sp>
      <p:sp>
        <p:nvSpPr>
          <p:cNvPr id="20" name="TextBox 24"/>
          <p:cNvSpPr txBox="1">
            <a:spLocks noChangeArrowheads="1"/>
          </p:cNvSpPr>
          <p:nvPr/>
        </p:nvSpPr>
        <p:spPr bwMode="auto">
          <a:xfrm>
            <a:off x="472611" y="5835152"/>
            <a:ext cx="1557337" cy="339725"/>
          </a:xfrm>
          <a:prstGeom prst="rect">
            <a:avLst/>
          </a:prstGeom>
          <a:noFill/>
          <a:ln w="9525">
            <a:noFill/>
            <a:miter lim="800000"/>
            <a:headEnd/>
            <a:tailEnd/>
          </a:ln>
        </p:spPr>
        <p:txBody>
          <a:bodyPr wrap="none">
            <a:spAutoFit/>
          </a:bodyPr>
          <a:lstStyle/>
          <a:p>
            <a:r>
              <a:rPr lang="en-US" sz="1600" dirty="0">
                <a:solidFill>
                  <a:schemeClr val="bg1"/>
                </a:solidFill>
              </a:rPr>
              <a:t>SPT field value</a:t>
            </a:r>
          </a:p>
        </p:txBody>
      </p:sp>
      <p:sp>
        <p:nvSpPr>
          <p:cNvPr id="22" name="TextBox 21"/>
          <p:cNvSpPr txBox="1"/>
          <p:nvPr/>
        </p:nvSpPr>
        <p:spPr>
          <a:xfrm>
            <a:off x="7281275" y="4960739"/>
            <a:ext cx="721672" cy="276999"/>
          </a:xfrm>
          <a:prstGeom prst="rect">
            <a:avLst/>
          </a:prstGeom>
          <a:noFill/>
        </p:spPr>
        <p:txBody>
          <a:bodyPr wrap="none" rtlCol="0">
            <a:spAutoFit/>
          </a:bodyPr>
          <a:lstStyle/>
          <a:p>
            <a:r>
              <a:rPr lang="en-US" sz="1200" i="1" dirty="0" smtClean="0">
                <a:solidFill>
                  <a:srgbClr val="FF0000"/>
                </a:solidFill>
                <a:effectLst>
                  <a:outerShdw blurRad="38100" dist="38100" dir="2700000" algn="tl">
                    <a:srgbClr val="000000">
                      <a:alpha val="43137"/>
                    </a:srgbClr>
                  </a:outerShdw>
                </a:effectLst>
              </a:rPr>
              <a:t>(5+5+8)</a:t>
            </a:r>
            <a:endParaRPr lang="en-US" sz="1200" i="1"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7194430" y="4743628"/>
            <a:ext cx="354584" cy="276999"/>
          </a:xfrm>
          <a:prstGeom prst="rect">
            <a:avLst/>
          </a:prstGeom>
          <a:noFill/>
        </p:spPr>
        <p:txBody>
          <a:bodyPr wrap="none" rtlCol="0">
            <a:spAutoFit/>
          </a:bodyPr>
          <a:lstStyle/>
          <a:p>
            <a:r>
              <a:rPr lang="en-US" sz="1200" i="1" dirty="0" smtClean="0">
                <a:solidFill>
                  <a:srgbClr val="FF0000"/>
                </a:solidFill>
                <a:effectLst>
                  <a:outerShdw blurRad="38100" dist="38100" dir="2700000" algn="tl">
                    <a:srgbClr val="000000">
                      <a:alpha val="43137"/>
                    </a:srgbClr>
                  </a:outerShdw>
                </a:effectLst>
              </a:rPr>
              <a:t>13</a:t>
            </a:r>
            <a:endParaRPr lang="en-US" sz="1200" i="1" dirty="0">
              <a:solidFill>
                <a:srgbClr val="FF0000"/>
              </a:solidFill>
              <a:effectLst>
                <a:outerShdw blurRad="38100" dist="38100" dir="2700000" algn="tl">
                  <a:srgbClr val="000000">
                    <a:alpha val="43137"/>
                  </a:srgbClr>
                </a:outerShdw>
              </a:effectLst>
            </a:endParaRPr>
          </a:p>
        </p:txBody>
      </p:sp>
      <p:sp>
        <p:nvSpPr>
          <p:cNvPr id="24" name="Rectangle 23"/>
          <p:cNvSpPr/>
          <p:nvPr/>
        </p:nvSpPr>
        <p:spPr>
          <a:xfrm>
            <a:off x="2635346" y="4958714"/>
            <a:ext cx="4658509" cy="279023"/>
          </a:xfrm>
          <a:prstGeom prst="rect">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p:cNvSpPr/>
          <p:nvPr/>
        </p:nvSpPr>
        <p:spPr>
          <a:xfrm>
            <a:off x="6935178" y="542252"/>
            <a:ext cx="1127697" cy="686046"/>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25085" y="235681"/>
            <a:ext cx="1633781"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3- Boring Log</a:t>
            </a:r>
            <a:r>
              <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6416733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srcRect l="2152"/>
          <a:stretch/>
        </p:blipFill>
        <p:spPr bwMode="auto">
          <a:xfrm>
            <a:off x="120569" y="752475"/>
            <a:ext cx="8947231" cy="5419725"/>
          </a:xfrm>
          <a:prstGeom prst="rect">
            <a:avLst/>
          </a:prstGeom>
          <a:noFill/>
          <a:ln w="9525">
            <a:noFill/>
            <a:miter lim="800000"/>
            <a:headEnd/>
            <a:tailEnd/>
          </a:ln>
        </p:spPr>
      </p:pic>
      <p:sp>
        <p:nvSpPr>
          <p:cNvPr id="3" name="Rectangle 2"/>
          <p:cNvSpPr/>
          <p:nvPr/>
        </p:nvSpPr>
        <p:spPr>
          <a:xfrm>
            <a:off x="393897" y="432629"/>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234224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59323" y="1010822"/>
            <a:ext cx="9084677" cy="5249301"/>
          </a:xfrm>
          <a:prstGeom prst="rect">
            <a:avLst/>
          </a:prstGeom>
          <a:noFill/>
          <a:ln w="9525">
            <a:noFill/>
            <a:miter lim="800000"/>
            <a:headEnd/>
            <a:tailEnd/>
          </a:ln>
        </p:spPr>
      </p:pic>
      <p:sp>
        <p:nvSpPr>
          <p:cNvPr id="3" name="Rectangle 2"/>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365761" y="629577"/>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2137069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3" cstate="print"/>
          <a:srcRect/>
          <a:stretch>
            <a:fillRect/>
          </a:stretch>
        </p:blipFill>
        <p:spPr bwMode="auto">
          <a:xfrm>
            <a:off x="37747" y="1294228"/>
            <a:ext cx="9030053" cy="4725572"/>
          </a:xfrm>
          <a:prstGeom prst="rect">
            <a:avLst/>
          </a:prstGeom>
          <a:noFill/>
          <a:ln w="9525">
            <a:noFill/>
            <a:miter lim="800000"/>
            <a:headEnd/>
            <a:tailEnd/>
          </a:ln>
        </p:spPr>
      </p:pic>
      <p:sp>
        <p:nvSpPr>
          <p:cNvPr id="6" name="Rectangle 5"/>
          <p:cNvSpPr/>
          <p:nvPr/>
        </p:nvSpPr>
        <p:spPr>
          <a:xfrm>
            <a:off x="365761" y="629577"/>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975120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 y="747713"/>
            <a:ext cx="9144000" cy="5362575"/>
          </a:xfrm>
          <a:prstGeom prst="rect">
            <a:avLst/>
          </a:prstGeom>
          <a:noFill/>
          <a:ln w="9525">
            <a:noFill/>
            <a:miter lim="800000"/>
            <a:headEnd/>
            <a:tailEnd/>
          </a:ln>
        </p:spPr>
      </p:pic>
      <p:sp>
        <p:nvSpPr>
          <p:cNvPr id="5" name="Rectangle 4"/>
          <p:cNvSpPr/>
          <p:nvPr/>
        </p:nvSpPr>
        <p:spPr>
          <a:xfrm>
            <a:off x="0" y="334155"/>
            <a:ext cx="2463238"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6- Soil Testing Results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987099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611797" y="751377"/>
            <a:ext cx="3980547" cy="5494679"/>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4740524" y="755919"/>
            <a:ext cx="3981450" cy="5514975"/>
          </a:xfrm>
          <a:prstGeom prst="rect">
            <a:avLst/>
          </a:prstGeom>
          <a:noFill/>
          <a:ln w="9525">
            <a:noFill/>
            <a:miter lim="800000"/>
            <a:headEnd/>
            <a:tailEnd/>
          </a:ln>
        </p:spPr>
      </p:pic>
      <p:sp>
        <p:nvSpPr>
          <p:cNvPr id="6" name="Rectangle 5"/>
          <p:cNvSpPr/>
          <p:nvPr/>
        </p:nvSpPr>
        <p:spPr>
          <a:xfrm>
            <a:off x="520506" y="404494"/>
            <a:ext cx="2681247"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5- Soil Testing Summery</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6"/>
          <p:cNvSpPr/>
          <p:nvPr/>
        </p:nvSpPr>
        <p:spPr>
          <a:xfrm>
            <a:off x="520505" y="5641145"/>
            <a:ext cx="8623495" cy="801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5811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079" name="Object 7"/>
          <p:cNvGraphicFramePr>
            <a:graphicFrameLocks noChangeAspect="1"/>
          </p:cNvGraphicFramePr>
          <p:nvPr/>
        </p:nvGraphicFramePr>
        <p:xfrm>
          <a:off x="387928" y="896794"/>
          <a:ext cx="3651539" cy="1876555"/>
        </p:xfrm>
        <a:graphic>
          <a:graphicData uri="http://schemas.openxmlformats.org/presentationml/2006/ole">
            <mc:AlternateContent xmlns:mc="http://schemas.openxmlformats.org/markup-compatibility/2006">
              <mc:Choice xmlns:v="urn:schemas-microsoft-com:vml" Requires="v">
                <p:oleObj spid="_x0000_s3199" name="Image" r:id="rId4" imgW="12406349" imgH="6374603" progId="">
                  <p:embed/>
                </p:oleObj>
              </mc:Choice>
              <mc:Fallback>
                <p:oleObj name="Image" r:id="rId4" imgW="12406349" imgH="6374603" progId="">
                  <p:embed/>
                  <p:pic>
                    <p:nvPicPr>
                      <p:cNvPr id="0" name="Picture 110"/>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387928" y="896794"/>
                        <a:ext cx="3651539" cy="187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6"/>
          <p:cNvPicPr>
            <a:picLocks noChangeAspect="1" noChangeArrowheads="1"/>
          </p:cNvPicPr>
          <p:nvPr/>
        </p:nvPicPr>
        <p:blipFill>
          <a:blip r:embed="rId6" cstate="print">
            <a:lum bright="20000" contrast="10000"/>
          </a:blip>
          <a:srcRect/>
          <a:stretch>
            <a:fillRect/>
          </a:stretch>
        </p:blipFill>
        <p:spPr bwMode="auto">
          <a:xfrm>
            <a:off x="8315796" y="1332641"/>
            <a:ext cx="786678" cy="1171648"/>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lum bright="10000" contrast="20000"/>
          </a:blip>
          <a:srcRect/>
          <a:stretch>
            <a:fillRect/>
          </a:stretch>
        </p:blipFill>
        <p:spPr bwMode="auto">
          <a:xfrm>
            <a:off x="6874490" y="3545472"/>
            <a:ext cx="1272020" cy="871569"/>
          </a:xfrm>
          <a:prstGeom prst="rect">
            <a:avLst/>
          </a:prstGeom>
          <a:noFill/>
          <a:ln w="9525">
            <a:noFill/>
            <a:miter lim="800000"/>
            <a:headEnd/>
            <a:tailEnd/>
          </a:ln>
        </p:spPr>
      </p:pic>
      <p:pic>
        <p:nvPicPr>
          <p:cNvPr id="3076" name="Picture 4"/>
          <p:cNvPicPr>
            <a:picLocks noChangeAspect="1" noChangeArrowheads="1"/>
          </p:cNvPicPr>
          <p:nvPr/>
        </p:nvPicPr>
        <p:blipFill>
          <a:blip r:embed="rId8" cstate="print">
            <a:lum bright="10000" contrast="20000"/>
          </a:blip>
          <a:srcRect/>
          <a:stretch>
            <a:fillRect/>
          </a:stretch>
        </p:blipFill>
        <p:spPr bwMode="auto">
          <a:xfrm>
            <a:off x="3158874" y="3257123"/>
            <a:ext cx="1072518" cy="816119"/>
          </a:xfrm>
          <a:prstGeom prst="rect">
            <a:avLst/>
          </a:prstGeom>
          <a:noFill/>
          <a:ln w="9525">
            <a:noFill/>
            <a:miter lim="800000"/>
            <a:headEnd/>
            <a:tailEnd/>
          </a:ln>
        </p:spPr>
      </p:pic>
      <p:pic>
        <p:nvPicPr>
          <p:cNvPr id="3075" name="Picture 3"/>
          <p:cNvPicPr>
            <a:picLocks noChangeAspect="1" noChangeArrowheads="1"/>
          </p:cNvPicPr>
          <p:nvPr/>
        </p:nvPicPr>
        <p:blipFill>
          <a:blip r:embed="rId9" cstate="print">
            <a:lum bright="10000" contrast="20000"/>
          </a:blip>
          <a:srcRect/>
          <a:stretch>
            <a:fillRect/>
          </a:stretch>
        </p:blipFill>
        <p:spPr bwMode="auto">
          <a:xfrm flipH="1">
            <a:off x="6511636" y="5744445"/>
            <a:ext cx="1440910" cy="826077"/>
          </a:xfrm>
          <a:prstGeom prst="rect">
            <a:avLst/>
          </a:prstGeom>
          <a:noFill/>
          <a:ln w="9525">
            <a:noFill/>
            <a:miter lim="800000"/>
            <a:headEnd/>
            <a:tailEnd/>
          </a:ln>
        </p:spPr>
      </p:pic>
      <p:sp>
        <p:nvSpPr>
          <p:cNvPr id="10264" name="Rectangle 24"/>
          <p:cNvSpPr>
            <a:spLocks noChangeArrowheads="1"/>
          </p:cNvSpPr>
          <p:nvPr/>
        </p:nvSpPr>
        <p:spPr bwMode="auto">
          <a:xfrm>
            <a:off x="263236" y="4775928"/>
            <a:ext cx="2258291" cy="696617"/>
          </a:xfrm>
          <a:prstGeom prst="rect">
            <a:avLst/>
          </a:prstGeom>
          <a:noFill/>
          <a:ln w="9525">
            <a:noFill/>
            <a:miter lim="800000"/>
            <a:headEnd/>
            <a:tailEnd/>
          </a:ln>
          <a:effectLst/>
        </p:spPr>
        <p:txBody>
          <a:bodyPr lIns="0" tIns="0" rIns="0" bIns="0"/>
          <a:lstStyle/>
          <a:p>
            <a:r>
              <a:rPr lang="en-US" sz="1600" dirty="0">
                <a:solidFill>
                  <a:srgbClr val="000000"/>
                </a:solidFill>
              </a:rPr>
              <a:t>Primary processes in the geologic cycle</a:t>
            </a:r>
          </a:p>
        </p:txBody>
      </p:sp>
      <p:sp>
        <p:nvSpPr>
          <p:cNvPr id="10242" name="Oval 2"/>
          <p:cNvSpPr>
            <a:spLocks noChangeArrowheads="1"/>
          </p:cNvSpPr>
          <p:nvPr/>
        </p:nvSpPr>
        <p:spPr bwMode="auto">
          <a:xfrm>
            <a:off x="2742911" y="668967"/>
            <a:ext cx="5767948" cy="5444619"/>
          </a:xfrm>
          <a:prstGeom prst="ellipse">
            <a:avLst/>
          </a:prstGeom>
          <a:noFill/>
          <a:ln w="12700">
            <a:solidFill>
              <a:srgbClr val="FF0000"/>
            </a:solidFill>
            <a:round/>
            <a:headEnd/>
            <a:tailEnd/>
          </a:ln>
          <a:effectLst/>
        </p:spPr>
        <p:txBody>
          <a:bodyPr wrap="none" anchor="ctr"/>
          <a:lstStyle/>
          <a:p>
            <a:endParaRPr lang="en-US" dirty="0"/>
          </a:p>
        </p:txBody>
      </p:sp>
      <p:sp>
        <p:nvSpPr>
          <p:cNvPr id="10243" name="Oval 3"/>
          <p:cNvSpPr>
            <a:spLocks noChangeArrowheads="1"/>
          </p:cNvSpPr>
          <p:nvPr/>
        </p:nvSpPr>
        <p:spPr bwMode="auto">
          <a:xfrm>
            <a:off x="4981000" y="5657412"/>
            <a:ext cx="1350570" cy="752776"/>
          </a:xfrm>
          <a:prstGeom prst="ellipse">
            <a:avLst/>
          </a:prstGeom>
          <a:solidFill>
            <a:srgbClr val="FF0000"/>
          </a:solidFill>
          <a:ln w="12700">
            <a:noFill/>
            <a:round/>
            <a:headEnd/>
            <a:tailEnd/>
          </a:ln>
          <a:effectLst/>
        </p:spPr>
        <p:txBody>
          <a:bodyPr wrap="none" anchor="ctr"/>
          <a:lstStyle/>
          <a:p>
            <a:endParaRPr lang="en-US" dirty="0"/>
          </a:p>
        </p:txBody>
      </p:sp>
      <p:sp>
        <p:nvSpPr>
          <p:cNvPr id="10245" name="Oval 5"/>
          <p:cNvSpPr>
            <a:spLocks noChangeArrowheads="1"/>
          </p:cNvSpPr>
          <p:nvPr/>
        </p:nvSpPr>
        <p:spPr bwMode="auto">
          <a:xfrm>
            <a:off x="7187851" y="1399195"/>
            <a:ext cx="1352408" cy="752776"/>
          </a:xfrm>
          <a:prstGeom prst="ellipse">
            <a:avLst/>
          </a:prstGeom>
          <a:solidFill>
            <a:srgbClr val="FFFF00"/>
          </a:solidFill>
          <a:ln w="12700">
            <a:solidFill>
              <a:srgbClr val="FF0000"/>
            </a:solidFill>
            <a:round/>
            <a:headEnd/>
            <a:tailEnd/>
          </a:ln>
          <a:effectLst/>
        </p:spPr>
        <p:txBody>
          <a:bodyPr wrap="none" anchor="ctr"/>
          <a:lstStyle/>
          <a:p>
            <a:endParaRPr lang="en-US" dirty="0"/>
          </a:p>
        </p:txBody>
      </p:sp>
      <p:sp>
        <p:nvSpPr>
          <p:cNvPr id="10246" name="Oval 6"/>
          <p:cNvSpPr>
            <a:spLocks noChangeArrowheads="1"/>
          </p:cNvSpPr>
          <p:nvPr/>
        </p:nvSpPr>
        <p:spPr bwMode="auto">
          <a:xfrm>
            <a:off x="6243370" y="3393878"/>
            <a:ext cx="1352408" cy="752776"/>
          </a:xfrm>
          <a:prstGeom prst="ellipse">
            <a:avLst/>
          </a:prstGeom>
          <a:solidFill>
            <a:srgbClr val="7030A0"/>
          </a:solidFill>
          <a:ln w="12700">
            <a:noFill/>
            <a:round/>
            <a:headEnd/>
            <a:tailEnd/>
          </a:ln>
          <a:effectLst/>
        </p:spPr>
        <p:txBody>
          <a:bodyPr wrap="none" anchor="ctr"/>
          <a:lstStyle/>
          <a:p>
            <a:endParaRPr lang="en-US" dirty="0"/>
          </a:p>
        </p:txBody>
      </p:sp>
      <p:sp>
        <p:nvSpPr>
          <p:cNvPr id="10247" name="Oval 7"/>
          <p:cNvSpPr>
            <a:spLocks noChangeArrowheads="1"/>
          </p:cNvSpPr>
          <p:nvPr/>
        </p:nvSpPr>
        <p:spPr bwMode="auto">
          <a:xfrm>
            <a:off x="3705767" y="3329702"/>
            <a:ext cx="1352408" cy="751041"/>
          </a:xfrm>
          <a:prstGeom prst="ellipse">
            <a:avLst/>
          </a:prstGeom>
          <a:solidFill>
            <a:srgbClr val="00B0F0"/>
          </a:solidFill>
          <a:ln w="12700">
            <a:noFill/>
            <a:round/>
            <a:headEnd/>
            <a:tailEnd/>
          </a:ln>
          <a:effectLst/>
        </p:spPr>
        <p:txBody>
          <a:bodyPr wrap="none" anchor="ctr"/>
          <a:lstStyle/>
          <a:p>
            <a:endParaRPr lang="en-US" dirty="0"/>
          </a:p>
        </p:txBody>
      </p:sp>
      <p:sp>
        <p:nvSpPr>
          <p:cNvPr id="10249" name="Rectangle 9"/>
          <p:cNvSpPr>
            <a:spLocks noChangeArrowheads="1"/>
          </p:cNvSpPr>
          <p:nvPr/>
        </p:nvSpPr>
        <p:spPr bwMode="auto">
          <a:xfrm>
            <a:off x="3825205" y="3543046"/>
            <a:ext cx="1111695" cy="367716"/>
          </a:xfrm>
          <a:prstGeom prst="rect">
            <a:avLst/>
          </a:prstGeom>
          <a:noFill/>
          <a:ln w="9525">
            <a:noFill/>
            <a:miter lim="800000"/>
            <a:headEnd/>
            <a:tailEnd/>
          </a:ln>
          <a:effectLst/>
        </p:spPr>
        <p:txBody>
          <a:bodyPr lIns="0" tIns="0" rIns="0" bIns="0"/>
          <a:lstStyle/>
          <a:p>
            <a:pPr algn="ctr"/>
            <a:r>
              <a:rPr lang="en-US" sz="1400" b="1" dirty="0"/>
              <a:t>Igneous</a:t>
            </a:r>
          </a:p>
          <a:p>
            <a:pPr algn="ctr"/>
            <a:r>
              <a:rPr lang="en-US" sz="1400" b="1" dirty="0"/>
              <a:t>Rock</a:t>
            </a:r>
          </a:p>
        </p:txBody>
      </p:sp>
      <p:sp>
        <p:nvSpPr>
          <p:cNvPr id="10250" name="Rectangle 10"/>
          <p:cNvSpPr>
            <a:spLocks noChangeArrowheads="1"/>
          </p:cNvSpPr>
          <p:nvPr/>
        </p:nvSpPr>
        <p:spPr bwMode="auto">
          <a:xfrm>
            <a:off x="7130889" y="1595193"/>
            <a:ext cx="1549021" cy="369451"/>
          </a:xfrm>
          <a:prstGeom prst="rect">
            <a:avLst/>
          </a:prstGeom>
          <a:noFill/>
          <a:ln w="9525">
            <a:noFill/>
            <a:miter lim="800000"/>
            <a:headEnd/>
            <a:tailEnd/>
          </a:ln>
          <a:effectLst/>
        </p:spPr>
        <p:txBody>
          <a:bodyPr lIns="0" tIns="0" rIns="0" bIns="0"/>
          <a:lstStyle/>
          <a:p>
            <a:pPr algn="ctr"/>
            <a:r>
              <a:rPr lang="en-US" sz="1400" b="1" dirty="0">
                <a:solidFill>
                  <a:schemeClr val="bg1"/>
                </a:solidFill>
              </a:rPr>
              <a:t>Sedimentary</a:t>
            </a:r>
          </a:p>
          <a:p>
            <a:pPr algn="ctr"/>
            <a:r>
              <a:rPr lang="en-US" sz="1400" b="1" dirty="0">
                <a:solidFill>
                  <a:schemeClr val="bg1"/>
                </a:solidFill>
              </a:rPr>
              <a:t>Rock</a:t>
            </a:r>
          </a:p>
        </p:txBody>
      </p:sp>
      <p:sp>
        <p:nvSpPr>
          <p:cNvPr id="10251" name="Rectangle 11"/>
          <p:cNvSpPr>
            <a:spLocks noChangeArrowheads="1"/>
          </p:cNvSpPr>
          <p:nvPr/>
        </p:nvSpPr>
        <p:spPr bwMode="auto">
          <a:xfrm>
            <a:off x="6168730" y="3620665"/>
            <a:ext cx="1547185" cy="369450"/>
          </a:xfrm>
          <a:prstGeom prst="rect">
            <a:avLst/>
          </a:prstGeom>
          <a:noFill/>
          <a:ln w="9525">
            <a:noFill/>
            <a:miter lim="800000"/>
            <a:headEnd/>
            <a:tailEnd/>
          </a:ln>
          <a:effectLst/>
        </p:spPr>
        <p:txBody>
          <a:bodyPr lIns="0" tIns="0" rIns="0" bIns="0"/>
          <a:lstStyle/>
          <a:p>
            <a:pPr algn="ctr"/>
            <a:r>
              <a:rPr lang="en-US" sz="1400" b="1" dirty="0"/>
              <a:t>Metamorphic</a:t>
            </a:r>
          </a:p>
          <a:p>
            <a:pPr algn="ctr"/>
            <a:r>
              <a:rPr lang="en-US" sz="1400" b="1" dirty="0"/>
              <a:t>Rock</a:t>
            </a:r>
          </a:p>
        </p:txBody>
      </p:sp>
      <p:sp>
        <p:nvSpPr>
          <p:cNvPr id="10252" name="Rectangle 12"/>
          <p:cNvSpPr>
            <a:spLocks noChangeArrowheads="1"/>
          </p:cNvSpPr>
          <p:nvPr/>
        </p:nvSpPr>
        <p:spPr bwMode="auto">
          <a:xfrm rot="1653750">
            <a:off x="6599847" y="856294"/>
            <a:ext cx="1016144" cy="225486"/>
          </a:xfrm>
          <a:prstGeom prst="rect">
            <a:avLst/>
          </a:prstGeom>
          <a:noFill/>
          <a:ln w="9525">
            <a:noFill/>
            <a:miter lim="800000"/>
            <a:headEnd/>
            <a:tailEnd/>
          </a:ln>
          <a:effectLst/>
        </p:spPr>
        <p:txBody>
          <a:bodyPr lIns="0" tIns="0" rIns="0" bIns="0"/>
          <a:lstStyle/>
          <a:p>
            <a:r>
              <a:rPr lang="en-US" sz="1300" dirty="0">
                <a:solidFill>
                  <a:srgbClr val="000000"/>
                </a:solidFill>
              </a:rPr>
              <a:t>Induration</a:t>
            </a:r>
          </a:p>
        </p:txBody>
      </p:sp>
      <p:sp>
        <p:nvSpPr>
          <p:cNvPr id="10253" name="Rectangle 13"/>
          <p:cNvSpPr>
            <a:spLocks noChangeArrowheads="1"/>
          </p:cNvSpPr>
          <p:nvPr/>
        </p:nvSpPr>
        <p:spPr bwMode="auto">
          <a:xfrm rot="16203750">
            <a:off x="1494154" y="2972997"/>
            <a:ext cx="2253125" cy="226013"/>
          </a:xfrm>
          <a:prstGeom prst="rect">
            <a:avLst/>
          </a:prstGeom>
          <a:noFill/>
          <a:ln w="9525">
            <a:noFill/>
            <a:miter lim="800000"/>
            <a:headEnd/>
            <a:tailEnd/>
          </a:ln>
          <a:effectLst/>
        </p:spPr>
        <p:txBody>
          <a:bodyPr lIns="0" tIns="0" rIns="0" bIns="0"/>
          <a:lstStyle/>
          <a:p>
            <a:r>
              <a:rPr lang="en-US" sz="1300" dirty="0">
                <a:solidFill>
                  <a:srgbClr val="000000"/>
                </a:solidFill>
              </a:rPr>
              <a:t>Pyroclastic Ejection</a:t>
            </a:r>
          </a:p>
        </p:txBody>
      </p:sp>
      <p:sp>
        <p:nvSpPr>
          <p:cNvPr id="10254" name="Rectangle 14"/>
          <p:cNvSpPr>
            <a:spLocks noChangeArrowheads="1"/>
          </p:cNvSpPr>
          <p:nvPr/>
        </p:nvSpPr>
        <p:spPr bwMode="auto">
          <a:xfrm rot="4196250">
            <a:off x="5237031" y="2590113"/>
            <a:ext cx="2712770" cy="674366"/>
          </a:xfrm>
          <a:prstGeom prst="rect">
            <a:avLst/>
          </a:prstGeom>
          <a:noFill/>
          <a:ln w="9525">
            <a:noFill/>
            <a:miter lim="800000"/>
            <a:headEnd/>
            <a:tailEnd/>
          </a:ln>
          <a:effectLst/>
        </p:spPr>
        <p:txBody>
          <a:bodyPr lIns="0" tIns="0" rIns="0" bIns="0"/>
          <a:lstStyle/>
          <a:p>
            <a:r>
              <a:rPr lang="en-US" sz="1400" dirty="0">
                <a:solidFill>
                  <a:srgbClr val="000000"/>
                </a:solidFill>
              </a:rPr>
              <a:t>Weathering</a:t>
            </a:r>
          </a:p>
          <a:p>
            <a:endParaRPr lang="en-US" sz="1400" dirty="0">
              <a:solidFill>
                <a:srgbClr val="000000"/>
              </a:solidFill>
            </a:endParaRPr>
          </a:p>
          <a:p>
            <a:r>
              <a:rPr lang="en-US" sz="1400" dirty="0">
                <a:solidFill>
                  <a:srgbClr val="000000"/>
                </a:solidFill>
              </a:rPr>
              <a:t>Physical or Chemical</a:t>
            </a:r>
          </a:p>
        </p:txBody>
      </p:sp>
      <p:sp>
        <p:nvSpPr>
          <p:cNvPr id="10255" name="Rectangle 15"/>
          <p:cNvSpPr>
            <a:spLocks noChangeArrowheads="1"/>
          </p:cNvSpPr>
          <p:nvPr/>
        </p:nvSpPr>
        <p:spPr bwMode="auto">
          <a:xfrm rot="17441667">
            <a:off x="6806871" y="2576252"/>
            <a:ext cx="1439641" cy="200289"/>
          </a:xfrm>
          <a:prstGeom prst="rect">
            <a:avLst/>
          </a:prstGeom>
          <a:noFill/>
          <a:ln w="9525">
            <a:noFill/>
            <a:miter lim="800000"/>
            <a:headEnd/>
            <a:tailEnd/>
          </a:ln>
          <a:effectLst/>
        </p:spPr>
        <p:txBody>
          <a:bodyPr lIns="0" tIns="0" rIns="0" bIns="0"/>
          <a:lstStyle/>
          <a:p>
            <a:r>
              <a:rPr lang="en-US" sz="1200" dirty="0" smtClean="0">
                <a:solidFill>
                  <a:srgbClr val="000000"/>
                </a:solidFill>
              </a:rPr>
              <a:t>Metamorphosis</a:t>
            </a:r>
            <a:endParaRPr lang="en-US" sz="1200" dirty="0">
              <a:solidFill>
                <a:srgbClr val="000000"/>
              </a:solidFill>
            </a:endParaRPr>
          </a:p>
        </p:txBody>
      </p:sp>
      <p:sp>
        <p:nvSpPr>
          <p:cNvPr id="10256" name="Rectangle 16"/>
          <p:cNvSpPr>
            <a:spLocks noChangeArrowheads="1"/>
          </p:cNvSpPr>
          <p:nvPr/>
        </p:nvSpPr>
        <p:spPr bwMode="auto">
          <a:xfrm rot="14576250">
            <a:off x="3355389" y="4654404"/>
            <a:ext cx="1443110" cy="202126"/>
          </a:xfrm>
          <a:prstGeom prst="rect">
            <a:avLst/>
          </a:prstGeom>
          <a:noFill/>
          <a:ln w="9525">
            <a:noFill/>
            <a:miter lim="800000"/>
            <a:headEnd/>
            <a:tailEnd/>
          </a:ln>
          <a:effectLst/>
        </p:spPr>
        <p:txBody>
          <a:bodyPr lIns="0" tIns="0" rIns="0" bIns="0"/>
          <a:lstStyle/>
          <a:p>
            <a:r>
              <a:rPr lang="en-US" sz="1100" dirty="0">
                <a:solidFill>
                  <a:srgbClr val="000000"/>
                </a:solidFill>
              </a:rPr>
              <a:t>Melting</a:t>
            </a:r>
          </a:p>
        </p:txBody>
      </p:sp>
      <p:sp>
        <p:nvSpPr>
          <p:cNvPr id="10257" name="Rectangle 17"/>
          <p:cNvSpPr>
            <a:spLocks noChangeArrowheads="1"/>
          </p:cNvSpPr>
          <p:nvPr/>
        </p:nvSpPr>
        <p:spPr bwMode="auto">
          <a:xfrm rot="3866250">
            <a:off x="4800386" y="4993551"/>
            <a:ext cx="1436172" cy="200288"/>
          </a:xfrm>
          <a:prstGeom prst="rect">
            <a:avLst/>
          </a:prstGeom>
          <a:noFill/>
          <a:ln w="9525">
            <a:noFill/>
            <a:miter lim="800000"/>
            <a:headEnd/>
            <a:tailEnd/>
          </a:ln>
          <a:effectLst/>
        </p:spPr>
        <p:txBody>
          <a:bodyPr lIns="0" tIns="0" rIns="0" bIns="0"/>
          <a:lstStyle/>
          <a:p>
            <a:r>
              <a:rPr lang="en-US" sz="1100" dirty="0">
                <a:solidFill>
                  <a:srgbClr val="000000"/>
                </a:solidFill>
              </a:rPr>
              <a:t>Cooling</a:t>
            </a:r>
          </a:p>
        </p:txBody>
      </p:sp>
      <p:sp>
        <p:nvSpPr>
          <p:cNvPr id="10258" name="Rectangle 18"/>
          <p:cNvSpPr>
            <a:spLocks noChangeArrowheads="1"/>
          </p:cNvSpPr>
          <p:nvPr/>
        </p:nvSpPr>
        <p:spPr bwMode="auto">
          <a:xfrm>
            <a:off x="5210689" y="5901656"/>
            <a:ext cx="882005" cy="249769"/>
          </a:xfrm>
          <a:prstGeom prst="rect">
            <a:avLst/>
          </a:prstGeom>
          <a:noFill/>
          <a:ln w="9525">
            <a:noFill/>
            <a:miter lim="800000"/>
            <a:headEnd/>
            <a:tailEnd/>
          </a:ln>
          <a:effectLst/>
        </p:spPr>
        <p:txBody>
          <a:bodyPr lIns="0" tIns="0" rIns="0" bIns="0"/>
          <a:lstStyle/>
          <a:p>
            <a:pPr algn="ctr"/>
            <a:r>
              <a:rPr lang="en-US" sz="1400" b="1" dirty="0"/>
              <a:t>Magma</a:t>
            </a:r>
          </a:p>
        </p:txBody>
      </p:sp>
      <p:sp>
        <p:nvSpPr>
          <p:cNvPr id="10259" name="Rectangle 19"/>
          <p:cNvSpPr>
            <a:spLocks noChangeArrowheads="1"/>
          </p:cNvSpPr>
          <p:nvPr/>
        </p:nvSpPr>
        <p:spPr bwMode="auto">
          <a:xfrm rot="17340000">
            <a:off x="3993858" y="1832999"/>
            <a:ext cx="2152525" cy="674367"/>
          </a:xfrm>
          <a:prstGeom prst="rect">
            <a:avLst/>
          </a:prstGeom>
          <a:noFill/>
          <a:ln w="9525">
            <a:noFill/>
            <a:miter lim="800000"/>
            <a:headEnd/>
            <a:tailEnd/>
          </a:ln>
          <a:effectLst/>
        </p:spPr>
        <p:txBody>
          <a:bodyPr lIns="0" tIns="0" rIns="0" bIns="0"/>
          <a:lstStyle/>
          <a:p>
            <a:r>
              <a:rPr lang="en-US" sz="1400" dirty="0">
                <a:solidFill>
                  <a:srgbClr val="000000"/>
                </a:solidFill>
              </a:rPr>
              <a:t>Weathering</a:t>
            </a:r>
          </a:p>
          <a:p>
            <a:endParaRPr lang="en-US" sz="1400" dirty="0">
              <a:solidFill>
                <a:srgbClr val="000000"/>
              </a:solidFill>
            </a:endParaRPr>
          </a:p>
          <a:p>
            <a:r>
              <a:rPr lang="en-US" sz="1400" dirty="0">
                <a:solidFill>
                  <a:srgbClr val="000000"/>
                </a:solidFill>
              </a:rPr>
              <a:t>Physical or Chemical</a:t>
            </a:r>
          </a:p>
        </p:txBody>
      </p:sp>
      <p:sp>
        <p:nvSpPr>
          <p:cNvPr id="10260" name="Rectangle 20"/>
          <p:cNvSpPr>
            <a:spLocks noChangeArrowheads="1"/>
          </p:cNvSpPr>
          <p:nvPr/>
        </p:nvSpPr>
        <p:spPr bwMode="auto">
          <a:xfrm>
            <a:off x="5111463" y="3532639"/>
            <a:ext cx="1523297" cy="189062"/>
          </a:xfrm>
          <a:prstGeom prst="rect">
            <a:avLst/>
          </a:prstGeom>
          <a:noFill/>
          <a:ln w="9525">
            <a:noFill/>
            <a:miter lim="800000"/>
            <a:headEnd/>
            <a:tailEnd/>
          </a:ln>
          <a:effectLst/>
        </p:spPr>
        <p:txBody>
          <a:bodyPr lIns="0" tIns="0" rIns="0" bIns="0"/>
          <a:lstStyle/>
          <a:p>
            <a:r>
              <a:rPr lang="en-US" sz="1100" dirty="0" smtClean="0">
                <a:solidFill>
                  <a:srgbClr val="000000"/>
                </a:solidFill>
              </a:rPr>
              <a:t>Metamorphosis</a:t>
            </a:r>
            <a:endParaRPr lang="en-US" sz="1100" dirty="0">
              <a:solidFill>
                <a:srgbClr val="000000"/>
              </a:solidFill>
            </a:endParaRPr>
          </a:p>
        </p:txBody>
      </p:sp>
      <p:sp>
        <p:nvSpPr>
          <p:cNvPr id="10261" name="Rectangle 21"/>
          <p:cNvSpPr>
            <a:spLocks noChangeArrowheads="1"/>
          </p:cNvSpPr>
          <p:nvPr/>
        </p:nvSpPr>
        <p:spPr bwMode="auto">
          <a:xfrm rot="17681250">
            <a:off x="5669632" y="4422899"/>
            <a:ext cx="1439641" cy="200288"/>
          </a:xfrm>
          <a:prstGeom prst="rect">
            <a:avLst/>
          </a:prstGeom>
          <a:noFill/>
          <a:ln w="9525">
            <a:noFill/>
            <a:miter lim="800000"/>
            <a:headEnd/>
            <a:tailEnd/>
          </a:ln>
          <a:effectLst/>
        </p:spPr>
        <p:txBody>
          <a:bodyPr lIns="0" tIns="0" rIns="0" bIns="0"/>
          <a:lstStyle/>
          <a:p>
            <a:r>
              <a:rPr lang="en-US" sz="1100" dirty="0">
                <a:solidFill>
                  <a:srgbClr val="000000"/>
                </a:solidFill>
              </a:rPr>
              <a:t>Melting</a:t>
            </a:r>
          </a:p>
        </p:txBody>
      </p:sp>
      <p:sp>
        <p:nvSpPr>
          <p:cNvPr id="10262" name="Rectangle 22"/>
          <p:cNvSpPr>
            <a:spLocks noChangeArrowheads="1"/>
          </p:cNvSpPr>
          <p:nvPr/>
        </p:nvSpPr>
        <p:spPr bwMode="auto">
          <a:xfrm rot="18487500">
            <a:off x="7236413" y="4742916"/>
            <a:ext cx="2006825" cy="200289"/>
          </a:xfrm>
          <a:prstGeom prst="rect">
            <a:avLst/>
          </a:prstGeom>
          <a:noFill/>
          <a:ln w="9525">
            <a:noFill/>
            <a:miter lim="800000"/>
            <a:headEnd/>
            <a:tailEnd/>
          </a:ln>
          <a:effectLst/>
        </p:spPr>
        <p:txBody>
          <a:bodyPr lIns="0" tIns="0" rIns="0" bIns="0"/>
          <a:lstStyle/>
          <a:p>
            <a:r>
              <a:rPr lang="en-US" sz="1100" dirty="0">
                <a:solidFill>
                  <a:srgbClr val="000000"/>
                </a:solidFill>
              </a:rPr>
              <a:t>Pyroclastic Ejection</a:t>
            </a:r>
          </a:p>
        </p:txBody>
      </p:sp>
      <p:sp>
        <p:nvSpPr>
          <p:cNvPr id="10263" name="Rectangle 23"/>
          <p:cNvSpPr>
            <a:spLocks noChangeArrowheads="1"/>
          </p:cNvSpPr>
          <p:nvPr/>
        </p:nvSpPr>
        <p:spPr bwMode="auto">
          <a:xfrm rot="2107500">
            <a:off x="6281958" y="1324611"/>
            <a:ext cx="933456" cy="189061"/>
          </a:xfrm>
          <a:prstGeom prst="rect">
            <a:avLst/>
          </a:prstGeom>
          <a:noFill/>
          <a:ln w="9525">
            <a:noFill/>
            <a:miter lim="800000"/>
            <a:headEnd/>
            <a:tailEnd/>
          </a:ln>
          <a:effectLst/>
        </p:spPr>
        <p:txBody>
          <a:bodyPr lIns="0" tIns="0" rIns="0" bIns="0"/>
          <a:lstStyle/>
          <a:p>
            <a:r>
              <a:rPr lang="en-US" sz="1100" dirty="0">
                <a:solidFill>
                  <a:srgbClr val="000000"/>
                </a:solidFill>
              </a:rPr>
              <a:t>Weathering</a:t>
            </a:r>
          </a:p>
        </p:txBody>
      </p:sp>
      <p:sp>
        <p:nvSpPr>
          <p:cNvPr id="10265" name="Freeform 25"/>
          <p:cNvSpPr>
            <a:spLocks/>
          </p:cNvSpPr>
          <p:nvPr/>
        </p:nvSpPr>
        <p:spPr bwMode="auto">
          <a:xfrm>
            <a:off x="4606148" y="1123408"/>
            <a:ext cx="852605" cy="2209763"/>
          </a:xfrm>
          <a:custGeom>
            <a:avLst/>
            <a:gdLst/>
            <a:ahLst/>
            <a:cxnLst>
              <a:cxn ang="0">
                <a:pos x="0" y="1273"/>
              </a:cxn>
              <a:cxn ang="0">
                <a:pos x="463" y="0"/>
              </a:cxn>
            </a:cxnLst>
            <a:rect l="0" t="0" r="r" b="b"/>
            <a:pathLst>
              <a:path w="464" h="1274">
                <a:moveTo>
                  <a:pt x="0" y="1273"/>
                </a:moveTo>
                <a:lnTo>
                  <a:pt x="463"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6" name="Freeform 26"/>
          <p:cNvSpPr>
            <a:spLocks/>
          </p:cNvSpPr>
          <p:nvPr/>
        </p:nvSpPr>
        <p:spPr bwMode="auto">
          <a:xfrm>
            <a:off x="5916293" y="1088718"/>
            <a:ext cx="828718" cy="2287815"/>
          </a:xfrm>
          <a:custGeom>
            <a:avLst/>
            <a:gdLst/>
            <a:ahLst/>
            <a:cxnLst>
              <a:cxn ang="0">
                <a:pos x="450" y="1318"/>
              </a:cxn>
              <a:cxn ang="0">
                <a:pos x="0" y="0"/>
              </a:cxn>
            </a:cxnLst>
            <a:rect l="0" t="0" r="r" b="b"/>
            <a:pathLst>
              <a:path w="451" h="1319">
                <a:moveTo>
                  <a:pt x="450" y="1318"/>
                </a:move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7" name="Freeform 27"/>
          <p:cNvSpPr>
            <a:spLocks/>
          </p:cNvSpPr>
          <p:nvPr/>
        </p:nvSpPr>
        <p:spPr bwMode="auto">
          <a:xfrm>
            <a:off x="7132725" y="2138095"/>
            <a:ext cx="497966" cy="1228031"/>
          </a:xfrm>
          <a:custGeom>
            <a:avLst/>
            <a:gdLst/>
            <a:ahLst/>
            <a:cxnLst>
              <a:cxn ang="0">
                <a:pos x="270" y="0"/>
              </a:cxn>
              <a:cxn ang="0">
                <a:pos x="0" y="707"/>
              </a:cxn>
            </a:cxnLst>
            <a:rect l="0" t="0" r="r" b="b"/>
            <a:pathLst>
              <a:path w="271" h="708">
                <a:moveTo>
                  <a:pt x="270" y="0"/>
                </a:moveTo>
                <a:lnTo>
                  <a:pt x="0" y="707"/>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8" name="Freeform 28"/>
          <p:cNvSpPr>
            <a:spLocks/>
          </p:cNvSpPr>
          <p:nvPr/>
        </p:nvSpPr>
        <p:spPr bwMode="auto">
          <a:xfrm>
            <a:off x="5938343" y="4165735"/>
            <a:ext cx="771755" cy="1528101"/>
          </a:xfrm>
          <a:custGeom>
            <a:avLst/>
            <a:gdLst/>
            <a:ahLst/>
            <a:cxnLst>
              <a:cxn ang="0">
                <a:pos x="419" y="0"/>
              </a:cxn>
              <a:cxn ang="0">
                <a:pos x="0" y="880"/>
              </a:cxn>
            </a:cxnLst>
            <a:rect l="0" t="0" r="r" b="b"/>
            <a:pathLst>
              <a:path w="420" h="881">
                <a:moveTo>
                  <a:pt x="419" y="0"/>
                </a:moveTo>
                <a:lnTo>
                  <a:pt x="0" y="88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9" name="Freeform 29"/>
          <p:cNvSpPr>
            <a:spLocks/>
          </p:cNvSpPr>
          <p:nvPr/>
        </p:nvSpPr>
        <p:spPr bwMode="auto">
          <a:xfrm>
            <a:off x="5267652" y="4857803"/>
            <a:ext cx="99226" cy="858582"/>
          </a:xfrm>
          <a:custGeom>
            <a:avLst/>
            <a:gdLst/>
            <a:ahLst/>
            <a:cxnLst>
              <a:cxn ang="0">
                <a:pos x="28" y="487"/>
              </a:cxn>
              <a:cxn ang="0">
                <a:pos x="31" y="472"/>
              </a:cxn>
              <a:cxn ang="0">
                <a:pos x="34" y="457"/>
              </a:cxn>
              <a:cxn ang="0">
                <a:pos x="37" y="443"/>
              </a:cxn>
              <a:cxn ang="0">
                <a:pos x="40" y="428"/>
              </a:cxn>
              <a:cxn ang="0">
                <a:pos x="42" y="414"/>
              </a:cxn>
              <a:cxn ang="0">
                <a:pos x="45" y="399"/>
              </a:cxn>
              <a:cxn ang="0">
                <a:pos x="47" y="384"/>
              </a:cxn>
              <a:cxn ang="0">
                <a:pos x="48" y="370"/>
              </a:cxn>
              <a:cxn ang="0">
                <a:pos x="50" y="355"/>
              </a:cxn>
              <a:cxn ang="0">
                <a:pos x="51" y="341"/>
              </a:cxn>
              <a:cxn ang="0">
                <a:pos x="52" y="327"/>
              </a:cxn>
              <a:cxn ang="0">
                <a:pos x="53" y="312"/>
              </a:cxn>
              <a:cxn ang="0">
                <a:pos x="53" y="298"/>
              </a:cxn>
              <a:cxn ang="0">
                <a:pos x="53" y="284"/>
              </a:cxn>
              <a:cxn ang="0">
                <a:pos x="53" y="270"/>
              </a:cxn>
              <a:cxn ang="0">
                <a:pos x="53" y="255"/>
              </a:cxn>
              <a:cxn ang="0">
                <a:pos x="52" y="241"/>
              </a:cxn>
              <a:cxn ang="0">
                <a:pos x="51" y="227"/>
              </a:cxn>
              <a:cxn ang="0">
                <a:pos x="50" y="213"/>
              </a:cxn>
              <a:cxn ang="0">
                <a:pos x="49" y="199"/>
              </a:cxn>
              <a:cxn ang="0">
                <a:pos x="47" y="185"/>
              </a:cxn>
              <a:cxn ang="0">
                <a:pos x="45" y="171"/>
              </a:cxn>
              <a:cxn ang="0">
                <a:pos x="43" y="157"/>
              </a:cxn>
              <a:cxn ang="0">
                <a:pos x="41" y="143"/>
              </a:cxn>
              <a:cxn ang="0">
                <a:pos x="38" y="129"/>
              </a:cxn>
              <a:cxn ang="0">
                <a:pos x="35" y="115"/>
              </a:cxn>
              <a:cxn ang="0">
                <a:pos x="32" y="102"/>
              </a:cxn>
              <a:cxn ang="0">
                <a:pos x="29" y="88"/>
              </a:cxn>
              <a:cxn ang="0">
                <a:pos x="25" y="74"/>
              </a:cxn>
              <a:cxn ang="0">
                <a:pos x="21" y="61"/>
              </a:cxn>
              <a:cxn ang="0">
                <a:pos x="17" y="47"/>
              </a:cxn>
              <a:cxn ang="0">
                <a:pos x="12" y="33"/>
              </a:cxn>
              <a:cxn ang="0">
                <a:pos x="8" y="20"/>
              </a:cxn>
              <a:cxn ang="0">
                <a:pos x="3" y="6"/>
              </a:cxn>
            </a:cxnLst>
            <a:rect l="0" t="0" r="r" b="b"/>
            <a:pathLst>
              <a:path w="54" h="495">
                <a:moveTo>
                  <a:pt x="26" y="494"/>
                </a:moveTo>
                <a:lnTo>
                  <a:pt x="28" y="487"/>
                </a:lnTo>
                <a:lnTo>
                  <a:pt x="29" y="480"/>
                </a:lnTo>
                <a:lnTo>
                  <a:pt x="31" y="472"/>
                </a:lnTo>
                <a:lnTo>
                  <a:pt x="33" y="465"/>
                </a:lnTo>
                <a:lnTo>
                  <a:pt x="34" y="457"/>
                </a:lnTo>
                <a:lnTo>
                  <a:pt x="36" y="450"/>
                </a:lnTo>
                <a:lnTo>
                  <a:pt x="37" y="443"/>
                </a:lnTo>
                <a:lnTo>
                  <a:pt x="39" y="435"/>
                </a:lnTo>
                <a:lnTo>
                  <a:pt x="40" y="428"/>
                </a:lnTo>
                <a:lnTo>
                  <a:pt x="41" y="421"/>
                </a:lnTo>
                <a:lnTo>
                  <a:pt x="42" y="414"/>
                </a:lnTo>
                <a:lnTo>
                  <a:pt x="44" y="406"/>
                </a:lnTo>
                <a:lnTo>
                  <a:pt x="45" y="399"/>
                </a:lnTo>
                <a:lnTo>
                  <a:pt x="46" y="392"/>
                </a:lnTo>
                <a:lnTo>
                  <a:pt x="47" y="384"/>
                </a:lnTo>
                <a:lnTo>
                  <a:pt x="47" y="377"/>
                </a:lnTo>
                <a:lnTo>
                  <a:pt x="48" y="370"/>
                </a:lnTo>
                <a:lnTo>
                  <a:pt x="49" y="363"/>
                </a:lnTo>
                <a:lnTo>
                  <a:pt x="50" y="355"/>
                </a:lnTo>
                <a:lnTo>
                  <a:pt x="50" y="348"/>
                </a:lnTo>
                <a:lnTo>
                  <a:pt x="51" y="341"/>
                </a:lnTo>
                <a:lnTo>
                  <a:pt x="51" y="334"/>
                </a:lnTo>
                <a:lnTo>
                  <a:pt x="52" y="327"/>
                </a:lnTo>
                <a:lnTo>
                  <a:pt x="52" y="319"/>
                </a:lnTo>
                <a:lnTo>
                  <a:pt x="53" y="312"/>
                </a:lnTo>
                <a:lnTo>
                  <a:pt x="53" y="305"/>
                </a:lnTo>
                <a:lnTo>
                  <a:pt x="53" y="298"/>
                </a:lnTo>
                <a:lnTo>
                  <a:pt x="53" y="291"/>
                </a:lnTo>
                <a:lnTo>
                  <a:pt x="53" y="284"/>
                </a:lnTo>
                <a:lnTo>
                  <a:pt x="53" y="277"/>
                </a:lnTo>
                <a:lnTo>
                  <a:pt x="53" y="270"/>
                </a:lnTo>
                <a:lnTo>
                  <a:pt x="53" y="262"/>
                </a:lnTo>
                <a:lnTo>
                  <a:pt x="53" y="255"/>
                </a:lnTo>
                <a:lnTo>
                  <a:pt x="53" y="248"/>
                </a:lnTo>
                <a:lnTo>
                  <a:pt x="52" y="241"/>
                </a:lnTo>
                <a:lnTo>
                  <a:pt x="52" y="234"/>
                </a:lnTo>
                <a:lnTo>
                  <a:pt x="51" y="227"/>
                </a:lnTo>
                <a:lnTo>
                  <a:pt x="51" y="220"/>
                </a:lnTo>
                <a:lnTo>
                  <a:pt x="50" y="213"/>
                </a:lnTo>
                <a:lnTo>
                  <a:pt x="50" y="206"/>
                </a:lnTo>
                <a:lnTo>
                  <a:pt x="49" y="199"/>
                </a:lnTo>
                <a:lnTo>
                  <a:pt x="48" y="192"/>
                </a:lnTo>
                <a:lnTo>
                  <a:pt x="47" y="185"/>
                </a:lnTo>
                <a:lnTo>
                  <a:pt x="46" y="178"/>
                </a:lnTo>
                <a:lnTo>
                  <a:pt x="45" y="171"/>
                </a:lnTo>
                <a:lnTo>
                  <a:pt x="44" y="164"/>
                </a:lnTo>
                <a:lnTo>
                  <a:pt x="43" y="157"/>
                </a:lnTo>
                <a:lnTo>
                  <a:pt x="42" y="150"/>
                </a:lnTo>
                <a:lnTo>
                  <a:pt x="41" y="143"/>
                </a:lnTo>
                <a:lnTo>
                  <a:pt x="40" y="136"/>
                </a:lnTo>
                <a:lnTo>
                  <a:pt x="38" y="129"/>
                </a:lnTo>
                <a:lnTo>
                  <a:pt x="37" y="122"/>
                </a:lnTo>
                <a:lnTo>
                  <a:pt x="35" y="115"/>
                </a:lnTo>
                <a:lnTo>
                  <a:pt x="34" y="109"/>
                </a:lnTo>
                <a:lnTo>
                  <a:pt x="32" y="102"/>
                </a:lnTo>
                <a:lnTo>
                  <a:pt x="30" y="95"/>
                </a:lnTo>
                <a:lnTo>
                  <a:pt x="29" y="88"/>
                </a:lnTo>
                <a:lnTo>
                  <a:pt x="27" y="81"/>
                </a:lnTo>
                <a:lnTo>
                  <a:pt x="25" y="74"/>
                </a:lnTo>
                <a:lnTo>
                  <a:pt x="23" y="67"/>
                </a:lnTo>
                <a:lnTo>
                  <a:pt x="21" y="61"/>
                </a:lnTo>
                <a:lnTo>
                  <a:pt x="19" y="54"/>
                </a:lnTo>
                <a:lnTo>
                  <a:pt x="17" y="47"/>
                </a:lnTo>
                <a:lnTo>
                  <a:pt x="15" y="40"/>
                </a:lnTo>
                <a:lnTo>
                  <a:pt x="12" y="33"/>
                </a:lnTo>
                <a:lnTo>
                  <a:pt x="10" y="27"/>
                </a:lnTo>
                <a:lnTo>
                  <a:pt x="8" y="20"/>
                </a:lnTo>
                <a:lnTo>
                  <a:pt x="5" y="13"/>
                </a:lnTo>
                <a:lnTo>
                  <a:pt x="3" y="6"/>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0" name="Freeform 30"/>
          <p:cNvSpPr>
            <a:spLocks/>
          </p:cNvSpPr>
          <p:nvPr/>
        </p:nvSpPr>
        <p:spPr bwMode="auto">
          <a:xfrm>
            <a:off x="4641060" y="4075541"/>
            <a:ext cx="628429" cy="783997"/>
          </a:xfrm>
          <a:custGeom>
            <a:avLst/>
            <a:gdLst/>
            <a:ahLst/>
            <a:cxnLst>
              <a:cxn ang="0">
                <a:pos x="339" y="445"/>
              </a:cxn>
              <a:cxn ang="0">
                <a:pos x="334" y="433"/>
              </a:cxn>
              <a:cxn ang="0">
                <a:pos x="329" y="421"/>
              </a:cxn>
              <a:cxn ang="0">
                <a:pos x="324" y="409"/>
              </a:cxn>
              <a:cxn ang="0">
                <a:pos x="318" y="397"/>
              </a:cxn>
              <a:cxn ang="0">
                <a:pos x="313" y="385"/>
              </a:cxn>
              <a:cxn ang="0">
                <a:pos x="307" y="373"/>
              </a:cxn>
              <a:cxn ang="0">
                <a:pos x="301" y="362"/>
              </a:cxn>
              <a:cxn ang="0">
                <a:pos x="295" y="350"/>
              </a:cxn>
              <a:cxn ang="0">
                <a:pos x="288" y="338"/>
              </a:cxn>
              <a:cxn ang="0">
                <a:pos x="281" y="327"/>
              </a:cxn>
              <a:cxn ang="0">
                <a:pos x="275" y="315"/>
              </a:cxn>
              <a:cxn ang="0">
                <a:pos x="268" y="303"/>
              </a:cxn>
              <a:cxn ang="0">
                <a:pos x="260" y="292"/>
              </a:cxn>
              <a:cxn ang="0">
                <a:pos x="253" y="280"/>
              </a:cxn>
              <a:cxn ang="0">
                <a:pos x="245" y="269"/>
              </a:cxn>
              <a:cxn ang="0">
                <a:pos x="237" y="257"/>
              </a:cxn>
              <a:cxn ang="0">
                <a:pos x="229" y="246"/>
              </a:cxn>
              <a:cxn ang="0">
                <a:pos x="221" y="234"/>
              </a:cxn>
              <a:cxn ang="0">
                <a:pos x="213" y="223"/>
              </a:cxn>
              <a:cxn ang="0">
                <a:pos x="204" y="211"/>
              </a:cxn>
              <a:cxn ang="0">
                <a:pos x="195" y="200"/>
              </a:cxn>
              <a:cxn ang="0">
                <a:pos x="186" y="189"/>
              </a:cxn>
              <a:cxn ang="0">
                <a:pos x="177" y="177"/>
              </a:cxn>
              <a:cxn ang="0">
                <a:pos x="167" y="166"/>
              </a:cxn>
              <a:cxn ang="0">
                <a:pos x="157" y="155"/>
              </a:cxn>
              <a:cxn ang="0">
                <a:pos x="148" y="144"/>
              </a:cxn>
              <a:cxn ang="0">
                <a:pos x="137" y="133"/>
              </a:cxn>
              <a:cxn ang="0">
                <a:pos x="127" y="121"/>
              </a:cxn>
              <a:cxn ang="0">
                <a:pos x="117" y="110"/>
              </a:cxn>
              <a:cxn ang="0">
                <a:pos x="106" y="99"/>
              </a:cxn>
              <a:cxn ang="0">
                <a:pos x="95" y="88"/>
              </a:cxn>
              <a:cxn ang="0">
                <a:pos x="84" y="77"/>
              </a:cxn>
              <a:cxn ang="0">
                <a:pos x="73" y="66"/>
              </a:cxn>
              <a:cxn ang="0">
                <a:pos x="61" y="55"/>
              </a:cxn>
              <a:cxn ang="0">
                <a:pos x="49" y="44"/>
              </a:cxn>
              <a:cxn ang="0">
                <a:pos x="37" y="33"/>
              </a:cxn>
              <a:cxn ang="0">
                <a:pos x="25" y="22"/>
              </a:cxn>
              <a:cxn ang="0">
                <a:pos x="13" y="11"/>
              </a:cxn>
              <a:cxn ang="0">
                <a:pos x="0" y="0"/>
              </a:cxn>
            </a:cxnLst>
            <a:rect l="0" t="0" r="r" b="b"/>
            <a:pathLst>
              <a:path w="342" h="452">
                <a:moveTo>
                  <a:pt x="341" y="451"/>
                </a:moveTo>
                <a:lnTo>
                  <a:pt x="339" y="445"/>
                </a:lnTo>
                <a:lnTo>
                  <a:pt x="336" y="439"/>
                </a:lnTo>
                <a:lnTo>
                  <a:pt x="334" y="433"/>
                </a:lnTo>
                <a:lnTo>
                  <a:pt x="332" y="427"/>
                </a:lnTo>
                <a:lnTo>
                  <a:pt x="329" y="421"/>
                </a:lnTo>
                <a:lnTo>
                  <a:pt x="326" y="415"/>
                </a:lnTo>
                <a:lnTo>
                  <a:pt x="324" y="409"/>
                </a:lnTo>
                <a:lnTo>
                  <a:pt x="321" y="403"/>
                </a:lnTo>
                <a:lnTo>
                  <a:pt x="318" y="397"/>
                </a:lnTo>
                <a:lnTo>
                  <a:pt x="316" y="391"/>
                </a:lnTo>
                <a:lnTo>
                  <a:pt x="313" y="385"/>
                </a:lnTo>
                <a:lnTo>
                  <a:pt x="310" y="379"/>
                </a:lnTo>
                <a:lnTo>
                  <a:pt x="307" y="373"/>
                </a:lnTo>
                <a:lnTo>
                  <a:pt x="304" y="368"/>
                </a:lnTo>
                <a:lnTo>
                  <a:pt x="301" y="362"/>
                </a:lnTo>
                <a:lnTo>
                  <a:pt x="298" y="356"/>
                </a:lnTo>
                <a:lnTo>
                  <a:pt x="295" y="350"/>
                </a:lnTo>
                <a:lnTo>
                  <a:pt x="291" y="344"/>
                </a:lnTo>
                <a:lnTo>
                  <a:pt x="288" y="338"/>
                </a:lnTo>
                <a:lnTo>
                  <a:pt x="285" y="332"/>
                </a:lnTo>
                <a:lnTo>
                  <a:pt x="281" y="327"/>
                </a:lnTo>
                <a:lnTo>
                  <a:pt x="278" y="321"/>
                </a:lnTo>
                <a:lnTo>
                  <a:pt x="275" y="315"/>
                </a:lnTo>
                <a:lnTo>
                  <a:pt x="271" y="309"/>
                </a:lnTo>
                <a:lnTo>
                  <a:pt x="268" y="303"/>
                </a:lnTo>
                <a:lnTo>
                  <a:pt x="264" y="298"/>
                </a:lnTo>
                <a:lnTo>
                  <a:pt x="260" y="292"/>
                </a:lnTo>
                <a:lnTo>
                  <a:pt x="257" y="286"/>
                </a:lnTo>
                <a:lnTo>
                  <a:pt x="253" y="280"/>
                </a:lnTo>
                <a:lnTo>
                  <a:pt x="249" y="274"/>
                </a:lnTo>
                <a:lnTo>
                  <a:pt x="245" y="269"/>
                </a:lnTo>
                <a:lnTo>
                  <a:pt x="241" y="263"/>
                </a:lnTo>
                <a:lnTo>
                  <a:pt x="237" y="257"/>
                </a:lnTo>
                <a:lnTo>
                  <a:pt x="233" y="251"/>
                </a:lnTo>
                <a:lnTo>
                  <a:pt x="229" y="246"/>
                </a:lnTo>
                <a:lnTo>
                  <a:pt x="225" y="240"/>
                </a:lnTo>
                <a:lnTo>
                  <a:pt x="221" y="234"/>
                </a:lnTo>
                <a:lnTo>
                  <a:pt x="217" y="229"/>
                </a:lnTo>
                <a:lnTo>
                  <a:pt x="213" y="223"/>
                </a:lnTo>
                <a:lnTo>
                  <a:pt x="208" y="217"/>
                </a:lnTo>
                <a:lnTo>
                  <a:pt x="204" y="211"/>
                </a:lnTo>
                <a:lnTo>
                  <a:pt x="199" y="206"/>
                </a:lnTo>
                <a:lnTo>
                  <a:pt x="195" y="200"/>
                </a:lnTo>
                <a:lnTo>
                  <a:pt x="191" y="194"/>
                </a:lnTo>
                <a:lnTo>
                  <a:pt x="186" y="189"/>
                </a:lnTo>
                <a:lnTo>
                  <a:pt x="181" y="183"/>
                </a:lnTo>
                <a:lnTo>
                  <a:pt x="177" y="177"/>
                </a:lnTo>
                <a:lnTo>
                  <a:pt x="172" y="172"/>
                </a:lnTo>
                <a:lnTo>
                  <a:pt x="167" y="166"/>
                </a:lnTo>
                <a:lnTo>
                  <a:pt x="162" y="161"/>
                </a:lnTo>
                <a:lnTo>
                  <a:pt x="157" y="155"/>
                </a:lnTo>
                <a:lnTo>
                  <a:pt x="153" y="149"/>
                </a:lnTo>
                <a:lnTo>
                  <a:pt x="148" y="144"/>
                </a:lnTo>
                <a:lnTo>
                  <a:pt x="143" y="138"/>
                </a:lnTo>
                <a:lnTo>
                  <a:pt x="137" y="133"/>
                </a:lnTo>
                <a:lnTo>
                  <a:pt x="132" y="127"/>
                </a:lnTo>
                <a:lnTo>
                  <a:pt x="127" y="121"/>
                </a:lnTo>
                <a:lnTo>
                  <a:pt x="122" y="116"/>
                </a:lnTo>
                <a:lnTo>
                  <a:pt x="117" y="110"/>
                </a:lnTo>
                <a:lnTo>
                  <a:pt x="111" y="105"/>
                </a:lnTo>
                <a:lnTo>
                  <a:pt x="106" y="99"/>
                </a:lnTo>
                <a:lnTo>
                  <a:pt x="101" y="94"/>
                </a:lnTo>
                <a:lnTo>
                  <a:pt x="95" y="88"/>
                </a:lnTo>
                <a:lnTo>
                  <a:pt x="90" y="82"/>
                </a:lnTo>
                <a:lnTo>
                  <a:pt x="84" y="77"/>
                </a:lnTo>
                <a:lnTo>
                  <a:pt x="78" y="71"/>
                </a:lnTo>
                <a:lnTo>
                  <a:pt x="73" y="66"/>
                </a:lnTo>
                <a:lnTo>
                  <a:pt x="67" y="60"/>
                </a:lnTo>
                <a:lnTo>
                  <a:pt x="61" y="55"/>
                </a:lnTo>
                <a:lnTo>
                  <a:pt x="55" y="49"/>
                </a:lnTo>
                <a:lnTo>
                  <a:pt x="49" y="44"/>
                </a:lnTo>
                <a:lnTo>
                  <a:pt x="43" y="38"/>
                </a:lnTo>
                <a:lnTo>
                  <a:pt x="37" y="33"/>
                </a:lnTo>
                <a:lnTo>
                  <a:pt x="31" y="28"/>
                </a:lnTo>
                <a:lnTo>
                  <a:pt x="25" y="22"/>
                </a:lnTo>
                <a:lnTo>
                  <a:pt x="19" y="17"/>
                </a:lnTo>
                <a:lnTo>
                  <a:pt x="13" y="11"/>
                </a:lnTo>
                <a:lnTo>
                  <a:pt x="7" y="6"/>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1" name="Freeform 31"/>
          <p:cNvSpPr>
            <a:spLocks/>
          </p:cNvSpPr>
          <p:nvPr/>
        </p:nvSpPr>
        <p:spPr bwMode="auto">
          <a:xfrm>
            <a:off x="4183520" y="4098089"/>
            <a:ext cx="189263" cy="971324"/>
          </a:xfrm>
          <a:custGeom>
            <a:avLst/>
            <a:gdLst/>
            <a:ahLst/>
            <a:cxnLst>
              <a:cxn ang="0">
                <a:pos x="4" y="8"/>
              </a:cxn>
              <a:cxn ang="0">
                <a:pos x="3" y="24"/>
              </a:cxn>
              <a:cxn ang="0">
                <a:pos x="2" y="40"/>
              </a:cxn>
              <a:cxn ang="0">
                <a:pos x="2" y="55"/>
              </a:cxn>
              <a:cxn ang="0">
                <a:pos x="1" y="71"/>
              </a:cxn>
              <a:cxn ang="0">
                <a:pos x="1" y="86"/>
              </a:cxn>
              <a:cxn ang="0">
                <a:pos x="0" y="102"/>
              </a:cxn>
              <a:cxn ang="0">
                <a:pos x="0" y="117"/>
              </a:cxn>
              <a:cxn ang="0">
                <a:pos x="1" y="132"/>
              </a:cxn>
              <a:cxn ang="0">
                <a:pos x="1" y="147"/>
              </a:cxn>
              <a:cxn ang="0">
                <a:pos x="2" y="162"/>
              </a:cxn>
              <a:cxn ang="0">
                <a:pos x="2" y="177"/>
              </a:cxn>
              <a:cxn ang="0">
                <a:pos x="3" y="192"/>
              </a:cxn>
              <a:cxn ang="0">
                <a:pos x="4" y="207"/>
              </a:cxn>
              <a:cxn ang="0">
                <a:pos x="6" y="221"/>
              </a:cxn>
              <a:cxn ang="0">
                <a:pos x="7" y="236"/>
              </a:cxn>
              <a:cxn ang="0">
                <a:pos x="9" y="250"/>
              </a:cxn>
              <a:cxn ang="0">
                <a:pos x="11" y="265"/>
              </a:cxn>
              <a:cxn ang="0">
                <a:pos x="13" y="279"/>
              </a:cxn>
              <a:cxn ang="0">
                <a:pos x="15" y="293"/>
              </a:cxn>
              <a:cxn ang="0">
                <a:pos x="18" y="308"/>
              </a:cxn>
              <a:cxn ang="0">
                <a:pos x="20" y="322"/>
              </a:cxn>
              <a:cxn ang="0">
                <a:pos x="23" y="336"/>
              </a:cxn>
              <a:cxn ang="0">
                <a:pos x="26" y="349"/>
              </a:cxn>
              <a:cxn ang="0">
                <a:pos x="30" y="363"/>
              </a:cxn>
              <a:cxn ang="0">
                <a:pos x="33" y="377"/>
              </a:cxn>
              <a:cxn ang="0">
                <a:pos x="37" y="390"/>
              </a:cxn>
              <a:cxn ang="0">
                <a:pos x="41" y="404"/>
              </a:cxn>
              <a:cxn ang="0">
                <a:pos x="45" y="417"/>
              </a:cxn>
              <a:cxn ang="0">
                <a:pos x="49" y="431"/>
              </a:cxn>
              <a:cxn ang="0">
                <a:pos x="53" y="444"/>
              </a:cxn>
              <a:cxn ang="0">
                <a:pos x="58" y="457"/>
              </a:cxn>
              <a:cxn ang="0">
                <a:pos x="63" y="470"/>
              </a:cxn>
              <a:cxn ang="0">
                <a:pos x="68" y="483"/>
              </a:cxn>
              <a:cxn ang="0">
                <a:pos x="73" y="496"/>
              </a:cxn>
              <a:cxn ang="0">
                <a:pos x="78" y="509"/>
              </a:cxn>
              <a:cxn ang="0">
                <a:pos x="84" y="522"/>
              </a:cxn>
              <a:cxn ang="0">
                <a:pos x="89" y="534"/>
              </a:cxn>
              <a:cxn ang="0">
                <a:pos x="95" y="547"/>
              </a:cxn>
              <a:cxn ang="0">
                <a:pos x="102" y="559"/>
              </a:cxn>
            </a:cxnLst>
            <a:rect l="0" t="0" r="r" b="b"/>
            <a:pathLst>
              <a:path w="103" h="560">
                <a:moveTo>
                  <a:pt x="5" y="0"/>
                </a:moveTo>
                <a:lnTo>
                  <a:pt x="4" y="8"/>
                </a:lnTo>
                <a:lnTo>
                  <a:pt x="4" y="16"/>
                </a:lnTo>
                <a:lnTo>
                  <a:pt x="3" y="24"/>
                </a:lnTo>
                <a:lnTo>
                  <a:pt x="3" y="32"/>
                </a:lnTo>
                <a:lnTo>
                  <a:pt x="2" y="40"/>
                </a:lnTo>
                <a:lnTo>
                  <a:pt x="2" y="48"/>
                </a:lnTo>
                <a:lnTo>
                  <a:pt x="2" y="55"/>
                </a:lnTo>
                <a:lnTo>
                  <a:pt x="1" y="63"/>
                </a:lnTo>
                <a:lnTo>
                  <a:pt x="1" y="71"/>
                </a:lnTo>
                <a:lnTo>
                  <a:pt x="1" y="79"/>
                </a:lnTo>
                <a:lnTo>
                  <a:pt x="1" y="86"/>
                </a:lnTo>
                <a:lnTo>
                  <a:pt x="0" y="94"/>
                </a:lnTo>
                <a:lnTo>
                  <a:pt x="0" y="102"/>
                </a:lnTo>
                <a:lnTo>
                  <a:pt x="0" y="109"/>
                </a:lnTo>
                <a:lnTo>
                  <a:pt x="0" y="117"/>
                </a:lnTo>
                <a:lnTo>
                  <a:pt x="0" y="125"/>
                </a:lnTo>
                <a:lnTo>
                  <a:pt x="1" y="132"/>
                </a:lnTo>
                <a:lnTo>
                  <a:pt x="1" y="140"/>
                </a:lnTo>
                <a:lnTo>
                  <a:pt x="1" y="147"/>
                </a:lnTo>
                <a:lnTo>
                  <a:pt x="1" y="155"/>
                </a:lnTo>
                <a:lnTo>
                  <a:pt x="2" y="162"/>
                </a:lnTo>
                <a:lnTo>
                  <a:pt x="2" y="170"/>
                </a:lnTo>
                <a:lnTo>
                  <a:pt x="2" y="177"/>
                </a:lnTo>
                <a:lnTo>
                  <a:pt x="3" y="185"/>
                </a:lnTo>
                <a:lnTo>
                  <a:pt x="3" y="192"/>
                </a:lnTo>
                <a:lnTo>
                  <a:pt x="4" y="199"/>
                </a:lnTo>
                <a:lnTo>
                  <a:pt x="4" y="207"/>
                </a:lnTo>
                <a:lnTo>
                  <a:pt x="5" y="214"/>
                </a:lnTo>
                <a:lnTo>
                  <a:pt x="6" y="221"/>
                </a:lnTo>
                <a:lnTo>
                  <a:pt x="6" y="229"/>
                </a:lnTo>
                <a:lnTo>
                  <a:pt x="7" y="236"/>
                </a:lnTo>
                <a:lnTo>
                  <a:pt x="8" y="243"/>
                </a:lnTo>
                <a:lnTo>
                  <a:pt x="9" y="250"/>
                </a:lnTo>
                <a:lnTo>
                  <a:pt x="10" y="258"/>
                </a:lnTo>
                <a:lnTo>
                  <a:pt x="11" y="265"/>
                </a:lnTo>
                <a:lnTo>
                  <a:pt x="12" y="272"/>
                </a:lnTo>
                <a:lnTo>
                  <a:pt x="13" y="279"/>
                </a:lnTo>
                <a:lnTo>
                  <a:pt x="14" y="286"/>
                </a:lnTo>
                <a:lnTo>
                  <a:pt x="15" y="293"/>
                </a:lnTo>
                <a:lnTo>
                  <a:pt x="17" y="300"/>
                </a:lnTo>
                <a:lnTo>
                  <a:pt x="18" y="308"/>
                </a:lnTo>
                <a:lnTo>
                  <a:pt x="19" y="315"/>
                </a:lnTo>
                <a:lnTo>
                  <a:pt x="20" y="322"/>
                </a:lnTo>
                <a:lnTo>
                  <a:pt x="22" y="329"/>
                </a:lnTo>
                <a:lnTo>
                  <a:pt x="23" y="336"/>
                </a:lnTo>
                <a:lnTo>
                  <a:pt x="25" y="342"/>
                </a:lnTo>
                <a:lnTo>
                  <a:pt x="26" y="349"/>
                </a:lnTo>
                <a:lnTo>
                  <a:pt x="28" y="356"/>
                </a:lnTo>
                <a:lnTo>
                  <a:pt x="30" y="363"/>
                </a:lnTo>
                <a:lnTo>
                  <a:pt x="31" y="370"/>
                </a:lnTo>
                <a:lnTo>
                  <a:pt x="33" y="377"/>
                </a:lnTo>
                <a:lnTo>
                  <a:pt x="35" y="384"/>
                </a:lnTo>
                <a:lnTo>
                  <a:pt x="37" y="390"/>
                </a:lnTo>
                <a:lnTo>
                  <a:pt x="39" y="397"/>
                </a:lnTo>
                <a:lnTo>
                  <a:pt x="41" y="404"/>
                </a:lnTo>
                <a:lnTo>
                  <a:pt x="43" y="411"/>
                </a:lnTo>
                <a:lnTo>
                  <a:pt x="45" y="417"/>
                </a:lnTo>
                <a:lnTo>
                  <a:pt x="47" y="424"/>
                </a:lnTo>
                <a:lnTo>
                  <a:pt x="49" y="431"/>
                </a:lnTo>
                <a:lnTo>
                  <a:pt x="51" y="437"/>
                </a:lnTo>
                <a:lnTo>
                  <a:pt x="53" y="444"/>
                </a:lnTo>
                <a:lnTo>
                  <a:pt x="56" y="451"/>
                </a:lnTo>
                <a:lnTo>
                  <a:pt x="58" y="457"/>
                </a:lnTo>
                <a:lnTo>
                  <a:pt x="60" y="464"/>
                </a:lnTo>
                <a:lnTo>
                  <a:pt x="63" y="470"/>
                </a:lnTo>
                <a:lnTo>
                  <a:pt x="65" y="477"/>
                </a:lnTo>
                <a:lnTo>
                  <a:pt x="68" y="483"/>
                </a:lnTo>
                <a:lnTo>
                  <a:pt x="70" y="490"/>
                </a:lnTo>
                <a:lnTo>
                  <a:pt x="73" y="496"/>
                </a:lnTo>
                <a:lnTo>
                  <a:pt x="75" y="503"/>
                </a:lnTo>
                <a:lnTo>
                  <a:pt x="78" y="509"/>
                </a:lnTo>
                <a:lnTo>
                  <a:pt x="81" y="515"/>
                </a:lnTo>
                <a:lnTo>
                  <a:pt x="84" y="522"/>
                </a:lnTo>
                <a:lnTo>
                  <a:pt x="87" y="528"/>
                </a:lnTo>
                <a:lnTo>
                  <a:pt x="89" y="534"/>
                </a:lnTo>
                <a:lnTo>
                  <a:pt x="92" y="541"/>
                </a:lnTo>
                <a:lnTo>
                  <a:pt x="95" y="547"/>
                </a:lnTo>
                <a:lnTo>
                  <a:pt x="98" y="553"/>
                </a:lnTo>
                <a:lnTo>
                  <a:pt x="102" y="559"/>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2" name="Freeform 32"/>
          <p:cNvSpPr>
            <a:spLocks/>
          </p:cNvSpPr>
          <p:nvPr/>
        </p:nvSpPr>
        <p:spPr bwMode="auto">
          <a:xfrm>
            <a:off x="4370946" y="5067679"/>
            <a:ext cx="733166" cy="738900"/>
          </a:xfrm>
          <a:custGeom>
            <a:avLst/>
            <a:gdLst/>
            <a:ahLst/>
            <a:cxnLst>
              <a:cxn ang="0">
                <a:pos x="3" y="6"/>
              </a:cxn>
              <a:cxn ang="0">
                <a:pos x="9" y="19"/>
              </a:cxn>
              <a:cxn ang="0">
                <a:pos x="15" y="30"/>
              </a:cxn>
              <a:cxn ang="0">
                <a:pos x="22" y="42"/>
              </a:cxn>
              <a:cxn ang="0">
                <a:pos x="29" y="54"/>
              </a:cxn>
              <a:cxn ang="0">
                <a:pos x="36" y="66"/>
              </a:cxn>
              <a:cxn ang="0">
                <a:pos x="43" y="78"/>
              </a:cxn>
              <a:cxn ang="0">
                <a:pos x="50" y="89"/>
              </a:cxn>
              <a:cxn ang="0">
                <a:pos x="58" y="101"/>
              </a:cxn>
              <a:cxn ang="0">
                <a:pos x="66" y="112"/>
              </a:cxn>
              <a:cxn ang="0">
                <a:pos x="74" y="123"/>
              </a:cxn>
              <a:cxn ang="0">
                <a:pos x="82" y="134"/>
              </a:cxn>
              <a:cxn ang="0">
                <a:pos x="90" y="146"/>
              </a:cxn>
              <a:cxn ang="0">
                <a:pos x="99" y="157"/>
              </a:cxn>
              <a:cxn ang="0">
                <a:pos x="107" y="168"/>
              </a:cxn>
              <a:cxn ang="0">
                <a:pos x="116" y="179"/>
              </a:cxn>
              <a:cxn ang="0">
                <a:pos x="125" y="189"/>
              </a:cxn>
              <a:cxn ang="0">
                <a:pos x="134" y="200"/>
              </a:cxn>
              <a:cxn ang="0">
                <a:pos x="144" y="211"/>
              </a:cxn>
              <a:cxn ang="0">
                <a:pos x="153" y="221"/>
              </a:cxn>
              <a:cxn ang="0">
                <a:pos x="163" y="232"/>
              </a:cxn>
              <a:cxn ang="0">
                <a:pos x="173" y="242"/>
              </a:cxn>
              <a:cxn ang="0">
                <a:pos x="183" y="253"/>
              </a:cxn>
              <a:cxn ang="0">
                <a:pos x="194" y="263"/>
              </a:cxn>
              <a:cxn ang="0">
                <a:pos x="204" y="273"/>
              </a:cxn>
              <a:cxn ang="0">
                <a:pos x="215" y="283"/>
              </a:cxn>
              <a:cxn ang="0">
                <a:pos x="226" y="293"/>
              </a:cxn>
              <a:cxn ang="0">
                <a:pos x="237" y="303"/>
              </a:cxn>
              <a:cxn ang="0">
                <a:pos x="248" y="313"/>
              </a:cxn>
              <a:cxn ang="0">
                <a:pos x="260" y="323"/>
              </a:cxn>
              <a:cxn ang="0">
                <a:pos x="271" y="332"/>
              </a:cxn>
              <a:cxn ang="0">
                <a:pos x="283" y="342"/>
              </a:cxn>
              <a:cxn ang="0">
                <a:pos x="295" y="352"/>
              </a:cxn>
              <a:cxn ang="0">
                <a:pos x="307" y="361"/>
              </a:cxn>
              <a:cxn ang="0">
                <a:pos x="320" y="370"/>
              </a:cxn>
              <a:cxn ang="0">
                <a:pos x="332" y="380"/>
              </a:cxn>
              <a:cxn ang="0">
                <a:pos x="345" y="389"/>
              </a:cxn>
              <a:cxn ang="0">
                <a:pos x="358" y="398"/>
              </a:cxn>
              <a:cxn ang="0">
                <a:pos x="371" y="407"/>
              </a:cxn>
              <a:cxn ang="0">
                <a:pos x="384" y="416"/>
              </a:cxn>
              <a:cxn ang="0">
                <a:pos x="398" y="425"/>
              </a:cxn>
            </a:cxnLst>
            <a:rect l="0" t="0" r="r" b="b"/>
            <a:pathLst>
              <a:path w="399" h="426">
                <a:moveTo>
                  <a:pt x="0" y="0"/>
                </a:moveTo>
                <a:lnTo>
                  <a:pt x="3" y="6"/>
                </a:lnTo>
                <a:lnTo>
                  <a:pt x="6" y="13"/>
                </a:lnTo>
                <a:lnTo>
                  <a:pt x="9" y="19"/>
                </a:lnTo>
                <a:lnTo>
                  <a:pt x="12" y="25"/>
                </a:lnTo>
                <a:lnTo>
                  <a:pt x="15" y="30"/>
                </a:lnTo>
                <a:lnTo>
                  <a:pt x="19" y="36"/>
                </a:lnTo>
                <a:lnTo>
                  <a:pt x="22" y="42"/>
                </a:lnTo>
                <a:lnTo>
                  <a:pt x="25" y="48"/>
                </a:lnTo>
                <a:lnTo>
                  <a:pt x="29" y="54"/>
                </a:lnTo>
                <a:lnTo>
                  <a:pt x="32" y="60"/>
                </a:lnTo>
                <a:lnTo>
                  <a:pt x="36" y="66"/>
                </a:lnTo>
                <a:lnTo>
                  <a:pt x="39" y="72"/>
                </a:lnTo>
                <a:lnTo>
                  <a:pt x="43" y="78"/>
                </a:lnTo>
                <a:lnTo>
                  <a:pt x="47" y="83"/>
                </a:lnTo>
                <a:lnTo>
                  <a:pt x="50" y="89"/>
                </a:lnTo>
                <a:lnTo>
                  <a:pt x="54" y="95"/>
                </a:lnTo>
                <a:lnTo>
                  <a:pt x="58" y="101"/>
                </a:lnTo>
                <a:lnTo>
                  <a:pt x="62" y="106"/>
                </a:lnTo>
                <a:lnTo>
                  <a:pt x="66" y="112"/>
                </a:lnTo>
                <a:lnTo>
                  <a:pt x="70" y="118"/>
                </a:lnTo>
                <a:lnTo>
                  <a:pt x="74" y="123"/>
                </a:lnTo>
                <a:lnTo>
                  <a:pt x="78" y="129"/>
                </a:lnTo>
                <a:lnTo>
                  <a:pt x="82" y="134"/>
                </a:lnTo>
                <a:lnTo>
                  <a:pt x="86" y="140"/>
                </a:lnTo>
                <a:lnTo>
                  <a:pt x="90" y="146"/>
                </a:lnTo>
                <a:lnTo>
                  <a:pt x="94" y="151"/>
                </a:lnTo>
                <a:lnTo>
                  <a:pt x="99" y="157"/>
                </a:lnTo>
                <a:lnTo>
                  <a:pt x="103" y="162"/>
                </a:lnTo>
                <a:lnTo>
                  <a:pt x="107" y="168"/>
                </a:lnTo>
                <a:lnTo>
                  <a:pt x="112" y="173"/>
                </a:lnTo>
                <a:lnTo>
                  <a:pt x="116" y="179"/>
                </a:lnTo>
                <a:lnTo>
                  <a:pt x="121" y="184"/>
                </a:lnTo>
                <a:lnTo>
                  <a:pt x="125" y="189"/>
                </a:lnTo>
                <a:lnTo>
                  <a:pt x="130" y="195"/>
                </a:lnTo>
                <a:lnTo>
                  <a:pt x="134" y="200"/>
                </a:lnTo>
                <a:lnTo>
                  <a:pt x="139" y="206"/>
                </a:lnTo>
                <a:lnTo>
                  <a:pt x="144" y="211"/>
                </a:lnTo>
                <a:lnTo>
                  <a:pt x="149" y="216"/>
                </a:lnTo>
                <a:lnTo>
                  <a:pt x="153" y="221"/>
                </a:lnTo>
                <a:lnTo>
                  <a:pt x="158" y="227"/>
                </a:lnTo>
                <a:lnTo>
                  <a:pt x="163" y="232"/>
                </a:lnTo>
                <a:lnTo>
                  <a:pt x="168" y="237"/>
                </a:lnTo>
                <a:lnTo>
                  <a:pt x="173" y="242"/>
                </a:lnTo>
                <a:lnTo>
                  <a:pt x="178" y="248"/>
                </a:lnTo>
                <a:lnTo>
                  <a:pt x="183" y="253"/>
                </a:lnTo>
                <a:lnTo>
                  <a:pt x="189" y="258"/>
                </a:lnTo>
                <a:lnTo>
                  <a:pt x="194" y="263"/>
                </a:lnTo>
                <a:lnTo>
                  <a:pt x="199" y="268"/>
                </a:lnTo>
                <a:lnTo>
                  <a:pt x="204" y="273"/>
                </a:lnTo>
                <a:lnTo>
                  <a:pt x="210" y="278"/>
                </a:lnTo>
                <a:lnTo>
                  <a:pt x="215" y="283"/>
                </a:lnTo>
                <a:lnTo>
                  <a:pt x="220" y="288"/>
                </a:lnTo>
                <a:lnTo>
                  <a:pt x="226" y="293"/>
                </a:lnTo>
                <a:lnTo>
                  <a:pt x="231" y="298"/>
                </a:lnTo>
                <a:lnTo>
                  <a:pt x="237" y="303"/>
                </a:lnTo>
                <a:lnTo>
                  <a:pt x="243" y="308"/>
                </a:lnTo>
                <a:lnTo>
                  <a:pt x="248" y="313"/>
                </a:lnTo>
                <a:lnTo>
                  <a:pt x="254" y="318"/>
                </a:lnTo>
                <a:lnTo>
                  <a:pt x="260" y="323"/>
                </a:lnTo>
                <a:lnTo>
                  <a:pt x="266" y="328"/>
                </a:lnTo>
                <a:lnTo>
                  <a:pt x="271" y="332"/>
                </a:lnTo>
                <a:lnTo>
                  <a:pt x="277" y="337"/>
                </a:lnTo>
                <a:lnTo>
                  <a:pt x="283" y="342"/>
                </a:lnTo>
                <a:lnTo>
                  <a:pt x="289" y="347"/>
                </a:lnTo>
                <a:lnTo>
                  <a:pt x="295" y="352"/>
                </a:lnTo>
                <a:lnTo>
                  <a:pt x="301" y="356"/>
                </a:lnTo>
                <a:lnTo>
                  <a:pt x="307" y="361"/>
                </a:lnTo>
                <a:lnTo>
                  <a:pt x="314" y="366"/>
                </a:lnTo>
                <a:lnTo>
                  <a:pt x="320" y="370"/>
                </a:lnTo>
                <a:lnTo>
                  <a:pt x="326" y="375"/>
                </a:lnTo>
                <a:lnTo>
                  <a:pt x="332" y="380"/>
                </a:lnTo>
                <a:lnTo>
                  <a:pt x="339" y="384"/>
                </a:lnTo>
                <a:lnTo>
                  <a:pt x="345" y="389"/>
                </a:lnTo>
                <a:lnTo>
                  <a:pt x="352" y="393"/>
                </a:lnTo>
                <a:lnTo>
                  <a:pt x="358" y="398"/>
                </a:lnTo>
                <a:lnTo>
                  <a:pt x="365" y="402"/>
                </a:lnTo>
                <a:lnTo>
                  <a:pt x="371" y="407"/>
                </a:lnTo>
                <a:lnTo>
                  <a:pt x="378" y="411"/>
                </a:lnTo>
                <a:lnTo>
                  <a:pt x="384" y="416"/>
                </a:lnTo>
                <a:lnTo>
                  <a:pt x="391" y="420"/>
                </a:lnTo>
                <a:lnTo>
                  <a:pt x="398" y="425"/>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6" name="Freeform 36"/>
          <p:cNvSpPr>
            <a:spLocks/>
          </p:cNvSpPr>
          <p:nvPr/>
        </p:nvSpPr>
        <p:spPr bwMode="auto">
          <a:xfrm>
            <a:off x="7470828" y="1347159"/>
            <a:ext cx="121276" cy="69380"/>
          </a:xfrm>
          <a:custGeom>
            <a:avLst/>
            <a:gdLst/>
            <a:ahLst/>
            <a:cxnLst>
              <a:cxn ang="0">
                <a:pos x="65" y="39"/>
              </a:cxn>
              <a:cxn ang="0">
                <a:pos x="0" y="8"/>
              </a:cxn>
              <a:cxn ang="0">
                <a:pos x="26" y="0"/>
              </a:cxn>
              <a:cxn ang="0">
                <a:pos x="65" y="39"/>
              </a:cxn>
            </a:cxnLst>
            <a:rect l="0" t="0" r="r" b="b"/>
            <a:pathLst>
              <a:path w="66" h="40">
                <a:moveTo>
                  <a:pt x="65" y="39"/>
                </a:moveTo>
                <a:lnTo>
                  <a:pt x="0" y="8"/>
                </a:lnTo>
                <a:lnTo>
                  <a:pt x="26" y="0"/>
                </a:lnTo>
                <a:lnTo>
                  <a:pt x="65" y="39"/>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77" name="Freeform 37"/>
          <p:cNvSpPr>
            <a:spLocks/>
          </p:cNvSpPr>
          <p:nvPr/>
        </p:nvSpPr>
        <p:spPr bwMode="auto">
          <a:xfrm>
            <a:off x="7518603" y="1300328"/>
            <a:ext cx="75339" cy="116211"/>
          </a:xfrm>
          <a:custGeom>
            <a:avLst/>
            <a:gdLst/>
            <a:ahLst/>
            <a:cxnLst>
              <a:cxn ang="0">
                <a:pos x="40" y="66"/>
              </a:cxn>
              <a:cxn ang="0">
                <a:pos x="8" y="0"/>
              </a:cxn>
              <a:cxn ang="0">
                <a:pos x="0" y="27"/>
              </a:cxn>
              <a:cxn ang="0">
                <a:pos x="40" y="66"/>
              </a:cxn>
            </a:cxnLst>
            <a:rect l="0" t="0" r="r" b="b"/>
            <a:pathLst>
              <a:path w="41" h="67">
                <a:moveTo>
                  <a:pt x="40" y="66"/>
                </a:moveTo>
                <a:lnTo>
                  <a:pt x="8" y="0"/>
                </a:lnTo>
                <a:lnTo>
                  <a:pt x="0" y="27"/>
                </a:lnTo>
                <a:lnTo>
                  <a:pt x="40" y="66"/>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78" name="Freeform 38"/>
          <p:cNvSpPr>
            <a:spLocks/>
          </p:cNvSpPr>
          <p:nvPr/>
        </p:nvSpPr>
        <p:spPr bwMode="auto">
          <a:xfrm>
            <a:off x="6754198" y="1222275"/>
            <a:ext cx="464891" cy="430158"/>
          </a:xfrm>
          <a:custGeom>
            <a:avLst/>
            <a:gdLst/>
            <a:ahLst/>
            <a:cxnLst>
              <a:cxn ang="0">
                <a:pos x="252" y="247"/>
              </a:cxn>
              <a:cxn ang="0">
                <a:pos x="249" y="243"/>
              </a:cxn>
              <a:cxn ang="0">
                <a:pos x="247" y="239"/>
              </a:cxn>
              <a:cxn ang="0">
                <a:pos x="244" y="235"/>
              </a:cxn>
              <a:cxn ang="0">
                <a:pos x="241" y="230"/>
              </a:cxn>
              <a:cxn ang="0">
                <a:pos x="238" y="225"/>
              </a:cxn>
              <a:cxn ang="0">
                <a:pos x="235" y="221"/>
              </a:cxn>
              <a:cxn ang="0">
                <a:pos x="232" y="216"/>
              </a:cxn>
              <a:cxn ang="0">
                <a:pos x="228" y="211"/>
              </a:cxn>
              <a:cxn ang="0">
                <a:pos x="224" y="206"/>
              </a:cxn>
              <a:cxn ang="0">
                <a:pos x="220" y="201"/>
              </a:cxn>
              <a:cxn ang="0">
                <a:pos x="216" y="196"/>
              </a:cxn>
              <a:cxn ang="0">
                <a:pos x="212" y="190"/>
              </a:cxn>
              <a:cxn ang="0">
                <a:pos x="208" y="185"/>
              </a:cxn>
              <a:cxn ang="0">
                <a:pos x="204" y="180"/>
              </a:cxn>
              <a:cxn ang="0">
                <a:pos x="199" y="174"/>
              </a:cxn>
              <a:cxn ang="0">
                <a:pos x="194" y="169"/>
              </a:cxn>
              <a:cxn ang="0">
                <a:pos x="189" y="163"/>
              </a:cxn>
              <a:cxn ang="0">
                <a:pos x="185" y="157"/>
              </a:cxn>
              <a:cxn ang="0">
                <a:pos x="179" y="152"/>
              </a:cxn>
              <a:cxn ang="0">
                <a:pos x="174" y="146"/>
              </a:cxn>
              <a:cxn ang="0">
                <a:pos x="169" y="140"/>
              </a:cxn>
              <a:cxn ang="0">
                <a:pos x="164" y="135"/>
              </a:cxn>
              <a:cxn ang="0">
                <a:pos x="158" y="129"/>
              </a:cxn>
              <a:cxn ang="0">
                <a:pos x="153" y="123"/>
              </a:cxn>
              <a:cxn ang="0">
                <a:pos x="147" y="118"/>
              </a:cxn>
              <a:cxn ang="0">
                <a:pos x="141" y="112"/>
              </a:cxn>
              <a:cxn ang="0">
                <a:pos x="136" y="106"/>
              </a:cxn>
              <a:cxn ang="0">
                <a:pos x="130" y="101"/>
              </a:cxn>
              <a:cxn ang="0">
                <a:pos x="124" y="95"/>
              </a:cxn>
              <a:cxn ang="0">
                <a:pos x="118" y="89"/>
              </a:cxn>
              <a:cxn ang="0">
                <a:pos x="112" y="84"/>
              </a:cxn>
              <a:cxn ang="0">
                <a:pos x="106" y="78"/>
              </a:cxn>
              <a:cxn ang="0">
                <a:pos x="100" y="73"/>
              </a:cxn>
              <a:cxn ang="0">
                <a:pos x="94" y="68"/>
              </a:cxn>
              <a:cxn ang="0">
                <a:pos x="87" y="62"/>
              </a:cxn>
              <a:cxn ang="0">
                <a:pos x="81" y="57"/>
              </a:cxn>
              <a:cxn ang="0">
                <a:pos x="75" y="52"/>
              </a:cxn>
              <a:cxn ang="0">
                <a:pos x="69" y="47"/>
              </a:cxn>
              <a:cxn ang="0">
                <a:pos x="62" y="42"/>
              </a:cxn>
              <a:cxn ang="0">
                <a:pos x="56" y="38"/>
              </a:cxn>
              <a:cxn ang="0">
                <a:pos x="50" y="33"/>
              </a:cxn>
              <a:cxn ang="0">
                <a:pos x="43" y="28"/>
              </a:cxn>
              <a:cxn ang="0">
                <a:pos x="37" y="24"/>
              </a:cxn>
              <a:cxn ang="0">
                <a:pos x="31" y="20"/>
              </a:cxn>
              <a:cxn ang="0">
                <a:pos x="25" y="15"/>
              </a:cxn>
              <a:cxn ang="0">
                <a:pos x="18" y="11"/>
              </a:cxn>
              <a:cxn ang="0">
                <a:pos x="12" y="8"/>
              </a:cxn>
              <a:cxn ang="0">
                <a:pos x="6" y="4"/>
              </a:cxn>
              <a:cxn ang="0">
                <a:pos x="0" y="0"/>
              </a:cxn>
            </a:cxnLst>
            <a:rect l="0" t="0" r="r" b="b"/>
            <a:pathLst>
              <a:path w="253" h="248">
                <a:moveTo>
                  <a:pt x="252" y="247"/>
                </a:moveTo>
                <a:lnTo>
                  <a:pt x="249" y="243"/>
                </a:lnTo>
                <a:lnTo>
                  <a:pt x="247" y="239"/>
                </a:lnTo>
                <a:lnTo>
                  <a:pt x="244" y="235"/>
                </a:lnTo>
                <a:lnTo>
                  <a:pt x="241" y="230"/>
                </a:lnTo>
                <a:lnTo>
                  <a:pt x="238" y="225"/>
                </a:lnTo>
                <a:lnTo>
                  <a:pt x="235" y="221"/>
                </a:lnTo>
                <a:lnTo>
                  <a:pt x="232" y="216"/>
                </a:lnTo>
                <a:lnTo>
                  <a:pt x="228" y="211"/>
                </a:lnTo>
                <a:lnTo>
                  <a:pt x="224" y="206"/>
                </a:lnTo>
                <a:lnTo>
                  <a:pt x="220" y="201"/>
                </a:lnTo>
                <a:lnTo>
                  <a:pt x="216" y="196"/>
                </a:lnTo>
                <a:lnTo>
                  <a:pt x="212" y="190"/>
                </a:lnTo>
                <a:lnTo>
                  <a:pt x="208" y="185"/>
                </a:lnTo>
                <a:lnTo>
                  <a:pt x="204" y="180"/>
                </a:lnTo>
                <a:lnTo>
                  <a:pt x="199" y="174"/>
                </a:lnTo>
                <a:lnTo>
                  <a:pt x="194" y="169"/>
                </a:lnTo>
                <a:lnTo>
                  <a:pt x="189" y="163"/>
                </a:lnTo>
                <a:lnTo>
                  <a:pt x="185" y="157"/>
                </a:lnTo>
                <a:lnTo>
                  <a:pt x="179" y="152"/>
                </a:lnTo>
                <a:lnTo>
                  <a:pt x="174" y="146"/>
                </a:lnTo>
                <a:lnTo>
                  <a:pt x="169" y="140"/>
                </a:lnTo>
                <a:lnTo>
                  <a:pt x="164" y="135"/>
                </a:lnTo>
                <a:lnTo>
                  <a:pt x="158" y="129"/>
                </a:lnTo>
                <a:lnTo>
                  <a:pt x="153" y="123"/>
                </a:lnTo>
                <a:lnTo>
                  <a:pt x="147" y="118"/>
                </a:lnTo>
                <a:lnTo>
                  <a:pt x="141" y="112"/>
                </a:lnTo>
                <a:lnTo>
                  <a:pt x="136" y="106"/>
                </a:lnTo>
                <a:lnTo>
                  <a:pt x="130" y="101"/>
                </a:lnTo>
                <a:lnTo>
                  <a:pt x="124" y="95"/>
                </a:lnTo>
                <a:lnTo>
                  <a:pt x="118" y="89"/>
                </a:lnTo>
                <a:lnTo>
                  <a:pt x="112" y="84"/>
                </a:lnTo>
                <a:lnTo>
                  <a:pt x="106" y="78"/>
                </a:lnTo>
                <a:lnTo>
                  <a:pt x="100" y="73"/>
                </a:lnTo>
                <a:lnTo>
                  <a:pt x="94" y="68"/>
                </a:lnTo>
                <a:lnTo>
                  <a:pt x="87" y="62"/>
                </a:lnTo>
                <a:lnTo>
                  <a:pt x="81" y="57"/>
                </a:lnTo>
                <a:lnTo>
                  <a:pt x="75" y="52"/>
                </a:lnTo>
                <a:lnTo>
                  <a:pt x="69" y="47"/>
                </a:lnTo>
                <a:lnTo>
                  <a:pt x="62" y="42"/>
                </a:lnTo>
                <a:lnTo>
                  <a:pt x="56" y="38"/>
                </a:lnTo>
                <a:lnTo>
                  <a:pt x="50" y="33"/>
                </a:lnTo>
                <a:lnTo>
                  <a:pt x="43" y="28"/>
                </a:lnTo>
                <a:lnTo>
                  <a:pt x="37" y="24"/>
                </a:lnTo>
                <a:lnTo>
                  <a:pt x="31" y="20"/>
                </a:lnTo>
                <a:lnTo>
                  <a:pt x="25" y="15"/>
                </a:lnTo>
                <a:lnTo>
                  <a:pt x="18" y="11"/>
                </a:lnTo>
                <a:lnTo>
                  <a:pt x="12" y="8"/>
                </a:lnTo>
                <a:lnTo>
                  <a:pt x="6" y="4"/>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9" name="Freeform 39"/>
          <p:cNvSpPr>
            <a:spLocks/>
          </p:cNvSpPr>
          <p:nvPr/>
        </p:nvSpPr>
        <p:spPr bwMode="auto">
          <a:xfrm>
            <a:off x="6089110" y="969825"/>
            <a:ext cx="666927" cy="254185"/>
          </a:xfrm>
          <a:custGeom>
            <a:avLst/>
            <a:gdLst/>
            <a:ahLst/>
            <a:cxnLst>
              <a:cxn ang="0">
                <a:pos x="308" y="124"/>
              </a:cxn>
              <a:cxn ang="0">
                <a:pos x="301" y="121"/>
              </a:cxn>
              <a:cxn ang="0">
                <a:pos x="295" y="117"/>
              </a:cxn>
              <a:cxn ang="0">
                <a:pos x="289" y="114"/>
              </a:cxn>
              <a:cxn ang="0">
                <a:pos x="283" y="111"/>
              </a:cxn>
              <a:cxn ang="0">
                <a:pos x="278" y="107"/>
              </a:cxn>
              <a:cxn ang="0">
                <a:pos x="272" y="104"/>
              </a:cxn>
              <a:cxn ang="0">
                <a:pos x="267" y="101"/>
              </a:cxn>
              <a:cxn ang="0">
                <a:pos x="262" y="98"/>
              </a:cxn>
              <a:cxn ang="0">
                <a:pos x="257" y="95"/>
              </a:cxn>
              <a:cxn ang="0">
                <a:pos x="252" y="92"/>
              </a:cxn>
              <a:cxn ang="0">
                <a:pos x="247" y="89"/>
              </a:cxn>
              <a:cxn ang="0">
                <a:pos x="243" y="86"/>
              </a:cxn>
              <a:cxn ang="0">
                <a:pos x="238" y="83"/>
              </a:cxn>
              <a:cxn ang="0">
                <a:pos x="233" y="80"/>
              </a:cxn>
              <a:cxn ang="0">
                <a:pos x="229" y="77"/>
              </a:cxn>
              <a:cxn ang="0">
                <a:pos x="224" y="74"/>
              </a:cxn>
              <a:cxn ang="0">
                <a:pos x="220" y="72"/>
              </a:cxn>
              <a:cxn ang="0">
                <a:pos x="215" y="69"/>
              </a:cxn>
              <a:cxn ang="0">
                <a:pos x="210" y="66"/>
              </a:cxn>
              <a:cxn ang="0">
                <a:pos x="205" y="64"/>
              </a:cxn>
              <a:cxn ang="0">
                <a:pos x="201" y="61"/>
              </a:cxn>
              <a:cxn ang="0">
                <a:pos x="196" y="59"/>
              </a:cxn>
              <a:cxn ang="0">
                <a:pos x="191" y="56"/>
              </a:cxn>
              <a:cxn ang="0">
                <a:pos x="186" y="54"/>
              </a:cxn>
              <a:cxn ang="0">
                <a:pos x="180" y="51"/>
              </a:cxn>
              <a:cxn ang="0">
                <a:pos x="175" y="49"/>
              </a:cxn>
              <a:cxn ang="0">
                <a:pos x="169" y="46"/>
              </a:cxn>
              <a:cxn ang="0">
                <a:pos x="164" y="44"/>
              </a:cxn>
              <a:cxn ang="0">
                <a:pos x="158" y="42"/>
              </a:cxn>
              <a:cxn ang="0">
                <a:pos x="152" y="39"/>
              </a:cxn>
              <a:cxn ang="0">
                <a:pos x="145" y="37"/>
              </a:cxn>
              <a:cxn ang="0">
                <a:pos x="139" y="35"/>
              </a:cxn>
              <a:cxn ang="0">
                <a:pos x="132" y="32"/>
              </a:cxn>
              <a:cxn ang="0">
                <a:pos x="125" y="30"/>
              </a:cxn>
              <a:cxn ang="0">
                <a:pos x="117" y="28"/>
              </a:cxn>
              <a:cxn ang="0">
                <a:pos x="109" y="25"/>
              </a:cxn>
              <a:cxn ang="0">
                <a:pos x="101" y="23"/>
              </a:cxn>
              <a:cxn ang="0">
                <a:pos x="93" y="21"/>
              </a:cxn>
              <a:cxn ang="0">
                <a:pos x="84" y="19"/>
              </a:cxn>
              <a:cxn ang="0">
                <a:pos x="75" y="16"/>
              </a:cxn>
              <a:cxn ang="0">
                <a:pos x="66" y="14"/>
              </a:cxn>
              <a:cxn ang="0">
                <a:pos x="56" y="12"/>
              </a:cxn>
              <a:cxn ang="0">
                <a:pos x="45" y="10"/>
              </a:cxn>
              <a:cxn ang="0">
                <a:pos x="35" y="7"/>
              </a:cxn>
              <a:cxn ang="0">
                <a:pos x="24" y="5"/>
              </a:cxn>
              <a:cxn ang="0">
                <a:pos x="12" y="3"/>
              </a:cxn>
              <a:cxn ang="0">
                <a:pos x="0" y="0"/>
              </a:cxn>
            </a:cxnLst>
            <a:rect l="0" t="0" r="r" b="b"/>
            <a:pathLst>
              <a:path w="309" h="125">
                <a:moveTo>
                  <a:pt x="308" y="124"/>
                </a:moveTo>
                <a:lnTo>
                  <a:pt x="301" y="121"/>
                </a:lnTo>
                <a:lnTo>
                  <a:pt x="295" y="117"/>
                </a:lnTo>
                <a:lnTo>
                  <a:pt x="289" y="114"/>
                </a:lnTo>
                <a:lnTo>
                  <a:pt x="283" y="111"/>
                </a:lnTo>
                <a:lnTo>
                  <a:pt x="278" y="107"/>
                </a:lnTo>
                <a:lnTo>
                  <a:pt x="272" y="104"/>
                </a:lnTo>
                <a:lnTo>
                  <a:pt x="267" y="101"/>
                </a:lnTo>
                <a:lnTo>
                  <a:pt x="262" y="98"/>
                </a:lnTo>
                <a:lnTo>
                  <a:pt x="257" y="95"/>
                </a:lnTo>
                <a:lnTo>
                  <a:pt x="252" y="92"/>
                </a:lnTo>
                <a:lnTo>
                  <a:pt x="247" y="89"/>
                </a:lnTo>
                <a:lnTo>
                  <a:pt x="243" y="86"/>
                </a:lnTo>
                <a:lnTo>
                  <a:pt x="238" y="83"/>
                </a:lnTo>
                <a:lnTo>
                  <a:pt x="233" y="80"/>
                </a:lnTo>
                <a:lnTo>
                  <a:pt x="229" y="77"/>
                </a:lnTo>
                <a:lnTo>
                  <a:pt x="224" y="74"/>
                </a:lnTo>
                <a:lnTo>
                  <a:pt x="220" y="72"/>
                </a:lnTo>
                <a:lnTo>
                  <a:pt x="215" y="69"/>
                </a:lnTo>
                <a:lnTo>
                  <a:pt x="210" y="66"/>
                </a:lnTo>
                <a:lnTo>
                  <a:pt x="205" y="64"/>
                </a:lnTo>
                <a:lnTo>
                  <a:pt x="201" y="61"/>
                </a:lnTo>
                <a:lnTo>
                  <a:pt x="196" y="59"/>
                </a:lnTo>
                <a:lnTo>
                  <a:pt x="191" y="56"/>
                </a:lnTo>
                <a:lnTo>
                  <a:pt x="186" y="54"/>
                </a:lnTo>
                <a:lnTo>
                  <a:pt x="180" y="51"/>
                </a:lnTo>
                <a:lnTo>
                  <a:pt x="175" y="49"/>
                </a:lnTo>
                <a:lnTo>
                  <a:pt x="169" y="46"/>
                </a:lnTo>
                <a:lnTo>
                  <a:pt x="164" y="44"/>
                </a:lnTo>
                <a:lnTo>
                  <a:pt x="158" y="42"/>
                </a:lnTo>
                <a:lnTo>
                  <a:pt x="152" y="39"/>
                </a:lnTo>
                <a:lnTo>
                  <a:pt x="145" y="37"/>
                </a:lnTo>
                <a:lnTo>
                  <a:pt x="139" y="35"/>
                </a:lnTo>
                <a:lnTo>
                  <a:pt x="132" y="32"/>
                </a:lnTo>
                <a:lnTo>
                  <a:pt x="125" y="30"/>
                </a:lnTo>
                <a:lnTo>
                  <a:pt x="117" y="28"/>
                </a:lnTo>
                <a:lnTo>
                  <a:pt x="109" y="25"/>
                </a:lnTo>
                <a:lnTo>
                  <a:pt x="101" y="23"/>
                </a:lnTo>
                <a:lnTo>
                  <a:pt x="93" y="21"/>
                </a:lnTo>
                <a:lnTo>
                  <a:pt x="84" y="19"/>
                </a:lnTo>
                <a:lnTo>
                  <a:pt x="75" y="16"/>
                </a:lnTo>
                <a:lnTo>
                  <a:pt x="66" y="14"/>
                </a:lnTo>
                <a:lnTo>
                  <a:pt x="56" y="12"/>
                </a:lnTo>
                <a:lnTo>
                  <a:pt x="45" y="10"/>
                </a:lnTo>
                <a:lnTo>
                  <a:pt x="35" y="7"/>
                </a:lnTo>
                <a:lnTo>
                  <a:pt x="24" y="5"/>
                </a:lnTo>
                <a:lnTo>
                  <a:pt x="12" y="3"/>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80" name="Freeform 40"/>
          <p:cNvSpPr>
            <a:spLocks/>
          </p:cNvSpPr>
          <p:nvPr/>
        </p:nvSpPr>
        <p:spPr bwMode="auto">
          <a:xfrm>
            <a:off x="8170920" y="2120750"/>
            <a:ext cx="104738" cy="84991"/>
          </a:xfrm>
          <a:custGeom>
            <a:avLst/>
            <a:gdLst/>
            <a:ahLst/>
            <a:cxnLst>
              <a:cxn ang="0">
                <a:pos x="0" y="0"/>
              </a:cxn>
              <a:cxn ang="0">
                <a:pos x="56" y="47"/>
              </a:cxn>
              <a:cxn ang="0">
                <a:pos x="28" y="48"/>
              </a:cxn>
              <a:cxn ang="0">
                <a:pos x="0" y="0"/>
              </a:cxn>
            </a:cxnLst>
            <a:rect l="0" t="0" r="r" b="b"/>
            <a:pathLst>
              <a:path w="57" h="49">
                <a:moveTo>
                  <a:pt x="0" y="0"/>
                </a:moveTo>
                <a:lnTo>
                  <a:pt x="56" y="47"/>
                </a:lnTo>
                <a:lnTo>
                  <a:pt x="28" y="48"/>
                </a:lnTo>
                <a:lnTo>
                  <a:pt x="0" y="0"/>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81" name="Freeform 41"/>
          <p:cNvSpPr>
            <a:spLocks/>
          </p:cNvSpPr>
          <p:nvPr/>
        </p:nvSpPr>
        <p:spPr bwMode="auto">
          <a:xfrm>
            <a:off x="8170920" y="2122485"/>
            <a:ext cx="53287" cy="124885"/>
          </a:xfrm>
          <a:custGeom>
            <a:avLst/>
            <a:gdLst/>
            <a:ahLst/>
            <a:cxnLst>
              <a:cxn ang="0">
                <a:pos x="0" y="0"/>
              </a:cxn>
              <a:cxn ang="0">
                <a:pos x="13" y="71"/>
              </a:cxn>
              <a:cxn ang="0">
                <a:pos x="28" y="48"/>
              </a:cxn>
              <a:cxn ang="0">
                <a:pos x="0" y="0"/>
              </a:cxn>
            </a:cxnLst>
            <a:rect l="0" t="0" r="r" b="b"/>
            <a:pathLst>
              <a:path w="29" h="72">
                <a:moveTo>
                  <a:pt x="0" y="0"/>
                </a:moveTo>
                <a:lnTo>
                  <a:pt x="13" y="71"/>
                </a:lnTo>
                <a:lnTo>
                  <a:pt x="28" y="48"/>
                </a:lnTo>
                <a:lnTo>
                  <a:pt x="0" y="0"/>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85" name="Line 45"/>
          <p:cNvSpPr>
            <a:spLocks noChangeShapeType="1"/>
          </p:cNvSpPr>
          <p:nvPr/>
        </p:nvSpPr>
        <p:spPr bwMode="auto">
          <a:xfrm>
            <a:off x="5034288" y="3713028"/>
            <a:ext cx="1234808" cy="0"/>
          </a:xfrm>
          <a:prstGeom prst="line">
            <a:avLst/>
          </a:prstGeom>
          <a:noFill/>
          <a:ln w="12700">
            <a:solidFill>
              <a:schemeClr val="bg1"/>
            </a:solidFill>
            <a:round/>
            <a:headEnd type="none" w="sm" len="sm"/>
            <a:tailEnd type="triangle" w="sm" len="sm"/>
          </a:ln>
          <a:effectLst/>
        </p:spPr>
        <p:txBody>
          <a:bodyPr/>
          <a:lstStyle/>
          <a:p>
            <a:endParaRPr lang="en-US" dirty="0"/>
          </a:p>
        </p:txBody>
      </p:sp>
      <p:sp>
        <p:nvSpPr>
          <p:cNvPr id="46" name="Oval 4"/>
          <p:cNvSpPr>
            <a:spLocks noChangeArrowheads="1"/>
          </p:cNvSpPr>
          <p:nvPr/>
        </p:nvSpPr>
        <p:spPr bwMode="auto">
          <a:xfrm>
            <a:off x="5022310" y="436425"/>
            <a:ext cx="1166813" cy="688975"/>
          </a:xfrm>
          <a:prstGeom prst="ellipse">
            <a:avLst/>
          </a:prstGeom>
          <a:solidFill>
            <a:srgbClr val="00B050"/>
          </a:solidFill>
          <a:ln w="12700">
            <a:noFill/>
            <a:round/>
            <a:headEnd/>
            <a:tailEnd/>
          </a:ln>
          <a:effectLst/>
        </p:spPr>
        <p:txBody>
          <a:bodyPr wrap="none" anchor="ctr"/>
          <a:lstStyle/>
          <a:p>
            <a:endParaRPr lang="en-US" dirty="0">
              <a:solidFill>
                <a:schemeClr val="bg1"/>
              </a:solidFill>
            </a:endParaRPr>
          </a:p>
        </p:txBody>
      </p:sp>
      <p:sp>
        <p:nvSpPr>
          <p:cNvPr id="47" name="Rectangle 8"/>
          <p:cNvSpPr>
            <a:spLocks noChangeArrowheads="1"/>
          </p:cNvSpPr>
          <p:nvPr/>
        </p:nvSpPr>
        <p:spPr bwMode="auto">
          <a:xfrm>
            <a:off x="5327543" y="652036"/>
            <a:ext cx="590550" cy="173037"/>
          </a:xfrm>
          <a:prstGeom prst="rect">
            <a:avLst/>
          </a:prstGeom>
          <a:noFill/>
          <a:ln w="9525">
            <a:noFill/>
            <a:miter lim="800000"/>
            <a:headEnd/>
            <a:tailEnd/>
          </a:ln>
          <a:effectLst/>
        </p:spPr>
        <p:txBody>
          <a:bodyPr lIns="0" tIns="0" rIns="0" bIns="0"/>
          <a:lstStyle/>
          <a:p>
            <a:pPr algn="ctr"/>
            <a:r>
              <a:rPr lang="en-US" sz="1600" b="1" dirty="0"/>
              <a:t>SOIL</a:t>
            </a:r>
          </a:p>
        </p:txBody>
      </p:sp>
      <p:cxnSp>
        <p:nvCxnSpPr>
          <p:cNvPr id="56" name="Straight Arrow Connector 55"/>
          <p:cNvCxnSpPr/>
          <p:nvPr/>
        </p:nvCxnSpPr>
        <p:spPr>
          <a:xfrm flipV="1">
            <a:off x="4850860" y="745988"/>
            <a:ext cx="121444" cy="261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0242" idx="1"/>
          </p:cNvCxnSpPr>
          <p:nvPr/>
        </p:nvCxnSpPr>
        <p:spPr>
          <a:xfrm rot="5400000" flipH="1" flipV="1">
            <a:off x="3598325" y="1344871"/>
            <a:ext cx="110724" cy="1321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 name="Isosceles Triangle 60">
            <a:hlinkClick r:id="rId10"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63" name="TextBox 62"/>
          <p:cNvSpPr txBox="1"/>
          <p:nvPr/>
        </p:nvSpPr>
        <p:spPr>
          <a:xfrm>
            <a:off x="5320146" y="166253"/>
            <a:ext cx="360996" cy="246221"/>
          </a:xfrm>
          <a:prstGeom prst="rect">
            <a:avLst/>
          </a:prstGeom>
          <a:noFill/>
        </p:spPr>
        <p:txBody>
          <a:bodyPr wrap="none" rtlCol="0">
            <a:spAutoFit/>
          </a:bodyPr>
          <a:lstStyle/>
          <a:p>
            <a:r>
              <a:rPr lang="en-US" sz="1000" dirty="0" smtClean="0">
                <a:solidFill>
                  <a:schemeClr val="bg1"/>
                </a:solidFill>
              </a:rPr>
              <a:t>1/6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9128" y="580599"/>
            <a:ext cx="8070850" cy="4213080"/>
          </a:xfrm>
          <a:prstGeom prst="rect">
            <a:avLst/>
          </a:prstGeom>
          <a:noFill/>
          <a:ln w="9525">
            <a:noFill/>
            <a:miter lim="800000"/>
            <a:headEnd/>
            <a:tailEnd/>
          </a:ln>
          <a:effectLst/>
        </p:spPr>
        <p:txBody>
          <a:bodyPr lIns="0" tIns="0" rIns="0" bIns="0"/>
          <a:lstStyle/>
          <a:p>
            <a:pPr>
              <a:tabLst>
                <a:tab pos="285750" algn="l"/>
                <a:tab pos="982663" algn="l"/>
                <a:tab pos="2514600" algn="l"/>
              </a:tabLst>
            </a:pPr>
            <a:r>
              <a:rPr lang="en-US" sz="2000" b="1" u="sng" dirty="0">
                <a:solidFill>
                  <a:srgbClr val="005000"/>
                </a:solidFill>
              </a:rPr>
              <a:t>Soil Formation</a:t>
            </a:r>
            <a:endParaRPr lang="en-US" sz="2000" dirty="0">
              <a:solidFill>
                <a:srgbClr val="000000"/>
              </a:solidFill>
            </a:endParaRPr>
          </a:p>
          <a:p>
            <a:pPr>
              <a:tabLst>
                <a:tab pos="285750" algn="l"/>
                <a:tab pos="982663" algn="l"/>
                <a:tab pos="2514600" algn="l"/>
              </a:tabLst>
            </a:pPr>
            <a:endParaRPr lang="en-US" sz="1600" b="1" dirty="0">
              <a:solidFill>
                <a:srgbClr val="FF0000"/>
              </a:solidFill>
            </a:endParaRPr>
          </a:p>
          <a:p>
            <a:pPr>
              <a:tabLst>
                <a:tab pos="285750" algn="l"/>
                <a:tab pos="982663" algn="l"/>
                <a:tab pos="2514600" algn="l"/>
              </a:tabLst>
            </a:pPr>
            <a:r>
              <a:rPr lang="en-US" sz="2000" b="1" u="sng" dirty="0">
                <a:solidFill>
                  <a:srgbClr val="FF0000"/>
                </a:solidFill>
              </a:rPr>
              <a:t>* Soil material is the product of rock</a:t>
            </a:r>
            <a:r>
              <a:rPr lang="en-US" sz="2000" b="1" dirty="0">
                <a:solidFill>
                  <a:srgbClr val="FF0000"/>
                </a:solidFill>
              </a:rPr>
              <a:t> </a:t>
            </a:r>
            <a:endParaRPr lang="en-US" sz="20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 The geological process that produce soil is  </a:t>
            </a:r>
            <a:r>
              <a:rPr lang="en-US" sz="1400" b="1" u="sng" dirty="0">
                <a:solidFill>
                  <a:srgbClr val="000000"/>
                </a:solidFill>
              </a:rPr>
              <a:t>WEATHERING</a:t>
            </a:r>
            <a:r>
              <a:rPr lang="en-US" sz="1400" dirty="0">
                <a:solidFill>
                  <a:srgbClr val="000000"/>
                </a:solidFill>
              </a:rPr>
              <a:t> </a:t>
            </a:r>
            <a:r>
              <a:rPr lang="en-US" sz="1400" dirty="0" smtClean="0">
                <a:solidFill>
                  <a:srgbClr val="000000"/>
                </a:solidFill>
              </a:rPr>
              <a:t>                 </a:t>
            </a:r>
            <a:r>
              <a:rPr lang="en-US" sz="1400" dirty="0" smtClean="0">
                <a:solidFill>
                  <a:srgbClr val="FF0000"/>
                </a:solidFill>
              </a:rPr>
              <a:t>Chemical </a:t>
            </a:r>
            <a:r>
              <a:rPr lang="en-US" sz="1400" dirty="0">
                <a:solidFill>
                  <a:srgbClr val="000000"/>
                </a:solidFill>
              </a:rPr>
              <a:t>and </a:t>
            </a:r>
            <a:r>
              <a:rPr lang="en-US" sz="1400" dirty="0" smtClean="0">
                <a:solidFill>
                  <a:srgbClr val="FF0000"/>
                </a:solidFill>
              </a:rPr>
              <a:t>Physical </a:t>
            </a:r>
            <a:endParaRPr lang="en-US" sz="1400" dirty="0">
              <a:solidFill>
                <a:srgbClr val="FF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FF"/>
                </a:solidFill>
              </a:rPr>
              <a:t>	</a:t>
            </a:r>
            <a:r>
              <a:rPr lang="en-US" dirty="0">
                <a:solidFill>
                  <a:srgbClr val="0000FF"/>
                </a:solidFill>
              </a:rPr>
              <a:t>* Variation in Particle </a:t>
            </a:r>
            <a:r>
              <a:rPr lang="en-US" u="sng" dirty="0">
                <a:solidFill>
                  <a:srgbClr val="0000FF"/>
                </a:solidFill>
              </a:rPr>
              <a:t>size</a:t>
            </a:r>
            <a:r>
              <a:rPr lang="en-US" dirty="0">
                <a:solidFill>
                  <a:srgbClr val="0000FF"/>
                </a:solidFill>
              </a:rPr>
              <a:t> and </a:t>
            </a:r>
            <a:r>
              <a:rPr lang="en-US" u="sng" dirty="0">
                <a:solidFill>
                  <a:srgbClr val="0000FF"/>
                </a:solidFill>
              </a:rPr>
              <a:t>shape</a:t>
            </a:r>
            <a:r>
              <a:rPr lang="en-US" dirty="0">
                <a:solidFill>
                  <a:srgbClr val="0000FF"/>
                </a:solidFill>
              </a:rPr>
              <a:t> depends on: </a:t>
            </a:r>
            <a:endParaRPr lang="en-US" dirty="0" smtClean="0">
              <a:solidFill>
                <a:srgbClr val="0000FF"/>
              </a:solidFill>
            </a:endParaRPr>
          </a:p>
          <a:p>
            <a:pPr>
              <a:tabLst>
                <a:tab pos="285750" algn="l"/>
                <a:tab pos="982663" algn="l"/>
                <a:tab pos="2514600" algn="l"/>
              </a:tabLst>
            </a:pPr>
            <a:endParaRPr lang="en-US" dirty="0">
              <a:solidFill>
                <a:srgbClr val="0000FF"/>
              </a:solidFill>
            </a:endParaRPr>
          </a:p>
          <a:p>
            <a:pPr>
              <a:tabLst>
                <a:tab pos="285750" algn="l"/>
                <a:tab pos="982663" algn="l"/>
                <a:tab pos="2514600" algn="l"/>
              </a:tabLst>
            </a:pPr>
            <a:r>
              <a:rPr lang="en-US" dirty="0">
                <a:solidFill>
                  <a:srgbClr val="0000FF"/>
                </a:solidFill>
              </a:rPr>
              <a:t>		1 - Weathering Process </a:t>
            </a:r>
            <a:endParaRPr lang="en-US" dirty="0" smtClean="0">
              <a:solidFill>
                <a:srgbClr val="0000FF"/>
              </a:solidFill>
            </a:endParaRPr>
          </a:p>
          <a:p>
            <a:pPr>
              <a:tabLst>
                <a:tab pos="285750" algn="l"/>
                <a:tab pos="982663" algn="l"/>
                <a:tab pos="2514600" algn="l"/>
              </a:tabLst>
            </a:pPr>
            <a:endParaRPr lang="en-US" dirty="0">
              <a:solidFill>
                <a:srgbClr val="0000FF"/>
              </a:solidFill>
            </a:endParaRPr>
          </a:p>
          <a:p>
            <a:pPr>
              <a:tabLst>
                <a:tab pos="285750" algn="l"/>
                <a:tab pos="982663" algn="l"/>
                <a:tab pos="2514600" algn="l"/>
              </a:tabLst>
            </a:pPr>
            <a:r>
              <a:rPr lang="en-US" dirty="0">
                <a:solidFill>
                  <a:srgbClr val="0000FF"/>
                </a:solidFill>
              </a:rPr>
              <a:t>		2 - Transportation Process </a:t>
            </a:r>
            <a:endParaRPr lang="en-US" dirty="0" smtClean="0">
              <a:solidFill>
                <a:srgbClr val="005000"/>
              </a:solidFill>
            </a:endParaRPr>
          </a:p>
          <a:p>
            <a:pPr>
              <a:tabLst>
                <a:tab pos="285750" algn="l"/>
                <a:tab pos="982663" algn="l"/>
                <a:tab pos="2514600" algn="l"/>
              </a:tabLst>
            </a:pPr>
            <a:endParaRPr lang="en-US" dirty="0" smtClean="0">
              <a:solidFill>
                <a:srgbClr val="005000"/>
              </a:solidFill>
            </a:endParaRPr>
          </a:p>
          <a:p>
            <a:pPr>
              <a:tabLst>
                <a:tab pos="285750" algn="l"/>
                <a:tab pos="982663" algn="l"/>
                <a:tab pos="2514600" algn="l"/>
              </a:tabLst>
            </a:pPr>
            <a:endParaRPr lang="en-US" dirty="0">
              <a:solidFill>
                <a:srgbClr val="005000"/>
              </a:solidFill>
            </a:endParaRPr>
          </a:p>
          <a:p>
            <a:pPr>
              <a:tabLst>
                <a:tab pos="285750" algn="l"/>
                <a:tab pos="982663" algn="l"/>
                <a:tab pos="2514600" algn="l"/>
              </a:tabLst>
            </a:pPr>
            <a:r>
              <a:rPr lang="en-US" dirty="0">
                <a:solidFill>
                  <a:srgbClr val="005000"/>
                </a:solidFill>
              </a:rPr>
              <a:t>	* Variation in Soil structure depends on</a:t>
            </a:r>
            <a:r>
              <a:rPr lang="en-US" dirty="0" smtClean="0">
                <a:solidFill>
                  <a:srgbClr val="005000"/>
                </a:solidFill>
              </a:rPr>
              <a:t>:</a:t>
            </a:r>
          </a:p>
          <a:p>
            <a:pPr>
              <a:tabLst>
                <a:tab pos="285750" algn="l"/>
                <a:tab pos="982663" algn="l"/>
                <a:tab pos="2514600" algn="l"/>
              </a:tabLst>
            </a:pPr>
            <a:r>
              <a:rPr lang="en-US" dirty="0" smtClean="0">
                <a:solidFill>
                  <a:srgbClr val="005000"/>
                </a:solidFill>
              </a:rPr>
              <a:t> </a:t>
            </a:r>
            <a:endParaRPr lang="en-US" dirty="0">
              <a:solidFill>
                <a:srgbClr val="005000"/>
              </a:solidFill>
            </a:endParaRPr>
          </a:p>
          <a:p>
            <a:pPr>
              <a:tabLst>
                <a:tab pos="285750" algn="l"/>
                <a:tab pos="982663" algn="l"/>
                <a:tab pos="2514600" algn="l"/>
              </a:tabLst>
            </a:pPr>
            <a:r>
              <a:rPr lang="en-US" dirty="0">
                <a:solidFill>
                  <a:srgbClr val="005000"/>
                </a:solidFill>
              </a:rPr>
              <a:t>		1 - Soil Minerals </a:t>
            </a:r>
            <a:endParaRPr lang="en-US" dirty="0" smtClean="0">
              <a:solidFill>
                <a:srgbClr val="005000"/>
              </a:solidFill>
            </a:endParaRPr>
          </a:p>
          <a:p>
            <a:pPr>
              <a:tabLst>
                <a:tab pos="285750" algn="l"/>
                <a:tab pos="982663" algn="l"/>
                <a:tab pos="2514600" algn="l"/>
              </a:tabLst>
            </a:pPr>
            <a:endParaRPr lang="en-US" dirty="0">
              <a:solidFill>
                <a:srgbClr val="005000"/>
              </a:solidFill>
            </a:endParaRPr>
          </a:p>
          <a:p>
            <a:pPr>
              <a:tabLst>
                <a:tab pos="285750" algn="l"/>
                <a:tab pos="982663" algn="l"/>
                <a:tab pos="2514600" algn="l"/>
              </a:tabLst>
            </a:pPr>
            <a:r>
              <a:rPr lang="en-US" dirty="0">
                <a:solidFill>
                  <a:srgbClr val="005000"/>
                </a:solidFill>
              </a:rPr>
              <a:t>		2 - Deposition Process </a:t>
            </a:r>
          </a:p>
          <a:p>
            <a:pPr>
              <a:tabLst>
                <a:tab pos="285750" algn="l"/>
                <a:tab pos="982663" algn="l"/>
                <a:tab pos="2514600" algn="l"/>
              </a:tabLst>
            </a:pPr>
            <a:endParaRPr lang="en-US" sz="1400" dirty="0">
              <a:solidFill>
                <a:srgbClr val="005000"/>
              </a:solidFill>
            </a:endParaRPr>
          </a:p>
        </p:txBody>
      </p:sp>
      <p:sp>
        <p:nvSpPr>
          <p:cNvPr id="6" name="Right Arrow 5"/>
          <p:cNvSpPr/>
          <p:nvPr/>
        </p:nvSpPr>
        <p:spPr>
          <a:xfrm>
            <a:off x="5624954" y="1565569"/>
            <a:ext cx="609600"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5248275" y="4598052"/>
            <a:ext cx="3895725" cy="1371600"/>
          </a:xfrm>
          <a:prstGeom prst="rect">
            <a:avLst/>
          </a:prstGeom>
          <a:noFill/>
          <a:ln w="9525">
            <a:noFill/>
            <a:miter lim="800000"/>
            <a:headEnd/>
            <a:tailEnd/>
          </a:ln>
        </p:spPr>
      </p:pic>
      <p:sp>
        <p:nvSpPr>
          <p:cNvPr id="8" name="Rectangle 7"/>
          <p:cNvSpPr/>
          <p:nvPr/>
        </p:nvSpPr>
        <p:spPr>
          <a:xfrm>
            <a:off x="5190275" y="4406459"/>
            <a:ext cx="1090363" cy="307777"/>
          </a:xfrm>
          <a:prstGeom prst="rect">
            <a:avLst/>
          </a:prstGeom>
        </p:spPr>
        <p:txBody>
          <a:bodyPr wrap="none">
            <a:spAutoFit/>
          </a:bodyPr>
          <a:lstStyle/>
          <a:p>
            <a:r>
              <a:rPr lang="en-US" sz="1400" dirty="0" smtClean="0">
                <a:solidFill>
                  <a:srgbClr val="FF0000"/>
                </a:solidFill>
              </a:rPr>
              <a:t>flocculated </a:t>
            </a:r>
            <a:endParaRPr lang="en-US" sz="1400" dirty="0">
              <a:solidFill>
                <a:srgbClr val="FF0000"/>
              </a:solidFill>
            </a:endParaRPr>
          </a:p>
        </p:txBody>
      </p:sp>
      <p:sp>
        <p:nvSpPr>
          <p:cNvPr id="9" name="Rectangle 8"/>
          <p:cNvSpPr/>
          <p:nvPr/>
        </p:nvSpPr>
        <p:spPr>
          <a:xfrm>
            <a:off x="6327378" y="4406459"/>
            <a:ext cx="1109599" cy="307777"/>
          </a:xfrm>
          <a:prstGeom prst="rect">
            <a:avLst/>
          </a:prstGeom>
        </p:spPr>
        <p:txBody>
          <a:bodyPr wrap="none">
            <a:spAutoFit/>
          </a:bodyPr>
          <a:lstStyle/>
          <a:p>
            <a:r>
              <a:rPr lang="en-US" sz="1400" dirty="0" smtClean="0">
                <a:solidFill>
                  <a:srgbClr val="FF0000"/>
                </a:solidFill>
              </a:rPr>
              <a:t>bookhouse </a:t>
            </a:r>
            <a:endParaRPr lang="en-US" sz="1400" dirty="0">
              <a:solidFill>
                <a:srgbClr val="FF0000"/>
              </a:solidFill>
            </a:endParaRPr>
          </a:p>
        </p:txBody>
      </p:sp>
      <p:sp>
        <p:nvSpPr>
          <p:cNvPr id="10" name="Rectangle 9"/>
          <p:cNvSpPr/>
          <p:nvPr/>
        </p:nvSpPr>
        <p:spPr>
          <a:xfrm>
            <a:off x="5152031" y="5861186"/>
            <a:ext cx="1069524" cy="307777"/>
          </a:xfrm>
          <a:prstGeom prst="rect">
            <a:avLst/>
          </a:prstGeom>
        </p:spPr>
        <p:txBody>
          <a:bodyPr wrap="none">
            <a:spAutoFit/>
          </a:bodyPr>
          <a:lstStyle/>
          <a:p>
            <a:r>
              <a:rPr lang="en-US" sz="1400" dirty="0" smtClean="0">
                <a:solidFill>
                  <a:srgbClr val="FF0000"/>
                </a:solidFill>
              </a:rPr>
              <a:t>turbostratic</a:t>
            </a:r>
            <a:endParaRPr lang="en-US" sz="1400" dirty="0">
              <a:solidFill>
                <a:srgbClr val="FF0000"/>
              </a:solidFill>
            </a:endParaRPr>
          </a:p>
        </p:txBody>
      </p:sp>
      <p:sp>
        <p:nvSpPr>
          <p:cNvPr id="11" name="Rectangle 10"/>
          <p:cNvSpPr/>
          <p:nvPr/>
        </p:nvSpPr>
        <p:spPr>
          <a:xfrm>
            <a:off x="6367224" y="5861186"/>
            <a:ext cx="1476686" cy="307777"/>
          </a:xfrm>
          <a:prstGeom prst="rect">
            <a:avLst/>
          </a:prstGeom>
        </p:spPr>
        <p:txBody>
          <a:bodyPr wrap="none">
            <a:spAutoFit/>
          </a:bodyPr>
          <a:lstStyle/>
          <a:p>
            <a:r>
              <a:rPr lang="en-US" sz="1400" dirty="0" smtClean="0">
                <a:solidFill>
                  <a:srgbClr val="FF0000"/>
                </a:solidFill>
              </a:rPr>
              <a:t>natural structure</a:t>
            </a:r>
            <a:endParaRPr lang="en-US" sz="1400" dirty="0">
              <a:solidFill>
                <a:srgbClr val="FF0000"/>
              </a:solidFill>
            </a:endParaRPr>
          </a:p>
        </p:txBody>
      </p:sp>
      <p:sp>
        <p:nvSpPr>
          <p:cNvPr id="12" name="Isosceles Triangle 11">
            <a:hlinkClick r:id="rId4"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14" name="TextBox 13"/>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2/6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vil_Engineering">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2430</TotalTime>
  <Words>3436</Words>
  <Application>Microsoft Office PowerPoint</Application>
  <PresentationFormat>On-screen Show (4:3)</PresentationFormat>
  <Paragraphs>1116</Paragraphs>
  <Slides>77</Slides>
  <Notes>71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9" baseType="lpstr">
      <vt:lpstr>Arial</vt:lpstr>
      <vt:lpstr>Book Antiqua</vt:lpstr>
      <vt:lpstr>Calibri</vt:lpstr>
      <vt:lpstr>Lucida Sans</vt:lpstr>
      <vt:lpstr>Symbol</vt:lpstr>
      <vt:lpstr>Times New Roman</vt:lpstr>
      <vt:lpstr>Wingdings</vt:lpstr>
      <vt:lpstr>Wingdings 2</vt:lpstr>
      <vt:lpstr>Wingdings 3</vt:lpstr>
      <vt:lpstr>Civil_Engineering</vt:lpstr>
      <vt:lpstr>Image</vt:lpstr>
      <vt:lpstr>Visio</vt:lpstr>
      <vt:lpstr>Geotechnical Investigation For Civil and Environmental Engineering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admintech</dc:creator>
  <cp:lastModifiedBy>kamal tawfiq</cp:lastModifiedBy>
  <cp:revision>357</cp:revision>
  <dcterms:created xsi:type="dcterms:W3CDTF">2011-12-08T20:21:53Z</dcterms:created>
  <dcterms:modified xsi:type="dcterms:W3CDTF">2016-01-24T19:08:03Z</dcterms:modified>
</cp:coreProperties>
</file>