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81" r:id="rId3"/>
    <p:sldId id="282" r:id="rId4"/>
    <p:sldId id="280" r:id="rId5"/>
    <p:sldId id="279" r:id="rId6"/>
    <p:sldId id="273" r:id="rId7"/>
    <p:sldId id="274" r:id="rId8"/>
    <p:sldId id="275" r:id="rId9"/>
  </p:sldIdLst>
  <p:sldSz cx="6858000" cy="9144000" type="screen4x3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3" autoAdjust="0"/>
    <p:restoredTop sz="97021" autoAdjust="0"/>
  </p:normalViewPr>
  <p:slideViewPr>
    <p:cSldViewPr snapToGrid="0">
      <p:cViewPr varScale="1">
        <p:scale>
          <a:sx n="122" d="100"/>
          <a:sy n="122" d="100"/>
        </p:scale>
        <p:origin x="3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5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9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4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0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1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5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5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0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DC00-C5A3-4662-B931-1F4D4B92A0F6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EBA55-FCCB-48CA-A7AA-4723868D0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7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6454" y="517775"/>
            <a:ext cx="445641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FAMU-FSU College of Engineering</a:t>
            </a:r>
          </a:p>
          <a:p>
            <a:pPr algn="ctr"/>
            <a:r>
              <a:rPr lang="en-US" sz="1600" dirty="0"/>
              <a:t>Department of Civil and Environmental Engineering</a:t>
            </a:r>
          </a:p>
          <a:p>
            <a:pPr algn="ctr"/>
            <a:r>
              <a:rPr lang="en-US" sz="1200" dirty="0"/>
              <a:t>CEG 3011</a:t>
            </a:r>
          </a:p>
          <a:p>
            <a:pPr algn="ctr"/>
            <a:r>
              <a:rPr lang="en-US" sz="1200" dirty="0"/>
              <a:t>Soil Mechanics</a:t>
            </a:r>
          </a:p>
          <a:p>
            <a:pPr algn="ctr"/>
            <a:r>
              <a:rPr lang="en-US" sz="1200" dirty="0"/>
              <a:t>Fall 2019</a:t>
            </a:r>
          </a:p>
          <a:p>
            <a:pPr algn="ctr"/>
            <a:r>
              <a:rPr lang="en-US" sz="1200" b="1" dirty="0"/>
              <a:t>Homework # </a:t>
            </a:r>
            <a:r>
              <a:rPr lang="en-US" sz="1200" b="1" dirty="0" smtClean="0"/>
              <a:t>7 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Soil </a:t>
            </a:r>
            <a:r>
              <a:rPr lang="en-US" sz="1200" b="1" dirty="0" smtClean="0"/>
              <a:t>Compressibility</a:t>
            </a:r>
            <a:endParaRPr lang="en-US" sz="12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84684" y="2107344"/>
            <a:ext cx="2547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Solved the 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1012" y="2453491"/>
            <a:ext cx="579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Refer </a:t>
            </a:r>
            <a:r>
              <a:rPr lang="en-US" sz="1200" dirty="0"/>
              <a:t>to Figure 1 for the rigid foundation. Given: </a:t>
            </a:r>
            <a:r>
              <a:rPr lang="en-US" sz="1200" i="1" dirty="0"/>
              <a:t>B=</a:t>
            </a:r>
            <a:r>
              <a:rPr lang="en-US" sz="1200" dirty="0"/>
              <a:t>3 ft; </a:t>
            </a:r>
            <a:r>
              <a:rPr lang="en-US" sz="1200" i="1" dirty="0"/>
              <a:t>L =</a:t>
            </a:r>
            <a:r>
              <a:rPr lang="en-US" sz="1200" dirty="0"/>
              <a:t>6 ft; </a:t>
            </a:r>
            <a:r>
              <a:rPr lang="en-US" sz="1200" i="1" dirty="0" err="1"/>
              <a:t>D</a:t>
            </a:r>
            <a:r>
              <a:rPr lang="en-US" sz="1200" i="1" baseline="-25000" dirty="0" err="1"/>
              <a:t>f</a:t>
            </a:r>
            <a:r>
              <a:rPr lang="en-US" sz="1200" dirty="0"/>
              <a:t>=3 ft; </a:t>
            </a:r>
            <a:r>
              <a:rPr lang="en-US" sz="1200" i="1" dirty="0"/>
              <a:t>H =</a:t>
            </a:r>
            <a:r>
              <a:rPr lang="en-US" sz="1200" dirty="0"/>
              <a:t>15 ft; </a:t>
            </a:r>
            <a:r>
              <a:rPr lang="en-US" sz="1200" i="1" dirty="0" err="1"/>
              <a:t>E</a:t>
            </a:r>
            <a:r>
              <a:rPr lang="en-US" sz="1200" i="1" baseline="-25000" dirty="0" err="1"/>
              <a:t>s</a:t>
            </a:r>
            <a:r>
              <a:rPr lang="en-US" sz="1200" dirty="0"/>
              <a:t>= 140 ton/ft</a:t>
            </a:r>
            <a:r>
              <a:rPr lang="en-US" sz="1200" baseline="30000" dirty="0"/>
              <a:t>2</a:t>
            </a:r>
            <a:r>
              <a:rPr lang="en-US" sz="1200" dirty="0"/>
              <a:t>; </a:t>
            </a:r>
            <a:r>
              <a:rPr lang="en-US" sz="1200" dirty="0" err="1"/>
              <a:t>μ</a:t>
            </a:r>
            <a:r>
              <a:rPr lang="en-US" sz="1200" i="1" baseline="-25000" dirty="0" err="1"/>
              <a:t>s</a:t>
            </a:r>
            <a:r>
              <a:rPr lang="en-US" sz="1200" i="1" dirty="0"/>
              <a:t>=</a:t>
            </a:r>
            <a:r>
              <a:rPr lang="en-US" sz="1200" dirty="0"/>
              <a:t>0.4; and net increase of pressure on the foundation, </a:t>
            </a:r>
            <a:r>
              <a:rPr lang="en-US" sz="1200" dirty="0" smtClean="0"/>
              <a:t>4000 </a:t>
            </a:r>
            <a:r>
              <a:rPr lang="en-US" sz="1200" dirty="0"/>
              <a:t>lb/ft2. Estimate the elastic settlement.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659" y="3673981"/>
            <a:ext cx="3479496" cy="281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5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451" y="679370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sz="1100" dirty="0">
                <a:latin typeface="+mj-lt"/>
              </a:rPr>
              <a:t>The following are the results of a consolidation test.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849382" y="1232847"/>
            <a:ext cx="2715274" cy="20656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99251" y="3593062"/>
            <a:ext cx="4737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lphaLcPeriod"/>
            </a:pPr>
            <a:r>
              <a:rPr lang="en-US" sz="1100" dirty="0">
                <a:latin typeface="+mj-lt"/>
              </a:rPr>
              <a:t>Plot the </a:t>
            </a:r>
            <a:r>
              <a:rPr lang="en-US" sz="1100" i="1" dirty="0" smtClean="0">
                <a:latin typeface="+mj-lt"/>
              </a:rPr>
              <a:t>e </a:t>
            </a:r>
            <a:r>
              <a:rPr lang="en-US" sz="1100" dirty="0" smtClean="0">
                <a:latin typeface="+mj-lt"/>
              </a:rPr>
              <a:t>- </a:t>
            </a:r>
            <a:r>
              <a:rPr lang="en-US" sz="1100" dirty="0" err="1" smtClean="0">
                <a:latin typeface="+mj-lt"/>
              </a:rPr>
              <a:t>logp</a:t>
            </a:r>
            <a:r>
              <a:rPr lang="en-US" sz="1100" dirty="0" smtClean="0">
                <a:latin typeface="+mj-lt"/>
              </a:rPr>
              <a:t> </a:t>
            </a:r>
            <a:r>
              <a:rPr lang="en-US" sz="1100" dirty="0">
                <a:latin typeface="+mj-lt"/>
              </a:rPr>
              <a:t>curve</a:t>
            </a:r>
          </a:p>
          <a:p>
            <a:pPr marL="228600" indent="-228600">
              <a:buFont typeface="+mj-lt"/>
              <a:buAutoNum type="alphaLcPeriod"/>
            </a:pPr>
            <a:r>
              <a:rPr lang="en-US" sz="1100" dirty="0" smtClean="0">
                <a:latin typeface="+mj-lt"/>
              </a:rPr>
              <a:t>Calculate </a:t>
            </a:r>
            <a:r>
              <a:rPr lang="en-US" sz="1100" dirty="0">
                <a:latin typeface="+mj-lt"/>
              </a:rPr>
              <a:t>the compression index, </a:t>
            </a:r>
            <a:r>
              <a:rPr lang="en-US" sz="1100" i="1" dirty="0">
                <a:latin typeface="+mj-lt"/>
              </a:rPr>
              <a:t>C</a:t>
            </a:r>
            <a:r>
              <a:rPr lang="en-US" sz="1100" i="1" baseline="-25000" dirty="0">
                <a:latin typeface="+mj-lt"/>
              </a:rPr>
              <a:t>c</a:t>
            </a:r>
            <a:r>
              <a:rPr lang="en-US" sz="1100" dirty="0">
                <a:latin typeface="+mj-lt"/>
              </a:rPr>
              <a:t>, from the laboratory </a:t>
            </a:r>
            <a:r>
              <a:rPr lang="en-US" sz="1100" i="1" dirty="0" smtClean="0">
                <a:latin typeface="+mj-lt"/>
              </a:rPr>
              <a:t>e</a:t>
            </a:r>
            <a:r>
              <a:rPr lang="en-US" sz="1100" dirty="0" smtClean="0">
                <a:latin typeface="+mj-lt"/>
              </a:rPr>
              <a:t>-log p curve</a:t>
            </a:r>
            <a:endParaRPr lang="en-US" sz="1100" dirty="0">
              <a:latin typeface="+mj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29938" y="4759286"/>
            <a:ext cx="5317475" cy="1314968"/>
            <a:chOff x="907056" y="477397"/>
            <a:chExt cx="5317475" cy="1314968"/>
          </a:xfrm>
        </p:grpSpPr>
        <p:sp>
          <p:nvSpPr>
            <p:cNvPr id="14" name="TextBox 13"/>
            <p:cNvSpPr txBox="1"/>
            <p:nvPr/>
          </p:nvSpPr>
          <p:spPr>
            <a:xfrm>
              <a:off x="907056" y="477397"/>
              <a:ext cx="3257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3- </a:t>
              </a:r>
              <a:endParaRPr lang="en-US" sz="1050" dirty="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3003" y="493233"/>
              <a:ext cx="5051528" cy="1299132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7053" y="6170078"/>
            <a:ext cx="3545508" cy="250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7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6382" y="532482"/>
            <a:ext cx="325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4- </a:t>
            </a:r>
            <a:endParaRPr lang="en-US" sz="10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46" y="570608"/>
            <a:ext cx="5383082" cy="4210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819" y="1322024"/>
            <a:ext cx="4670799" cy="440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1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6454" y="517775"/>
            <a:ext cx="445641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FAMU-FSU College of Engineering</a:t>
            </a:r>
          </a:p>
          <a:p>
            <a:pPr algn="ctr"/>
            <a:r>
              <a:rPr lang="en-US" sz="1600" dirty="0"/>
              <a:t>Department of Civil and Environmental Engineering</a:t>
            </a:r>
          </a:p>
          <a:p>
            <a:pPr algn="ctr"/>
            <a:r>
              <a:rPr lang="en-US" sz="1200" dirty="0"/>
              <a:t>CEG 3011</a:t>
            </a:r>
          </a:p>
          <a:p>
            <a:pPr algn="ctr"/>
            <a:r>
              <a:rPr lang="en-US" sz="1200" dirty="0"/>
              <a:t>Soil Mechanics</a:t>
            </a:r>
          </a:p>
          <a:p>
            <a:pPr algn="ctr"/>
            <a:r>
              <a:rPr lang="en-US" sz="1200" dirty="0"/>
              <a:t>Fall 2019</a:t>
            </a:r>
          </a:p>
          <a:p>
            <a:pPr algn="ctr"/>
            <a:r>
              <a:rPr lang="en-US" sz="1200" b="1" dirty="0"/>
              <a:t>Homework # </a:t>
            </a:r>
            <a:r>
              <a:rPr lang="en-US" sz="1200" b="1" dirty="0" smtClean="0"/>
              <a:t>7 </a:t>
            </a:r>
          </a:p>
          <a:p>
            <a:pPr algn="ctr"/>
            <a:r>
              <a:rPr lang="en-US" sz="1200" b="1" dirty="0" smtClean="0"/>
              <a:t>Soil Compressibility and Consolidation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4684" y="2195736"/>
            <a:ext cx="2547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Solved the 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1012" y="2541883"/>
            <a:ext cx="5796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+mj-lt"/>
              </a:rPr>
              <a:t>Refer to Figure </a:t>
            </a:r>
            <a:r>
              <a:rPr lang="en-US" sz="1200" dirty="0" smtClean="0">
                <a:latin typeface="+mj-lt"/>
              </a:rPr>
              <a:t>1 </a:t>
            </a:r>
            <a:r>
              <a:rPr lang="en-US" sz="1200" dirty="0">
                <a:latin typeface="+mj-lt"/>
              </a:rPr>
              <a:t>for the rigid foundation. Given: </a:t>
            </a:r>
            <a:r>
              <a:rPr lang="en-US" sz="1200" i="1" dirty="0" smtClean="0">
                <a:latin typeface="+mj-lt"/>
              </a:rPr>
              <a:t>B=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3 ft; </a:t>
            </a:r>
            <a:r>
              <a:rPr lang="en-US" sz="1200" i="1" dirty="0">
                <a:latin typeface="+mj-lt"/>
              </a:rPr>
              <a:t>L </a:t>
            </a:r>
            <a:r>
              <a:rPr lang="en-US" sz="1200" i="1" dirty="0" smtClean="0">
                <a:latin typeface="+mj-lt"/>
              </a:rPr>
              <a:t>=</a:t>
            </a:r>
            <a:r>
              <a:rPr lang="en-US" sz="1200" dirty="0" smtClean="0">
                <a:latin typeface="+mj-lt"/>
              </a:rPr>
              <a:t>6 </a:t>
            </a:r>
            <a:r>
              <a:rPr lang="en-US" sz="1200" dirty="0">
                <a:latin typeface="+mj-lt"/>
              </a:rPr>
              <a:t>ft; </a:t>
            </a:r>
            <a:r>
              <a:rPr lang="en-US" sz="1200" i="1" dirty="0" err="1">
                <a:latin typeface="+mj-lt"/>
              </a:rPr>
              <a:t>D</a:t>
            </a:r>
            <a:r>
              <a:rPr lang="en-US" sz="1200" i="1" baseline="-25000" dirty="0" err="1">
                <a:latin typeface="+mj-lt"/>
              </a:rPr>
              <a:t>f</a:t>
            </a:r>
            <a:r>
              <a:rPr lang="en-US" sz="1200" i="1" baseline="-250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=3 ft; </a:t>
            </a:r>
            <a:r>
              <a:rPr lang="en-US" sz="1200" i="1" dirty="0" smtClean="0">
                <a:latin typeface="+mj-lt"/>
              </a:rPr>
              <a:t>H =</a:t>
            </a:r>
            <a:r>
              <a:rPr lang="en-US" sz="1200" dirty="0" smtClean="0">
                <a:latin typeface="+mj-lt"/>
              </a:rPr>
              <a:t>15 </a:t>
            </a:r>
            <a:r>
              <a:rPr lang="en-US" sz="1200" dirty="0">
                <a:latin typeface="+mj-lt"/>
              </a:rPr>
              <a:t>ft; </a:t>
            </a:r>
            <a:r>
              <a:rPr lang="en-US" sz="1200" i="1" dirty="0" err="1">
                <a:latin typeface="+mj-lt"/>
              </a:rPr>
              <a:t>E</a:t>
            </a:r>
            <a:r>
              <a:rPr lang="en-US" sz="1200" i="1" baseline="-25000" dirty="0" err="1">
                <a:latin typeface="+mj-lt"/>
              </a:rPr>
              <a:t>s</a:t>
            </a:r>
            <a:r>
              <a:rPr lang="en-US" sz="1200" i="1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= 140 </a:t>
            </a:r>
            <a:r>
              <a:rPr lang="en-US" sz="1200" dirty="0">
                <a:latin typeface="+mj-lt"/>
              </a:rPr>
              <a:t>ton/ft</a:t>
            </a:r>
            <a:r>
              <a:rPr lang="en-US" sz="1200" baseline="30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; 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Symbol" panose="05050102010706020507" pitchFamily="18" charset="2"/>
              </a:rPr>
              <a:t>m</a:t>
            </a:r>
            <a:r>
              <a:rPr lang="en-US" sz="1200" i="1" baseline="-25000" dirty="0" err="1" smtClean="0">
                <a:latin typeface="+mj-lt"/>
              </a:rPr>
              <a:t>s</a:t>
            </a:r>
            <a:r>
              <a:rPr lang="en-US" sz="1200" i="1" dirty="0" smtClean="0">
                <a:latin typeface="+mj-lt"/>
              </a:rPr>
              <a:t> =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0.4; and net increase of pressure on the foundation</a:t>
            </a:r>
            <a:r>
              <a:rPr lang="en-US" sz="1200" dirty="0" smtClean="0">
                <a:latin typeface="+mj-lt"/>
              </a:rPr>
              <a:t>,  </a:t>
            </a:r>
            <a:r>
              <a:rPr lang="en-US" sz="1200" dirty="0">
                <a:latin typeface="+mj-lt"/>
              </a:rPr>
              <a:t>4000 lb/ft</a:t>
            </a:r>
            <a:r>
              <a:rPr lang="en-US" sz="1200" baseline="30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. Estimate the elastic settlement.</a:t>
            </a:r>
            <a:endParaRPr lang="en-US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6647" y="6055412"/>
            <a:ext cx="36482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1100" dirty="0"/>
              <a:t>Elastic settlement of </a:t>
            </a:r>
            <a:r>
              <a:rPr lang="en-US" sz="1100" dirty="0" smtClean="0"/>
              <a:t>flexible and </a:t>
            </a:r>
            <a:r>
              <a:rPr lang="en-US" sz="1100" dirty="0"/>
              <a:t>rigid foundations</a:t>
            </a:r>
            <a:endParaRPr lang="en-US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512" y="3334438"/>
            <a:ext cx="2496576" cy="26774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077" y="6915676"/>
            <a:ext cx="4400095" cy="18152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09031" y="6540348"/>
            <a:ext cx="720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Solution</a:t>
            </a:r>
            <a:endParaRPr lang="en-US" sz="1200" b="1" u="sng" dirty="0"/>
          </a:p>
        </p:txBody>
      </p:sp>
    </p:spTree>
    <p:extLst>
      <p:ext uri="{BB962C8B-B14F-4D97-AF65-F5344CB8AC3E}">
        <p14:creationId xmlns:p14="http://schemas.microsoft.com/office/powerpoint/2010/main" val="16489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970882" y="238699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679" y="4311267"/>
            <a:ext cx="3635350" cy="31490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30766"/>
          <a:stretch/>
        </p:blipFill>
        <p:spPr>
          <a:xfrm>
            <a:off x="1425779" y="7407007"/>
            <a:ext cx="4483840" cy="112358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65352" y="649992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sz="1100" dirty="0">
                <a:latin typeface="+mj-lt"/>
              </a:rPr>
              <a:t>The following are the results of a consolidation test.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2220283" y="1203469"/>
            <a:ext cx="2715274" cy="206561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270152" y="3563684"/>
            <a:ext cx="4737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lphaLcPeriod"/>
            </a:pPr>
            <a:r>
              <a:rPr lang="en-US" sz="1100" dirty="0">
                <a:latin typeface="+mj-lt"/>
              </a:rPr>
              <a:t>Plot the </a:t>
            </a:r>
            <a:r>
              <a:rPr lang="en-US" sz="1100" i="1" dirty="0" smtClean="0">
                <a:latin typeface="+mj-lt"/>
              </a:rPr>
              <a:t>e </a:t>
            </a:r>
            <a:r>
              <a:rPr lang="en-US" sz="1100" dirty="0" smtClean="0">
                <a:latin typeface="+mj-lt"/>
              </a:rPr>
              <a:t>- </a:t>
            </a:r>
            <a:r>
              <a:rPr lang="en-US" sz="1100" dirty="0" err="1" smtClean="0">
                <a:latin typeface="+mj-lt"/>
              </a:rPr>
              <a:t>logp</a:t>
            </a:r>
            <a:r>
              <a:rPr lang="en-US" sz="1100" dirty="0" smtClean="0">
                <a:latin typeface="+mj-lt"/>
              </a:rPr>
              <a:t> </a:t>
            </a:r>
            <a:r>
              <a:rPr lang="en-US" sz="1100" dirty="0">
                <a:latin typeface="+mj-lt"/>
              </a:rPr>
              <a:t>curve</a:t>
            </a:r>
          </a:p>
          <a:p>
            <a:pPr marL="228600" indent="-228600">
              <a:buFont typeface="+mj-lt"/>
              <a:buAutoNum type="alphaLcPeriod"/>
            </a:pPr>
            <a:r>
              <a:rPr lang="en-US" sz="1100" dirty="0" smtClean="0">
                <a:latin typeface="+mj-lt"/>
              </a:rPr>
              <a:t>Calculate </a:t>
            </a:r>
            <a:r>
              <a:rPr lang="en-US" sz="1100" dirty="0">
                <a:latin typeface="+mj-lt"/>
              </a:rPr>
              <a:t>the compression index, </a:t>
            </a:r>
            <a:r>
              <a:rPr lang="en-US" sz="1100" i="1" dirty="0">
                <a:latin typeface="+mj-lt"/>
              </a:rPr>
              <a:t>C</a:t>
            </a:r>
            <a:r>
              <a:rPr lang="en-US" sz="1100" i="1" baseline="-25000" dirty="0">
                <a:latin typeface="+mj-lt"/>
              </a:rPr>
              <a:t>c</a:t>
            </a:r>
            <a:r>
              <a:rPr lang="en-US" sz="1100" dirty="0">
                <a:latin typeface="+mj-lt"/>
              </a:rPr>
              <a:t>, from the laboratory </a:t>
            </a:r>
            <a:r>
              <a:rPr lang="en-US" sz="1100" i="1" dirty="0" smtClean="0">
                <a:latin typeface="+mj-lt"/>
              </a:rPr>
              <a:t>e</a:t>
            </a:r>
            <a:r>
              <a:rPr lang="en-US" sz="1100" dirty="0" smtClean="0">
                <a:latin typeface="+mj-lt"/>
              </a:rPr>
              <a:t>-log p curve</a:t>
            </a:r>
            <a:endParaRPr lang="en-US" sz="11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5807" y="7605311"/>
            <a:ext cx="31130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dirty="0" smtClean="0"/>
              <a:t>-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952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894" y="2002030"/>
            <a:ext cx="3545508" cy="250436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907056" y="477397"/>
            <a:ext cx="5317475" cy="1314968"/>
            <a:chOff x="907056" y="477397"/>
            <a:chExt cx="5317475" cy="1314968"/>
          </a:xfrm>
        </p:grpSpPr>
        <p:sp>
          <p:nvSpPr>
            <p:cNvPr id="5" name="TextBox 4"/>
            <p:cNvSpPr txBox="1"/>
            <p:nvPr/>
          </p:nvSpPr>
          <p:spPr>
            <a:xfrm>
              <a:off x="907056" y="477397"/>
              <a:ext cx="32573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3- </a:t>
              </a:r>
              <a:endParaRPr lang="en-US" sz="1050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3003" y="493233"/>
              <a:ext cx="5051528" cy="1299132"/>
            </a:xfrm>
            <a:prstGeom prst="rect">
              <a:avLst/>
            </a:prstGeom>
          </p:spPr>
        </p:pic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628" y="4959163"/>
            <a:ext cx="3847318" cy="2326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6726" y="7487797"/>
            <a:ext cx="4026649" cy="110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6382" y="532482"/>
            <a:ext cx="325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4- </a:t>
            </a:r>
            <a:endParaRPr lang="en-US" sz="10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46" y="570608"/>
            <a:ext cx="5383082" cy="4210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919" y="1017224"/>
            <a:ext cx="4670799" cy="440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9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12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235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 Tawfiq</dc:creator>
  <cp:lastModifiedBy>tawfiq</cp:lastModifiedBy>
  <cp:revision>107</cp:revision>
  <cp:lastPrinted>2019-12-09T22:08:59Z</cp:lastPrinted>
  <dcterms:created xsi:type="dcterms:W3CDTF">2019-09-07T17:39:09Z</dcterms:created>
  <dcterms:modified xsi:type="dcterms:W3CDTF">2019-12-09T22:46:45Z</dcterms:modified>
</cp:coreProperties>
</file>