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8" r:id="rId2"/>
    <p:sldId id="271" r:id="rId3"/>
    <p:sldId id="290" r:id="rId4"/>
    <p:sldId id="291" r:id="rId5"/>
    <p:sldId id="294" r:id="rId6"/>
    <p:sldId id="296" r:id="rId7"/>
    <p:sldId id="304" r:id="rId8"/>
    <p:sldId id="297" r:id="rId9"/>
    <p:sldId id="298" r:id="rId10"/>
    <p:sldId id="292" r:id="rId11"/>
    <p:sldId id="278" r:id="rId12"/>
    <p:sldId id="293" r:id="rId13"/>
    <p:sldId id="300" r:id="rId14"/>
    <p:sldId id="299" r:id="rId15"/>
    <p:sldId id="302" r:id="rId16"/>
    <p:sldId id="303" r:id="rId17"/>
    <p:sldId id="279" r:id="rId18"/>
    <p:sldId id="280" r:id="rId19"/>
    <p:sldId id="281" r:id="rId20"/>
    <p:sldId id="282" r:id="rId21"/>
    <p:sldId id="256" r:id="rId22"/>
    <p:sldId id="260" r:id="rId23"/>
    <p:sldId id="267" r:id="rId24"/>
    <p:sldId id="268" r:id="rId25"/>
    <p:sldId id="261" r:id="rId26"/>
    <p:sldId id="263" r:id="rId27"/>
    <p:sldId id="264" r:id="rId28"/>
    <p:sldId id="265" r:id="rId29"/>
    <p:sldId id="266" r:id="rId30"/>
    <p:sldId id="257" r:id="rId31"/>
    <p:sldId id="283" r:id="rId32"/>
    <p:sldId id="284"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6E0EC"/>
    <a:srgbClr val="A27B00"/>
    <a:srgbClr val="FF6600"/>
    <a:srgbClr val="FFDC6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3" autoAdjust="0"/>
    <p:restoredTop sz="94660"/>
  </p:normalViewPr>
  <p:slideViewPr>
    <p:cSldViewPr snapToGrid="0">
      <p:cViewPr varScale="1">
        <p:scale>
          <a:sx n="161" d="100"/>
          <a:sy n="161" d="100"/>
        </p:scale>
        <p:origin x="2352"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276"/>
          <c:h val="0.88410245290012435"/>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698211424"/>
        <c:axId val="698213056"/>
      </c:scatterChart>
      <c:valAx>
        <c:axId val="698211424"/>
        <c:scaling>
          <c:logBase val="10"/>
          <c:orientation val="minMax"/>
          <c:max val="10000"/>
          <c:min val="100"/>
        </c:scaling>
        <c:delete val="0"/>
        <c:axPos val="b"/>
        <c:majorGridlines/>
        <c:minorGridlines>
          <c:spPr>
            <a:ln>
              <a:solidFill>
                <a:srgbClr val="C9C2D1">
                  <a:lumMod val="60000"/>
                  <a:lumOff val="40000"/>
                </a:srgbClr>
              </a:solidFill>
            </a:ln>
          </c:spPr>
        </c:minorGridlines>
        <c:numFmt formatCode="General" sourceLinked="1"/>
        <c:majorTickMark val="in"/>
        <c:minorTickMark val="in"/>
        <c:tickLblPos val="nextTo"/>
        <c:spPr>
          <a:ln w="3175"/>
        </c:spPr>
        <c:crossAx val="698213056"/>
        <c:crosses val="autoZero"/>
        <c:crossBetween val="midCat"/>
      </c:valAx>
      <c:valAx>
        <c:axId val="698213056"/>
        <c:scaling>
          <c:orientation val="minMax"/>
          <c:max val="1"/>
          <c:min val="0.30000000000000032"/>
        </c:scaling>
        <c:delete val="0"/>
        <c:axPos val="l"/>
        <c:majorGridlines>
          <c:spPr>
            <a:ln>
              <a:solidFill>
                <a:srgbClr val="C9C2D1">
                  <a:lumMod val="60000"/>
                  <a:lumOff val="40000"/>
                </a:srgbClr>
              </a:solidFill>
            </a:ln>
          </c:spPr>
        </c:majorGridlines>
        <c:numFmt formatCode="General" sourceLinked="1"/>
        <c:majorTickMark val="in"/>
        <c:minorTickMark val="none"/>
        <c:tickLblPos val="nextTo"/>
        <c:crossAx val="69821142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8128"/>
        <c:axId val="854735408"/>
      </c:scatterChart>
      <c:valAx>
        <c:axId val="854738128"/>
        <c:scaling>
          <c:logBase val="10"/>
          <c:orientation val="minMax"/>
          <c:max val="10000"/>
          <c:min val="100"/>
        </c:scaling>
        <c:delete val="0"/>
        <c:axPos val="b"/>
        <c:majorGridlines/>
        <c:minorGridlines/>
        <c:numFmt formatCode="General" sourceLinked="1"/>
        <c:majorTickMark val="in"/>
        <c:minorTickMark val="in"/>
        <c:tickLblPos val="nextTo"/>
        <c:crossAx val="854735408"/>
        <c:crosses val="autoZero"/>
        <c:crossBetween val="midCat"/>
      </c:valAx>
      <c:valAx>
        <c:axId val="854735408"/>
        <c:scaling>
          <c:orientation val="minMax"/>
          <c:max val="1"/>
          <c:min val="0.30000000000000032"/>
        </c:scaling>
        <c:delete val="0"/>
        <c:axPos val="l"/>
        <c:majorGridlines/>
        <c:numFmt formatCode="General" sourceLinked="1"/>
        <c:majorTickMark val="in"/>
        <c:minorTickMark val="none"/>
        <c:tickLblPos val="nextTo"/>
        <c:crossAx val="85473812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5952"/>
        <c:axId val="854740304"/>
      </c:scatterChart>
      <c:valAx>
        <c:axId val="854735952"/>
        <c:scaling>
          <c:logBase val="10"/>
          <c:orientation val="minMax"/>
          <c:max val="10000"/>
          <c:min val="100"/>
        </c:scaling>
        <c:delete val="0"/>
        <c:axPos val="b"/>
        <c:majorGridlines/>
        <c:minorGridlines/>
        <c:numFmt formatCode="General" sourceLinked="1"/>
        <c:majorTickMark val="in"/>
        <c:minorTickMark val="in"/>
        <c:tickLblPos val="nextTo"/>
        <c:crossAx val="854740304"/>
        <c:crosses val="autoZero"/>
        <c:crossBetween val="midCat"/>
      </c:valAx>
      <c:valAx>
        <c:axId val="854740304"/>
        <c:scaling>
          <c:orientation val="minMax"/>
          <c:max val="1"/>
          <c:min val="0.30000000000000032"/>
        </c:scaling>
        <c:delete val="0"/>
        <c:axPos val="l"/>
        <c:majorGridlines/>
        <c:numFmt formatCode="General" sourceLinked="1"/>
        <c:majorTickMark val="in"/>
        <c:minorTickMark val="none"/>
        <c:tickLblPos val="nextTo"/>
        <c:crossAx val="85473595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45744"/>
        <c:axId val="854742480"/>
      </c:scatterChart>
      <c:valAx>
        <c:axId val="854745744"/>
        <c:scaling>
          <c:logBase val="10"/>
          <c:orientation val="minMax"/>
          <c:max val="10000"/>
          <c:min val="100"/>
        </c:scaling>
        <c:delete val="0"/>
        <c:axPos val="b"/>
        <c:majorGridlines/>
        <c:minorGridlines/>
        <c:numFmt formatCode="General" sourceLinked="1"/>
        <c:majorTickMark val="in"/>
        <c:minorTickMark val="in"/>
        <c:tickLblPos val="nextTo"/>
        <c:crossAx val="854742480"/>
        <c:crosses val="autoZero"/>
        <c:crossBetween val="midCat"/>
      </c:valAx>
      <c:valAx>
        <c:axId val="854742480"/>
        <c:scaling>
          <c:orientation val="minMax"/>
          <c:max val="1"/>
          <c:min val="0.30000000000000032"/>
        </c:scaling>
        <c:delete val="0"/>
        <c:axPos val="l"/>
        <c:majorGridlines/>
        <c:numFmt formatCode="General" sourceLinked="1"/>
        <c:majorTickMark val="in"/>
        <c:minorTickMark val="none"/>
        <c:tickLblPos val="nextTo"/>
        <c:crossAx val="85474574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40848"/>
        <c:axId val="854741392"/>
      </c:scatterChart>
      <c:valAx>
        <c:axId val="854740848"/>
        <c:scaling>
          <c:logBase val="10"/>
          <c:orientation val="minMax"/>
          <c:max val="10000"/>
          <c:min val="100"/>
        </c:scaling>
        <c:delete val="0"/>
        <c:axPos val="b"/>
        <c:majorGridlines/>
        <c:minorGridlines/>
        <c:numFmt formatCode="General" sourceLinked="1"/>
        <c:majorTickMark val="in"/>
        <c:minorTickMark val="in"/>
        <c:tickLblPos val="nextTo"/>
        <c:crossAx val="854741392"/>
        <c:crosses val="autoZero"/>
        <c:crossBetween val="midCat"/>
      </c:valAx>
      <c:valAx>
        <c:axId val="854741392"/>
        <c:scaling>
          <c:orientation val="minMax"/>
          <c:max val="1"/>
          <c:min val="0.30000000000000032"/>
        </c:scaling>
        <c:delete val="0"/>
        <c:axPos val="l"/>
        <c:majorGridlines/>
        <c:numFmt formatCode="General" sourceLinked="1"/>
        <c:majorTickMark val="in"/>
        <c:minorTickMark val="none"/>
        <c:tickLblPos val="nextTo"/>
        <c:crossAx val="85474084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44112"/>
        <c:axId val="854741936"/>
      </c:scatterChart>
      <c:valAx>
        <c:axId val="854744112"/>
        <c:scaling>
          <c:logBase val="10"/>
          <c:orientation val="minMax"/>
          <c:max val="10000"/>
          <c:min val="100"/>
        </c:scaling>
        <c:delete val="0"/>
        <c:axPos val="b"/>
        <c:majorGridlines/>
        <c:minorGridlines/>
        <c:numFmt formatCode="General" sourceLinked="1"/>
        <c:majorTickMark val="in"/>
        <c:minorTickMark val="in"/>
        <c:tickLblPos val="nextTo"/>
        <c:crossAx val="854741936"/>
        <c:crosses val="autoZero"/>
        <c:crossBetween val="midCat"/>
      </c:valAx>
      <c:valAx>
        <c:axId val="854741936"/>
        <c:scaling>
          <c:orientation val="minMax"/>
          <c:max val="1"/>
          <c:min val="0.30000000000000032"/>
        </c:scaling>
        <c:delete val="0"/>
        <c:axPos val="l"/>
        <c:majorGridlines/>
        <c:numFmt formatCode="General" sourceLinked="1"/>
        <c:majorTickMark val="in"/>
        <c:minorTickMark val="none"/>
        <c:tickLblPos val="nextTo"/>
        <c:crossAx val="85474411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43024"/>
        <c:axId val="854743568"/>
      </c:scatterChart>
      <c:valAx>
        <c:axId val="854743024"/>
        <c:scaling>
          <c:logBase val="10"/>
          <c:orientation val="minMax"/>
          <c:max val="1000"/>
          <c:min val="0.1"/>
        </c:scaling>
        <c:delete val="0"/>
        <c:axPos val="b"/>
        <c:majorGridlines/>
        <c:minorGridlines/>
        <c:numFmt formatCode="General" sourceLinked="1"/>
        <c:majorTickMark val="in"/>
        <c:minorTickMark val="in"/>
        <c:tickLblPos val="nextTo"/>
        <c:crossAx val="854743568"/>
        <c:crosses val="autoZero"/>
        <c:crossBetween val="midCat"/>
      </c:valAx>
      <c:valAx>
        <c:axId val="854743568"/>
        <c:scaling>
          <c:orientation val="minMax"/>
          <c:max val="0.8"/>
          <c:min val="0.1"/>
        </c:scaling>
        <c:delete val="0"/>
        <c:axPos val="l"/>
        <c:majorGridlines/>
        <c:numFmt formatCode="General" sourceLinked="1"/>
        <c:majorTickMark val="in"/>
        <c:minorTickMark val="none"/>
        <c:tickLblPos val="nextTo"/>
        <c:crossAx val="854743024"/>
        <c:crossesAt val="0.1"/>
        <c:crossBetween val="midCat"/>
      </c:valAx>
      <c:spPr>
        <a:ln>
          <a:solidFill>
            <a:schemeClr val="accent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698213600"/>
        <c:axId val="698214688"/>
      </c:scatterChart>
      <c:valAx>
        <c:axId val="698213600"/>
        <c:scaling>
          <c:logBase val="10"/>
          <c:orientation val="minMax"/>
          <c:max val="10000"/>
          <c:min val="100"/>
        </c:scaling>
        <c:delete val="0"/>
        <c:axPos val="b"/>
        <c:majorGridlines/>
        <c:minorGridlines/>
        <c:numFmt formatCode="General" sourceLinked="1"/>
        <c:majorTickMark val="in"/>
        <c:minorTickMark val="in"/>
        <c:tickLblPos val="nextTo"/>
        <c:crossAx val="698214688"/>
        <c:crosses val="autoZero"/>
        <c:crossBetween val="midCat"/>
      </c:valAx>
      <c:valAx>
        <c:axId val="698214688"/>
        <c:scaling>
          <c:orientation val="minMax"/>
          <c:max val="1"/>
          <c:min val="0.30000000000000032"/>
        </c:scaling>
        <c:delete val="0"/>
        <c:axPos val="l"/>
        <c:majorGridlines/>
        <c:numFmt formatCode="General" sourceLinked="1"/>
        <c:majorTickMark val="in"/>
        <c:minorTickMark val="none"/>
        <c:tickLblPos val="nextTo"/>
        <c:crossAx val="698213600"/>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698215232"/>
        <c:axId val="513645504"/>
      </c:scatterChart>
      <c:valAx>
        <c:axId val="698215232"/>
        <c:scaling>
          <c:logBase val="10"/>
          <c:orientation val="minMax"/>
          <c:max val="10000"/>
          <c:min val="100"/>
        </c:scaling>
        <c:delete val="0"/>
        <c:axPos val="b"/>
        <c:majorGridlines/>
        <c:minorGridlines/>
        <c:numFmt formatCode="General" sourceLinked="1"/>
        <c:majorTickMark val="in"/>
        <c:minorTickMark val="in"/>
        <c:tickLblPos val="nextTo"/>
        <c:crossAx val="513645504"/>
        <c:crosses val="autoZero"/>
        <c:crossBetween val="midCat"/>
      </c:valAx>
      <c:valAx>
        <c:axId val="513645504"/>
        <c:scaling>
          <c:orientation val="minMax"/>
          <c:max val="1"/>
          <c:min val="0.30000000000000032"/>
        </c:scaling>
        <c:delete val="0"/>
        <c:axPos val="l"/>
        <c:majorGridlines/>
        <c:numFmt formatCode="General" sourceLinked="1"/>
        <c:majorTickMark val="in"/>
        <c:minorTickMark val="none"/>
        <c:tickLblPos val="nextTo"/>
        <c:crossAx val="69821523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2144"/>
        <c:axId val="854731056"/>
      </c:scatterChart>
      <c:valAx>
        <c:axId val="854732144"/>
        <c:scaling>
          <c:logBase val="10"/>
          <c:orientation val="minMax"/>
          <c:max val="10000"/>
          <c:min val="100"/>
        </c:scaling>
        <c:delete val="0"/>
        <c:axPos val="b"/>
        <c:majorGridlines/>
        <c:minorGridlines/>
        <c:numFmt formatCode="General" sourceLinked="1"/>
        <c:majorTickMark val="in"/>
        <c:minorTickMark val="in"/>
        <c:tickLblPos val="nextTo"/>
        <c:crossAx val="854731056"/>
        <c:crosses val="autoZero"/>
        <c:crossBetween val="midCat"/>
      </c:valAx>
      <c:valAx>
        <c:axId val="854731056"/>
        <c:scaling>
          <c:orientation val="minMax"/>
          <c:max val="1"/>
          <c:min val="0.30000000000000032"/>
        </c:scaling>
        <c:delete val="0"/>
        <c:axPos val="l"/>
        <c:majorGridlines/>
        <c:numFmt formatCode="General" sourceLinked="1"/>
        <c:majorTickMark val="in"/>
        <c:minorTickMark val="none"/>
        <c:tickLblPos val="nextTo"/>
        <c:crossAx val="85473214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3232"/>
        <c:axId val="854734864"/>
      </c:scatterChart>
      <c:valAx>
        <c:axId val="854733232"/>
        <c:scaling>
          <c:logBase val="10"/>
          <c:orientation val="minMax"/>
          <c:max val="100"/>
        </c:scaling>
        <c:delete val="1"/>
        <c:axPos val="b"/>
        <c:majorGridlines/>
        <c:minorGridlines/>
        <c:numFmt formatCode="General" sourceLinked="1"/>
        <c:majorTickMark val="in"/>
        <c:minorTickMark val="in"/>
        <c:tickLblPos val="none"/>
        <c:crossAx val="854734864"/>
        <c:crosses val="autoZero"/>
        <c:crossBetween val="midCat"/>
      </c:valAx>
      <c:valAx>
        <c:axId val="854734864"/>
        <c:scaling>
          <c:orientation val="minMax"/>
          <c:max val="1"/>
          <c:min val="0.30000000000000032"/>
        </c:scaling>
        <c:delete val="1"/>
        <c:axPos val="l"/>
        <c:majorGridlines/>
        <c:numFmt formatCode="General" sourceLinked="1"/>
        <c:majorTickMark val="in"/>
        <c:minorTickMark val="none"/>
        <c:tickLblPos val="none"/>
        <c:crossAx val="85473323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16E-2"/>
          <c:w val="0.89383849731361109"/>
          <c:h val="0.88410245290012346"/>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8672"/>
        <c:axId val="854736496"/>
      </c:scatterChart>
      <c:valAx>
        <c:axId val="854738672"/>
        <c:scaling>
          <c:logBase val="10"/>
          <c:orientation val="minMax"/>
          <c:max val="10000"/>
          <c:min val="100"/>
        </c:scaling>
        <c:delete val="0"/>
        <c:axPos val="b"/>
        <c:majorGridlines/>
        <c:minorGridlines/>
        <c:numFmt formatCode="General" sourceLinked="1"/>
        <c:majorTickMark val="in"/>
        <c:minorTickMark val="in"/>
        <c:tickLblPos val="nextTo"/>
        <c:crossAx val="854736496"/>
        <c:crosses val="autoZero"/>
        <c:crossBetween val="midCat"/>
      </c:valAx>
      <c:valAx>
        <c:axId val="854736496"/>
        <c:scaling>
          <c:orientation val="minMax"/>
          <c:max val="1"/>
          <c:min val="0.30000000000000032"/>
        </c:scaling>
        <c:delete val="0"/>
        <c:axPos val="l"/>
        <c:majorGridlines/>
        <c:numFmt formatCode="General" sourceLinked="1"/>
        <c:majorTickMark val="in"/>
        <c:minorTickMark val="none"/>
        <c:tickLblPos val="nextTo"/>
        <c:crossAx val="85473867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0512"/>
        <c:axId val="854739216"/>
      </c:scatterChart>
      <c:valAx>
        <c:axId val="854730512"/>
        <c:scaling>
          <c:logBase val="10"/>
          <c:orientation val="minMax"/>
          <c:max val="10000"/>
          <c:min val="100"/>
        </c:scaling>
        <c:delete val="0"/>
        <c:axPos val="b"/>
        <c:majorGridlines/>
        <c:minorGridlines/>
        <c:numFmt formatCode="General" sourceLinked="1"/>
        <c:majorTickMark val="in"/>
        <c:minorTickMark val="in"/>
        <c:tickLblPos val="nextTo"/>
        <c:crossAx val="854739216"/>
        <c:crosses val="autoZero"/>
        <c:crossBetween val="midCat"/>
      </c:valAx>
      <c:valAx>
        <c:axId val="854739216"/>
        <c:scaling>
          <c:orientation val="minMax"/>
          <c:max val="1"/>
          <c:min val="0.30000000000000032"/>
        </c:scaling>
        <c:delete val="0"/>
        <c:axPos val="l"/>
        <c:majorGridlines/>
        <c:numFmt formatCode="General" sourceLinked="1"/>
        <c:majorTickMark val="in"/>
        <c:minorTickMark val="none"/>
        <c:tickLblPos val="nextTo"/>
        <c:crossAx val="85473051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2688"/>
        <c:axId val="854739760"/>
      </c:scatterChart>
      <c:valAx>
        <c:axId val="854732688"/>
        <c:scaling>
          <c:logBase val="10"/>
          <c:orientation val="minMax"/>
          <c:max val="10000"/>
          <c:min val="100"/>
        </c:scaling>
        <c:delete val="0"/>
        <c:axPos val="b"/>
        <c:majorGridlines/>
        <c:minorGridlines/>
        <c:numFmt formatCode="General" sourceLinked="1"/>
        <c:majorTickMark val="in"/>
        <c:minorTickMark val="in"/>
        <c:tickLblPos val="nextTo"/>
        <c:crossAx val="854739760"/>
        <c:crosses val="autoZero"/>
        <c:crossBetween val="midCat"/>
      </c:valAx>
      <c:valAx>
        <c:axId val="854739760"/>
        <c:scaling>
          <c:orientation val="minMax"/>
          <c:max val="1"/>
          <c:min val="0.30000000000000032"/>
        </c:scaling>
        <c:delete val="0"/>
        <c:axPos val="l"/>
        <c:majorGridlines/>
        <c:numFmt formatCode="General" sourceLinked="1"/>
        <c:majorTickMark val="in"/>
        <c:minorTickMark val="none"/>
        <c:tickLblPos val="nextTo"/>
        <c:crossAx val="85473268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ser>
        <c:dLbls>
          <c:showLegendKey val="0"/>
          <c:showVal val="0"/>
          <c:showCatName val="0"/>
          <c:showSerName val="0"/>
          <c:showPercent val="0"/>
          <c:showBubbleSize val="0"/>
        </c:dLbls>
        <c:axId val="854737040"/>
        <c:axId val="854733776"/>
      </c:scatterChart>
      <c:valAx>
        <c:axId val="854737040"/>
        <c:scaling>
          <c:logBase val="10"/>
          <c:orientation val="minMax"/>
          <c:max val="100"/>
        </c:scaling>
        <c:delete val="1"/>
        <c:axPos val="b"/>
        <c:majorGridlines/>
        <c:minorGridlines/>
        <c:numFmt formatCode="General" sourceLinked="1"/>
        <c:majorTickMark val="in"/>
        <c:minorTickMark val="in"/>
        <c:tickLblPos val="none"/>
        <c:crossAx val="854733776"/>
        <c:crosses val="autoZero"/>
        <c:crossBetween val="midCat"/>
      </c:valAx>
      <c:valAx>
        <c:axId val="854733776"/>
        <c:scaling>
          <c:orientation val="minMax"/>
          <c:max val="1"/>
          <c:min val="0.30000000000000032"/>
        </c:scaling>
        <c:delete val="1"/>
        <c:axPos val="l"/>
        <c:majorGridlines/>
        <c:numFmt formatCode="General" sourceLinked="1"/>
        <c:majorTickMark val="in"/>
        <c:minorTickMark val="none"/>
        <c:tickLblPos val="none"/>
        <c:crossAx val="854737040"/>
        <c:crosses val="autoZero"/>
        <c:crossBetween val="midCat"/>
      </c:valAx>
      <c:spPr>
        <a:ln>
          <a:solidFill>
            <a:schemeClr val="accent1"/>
          </a:solid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pPr>
              <a:defRPr/>
            </a:pPr>
            <a:fld id="{42AB66E3-DD50-45E8-B690-6172D2642D93}" type="datetimeFigureOut">
              <a:rPr lang="en-US"/>
              <a:pPr>
                <a:defRPr/>
              </a:pPr>
              <a:t>1/15/2020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smtClean="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pPr>
              <a:defRPr/>
            </a:pPr>
            <a:fld id="{A4B9F7FC-644F-4F05-8270-37CC0C3AACED}" type="slidenum">
              <a:rPr lang="en-US"/>
              <a:pPr>
                <a:defRPr/>
              </a:pPr>
              <a:t>‹#›</a:t>
            </a:fld>
            <a:endParaRPr lang="en-US"/>
          </a:p>
        </p:txBody>
      </p:sp>
    </p:spTree>
    <p:extLst>
      <p:ext uri="{BB962C8B-B14F-4D97-AF65-F5344CB8AC3E}">
        <p14:creationId xmlns:p14="http://schemas.microsoft.com/office/powerpoint/2010/main" val="3535496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40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67CBEC-3D36-43F2-995B-12CDD330DC3E}" type="slidenum">
              <a:rPr lang="en-US" smtClean="0"/>
              <a:pPr/>
              <a:t>11</a:t>
            </a:fld>
            <a:endParaRPr lang="en-US" dirty="0"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8400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12</a:t>
            </a:fld>
            <a:endParaRPr lang="en-US" dirty="0"/>
          </a:p>
        </p:txBody>
      </p:sp>
    </p:spTree>
    <p:extLst>
      <p:ext uri="{BB962C8B-B14F-4D97-AF65-F5344CB8AC3E}">
        <p14:creationId xmlns:p14="http://schemas.microsoft.com/office/powerpoint/2010/main" val="160620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13</a:t>
            </a:fld>
            <a:endParaRPr lang="en-US" dirty="0"/>
          </a:p>
        </p:txBody>
      </p:sp>
    </p:spTree>
    <p:extLst>
      <p:ext uri="{BB962C8B-B14F-4D97-AF65-F5344CB8AC3E}">
        <p14:creationId xmlns:p14="http://schemas.microsoft.com/office/powerpoint/2010/main" val="169140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14</a:t>
            </a:fld>
            <a:endParaRPr lang="en-US" dirty="0"/>
          </a:p>
        </p:txBody>
      </p:sp>
    </p:spTree>
    <p:extLst>
      <p:ext uri="{BB962C8B-B14F-4D97-AF65-F5344CB8AC3E}">
        <p14:creationId xmlns:p14="http://schemas.microsoft.com/office/powerpoint/2010/main" val="418908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8BEDF8-FF5D-435E-B112-A31FD6A4C190}" type="slidenum">
              <a:rPr lang="en-US" smtClean="0"/>
              <a:pPr/>
              <a:t>17</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4994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4F0E1D-9E7B-472D-AA10-F01E22573666}" type="slidenum">
              <a:rPr lang="en-US" smtClean="0"/>
              <a:pPr/>
              <a:t>18</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748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EAFCED-72CF-479B-AAE4-AF6A25F54F92}" type="slidenum">
              <a:rPr lang="en-US" smtClean="0"/>
              <a:pPr/>
              <a:t>19</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734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3D3165-036F-4E1C-87DE-3BB21A6310C7}" type="slidenum">
              <a:rPr lang="en-US" smtClean="0"/>
              <a:pPr/>
              <a:t>20</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6925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416FFF-8C0A-49BC-B3E3-21971D83092A}" type="slidenum">
              <a:rPr lang="en-US" smtClean="0"/>
              <a:pPr/>
              <a:t>31</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5012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3F038D4-7029-4E75-8395-5FEB137A18AD}" type="slidenum">
              <a:rPr lang="en-US" smtClean="0"/>
              <a:pPr/>
              <a:t>32</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1234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3DD53E-0337-41F7-B280-A05777BC70FB}" type="slidenum">
              <a:rPr lang="en-US" smtClean="0"/>
              <a:pPr/>
              <a:t>2</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9639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3</a:t>
            </a:fld>
            <a:endParaRPr lang="en-US" dirty="0"/>
          </a:p>
        </p:txBody>
      </p:sp>
    </p:spTree>
    <p:extLst>
      <p:ext uri="{BB962C8B-B14F-4D97-AF65-F5344CB8AC3E}">
        <p14:creationId xmlns:p14="http://schemas.microsoft.com/office/powerpoint/2010/main" val="381767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4</a:t>
            </a:fld>
            <a:endParaRPr lang="en-US" dirty="0"/>
          </a:p>
        </p:txBody>
      </p:sp>
    </p:spTree>
    <p:extLst>
      <p:ext uri="{BB962C8B-B14F-4D97-AF65-F5344CB8AC3E}">
        <p14:creationId xmlns:p14="http://schemas.microsoft.com/office/powerpoint/2010/main" val="60514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5</a:t>
            </a:fld>
            <a:endParaRPr lang="en-US" dirty="0"/>
          </a:p>
        </p:txBody>
      </p:sp>
    </p:spTree>
    <p:extLst>
      <p:ext uri="{BB962C8B-B14F-4D97-AF65-F5344CB8AC3E}">
        <p14:creationId xmlns:p14="http://schemas.microsoft.com/office/powerpoint/2010/main" val="275397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6</a:t>
            </a:fld>
            <a:endParaRPr lang="en-US" dirty="0"/>
          </a:p>
        </p:txBody>
      </p:sp>
    </p:spTree>
    <p:extLst>
      <p:ext uri="{BB962C8B-B14F-4D97-AF65-F5344CB8AC3E}">
        <p14:creationId xmlns:p14="http://schemas.microsoft.com/office/powerpoint/2010/main" val="314722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8</a:t>
            </a:fld>
            <a:endParaRPr lang="en-US" dirty="0"/>
          </a:p>
        </p:txBody>
      </p:sp>
    </p:spTree>
    <p:extLst>
      <p:ext uri="{BB962C8B-B14F-4D97-AF65-F5344CB8AC3E}">
        <p14:creationId xmlns:p14="http://schemas.microsoft.com/office/powerpoint/2010/main" val="156091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9</a:t>
            </a:fld>
            <a:endParaRPr lang="en-US" dirty="0"/>
          </a:p>
        </p:txBody>
      </p:sp>
    </p:spTree>
    <p:extLst>
      <p:ext uri="{BB962C8B-B14F-4D97-AF65-F5344CB8AC3E}">
        <p14:creationId xmlns:p14="http://schemas.microsoft.com/office/powerpoint/2010/main" val="383334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10</a:t>
            </a:fld>
            <a:endParaRPr lang="en-US" dirty="0"/>
          </a:p>
        </p:txBody>
      </p:sp>
    </p:spTree>
    <p:extLst>
      <p:ext uri="{BB962C8B-B14F-4D97-AF65-F5344CB8AC3E}">
        <p14:creationId xmlns:p14="http://schemas.microsoft.com/office/powerpoint/2010/main" val="303880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a:xfrm>
            <a:off x="457200" y="6416675"/>
            <a:ext cx="2133600" cy="365125"/>
          </a:xfrm>
          <a:prstGeom prst="rect">
            <a:avLst/>
          </a:prstGeom>
        </p:spPr>
        <p:txBody>
          <a:bodyPr/>
          <a:lstStyle>
            <a:lvl1pPr>
              <a:defRPr/>
            </a:lvl1pPr>
          </a:lstStyle>
          <a:p>
            <a:pPr>
              <a:defRPr/>
            </a:pPr>
            <a:fld id="{4A6378B9-84BE-4174-B591-99FFB5C092C7}" type="datetime1">
              <a:rPr lang="en-US" smtClean="0"/>
              <a:pPr>
                <a:defRPr/>
              </a:pPr>
              <a:t>1/15/2020</a:t>
            </a:fld>
            <a:endParaRPr lang="en-US" dirty="0"/>
          </a:p>
        </p:txBody>
      </p:sp>
      <p:sp>
        <p:nvSpPr>
          <p:cNvPr id="5"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r>
              <a:rPr lang="en-US" dirty="0" smtClean="0"/>
              <a:t>Dr. Kamal Tawfiq</a:t>
            </a:r>
            <a:endParaRPr lang="en-US" dirty="0"/>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32E309BD-7918-46B7-9B4C-18692777D094}" type="slidenum">
              <a:rPr lang="en-US"/>
              <a:pPr>
                <a:defRPr/>
              </a:pPr>
              <a:t>‹#›</a:t>
            </a:fld>
            <a:endParaRPr lang="en-US" dirty="0"/>
          </a:p>
        </p:txBody>
      </p:sp>
    </p:spTree>
    <p:extLst>
      <p:ext uri="{BB962C8B-B14F-4D97-AF65-F5344CB8AC3E}">
        <p14:creationId xmlns:p14="http://schemas.microsoft.com/office/powerpoint/2010/main" val="1181098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7" r:id="rId4"/>
    <p:sldLayoutId id="2147483649" r:id="rId5"/>
    <p:sldLayoutId id="2147483658"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7.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30.w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3" Type="http://schemas.openxmlformats.org/officeDocument/2006/relationships/notesSlide" Target="../notesSlides/notesSlide4.xml"/><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7.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chart" Target="../charts/char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4118" r="703" b="15793"/>
          <a:stretch/>
        </p:blipFill>
        <p:spPr bwMode="auto">
          <a:xfrm>
            <a:off x="2289549" y="1656876"/>
            <a:ext cx="466344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2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562" t="34593" r="6250" b="36783"/>
          <a:stretch/>
        </p:blipFill>
        <p:spPr bwMode="auto">
          <a:xfrm>
            <a:off x="2310045" y="2314736"/>
            <a:ext cx="4696459"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562" t="34593" r="6250" b="36783"/>
          <a:stretch/>
        </p:blipFill>
        <p:spPr bwMode="auto">
          <a:xfrm rot="10800000">
            <a:off x="2310045" y="2808448"/>
            <a:ext cx="4696459" cy="147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9"/>
          <p:cNvGrpSpPr/>
          <p:nvPr/>
        </p:nvGrpSpPr>
        <p:grpSpPr>
          <a:xfrm>
            <a:off x="2409104" y="2795276"/>
            <a:ext cx="4509407" cy="956464"/>
            <a:chOff x="2643226" y="3058640"/>
            <a:chExt cx="4509407" cy="956464"/>
          </a:xfrm>
        </p:grpSpPr>
        <p:sp>
          <p:nvSpPr>
            <p:cNvPr id="2" name="Freeform 1"/>
            <p:cNvSpPr/>
            <p:nvPr/>
          </p:nvSpPr>
          <p:spPr>
            <a:xfrm>
              <a:off x="45061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rot="10800000" flipH="1">
              <a:off x="45480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flipH="1">
              <a:off x="48354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48069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51284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rot="10800000" flipH="1">
              <a:off x="51703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H="1">
              <a:off x="54577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rot="10800000">
              <a:off x="54292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38584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rot="10800000" flipH="1">
              <a:off x="39003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flipH="1">
              <a:off x="41877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rot="10800000">
              <a:off x="41592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64532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10800000" flipH="1">
              <a:off x="64951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flipH="1">
              <a:off x="67825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rot="10800000">
              <a:off x="67540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707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rot="10800000" flipH="1">
              <a:off x="711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a:off x="580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p:nvPr/>
          </p:nvSpPr>
          <p:spPr>
            <a:xfrm rot="10800000" flipH="1">
              <a:off x="584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a:xfrm flipH="1">
              <a:off x="61348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p:nvSpPr>
          <p:spPr>
            <a:xfrm rot="10800000">
              <a:off x="61063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p:cNvSpPr/>
            <p:nvPr/>
          </p:nvSpPr>
          <p:spPr>
            <a:xfrm>
              <a:off x="26432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p:nvSpPr>
          <p:spPr>
            <a:xfrm rot="10800000" flipH="1">
              <a:off x="26851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p:cNvSpPr/>
            <p:nvPr/>
          </p:nvSpPr>
          <p:spPr>
            <a:xfrm flipH="1">
              <a:off x="29725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rot="10800000">
              <a:off x="29440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326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0800000" flipH="1">
              <a:off x="330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flipH="1">
              <a:off x="35948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10800000">
              <a:off x="35663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1424" name="Straight Connector 231423"/>
          <p:cNvCxnSpPr/>
          <p:nvPr/>
        </p:nvCxnSpPr>
        <p:spPr>
          <a:xfrm>
            <a:off x="7006504" y="2795276"/>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06504" y="3736980"/>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18530" y="2808448"/>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18530" y="3750152"/>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1428" name="TextBox 231427"/>
          <p:cNvSpPr txBox="1"/>
          <p:nvPr/>
        </p:nvSpPr>
        <p:spPr>
          <a:xfrm>
            <a:off x="2342617" y="120744"/>
            <a:ext cx="4184159" cy="738664"/>
          </a:xfrm>
          <a:prstGeom prst="rect">
            <a:avLst/>
          </a:prstGeom>
          <a:solidFill>
            <a:schemeClr val="bg1"/>
          </a:solidFill>
          <a:ln>
            <a:solidFill>
              <a:schemeClr val="accent1"/>
            </a:solidFill>
          </a:ln>
        </p:spPr>
        <p:txBody>
          <a:bodyPr wrap="none" rtlCol="0">
            <a:spAutoFit/>
          </a:bodyPr>
          <a:lstStyle/>
          <a:p>
            <a:pPr algn="ctr"/>
            <a:r>
              <a:rPr lang="en-US" sz="2800" dirty="0" smtClean="0"/>
              <a:t>Consolidation Settlement</a:t>
            </a:r>
          </a:p>
          <a:p>
            <a:pPr algn="ctr"/>
            <a:r>
              <a:rPr lang="en-US" sz="1400" dirty="0" smtClean="0"/>
              <a:t>Time Dependent Settlement</a:t>
            </a:r>
            <a:endParaRPr lang="en-US" sz="1400" dirty="0"/>
          </a:p>
        </p:txBody>
      </p:sp>
      <p:sp>
        <p:nvSpPr>
          <p:cNvPr id="231429" name="TextBox 231428"/>
          <p:cNvSpPr txBox="1"/>
          <p:nvPr/>
        </p:nvSpPr>
        <p:spPr>
          <a:xfrm>
            <a:off x="7288156" y="3024074"/>
            <a:ext cx="1277914" cy="523220"/>
          </a:xfrm>
          <a:prstGeom prst="rect">
            <a:avLst/>
          </a:prstGeom>
          <a:noFill/>
        </p:spPr>
        <p:txBody>
          <a:bodyPr wrap="none" rtlCol="0">
            <a:spAutoFit/>
          </a:bodyPr>
          <a:lstStyle/>
          <a:p>
            <a:r>
              <a:rPr lang="en-US" sz="1400" dirty="0" smtClean="0">
                <a:solidFill>
                  <a:schemeClr val="bg1"/>
                </a:solidFill>
              </a:rPr>
              <a:t>Two way</a:t>
            </a:r>
          </a:p>
          <a:p>
            <a:r>
              <a:rPr lang="en-US" sz="1400" dirty="0" smtClean="0">
                <a:solidFill>
                  <a:schemeClr val="bg1"/>
                </a:solidFill>
              </a:rPr>
              <a:t>drainage path</a:t>
            </a:r>
            <a:endParaRPr lang="en-US" sz="1400" dirty="0">
              <a:solidFill>
                <a:schemeClr val="bg1"/>
              </a:solidFill>
            </a:endParaRPr>
          </a:p>
        </p:txBody>
      </p:sp>
      <p:cxnSp>
        <p:nvCxnSpPr>
          <p:cNvPr id="231433" name="Straight Connector 231432"/>
          <p:cNvCxnSpPr/>
          <p:nvPr/>
        </p:nvCxnSpPr>
        <p:spPr>
          <a:xfrm>
            <a:off x="1765300" y="3268351"/>
            <a:ext cx="5582066" cy="0"/>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231436" name="Straight Arrow Connector 231435"/>
          <p:cNvCxnSpPr/>
          <p:nvPr/>
        </p:nvCxnSpPr>
        <p:spPr>
          <a:xfrm>
            <a:off x="1386556" y="2808448"/>
            <a:ext cx="0" cy="9417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1437" name="TextBox 231436"/>
          <p:cNvSpPr txBox="1"/>
          <p:nvPr/>
        </p:nvSpPr>
        <p:spPr>
          <a:xfrm>
            <a:off x="1181100" y="3038000"/>
            <a:ext cx="407484" cy="461665"/>
          </a:xfrm>
          <a:prstGeom prst="rect">
            <a:avLst/>
          </a:prstGeom>
          <a:solidFill>
            <a:schemeClr val="tx1"/>
          </a:solidFill>
        </p:spPr>
        <p:txBody>
          <a:bodyPr wrap="none" rtlCol="0">
            <a:spAutoFit/>
          </a:bodyPr>
          <a:lstStyle/>
          <a:p>
            <a:r>
              <a:rPr lang="en-US" sz="2400" dirty="0" smtClean="0">
                <a:solidFill>
                  <a:schemeClr val="bg1"/>
                </a:solidFill>
              </a:rPr>
              <a:t>H</a:t>
            </a:r>
            <a:endParaRPr lang="en-US" sz="2400" dirty="0">
              <a:solidFill>
                <a:schemeClr val="bg1"/>
              </a:solidFill>
            </a:endParaRPr>
          </a:p>
        </p:txBody>
      </p:sp>
      <p:cxnSp>
        <p:nvCxnSpPr>
          <p:cNvPr id="231439" name="Straight Arrow Connector 231438"/>
          <p:cNvCxnSpPr/>
          <p:nvPr/>
        </p:nvCxnSpPr>
        <p:spPr>
          <a:xfrm flipH="1" flipV="1">
            <a:off x="6952989" y="2994186"/>
            <a:ext cx="394377" cy="12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1" name="Straight Arrow Connector 231440"/>
          <p:cNvCxnSpPr>
            <a:endCxn id="32" idx="5"/>
          </p:cNvCxnSpPr>
          <p:nvPr/>
        </p:nvCxnSpPr>
        <p:spPr>
          <a:xfrm flipH="1">
            <a:off x="6910604" y="3268351"/>
            <a:ext cx="436762" cy="230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4" name="Straight Arrow Connector 231443"/>
          <p:cNvCxnSpPr/>
          <p:nvPr/>
        </p:nvCxnSpPr>
        <p:spPr>
          <a:xfrm>
            <a:off x="1968500" y="2808448"/>
            <a:ext cx="0" cy="4599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503112" y="2831657"/>
            <a:ext cx="543739" cy="369332"/>
          </a:xfrm>
          <a:prstGeom prst="rect">
            <a:avLst/>
          </a:prstGeom>
          <a:noFill/>
        </p:spPr>
        <p:txBody>
          <a:bodyPr wrap="none" rtlCol="0">
            <a:spAutoFit/>
          </a:bodyPr>
          <a:lstStyle/>
          <a:p>
            <a:r>
              <a:rPr lang="en-US" dirty="0" smtClean="0">
                <a:solidFill>
                  <a:schemeClr val="bg1"/>
                </a:solidFill>
              </a:rPr>
              <a:t>H/2</a:t>
            </a:r>
            <a:endParaRPr lang="en-US" dirty="0">
              <a:solidFill>
                <a:schemeClr val="bg1"/>
              </a:solidFill>
            </a:endParaRPr>
          </a:p>
        </p:txBody>
      </p:sp>
      <p:sp>
        <p:nvSpPr>
          <p:cNvPr id="50" name="TextBox 49"/>
          <p:cNvSpPr txBox="1"/>
          <p:nvPr/>
        </p:nvSpPr>
        <p:spPr>
          <a:xfrm>
            <a:off x="353876" y="930245"/>
            <a:ext cx="3945311" cy="400110"/>
          </a:xfrm>
          <a:prstGeom prst="rect">
            <a:avLst/>
          </a:prstGeom>
          <a:noFill/>
        </p:spPr>
        <p:txBody>
          <a:bodyPr wrap="none" rtlCol="0">
            <a:spAutoFit/>
          </a:bodyPr>
          <a:lstStyle/>
          <a:p>
            <a:r>
              <a:rPr lang="en-US" sz="2000" dirty="0" smtClean="0">
                <a:solidFill>
                  <a:schemeClr val="bg1"/>
                </a:solidFill>
              </a:rPr>
              <a:t>Assume a fully saturated Sponge</a:t>
            </a:r>
            <a:endParaRPr lang="en-US" sz="2000" dirty="0">
              <a:solidFill>
                <a:schemeClr val="bg1"/>
              </a:solidFill>
            </a:endParaRPr>
          </a:p>
        </p:txBody>
      </p:sp>
    </p:spTree>
    <p:extLst>
      <p:ext uri="{BB962C8B-B14F-4D97-AF65-F5344CB8AC3E}">
        <p14:creationId xmlns:p14="http://schemas.microsoft.com/office/powerpoint/2010/main" val="949754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016444" y="4789554"/>
          <a:ext cx="4805586" cy="1326905"/>
        </p:xfrm>
        <a:graphic>
          <a:graphicData uri="http://schemas.openxmlformats.org/presentationml/2006/ole">
            <mc:AlternateContent xmlns:mc="http://schemas.openxmlformats.org/markup-compatibility/2006">
              <mc:Choice xmlns:v="urn:schemas-microsoft-com:vml" Requires="v">
                <p:oleObj spid="_x0000_s10272" name="Equation" r:id="rId4" imgW="1955800" imgH="571500" progId="Equation.3">
                  <p:embed/>
                </p:oleObj>
              </mc:Choice>
              <mc:Fallback>
                <p:oleObj name="Equation" r:id="rId4" imgW="1955800" imgH="571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444" y="4789554"/>
                        <a:ext cx="4805586" cy="1326905"/>
                      </a:xfrm>
                      <a:prstGeom prst="rect">
                        <a:avLst/>
                      </a:prstGeom>
                      <a:solidFill>
                        <a:srgbClr val="FFFF00"/>
                      </a:solidFill>
                    </p:spPr>
                  </p:pic>
                </p:oleObj>
              </mc:Fallback>
            </mc:AlternateContent>
          </a:graphicData>
        </a:graphic>
      </p:graphicFrame>
      <p:sp>
        <p:nvSpPr>
          <p:cNvPr id="10" name="Rectangle 9"/>
          <p:cNvSpPr/>
          <p:nvPr/>
        </p:nvSpPr>
        <p:spPr>
          <a:xfrm>
            <a:off x="4121403" y="1966415"/>
            <a:ext cx="4705046" cy="1735347"/>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111653" y="3681292"/>
            <a:ext cx="4749948" cy="383246"/>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4083010" y="1380929"/>
            <a:ext cx="4772429" cy="630990"/>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a:off x="4223523" y="1068998"/>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26490" y="1081253"/>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29457" y="1119127"/>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32424" y="1139179"/>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35391" y="1135837"/>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38358" y="1068998"/>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41325" y="1048947"/>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44292" y="1075682"/>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47259" y="1085708"/>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50226" y="1109101"/>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53193" y="1105759"/>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56160" y="1195991"/>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659127" y="1175940"/>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62093" y="1192649"/>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065060" y="1192649"/>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268027" y="1172598"/>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70994" y="1152546"/>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673961" y="1139179"/>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876928" y="1129153"/>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079895" y="1092392"/>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282862" y="1028895"/>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253259" y="799244"/>
            <a:ext cx="327333"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TextBox 38"/>
          <p:cNvSpPr txBox="1"/>
          <p:nvPr/>
        </p:nvSpPr>
        <p:spPr>
          <a:xfrm>
            <a:off x="4560146" y="1491229"/>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40" name="TextBox 39"/>
          <p:cNvSpPr txBox="1"/>
          <p:nvPr/>
        </p:nvSpPr>
        <p:spPr>
          <a:xfrm>
            <a:off x="4692971" y="3705728"/>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43" name="Rectangle 42"/>
          <p:cNvSpPr/>
          <p:nvPr/>
        </p:nvSpPr>
        <p:spPr>
          <a:xfrm>
            <a:off x="3878322" y="1248122"/>
            <a:ext cx="299996" cy="2923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8705211" y="1141170"/>
            <a:ext cx="299996" cy="2923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528359" y="1999582"/>
            <a:ext cx="593431" cy="338554"/>
          </a:xfrm>
          <a:prstGeom prst="rect">
            <a:avLst/>
          </a:prstGeom>
          <a:noFill/>
        </p:spPr>
        <p:txBody>
          <a:bodyPr wrap="none" rtlCol="0">
            <a:spAutoFit/>
          </a:bodyPr>
          <a:lstStyle/>
          <a:p>
            <a:pPr algn="ctr"/>
            <a:r>
              <a:rPr lang="en-US" sz="1600" dirty="0" smtClean="0">
                <a:latin typeface="Arial" pitchFamily="34" charset="0"/>
                <a:cs typeface="Arial" pitchFamily="34" charset="0"/>
              </a:rPr>
              <a:t>Clay</a:t>
            </a:r>
          </a:p>
        </p:txBody>
      </p:sp>
      <p:cxnSp>
        <p:nvCxnSpPr>
          <p:cNvPr id="46" name="Straight Arrow Connector 45"/>
          <p:cNvCxnSpPr/>
          <p:nvPr/>
        </p:nvCxnSpPr>
        <p:spPr>
          <a:xfrm>
            <a:off x="4312859" y="1992608"/>
            <a:ext cx="7144" cy="16886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177110" y="2333313"/>
            <a:ext cx="444352" cy="523220"/>
          </a:xfrm>
          <a:prstGeom prst="rect">
            <a:avLst/>
          </a:prstGeom>
          <a:solidFill>
            <a:srgbClr val="FFDC6D"/>
          </a:solidFill>
        </p:spPr>
        <p:txBody>
          <a:bodyPr wrap="none">
            <a:spAutoFit/>
          </a:bodyPr>
          <a:lstStyle/>
          <a:p>
            <a:pPr algn="ctr"/>
            <a:r>
              <a:rPr lang="en-US" sz="2800" dirty="0"/>
              <a:t>H</a:t>
            </a:r>
          </a:p>
        </p:txBody>
      </p:sp>
      <p:cxnSp>
        <p:nvCxnSpPr>
          <p:cNvPr id="50" name="Straight Connector 49"/>
          <p:cNvCxnSpPr/>
          <p:nvPr/>
        </p:nvCxnSpPr>
        <p:spPr>
          <a:xfrm>
            <a:off x="3507909" y="2836950"/>
            <a:ext cx="5715000"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3" name="Group 69"/>
          <p:cNvGrpSpPr/>
          <p:nvPr/>
        </p:nvGrpSpPr>
        <p:grpSpPr>
          <a:xfrm>
            <a:off x="4806650" y="2602854"/>
            <a:ext cx="3557419" cy="211420"/>
            <a:chOff x="3218613" y="2184386"/>
            <a:chExt cx="3557419" cy="338683"/>
          </a:xfrm>
        </p:grpSpPr>
        <p:cxnSp>
          <p:nvCxnSpPr>
            <p:cNvPr id="51" name="Straight Arrow Connector 50"/>
            <p:cNvCxnSpPr/>
            <p:nvPr/>
          </p:nvCxnSpPr>
          <p:spPr>
            <a:xfrm>
              <a:off x="3218613"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416247"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613881"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811515"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009149"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206783"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404417"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602051"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799685"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997319"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194953"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392587"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590221"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787855"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85489"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183123"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80757"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578391"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776032" y="2184386"/>
              <a:ext cx="0" cy="3386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0"/>
          <p:cNvGrpSpPr/>
          <p:nvPr/>
        </p:nvGrpSpPr>
        <p:grpSpPr>
          <a:xfrm>
            <a:off x="4705050" y="2450454"/>
            <a:ext cx="3557419" cy="211420"/>
            <a:chOff x="3218613" y="2184386"/>
            <a:chExt cx="3557419" cy="338683"/>
          </a:xfrm>
        </p:grpSpPr>
        <p:cxnSp>
          <p:nvCxnSpPr>
            <p:cNvPr id="72" name="Straight Arrow Connector 71"/>
            <p:cNvCxnSpPr/>
            <p:nvPr/>
          </p:nvCxnSpPr>
          <p:spPr>
            <a:xfrm>
              <a:off x="3218613"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416247"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613881"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811515"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009149"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206783"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404417"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602051"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799685"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997319"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194953"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392587"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590221"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787855"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985489"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183123"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380757"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578391"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776032" y="2184386"/>
              <a:ext cx="0" cy="338683"/>
            </a:xfrm>
            <a:prstGeom prst="straightConnector1">
              <a:avLst/>
            </a:prstGeom>
            <a:ln w="3175">
              <a:solidFill>
                <a:srgbClr val="FF5353"/>
              </a:solidFill>
              <a:tailEnd type="arrow"/>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8389868" y="2264534"/>
            <a:ext cx="526106" cy="584775"/>
          </a:xfrm>
          <a:prstGeom prst="rect">
            <a:avLst/>
          </a:prstGeom>
          <a:noFill/>
        </p:spPr>
        <p:txBody>
          <a:bodyPr wrap="none" rtlCol="0">
            <a:spAutoFit/>
          </a:bodyPr>
          <a:lstStyle/>
          <a:p>
            <a:r>
              <a:rPr lang="en-US" sz="3200" b="1" i="1" dirty="0" smtClean="0">
                <a:latin typeface="Times New Roman" pitchFamily="18" charset="0"/>
                <a:cs typeface="Times New Roman" pitchFamily="18" charset="0"/>
              </a:rPr>
              <a:t>p</a:t>
            </a:r>
            <a:r>
              <a:rPr lang="en-US" sz="3200" b="1" i="1" baseline="-25000" dirty="0" smtClean="0">
                <a:latin typeface="Times New Roman" pitchFamily="18" charset="0"/>
                <a:cs typeface="Times New Roman" pitchFamily="18" charset="0"/>
              </a:rPr>
              <a:t>o</a:t>
            </a:r>
            <a:endParaRPr lang="en-US" sz="3200" b="1" i="1" baseline="-25000" dirty="0">
              <a:latin typeface="Times New Roman" pitchFamily="18" charset="0"/>
              <a:cs typeface="Times New Roman" pitchFamily="18" charset="0"/>
            </a:endParaRPr>
          </a:p>
        </p:txBody>
      </p:sp>
      <p:sp>
        <p:nvSpPr>
          <p:cNvPr id="93" name="TextBox 92"/>
          <p:cNvSpPr txBox="1"/>
          <p:nvPr/>
        </p:nvSpPr>
        <p:spPr>
          <a:xfrm>
            <a:off x="5283090" y="2062545"/>
            <a:ext cx="899605" cy="400110"/>
          </a:xfrm>
          <a:prstGeom prst="rect">
            <a:avLst/>
          </a:prstGeom>
          <a:noFill/>
        </p:spPr>
        <p:txBody>
          <a:bodyPr wrap="none" rtlCol="0">
            <a:spAutoFit/>
          </a:bodyPr>
          <a:lstStyle/>
          <a:p>
            <a:r>
              <a:rPr lang="en-US" sz="2000" i="1" dirty="0" err="1" smtClean="0">
                <a:solidFill>
                  <a:srgbClr val="FF0000"/>
                </a:solidFill>
                <a:latin typeface="Symbol" pitchFamily="18" charset="2"/>
                <a:cs typeface="Times New Roman" pitchFamily="18" charset="0"/>
              </a:rPr>
              <a:t>D</a:t>
            </a:r>
            <a:r>
              <a:rPr lang="en-US" sz="2000" i="1" dirty="0" err="1" smtClean="0">
                <a:solidFill>
                  <a:srgbClr val="FF0000"/>
                </a:solidFill>
                <a:latin typeface="Times New Roman" pitchFamily="18" charset="0"/>
                <a:cs typeface="Times New Roman" pitchFamily="18" charset="0"/>
              </a:rPr>
              <a:t>p</a:t>
            </a:r>
            <a:r>
              <a:rPr lang="en-US" sz="2000" i="1" dirty="0" smtClean="0">
                <a:solidFill>
                  <a:srgbClr val="FF0000"/>
                </a:solidFill>
                <a:latin typeface="Times New Roman" pitchFamily="18" charset="0"/>
                <a:cs typeface="Times New Roman" pitchFamily="18" charset="0"/>
              </a:rPr>
              <a:t> = p</a:t>
            </a:r>
            <a:endParaRPr lang="en-US" sz="2000" i="1" baseline="-25000" dirty="0">
              <a:solidFill>
                <a:srgbClr val="FF0000"/>
              </a:solidFill>
              <a:latin typeface="Times New Roman" pitchFamily="18" charset="0"/>
              <a:cs typeface="Times New Roman" pitchFamily="18" charset="0"/>
            </a:endParaRPr>
          </a:p>
        </p:txBody>
      </p:sp>
      <p:grpSp>
        <p:nvGrpSpPr>
          <p:cNvPr id="5" name="Group 126"/>
          <p:cNvGrpSpPr/>
          <p:nvPr/>
        </p:nvGrpSpPr>
        <p:grpSpPr>
          <a:xfrm>
            <a:off x="0" y="1056067"/>
            <a:ext cx="3951837" cy="4618173"/>
            <a:chOff x="0" y="1056067"/>
            <a:chExt cx="3951837" cy="4618173"/>
          </a:xfrm>
        </p:grpSpPr>
        <p:grpSp>
          <p:nvGrpSpPr>
            <p:cNvPr id="6" name="Group 94"/>
            <p:cNvGrpSpPr/>
            <p:nvPr/>
          </p:nvGrpSpPr>
          <p:grpSpPr>
            <a:xfrm>
              <a:off x="65528" y="1256176"/>
              <a:ext cx="3886309" cy="3484590"/>
              <a:chOff x="5188242" y="2151640"/>
              <a:chExt cx="3886309" cy="3484590"/>
            </a:xfrm>
          </p:grpSpPr>
          <p:grpSp>
            <p:nvGrpSpPr>
              <p:cNvPr id="7" name="Group 95"/>
              <p:cNvGrpSpPr/>
              <p:nvPr/>
            </p:nvGrpSpPr>
            <p:grpSpPr>
              <a:xfrm>
                <a:off x="5605911" y="2545968"/>
                <a:ext cx="3250613" cy="2635632"/>
                <a:chOff x="914400" y="1371600"/>
                <a:chExt cx="2819400" cy="2286000"/>
              </a:xfrm>
            </p:grpSpPr>
            <p:cxnSp>
              <p:nvCxnSpPr>
                <p:cNvPr id="112" name="Straight Arrow Connector 111"/>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8162122" y="5113010"/>
                <a:ext cx="912429"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log p</a:t>
                </a:r>
                <a:endParaRPr lang="en-US" sz="2800" i="1" dirty="0">
                  <a:latin typeface="Times New Roman" pitchFamily="18" charset="0"/>
                  <a:cs typeface="Times New Roman" pitchFamily="18" charset="0"/>
                </a:endParaRPr>
              </a:p>
            </p:txBody>
          </p:sp>
          <p:sp>
            <p:nvSpPr>
              <p:cNvPr id="98" name="TextBox 97"/>
              <p:cNvSpPr txBox="1"/>
              <p:nvPr/>
            </p:nvSpPr>
            <p:spPr>
              <a:xfrm>
                <a:off x="5524036" y="2151640"/>
                <a:ext cx="343364"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99" name="Right Triangle 98"/>
              <p:cNvSpPr/>
              <p:nvPr/>
            </p:nvSpPr>
            <p:spPr>
              <a:xfrm>
                <a:off x="6724643" y="344805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0" name="Straight Connector 99"/>
              <p:cNvCxnSpPr/>
              <p:nvPr/>
            </p:nvCxnSpPr>
            <p:spPr>
              <a:xfrm>
                <a:off x="6121400" y="2967090"/>
                <a:ext cx="2171700" cy="1706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216179" y="3455587"/>
                <a:ext cx="562975"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02" name="TextBox 101"/>
              <p:cNvSpPr txBox="1"/>
              <p:nvPr/>
            </p:nvSpPr>
            <p:spPr>
              <a:xfrm>
                <a:off x="6807092" y="4038616"/>
                <a:ext cx="583814"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p</a:t>
                </a:r>
                <a:endParaRPr lang="en-US" sz="2800" i="1" dirty="0">
                  <a:latin typeface="Times New Roman" pitchFamily="18" charset="0"/>
                  <a:cs typeface="Times New Roman" pitchFamily="18" charset="0"/>
                </a:endParaRPr>
              </a:p>
            </p:txBody>
          </p:sp>
          <p:cxnSp>
            <p:nvCxnSpPr>
              <p:cNvPr id="103" name="Straight Arrow Connector 102"/>
              <p:cNvCxnSpPr>
                <a:stCxn id="99" idx="0"/>
              </p:cNvCxnSpPr>
              <p:nvPr/>
            </p:nvCxnSpPr>
            <p:spPr>
              <a:xfrm flipH="1">
                <a:off x="5605911" y="3448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5569706" y="40132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9" idx="2"/>
              </p:cNvCxnSpPr>
              <p:nvPr/>
            </p:nvCxnSpPr>
            <p:spPr>
              <a:xfrm>
                <a:off x="6724643"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9" idx="4"/>
              </p:cNvCxnSpPr>
              <p:nvPr/>
            </p:nvCxnSpPr>
            <p:spPr>
              <a:xfrm>
                <a:off x="7452518"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188242" y="318518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08" name="TextBox 107"/>
              <p:cNvSpPr txBox="1"/>
              <p:nvPr/>
            </p:nvSpPr>
            <p:spPr>
              <a:xfrm>
                <a:off x="5188242" y="370588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09" name="TextBox 108"/>
              <p:cNvSpPr txBox="1"/>
              <p:nvPr/>
            </p:nvSpPr>
            <p:spPr>
              <a:xfrm>
                <a:off x="6521636" y="5069836"/>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10" name="TextBox 109"/>
              <p:cNvSpPr txBox="1"/>
              <p:nvPr/>
            </p:nvSpPr>
            <p:spPr>
              <a:xfrm>
                <a:off x="7290381" y="5064730"/>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11" name="TextBox 110"/>
              <p:cNvSpPr txBox="1"/>
              <p:nvPr/>
            </p:nvSpPr>
            <p:spPr>
              <a:xfrm>
                <a:off x="6967737" y="3215670"/>
                <a:ext cx="489236" cy="584775"/>
              </a:xfrm>
              <a:prstGeom prst="rect">
                <a:avLst/>
              </a:prstGeom>
              <a:noFill/>
              <a:ln>
                <a:noFill/>
              </a:ln>
            </p:spPr>
            <p:txBody>
              <a:bodyPr wrap="none" rtlCol="0">
                <a:spAutoFit/>
              </a:bodyPr>
              <a:lstStyle/>
              <a:p>
                <a:r>
                  <a:rPr lang="en-US" sz="3200" b="1" i="1" dirty="0">
                    <a:solidFill>
                      <a:srgbClr val="FF0000"/>
                    </a:solidFill>
                    <a:latin typeface="Times New Roman" pitchFamily="18" charset="0"/>
                    <a:cs typeface="Times New Roman" pitchFamily="18" charset="0"/>
                  </a:rPr>
                  <a:t>c</a:t>
                </a:r>
                <a:r>
                  <a:rPr lang="en-US" sz="3200" b="1" i="1" baseline="-25000" dirty="0" smtClean="0">
                    <a:solidFill>
                      <a:srgbClr val="FF0000"/>
                    </a:solidFill>
                    <a:latin typeface="Times New Roman" pitchFamily="18" charset="0"/>
                    <a:cs typeface="Times New Roman" pitchFamily="18" charset="0"/>
                  </a:rPr>
                  <a:t>c</a:t>
                </a:r>
                <a:endParaRPr lang="en-US" sz="3200" b="1" i="1" baseline="-25000" dirty="0">
                  <a:solidFill>
                    <a:srgbClr val="FF0000"/>
                  </a:solidFill>
                  <a:latin typeface="Times New Roman" pitchFamily="18" charset="0"/>
                  <a:cs typeface="Times New Roman" pitchFamily="18" charset="0"/>
                </a:endParaRPr>
              </a:p>
            </p:txBody>
          </p:sp>
        </p:grpSp>
        <p:sp>
          <p:nvSpPr>
            <p:cNvPr id="115" name="TextBox 114"/>
            <p:cNvSpPr txBox="1"/>
            <p:nvPr/>
          </p:nvSpPr>
          <p:spPr>
            <a:xfrm>
              <a:off x="1396284" y="5138141"/>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o</a:t>
              </a:r>
              <a:endParaRPr lang="en-US" sz="2800" i="1" baseline="-25000" dirty="0">
                <a:latin typeface="Times New Roman" pitchFamily="18" charset="0"/>
                <a:cs typeface="Times New Roman" pitchFamily="18" charset="0"/>
              </a:endParaRPr>
            </a:p>
          </p:txBody>
        </p:sp>
        <p:sp>
          <p:nvSpPr>
            <p:cNvPr id="116" name="TextBox 115"/>
            <p:cNvSpPr txBox="1"/>
            <p:nvPr/>
          </p:nvSpPr>
          <p:spPr>
            <a:xfrm>
              <a:off x="2079356" y="5151020"/>
              <a:ext cx="1345240"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o</a:t>
              </a:r>
              <a:r>
                <a:rPr lang="en-US" sz="2800" i="1" dirty="0" smtClean="0">
                  <a:latin typeface="Times New Roman" pitchFamily="18" charset="0"/>
                  <a:cs typeface="Times New Roman" pitchFamily="18" charset="0"/>
                </a:rPr>
                <a:t> + </a:t>
              </a:r>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p</a:t>
              </a:r>
              <a:endParaRPr lang="en-US" sz="2800" i="1" baseline="-25000" dirty="0">
                <a:latin typeface="Times New Roman" pitchFamily="18" charset="0"/>
                <a:cs typeface="Times New Roman" pitchFamily="18" charset="0"/>
              </a:endParaRPr>
            </a:p>
          </p:txBody>
        </p:sp>
        <p:cxnSp>
          <p:nvCxnSpPr>
            <p:cNvPr id="120" name="Straight Arrow Connector 119"/>
            <p:cNvCxnSpPr/>
            <p:nvPr/>
          </p:nvCxnSpPr>
          <p:spPr>
            <a:xfrm rot="5400000" flipH="1" flipV="1">
              <a:off x="1372394" y="5028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flipH="1" flipV="1">
              <a:off x="2058194" y="5028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0" y="1772415"/>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o</a:t>
              </a:r>
              <a:endParaRPr lang="en-US" sz="2800" i="1" baseline="-25000" dirty="0">
                <a:latin typeface="Times New Roman" pitchFamily="18" charset="0"/>
                <a:cs typeface="Times New Roman" pitchFamily="18" charset="0"/>
              </a:endParaRPr>
            </a:p>
          </p:txBody>
        </p:sp>
        <p:cxnSp>
          <p:nvCxnSpPr>
            <p:cNvPr id="124" name="Straight Arrow Connector 123"/>
            <p:cNvCxnSpPr>
              <a:stCxn id="122" idx="2"/>
            </p:cNvCxnSpPr>
            <p:nvPr/>
          </p:nvCxnSpPr>
          <p:spPr>
            <a:xfrm rot="16200000" flipH="1">
              <a:off x="143253" y="2384176"/>
              <a:ext cx="177109" cy="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Freeform 124"/>
            <p:cNvSpPr/>
            <p:nvPr/>
          </p:nvSpPr>
          <p:spPr>
            <a:xfrm>
              <a:off x="118056" y="1144074"/>
              <a:ext cx="1517561" cy="800636"/>
            </a:xfrm>
            <a:custGeom>
              <a:avLst/>
              <a:gdLst>
                <a:gd name="connsiteX0" fmla="*/ 62248 w 1517561"/>
                <a:gd name="connsiteY0" fmla="*/ 736241 h 736241"/>
                <a:gd name="connsiteX1" fmla="*/ 242552 w 1517561"/>
                <a:gd name="connsiteY1" fmla="*/ 118056 h 736241"/>
                <a:gd name="connsiteX2" fmla="*/ 1517561 w 1517561"/>
                <a:gd name="connsiteY2" fmla="*/ 27903 h 736241"/>
              </a:gdLst>
              <a:ahLst/>
              <a:cxnLst>
                <a:cxn ang="0">
                  <a:pos x="connsiteX0" y="connsiteY0"/>
                </a:cxn>
                <a:cxn ang="0">
                  <a:pos x="connsiteX1" y="connsiteY1"/>
                </a:cxn>
                <a:cxn ang="0">
                  <a:pos x="connsiteX2" y="connsiteY2"/>
                </a:cxn>
              </a:cxnLst>
              <a:rect l="l" t="t" r="r" b="b"/>
              <a:pathLst>
                <a:path w="1517561" h="736241">
                  <a:moveTo>
                    <a:pt x="62248" y="736241"/>
                  </a:moveTo>
                  <a:cubicBezTo>
                    <a:pt x="31124" y="486176"/>
                    <a:pt x="0" y="236112"/>
                    <a:pt x="242552" y="118056"/>
                  </a:cubicBezTo>
                  <a:cubicBezTo>
                    <a:pt x="485104" y="0"/>
                    <a:pt x="1001332" y="13951"/>
                    <a:pt x="1517561" y="27903"/>
                  </a:cubicBezTo>
                </a:path>
              </a:pathLst>
            </a:custGeom>
            <a:ln>
              <a:solidFill>
                <a:schemeClr val="accent6">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TextBox 125"/>
            <p:cNvSpPr txBox="1"/>
            <p:nvPr/>
          </p:nvSpPr>
          <p:spPr>
            <a:xfrm>
              <a:off x="1648496" y="1056067"/>
              <a:ext cx="1749197" cy="646331"/>
            </a:xfrm>
            <a:prstGeom prst="rect">
              <a:avLst/>
            </a:prstGeom>
            <a:noFill/>
            <a:ln>
              <a:noFill/>
            </a:ln>
          </p:spPr>
          <p:txBody>
            <a:bodyPr wrap="none" rtlCol="0">
              <a:spAutoFit/>
            </a:bodyPr>
            <a:lstStyle/>
            <a:p>
              <a:r>
                <a:rPr lang="en-US" dirty="0" smtClean="0">
                  <a:solidFill>
                    <a:schemeClr val="accent6">
                      <a:lumMod val="75000"/>
                    </a:schemeClr>
                  </a:solidFill>
                </a:rPr>
                <a:t>Void Ratio</a:t>
              </a:r>
            </a:p>
            <a:p>
              <a:r>
                <a:rPr lang="en-US" dirty="0" smtClean="0">
                  <a:solidFill>
                    <a:schemeClr val="accent6">
                      <a:lumMod val="75000"/>
                    </a:schemeClr>
                  </a:solidFill>
                </a:rPr>
                <a:t>Before Loading</a:t>
              </a:r>
              <a:endParaRPr lang="en-US" dirty="0">
                <a:solidFill>
                  <a:schemeClr val="accent6">
                    <a:lumMod val="75000"/>
                  </a:schemeClr>
                </a:solidFill>
              </a:endParaRPr>
            </a:p>
          </p:txBody>
        </p:sp>
      </p:grpSp>
      <p:grpSp>
        <p:nvGrpSpPr>
          <p:cNvPr id="8" name="Group 147"/>
          <p:cNvGrpSpPr/>
          <p:nvPr/>
        </p:nvGrpSpPr>
        <p:grpSpPr>
          <a:xfrm>
            <a:off x="4237835" y="1854562"/>
            <a:ext cx="4353763" cy="128016"/>
            <a:chOff x="4237835" y="1377210"/>
            <a:chExt cx="4353763" cy="211420"/>
          </a:xfrm>
        </p:grpSpPr>
        <p:cxnSp>
          <p:nvCxnSpPr>
            <p:cNvPr id="118" name="Straight Arrow Connector 117"/>
            <p:cNvCxnSpPr/>
            <p:nvPr/>
          </p:nvCxnSpPr>
          <p:spPr>
            <a:xfrm>
              <a:off x="423783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443546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63310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483073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502837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522600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542363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62127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81890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01654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621417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41180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60944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680707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00471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720234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739997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759761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7795254"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799868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819632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839395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8591598"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148"/>
          <p:cNvGrpSpPr/>
          <p:nvPr/>
        </p:nvGrpSpPr>
        <p:grpSpPr>
          <a:xfrm>
            <a:off x="4248567" y="3284117"/>
            <a:ext cx="4353763" cy="388747"/>
            <a:chOff x="4237835" y="1377210"/>
            <a:chExt cx="4353763" cy="211420"/>
          </a:xfrm>
        </p:grpSpPr>
        <p:cxnSp>
          <p:nvCxnSpPr>
            <p:cNvPr id="150" name="Straight Arrow Connector 149"/>
            <p:cNvCxnSpPr/>
            <p:nvPr/>
          </p:nvCxnSpPr>
          <p:spPr>
            <a:xfrm>
              <a:off x="423783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443546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463310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483073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502837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522600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542363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62127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581890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601654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621417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641180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660944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680707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700471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720234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739997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59761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7795254"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799868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819632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839395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591598"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a:xfrm>
            <a:off x="8485829" y="1042263"/>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688788" y="1085708"/>
            <a:ext cx="0" cy="3386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2306991" y="67305"/>
            <a:ext cx="4184159" cy="523220"/>
          </a:xfrm>
          <a:prstGeom prst="rect">
            <a:avLst/>
          </a:prstGeom>
          <a:solidFill>
            <a:schemeClr val="bg1"/>
          </a:solidFill>
          <a:ln>
            <a:noFill/>
          </a:ln>
        </p:spPr>
        <p:txBody>
          <a:bodyPr wrap="none" rtlCol="0">
            <a:spAutoFit/>
          </a:bodyPr>
          <a:lstStyle/>
          <a:p>
            <a:r>
              <a:rPr lang="en-US" sz="2800" dirty="0" smtClean="0"/>
              <a:t>Consolidation Settlement</a:t>
            </a:r>
            <a:endParaRPr lang="en-US" sz="2800" dirty="0"/>
          </a:p>
        </p:txBody>
      </p:sp>
      <p:sp>
        <p:nvSpPr>
          <p:cNvPr id="178" name="TextBox 177"/>
          <p:cNvSpPr txBox="1"/>
          <p:nvPr/>
        </p:nvSpPr>
        <p:spPr>
          <a:xfrm>
            <a:off x="6996939" y="2109461"/>
            <a:ext cx="846707" cy="338554"/>
          </a:xfrm>
          <a:prstGeom prst="rect">
            <a:avLst/>
          </a:prstGeom>
          <a:noFill/>
        </p:spPr>
        <p:txBody>
          <a:bodyPr wrap="none" rtlCol="0">
            <a:spAutoFit/>
          </a:bodyPr>
          <a:lstStyle/>
          <a:p>
            <a:r>
              <a:rPr lang="en-US" sz="1600" i="1" dirty="0" smtClean="0">
                <a:solidFill>
                  <a:srgbClr val="007635"/>
                </a:solidFill>
                <a:latin typeface="Times New Roman" pitchFamily="18" charset="0"/>
                <a:cs typeface="Times New Roman" pitchFamily="18" charset="0"/>
              </a:rPr>
              <a:t>P</a:t>
            </a:r>
            <a:r>
              <a:rPr lang="en-US" sz="1600" i="1" baseline="-25000" dirty="0" smtClean="0">
                <a:solidFill>
                  <a:srgbClr val="007635"/>
                </a:solidFill>
                <a:latin typeface="Times New Roman" pitchFamily="18" charset="0"/>
                <a:cs typeface="Times New Roman" pitchFamily="18" charset="0"/>
              </a:rPr>
              <a:t>o</a:t>
            </a:r>
            <a:r>
              <a:rPr lang="en-US" sz="1600" i="1" dirty="0" smtClean="0">
                <a:solidFill>
                  <a:srgbClr val="FF0000"/>
                </a:solidFill>
                <a:latin typeface="Times New Roman" pitchFamily="18" charset="0"/>
                <a:cs typeface="Times New Roman" pitchFamily="18" charset="0"/>
              </a:rPr>
              <a:t> + </a:t>
            </a:r>
            <a:r>
              <a:rPr lang="en-US" sz="1600" i="1" dirty="0" smtClean="0">
                <a:solidFill>
                  <a:srgbClr val="FF0000"/>
                </a:solidFill>
                <a:latin typeface="Symbol" pitchFamily="18" charset="2"/>
                <a:cs typeface="Times New Roman" pitchFamily="18" charset="0"/>
              </a:rPr>
              <a:t>D</a:t>
            </a:r>
            <a:r>
              <a:rPr lang="en-US" sz="1600" i="1" dirty="0" smtClean="0">
                <a:solidFill>
                  <a:srgbClr val="FF0000"/>
                </a:solidFill>
                <a:latin typeface="Times New Roman" pitchFamily="18" charset="0"/>
                <a:cs typeface="Times New Roman" pitchFamily="18" charset="0"/>
              </a:rPr>
              <a:t>p</a:t>
            </a:r>
            <a:endParaRPr lang="en-US" sz="1600" i="1" baseline="-25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278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4294967295"/>
            <p:extLst>
              <p:ext uri="{D42A27DB-BD31-4B8C-83A1-F6EECF244321}">
                <p14:modId xmlns:p14="http://schemas.microsoft.com/office/powerpoint/2010/main" val="2624598922"/>
              </p:ext>
            </p:extLst>
          </p:nvPr>
        </p:nvGraphicFramePr>
        <p:xfrm>
          <a:off x="612775" y="514350"/>
          <a:ext cx="8594725" cy="6040438"/>
        </p:xfrm>
        <a:graphic>
          <a:graphicData uri="http://schemas.openxmlformats.org/presentationml/2006/ole">
            <mc:AlternateContent xmlns:mc="http://schemas.openxmlformats.org/markup-compatibility/2006">
              <mc:Choice xmlns:v="urn:schemas-microsoft-com:vml" Requires="v">
                <p:oleObj spid="_x0000_s1066" name="Drawing" r:id="rId4" imgW="9144000" imgH="6423840" progId="Presentations.Drawing.12">
                  <p:embed/>
                </p:oleObj>
              </mc:Choice>
              <mc:Fallback>
                <p:oleObj name="Drawing" r:id="rId4" imgW="9144000" imgH="642384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514350"/>
                        <a:ext cx="8594725"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7" name="Picture 3"/>
          <p:cNvPicPr>
            <a:picLocks noChangeAspect="1" noChangeArrowheads="1"/>
          </p:cNvPicPr>
          <p:nvPr/>
        </p:nvPicPr>
        <p:blipFill>
          <a:blip r:embed="rId6" cstate="print">
            <a:lum contrast="40000"/>
          </a:blip>
          <a:srcRect/>
          <a:stretch>
            <a:fillRect/>
          </a:stretch>
        </p:blipFill>
        <p:spPr bwMode="auto">
          <a:xfrm>
            <a:off x="4201927" y="1262083"/>
            <a:ext cx="1941513" cy="39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016444" y="4789554"/>
          <a:ext cx="4805586" cy="1326905"/>
        </p:xfrm>
        <a:graphic>
          <a:graphicData uri="http://schemas.openxmlformats.org/presentationml/2006/ole">
            <mc:AlternateContent xmlns:mc="http://schemas.openxmlformats.org/markup-compatibility/2006">
              <mc:Choice xmlns:v="urn:schemas-microsoft-com:vml" Requires="v">
                <p:oleObj spid="_x0000_s11296" name="Equation" r:id="rId4" imgW="1955800" imgH="571500" progId="Equation.3">
                  <p:embed/>
                </p:oleObj>
              </mc:Choice>
              <mc:Fallback>
                <p:oleObj name="Equation" r:id="rId4" imgW="1955800" imgH="571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444" y="4789554"/>
                        <a:ext cx="4805586" cy="1326905"/>
                      </a:xfrm>
                      <a:prstGeom prst="rect">
                        <a:avLst/>
                      </a:prstGeom>
                      <a:solidFill>
                        <a:srgbClr val="FFFF00"/>
                      </a:solidFill>
                    </p:spPr>
                  </p:pic>
                </p:oleObj>
              </mc:Fallback>
            </mc:AlternateContent>
          </a:graphicData>
        </a:graphic>
      </p:graphicFrame>
      <p:sp>
        <p:nvSpPr>
          <p:cNvPr id="10" name="Rectangle 9"/>
          <p:cNvSpPr/>
          <p:nvPr/>
        </p:nvSpPr>
        <p:spPr>
          <a:xfrm>
            <a:off x="4121403" y="1966415"/>
            <a:ext cx="4705046" cy="1735347"/>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111653" y="3681292"/>
            <a:ext cx="4749948" cy="383246"/>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4035790" y="1358275"/>
            <a:ext cx="4823453" cy="689436"/>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 name="connsiteX0" fmla="*/ 55896 w 3706581"/>
              <a:gd name="connsiteY0" fmla="*/ 438415 h 491201"/>
              <a:gd name="connsiteX1" fmla="*/ 76600 w 3706581"/>
              <a:gd name="connsiteY1" fmla="*/ 59796 h 491201"/>
              <a:gd name="connsiteX2" fmla="*/ 515497 w 3706581"/>
              <a:gd name="connsiteY2" fmla="*/ 79640 h 491201"/>
              <a:gd name="connsiteX3" fmla="*/ 566297 w 3706581"/>
              <a:gd name="connsiteY3" fmla="*/ 92340 h 491201"/>
              <a:gd name="connsiteX4" fmla="*/ 845697 w 3706581"/>
              <a:gd name="connsiteY4" fmla="*/ 79640 h 491201"/>
              <a:gd name="connsiteX5" fmla="*/ 883797 w 3706581"/>
              <a:gd name="connsiteY5" fmla="*/ 54240 h 491201"/>
              <a:gd name="connsiteX6" fmla="*/ 972697 w 3706581"/>
              <a:gd name="connsiteY6" fmla="*/ 16140 h 491201"/>
              <a:gd name="connsiteX7" fmla="*/ 1163197 w 3706581"/>
              <a:gd name="connsiteY7" fmla="*/ 28840 h 491201"/>
              <a:gd name="connsiteX8" fmla="*/ 1328297 w 3706581"/>
              <a:gd name="connsiteY8" fmla="*/ 54240 h 491201"/>
              <a:gd name="connsiteX9" fmla="*/ 1772797 w 3706581"/>
              <a:gd name="connsiteY9" fmla="*/ 66940 h 491201"/>
              <a:gd name="connsiteX10" fmla="*/ 1573375 w 3706581"/>
              <a:gd name="connsiteY10" fmla="*/ 143870 h 491201"/>
              <a:gd name="connsiteX11" fmla="*/ 1887097 w 3706581"/>
              <a:gd name="connsiteY11" fmla="*/ 130440 h 491201"/>
              <a:gd name="connsiteX12" fmla="*/ 2268097 w 3706581"/>
              <a:gd name="connsiteY12" fmla="*/ 130440 h 491201"/>
              <a:gd name="connsiteX13" fmla="*/ 2763397 w 3706581"/>
              <a:gd name="connsiteY13" fmla="*/ 92340 h 491201"/>
              <a:gd name="connsiteX14" fmla="*/ 3042797 w 3706581"/>
              <a:gd name="connsiteY14" fmla="*/ 79640 h 491201"/>
              <a:gd name="connsiteX15" fmla="*/ 3131697 w 3706581"/>
              <a:gd name="connsiteY15" fmla="*/ 54240 h 491201"/>
              <a:gd name="connsiteX16" fmla="*/ 3182497 w 3706581"/>
              <a:gd name="connsiteY16" fmla="*/ 41540 h 491201"/>
              <a:gd name="connsiteX17" fmla="*/ 3258697 w 3706581"/>
              <a:gd name="connsiteY17" fmla="*/ 16140 h 491201"/>
              <a:gd name="connsiteX18" fmla="*/ 3423797 w 3706581"/>
              <a:gd name="connsiteY18" fmla="*/ 28840 h 491201"/>
              <a:gd name="connsiteX19" fmla="*/ 3487297 w 3706581"/>
              <a:gd name="connsiteY19" fmla="*/ 41540 h 491201"/>
              <a:gd name="connsiteX20" fmla="*/ 3601597 w 3706581"/>
              <a:gd name="connsiteY20" fmla="*/ 54240 h 491201"/>
              <a:gd name="connsiteX21" fmla="*/ 3689110 w 3706581"/>
              <a:gd name="connsiteY21" fmla="*/ 69321 h 491201"/>
              <a:gd name="connsiteX22" fmla="*/ 3703519 w 3706581"/>
              <a:gd name="connsiteY22" fmla="*/ 431272 h 491201"/>
              <a:gd name="connsiteX23" fmla="*/ 46983 w 3706581"/>
              <a:gd name="connsiteY23" fmla="*/ 454290 h 491201"/>
              <a:gd name="connsiteX24" fmla="*/ 55896 w 3706581"/>
              <a:gd name="connsiteY24" fmla="*/ 438415 h 491201"/>
              <a:gd name="connsiteX0" fmla="*/ 55896 w 3706581"/>
              <a:gd name="connsiteY0" fmla="*/ 438415 h 491200"/>
              <a:gd name="connsiteX1" fmla="*/ 76600 w 3706581"/>
              <a:gd name="connsiteY1" fmla="*/ 59796 h 491200"/>
              <a:gd name="connsiteX2" fmla="*/ 515497 w 3706581"/>
              <a:gd name="connsiteY2" fmla="*/ 79640 h 491200"/>
              <a:gd name="connsiteX3" fmla="*/ 566297 w 3706581"/>
              <a:gd name="connsiteY3" fmla="*/ 92340 h 491200"/>
              <a:gd name="connsiteX4" fmla="*/ 845697 w 3706581"/>
              <a:gd name="connsiteY4" fmla="*/ 79640 h 491200"/>
              <a:gd name="connsiteX5" fmla="*/ 883797 w 3706581"/>
              <a:gd name="connsiteY5" fmla="*/ 54240 h 491200"/>
              <a:gd name="connsiteX6" fmla="*/ 972697 w 3706581"/>
              <a:gd name="connsiteY6" fmla="*/ 16140 h 491200"/>
              <a:gd name="connsiteX7" fmla="*/ 1163197 w 3706581"/>
              <a:gd name="connsiteY7" fmla="*/ 28840 h 491200"/>
              <a:gd name="connsiteX8" fmla="*/ 1328297 w 3706581"/>
              <a:gd name="connsiteY8" fmla="*/ 54240 h 491200"/>
              <a:gd name="connsiteX9" fmla="*/ 1573375 w 3706581"/>
              <a:gd name="connsiteY9" fmla="*/ 143870 h 491200"/>
              <a:gd name="connsiteX10" fmla="*/ 1887097 w 3706581"/>
              <a:gd name="connsiteY10" fmla="*/ 130440 h 491200"/>
              <a:gd name="connsiteX11" fmla="*/ 2268097 w 3706581"/>
              <a:gd name="connsiteY11" fmla="*/ 130440 h 491200"/>
              <a:gd name="connsiteX12" fmla="*/ 2763397 w 3706581"/>
              <a:gd name="connsiteY12" fmla="*/ 92340 h 491200"/>
              <a:gd name="connsiteX13" fmla="*/ 3042797 w 3706581"/>
              <a:gd name="connsiteY13" fmla="*/ 79640 h 491200"/>
              <a:gd name="connsiteX14" fmla="*/ 3131697 w 3706581"/>
              <a:gd name="connsiteY14" fmla="*/ 54240 h 491200"/>
              <a:gd name="connsiteX15" fmla="*/ 3182497 w 3706581"/>
              <a:gd name="connsiteY15" fmla="*/ 41540 h 491200"/>
              <a:gd name="connsiteX16" fmla="*/ 3258697 w 3706581"/>
              <a:gd name="connsiteY16" fmla="*/ 16140 h 491200"/>
              <a:gd name="connsiteX17" fmla="*/ 3423797 w 3706581"/>
              <a:gd name="connsiteY17" fmla="*/ 28840 h 491200"/>
              <a:gd name="connsiteX18" fmla="*/ 3487297 w 3706581"/>
              <a:gd name="connsiteY18" fmla="*/ 41540 h 491200"/>
              <a:gd name="connsiteX19" fmla="*/ 3601597 w 3706581"/>
              <a:gd name="connsiteY19" fmla="*/ 54240 h 491200"/>
              <a:gd name="connsiteX20" fmla="*/ 3689110 w 3706581"/>
              <a:gd name="connsiteY20" fmla="*/ 69321 h 491200"/>
              <a:gd name="connsiteX21" fmla="*/ 3703519 w 3706581"/>
              <a:gd name="connsiteY21" fmla="*/ 431272 h 491200"/>
              <a:gd name="connsiteX22" fmla="*/ 46983 w 3706581"/>
              <a:gd name="connsiteY22" fmla="*/ 454290 h 491200"/>
              <a:gd name="connsiteX23" fmla="*/ 55896 w 3706581"/>
              <a:gd name="connsiteY23" fmla="*/ 438415 h 491200"/>
              <a:gd name="connsiteX0" fmla="*/ 55896 w 3706581"/>
              <a:gd name="connsiteY0" fmla="*/ 438415 h 491200"/>
              <a:gd name="connsiteX1" fmla="*/ 76600 w 3706581"/>
              <a:gd name="connsiteY1" fmla="*/ 59796 h 491200"/>
              <a:gd name="connsiteX2" fmla="*/ 515497 w 3706581"/>
              <a:gd name="connsiteY2" fmla="*/ 79640 h 491200"/>
              <a:gd name="connsiteX3" fmla="*/ 566297 w 3706581"/>
              <a:gd name="connsiteY3" fmla="*/ 92340 h 491200"/>
              <a:gd name="connsiteX4" fmla="*/ 845697 w 3706581"/>
              <a:gd name="connsiteY4" fmla="*/ 79640 h 491200"/>
              <a:gd name="connsiteX5" fmla="*/ 883797 w 3706581"/>
              <a:gd name="connsiteY5" fmla="*/ 54240 h 491200"/>
              <a:gd name="connsiteX6" fmla="*/ 972697 w 3706581"/>
              <a:gd name="connsiteY6" fmla="*/ 16140 h 491200"/>
              <a:gd name="connsiteX7" fmla="*/ 1163197 w 3706581"/>
              <a:gd name="connsiteY7" fmla="*/ 28840 h 491200"/>
              <a:gd name="connsiteX8" fmla="*/ 1328297 w 3706581"/>
              <a:gd name="connsiteY8" fmla="*/ 54240 h 491200"/>
              <a:gd name="connsiteX9" fmla="*/ 1603066 w 3706581"/>
              <a:gd name="connsiteY9" fmla="*/ 125518 h 491200"/>
              <a:gd name="connsiteX10" fmla="*/ 1887097 w 3706581"/>
              <a:gd name="connsiteY10" fmla="*/ 130440 h 491200"/>
              <a:gd name="connsiteX11" fmla="*/ 2268097 w 3706581"/>
              <a:gd name="connsiteY11" fmla="*/ 130440 h 491200"/>
              <a:gd name="connsiteX12" fmla="*/ 2763397 w 3706581"/>
              <a:gd name="connsiteY12" fmla="*/ 92340 h 491200"/>
              <a:gd name="connsiteX13" fmla="*/ 3042797 w 3706581"/>
              <a:gd name="connsiteY13" fmla="*/ 79640 h 491200"/>
              <a:gd name="connsiteX14" fmla="*/ 3131697 w 3706581"/>
              <a:gd name="connsiteY14" fmla="*/ 54240 h 491200"/>
              <a:gd name="connsiteX15" fmla="*/ 3182497 w 3706581"/>
              <a:gd name="connsiteY15" fmla="*/ 41540 h 491200"/>
              <a:gd name="connsiteX16" fmla="*/ 3258697 w 3706581"/>
              <a:gd name="connsiteY16" fmla="*/ 16140 h 491200"/>
              <a:gd name="connsiteX17" fmla="*/ 3423797 w 3706581"/>
              <a:gd name="connsiteY17" fmla="*/ 28840 h 491200"/>
              <a:gd name="connsiteX18" fmla="*/ 3487297 w 3706581"/>
              <a:gd name="connsiteY18" fmla="*/ 41540 h 491200"/>
              <a:gd name="connsiteX19" fmla="*/ 3601597 w 3706581"/>
              <a:gd name="connsiteY19" fmla="*/ 54240 h 491200"/>
              <a:gd name="connsiteX20" fmla="*/ 3689110 w 3706581"/>
              <a:gd name="connsiteY20" fmla="*/ 69321 h 491200"/>
              <a:gd name="connsiteX21" fmla="*/ 3703519 w 3706581"/>
              <a:gd name="connsiteY21" fmla="*/ 431272 h 491200"/>
              <a:gd name="connsiteX22" fmla="*/ 46983 w 3706581"/>
              <a:gd name="connsiteY22" fmla="*/ 454290 h 491200"/>
              <a:gd name="connsiteX23" fmla="*/ 55896 w 3706581"/>
              <a:gd name="connsiteY23" fmla="*/ 438415 h 4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06581" h="491200">
                <a:moveTo>
                  <a:pt x="55896" y="438415"/>
                </a:moveTo>
                <a:cubicBezTo>
                  <a:pt x="56145" y="438812"/>
                  <a:pt x="0" y="119592"/>
                  <a:pt x="76600" y="59796"/>
                </a:cubicBezTo>
                <a:cubicBezTo>
                  <a:pt x="153200" y="0"/>
                  <a:pt x="433881" y="74216"/>
                  <a:pt x="515497" y="79640"/>
                </a:cubicBezTo>
                <a:cubicBezTo>
                  <a:pt x="597113" y="85064"/>
                  <a:pt x="548843" y="92340"/>
                  <a:pt x="566297" y="92340"/>
                </a:cubicBezTo>
                <a:cubicBezTo>
                  <a:pt x="659526" y="92340"/>
                  <a:pt x="752564" y="83873"/>
                  <a:pt x="845697" y="79640"/>
                </a:cubicBezTo>
                <a:cubicBezTo>
                  <a:pt x="858397" y="71173"/>
                  <a:pt x="869768" y="60253"/>
                  <a:pt x="883797" y="54240"/>
                </a:cubicBezTo>
                <a:cubicBezTo>
                  <a:pt x="998611" y="5034"/>
                  <a:pt x="877045" y="79908"/>
                  <a:pt x="972697" y="16140"/>
                </a:cubicBezTo>
                <a:cubicBezTo>
                  <a:pt x="1036197" y="20373"/>
                  <a:pt x="1099918" y="22060"/>
                  <a:pt x="1163197" y="28840"/>
                </a:cubicBezTo>
                <a:cubicBezTo>
                  <a:pt x="1218561" y="34772"/>
                  <a:pt x="1272725" y="50767"/>
                  <a:pt x="1328297" y="54240"/>
                </a:cubicBezTo>
                <a:cubicBezTo>
                  <a:pt x="1396660" y="73412"/>
                  <a:pt x="1509933" y="112818"/>
                  <a:pt x="1603066" y="125518"/>
                </a:cubicBezTo>
                <a:cubicBezTo>
                  <a:pt x="1629751" y="140343"/>
                  <a:pt x="1887097" y="130440"/>
                  <a:pt x="1887097" y="130440"/>
                </a:cubicBezTo>
                <a:cubicBezTo>
                  <a:pt x="2395097" y="96573"/>
                  <a:pt x="1760097" y="130440"/>
                  <a:pt x="2268097" y="130440"/>
                </a:cubicBezTo>
                <a:cubicBezTo>
                  <a:pt x="2447870" y="130440"/>
                  <a:pt x="2580169" y="100669"/>
                  <a:pt x="2763397" y="92340"/>
                </a:cubicBezTo>
                <a:lnTo>
                  <a:pt x="3042797" y="79640"/>
                </a:lnTo>
                <a:lnTo>
                  <a:pt x="3131697" y="54240"/>
                </a:lnTo>
                <a:cubicBezTo>
                  <a:pt x="3148536" y="49647"/>
                  <a:pt x="3165779" y="46556"/>
                  <a:pt x="3182497" y="41540"/>
                </a:cubicBezTo>
                <a:cubicBezTo>
                  <a:pt x="3208142" y="33847"/>
                  <a:pt x="3258697" y="16140"/>
                  <a:pt x="3258697" y="16140"/>
                </a:cubicBezTo>
                <a:cubicBezTo>
                  <a:pt x="3313730" y="20373"/>
                  <a:pt x="3368939" y="22745"/>
                  <a:pt x="3423797" y="28840"/>
                </a:cubicBezTo>
                <a:cubicBezTo>
                  <a:pt x="3445251" y="31224"/>
                  <a:pt x="3465928" y="38487"/>
                  <a:pt x="3487297" y="41540"/>
                </a:cubicBezTo>
                <a:cubicBezTo>
                  <a:pt x="3525246" y="46961"/>
                  <a:pt x="3567962" y="49610"/>
                  <a:pt x="3601597" y="54240"/>
                </a:cubicBezTo>
                <a:cubicBezTo>
                  <a:pt x="3635233" y="58870"/>
                  <a:pt x="3672123" y="6482"/>
                  <a:pt x="3689110" y="69321"/>
                </a:cubicBezTo>
                <a:cubicBezTo>
                  <a:pt x="3706097" y="132160"/>
                  <a:pt x="3703519" y="418572"/>
                  <a:pt x="3703519" y="431272"/>
                </a:cubicBezTo>
                <a:cubicBezTo>
                  <a:pt x="3706581" y="491200"/>
                  <a:pt x="46157" y="454786"/>
                  <a:pt x="46983" y="454290"/>
                </a:cubicBezTo>
                <a:lnTo>
                  <a:pt x="55896" y="438415"/>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6729776" y="1017430"/>
            <a:ext cx="417998" cy="400110"/>
          </a:xfrm>
          <a:prstGeom prst="rect">
            <a:avLst/>
          </a:prstGeom>
          <a:noFill/>
        </p:spPr>
        <p:txBody>
          <a:bodyPr wrap="squar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TextBox 38"/>
          <p:cNvSpPr txBox="1"/>
          <p:nvPr/>
        </p:nvSpPr>
        <p:spPr>
          <a:xfrm>
            <a:off x="4560146" y="1491229"/>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40" name="TextBox 39"/>
          <p:cNvSpPr txBox="1"/>
          <p:nvPr/>
        </p:nvSpPr>
        <p:spPr>
          <a:xfrm>
            <a:off x="4692971" y="3705728"/>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43" name="Rectangle 42"/>
          <p:cNvSpPr/>
          <p:nvPr/>
        </p:nvSpPr>
        <p:spPr>
          <a:xfrm>
            <a:off x="3878322" y="1248122"/>
            <a:ext cx="299996" cy="2923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8705211" y="1141170"/>
            <a:ext cx="299996" cy="2923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528359" y="1999582"/>
            <a:ext cx="593431" cy="338554"/>
          </a:xfrm>
          <a:prstGeom prst="rect">
            <a:avLst/>
          </a:prstGeom>
          <a:noFill/>
        </p:spPr>
        <p:txBody>
          <a:bodyPr wrap="none" rtlCol="0">
            <a:spAutoFit/>
          </a:bodyPr>
          <a:lstStyle/>
          <a:p>
            <a:pPr algn="ctr"/>
            <a:r>
              <a:rPr lang="en-US" sz="1600" dirty="0" smtClean="0">
                <a:latin typeface="Arial" pitchFamily="34" charset="0"/>
                <a:cs typeface="Arial" pitchFamily="34" charset="0"/>
              </a:rPr>
              <a:t>Clay</a:t>
            </a:r>
          </a:p>
        </p:txBody>
      </p:sp>
      <p:cxnSp>
        <p:nvCxnSpPr>
          <p:cNvPr id="46" name="Straight Arrow Connector 45"/>
          <p:cNvCxnSpPr/>
          <p:nvPr/>
        </p:nvCxnSpPr>
        <p:spPr>
          <a:xfrm>
            <a:off x="4312859" y="1992608"/>
            <a:ext cx="7144" cy="16886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200860" y="2351126"/>
            <a:ext cx="444352" cy="523220"/>
          </a:xfrm>
          <a:prstGeom prst="rect">
            <a:avLst/>
          </a:prstGeom>
          <a:solidFill>
            <a:srgbClr val="FFDC6D"/>
          </a:solidFill>
        </p:spPr>
        <p:txBody>
          <a:bodyPr wrap="none">
            <a:spAutoFit/>
          </a:bodyPr>
          <a:lstStyle/>
          <a:p>
            <a:pPr algn="ctr"/>
            <a:r>
              <a:rPr lang="en-US" sz="2800" dirty="0"/>
              <a:t>H</a:t>
            </a:r>
          </a:p>
        </p:txBody>
      </p:sp>
      <p:cxnSp>
        <p:nvCxnSpPr>
          <p:cNvPr id="50" name="Straight Connector 49"/>
          <p:cNvCxnSpPr/>
          <p:nvPr/>
        </p:nvCxnSpPr>
        <p:spPr>
          <a:xfrm>
            <a:off x="3507909" y="2836950"/>
            <a:ext cx="5715000"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3" name="Group 69"/>
          <p:cNvGrpSpPr/>
          <p:nvPr/>
        </p:nvGrpSpPr>
        <p:grpSpPr>
          <a:xfrm>
            <a:off x="4806650" y="2602854"/>
            <a:ext cx="3557419" cy="211420"/>
            <a:chOff x="3218613" y="2184386"/>
            <a:chExt cx="3557419" cy="338683"/>
          </a:xfrm>
        </p:grpSpPr>
        <p:cxnSp>
          <p:nvCxnSpPr>
            <p:cNvPr id="51" name="Straight Arrow Connector 50"/>
            <p:cNvCxnSpPr/>
            <p:nvPr/>
          </p:nvCxnSpPr>
          <p:spPr>
            <a:xfrm>
              <a:off x="3218613"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416247"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613881"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811515"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009149"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206783"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404417"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602051"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799685"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997319"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194953"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392587"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590221"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787855"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85489"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183123"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80757"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578391"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776032" y="2184386"/>
              <a:ext cx="0" cy="338683"/>
            </a:xfrm>
            <a:prstGeom prst="straightConnector1">
              <a:avLst/>
            </a:prstGeom>
            <a:ln w="12700">
              <a:solidFill>
                <a:srgbClr val="007635"/>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0"/>
          <p:cNvGrpSpPr/>
          <p:nvPr/>
        </p:nvGrpSpPr>
        <p:grpSpPr>
          <a:xfrm>
            <a:off x="5413387" y="2579242"/>
            <a:ext cx="2107875" cy="254110"/>
            <a:chOff x="3218613" y="2184386"/>
            <a:chExt cx="3557419" cy="338683"/>
          </a:xfrm>
        </p:grpSpPr>
        <p:cxnSp>
          <p:nvCxnSpPr>
            <p:cNvPr id="72" name="Straight Arrow Connector 71"/>
            <p:cNvCxnSpPr/>
            <p:nvPr/>
          </p:nvCxnSpPr>
          <p:spPr>
            <a:xfrm>
              <a:off x="3218613"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416247"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613881"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811515"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009149"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206783"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404417"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602051"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799685"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997319"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194953"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392587"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590221"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787855"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985489"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183123"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380757"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578391"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776032" y="2184386"/>
              <a:ext cx="0" cy="33868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8389868" y="2264534"/>
            <a:ext cx="526106" cy="584775"/>
          </a:xfrm>
          <a:prstGeom prst="rect">
            <a:avLst/>
          </a:prstGeom>
          <a:noFill/>
        </p:spPr>
        <p:txBody>
          <a:bodyPr wrap="none" rtlCol="0">
            <a:spAutoFit/>
          </a:bodyPr>
          <a:lstStyle/>
          <a:p>
            <a:r>
              <a:rPr lang="en-US" sz="3200" b="1" i="1" dirty="0" smtClean="0">
                <a:solidFill>
                  <a:srgbClr val="007635"/>
                </a:solidFill>
                <a:latin typeface="Times New Roman" pitchFamily="18" charset="0"/>
                <a:cs typeface="Times New Roman" pitchFamily="18" charset="0"/>
              </a:rPr>
              <a:t>p</a:t>
            </a:r>
            <a:r>
              <a:rPr lang="en-US" sz="3200" b="1" i="1" baseline="-25000" dirty="0" smtClean="0">
                <a:solidFill>
                  <a:srgbClr val="007635"/>
                </a:solidFill>
                <a:latin typeface="Times New Roman" pitchFamily="18" charset="0"/>
                <a:cs typeface="Times New Roman" pitchFamily="18" charset="0"/>
              </a:rPr>
              <a:t>o</a:t>
            </a:r>
            <a:endParaRPr lang="en-US" sz="3200" b="1" i="1" baseline="-25000" dirty="0">
              <a:solidFill>
                <a:srgbClr val="007635"/>
              </a:solidFill>
              <a:latin typeface="Times New Roman" pitchFamily="18" charset="0"/>
              <a:cs typeface="Times New Roman" pitchFamily="18" charset="0"/>
            </a:endParaRPr>
          </a:p>
        </p:txBody>
      </p:sp>
      <p:sp>
        <p:nvSpPr>
          <p:cNvPr id="93" name="TextBox 92"/>
          <p:cNvSpPr txBox="1"/>
          <p:nvPr/>
        </p:nvSpPr>
        <p:spPr>
          <a:xfrm>
            <a:off x="7261257" y="2214001"/>
            <a:ext cx="470000" cy="400110"/>
          </a:xfrm>
          <a:prstGeom prst="rect">
            <a:avLst/>
          </a:prstGeom>
          <a:noFill/>
        </p:spPr>
        <p:txBody>
          <a:bodyPr wrap="none" rtlCol="0">
            <a:spAutoFit/>
          </a:bodyPr>
          <a:lstStyle/>
          <a:p>
            <a:r>
              <a:rPr lang="en-US" sz="2000" i="1" dirty="0" smtClean="0">
                <a:solidFill>
                  <a:srgbClr val="FF0000"/>
                </a:solidFill>
                <a:latin typeface="Symbol" pitchFamily="18" charset="2"/>
                <a:cs typeface="Times New Roman" pitchFamily="18" charset="0"/>
              </a:rPr>
              <a:t>D</a:t>
            </a:r>
            <a:r>
              <a:rPr lang="en-US" sz="2000" i="1" dirty="0" smtClean="0">
                <a:solidFill>
                  <a:srgbClr val="FF0000"/>
                </a:solidFill>
                <a:latin typeface="Times New Roman" pitchFamily="18" charset="0"/>
                <a:cs typeface="Times New Roman" pitchFamily="18" charset="0"/>
              </a:rPr>
              <a:t>p</a:t>
            </a:r>
            <a:endParaRPr lang="en-US" sz="2000" i="1" baseline="-25000" dirty="0">
              <a:solidFill>
                <a:srgbClr val="FF0000"/>
              </a:solidFill>
              <a:latin typeface="Times New Roman" pitchFamily="18" charset="0"/>
              <a:cs typeface="Times New Roman" pitchFamily="18" charset="0"/>
            </a:endParaRPr>
          </a:p>
        </p:txBody>
      </p:sp>
      <p:grpSp>
        <p:nvGrpSpPr>
          <p:cNvPr id="5" name="Group 126"/>
          <p:cNvGrpSpPr/>
          <p:nvPr/>
        </p:nvGrpSpPr>
        <p:grpSpPr>
          <a:xfrm>
            <a:off x="0" y="1056067"/>
            <a:ext cx="3951837" cy="4618173"/>
            <a:chOff x="0" y="1056067"/>
            <a:chExt cx="3951837" cy="4618173"/>
          </a:xfrm>
        </p:grpSpPr>
        <p:grpSp>
          <p:nvGrpSpPr>
            <p:cNvPr id="6" name="Group 94"/>
            <p:cNvGrpSpPr/>
            <p:nvPr/>
          </p:nvGrpSpPr>
          <p:grpSpPr>
            <a:xfrm>
              <a:off x="65528" y="1256176"/>
              <a:ext cx="3886309" cy="3484590"/>
              <a:chOff x="5188242" y="2151640"/>
              <a:chExt cx="3886309" cy="3484590"/>
            </a:xfrm>
          </p:grpSpPr>
          <p:grpSp>
            <p:nvGrpSpPr>
              <p:cNvPr id="7" name="Group 95"/>
              <p:cNvGrpSpPr/>
              <p:nvPr/>
            </p:nvGrpSpPr>
            <p:grpSpPr>
              <a:xfrm>
                <a:off x="5605911" y="2545968"/>
                <a:ext cx="3250613" cy="2635632"/>
                <a:chOff x="914400" y="1371600"/>
                <a:chExt cx="2819400" cy="2286000"/>
              </a:xfrm>
            </p:grpSpPr>
            <p:cxnSp>
              <p:nvCxnSpPr>
                <p:cNvPr id="112" name="Straight Arrow Connector 111"/>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8162122" y="5113010"/>
                <a:ext cx="912429"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log p</a:t>
                </a:r>
                <a:endParaRPr lang="en-US" sz="2800" i="1" dirty="0">
                  <a:latin typeface="Times New Roman" pitchFamily="18" charset="0"/>
                  <a:cs typeface="Times New Roman" pitchFamily="18" charset="0"/>
                </a:endParaRPr>
              </a:p>
            </p:txBody>
          </p:sp>
          <p:sp>
            <p:nvSpPr>
              <p:cNvPr id="98" name="TextBox 97"/>
              <p:cNvSpPr txBox="1"/>
              <p:nvPr/>
            </p:nvSpPr>
            <p:spPr>
              <a:xfrm>
                <a:off x="5524036" y="2151640"/>
                <a:ext cx="343364"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99" name="Right Triangle 98"/>
              <p:cNvSpPr/>
              <p:nvPr/>
            </p:nvSpPr>
            <p:spPr>
              <a:xfrm>
                <a:off x="6724643" y="344805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p:nvPr/>
            </p:nvCxnSpPr>
            <p:spPr>
              <a:xfrm>
                <a:off x="6121400" y="2967090"/>
                <a:ext cx="2171700" cy="1706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216179" y="3455587"/>
                <a:ext cx="562975"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02" name="TextBox 101"/>
              <p:cNvSpPr txBox="1"/>
              <p:nvPr/>
            </p:nvSpPr>
            <p:spPr>
              <a:xfrm>
                <a:off x="6807092" y="4038616"/>
                <a:ext cx="583814"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p</a:t>
                </a:r>
                <a:endParaRPr lang="en-US" sz="2800" i="1" dirty="0">
                  <a:latin typeface="Times New Roman" pitchFamily="18" charset="0"/>
                  <a:cs typeface="Times New Roman" pitchFamily="18" charset="0"/>
                </a:endParaRPr>
              </a:p>
            </p:txBody>
          </p:sp>
          <p:cxnSp>
            <p:nvCxnSpPr>
              <p:cNvPr id="103" name="Straight Arrow Connector 102"/>
              <p:cNvCxnSpPr>
                <a:stCxn id="99" idx="0"/>
              </p:cNvCxnSpPr>
              <p:nvPr/>
            </p:nvCxnSpPr>
            <p:spPr>
              <a:xfrm flipH="1">
                <a:off x="5605911" y="3448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5569706" y="40132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9" idx="2"/>
              </p:cNvCxnSpPr>
              <p:nvPr/>
            </p:nvCxnSpPr>
            <p:spPr>
              <a:xfrm>
                <a:off x="6724643"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9" idx="4"/>
              </p:cNvCxnSpPr>
              <p:nvPr/>
            </p:nvCxnSpPr>
            <p:spPr>
              <a:xfrm>
                <a:off x="7452518"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188242" y="318518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08" name="TextBox 107"/>
              <p:cNvSpPr txBox="1"/>
              <p:nvPr/>
            </p:nvSpPr>
            <p:spPr>
              <a:xfrm>
                <a:off x="5188242" y="370588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09" name="TextBox 108"/>
              <p:cNvSpPr txBox="1"/>
              <p:nvPr/>
            </p:nvSpPr>
            <p:spPr>
              <a:xfrm>
                <a:off x="6521636" y="5069836"/>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10" name="TextBox 109"/>
              <p:cNvSpPr txBox="1"/>
              <p:nvPr/>
            </p:nvSpPr>
            <p:spPr>
              <a:xfrm>
                <a:off x="7290381" y="5064730"/>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11" name="TextBox 110"/>
              <p:cNvSpPr txBox="1"/>
              <p:nvPr/>
            </p:nvSpPr>
            <p:spPr>
              <a:xfrm>
                <a:off x="6967737" y="3215670"/>
                <a:ext cx="489236" cy="584775"/>
              </a:xfrm>
              <a:prstGeom prst="rect">
                <a:avLst/>
              </a:prstGeom>
              <a:noFill/>
              <a:ln>
                <a:noFill/>
              </a:ln>
            </p:spPr>
            <p:txBody>
              <a:bodyPr wrap="none" rtlCol="0">
                <a:spAutoFit/>
              </a:bodyPr>
              <a:lstStyle/>
              <a:p>
                <a:r>
                  <a:rPr lang="en-US" sz="3200" b="1" i="1" dirty="0">
                    <a:solidFill>
                      <a:srgbClr val="FF0000"/>
                    </a:solidFill>
                    <a:latin typeface="Times New Roman" pitchFamily="18" charset="0"/>
                    <a:cs typeface="Times New Roman" pitchFamily="18" charset="0"/>
                  </a:rPr>
                  <a:t>c</a:t>
                </a:r>
                <a:r>
                  <a:rPr lang="en-US" sz="3200" b="1" i="1" baseline="-25000" dirty="0" smtClean="0">
                    <a:solidFill>
                      <a:srgbClr val="FF0000"/>
                    </a:solidFill>
                    <a:latin typeface="Times New Roman" pitchFamily="18" charset="0"/>
                    <a:cs typeface="Times New Roman" pitchFamily="18" charset="0"/>
                  </a:rPr>
                  <a:t>c</a:t>
                </a:r>
                <a:endParaRPr lang="en-US" sz="3200" b="1" i="1" baseline="-25000" dirty="0">
                  <a:solidFill>
                    <a:srgbClr val="FF0000"/>
                  </a:solidFill>
                  <a:latin typeface="Times New Roman" pitchFamily="18" charset="0"/>
                  <a:cs typeface="Times New Roman" pitchFamily="18" charset="0"/>
                </a:endParaRPr>
              </a:p>
            </p:txBody>
          </p:sp>
        </p:grpSp>
        <p:sp>
          <p:nvSpPr>
            <p:cNvPr id="115" name="TextBox 114"/>
            <p:cNvSpPr txBox="1"/>
            <p:nvPr/>
          </p:nvSpPr>
          <p:spPr>
            <a:xfrm>
              <a:off x="1396284" y="5138141"/>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o</a:t>
              </a:r>
              <a:endParaRPr lang="en-US" sz="2800" i="1" baseline="-25000" dirty="0">
                <a:latin typeface="Times New Roman" pitchFamily="18" charset="0"/>
                <a:cs typeface="Times New Roman" pitchFamily="18" charset="0"/>
              </a:endParaRPr>
            </a:p>
          </p:txBody>
        </p:sp>
        <p:sp>
          <p:nvSpPr>
            <p:cNvPr id="116" name="TextBox 115"/>
            <p:cNvSpPr txBox="1"/>
            <p:nvPr/>
          </p:nvSpPr>
          <p:spPr>
            <a:xfrm>
              <a:off x="2079356" y="5151020"/>
              <a:ext cx="1345240"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o</a:t>
              </a:r>
              <a:r>
                <a:rPr lang="en-US" sz="2800" i="1" dirty="0" smtClean="0">
                  <a:latin typeface="Times New Roman" pitchFamily="18" charset="0"/>
                  <a:cs typeface="Times New Roman" pitchFamily="18" charset="0"/>
                </a:rPr>
                <a:t> + </a:t>
              </a:r>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p</a:t>
              </a:r>
              <a:endParaRPr lang="en-US" sz="2800" i="1" baseline="-25000" dirty="0">
                <a:latin typeface="Times New Roman" pitchFamily="18" charset="0"/>
                <a:cs typeface="Times New Roman" pitchFamily="18" charset="0"/>
              </a:endParaRPr>
            </a:p>
          </p:txBody>
        </p:sp>
        <p:cxnSp>
          <p:nvCxnSpPr>
            <p:cNvPr id="120" name="Straight Arrow Connector 119"/>
            <p:cNvCxnSpPr/>
            <p:nvPr/>
          </p:nvCxnSpPr>
          <p:spPr>
            <a:xfrm rot="5400000" flipH="1" flipV="1">
              <a:off x="1372394" y="5028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flipH="1" flipV="1">
              <a:off x="2058194" y="5028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0" y="1772415"/>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o</a:t>
              </a:r>
              <a:endParaRPr lang="en-US" sz="2800" i="1" baseline="-25000" dirty="0">
                <a:latin typeface="Times New Roman" pitchFamily="18" charset="0"/>
                <a:cs typeface="Times New Roman" pitchFamily="18" charset="0"/>
              </a:endParaRPr>
            </a:p>
          </p:txBody>
        </p:sp>
        <p:cxnSp>
          <p:nvCxnSpPr>
            <p:cNvPr id="124" name="Straight Arrow Connector 123"/>
            <p:cNvCxnSpPr>
              <a:stCxn id="122" idx="2"/>
            </p:cNvCxnSpPr>
            <p:nvPr/>
          </p:nvCxnSpPr>
          <p:spPr>
            <a:xfrm rot="16200000" flipH="1">
              <a:off x="143253" y="2384176"/>
              <a:ext cx="177109" cy="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Freeform 124"/>
            <p:cNvSpPr/>
            <p:nvPr/>
          </p:nvSpPr>
          <p:spPr>
            <a:xfrm>
              <a:off x="118056" y="1144074"/>
              <a:ext cx="1517561" cy="800636"/>
            </a:xfrm>
            <a:custGeom>
              <a:avLst/>
              <a:gdLst>
                <a:gd name="connsiteX0" fmla="*/ 62248 w 1517561"/>
                <a:gd name="connsiteY0" fmla="*/ 736241 h 736241"/>
                <a:gd name="connsiteX1" fmla="*/ 242552 w 1517561"/>
                <a:gd name="connsiteY1" fmla="*/ 118056 h 736241"/>
                <a:gd name="connsiteX2" fmla="*/ 1517561 w 1517561"/>
                <a:gd name="connsiteY2" fmla="*/ 27903 h 736241"/>
              </a:gdLst>
              <a:ahLst/>
              <a:cxnLst>
                <a:cxn ang="0">
                  <a:pos x="connsiteX0" y="connsiteY0"/>
                </a:cxn>
                <a:cxn ang="0">
                  <a:pos x="connsiteX1" y="connsiteY1"/>
                </a:cxn>
                <a:cxn ang="0">
                  <a:pos x="connsiteX2" y="connsiteY2"/>
                </a:cxn>
              </a:cxnLst>
              <a:rect l="l" t="t" r="r" b="b"/>
              <a:pathLst>
                <a:path w="1517561" h="736241">
                  <a:moveTo>
                    <a:pt x="62248" y="736241"/>
                  </a:moveTo>
                  <a:cubicBezTo>
                    <a:pt x="31124" y="486176"/>
                    <a:pt x="0" y="236112"/>
                    <a:pt x="242552" y="118056"/>
                  </a:cubicBezTo>
                  <a:cubicBezTo>
                    <a:pt x="485104" y="0"/>
                    <a:pt x="1001332" y="13951"/>
                    <a:pt x="1517561" y="27903"/>
                  </a:cubicBezTo>
                </a:path>
              </a:pathLst>
            </a:custGeom>
            <a:ln>
              <a:solidFill>
                <a:schemeClr val="accent6">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TextBox 125"/>
            <p:cNvSpPr txBox="1"/>
            <p:nvPr/>
          </p:nvSpPr>
          <p:spPr>
            <a:xfrm>
              <a:off x="1648496" y="1056067"/>
              <a:ext cx="1749197" cy="646331"/>
            </a:xfrm>
            <a:prstGeom prst="rect">
              <a:avLst/>
            </a:prstGeom>
            <a:noFill/>
            <a:ln>
              <a:noFill/>
            </a:ln>
          </p:spPr>
          <p:txBody>
            <a:bodyPr wrap="none" rtlCol="0">
              <a:spAutoFit/>
            </a:bodyPr>
            <a:lstStyle/>
            <a:p>
              <a:r>
                <a:rPr lang="en-US" dirty="0" smtClean="0">
                  <a:solidFill>
                    <a:schemeClr val="accent6">
                      <a:lumMod val="75000"/>
                    </a:schemeClr>
                  </a:solidFill>
                </a:rPr>
                <a:t>Void Ratio</a:t>
              </a:r>
            </a:p>
            <a:p>
              <a:r>
                <a:rPr lang="en-US" dirty="0" smtClean="0">
                  <a:solidFill>
                    <a:schemeClr val="accent6">
                      <a:lumMod val="75000"/>
                    </a:schemeClr>
                  </a:solidFill>
                </a:rPr>
                <a:t>Before Loading</a:t>
              </a:r>
              <a:endParaRPr lang="en-US" dirty="0">
                <a:solidFill>
                  <a:schemeClr val="accent6">
                    <a:lumMod val="75000"/>
                  </a:schemeClr>
                </a:solidFill>
              </a:endParaRPr>
            </a:p>
          </p:txBody>
        </p:sp>
      </p:grpSp>
      <p:grpSp>
        <p:nvGrpSpPr>
          <p:cNvPr id="8" name="Group 147"/>
          <p:cNvGrpSpPr/>
          <p:nvPr/>
        </p:nvGrpSpPr>
        <p:grpSpPr>
          <a:xfrm>
            <a:off x="4237835" y="1854562"/>
            <a:ext cx="4353763" cy="128016"/>
            <a:chOff x="4237835" y="1377210"/>
            <a:chExt cx="4353763" cy="211420"/>
          </a:xfrm>
        </p:grpSpPr>
        <p:cxnSp>
          <p:nvCxnSpPr>
            <p:cNvPr id="118" name="Straight Arrow Connector 117"/>
            <p:cNvCxnSpPr/>
            <p:nvPr/>
          </p:nvCxnSpPr>
          <p:spPr>
            <a:xfrm>
              <a:off x="423783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443546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63310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483073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502837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522600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542363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62127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81890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01654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621417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41180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60944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680707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00471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720234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739997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759761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7795254"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799868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819632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839395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8591598"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148"/>
          <p:cNvGrpSpPr/>
          <p:nvPr/>
        </p:nvGrpSpPr>
        <p:grpSpPr>
          <a:xfrm>
            <a:off x="4248567" y="3284117"/>
            <a:ext cx="4353763" cy="388747"/>
            <a:chOff x="4237835" y="1377210"/>
            <a:chExt cx="4353763" cy="211420"/>
          </a:xfrm>
        </p:grpSpPr>
        <p:cxnSp>
          <p:nvCxnSpPr>
            <p:cNvPr id="150" name="Straight Arrow Connector 149"/>
            <p:cNvCxnSpPr/>
            <p:nvPr/>
          </p:nvCxnSpPr>
          <p:spPr>
            <a:xfrm>
              <a:off x="423783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443546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463310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483073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502837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522600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542363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62127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581890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601654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621417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641180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660944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680707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7004711"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7202345"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739997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59761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7795254"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7998689"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8196323"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8393957"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591598" y="1377210"/>
              <a:ext cx="0" cy="211420"/>
            </a:xfrm>
            <a:prstGeom prst="straightConnector1">
              <a:avLst/>
            </a:prstGeom>
            <a:ln w="31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73" name="TextBox 172"/>
          <p:cNvSpPr txBox="1"/>
          <p:nvPr/>
        </p:nvSpPr>
        <p:spPr>
          <a:xfrm>
            <a:off x="2306991" y="67305"/>
            <a:ext cx="4184159" cy="523220"/>
          </a:xfrm>
          <a:prstGeom prst="rect">
            <a:avLst/>
          </a:prstGeom>
          <a:solidFill>
            <a:schemeClr val="bg1"/>
          </a:solidFill>
        </p:spPr>
        <p:txBody>
          <a:bodyPr wrap="none" rtlCol="0">
            <a:spAutoFit/>
          </a:bodyPr>
          <a:lstStyle/>
          <a:p>
            <a:r>
              <a:rPr lang="en-US" sz="2800" dirty="0" smtClean="0"/>
              <a:t>Consolidation Settlement</a:t>
            </a:r>
            <a:endParaRPr lang="en-US" sz="2800" dirty="0"/>
          </a:p>
        </p:txBody>
      </p:sp>
      <p:sp>
        <p:nvSpPr>
          <p:cNvPr id="179" name="Right Triangle 178"/>
          <p:cNvSpPr/>
          <p:nvPr/>
        </p:nvSpPr>
        <p:spPr>
          <a:xfrm>
            <a:off x="6841063" y="1541677"/>
            <a:ext cx="695459" cy="1275008"/>
          </a:xfrm>
          <a:prstGeom prst="rtTriangle">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1" name="Right Triangle 180"/>
          <p:cNvSpPr/>
          <p:nvPr/>
        </p:nvSpPr>
        <p:spPr>
          <a:xfrm flipH="1">
            <a:off x="5409127" y="1541677"/>
            <a:ext cx="680435" cy="1275008"/>
          </a:xfrm>
          <a:prstGeom prst="rtTriangle">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itchFamily="34" charset="0"/>
              <a:cs typeface="Arial" pitchFamily="34" charset="0"/>
            </a:endParaRPr>
          </a:p>
        </p:txBody>
      </p:sp>
      <p:sp>
        <p:nvSpPr>
          <p:cNvPr id="182" name="Rectangle 181"/>
          <p:cNvSpPr/>
          <p:nvPr/>
        </p:nvSpPr>
        <p:spPr>
          <a:xfrm>
            <a:off x="6086477" y="1541677"/>
            <a:ext cx="758174" cy="1290033"/>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6091704" y="785612"/>
            <a:ext cx="746975" cy="75985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70"/>
          <p:cNvGrpSpPr/>
          <p:nvPr/>
        </p:nvGrpSpPr>
        <p:grpSpPr>
          <a:xfrm>
            <a:off x="6106701" y="1250570"/>
            <a:ext cx="706224" cy="282015"/>
            <a:chOff x="3218613" y="2184386"/>
            <a:chExt cx="3557419" cy="338683"/>
          </a:xfrm>
        </p:grpSpPr>
        <p:cxnSp>
          <p:nvCxnSpPr>
            <p:cNvPr id="184" name="Straight Arrow Connector 183"/>
            <p:cNvCxnSpPr/>
            <p:nvPr/>
          </p:nvCxnSpPr>
          <p:spPr>
            <a:xfrm>
              <a:off x="3218613"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3416247"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3613881"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3811515"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4009149"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4206783"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4404417"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4602051"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4799685"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4997319"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5194953"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5392587"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5590221"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5787855"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5985489"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6183123"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6380757"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6578391"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6776032" y="2184386"/>
              <a:ext cx="0" cy="338683"/>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3" name="Rectangle 202"/>
          <p:cNvSpPr/>
          <p:nvPr/>
        </p:nvSpPr>
        <p:spPr>
          <a:xfrm>
            <a:off x="5405438" y="2581275"/>
            <a:ext cx="2114550" cy="2381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ight Triangle 203"/>
          <p:cNvSpPr/>
          <p:nvPr/>
        </p:nvSpPr>
        <p:spPr>
          <a:xfrm flipH="1">
            <a:off x="5629273" y="2071687"/>
            <a:ext cx="190502" cy="352425"/>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5" name="Right Triangle 204"/>
          <p:cNvSpPr/>
          <p:nvPr/>
        </p:nvSpPr>
        <p:spPr>
          <a:xfrm>
            <a:off x="7124699" y="2071687"/>
            <a:ext cx="190501" cy="347663"/>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p:cNvSpPr/>
          <p:nvPr/>
        </p:nvSpPr>
        <p:spPr>
          <a:xfrm>
            <a:off x="5746873" y="2106096"/>
            <a:ext cx="269626" cy="276999"/>
          </a:xfrm>
          <a:prstGeom prst="rect">
            <a:avLst/>
          </a:prstGeom>
          <a:ln>
            <a:noFill/>
          </a:ln>
        </p:spPr>
        <p:txBody>
          <a:bodyPr wrap="none">
            <a:spAutoFit/>
          </a:bodyPr>
          <a:lstStyle/>
          <a:p>
            <a:pPr algn="ctr"/>
            <a:r>
              <a:rPr lang="en-US" sz="1200" dirty="0" smtClean="0">
                <a:latin typeface="Arial" pitchFamily="34" charset="0"/>
                <a:cs typeface="Arial" pitchFamily="34" charset="0"/>
              </a:rPr>
              <a:t>2</a:t>
            </a:r>
            <a:endParaRPr lang="en-US" sz="1200" dirty="0">
              <a:latin typeface="Arial" pitchFamily="34" charset="0"/>
              <a:cs typeface="Arial" pitchFamily="34" charset="0"/>
            </a:endParaRPr>
          </a:p>
        </p:txBody>
      </p:sp>
      <p:sp>
        <p:nvSpPr>
          <p:cNvPr id="207" name="Rectangle 206"/>
          <p:cNvSpPr/>
          <p:nvPr/>
        </p:nvSpPr>
        <p:spPr>
          <a:xfrm>
            <a:off x="5589707" y="2363276"/>
            <a:ext cx="269626" cy="276999"/>
          </a:xfrm>
          <a:prstGeom prst="rect">
            <a:avLst/>
          </a:prstGeom>
        </p:spPr>
        <p:txBody>
          <a:bodyPr wrap="none">
            <a:spAutoFit/>
          </a:bodyPr>
          <a:lstStyle/>
          <a:p>
            <a:pPr algn="ctr"/>
            <a:r>
              <a:rPr lang="en-US" sz="1200" dirty="0" smtClean="0">
                <a:latin typeface="Arial" pitchFamily="34" charset="0"/>
                <a:cs typeface="Arial" pitchFamily="34" charset="0"/>
              </a:rPr>
              <a:t>1</a:t>
            </a:r>
            <a:endParaRPr lang="en-US" sz="1200" dirty="0">
              <a:latin typeface="Arial" pitchFamily="34" charset="0"/>
              <a:cs typeface="Arial" pitchFamily="34" charset="0"/>
            </a:endParaRPr>
          </a:p>
        </p:txBody>
      </p:sp>
      <p:sp>
        <p:nvSpPr>
          <p:cNvPr id="208" name="Rectangle 207"/>
          <p:cNvSpPr/>
          <p:nvPr/>
        </p:nvSpPr>
        <p:spPr>
          <a:xfrm>
            <a:off x="6927974" y="2125146"/>
            <a:ext cx="269626" cy="276999"/>
          </a:xfrm>
          <a:prstGeom prst="rect">
            <a:avLst/>
          </a:prstGeom>
        </p:spPr>
        <p:txBody>
          <a:bodyPr wrap="none">
            <a:spAutoFit/>
          </a:bodyPr>
          <a:lstStyle/>
          <a:p>
            <a:pPr algn="ctr"/>
            <a:r>
              <a:rPr lang="en-US" sz="1200" dirty="0" smtClean="0">
                <a:latin typeface="Arial" pitchFamily="34" charset="0"/>
                <a:cs typeface="Arial" pitchFamily="34" charset="0"/>
              </a:rPr>
              <a:t>2</a:t>
            </a:r>
            <a:endParaRPr lang="en-US" sz="1200" dirty="0">
              <a:latin typeface="Arial" pitchFamily="34" charset="0"/>
              <a:cs typeface="Arial" pitchFamily="34" charset="0"/>
            </a:endParaRPr>
          </a:p>
        </p:txBody>
      </p:sp>
      <p:sp>
        <p:nvSpPr>
          <p:cNvPr id="209" name="Rectangle 208"/>
          <p:cNvSpPr/>
          <p:nvPr/>
        </p:nvSpPr>
        <p:spPr>
          <a:xfrm>
            <a:off x="7070839" y="2353752"/>
            <a:ext cx="269626" cy="276999"/>
          </a:xfrm>
          <a:prstGeom prst="rect">
            <a:avLst/>
          </a:prstGeom>
        </p:spPr>
        <p:txBody>
          <a:bodyPr wrap="none">
            <a:spAutoFit/>
          </a:bodyPr>
          <a:lstStyle/>
          <a:p>
            <a:pPr algn="ctr"/>
            <a:r>
              <a:rPr lang="en-US" sz="1200" dirty="0" smtClean="0">
                <a:latin typeface="Arial" pitchFamily="34" charset="0"/>
                <a:cs typeface="Arial" pitchFamily="34" charset="0"/>
              </a:rPr>
              <a:t>1</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828502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14366" name="Equation" r:id="rId4" imgW="2070100" imgH="622300" progId="Equation.3">
                  <p:embed/>
                </p:oleObj>
              </mc:Choice>
              <mc:Fallback>
                <p:oleObj name="Equation" r:id="rId4" imgW="2070100" imgH="622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14367" name="Equation" r:id="rId6" imgW="1498600" imgH="457200" progId="Equation.3">
                  <p:embed/>
                </p:oleObj>
              </mc:Choice>
              <mc:Fallback>
                <p:oleObj name="Equation" r:id="rId6" imgW="1498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log p</a:t>
              </a:r>
              <a:endParaRPr lang="en-US" sz="2800" i="1" dirty="0">
                <a:latin typeface="Times New Roman" pitchFamily="18" charset="0"/>
                <a:cs typeface="Times New Roman" pitchFamily="18" charset="0"/>
              </a:endParaRP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p</a:t>
              </a:r>
              <a:endParaRPr lang="en-US" sz="2800" i="1" dirty="0">
                <a:latin typeface="Times New Roman" pitchFamily="18" charset="0"/>
                <a:cs typeface="Times New Roman" pitchFamily="18" charset="0"/>
              </a:endParaRP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smtClean="0">
                  <a:latin typeface="Times New Roman" pitchFamily="18" charset="0"/>
                  <a:cs typeface="Times New Roman" pitchFamily="18" charset="0"/>
                </a:rPr>
                <a:t>c</a:t>
              </a:r>
              <a:endParaRPr lang="en-US" sz="3200" b="1" i="1" baseline="-25000" dirty="0">
                <a:latin typeface="Times New Roman" pitchFamily="18" charset="0"/>
                <a:cs typeface="Times New Roman" pitchFamily="18" charset="0"/>
              </a:endParaRP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smtClean="0"/>
              <a:t>Normally Consolidated Clay</a:t>
            </a:r>
            <a:endParaRPr lang="en-US" b="1" u="sng" dirty="0"/>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smtClean="0">
                <a:latin typeface="Times New Roman" pitchFamily="18" charset="0"/>
                <a:cs typeface="Times New Roman" pitchFamily="18" charset="0"/>
              </a:rPr>
              <a:t>c</a:t>
            </a:r>
            <a:r>
              <a:rPr lang="en-US" sz="3200" b="1" i="1" baseline="-25000" dirty="0" smtClean="0">
                <a:latin typeface="Times New Roman" pitchFamily="18" charset="0"/>
                <a:cs typeface="Times New Roman" pitchFamily="18" charset="0"/>
              </a:rPr>
              <a:t>s</a:t>
            </a:r>
            <a:endParaRPr lang="en-US" sz="3200" b="1" i="1" baseline="-25000" dirty="0">
              <a:latin typeface="Times New Roman" pitchFamily="18" charset="0"/>
              <a:cs typeface="Times New Roman" pitchFamily="18" charset="0"/>
            </a:endParaRP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smtClean="0"/>
              <a:t>Compression Index</a:t>
            </a:r>
            <a:endParaRPr lang="en-US" dirty="0"/>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smtClean="0"/>
              <a:t>Swelling Index</a:t>
            </a:r>
            <a:endParaRPr lang="en-US" dirty="0"/>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19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30"/>
          <p:cNvSpPr txBox="1">
            <a:spLocks noChangeArrowheads="1"/>
          </p:cNvSpPr>
          <p:nvPr/>
        </p:nvSpPr>
        <p:spPr bwMode="auto">
          <a:xfrm>
            <a:off x="7869905" y="841838"/>
            <a:ext cx="346570" cy="215444"/>
          </a:xfrm>
          <a:prstGeom prst="rect">
            <a:avLst/>
          </a:prstGeom>
          <a:noFill/>
          <a:ln w="9525">
            <a:noFill/>
            <a:miter lim="800000"/>
            <a:headEnd/>
            <a:tailEnd/>
          </a:ln>
        </p:spPr>
        <p:txBody>
          <a:bodyPr wrap="none">
            <a:spAutoFit/>
          </a:bodyPr>
          <a:lstStyle/>
          <a:p>
            <a:r>
              <a:rPr lang="en-US" sz="800" dirty="0">
                <a:latin typeface="Calibri" pitchFamily="34" charset="0"/>
              </a:rPr>
              <a:t>G.S.</a:t>
            </a:r>
          </a:p>
        </p:txBody>
      </p:sp>
      <p:graphicFrame>
        <p:nvGraphicFramePr>
          <p:cNvPr id="14" name="Chart 13"/>
          <p:cNvGraphicFramePr>
            <a:graphicFrameLocks noGrp="1"/>
          </p:cNvGraphicFramePr>
          <p:nvPr>
            <p:extLst>
              <p:ext uri="{D42A27DB-BD31-4B8C-83A1-F6EECF244321}">
                <p14:modId xmlns:p14="http://schemas.microsoft.com/office/powerpoint/2010/main" val="66995728"/>
              </p:ext>
            </p:extLst>
          </p:nvPr>
        </p:nvGraphicFramePr>
        <p:xfrm>
          <a:off x="1701800" y="2088707"/>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4099" name="TextBox 14"/>
          <p:cNvSpPr txBox="1">
            <a:spLocks noChangeArrowheads="1"/>
          </p:cNvSpPr>
          <p:nvPr/>
        </p:nvSpPr>
        <p:spPr bwMode="auto">
          <a:xfrm>
            <a:off x="4521200" y="597490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4100" name="TextBox 16"/>
          <p:cNvSpPr txBox="1">
            <a:spLocks noChangeArrowheads="1"/>
          </p:cNvSpPr>
          <p:nvPr/>
        </p:nvSpPr>
        <p:spPr bwMode="auto">
          <a:xfrm rot="-5400000">
            <a:off x="818356" y="3696051"/>
            <a:ext cx="1450975" cy="369888"/>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87" name="Freeform 86"/>
          <p:cNvSpPr/>
          <p:nvPr/>
        </p:nvSpPr>
        <p:spPr>
          <a:xfrm>
            <a:off x="3516313" y="291738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3525838" y="2884045"/>
            <a:ext cx="66675" cy="666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3871913" y="2906270"/>
            <a:ext cx="44450" cy="4445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4106863" y="2945957"/>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4643438" y="3317432"/>
            <a:ext cx="44450"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4929188" y="3720657"/>
            <a:ext cx="44450" cy="4445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5326063" y="4327082"/>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5616575" y="4769995"/>
            <a:ext cx="46038"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stCxn id="98" idx="6"/>
          </p:cNvCxnSpPr>
          <p:nvPr/>
        </p:nvCxnSpPr>
        <p:spPr>
          <a:xfrm flipH="1" flipV="1">
            <a:off x="3892550" y="4546157"/>
            <a:ext cx="1985963" cy="588963"/>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63975" y="4527107"/>
            <a:ext cx="46038"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4716463" y="4789045"/>
            <a:ext cx="188912" cy="5715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834063" y="5112895"/>
            <a:ext cx="44450"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8" name="Rectangle 127"/>
          <p:cNvSpPr/>
          <p:nvPr/>
        </p:nvSpPr>
        <p:spPr>
          <a:xfrm>
            <a:off x="4494213" y="5712970"/>
            <a:ext cx="241300" cy="25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135"/>
          <p:cNvGrpSpPr>
            <a:grpSpLocks/>
          </p:cNvGrpSpPr>
          <p:nvPr/>
        </p:nvGrpSpPr>
        <p:grpSpPr bwMode="auto">
          <a:xfrm>
            <a:off x="363538" y="5839075"/>
            <a:ext cx="4487862" cy="914400"/>
            <a:chOff x="362952" y="5440267"/>
            <a:chExt cx="4488447" cy="915210"/>
          </a:xfrm>
        </p:grpSpPr>
        <p:sp>
          <p:nvSpPr>
            <p:cNvPr id="4141"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a:latin typeface="Calibri" pitchFamily="34" charset="0"/>
                </a:rPr>
                <a:t>Overconsolidation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3" name="Group 134"/>
            <p:cNvGrpSpPr>
              <a:grpSpLocks/>
            </p:cNvGrpSpPr>
            <p:nvPr/>
          </p:nvGrpSpPr>
          <p:grpSpPr bwMode="auto">
            <a:xfrm>
              <a:off x="2806884" y="5440267"/>
              <a:ext cx="425835" cy="674132"/>
              <a:chOff x="914584" y="2443067"/>
              <a:chExt cx="425835" cy="674132"/>
            </a:xfrm>
          </p:grpSpPr>
          <p:sp>
            <p:nvSpPr>
              <p:cNvPr id="4143"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dirty="0">
                    <a:latin typeface="Calibri" pitchFamily="34" charset="0"/>
                  </a:rPr>
                  <a:t> P</a:t>
                </a:r>
                <a:r>
                  <a:rPr lang="en-US" b="1" baseline="-25000" dirty="0">
                    <a:latin typeface="Calibri" pitchFamily="34" charset="0"/>
                  </a:rPr>
                  <a:t>c</a:t>
                </a:r>
              </a:p>
            </p:txBody>
          </p:sp>
          <p:sp>
            <p:nvSpPr>
              <p:cNvPr id="4144"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p>
            </p:txBody>
          </p:sp>
          <p:cxnSp>
            <p:nvCxnSpPr>
              <p:cNvPr id="134" name="Straight Connector 133"/>
              <p:cNvCxnSpPr/>
              <p:nvPr/>
            </p:nvCxnSpPr>
            <p:spPr>
              <a:xfrm>
                <a:off x="977641" y="2781504"/>
                <a:ext cx="304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36" name="TextBox 136"/>
          <p:cNvSpPr txBox="1">
            <a:spLocks noChangeArrowheads="1"/>
          </p:cNvSpPr>
          <p:nvPr/>
        </p:nvSpPr>
        <p:spPr bwMode="auto">
          <a:xfrm>
            <a:off x="114300" y="920307"/>
            <a:ext cx="301625" cy="369888"/>
          </a:xfrm>
          <a:prstGeom prst="rect">
            <a:avLst/>
          </a:prstGeom>
          <a:noFill/>
          <a:ln w="9525">
            <a:noFill/>
            <a:miter lim="800000"/>
            <a:headEnd/>
            <a:tailEnd/>
          </a:ln>
        </p:spPr>
        <p:txBody>
          <a:bodyPr wrap="none">
            <a:spAutoFit/>
          </a:bodyPr>
          <a:lstStyle/>
          <a:p>
            <a:r>
              <a:rPr lang="en-US" b="1" dirty="0">
                <a:latin typeface="Calibri" pitchFamily="34" charset="0"/>
              </a:rPr>
              <a:t>1</a:t>
            </a:r>
          </a:p>
        </p:txBody>
      </p:sp>
      <p:sp>
        <p:nvSpPr>
          <p:cNvPr id="138" name="Oval 137"/>
          <p:cNvSpPr/>
          <p:nvPr/>
        </p:nvSpPr>
        <p:spPr>
          <a:xfrm>
            <a:off x="63500" y="920307"/>
            <a:ext cx="403225" cy="403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38" name="Rectangle 138"/>
          <p:cNvSpPr>
            <a:spLocks noChangeArrowheads="1"/>
          </p:cNvSpPr>
          <p:nvPr/>
        </p:nvSpPr>
        <p:spPr bwMode="auto">
          <a:xfrm>
            <a:off x="495300" y="939357"/>
            <a:ext cx="2868613" cy="368300"/>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Normally Consolidated Soil </a:t>
            </a:r>
            <a:endParaRPr lang="en-US" dirty="0">
              <a:latin typeface="Calibri" pitchFamily="34" charset="0"/>
            </a:endParaRPr>
          </a:p>
        </p:txBody>
      </p:sp>
      <p:sp>
        <p:nvSpPr>
          <p:cNvPr id="4139" name="Rectangle 47"/>
          <p:cNvSpPr>
            <a:spLocks noChangeArrowheads="1"/>
          </p:cNvSpPr>
          <p:nvPr/>
        </p:nvSpPr>
        <p:spPr bwMode="auto">
          <a:xfrm>
            <a:off x="520700" y="539307"/>
            <a:ext cx="6510338" cy="369888"/>
          </a:xfrm>
          <a:prstGeom prst="rect">
            <a:avLst/>
          </a:prstGeom>
          <a:noFill/>
          <a:ln w="9525">
            <a:noFill/>
            <a:miter lim="800000"/>
            <a:headEnd/>
            <a:tailEnd/>
          </a:ln>
        </p:spPr>
        <p:txBody>
          <a:bodyPr wrap="none">
            <a:spAutoFit/>
          </a:bodyPr>
          <a:lstStyle/>
          <a:p>
            <a:r>
              <a:rPr lang="en-US" b="1" u="sng" dirty="0">
                <a:latin typeface="Calibri" pitchFamily="34" charset="0"/>
              </a:rPr>
              <a:t>Casagrande’s Method to Determine Preconsolidation Pressure (Pc)</a:t>
            </a:r>
          </a:p>
        </p:txBody>
      </p:sp>
      <p:sp>
        <p:nvSpPr>
          <p:cNvPr id="50" name="TextBox 49"/>
          <p:cNvSpPr txBox="1"/>
          <p:nvPr/>
        </p:nvSpPr>
        <p:spPr>
          <a:xfrm>
            <a:off x="1895340" y="64930"/>
            <a:ext cx="5468164" cy="369332"/>
          </a:xfrm>
          <a:prstGeom prst="rect">
            <a:avLst/>
          </a:prstGeom>
          <a:solidFill>
            <a:srgbClr val="FFFF00"/>
          </a:solidFill>
          <a:ln>
            <a:noFill/>
          </a:ln>
        </p:spPr>
        <p:txBody>
          <a:bodyPr wrap="none" rtlCol="0">
            <a:spAutoFit/>
          </a:bodyPr>
          <a:lstStyle/>
          <a:p>
            <a:r>
              <a:rPr lang="en-US" dirty="0" smtClean="0"/>
              <a:t>Normally Consolidated and Overconsolidated  Clay</a:t>
            </a:r>
            <a:endParaRPr lang="en-US" dirty="0"/>
          </a:p>
        </p:txBody>
      </p:sp>
      <p:cxnSp>
        <p:nvCxnSpPr>
          <p:cNvPr id="99" name="Straight Arrow Connector 98"/>
          <p:cNvCxnSpPr/>
          <p:nvPr/>
        </p:nvCxnSpPr>
        <p:spPr>
          <a:xfrm>
            <a:off x="5143500" y="4038600"/>
            <a:ext cx="146050" cy="2349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958854" y="915045"/>
            <a:ext cx="2963690" cy="1267325"/>
            <a:chOff x="5958854" y="915045"/>
            <a:chExt cx="2963690" cy="1267325"/>
          </a:xfrm>
        </p:grpSpPr>
        <p:sp>
          <p:nvSpPr>
            <p:cNvPr id="52" name="Freeform 51"/>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3" name="Rectangle 52"/>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4" name="Rectangle 53"/>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5" name="Straight Connector 54"/>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7" name="Group 28"/>
            <p:cNvGrpSpPr>
              <a:grpSpLocks/>
            </p:cNvGrpSpPr>
            <p:nvPr/>
          </p:nvGrpSpPr>
          <p:grpSpPr bwMode="auto">
            <a:xfrm>
              <a:off x="7796525" y="1219875"/>
              <a:ext cx="204186" cy="57606"/>
              <a:chOff x="762000" y="609600"/>
              <a:chExt cx="533400" cy="228600"/>
            </a:xfrm>
          </p:grpSpPr>
          <p:cxnSp>
            <p:nvCxnSpPr>
              <p:cNvPr id="143" name="Straight Connector 142"/>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2" name="Isosceles Triangle 61"/>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3"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4"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5" name="Straight Connector 64"/>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Oval 70"/>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2" name="Oval 71"/>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3"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4"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5"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6" name="Rectangle 75"/>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7" name="Straight Connector 76"/>
            <p:cNvCxnSpPr/>
            <p:nvPr/>
          </p:nvCxnSpPr>
          <p:spPr>
            <a:xfrm>
              <a:off x="6214086" y="1721524"/>
              <a:ext cx="22970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8" name="Group 68"/>
            <p:cNvGrpSpPr>
              <a:grpSpLocks/>
            </p:cNvGrpSpPr>
            <p:nvPr/>
          </p:nvGrpSpPr>
          <p:grpSpPr bwMode="auto">
            <a:xfrm>
              <a:off x="7733781" y="1606313"/>
              <a:ext cx="595542" cy="116412"/>
              <a:chOff x="5240338" y="1524006"/>
              <a:chExt cx="888999" cy="153190"/>
            </a:xfrm>
          </p:grpSpPr>
          <p:cxnSp>
            <p:nvCxnSpPr>
              <p:cNvPr id="133" name="Straight Arrow Connector 13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9" name="Group 69"/>
            <p:cNvGrpSpPr>
              <a:grpSpLocks/>
            </p:cNvGrpSpPr>
            <p:nvPr/>
          </p:nvGrpSpPr>
          <p:grpSpPr bwMode="auto">
            <a:xfrm>
              <a:off x="7059543" y="1602713"/>
              <a:ext cx="595542" cy="116411"/>
              <a:chOff x="5240338" y="1524006"/>
              <a:chExt cx="888999" cy="153190"/>
            </a:xfrm>
          </p:grpSpPr>
          <p:cxnSp>
            <p:nvCxnSpPr>
              <p:cNvPr id="111" name="Straight Arrow Connector 11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80"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81"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4"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9" name="Group 69"/>
            <p:cNvGrpSpPr>
              <a:grpSpLocks/>
            </p:cNvGrpSpPr>
            <p:nvPr/>
          </p:nvGrpSpPr>
          <p:grpSpPr bwMode="auto">
            <a:xfrm>
              <a:off x="6390622" y="1602713"/>
              <a:ext cx="595542" cy="116411"/>
              <a:chOff x="5240338" y="1524006"/>
              <a:chExt cx="888999" cy="153190"/>
            </a:xfrm>
          </p:grpSpPr>
          <p:cxnSp>
            <p:nvCxnSpPr>
              <p:cNvPr id="102" name="Straight Arrow Connector 10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4" name="TextBox 3"/>
          <p:cNvSpPr txBox="1"/>
          <p:nvPr/>
        </p:nvSpPr>
        <p:spPr>
          <a:xfrm>
            <a:off x="344383" y="1531918"/>
            <a:ext cx="4311886" cy="307777"/>
          </a:xfrm>
          <a:prstGeom prst="rect">
            <a:avLst/>
          </a:prstGeom>
          <a:noFill/>
        </p:spPr>
        <p:txBody>
          <a:bodyPr wrap="none" rtlCol="0">
            <a:spAutoFit/>
          </a:bodyPr>
          <a:lstStyle/>
          <a:p>
            <a:r>
              <a:rPr lang="en-US" sz="1400" i="1" dirty="0" smtClean="0"/>
              <a:t>P</a:t>
            </a:r>
            <a:r>
              <a:rPr lang="en-US" sz="1400" i="1" baseline="-25000" dirty="0" smtClean="0"/>
              <a:t>o</a:t>
            </a:r>
            <a:r>
              <a:rPr lang="en-US" sz="1400" i="1" dirty="0" smtClean="0"/>
              <a:t> = 3x (96) + 4 (96-62.4) + 8 (110-62.4) = 803.2 psf</a:t>
            </a:r>
            <a:endParaRPr lang="en-US" sz="1400" i="1" dirty="0"/>
          </a:p>
        </p:txBody>
      </p:sp>
      <p:cxnSp>
        <p:nvCxnSpPr>
          <p:cNvPr id="7" name="Straight Arrow Connector 6"/>
          <p:cNvCxnSpPr/>
          <p:nvPr/>
        </p:nvCxnSpPr>
        <p:spPr>
          <a:xfrm flipV="1">
            <a:off x="4554187" y="2594758"/>
            <a:ext cx="0" cy="3105398"/>
          </a:xfrm>
          <a:prstGeom prst="straightConnector1">
            <a:avLst/>
          </a:prstGeom>
          <a:ln w="349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22245" y="2252745"/>
            <a:ext cx="487634" cy="369332"/>
          </a:xfrm>
          <a:prstGeom prst="rect">
            <a:avLst/>
          </a:prstGeom>
          <a:solidFill>
            <a:schemeClr val="bg1"/>
          </a:solidFill>
          <a:ln>
            <a:solidFill>
              <a:schemeClr val="accent1"/>
            </a:solidFill>
          </a:ln>
        </p:spPr>
        <p:txBody>
          <a:bodyPr wrap="none">
            <a:spAutoFit/>
          </a:bodyPr>
          <a:lstStyle/>
          <a:p>
            <a:r>
              <a:rPr lang="en-US" i="1" dirty="0"/>
              <a:t>P</a:t>
            </a:r>
            <a:r>
              <a:rPr lang="en-US" i="1" baseline="-25000" dirty="0"/>
              <a:t>o</a:t>
            </a:r>
            <a:r>
              <a:rPr lang="en-US" i="1" dirty="0"/>
              <a:t> </a:t>
            </a:r>
            <a:endParaRPr lang="en-US" dirty="0"/>
          </a:p>
        </p:txBody>
      </p:sp>
      <p:sp>
        <p:nvSpPr>
          <p:cNvPr id="10" name="Freeform 9"/>
          <p:cNvSpPr/>
          <p:nvPr/>
        </p:nvSpPr>
        <p:spPr>
          <a:xfrm>
            <a:off x="519166" y="1775361"/>
            <a:ext cx="3809390" cy="611579"/>
          </a:xfrm>
          <a:custGeom>
            <a:avLst/>
            <a:gdLst>
              <a:gd name="connsiteX0" fmla="*/ 27099 w 3809390"/>
              <a:gd name="connsiteY0" fmla="*/ 0 h 611579"/>
              <a:gd name="connsiteX1" fmla="*/ 306169 w 3809390"/>
              <a:gd name="connsiteY1" fmla="*/ 469075 h 611579"/>
              <a:gd name="connsiteX2" fmla="*/ 2206221 w 3809390"/>
              <a:gd name="connsiteY2" fmla="*/ 142504 h 611579"/>
              <a:gd name="connsiteX3" fmla="*/ 3809390 w 3809390"/>
              <a:gd name="connsiteY3" fmla="*/ 611579 h 611579"/>
            </a:gdLst>
            <a:ahLst/>
            <a:cxnLst>
              <a:cxn ang="0">
                <a:pos x="connsiteX0" y="connsiteY0"/>
              </a:cxn>
              <a:cxn ang="0">
                <a:pos x="connsiteX1" y="connsiteY1"/>
              </a:cxn>
              <a:cxn ang="0">
                <a:pos x="connsiteX2" y="connsiteY2"/>
              </a:cxn>
              <a:cxn ang="0">
                <a:pos x="connsiteX3" y="connsiteY3"/>
              </a:cxn>
            </a:cxnLst>
            <a:rect l="l" t="t" r="r" b="b"/>
            <a:pathLst>
              <a:path w="3809390" h="611579">
                <a:moveTo>
                  <a:pt x="27099" y="0"/>
                </a:moveTo>
                <a:cubicBezTo>
                  <a:pt x="-14960" y="222662"/>
                  <a:pt x="-57018" y="445324"/>
                  <a:pt x="306169" y="469075"/>
                </a:cubicBezTo>
                <a:cubicBezTo>
                  <a:pt x="669356" y="492826"/>
                  <a:pt x="1622351" y="118753"/>
                  <a:pt x="2206221" y="142504"/>
                </a:cubicBezTo>
                <a:cubicBezTo>
                  <a:pt x="2790091" y="166255"/>
                  <a:pt x="3299740" y="388917"/>
                  <a:pt x="3809390" y="611579"/>
                </a:cubicBezTo>
              </a:path>
            </a:pathLst>
          </a:custGeom>
          <a:noFill/>
          <a:ln w="0">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06119" y="5660962"/>
            <a:ext cx="707245" cy="246221"/>
          </a:xfrm>
          <a:prstGeom prst="rect">
            <a:avLst/>
          </a:prstGeom>
        </p:spPr>
        <p:txBody>
          <a:bodyPr wrap="none">
            <a:spAutoFit/>
          </a:bodyPr>
          <a:lstStyle/>
          <a:p>
            <a:r>
              <a:rPr lang="en-US" sz="1000" i="1" dirty="0"/>
              <a:t>803.2 psf</a:t>
            </a:r>
          </a:p>
        </p:txBody>
      </p:sp>
    </p:spTree>
    <p:extLst>
      <p:ext uri="{BB962C8B-B14F-4D97-AF65-F5344CB8AC3E}">
        <p14:creationId xmlns:p14="http://schemas.microsoft.com/office/powerpoint/2010/main" val="390913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3072544851"/>
              </p:ext>
            </p:extLst>
          </p:nvPr>
        </p:nvGraphicFramePr>
        <p:xfrm>
          <a:off x="1553358" y="1656113"/>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6387" name="TextBox 14"/>
          <p:cNvSpPr txBox="1">
            <a:spLocks noChangeArrowheads="1"/>
          </p:cNvSpPr>
          <p:nvPr/>
        </p:nvSpPr>
        <p:spPr bwMode="auto">
          <a:xfrm>
            <a:off x="4372758" y="5542313"/>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6388" name="TextBox 16"/>
          <p:cNvSpPr txBox="1">
            <a:spLocks noChangeArrowheads="1"/>
          </p:cNvSpPr>
          <p:nvPr/>
        </p:nvSpPr>
        <p:spPr bwMode="auto">
          <a:xfrm rot="-5400000">
            <a:off x="669914" y="3263457"/>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367871" y="2484788"/>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3865552" y="2858644"/>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352121" y="2597501"/>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TextBox 84"/>
          <p:cNvSpPr txBox="1">
            <a:spLocks noChangeArrowheads="1"/>
          </p:cNvSpPr>
          <p:nvPr/>
        </p:nvSpPr>
        <p:spPr bwMode="auto">
          <a:xfrm>
            <a:off x="5071258" y="2538763"/>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6" name="TextBox 85"/>
          <p:cNvSpPr txBox="1">
            <a:spLocks noChangeArrowheads="1"/>
          </p:cNvSpPr>
          <p:nvPr/>
        </p:nvSpPr>
        <p:spPr bwMode="auto">
          <a:xfrm>
            <a:off x="5053796" y="2786413"/>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8" name="TextBox 87"/>
          <p:cNvSpPr txBox="1">
            <a:spLocks noChangeArrowheads="1"/>
          </p:cNvSpPr>
          <p:nvPr/>
        </p:nvSpPr>
        <p:spPr bwMode="auto">
          <a:xfrm>
            <a:off x="3864758" y="5191476"/>
            <a:ext cx="792163"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 P</a:t>
            </a:r>
            <a:r>
              <a:rPr lang="en-US" b="1" baseline="-25000">
                <a:solidFill>
                  <a:srgbClr val="FF0000"/>
                </a:solidFill>
                <a:latin typeface="Calibri" pitchFamily="34" charset="0"/>
              </a:rPr>
              <a:t>c</a:t>
            </a:r>
          </a:p>
        </p:txBody>
      </p:sp>
      <p:sp>
        <p:nvSpPr>
          <p:cNvPr id="91" name="Oval 90"/>
          <p:cNvSpPr/>
          <p:nvPr/>
        </p:nvSpPr>
        <p:spPr>
          <a:xfrm>
            <a:off x="3377396" y="2451451"/>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723471" y="2473676"/>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958421" y="2513363"/>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94996" y="2884838"/>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780746" y="32880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177621" y="3894488"/>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468133" y="4337401"/>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744108" y="4113563"/>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15533" y="4094513"/>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568021" y="4356451"/>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601233" y="2322863"/>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685621" y="4680301"/>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TextBox 112"/>
          <p:cNvSpPr txBox="1">
            <a:spLocks noChangeArrowheads="1"/>
          </p:cNvSpPr>
          <p:nvPr/>
        </p:nvSpPr>
        <p:spPr bwMode="auto">
          <a:xfrm>
            <a:off x="4013983" y="2619726"/>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587196" y="2378426"/>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445908" y="3270601"/>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16" name="TextBox 115"/>
          <p:cNvSpPr txBox="1">
            <a:spLocks noChangeArrowheads="1"/>
          </p:cNvSpPr>
          <p:nvPr/>
        </p:nvSpPr>
        <p:spPr bwMode="auto">
          <a:xfrm rot="897422">
            <a:off x="5474483" y="3143601"/>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17" name="TextBox 116"/>
          <p:cNvSpPr txBox="1">
            <a:spLocks noChangeArrowheads="1"/>
          </p:cNvSpPr>
          <p:nvPr/>
        </p:nvSpPr>
        <p:spPr bwMode="auto">
          <a:xfrm rot="3404184">
            <a:off x="4604533" y="3781776"/>
            <a:ext cx="1638300" cy="260350"/>
          </a:xfrm>
          <a:prstGeom prst="rect">
            <a:avLst/>
          </a:prstGeom>
          <a:noFill/>
          <a:ln w="9525">
            <a:noFill/>
            <a:miter lim="800000"/>
            <a:headEnd/>
            <a:tailEnd/>
          </a:ln>
        </p:spPr>
        <p:txBody>
          <a:bodyPr wrap="none">
            <a:spAutoFit/>
          </a:bodyPr>
          <a:lstStyle/>
          <a:p>
            <a:r>
              <a:rPr lang="en-US" sz="1100">
                <a:latin typeface="Calibri" pitchFamily="34" charset="0"/>
              </a:rPr>
              <a:t>    Extend the straight line</a:t>
            </a:r>
          </a:p>
        </p:txBody>
      </p:sp>
      <p:sp>
        <p:nvSpPr>
          <p:cNvPr id="118" name="TextBox 117"/>
          <p:cNvSpPr txBox="1">
            <a:spLocks noChangeArrowheads="1"/>
          </p:cNvSpPr>
          <p:nvPr/>
        </p:nvSpPr>
        <p:spPr bwMode="auto">
          <a:xfrm rot="-726714">
            <a:off x="4367996" y="2235551"/>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20" name="TextBox 119"/>
          <p:cNvSpPr txBox="1">
            <a:spLocks noChangeArrowheads="1"/>
          </p:cNvSpPr>
          <p:nvPr/>
        </p:nvSpPr>
        <p:spPr bwMode="auto">
          <a:xfrm>
            <a:off x="2569358" y="1287813"/>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3936196" y="1622776"/>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553858" y="3573813"/>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158446" y="2594326"/>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218771" y="2605438"/>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268108" y="2619726"/>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345771" y="5280376"/>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35"/>
          <p:cNvGrpSpPr>
            <a:grpSpLocks/>
          </p:cNvGrpSpPr>
          <p:nvPr/>
        </p:nvGrpSpPr>
        <p:grpSpPr bwMode="auto">
          <a:xfrm>
            <a:off x="197283" y="5796623"/>
            <a:ext cx="4487862" cy="914400"/>
            <a:chOff x="362952" y="5440267"/>
            <a:chExt cx="4488447" cy="915210"/>
          </a:xfrm>
        </p:grpSpPr>
        <p:sp>
          <p:nvSpPr>
            <p:cNvPr id="16429"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err="1">
                  <a:latin typeface="Calibri" pitchFamily="34" charset="0"/>
                </a:rPr>
                <a:t>Overconsolidation</a:t>
              </a:r>
              <a:r>
                <a:rPr lang="en-US" sz="1400" dirty="0">
                  <a:latin typeface="Calibri" pitchFamily="34" charset="0"/>
                </a:rPr>
                <a:t>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16430" name="Group 134"/>
            <p:cNvGrpSpPr>
              <a:grpSpLocks/>
            </p:cNvGrpSpPr>
            <p:nvPr/>
          </p:nvGrpSpPr>
          <p:grpSpPr bwMode="auto">
            <a:xfrm>
              <a:off x="2806884" y="5440267"/>
              <a:ext cx="425835" cy="674132"/>
              <a:chOff x="914584" y="2443067"/>
              <a:chExt cx="425835" cy="674132"/>
            </a:xfrm>
          </p:grpSpPr>
          <p:sp>
            <p:nvSpPr>
              <p:cNvPr id="16431"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6432"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2859077" y="3728595"/>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TextBox 118"/>
          <p:cNvSpPr txBox="1">
            <a:spLocks noChangeArrowheads="1"/>
          </p:cNvSpPr>
          <p:nvPr/>
        </p:nvSpPr>
        <p:spPr bwMode="auto">
          <a:xfrm>
            <a:off x="4279096" y="4842226"/>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sp>
        <p:nvSpPr>
          <p:cNvPr id="16424" name="TextBox 136"/>
          <p:cNvSpPr txBox="1">
            <a:spLocks noChangeArrowheads="1"/>
          </p:cNvSpPr>
          <p:nvPr/>
        </p:nvSpPr>
        <p:spPr bwMode="auto">
          <a:xfrm>
            <a:off x="457200" y="469900"/>
            <a:ext cx="301625" cy="369888"/>
          </a:xfrm>
          <a:prstGeom prst="rect">
            <a:avLst/>
          </a:prstGeom>
          <a:noFill/>
          <a:ln w="9525">
            <a:noFill/>
            <a:miter lim="800000"/>
            <a:headEnd/>
            <a:tailEnd/>
          </a:ln>
        </p:spPr>
        <p:txBody>
          <a:bodyPr wrap="none">
            <a:spAutoFit/>
          </a:bodyPr>
          <a:lstStyle/>
          <a:p>
            <a:r>
              <a:rPr lang="en-US" b="1">
                <a:latin typeface="Calibri" pitchFamily="34" charset="0"/>
              </a:rPr>
              <a:t>1</a:t>
            </a:r>
          </a:p>
        </p:txBody>
      </p:sp>
      <p:sp>
        <p:nvSpPr>
          <p:cNvPr id="138" name="Oval 137"/>
          <p:cNvSpPr/>
          <p:nvPr/>
        </p:nvSpPr>
        <p:spPr>
          <a:xfrm>
            <a:off x="368300" y="4318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6" name="Rectangle 138"/>
          <p:cNvSpPr>
            <a:spLocks noChangeArrowheads="1"/>
          </p:cNvSpPr>
          <p:nvPr/>
        </p:nvSpPr>
        <p:spPr bwMode="auto">
          <a:xfrm>
            <a:off x="838200" y="488950"/>
            <a:ext cx="2868613" cy="368300"/>
          </a:xfrm>
          <a:prstGeom prst="rect">
            <a:avLst/>
          </a:prstGeom>
          <a:noFill/>
          <a:ln w="9525">
            <a:noFill/>
            <a:miter lim="800000"/>
            <a:headEnd/>
            <a:tailEnd/>
          </a:ln>
        </p:spPr>
        <p:txBody>
          <a:bodyPr wrap="none">
            <a:spAutoFit/>
          </a:bodyPr>
          <a:lstStyle/>
          <a:p>
            <a:r>
              <a:rPr lang="en-US">
                <a:latin typeface="Calibri" pitchFamily="34" charset="0"/>
              </a:rPr>
              <a:t> </a:t>
            </a:r>
            <a:r>
              <a:rPr lang="en-US" b="1" u="sng">
                <a:latin typeface="Calibri" pitchFamily="34" charset="0"/>
              </a:rPr>
              <a:t>Normally Consolidated Soil </a:t>
            </a:r>
            <a:endParaRPr lang="en-US">
              <a:latin typeface="Calibri" pitchFamily="34" charset="0"/>
            </a:endParaRPr>
          </a:p>
        </p:txBody>
      </p:sp>
      <p:sp>
        <p:nvSpPr>
          <p:cNvPr id="16427" name="Rectangle 47"/>
          <p:cNvSpPr>
            <a:spLocks noChangeArrowheads="1"/>
          </p:cNvSpPr>
          <p:nvPr/>
        </p:nvSpPr>
        <p:spPr bwMode="auto">
          <a:xfrm>
            <a:off x="863600" y="88900"/>
            <a:ext cx="6510338"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Preconsolidation Pressure (Pc)</a:t>
            </a:r>
          </a:p>
        </p:txBody>
      </p:sp>
      <p:grpSp>
        <p:nvGrpSpPr>
          <p:cNvPr id="50" name="Group 49"/>
          <p:cNvGrpSpPr/>
          <p:nvPr/>
        </p:nvGrpSpPr>
        <p:grpSpPr>
          <a:xfrm>
            <a:off x="6113233" y="422219"/>
            <a:ext cx="2963690" cy="1267325"/>
            <a:chOff x="5958854" y="915045"/>
            <a:chExt cx="2963690" cy="1267325"/>
          </a:xfrm>
        </p:grpSpPr>
        <p:sp>
          <p:nvSpPr>
            <p:cNvPr id="51" name="Freeform 50"/>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2" name="Rectangle 51"/>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3" name="Rectangle 52"/>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4" name="Straight Connector 53"/>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6" name="Group 28"/>
            <p:cNvGrpSpPr>
              <a:grpSpLocks/>
            </p:cNvGrpSpPr>
            <p:nvPr/>
          </p:nvGrpSpPr>
          <p:grpSpPr bwMode="auto">
            <a:xfrm>
              <a:off x="7796525" y="1219875"/>
              <a:ext cx="204186" cy="57606"/>
              <a:chOff x="762000" y="609600"/>
              <a:chExt cx="533400" cy="228600"/>
            </a:xfrm>
          </p:grpSpPr>
          <p:cxnSp>
            <p:nvCxnSpPr>
              <p:cNvPr id="142" name="Straight Connector 14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0" name="Isosceles Triangle 59"/>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1"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2"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3" name="Straight Connector 62"/>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8" name="Oval 67"/>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9" name="Oval 68"/>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2"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3"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4" name="Rectangle 73"/>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5" name="Straight Connector 74"/>
            <p:cNvCxnSpPr/>
            <p:nvPr/>
          </p:nvCxnSpPr>
          <p:spPr>
            <a:xfrm>
              <a:off x="6214086" y="1721524"/>
              <a:ext cx="22970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6" name="Group 68"/>
            <p:cNvGrpSpPr>
              <a:grpSpLocks/>
            </p:cNvGrpSpPr>
            <p:nvPr/>
          </p:nvGrpSpPr>
          <p:grpSpPr bwMode="auto">
            <a:xfrm>
              <a:off x="7733781" y="1606313"/>
              <a:ext cx="595542" cy="116412"/>
              <a:chOff x="5240338" y="1524006"/>
              <a:chExt cx="888999" cy="153190"/>
            </a:xfrm>
          </p:grpSpPr>
          <p:cxnSp>
            <p:nvCxnSpPr>
              <p:cNvPr id="132" name="Straight Arrow Connector 131"/>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7" name="Group 69"/>
            <p:cNvGrpSpPr>
              <a:grpSpLocks/>
            </p:cNvGrpSpPr>
            <p:nvPr/>
          </p:nvGrpSpPr>
          <p:grpSpPr bwMode="auto">
            <a:xfrm>
              <a:off x="7059543" y="1602713"/>
              <a:ext cx="595542" cy="116411"/>
              <a:chOff x="5240338" y="1524006"/>
              <a:chExt cx="888999" cy="153190"/>
            </a:xfrm>
          </p:grpSpPr>
          <p:cxnSp>
            <p:nvCxnSpPr>
              <p:cNvPr id="110" name="Straight Arrow Connector 10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78"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79"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0"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1" name="Group 69"/>
            <p:cNvGrpSpPr>
              <a:grpSpLocks/>
            </p:cNvGrpSpPr>
            <p:nvPr/>
          </p:nvGrpSpPr>
          <p:grpSpPr bwMode="auto">
            <a:xfrm>
              <a:off x="6390622" y="1602713"/>
              <a:ext cx="595542" cy="116411"/>
              <a:chOff x="5240338" y="1524006"/>
              <a:chExt cx="888999" cy="153190"/>
            </a:xfrm>
          </p:grpSpPr>
          <p:cxnSp>
            <p:nvCxnSpPr>
              <p:cNvPr id="90" name="Straight Arrow Connector 8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82" name="Oval 81"/>
          <p:cNvSpPr/>
          <p:nvPr/>
        </p:nvSpPr>
        <p:spPr>
          <a:xfrm>
            <a:off x="4106851" y="255225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0201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2000"/>
                                        <p:tgtEl>
                                          <p:spTgt spid="82"/>
                                        </p:tgtEl>
                                      </p:cBhvr>
                                    </p:animEffect>
                                  </p:childTnLst>
                                </p:cTn>
                              </p:par>
                              <p:par>
                                <p:cTn id="8" presetID="4" presetClass="entr" presetSubtype="1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ox(in)">
                                      <p:cBhvr>
                                        <p:cTn id="10" dur="2000"/>
                                        <p:tgtEl>
                                          <p:spTgt spid="120"/>
                                        </p:tgtEl>
                                      </p:cBhvr>
                                    </p:animEffect>
                                  </p:childTnLst>
                                </p:cTn>
                              </p:par>
                              <p:par>
                                <p:cTn id="11" presetID="4" presetClass="entr" presetSubtype="16"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ox(in)">
                                      <p:cBhvr>
                                        <p:cTn id="13" dur="2000"/>
                                        <p:tgtEl>
                                          <p:spTgt spid="121"/>
                                        </p:tgtEl>
                                      </p:cBhvr>
                                    </p:animEffect>
                                  </p:childTnLst>
                                </p:cTn>
                              </p:par>
                              <p:par>
                                <p:cTn id="14" presetID="4" presetClass="entr" presetSubtype="16"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box(in)">
                                      <p:cBhvr>
                                        <p:cTn id="16" dur="1200"/>
                                        <p:tgtEl>
                                          <p:spTgt spid="113"/>
                                        </p:tgtEl>
                                      </p:cBhvr>
                                    </p:animEffect>
                                  </p:childTnLst>
                                </p:cTn>
                              </p:par>
                            </p:childTnLst>
                          </p:cTn>
                        </p:par>
                        <p:par>
                          <p:cTn id="17" fill="hold">
                            <p:stCondLst>
                              <p:cond delay="2000"/>
                            </p:stCondLst>
                            <p:childTnLst>
                              <p:par>
                                <p:cTn id="18" presetID="4" presetClass="entr" presetSubtype="16"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box(in)">
                                      <p:cBhvr>
                                        <p:cTn id="20" dur="2800"/>
                                        <p:tgtEl>
                                          <p:spTgt spid="124"/>
                                        </p:tgtEl>
                                      </p:cBhvr>
                                    </p:animEffect>
                                  </p:childTnLst>
                                </p:cTn>
                              </p:par>
                              <p:par>
                                <p:cTn id="21" presetID="4" presetClass="entr" presetSubtype="16"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box(in)">
                                      <p:cBhvr>
                                        <p:cTn id="23" dur="1000"/>
                                        <p:tgtEl>
                                          <p:spTgt spid="114"/>
                                        </p:tgtEl>
                                      </p:cBhvr>
                                    </p:animEffect>
                                  </p:childTnLst>
                                </p:cTn>
                              </p:par>
                            </p:childTnLst>
                          </p:cTn>
                        </p:par>
                        <p:par>
                          <p:cTn id="24" fill="hold">
                            <p:stCondLst>
                              <p:cond delay="4800"/>
                            </p:stCondLst>
                            <p:childTnLst>
                              <p:par>
                                <p:cTn id="25" presetID="4"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box(in)">
                                      <p:cBhvr>
                                        <p:cTn id="27" dur="5100"/>
                                        <p:tgtEl>
                                          <p:spTgt spid="99"/>
                                        </p:tgtEl>
                                      </p:cBhvr>
                                    </p:animEffect>
                                  </p:childTnLst>
                                </p:cTn>
                              </p:par>
                              <p:par>
                                <p:cTn id="28" presetID="4" presetClass="entr" presetSubtype="16"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ox(in)">
                                      <p:cBhvr>
                                        <p:cTn id="30" dur="5000"/>
                                        <p:tgtEl>
                                          <p:spTgt spid="122"/>
                                        </p:tgtEl>
                                      </p:cBhvr>
                                    </p:animEffect>
                                  </p:childTnLst>
                                </p:cTn>
                              </p:par>
                              <p:par>
                                <p:cTn id="31" presetID="4" presetClass="entr" presetSubtype="16"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box(in)">
                                      <p:cBhvr>
                                        <p:cTn id="33" dur="1200"/>
                                        <p:tgtEl>
                                          <p:spTgt spid="115"/>
                                        </p:tgtEl>
                                      </p:cBhvr>
                                    </p:animEffect>
                                  </p:childTnLst>
                                </p:cTn>
                              </p:par>
                            </p:childTnLst>
                          </p:cTn>
                        </p:par>
                        <p:par>
                          <p:cTn id="34" fill="hold">
                            <p:stCondLst>
                              <p:cond delay="9900"/>
                            </p:stCondLst>
                            <p:childTnLst>
                              <p:par>
                                <p:cTn id="35" presetID="4" presetClass="entr" presetSubtype="16"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ox(in)">
                                      <p:cBhvr>
                                        <p:cTn id="37" dur="3000"/>
                                        <p:tgtEl>
                                          <p:spTgt spid="86"/>
                                        </p:tgtEl>
                                      </p:cBhvr>
                                    </p:animEffect>
                                  </p:childTnLst>
                                </p:cTn>
                              </p:par>
                              <p:par>
                                <p:cTn id="38" presetID="4" presetClass="entr" presetSubtype="16"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ox(in)">
                                      <p:cBhvr>
                                        <p:cTn id="40" dur="3000"/>
                                        <p:tgtEl>
                                          <p:spTgt spid="85"/>
                                        </p:tgtEl>
                                      </p:cBhvr>
                                    </p:animEffect>
                                  </p:childTnLst>
                                </p:cTn>
                              </p:par>
                              <p:par>
                                <p:cTn id="41" presetID="4" presetClass="entr" presetSubtype="16" fill="hold" nodeType="withEffect">
                                  <p:stCondLst>
                                    <p:cond delay="1800"/>
                                  </p:stCondLst>
                                  <p:childTnLst>
                                    <p:set>
                                      <p:cBhvr>
                                        <p:cTn id="42" dur="1" fill="hold">
                                          <p:stCondLst>
                                            <p:cond delay="0"/>
                                          </p:stCondLst>
                                        </p:cTn>
                                        <p:tgtEl>
                                          <p:spTgt spid="116"/>
                                        </p:tgtEl>
                                        <p:attrNameLst>
                                          <p:attrName>style.visibility</p:attrName>
                                        </p:attrNameLst>
                                      </p:cBhvr>
                                      <p:to>
                                        <p:strVal val="visible"/>
                                      </p:to>
                                    </p:set>
                                    <p:animEffect transition="in" filter="box(in)">
                                      <p:cBhvr>
                                        <p:cTn id="43" dur="1200"/>
                                        <p:tgtEl>
                                          <p:spTgt spid="116"/>
                                        </p:tgtEl>
                                      </p:cBhvr>
                                    </p:animEffect>
                                  </p:childTnLst>
                                </p:cTn>
                              </p:par>
                              <p:par>
                                <p:cTn id="44" presetID="4" presetClass="entr" presetSubtype="16" fill="hold"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ox(in)">
                                      <p:cBhvr>
                                        <p:cTn id="46" dur="3100"/>
                                        <p:tgtEl>
                                          <p:spTgt spid="126"/>
                                        </p:tgtEl>
                                      </p:cBhvr>
                                    </p:animEffect>
                                  </p:childTnLst>
                                </p:cTn>
                              </p:par>
                              <p:par>
                                <p:cTn id="47" presetID="4" presetClass="entr" presetSubtype="16" fill="hold" nodeType="withEffect">
                                  <p:stCondLst>
                                    <p:cond delay="3200"/>
                                  </p:stCondLst>
                                  <p:childTnLst>
                                    <p:set>
                                      <p:cBhvr>
                                        <p:cTn id="48" dur="1" fill="hold">
                                          <p:stCondLst>
                                            <p:cond delay="0"/>
                                          </p:stCondLst>
                                        </p:cTn>
                                        <p:tgtEl>
                                          <p:spTgt spid="125"/>
                                        </p:tgtEl>
                                        <p:attrNameLst>
                                          <p:attrName>style.visibility</p:attrName>
                                        </p:attrNameLst>
                                      </p:cBhvr>
                                      <p:to>
                                        <p:strVal val="visible"/>
                                      </p:to>
                                    </p:set>
                                    <p:animEffect transition="in" filter="box(in)">
                                      <p:cBhvr>
                                        <p:cTn id="49" dur="2900"/>
                                        <p:tgtEl>
                                          <p:spTgt spid="125"/>
                                        </p:tgtEl>
                                      </p:cBhvr>
                                    </p:animEffect>
                                  </p:childTnLst>
                                </p:cTn>
                              </p:par>
                              <p:par>
                                <p:cTn id="50" presetID="4" presetClass="entr" presetSubtype="16" fill="hold" nodeType="withEffect">
                                  <p:stCondLst>
                                    <p:cond delay="6100"/>
                                  </p:stCondLst>
                                  <p:childTnLst>
                                    <p:set>
                                      <p:cBhvr>
                                        <p:cTn id="51" dur="1" fill="hold">
                                          <p:stCondLst>
                                            <p:cond delay="0"/>
                                          </p:stCondLst>
                                        </p:cTn>
                                        <p:tgtEl>
                                          <p:spTgt spid="58"/>
                                        </p:tgtEl>
                                        <p:attrNameLst>
                                          <p:attrName>style.visibility</p:attrName>
                                        </p:attrNameLst>
                                      </p:cBhvr>
                                      <p:to>
                                        <p:strVal val="visible"/>
                                      </p:to>
                                    </p:set>
                                    <p:animEffect transition="in" filter="box(in)">
                                      <p:cBhvr>
                                        <p:cTn id="52" dur="3000"/>
                                        <p:tgtEl>
                                          <p:spTgt spid="58"/>
                                        </p:tgtEl>
                                      </p:cBhvr>
                                    </p:animEffect>
                                  </p:childTnLst>
                                </p:cTn>
                              </p:par>
                              <p:par>
                                <p:cTn id="53" presetID="4" presetClass="entr" presetSubtype="16" fill="hold" nodeType="withEffect">
                                  <p:stCondLst>
                                    <p:cond delay="6100"/>
                                  </p:stCondLst>
                                  <p:childTnLst>
                                    <p:set>
                                      <p:cBhvr>
                                        <p:cTn id="54" dur="1" fill="hold">
                                          <p:stCondLst>
                                            <p:cond delay="0"/>
                                          </p:stCondLst>
                                        </p:cTn>
                                        <p:tgtEl>
                                          <p:spTgt spid="117"/>
                                        </p:tgtEl>
                                        <p:attrNameLst>
                                          <p:attrName>style.visibility</p:attrName>
                                        </p:attrNameLst>
                                      </p:cBhvr>
                                      <p:to>
                                        <p:strVal val="visible"/>
                                      </p:to>
                                    </p:set>
                                    <p:animEffect transition="in" filter="box(in)">
                                      <p:cBhvr>
                                        <p:cTn id="55" dur="3000"/>
                                        <p:tgtEl>
                                          <p:spTgt spid="117"/>
                                        </p:tgtEl>
                                      </p:cBhvr>
                                    </p:animEffect>
                                  </p:childTnLst>
                                </p:cTn>
                              </p:par>
                              <p:par>
                                <p:cTn id="56" presetID="4" presetClass="entr" presetSubtype="16" fill="hold" nodeType="withEffect">
                                  <p:stCondLst>
                                    <p:cond delay="9100"/>
                                  </p:stCondLst>
                                  <p:childTnLst>
                                    <p:set>
                                      <p:cBhvr>
                                        <p:cTn id="57" dur="1" fill="hold">
                                          <p:stCondLst>
                                            <p:cond delay="0"/>
                                          </p:stCondLst>
                                        </p:cTn>
                                        <p:tgtEl>
                                          <p:spTgt spid="59"/>
                                        </p:tgtEl>
                                        <p:attrNameLst>
                                          <p:attrName>style.visibility</p:attrName>
                                        </p:attrNameLst>
                                      </p:cBhvr>
                                      <p:to>
                                        <p:strVal val="visible"/>
                                      </p:to>
                                    </p:set>
                                    <p:animEffect transition="in" filter="box(in)">
                                      <p:cBhvr>
                                        <p:cTn id="58" dur="2000"/>
                                        <p:tgtEl>
                                          <p:spTgt spid="59"/>
                                        </p:tgtEl>
                                      </p:cBhvr>
                                    </p:animEffect>
                                  </p:childTnLst>
                                </p:cTn>
                              </p:par>
                              <p:par>
                                <p:cTn id="59" presetID="4" presetClass="entr" presetSubtype="16" fill="hold" grpId="0" nodeType="withEffect">
                                  <p:stCondLst>
                                    <p:cond delay="9100"/>
                                  </p:stCondLst>
                                  <p:childTnLst>
                                    <p:set>
                                      <p:cBhvr>
                                        <p:cTn id="60" dur="1" fill="hold">
                                          <p:stCondLst>
                                            <p:cond delay="0"/>
                                          </p:stCondLst>
                                        </p:cTn>
                                        <p:tgtEl>
                                          <p:spTgt spid="118"/>
                                        </p:tgtEl>
                                        <p:attrNameLst>
                                          <p:attrName>style.visibility</p:attrName>
                                        </p:attrNameLst>
                                      </p:cBhvr>
                                      <p:to>
                                        <p:strVal val="visible"/>
                                      </p:to>
                                    </p:set>
                                    <p:animEffect transition="in" filter="box(in)">
                                      <p:cBhvr>
                                        <p:cTn id="61" dur="1000"/>
                                        <p:tgtEl>
                                          <p:spTgt spid="118"/>
                                        </p:tgtEl>
                                      </p:cBhvr>
                                    </p:animEffect>
                                  </p:childTnLst>
                                </p:cTn>
                              </p:par>
                              <p:par>
                                <p:cTn id="62" presetID="4" presetClass="entr" presetSubtype="16" fill="hold" nodeType="withEffect">
                                  <p:stCondLst>
                                    <p:cond delay="11100"/>
                                  </p:stCondLst>
                                  <p:childTnLst>
                                    <p:set>
                                      <p:cBhvr>
                                        <p:cTn id="63" dur="1" fill="hold">
                                          <p:stCondLst>
                                            <p:cond delay="0"/>
                                          </p:stCondLst>
                                        </p:cTn>
                                        <p:tgtEl>
                                          <p:spTgt spid="83"/>
                                        </p:tgtEl>
                                        <p:attrNameLst>
                                          <p:attrName>style.visibility</p:attrName>
                                        </p:attrNameLst>
                                      </p:cBhvr>
                                      <p:to>
                                        <p:strVal val="visible"/>
                                      </p:to>
                                    </p:set>
                                    <p:animEffect transition="in" filter="box(in)">
                                      <p:cBhvr>
                                        <p:cTn id="64" dur="2000"/>
                                        <p:tgtEl>
                                          <p:spTgt spid="83"/>
                                        </p:tgtEl>
                                      </p:cBhvr>
                                    </p:animEffect>
                                  </p:childTnLst>
                                </p:cTn>
                              </p:par>
                              <p:par>
                                <p:cTn id="65" presetID="4" presetClass="entr" presetSubtype="16" fill="hold" grpId="0" nodeType="withEffect">
                                  <p:stCondLst>
                                    <p:cond delay="11100"/>
                                  </p:stCondLst>
                                  <p:childTnLst>
                                    <p:set>
                                      <p:cBhvr>
                                        <p:cTn id="66" dur="1" fill="hold">
                                          <p:stCondLst>
                                            <p:cond delay="0"/>
                                          </p:stCondLst>
                                        </p:cTn>
                                        <p:tgtEl>
                                          <p:spTgt spid="119"/>
                                        </p:tgtEl>
                                        <p:attrNameLst>
                                          <p:attrName>style.visibility</p:attrName>
                                        </p:attrNameLst>
                                      </p:cBhvr>
                                      <p:to>
                                        <p:strVal val="visible"/>
                                      </p:to>
                                    </p:set>
                                    <p:animEffect transition="in" filter="box(in)">
                                      <p:cBhvr>
                                        <p:cTn id="67" dur="1000"/>
                                        <p:tgtEl>
                                          <p:spTgt spid="119"/>
                                        </p:tgtEl>
                                      </p:cBhvr>
                                    </p:animEffect>
                                  </p:childTnLst>
                                </p:cTn>
                              </p:par>
                              <p:par>
                                <p:cTn id="68" presetID="4" presetClass="entr" presetSubtype="16" fill="hold" grpId="0" nodeType="withEffect">
                                  <p:stCondLst>
                                    <p:cond delay="13100"/>
                                  </p:stCondLst>
                                  <p:childTnLst>
                                    <p:set>
                                      <p:cBhvr>
                                        <p:cTn id="69" dur="1" fill="hold">
                                          <p:stCondLst>
                                            <p:cond delay="0"/>
                                          </p:stCondLst>
                                        </p:cTn>
                                        <p:tgtEl>
                                          <p:spTgt spid="128"/>
                                        </p:tgtEl>
                                        <p:attrNameLst>
                                          <p:attrName>style.visibility</p:attrName>
                                        </p:attrNameLst>
                                      </p:cBhvr>
                                      <p:to>
                                        <p:strVal val="visible"/>
                                      </p:to>
                                    </p:set>
                                    <p:animEffect transition="in" filter="box(in)">
                                      <p:cBhvr>
                                        <p:cTn id="70" dur="1300"/>
                                        <p:tgtEl>
                                          <p:spTgt spid="128"/>
                                        </p:tgtEl>
                                      </p:cBhvr>
                                    </p:animEffect>
                                  </p:childTnLst>
                                </p:cTn>
                              </p:par>
                              <p:par>
                                <p:cTn id="71" presetID="4" presetClass="entr" presetSubtype="16" fill="hold" grpId="0" nodeType="withEffect">
                                  <p:stCondLst>
                                    <p:cond delay="14400"/>
                                  </p:stCondLst>
                                  <p:childTnLst>
                                    <p:set>
                                      <p:cBhvr>
                                        <p:cTn id="72" dur="1" fill="hold">
                                          <p:stCondLst>
                                            <p:cond delay="0"/>
                                          </p:stCondLst>
                                        </p:cTn>
                                        <p:tgtEl>
                                          <p:spTgt spid="88"/>
                                        </p:tgtEl>
                                        <p:attrNameLst>
                                          <p:attrName>style.visibility</p:attrName>
                                        </p:attrNameLst>
                                      </p:cBhvr>
                                      <p:to>
                                        <p:strVal val="visible"/>
                                      </p:to>
                                    </p:set>
                                    <p:animEffect transition="in" filter="box(in)">
                                      <p:cBhvr>
                                        <p:cTn id="73" dur="2000"/>
                                        <p:tgtEl>
                                          <p:spTgt spid="88"/>
                                        </p:tgtEl>
                                      </p:cBhvr>
                                    </p:animEffect>
                                  </p:childTnLst>
                                </p:cTn>
                              </p:par>
                              <p:par>
                                <p:cTn id="74" presetID="4" presetClass="entr" presetSubtype="16" fill="hold" nodeType="withEffect">
                                  <p:stCondLst>
                                    <p:cond delay="16400"/>
                                  </p:stCondLst>
                                  <p:childTnLst>
                                    <p:set>
                                      <p:cBhvr>
                                        <p:cTn id="75" dur="1" fill="hold">
                                          <p:stCondLst>
                                            <p:cond delay="0"/>
                                          </p:stCondLst>
                                        </p:cTn>
                                        <p:tgtEl>
                                          <p:spTgt spid="2"/>
                                        </p:tgtEl>
                                        <p:attrNameLst>
                                          <p:attrName>style.visibility</p:attrName>
                                        </p:attrNameLst>
                                      </p:cBhvr>
                                      <p:to>
                                        <p:strVal val="visible"/>
                                      </p:to>
                                    </p:set>
                                    <p:animEffect transition="in" filter="box(in)">
                                      <p:cBhvr>
                                        <p:cTn id="76"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8" grpId="0"/>
      <p:bldP spid="128" grpId="0" animBg="1"/>
      <p:bldP spid="119"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3092416214"/>
              </p:ext>
            </p:extLst>
          </p:nvPr>
        </p:nvGraphicFramePr>
        <p:xfrm>
          <a:off x="1725551" y="1798617"/>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TextBox 14"/>
          <p:cNvSpPr txBox="1">
            <a:spLocks noChangeArrowheads="1"/>
          </p:cNvSpPr>
          <p:nvPr/>
        </p:nvSpPr>
        <p:spPr bwMode="auto">
          <a:xfrm>
            <a:off x="4544951" y="5684817"/>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7412" name="TextBox 16"/>
          <p:cNvSpPr txBox="1">
            <a:spLocks noChangeArrowheads="1"/>
          </p:cNvSpPr>
          <p:nvPr/>
        </p:nvSpPr>
        <p:spPr bwMode="auto">
          <a:xfrm rot="-5400000">
            <a:off x="842107" y="3405961"/>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540064" y="262729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4037745" y="3001148"/>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524314" y="2740005"/>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TextBox 84"/>
          <p:cNvSpPr txBox="1">
            <a:spLocks noChangeArrowheads="1"/>
          </p:cNvSpPr>
          <p:nvPr/>
        </p:nvSpPr>
        <p:spPr bwMode="auto">
          <a:xfrm>
            <a:off x="5243451" y="2681267"/>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8" name="TextBox 85"/>
          <p:cNvSpPr txBox="1">
            <a:spLocks noChangeArrowheads="1"/>
          </p:cNvSpPr>
          <p:nvPr/>
        </p:nvSpPr>
        <p:spPr bwMode="auto">
          <a:xfrm>
            <a:off x="5225989" y="2928917"/>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9" name="TextBox 87"/>
          <p:cNvSpPr txBox="1">
            <a:spLocks noChangeArrowheads="1"/>
          </p:cNvSpPr>
          <p:nvPr/>
        </p:nvSpPr>
        <p:spPr bwMode="auto">
          <a:xfrm>
            <a:off x="4468751" y="5346680"/>
            <a:ext cx="368300"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c</a:t>
            </a:r>
          </a:p>
        </p:txBody>
      </p:sp>
      <p:sp>
        <p:nvSpPr>
          <p:cNvPr id="91" name="Oval 90"/>
          <p:cNvSpPr/>
          <p:nvPr/>
        </p:nvSpPr>
        <p:spPr>
          <a:xfrm>
            <a:off x="3549589" y="2593955"/>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895664" y="261618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4130614" y="2655867"/>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667189" y="3027342"/>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952939" y="3430567"/>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349814" y="4036992"/>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640326" y="4479905"/>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916301" y="4256067"/>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87726" y="4237017"/>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740214" y="4498955"/>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773426" y="2465367"/>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857814" y="4822805"/>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32" name="TextBox 112"/>
          <p:cNvSpPr txBox="1">
            <a:spLocks noChangeArrowheads="1"/>
          </p:cNvSpPr>
          <p:nvPr/>
        </p:nvSpPr>
        <p:spPr bwMode="auto">
          <a:xfrm>
            <a:off x="4186176" y="2762230"/>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759389" y="2520930"/>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618101" y="3413105"/>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7435" name="TextBox 115"/>
          <p:cNvSpPr txBox="1">
            <a:spLocks noChangeArrowheads="1"/>
          </p:cNvSpPr>
          <p:nvPr/>
        </p:nvSpPr>
        <p:spPr bwMode="auto">
          <a:xfrm rot="897422">
            <a:off x="5646676" y="3286105"/>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7436" name="TextBox 116"/>
          <p:cNvSpPr txBox="1">
            <a:spLocks noChangeArrowheads="1"/>
          </p:cNvSpPr>
          <p:nvPr/>
        </p:nvSpPr>
        <p:spPr bwMode="auto">
          <a:xfrm rot="3404184">
            <a:off x="4774344" y="3925074"/>
            <a:ext cx="1643063" cy="260350"/>
          </a:xfrm>
          <a:prstGeom prst="rect">
            <a:avLst/>
          </a:prstGeom>
          <a:noFill/>
          <a:ln w="9525">
            <a:noFill/>
            <a:miter lim="800000"/>
            <a:headEnd/>
            <a:tailEnd/>
          </a:ln>
        </p:spPr>
        <p:txBody>
          <a:bodyPr wrap="none">
            <a:spAutoFit/>
          </a:bodyPr>
          <a:lstStyle/>
          <a:p>
            <a:r>
              <a:rPr lang="en-US" sz="1100">
                <a:latin typeface="Calibri" pitchFamily="34" charset="0"/>
              </a:rPr>
              <a:t>5    Extend the stright line</a:t>
            </a:r>
          </a:p>
        </p:txBody>
      </p:sp>
      <p:sp>
        <p:nvSpPr>
          <p:cNvPr id="17437" name="TextBox 117"/>
          <p:cNvSpPr txBox="1">
            <a:spLocks noChangeArrowheads="1"/>
          </p:cNvSpPr>
          <p:nvPr/>
        </p:nvSpPr>
        <p:spPr bwMode="auto">
          <a:xfrm rot="-726714">
            <a:off x="4540189" y="2378055"/>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7438" name="TextBox 119"/>
          <p:cNvSpPr txBox="1">
            <a:spLocks noChangeArrowheads="1"/>
          </p:cNvSpPr>
          <p:nvPr/>
        </p:nvSpPr>
        <p:spPr bwMode="auto">
          <a:xfrm>
            <a:off x="2741551" y="1430317"/>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4108389" y="1765280"/>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726051" y="3716317"/>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330639" y="2736830"/>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390964" y="2747942"/>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440301" y="2762230"/>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517964" y="5422880"/>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7445" name="Group 135"/>
          <p:cNvGrpSpPr>
            <a:grpSpLocks/>
          </p:cNvGrpSpPr>
          <p:nvPr/>
        </p:nvGrpSpPr>
        <p:grpSpPr bwMode="auto">
          <a:xfrm>
            <a:off x="161658" y="5731309"/>
            <a:ext cx="4487862" cy="914400"/>
            <a:chOff x="362952" y="5440267"/>
            <a:chExt cx="4488447" cy="915210"/>
          </a:xfrm>
        </p:grpSpPr>
        <p:sp>
          <p:nvSpPr>
            <p:cNvPr id="17455"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err="1">
                  <a:latin typeface="Calibri" pitchFamily="34" charset="0"/>
                </a:rPr>
                <a:t>Overconsolidation</a:t>
              </a:r>
              <a:r>
                <a:rPr lang="en-US" sz="1400" dirty="0">
                  <a:latin typeface="Calibri" pitchFamily="34" charset="0"/>
                </a:rPr>
                <a:t> Ratio   OCR  =            &gt; 1</a:t>
              </a:r>
            </a:p>
            <a:p>
              <a:endParaRPr lang="en-US" sz="1400" dirty="0">
                <a:latin typeface="Calibri" pitchFamily="34" charset="0"/>
              </a:endParaRPr>
            </a:p>
            <a:p>
              <a:r>
                <a:rPr lang="en-US" sz="1400" dirty="0">
                  <a:latin typeface="Calibri" pitchFamily="34" charset="0"/>
                </a:rPr>
                <a:t>The soil is </a:t>
              </a:r>
              <a:r>
                <a:rPr lang="en-US" sz="1400" b="1" u="sng" dirty="0" err="1">
                  <a:latin typeface="Calibri" pitchFamily="34" charset="0"/>
                </a:rPr>
                <a:t>oversonsolidated</a:t>
              </a:r>
              <a:r>
                <a:rPr lang="en-US" sz="1400" b="1" u="sng" dirty="0">
                  <a:latin typeface="Calibri" pitchFamily="34" charset="0"/>
                </a:rPr>
                <a:t> </a:t>
              </a:r>
              <a:r>
                <a:rPr lang="en-US" sz="1400" dirty="0">
                  <a:latin typeface="Calibri" pitchFamily="34" charset="0"/>
                </a:rPr>
                <a:t>(O.C.) soil </a:t>
              </a:r>
            </a:p>
          </p:txBody>
        </p:sp>
        <p:grpSp>
          <p:nvGrpSpPr>
            <p:cNvPr id="17456" name="Group 134"/>
            <p:cNvGrpSpPr>
              <a:grpSpLocks/>
            </p:cNvGrpSpPr>
            <p:nvPr/>
          </p:nvGrpSpPr>
          <p:grpSpPr bwMode="auto">
            <a:xfrm>
              <a:off x="2806884" y="5440267"/>
              <a:ext cx="425835" cy="674132"/>
              <a:chOff x="914584" y="2443067"/>
              <a:chExt cx="425835" cy="674132"/>
            </a:xfrm>
          </p:grpSpPr>
          <p:sp>
            <p:nvSpPr>
              <p:cNvPr id="17457"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7458"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3031270" y="3871099"/>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447" name="TextBox 118"/>
          <p:cNvSpPr txBox="1">
            <a:spLocks noChangeArrowheads="1"/>
          </p:cNvSpPr>
          <p:nvPr/>
        </p:nvSpPr>
        <p:spPr bwMode="auto">
          <a:xfrm>
            <a:off x="4451289" y="4984730"/>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cxnSp>
        <p:nvCxnSpPr>
          <p:cNvPr id="45" name="Straight Arrow Connector 44"/>
          <p:cNvCxnSpPr/>
          <p:nvPr/>
        </p:nvCxnSpPr>
        <p:spPr>
          <a:xfrm rot="5400000">
            <a:off x="2637570" y="3871099"/>
            <a:ext cx="3076575" cy="1587"/>
          </a:xfrm>
          <a:prstGeom prst="straightConnector1">
            <a:avLst/>
          </a:prstGeom>
          <a:ln w="1905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17449" name="TextBox 46"/>
          <p:cNvSpPr txBox="1">
            <a:spLocks noChangeArrowheads="1"/>
          </p:cNvSpPr>
          <p:nvPr/>
        </p:nvSpPr>
        <p:spPr bwMode="auto">
          <a:xfrm>
            <a:off x="3948051" y="5333980"/>
            <a:ext cx="441325" cy="369887"/>
          </a:xfrm>
          <a:prstGeom prst="rect">
            <a:avLst/>
          </a:prstGeom>
          <a:noFill/>
          <a:ln w="9525">
            <a:noFill/>
            <a:miter lim="800000"/>
            <a:headEnd/>
            <a:tailEnd/>
          </a:ln>
        </p:spPr>
        <p:txBody>
          <a:bodyPr wrap="none">
            <a:spAutoFit/>
          </a:bodyPr>
          <a:lstStyle/>
          <a:p>
            <a:r>
              <a:rPr lang="en-US" b="1" dirty="0">
                <a:solidFill>
                  <a:srgbClr val="92D050"/>
                </a:solidFill>
                <a:latin typeface="Calibri" pitchFamily="34" charset="0"/>
              </a:rPr>
              <a:t> P</a:t>
            </a:r>
            <a:r>
              <a:rPr lang="en-US" b="1" baseline="-25000" dirty="0">
                <a:solidFill>
                  <a:srgbClr val="92D050"/>
                </a:solidFill>
                <a:latin typeface="Calibri" pitchFamily="34" charset="0"/>
              </a:rPr>
              <a:t>o</a:t>
            </a:r>
          </a:p>
        </p:txBody>
      </p:sp>
      <p:sp>
        <p:nvSpPr>
          <p:cNvPr id="17450" name="TextBox 47"/>
          <p:cNvSpPr txBox="1">
            <a:spLocks noChangeArrowheads="1"/>
          </p:cNvSpPr>
          <p:nvPr/>
        </p:nvSpPr>
        <p:spPr bwMode="auto">
          <a:xfrm>
            <a:off x="266700" y="444500"/>
            <a:ext cx="301625" cy="369888"/>
          </a:xfrm>
          <a:prstGeom prst="rect">
            <a:avLst/>
          </a:prstGeom>
          <a:noFill/>
          <a:ln w="9525">
            <a:noFill/>
            <a:miter lim="800000"/>
            <a:headEnd/>
            <a:tailEnd/>
          </a:ln>
        </p:spPr>
        <p:txBody>
          <a:bodyPr wrap="none">
            <a:spAutoFit/>
          </a:bodyPr>
          <a:lstStyle/>
          <a:p>
            <a:r>
              <a:rPr lang="en-US" b="1">
                <a:latin typeface="Calibri" pitchFamily="34" charset="0"/>
              </a:rPr>
              <a:t>2</a:t>
            </a:r>
          </a:p>
        </p:txBody>
      </p:sp>
      <p:sp>
        <p:nvSpPr>
          <p:cNvPr id="49" name="Oval 48"/>
          <p:cNvSpPr/>
          <p:nvPr/>
        </p:nvSpPr>
        <p:spPr>
          <a:xfrm>
            <a:off x="177800" y="4064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52" name="Rectangle 49"/>
          <p:cNvSpPr>
            <a:spLocks noChangeArrowheads="1"/>
          </p:cNvSpPr>
          <p:nvPr/>
        </p:nvSpPr>
        <p:spPr bwMode="auto">
          <a:xfrm>
            <a:off x="711200" y="450850"/>
            <a:ext cx="2363788" cy="368300"/>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Overconsolidated Soil </a:t>
            </a:r>
            <a:endParaRPr lang="en-US" dirty="0">
              <a:latin typeface="Calibri" pitchFamily="34" charset="0"/>
            </a:endParaRPr>
          </a:p>
        </p:txBody>
      </p:sp>
      <p:sp>
        <p:nvSpPr>
          <p:cNvPr id="17453" name="Rectangle 50"/>
          <p:cNvSpPr>
            <a:spLocks noChangeArrowheads="1"/>
          </p:cNvSpPr>
          <p:nvPr/>
        </p:nvSpPr>
        <p:spPr bwMode="auto">
          <a:xfrm>
            <a:off x="774700" y="139700"/>
            <a:ext cx="3813175"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Pc</a:t>
            </a:r>
          </a:p>
        </p:txBody>
      </p:sp>
      <p:sp>
        <p:nvSpPr>
          <p:cNvPr id="82" name="Oval 81"/>
          <p:cNvSpPr/>
          <p:nvPr/>
        </p:nvSpPr>
        <p:spPr>
          <a:xfrm>
            <a:off x="4295713" y="270666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2" name="Group 51"/>
          <p:cNvGrpSpPr/>
          <p:nvPr/>
        </p:nvGrpSpPr>
        <p:grpSpPr>
          <a:xfrm>
            <a:off x="6113233" y="422219"/>
            <a:ext cx="3030767" cy="1267325"/>
            <a:chOff x="5958854" y="915045"/>
            <a:chExt cx="3030767" cy="1267325"/>
          </a:xfrm>
        </p:grpSpPr>
        <p:sp>
          <p:nvSpPr>
            <p:cNvPr id="53" name="Freeform 52"/>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4" name="Rectangle 53"/>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5" name="Rectangle 54"/>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6" name="Straight Connector 55"/>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60" name="Group 28"/>
            <p:cNvGrpSpPr>
              <a:grpSpLocks/>
            </p:cNvGrpSpPr>
            <p:nvPr/>
          </p:nvGrpSpPr>
          <p:grpSpPr bwMode="auto">
            <a:xfrm>
              <a:off x="7796525" y="1219875"/>
              <a:ext cx="204186" cy="57606"/>
              <a:chOff x="762000" y="609600"/>
              <a:chExt cx="533400" cy="228600"/>
            </a:xfrm>
          </p:grpSpPr>
          <p:cxnSp>
            <p:nvCxnSpPr>
              <p:cNvPr id="133" name="Straight Connector 132"/>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2" name="Isosceles Triangle 61"/>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3"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4"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a:t>
              </a:r>
              <a:r>
                <a:rPr lang="en-US" sz="800" dirty="0" smtClean="0">
                  <a:latin typeface="Times New Roman" pitchFamily="18" charset="0"/>
                  <a:cs typeface="Times New Roman" pitchFamily="18" charset="0"/>
                </a:rPr>
                <a:t>0.3</a:t>
              </a:r>
            </a:p>
            <a:p>
              <a:r>
                <a:rPr lang="en-US" sz="800" dirty="0" err="1" smtClean="0">
                  <a:latin typeface="Times New Roman" pitchFamily="18" charset="0"/>
                  <a:cs typeface="Times New Roman" pitchFamily="18" charset="0"/>
                </a:rPr>
                <a:t>Gs</a:t>
              </a:r>
              <a:r>
                <a:rPr lang="en-US" sz="800" dirty="0" smtClean="0">
                  <a:latin typeface="Times New Roman" pitchFamily="18" charset="0"/>
                  <a:cs typeface="Times New Roman" pitchFamily="18" charset="0"/>
                </a:rPr>
                <a:t> = 2.65</a:t>
              </a:r>
              <a:endParaRPr lang="en-US" sz="800" dirty="0">
                <a:latin typeface="Times New Roman" pitchFamily="18" charset="0"/>
                <a:cs typeface="Times New Roman" pitchFamily="18" charset="0"/>
              </a:endParaRPr>
            </a:p>
          </p:txBody>
        </p:sp>
        <p:cxnSp>
          <p:nvCxnSpPr>
            <p:cNvPr id="65" name="Straight Connector 64"/>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Oval 70"/>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2" name="Oval 71"/>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3" name="TextBox 48"/>
            <p:cNvSpPr txBox="1">
              <a:spLocks noChangeArrowheads="1"/>
            </p:cNvSpPr>
            <p:nvPr/>
          </p:nvSpPr>
          <p:spPr bwMode="auto">
            <a:xfrm>
              <a:off x="8532653" y="1013473"/>
              <a:ext cx="456968" cy="215444"/>
            </a:xfrm>
            <a:prstGeom prst="rect">
              <a:avLst/>
            </a:prstGeom>
            <a:noFill/>
            <a:ln w="9525">
              <a:noFill/>
              <a:miter lim="800000"/>
              <a:headEnd/>
              <a:tailEnd/>
            </a:ln>
          </p:spPr>
          <p:txBody>
            <a:bodyPr wrap="square">
              <a:spAutoFit/>
            </a:bodyPr>
            <a:lstStyle/>
            <a:p>
              <a:r>
                <a:rPr lang="en-US" sz="800" dirty="0" smtClean="0">
                  <a:latin typeface="Times New Roman" pitchFamily="18" charset="0"/>
                  <a:cs typeface="Times New Roman" pitchFamily="18" charset="0"/>
                </a:rPr>
                <a:t>1.5 </a:t>
              </a:r>
              <a:r>
                <a:rPr lang="en-US" sz="800" dirty="0">
                  <a:latin typeface="Times New Roman" pitchFamily="18" charset="0"/>
                  <a:cs typeface="Times New Roman" pitchFamily="18" charset="0"/>
                </a:rPr>
                <a:t>ft</a:t>
              </a:r>
            </a:p>
          </p:txBody>
        </p:sp>
        <p:sp>
          <p:nvSpPr>
            <p:cNvPr id="74" name="TextBox 49"/>
            <p:cNvSpPr txBox="1">
              <a:spLocks noChangeArrowheads="1"/>
            </p:cNvSpPr>
            <p:nvPr/>
          </p:nvSpPr>
          <p:spPr bwMode="auto">
            <a:xfrm>
              <a:off x="8523173" y="1200691"/>
              <a:ext cx="466447" cy="215444"/>
            </a:xfrm>
            <a:prstGeom prst="rect">
              <a:avLst/>
            </a:prstGeom>
            <a:noFill/>
            <a:ln w="9525">
              <a:noFill/>
              <a:miter lim="800000"/>
              <a:headEnd/>
              <a:tailEnd/>
            </a:ln>
          </p:spPr>
          <p:txBody>
            <a:bodyPr wrap="square">
              <a:spAutoFit/>
            </a:bodyPr>
            <a:lstStyle/>
            <a:p>
              <a:r>
                <a:rPr lang="en-US" sz="800" dirty="0" smtClean="0">
                  <a:latin typeface="Times New Roman" pitchFamily="18" charset="0"/>
                  <a:cs typeface="Times New Roman" pitchFamily="18" charset="0"/>
                </a:rPr>
                <a:t>3 </a:t>
              </a:r>
              <a:r>
                <a:rPr lang="en-US" sz="800" dirty="0">
                  <a:latin typeface="Times New Roman" pitchFamily="18" charset="0"/>
                  <a:cs typeface="Times New Roman" pitchFamily="18" charset="0"/>
                </a:rPr>
                <a:t>ft</a:t>
              </a:r>
            </a:p>
          </p:txBody>
        </p:sp>
        <p:sp>
          <p:nvSpPr>
            <p:cNvPr id="75"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smtClean="0">
                  <a:latin typeface="Times New Roman" pitchFamily="18" charset="0"/>
                  <a:cs typeface="Times New Roman" pitchFamily="18" charset="0"/>
                </a:rPr>
                <a:t>14 </a:t>
              </a:r>
              <a:r>
                <a:rPr lang="en-US" sz="800" dirty="0">
                  <a:latin typeface="Times New Roman" pitchFamily="18" charset="0"/>
                  <a:cs typeface="Times New Roman" pitchFamily="18" charset="0"/>
                </a:rPr>
                <a:t>ft</a:t>
              </a:r>
            </a:p>
          </p:txBody>
        </p:sp>
        <p:sp>
          <p:nvSpPr>
            <p:cNvPr id="76" name="Rectangle 75"/>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7" name="Straight Connector 76"/>
            <p:cNvCxnSpPr/>
            <p:nvPr/>
          </p:nvCxnSpPr>
          <p:spPr>
            <a:xfrm>
              <a:off x="6214086" y="1721524"/>
              <a:ext cx="22970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8" name="Group 68"/>
            <p:cNvGrpSpPr>
              <a:grpSpLocks/>
            </p:cNvGrpSpPr>
            <p:nvPr/>
          </p:nvGrpSpPr>
          <p:grpSpPr bwMode="auto">
            <a:xfrm>
              <a:off x="7733781" y="1606313"/>
              <a:ext cx="595542" cy="116412"/>
              <a:chOff x="5240338" y="1524006"/>
              <a:chExt cx="888999" cy="153190"/>
            </a:xfrm>
          </p:grpSpPr>
          <p:cxnSp>
            <p:nvCxnSpPr>
              <p:cNvPr id="119" name="Straight Arrow Connector 118"/>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9" name="Group 69"/>
            <p:cNvGrpSpPr>
              <a:grpSpLocks/>
            </p:cNvGrpSpPr>
            <p:nvPr/>
          </p:nvGrpSpPr>
          <p:grpSpPr bwMode="auto">
            <a:xfrm>
              <a:off x="7059543" y="1602713"/>
              <a:ext cx="595542" cy="116411"/>
              <a:chOff x="5240338" y="1524006"/>
              <a:chExt cx="888999" cy="153190"/>
            </a:xfrm>
          </p:grpSpPr>
          <p:cxnSp>
            <p:nvCxnSpPr>
              <p:cNvPr id="109" name="Straight Arrow Connector 108"/>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80"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81"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4"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5" name="Group 69"/>
            <p:cNvGrpSpPr>
              <a:grpSpLocks/>
            </p:cNvGrpSpPr>
            <p:nvPr/>
          </p:nvGrpSpPr>
          <p:grpSpPr bwMode="auto">
            <a:xfrm>
              <a:off x="6390622" y="1602713"/>
              <a:ext cx="595542" cy="116411"/>
              <a:chOff x="5240338" y="1524006"/>
              <a:chExt cx="888999" cy="153190"/>
            </a:xfrm>
          </p:grpSpPr>
          <p:cxnSp>
            <p:nvCxnSpPr>
              <p:cNvPr id="89" name="Straight Arrow Connector 88"/>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86" name="Straight Connector 85"/>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2" name="TextBox 1"/>
          <p:cNvSpPr txBox="1"/>
          <p:nvPr/>
        </p:nvSpPr>
        <p:spPr>
          <a:xfrm>
            <a:off x="7321138" y="5409210"/>
            <a:ext cx="609462" cy="276999"/>
          </a:xfrm>
          <a:prstGeom prst="rect">
            <a:avLst/>
          </a:prstGeom>
          <a:noFill/>
        </p:spPr>
        <p:txBody>
          <a:bodyPr wrap="none" rtlCol="0">
            <a:spAutoFit/>
          </a:bodyPr>
          <a:lstStyle/>
          <a:p>
            <a:r>
              <a:rPr lang="en-US" sz="1200" dirty="0" smtClean="0"/>
              <a:t>10000</a:t>
            </a:r>
            <a:endParaRPr lang="en-US" sz="1200" dirty="0"/>
          </a:p>
        </p:txBody>
      </p:sp>
      <p:sp>
        <p:nvSpPr>
          <p:cNvPr id="139" name="TextBox 138"/>
          <p:cNvSpPr txBox="1"/>
          <p:nvPr/>
        </p:nvSpPr>
        <p:spPr>
          <a:xfrm>
            <a:off x="4670962" y="5353791"/>
            <a:ext cx="524503" cy="276999"/>
          </a:xfrm>
          <a:prstGeom prst="rect">
            <a:avLst/>
          </a:prstGeom>
          <a:noFill/>
        </p:spPr>
        <p:txBody>
          <a:bodyPr wrap="none" rtlCol="0">
            <a:spAutoFit/>
          </a:bodyPr>
          <a:lstStyle/>
          <a:p>
            <a:r>
              <a:rPr lang="en-US" sz="1200" dirty="0" smtClean="0"/>
              <a:t>1000</a:t>
            </a:r>
            <a:endParaRPr lang="en-US" sz="1200" dirty="0"/>
          </a:p>
        </p:txBody>
      </p:sp>
      <p:sp>
        <p:nvSpPr>
          <p:cNvPr id="140" name="TextBox 139"/>
          <p:cNvSpPr txBox="1"/>
          <p:nvPr/>
        </p:nvSpPr>
        <p:spPr>
          <a:xfrm>
            <a:off x="1854530" y="5381500"/>
            <a:ext cx="439544" cy="276999"/>
          </a:xfrm>
          <a:prstGeom prst="rect">
            <a:avLst/>
          </a:prstGeom>
          <a:noFill/>
        </p:spPr>
        <p:txBody>
          <a:bodyPr wrap="none" rtlCol="0">
            <a:spAutoFit/>
          </a:bodyPr>
          <a:lstStyle/>
          <a:p>
            <a:r>
              <a:rPr lang="en-US" sz="1200" dirty="0" smtClean="0"/>
              <a:t>100</a:t>
            </a:r>
            <a:endParaRPr lang="en-US" sz="1200" dirty="0"/>
          </a:p>
        </p:txBody>
      </p:sp>
      <p:sp>
        <p:nvSpPr>
          <p:cNvPr id="141" name="TextBox 46"/>
          <p:cNvSpPr txBox="1">
            <a:spLocks noChangeArrowheads="1"/>
          </p:cNvSpPr>
          <p:nvPr/>
        </p:nvSpPr>
        <p:spPr bwMode="auto">
          <a:xfrm>
            <a:off x="3726378" y="2072226"/>
            <a:ext cx="609462" cy="261610"/>
          </a:xfrm>
          <a:prstGeom prst="rect">
            <a:avLst/>
          </a:prstGeom>
          <a:solidFill>
            <a:schemeClr val="bg1"/>
          </a:solidFill>
          <a:ln w="9525">
            <a:solidFill>
              <a:schemeClr val="accent1"/>
            </a:solidFill>
            <a:miter lim="800000"/>
            <a:headEnd/>
            <a:tailEnd/>
          </a:ln>
        </p:spPr>
        <p:txBody>
          <a:bodyPr wrap="none">
            <a:spAutoFit/>
          </a:bodyPr>
          <a:lstStyle/>
          <a:p>
            <a:r>
              <a:rPr lang="en-US" sz="1100" b="1" dirty="0" smtClean="0">
                <a:solidFill>
                  <a:srgbClr val="92D050"/>
                </a:solidFill>
                <a:latin typeface="Calibri" pitchFamily="34" charset="0"/>
              </a:rPr>
              <a:t>578 psf</a:t>
            </a:r>
            <a:endParaRPr lang="en-US" sz="1100" b="1" baseline="-25000" dirty="0">
              <a:solidFill>
                <a:srgbClr val="92D050"/>
              </a:solidFill>
              <a:latin typeface="Calibri" pitchFamily="34" charset="0"/>
            </a:endParaRPr>
          </a:p>
        </p:txBody>
      </p:sp>
      <p:sp>
        <p:nvSpPr>
          <p:cNvPr id="142" name="TextBox 141"/>
          <p:cNvSpPr txBox="1"/>
          <p:nvPr/>
        </p:nvSpPr>
        <p:spPr>
          <a:xfrm>
            <a:off x="1021277" y="1039092"/>
            <a:ext cx="4510658" cy="307777"/>
          </a:xfrm>
          <a:prstGeom prst="rect">
            <a:avLst/>
          </a:prstGeom>
          <a:noFill/>
        </p:spPr>
        <p:txBody>
          <a:bodyPr wrap="none" rtlCol="0">
            <a:spAutoFit/>
          </a:bodyPr>
          <a:lstStyle/>
          <a:p>
            <a:r>
              <a:rPr lang="en-US" sz="1400" i="1" dirty="0" smtClean="0"/>
              <a:t>P</a:t>
            </a:r>
            <a:r>
              <a:rPr lang="en-US" sz="1400" i="1" baseline="-25000" dirty="0" smtClean="0"/>
              <a:t>o</a:t>
            </a:r>
            <a:r>
              <a:rPr lang="en-US" sz="1400" i="1" dirty="0" smtClean="0"/>
              <a:t> = 1.5 x (96) + 3 (96-62.4) + 7 (110-62.4) = 803.2 psf</a:t>
            </a:r>
            <a:endParaRPr lang="en-US" sz="1400" i="1" dirty="0"/>
          </a:p>
        </p:txBody>
      </p:sp>
    </p:spTree>
    <p:extLst>
      <p:ext uri="{BB962C8B-B14F-4D97-AF65-F5344CB8AC3E}">
        <p14:creationId xmlns:p14="http://schemas.microsoft.com/office/powerpoint/2010/main" val="233120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4294967295"/>
          </p:nvPr>
        </p:nvGraphicFramePr>
        <p:xfrm>
          <a:off x="525463" y="344488"/>
          <a:ext cx="8070850" cy="6107112"/>
        </p:xfrm>
        <a:graphic>
          <a:graphicData uri="http://schemas.openxmlformats.org/presentationml/2006/ole">
            <mc:AlternateContent xmlns:mc="http://schemas.openxmlformats.org/markup-compatibility/2006">
              <mc:Choice xmlns:v="urn:schemas-microsoft-com:vml" Requires="v">
                <p:oleObj spid="_x0000_s2090" name="Drawing" r:id="rId4" imgW="8991720" imgH="6804720" progId="Presentations.Drawing.12">
                  <p:embed/>
                </p:oleObj>
              </mc:Choice>
              <mc:Fallback>
                <p:oleObj name="Drawing" r:id="rId4" imgW="8991720" imgH="680472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44488"/>
                        <a:ext cx="8070850" cy="610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3"/>
          <p:cNvSpPr>
            <a:spLocks noChangeArrowheads="1"/>
          </p:cNvSpPr>
          <p:nvPr/>
        </p:nvSpPr>
        <p:spPr bwMode="auto">
          <a:xfrm>
            <a:off x="2492375" y="4916488"/>
            <a:ext cx="4010025" cy="1647825"/>
          </a:xfrm>
          <a:prstGeom prst="rect">
            <a:avLst/>
          </a:prstGeom>
          <a:solidFill>
            <a:schemeClr val="bg1"/>
          </a:solidFill>
          <a:ln w="9525" algn="ctr">
            <a:noFill/>
            <a:round/>
            <a:headEnd/>
            <a:tailEnd/>
          </a:ln>
        </p:spPr>
        <p:txBody>
          <a:bodyPr/>
          <a:lstStyle/>
          <a:p>
            <a:endParaRPr lang="en-US" dirty="0"/>
          </a:p>
        </p:txBody>
      </p:sp>
      <p:grpSp>
        <p:nvGrpSpPr>
          <p:cNvPr id="2052" name="Group 4"/>
          <p:cNvGrpSpPr>
            <a:grpSpLocks/>
          </p:cNvGrpSpPr>
          <p:nvPr/>
        </p:nvGrpSpPr>
        <p:grpSpPr bwMode="auto">
          <a:xfrm>
            <a:off x="3302000" y="5208588"/>
            <a:ext cx="2386013" cy="695325"/>
            <a:chOff x="152400" y="2035175"/>
            <a:chExt cx="2386013" cy="695325"/>
          </a:xfrm>
        </p:grpSpPr>
        <p:sp>
          <p:nvSpPr>
            <p:cNvPr id="6" name="Rectangle 5"/>
            <p:cNvSpPr/>
            <p:nvPr/>
          </p:nvSpPr>
          <p:spPr>
            <a:xfrm>
              <a:off x="152400" y="2095500"/>
              <a:ext cx="2374900" cy="63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64" name="TextBox 88"/>
            <p:cNvSpPr txBox="1">
              <a:spLocks noChangeArrowheads="1"/>
            </p:cNvSpPr>
            <p:nvPr/>
          </p:nvSpPr>
          <p:spPr bwMode="auto">
            <a:xfrm>
              <a:off x="174625" y="2035175"/>
              <a:ext cx="625475" cy="522288"/>
            </a:xfrm>
            <a:prstGeom prst="rect">
              <a:avLst/>
            </a:prstGeom>
            <a:noFill/>
            <a:ln w="9525">
              <a:noFill/>
              <a:miter lim="800000"/>
              <a:headEnd/>
              <a:tailEnd/>
            </a:ln>
          </p:spPr>
          <p:txBody>
            <a:bodyPr>
              <a:spAutoFit/>
            </a:bodyPr>
            <a:lstStyle/>
            <a:p>
              <a:pPr defTabSz="406400"/>
              <a:endParaRPr lang="en-US" sz="1400" dirty="0">
                <a:latin typeface="Calibri" pitchFamily="34" charset="0"/>
              </a:endParaRPr>
            </a:p>
            <a:p>
              <a:pPr defTabSz="406400"/>
              <a:r>
                <a:rPr lang="en-US" sz="1400" dirty="0">
                  <a:latin typeface="Symbol" pitchFamily="18" charset="2"/>
                </a:rPr>
                <a:t>DH</a:t>
              </a:r>
              <a:r>
                <a:rPr lang="en-US" sz="1400" dirty="0">
                  <a:latin typeface="Calibri" pitchFamily="34" charset="0"/>
                </a:rPr>
                <a:t> =                     </a:t>
              </a:r>
            </a:p>
          </p:txBody>
        </p:sp>
        <p:cxnSp>
          <p:nvCxnSpPr>
            <p:cNvPr id="8" name="Straight Connector 7"/>
            <p:cNvCxnSpPr/>
            <p:nvPr/>
          </p:nvCxnSpPr>
          <p:spPr>
            <a:xfrm>
              <a:off x="674688" y="2414587"/>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6" name="TextBox 163"/>
            <p:cNvSpPr txBox="1">
              <a:spLocks noChangeArrowheads="1"/>
            </p:cNvSpPr>
            <p:nvPr/>
          </p:nvSpPr>
          <p:spPr bwMode="auto">
            <a:xfrm>
              <a:off x="738188" y="2135188"/>
              <a:ext cx="495649" cy="307777"/>
            </a:xfrm>
            <a:prstGeom prst="rect">
              <a:avLst/>
            </a:prstGeom>
            <a:noFill/>
            <a:ln w="9525">
              <a:noFill/>
              <a:miter lim="800000"/>
              <a:headEnd/>
              <a:tailEnd/>
            </a:ln>
          </p:spPr>
          <p:txBody>
            <a:bodyPr wrap="none">
              <a:spAutoFit/>
            </a:bodyPr>
            <a:lstStyle/>
            <a:p>
              <a:r>
                <a:rPr lang="en-US" sz="1400" dirty="0">
                  <a:latin typeface="Calibri" pitchFamily="34" charset="0"/>
                </a:rPr>
                <a:t>Cc</a:t>
              </a:r>
              <a:r>
                <a:rPr lang="en-US" sz="1400" baseline="-25000" dirty="0">
                  <a:latin typeface="Calibri" pitchFamily="34" charset="0"/>
                </a:rPr>
                <a:t> </a:t>
              </a:r>
              <a:r>
                <a:rPr lang="en-US" sz="1400" dirty="0">
                  <a:latin typeface="Calibri" pitchFamily="34" charset="0"/>
                </a:rPr>
                <a:t>H</a:t>
              </a:r>
            </a:p>
          </p:txBody>
        </p:sp>
        <p:sp>
          <p:nvSpPr>
            <p:cNvPr id="2067" name="TextBox 112"/>
            <p:cNvSpPr txBox="1">
              <a:spLocks noChangeArrowheads="1"/>
            </p:cNvSpPr>
            <p:nvPr/>
          </p:nvSpPr>
          <p:spPr bwMode="auto">
            <a:xfrm>
              <a:off x="725488" y="2389188"/>
              <a:ext cx="614362" cy="307975"/>
            </a:xfrm>
            <a:prstGeom prst="rect">
              <a:avLst/>
            </a:prstGeom>
            <a:noFill/>
            <a:ln w="9525">
              <a:noFill/>
              <a:miter lim="800000"/>
              <a:headEnd/>
              <a:tailEnd/>
            </a:ln>
          </p:spPr>
          <p:txBody>
            <a:bodyPr wrap="none">
              <a:spAutoFit/>
            </a:bodyPr>
            <a:lstStyle/>
            <a:p>
              <a:r>
                <a:rPr lang="en-US" sz="1400" dirty="0">
                  <a:latin typeface="Calibri" pitchFamily="34" charset="0"/>
                </a:rPr>
                <a:t>1 + </a:t>
              </a:r>
              <a:r>
                <a:rPr lang="en-US" sz="1400" dirty="0" err="1">
                  <a:latin typeface="Calibri" pitchFamily="34" charset="0"/>
                </a:rPr>
                <a:t>e</a:t>
              </a:r>
              <a:r>
                <a:rPr lang="en-US" sz="1400" baseline="-25000" dirty="0" err="1">
                  <a:latin typeface="Calibri" pitchFamily="34" charset="0"/>
                </a:rPr>
                <a:t>O</a:t>
              </a:r>
              <a:endParaRPr lang="en-US" sz="1400" dirty="0">
                <a:latin typeface="Calibri" pitchFamily="34" charset="0"/>
              </a:endParaRPr>
            </a:p>
          </p:txBody>
        </p:sp>
        <p:sp>
          <p:nvSpPr>
            <p:cNvPr id="2068" name="TextBox 183"/>
            <p:cNvSpPr txBox="1">
              <a:spLocks noChangeArrowheads="1"/>
            </p:cNvSpPr>
            <p:nvPr/>
          </p:nvSpPr>
          <p:spPr bwMode="auto">
            <a:xfrm>
              <a:off x="1847850" y="2384425"/>
              <a:ext cx="341313"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0</a:t>
              </a:r>
              <a:endParaRPr lang="en-US" sz="1400">
                <a:latin typeface="Calibri" pitchFamily="34" charset="0"/>
              </a:endParaRPr>
            </a:p>
          </p:txBody>
        </p:sp>
        <p:cxnSp>
          <p:nvCxnSpPr>
            <p:cNvPr id="12" name="Straight Connector 11"/>
            <p:cNvCxnSpPr/>
            <p:nvPr/>
          </p:nvCxnSpPr>
          <p:spPr>
            <a:xfrm flipV="1">
              <a:off x="1758950" y="2424112"/>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70" name="TextBox 185"/>
            <p:cNvSpPr txBox="1">
              <a:spLocks noChangeArrowheads="1"/>
            </p:cNvSpPr>
            <p:nvPr/>
          </p:nvSpPr>
          <p:spPr bwMode="auto">
            <a:xfrm>
              <a:off x="1670050" y="2143125"/>
              <a:ext cx="750888"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r>
                <a:rPr lang="en-US" sz="1400">
                  <a:latin typeface="Calibri" pitchFamily="34" charset="0"/>
                </a:rPr>
                <a:t>  + </a:t>
              </a:r>
              <a:r>
                <a:rPr lang="en-US" sz="1400">
                  <a:latin typeface="Symbol" pitchFamily="18" charset="2"/>
                </a:rPr>
                <a:t>D</a:t>
              </a:r>
              <a:r>
                <a:rPr lang="en-US" sz="1400">
                  <a:latin typeface="Calibri" pitchFamily="34" charset="0"/>
                </a:rPr>
                <a:t>P</a:t>
              </a:r>
            </a:p>
          </p:txBody>
        </p:sp>
        <p:sp>
          <p:nvSpPr>
            <p:cNvPr id="2071" name="TextBox 187"/>
            <p:cNvSpPr txBox="1">
              <a:spLocks noChangeArrowheads="1"/>
            </p:cNvSpPr>
            <p:nvPr/>
          </p:nvSpPr>
          <p:spPr bwMode="auto">
            <a:xfrm>
              <a:off x="1304925" y="2209800"/>
              <a:ext cx="1233488" cy="368300"/>
            </a:xfrm>
            <a:prstGeom prst="rect">
              <a:avLst/>
            </a:prstGeom>
            <a:noFill/>
            <a:ln w="9525">
              <a:noFill/>
              <a:miter lim="800000"/>
              <a:headEnd/>
              <a:tailEnd/>
            </a:ln>
          </p:spPr>
          <p:txBody>
            <a:bodyPr wrap="none">
              <a:spAutoFit/>
            </a:bodyPr>
            <a:lstStyle/>
            <a:p>
              <a:r>
                <a:rPr lang="en-US" sz="1400">
                  <a:latin typeface="Calibri" pitchFamily="34" charset="0"/>
                </a:rPr>
                <a:t>log</a:t>
              </a:r>
              <a:r>
                <a:rPr lang="en-US">
                  <a:latin typeface="Calibri" pitchFamily="34" charset="0"/>
                </a:rPr>
                <a:t> (            )</a:t>
              </a:r>
            </a:p>
          </p:txBody>
        </p:sp>
      </p:grpSp>
      <p:sp>
        <p:nvSpPr>
          <p:cNvPr id="2053" name="Rectangle 15"/>
          <p:cNvSpPr>
            <a:spLocks noChangeArrowheads="1"/>
          </p:cNvSpPr>
          <p:nvPr/>
        </p:nvSpPr>
        <p:spPr bwMode="auto">
          <a:xfrm>
            <a:off x="4314825" y="1871663"/>
            <a:ext cx="280988" cy="166687"/>
          </a:xfrm>
          <a:prstGeom prst="rect">
            <a:avLst/>
          </a:prstGeom>
          <a:solidFill>
            <a:srgbClr val="FFCC00"/>
          </a:solidFill>
          <a:ln w="9525" algn="ctr">
            <a:noFill/>
            <a:round/>
            <a:headEnd/>
            <a:tailEnd/>
          </a:ln>
        </p:spPr>
        <p:txBody>
          <a:bodyPr/>
          <a:lstStyle/>
          <a:p>
            <a:endParaRPr lang="en-US"/>
          </a:p>
        </p:txBody>
      </p:sp>
      <p:sp>
        <p:nvSpPr>
          <p:cNvPr id="2054" name="TextBox 14"/>
          <p:cNvSpPr txBox="1">
            <a:spLocks noChangeArrowheads="1"/>
          </p:cNvSpPr>
          <p:nvPr/>
        </p:nvSpPr>
        <p:spPr bwMode="auto">
          <a:xfrm>
            <a:off x="4152900" y="1800225"/>
            <a:ext cx="363538" cy="276225"/>
          </a:xfrm>
          <a:prstGeom prst="rect">
            <a:avLst/>
          </a:prstGeom>
          <a:no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5" name="Rectangle 16"/>
          <p:cNvSpPr>
            <a:spLocks noChangeArrowheads="1"/>
          </p:cNvSpPr>
          <p:nvPr/>
        </p:nvSpPr>
        <p:spPr bwMode="auto">
          <a:xfrm>
            <a:off x="6943725" y="1876425"/>
            <a:ext cx="280988" cy="166688"/>
          </a:xfrm>
          <a:prstGeom prst="rect">
            <a:avLst/>
          </a:prstGeom>
          <a:solidFill>
            <a:srgbClr val="FFCC00"/>
          </a:solidFill>
          <a:ln w="9525" algn="ctr">
            <a:noFill/>
            <a:round/>
            <a:headEnd/>
            <a:tailEnd/>
          </a:ln>
        </p:spPr>
        <p:txBody>
          <a:bodyPr/>
          <a:lstStyle/>
          <a:p>
            <a:endParaRPr lang="en-US"/>
          </a:p>
        </p:txBody>
      </p:sp>
      <p:sp>
        <p:nvSpPr>
          <p:cNvPr id="18" name="TextBox 17"/>
          <p:cNvSpPr txBox="1"/>
          <p:nvPr/>
        </p:nvSpPr>
        <p:spPr>
          <a:xfrm>
            <a:off x="6900863" y="1814513"/>
            <a:ext cx="363537" cy="276225"/>
          </a:xfrm>
          <a:prstGeom prst="rect">
            <a:avLst/>
          </a:prstGeom>
          <a:noFill/>
        </p:spPr>
        <p:txBody>
          <a:bodyPr wrap="none">
            <a:spAutoFit/>
          </a:bodyPr>
          <a:lstStyle/>
          <a:p>
            <a:pPr>
              <a:defRPr/>
            </a:pPr>
            <a:r>
              <a:rPr lang="en-US" sz="1200" dirty="0">
                <a:solidFill>
                  <a:schemeClr val="bg1">
                    <a:lumMod val="75000"/>
                  </a:schemeClr>
                </a:solidFill>
                <a:latin typeface="Symbol" pitchFamily="18" charset="2"/>
              </a:rPr>
              <a:t>D</a:t>
            </a:r>
            <a:r>
              <a:rPr lang="en-US" sz="1200" dirty="0">
                <a:solidFill>
                  <a:schemeClr val="bg1">
                    <a:lumMod val="75000"/>
                  </a:schemeClr>
                </a:solidFill>
              </a:rPr>
              <a:t>p</a:t>
            </a:r>
          </a:p>
        </p:txBody>
      </p:sp>
      <p:sp>
        <p:nvSpPr>
          <p:cNvPr id="2057" name="TextBox 18"/>
          <p:cNvSpPr txBox="1">
            <a:spLocks noChangeArrowheads="1"/>
          </p:cNvSpPr>
          <p:nvPr/>
        </p:nvSpPr>
        <p:spPr bwMode="auto">
          <a:xfrm>
            <a:off x="4376738" y="3276600"/>
            <a:ext cx="363537" cy="276225"/>
          </a:xfrm>
          <a:prstGeom prst="rect">
            <a:avLst/>
          </a:prstGeom>
          <a:solidFill>
            <a:schemeClr val="bg1"/>
          </a:solid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8" name="TextBox 19"/>
          <p:cNvSpPr txBox="1">
            <a:spLocks noChangeArrowheads="1"/>
          </p:cNvSpPr>
          <p:nvPr/>
        </p:nvSpPr>
        <p:spPr bwMode="auto">
          <a:xfrm>
            <a:off x="7024688" y="3248025"/>
            <a:ext cx="363537" cy="276225"/>
          </a:xfrm>
          <a:prstGeom prst="rect">
            <a:avLst/>
          </a:prstGeom>
          <a:solidFill>
            <a:schemeClr val="bg1"/>
          </a:solid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9" name="Rectangle 21"/>
          <p:cNvSpPr>
            <a:spLocks noChangeArrowheads="1"/>
          </p:cNvSpPr>
          <p:nvPr/>
        </p:nvSpPr>
        <p:spPr bwMode="auto">
          <a:xfrm>
            <a:off x="7415213" y="4714875"/>
            <a:ext cx="171450" cy="190500"/>
          </a:xfrm>
          <a:prstGeom prst="rect">
            <a:avLst/>
          </a:prstGeom>
          <a:solidFill>
            <a:schemeClr val="bg1"/>
          </a:solidFill>
          <a:ln w="9525" algn="ctr">
            <a:noFill/>
            <a:round/>
            <a:headEnd/>
            <a:tailEnd/>
          </a:ln>
        </p:spPr>
        <p:txBody>
          <a:bodyPr/>
          <a:lstStyle/>
          <a:p>
            <a:endParaRPr lang="en-US"/>
          </a:p>
        </p:txBody>
      </p:sp>
      <p:sp>
        <p:nvSpPr>
          <p:cNvPr id="2060" name="TextBox 20"/>
          <p:cNvSpPr txBox="1">
            <a:spLocks noChangeArrowheads="1"/>
          </p:cNvSpPr>
          <p:nvPr/>
        </p:nvSpPr>
        <p:spPr bwMode="auto">
          <a:xfrm>
            <a:off x="7324725" y="4657725"/>
            <a:ext cx="319088"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2061" name="Rectangle 22"/>
          <p:cNvSpPr>
            <a:spLocks noChangeArrowheads="1"/>
          </p:cNvSpPr>
          <p:nvPr/>
        </p:nvSpPr>
        <p:spPr bwMode="auto">
          <a:xfrm>
            <a:off x="4748213" y="4719638"/>
            <a:ext cx="171450" cy="190500"/>
          </a:xfrm>
          <a:prstGeom prst="rect">
            <a:avLst/>
          </a:prstGeom>
          <a:solidFill>
            <a:schemeClr val="bg1"/>
          </a:solidFill>
          <a:ln w="9525" algn="ctr">
            <a:noFill/>
            <a:round/>
            <a:headEnd/>
            <a:tailEnd/>
          </a:ln>
        </p:spPr>
        <p:txBody>
          <a:bodyPr/>
          <a:lstStyle/>
          <a:p>
            <a:endParaRPr lang="en-US"/>
          </a:p>
        </p:txBody>
      </p:sp>
      <p:sp>
        <p:nvSpPr>
          <p:cNvPr id="2062" name="TextBox 23"/>
          <p:cNvSpPr txBox="1">
            <a:spLocks noChangeArrowheads="1"/>
          </p:cNvSpPr>
          <p:nvPr/>
        </p:nvSpPr>
        <p:spPr bwMode="auto">
          <a:xfrm>
            <a:off x="4662488" y="4676775"/>
            <a:ext cx="319087"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4294967295"/>
          </p:nvPr>
        </p:nvGraphicFramePr>
        <p:xfrm>
          <a:off x="627063" y="265113"/>
          <a:ext cx="8134350" cy="6361112"/>
        </p:xfrm>
        <a:graphic>
          <a:graphicData uri="http://schemas.openxmlformats.org/presentationml/2006/ole">
            <mc:AlternateContent xmlns:mc="http://schemas.openxmlformats.org/markup-compatibility/2006">
              <mc:Choice xmlns:v="urn:schemas-microsoft-com:vml" Requires="v">
                <p:oleObj spid="_x0000_s3114" name="Drawing" r:id="rId4" imgW="7955280" imgH="6537960" progId="Presentations.Drawing.12">
                  <p:embed/>
                </p:oleObj>
              </mc:Choice>
              <mc:Fallback>
                <p:oleObj name="Drawing" r:id="rId4" imgW="7955280" imgH="653796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265113"/>
                        <a:ext cx="8134350" cy="63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2"/>
          <p:cNvSpPr>
            <a:spLocks noChangeArrowheads="1"/>
          </p:cNvSpPr>
          <p:nvPr/>
        </p:nvSpPr>
        <p:spPr bwMode="auto">
          <a:xfrm>
            <a:off x="2259013" y="5611813"/>
            <a:ext cx="6548437" cy="828675"/>
          </a:xfrm>
          <a:prstGeom prst="rect">
            <a:avLst/>
          </a:prstGeom>
          <a:solidFill>
            <a:schemeClr val="bg1"/>
          </a:solidFill>
          <a:ln w="9525" algn="ctr">
            <a:noFill/>
            <a:round/>
            <a:headEnd/>
            <a:tailEnd/>
          </a:ln>
        </p:spPr>
        <p:txBody>
          <a:bodyPr/>
          <a:lstStyle/>
          <a:p>
            <a:endParaRPr lang="en-US"/>
          </a:p>
        </p:txBody>
      </p:sp>
      <p:sp>
        <p:nvSpPr>
          <p:cNvPr id="3076" name="Rectangle 4"/>
          <p:cNvSpPr>
            <a:spLocks noChangeArrowheads="1"/>
          </p:cNvSpPr>
          <p:nvPr/>
        </p:nvSpPr>
        <p:spPr bwMode="auto">
          <a:xfrm>
            <a:off x="6594475" y="5222875"/>
            <a:ext cx="236538" cy="185738"/>
          </a:xfrm>
          <a:prstGeom prst="rect">
            <a:avLst/>
          </a:prstGeom>
          <a:solidFill>
            <a:schemeClr val="bg1"/>
          </a:solidFill>
          <a:ln w="9525" algn="ctr">
            <a:noFill/>
            <a:round/>
            <a:headEnd/>
            <a:tailEnd/>
          </a:ln>
        </p:spPr>
        <p:txBody>
          <a:bodyPr/>
          <a:lstStyle/>
          <a:p>
            <a:endParaRPr lang="en-US"/>
          </a:p>
        </p:txBody>
      </p:sp>
      <p:sp>
        <p:nvSpPr>
          <p:cNvPr id="3077" name="Rectangle 5"/>
          <p:cNvSpPr>
            <a:spLocks noChangeArrowheads="1"/>
          </p:cNvSpPr>
          <p:nvPr/>
        </p:nvSpPr>
        <p:spPr bwMode="auto">
          <a:xfrm>
            <a:off x="2451100" y="5213350"/>
            <a:ext cx="171450" cy="190500"/>
          </a:xfrm>
          <a:prstGeom prst="rect">
            <a:avLst/>
          </a:prstGeom>
          <a:solidFill>
            <a:schemeClr val="bg1"/>
          </a:solidFill>
          <a:ln w="9525" algn="ctr">
            <a:noFill/>
            <a:round/>
            <a:headEnd/>
            <a:tailEnd/>
          </a:ln>
        </p:spPr>
        <p:txBody>
          <a:bodyPr/>
          <a:lstStyle/>
          <a:p>
            <a:endParaRPr lang="en-US"/>
          </a:p>
        </p:txBody>
      </p:sp>
      <p:sp>
        <p:nvSpPr>
          <p:cNvPr id="3078" name="TextBox 3"/>
          <p:cNvSpPr txBox="1">
            <a:spLocks noChangeArrowheads="1"/>
          </p:cNvSpPr>
          <p:nvPr/>
        </p:nvSpPr>
        <p:spPr bwMode="auto">
          <a:xfrm>
            <a:off x="6488113" y="5157788"/>
            <a:ext cx="320675"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3079" name="TextBox 6"/>
          <p:cNvSpPr txBox="1">
            <a:spLocks noChangeArrowheads="1"/>
          </p:cNvSpPr>
          <p:nvPr/>
        </p:nvSpPr>
        <p:spPr bwMode="auto">
          <a:xfrm>
            <a:off x="2349500" y="5159375"/>
            <a:ext cx="320675"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3080" name="TextBox 7"/>
          <p:cNvSpPr txBox="1">
            <a:spLocks noChangeArrowheads="1"/>
          </p:cNvSpPr>
          <p:nvPr/>
        </p:nvSpPr>
        <p:spPr bwMode="auto">
          <a:xfrm>
            <a:off x="5821363" y="3559175"/>
            <a:ext cx="361950" cy="231775"/>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3081" name="Rectangle 8"/>
          <p:cNvSpPr>
            <a:spLocks noChangeArrowheads="1"/>
          </p:cNvSpPr>
          <p:nvPr/>
        </p:nvSpPr>
        <p:spPr bwMode="auto">
          <a:xfrm>
            <a:off x="5727700" y="1992313"/>
            <a:ext cx="314325" cy="176212"/>
          </a:xfrm>
          <a:prstGeom prst="rect">
            <a:avLst/>
          </a:prstGeom>
          <a:solidFill>
            <a:srgbClr val="FFCC00"/>
          </a:solidFill>
          <a:ln w="9525" algn="ctr">
            <a:noFill/>
            <a:round/>
            <a:headEnd/>
            <a:tailEnd/>
          </a:ln>
        </p:spPr>
        <p:txBody>
          <a:bodyPr/>
          <a:lstStyle/>
          <a:p>
            <a:endParaRPr lang="en-US"/>
          </a:p>
        </p:txBody>
      </p:sp>
      <p:sp>
        <p:nvSpPr>
          <p:cNvPr id="3082" name="TextBox 9"/>
          <p:cNvSpPr txBox="1">
            <a:spLocks noChangeArrowheads="1"/>
          </p:cNvSpPr>
          <p:nvPr/>
        </p:nvSpPr>
        <p:spPr bwMode="auto">
          <a:xfrm>
            <a:off x="5748338" y="1984375"/>
            <a:ext cx="361950" cy="231775"/>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3083" name="Rectangle 10"/>
          <p:cNvSpPr>
            <a:spLocks noChangeArrowheads="1"/>
          </p:cNvSpPr>
          <p:nvPr/>
        </p:nvSpPr>
        <p:spPr bwMode="auto">
          <a:xfrm>
            <a:off x="1943100" y="2022475"/>
            <a:ext cx="314325" cy="176213"/>
          </a:xfrm>
          <a:prstGeom prst="rect">
            <a:avLst/>
          </a:prstGeom>
          <a:solidFill>
            <a:srgbClr val="FFCC00"/>
          </a:solidFill>
          <a:ln w="9525" algn="ctr">
            <a:noFill/>
            <a:round/>
            <a:headEnd/>
            <a:tailEnd/>
          </a:ln>
        </p:spPr>
        <p:txBody>
          <a:bodyPr/>
          <a:lstStyle/>
          <a:p>
            <a:endParaRPr lang="en-US"/>
          </a:p>
        </p:txBody>
      </p:sp>
      <p:sp>
        <p:nvSpPr>
          <p:cNvPr id="12" name="TextBox 11"/>
          <p:cNvSpPr txBox="1"/>
          <p:nvPr/>
        </p:nvSpPr>
        <p:spPr>
          <a:xfrm>
            <a:off x="1914525" y="1998663"/>
            <a:ext cx="363538"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rPr>
              <a:t>p</a:t>
            </a:r>
            <a:r>
              <a:rPr lang="en-US" sz="900" baseline="-25000" dirty="0">
                <a:solidFill>
                  <a:schemeClr val="bg1">
                    <a:lumMod val="75000"/>
                  </a:schemeClr>
                </a:solidFill>
              </a:rPr>
              <a:t>2</a:t>
            </a:r>
          </a:p>
        </p:txBody>
      </p:sp>
      <p:sp>
        <p:nvSpPr>
          <p:cNvPr id="3085" name="TextBox 12"/>
          <p:cNvSpPr txBox="1">
            <a:spLocks noChangeArrowheads="1"/>
          </p:cNvSpPr>
          <p:nvPr/>
        </p:nvSpPr>
        <p:spPr bwMode="auto">
          <a:xfrm>
            <a:off x="2065338" y="3709988"/>
            <a:ext cx="319087" cy="230187"/>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3086" name="TextBox 13"/>
          <p:cNvSpPr txBox="1">
            <a:spLocks noChangeArrowheads="1"/>
          </p:cNvSpPr>
          <p:nvPr/>
        </p:nvSpPr>
        <p:spPr bwMode="auto">
          <a:xfrm>
            <a:off x="5703888" y="3776663"/>
            <a:ext cx="319087"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3087" name="TextBox 88"/>
          <p:cNvSpPr txBox="1">
            <a:spLocks noChangeArrowheads="1"/>
          </p:cNvSpPr>
          <p:nvPr/>
        </p:nvSpPr>
        <p:spPr bwMode="auto">
          <a:xfrm>
            <a:off x="2300288" y="5842000"/>
            <a:ext cx="3192462" cy="307975"/>
          </a:xfrm>
          <a:prstGeom prst="rect">
            <a:avLst/>
          </a:prstGeom>
          <a:noFill/>
          <a:ln w="9525">
            <a:noFill/>
            <a:miter lim="800000"/>
            <a:headEnd/>
            <a:tailEnd/>
          </a:ln>
        </p:spPr>
        <p:txBody>
          <a:bodyPr>
            <a:spAutoFit/>
          </a:bodyPr>
          <a:lstStyle/>
          <a:p>
            <a:pPr defTabSz="406400"/>
            <a:r>
              <a:rPr lang="en-US" sz="1400">
                <a:latin typeface="Symbol" pitchFamily="18" charset="2"/>
              </a:rPr>
              <a:t>DH</a:t>
            </a:r>
            <a:r>
              <a:rPr lang="en-US" sz="1400">
                <a:latin typeface="Calibri" pitchFamily="34" charset="0"/>
              </a:rPr>
              <a:t> =                     log  (         ) +</a:t>
            </a:r>
          </a:p>
        </p:txBody>
      </p:sp>
      <p:cxnSp>
        <p:nvCxnSpPr>
          <p:cNvPr id="20" name="Straight Connector 19"/>
          <p:cNvCxnSpPr/>
          <p:nvPr/>
        </p:nvCxnSpPr>
        <p:spPr bwMode="auto">
          <a:xfrm>
            <a:off x="2800350" y="6007100"/>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89" name="TextBox 163"/>
          <p:cNvSpPr txBox="1">
            <a:spLocks noChangeArrowheads="1"/>
          </p:cNvSpPr>
          <p:nvPr/>
        </p:nvSpPr>
        <p:spPr bwMode="auto">
          <a:xfrm>
            <a:off x="2863850" y="5727700"/>
            <a:ext cx="474663" cy="307975"/>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S </a:t>
            </a:r>
            <a:r>
              <a:rPr lang="en-US" sz="1400" dirty="0">
                <a:latin typeface="Calibri" pitchFamily="34" charset="0"/>
              </a:rPr>
              <a:t>H</a:t>
            </a:r>
          </a:p>
        </p:txBody>
      </p:sp>
      <p:sp>
        <p:nvSpPr>
          <p:cNvPr id="3090" name="TextBox 112"/>
          <p:cNvSpPr txBox="1">
            <a:spLocks noChangeArrowheads="1"/>
          </p:cNvSpPr>
          <p:nvPr/>
        </p:nvSpPr>
        <p:spPr bwMode="auto">
          <a:xfrm>
            <a:off x="2851150" y="5981700"/>
            <a:ext cx="614363" cy="307975"/>
          </a:xfrm>
          <a:prstGeom prst="rect">
            <a:avLst/>
          </a:prstGeom>
          <a:noFill/>
          <a:ln w="9525">
            <a:noFill/>
            <a:miter lim="800000"/>
            <a:headEnd/>
            <a:tailEnd/>
          </a:ln>
        </p:spPr>
        <p:txBody>
          <a:bodyPr wrap="none">
            <a:spAutoFit/>
          </a:bodyPr>
          <a:lstStyle/>
          <a:p>
            <a:r>
              <a:rPr lang="en-US" sz="1400">
                <a:latin typeface="Calibri" pitchFamily="34" charset="0"/>
              </a:rPr>
              <a:t>1 + e</a:t>
            </a:r>
            <a:r>
              <a:rPr lang="en-US" sz="1400" baseline="-25000">
                <a:latin typeface="Calibri" pitchFamily="34" charset="0"/>
              </a:rPr>
              <a:t>O</a:t>
            </a:r>
            <a:endParaRPr lang="en-US" sz="1400">
              <a:latin typeface="Calibri" pitchFamily="34" charset="0"/>
            </a:endParaRPr>
          </a:p>
        </p:txBody>
      </p:sp>
      <p:sp>
        <p:nvSpPr>
          <p:cNvPr id="3091" name="TextBox 129"/>
          <p:cNvSpPr txBox="1">
            <a:spLocks noChangeArrowheads="1"/>
          </p:cNvSpPr>
          <p:nvPr/>
        </p:nvSpPr>
        <p:spPr bwMode="auto">
          <a:xfrm>
            <a:off x="3956050" y="5727700"/>
            <a:ext cx="342900"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C</a:t>
            </a:r>
            <a:endParaRPr lang="en-US" sz="1400">
              <a:latin typeface="Calibri" pitchFamily="34" charset="0"/>
            </a:endParaRPr>
          </a:p>
        </p:txBody>
      </p:sp>
      <p:sp>
        <p:nvSpPr>
          <p:cNvPr id="3092" name="TextBox 134"/>
          <p:cNvSpPr txBox="1">
            <a:spLocks noChangeArrowheads="1"/>
          </p:cNvSpPr>
          <p:nvPr/>
        </p:nvSpPr>
        <p:spPr bwMode="auto">
          <a:xfrm>
            <a:off x="3956050" y="5956300"/>
            <a:ext cx="336550"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endParaRPr lang="en-US" sz="1400">
              <a:latin typeface="Calibri" pitchFamily="34" charset="0"/>
            </a:endParaRPr>
          </a:p>
        </p:txBody>
      </p:sp>
      <p:cxnSp>
        <p:nvCxnSpPr>
          <p:cNvPr id="25" name="Straight Connector 24"/>
          <p:cNvCxnSpPr/>
          <p:nvPr/>
        </p:nvCxnSpPr>
        <p:spPr bwMode="auto">
          <a:xfrm>
            <a:off x="3994150" y="601503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4514850" y="6007100"/>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5" name="TextBox 180"/>
          <p:cNvSpPr txBox="1">
            <a:spLocks noChangeArrowheads="1"/>
          </p:cNvSpPr>
          <p:nvPr/>
        </p:nvSpPr>
        <p:spPr bwMode="auto">
          <a:xfrm>
            <a:off x="4578350" y="5727700"/>
            <a:ext cx="525463" cy="307975"/>
          </a:xfrm>
          <a:prstGeom prst="rect">
            <a:avLst/>
          </a:prstGeom>
          <a:noFill/>
          <a:ln w="9525">
            <a:noFill/>
            <a:miter lim="800000"/>
            <a:headEnd/>
            <a:tailEnd/>
          </a:ln>
        </p:spPr>
        <p:txBody>
          <a:bodyPr wrap="none">
            <a:spAutoFit/>
          </a:bodyPr>
          <a:lstStyle/>
          <a:p>
            <a:r>
              <a:rPr lang="en-US" sz="1400">
                <a:latin typeface="Calibri" pitchFamily="34" charset="0"/>
              </a:rPr>
              <a:t>C </a:t>
            </a:r>
            <a:r>
              <a:rPr lang="en-US" sz="1400" baseline="-25000">
                <a:latin typeface="Calibri" pitchFamily="34" charset="0"/>
              </a:rPr>
              <a:t>C </a:t>
            </a:r>
            <a:r>
              <a:rPr lang="en-US" sz="1400">
                <a:latin typeface="Calibri" pitchFamily="34" charset="0"/>
              </a:rPr>
              <a:t>H</a:t>
            </a:r>
          </a:p>
        </p:txBody>
      </p:sp>
      <p:sp>
        <p:nvSpPr>
          <p:cNvPr id="3096" name="TextBox 181"/>
          <p:cNvSpPr txBox="1">
            <a:spLocks noChangeArrowheads="1"/>
          </p:cNvSpPr>
          <p:nvPr/>
        </p:nvSpPr>
        <p:spPr bwMode="auto">
          <a:xfrm>
            <a:off x="4565650" y="5981700"/>
            <a:ext cx="614363" cy="307975"/>
          </a:xfrm>
          <a:prstGeom prst="rect">
            <a:avLst/>
          </a:prstGeom>
          <a:noFill/>
          <a:ln w="9525">
            <a:noFill/>
            <a:miter lim="800000"/>
            <a:headEnd/>
            <a:tailEnd/>
          </a:ln>
        </p:spPr>
        <p:txBody>
          <a:bodyPr wrap="none">
            <a:spAutoFit/>
          </a:bodyPr>
          <a:lstStyle/>
          <a:p>
            <a:r>
              <a:rPr lang="en-US" sz="1400">
                <a:latin typeface="Calibri" pitchFamily="34" charset="0"/>
              </a:rPr>
              <a:t>1 + e</a:t>
            </a:r>
            <a:r>
              <a:rPr lang="en-US" sz="1400" baseline="-25000">
                <a:latin typeface="Calibri" pitchFamily="34" charset="0"/>
              </a:rPr>
              <a:t>O</a:t>
            </a:r>
            <a:endParaRPr lang="en-US" sz="1400">
              <a:latin typeface="Calibri" pitchFamily="34" charset="0"/>
            </a:endParaRPr>
          </a:p>
        </p:txBody>
      </p:sp>
      <p:sp>
        <p:nvSpPr>
          <p:cNvPr id="3097" name="TextBox 183"/>
          <p:cNvSpPr txBox="1">
            <a:spLocks noChangeArrowheads="1"/>
          </p:cNvSpPr>
          <p:nvPr/>
        </p:nvSpPr>
        <p:spPr bwMode="auto">
          <a:xfrm>
            <a:off x="5700713" y="5976938"/>
            <a:ext cx="341312" cy="30638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C</a:t>
            </a:r>
            <a:endParaRPr lang="en-US" sz="1400">
              <a:latin typeface="Calibri" pitchFamily="34" charset="0"/>
            </a:endParaRPr>
          </a:p>
        </p:txBody>
      </p:sp>
      <p:cxnSp>
        <p:nvCxnSpPr>
          <p:cNvPr id="30" name="Straight Connector 29"/>
          <p:cNvCxnSpPr/>
          <p:nvPr/>
        </p:nvCxnSpPr>
        <p:spPr bwMode="auto">
          <a:xfrm flipV="1">
            <a:off x="5613400" y="6016625"/>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9" name="TextBox 185"/>
          <p:cNvSpPr txBox="1">
            <a:spLocks noChangeArrowheads="1"/>
          </p:cNvSpPr>
          <p:nvPr/>
        </p:nvSpPr>
        <p:spPr bwMode="auto">
          <a:xfrm>
            <a:off x="5522913" y="5735638"/>
            <a:ext cx="750887" cy="30638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r>
              <a:rPr lang="en-US" sz="1400">
                <a:latin typeface="Calibri" pitchFamily="34" charset="0"/>
              </a:rPr>
              <a:t>  + </a:t>
            </a:r>
            <a:r>
              <a:rPr lang="en-US" sz="1400">
                <a:latin typeface="Symbol" pitchFamily="18" charset="2"/>
              </a:rPr>
              <a:t>D</a:t>
            </a:r>
            <a:r>
              <a:rPr lang="en-US" sz="1400">
                <a:latin typeface="Calibri" pitchFamily="34" charset="0"/>
              </a:rPr>
              <a:t>P</a:t>
            </a:r>
          </a:p>
        </p:txBody>
      </p:sp>
      <p:sp>
        <p:nvSpPr>
          <p:cNvPr id="3100" name="TextBox 187"/>
          <p:cNvSpPr txBox="1">
            <a:spLocks noChangeArrowheads="1"/>
          </p:cNvSpPr>
          <p:nvPr/>
        </p:nvSpPr>
        <p:spPr bwMode="auto">
          <a:xfrm>
            <a:off x="5156200" y="5800725"/>
            <a:ext cx="1235075" cy="369888"/>
          </a:xfrm>
          <a:prstGeom prst="rect">
            <a:avLst/>
          </a:prstGeom>
          <a:noFill/>
          <a:ln w="9525">
            <a:noFill/>
            <a:miter lim="800000"/>
            <a:headEnd/>
            <a:tailEnd/>
          </a:ln>
        </p:spPr>
        <p:txBody>
          <a:bodyPr wrap="none">
            <a:spAutoFit/>
          </a:bodyPr>
          <a:lstStyle/>
          <a:p>
            <a:r>
              <a:rPr lang="en-US" sz="1400">
                <a:latin typeface="Calibri" pitchFamily="34" charset="0"/>
              </a:rPr>
              <a:t>log</a:t>
            </a:r>
            <a:r>
              <a:rPr lang="en-US">
                <a:latin typeface="Calibri" pitchFamily="34" charset="0"/>
              </a:rPr>
              <a:t> (            )</a:t>
            </a:r>
          </a:p>
        </p:txBody>
      </p:sp>
      <p:sp>
        <p:nvSpPr>
          <p:cNvPr id="33" name="Rectangle 32"/>
          <p:cNvSpPr/>
          <p:nvPr/>
        </p:nvSpPr>
        <p:spPr>
          <a:xfrm>
            <a:off x="2227263" y="5675313"/>
            <a:ext cx="43180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02" name="TextBox 30"/>
          <p:cNvSpPr txBox="1">
            <a:spLocks noChangeArrowheads="1"/>
          </p:cNvSpPr>
          <p:nvPr/>
        </p:nvSpPr>
        <p:spPr bwMode="auto">
          <a:xfrm>
            <a:off x="6032500" y="5842000"/>
            <a:ext cx="242888" cy="215900"/>
          </a:xfrm>
          <a:prstGeom prst="rect">
            <a:avLst/>
          </a:prstGeom>
          <a:noFill/>
          <a:ln w="9525">
            <a:noFill/>
            <a:miter lim="800000"/>
            <a:headEnd/>
            <a:tailEnd/>
          </a:ln>
        </p:spPr>
        <p:txBody>
          <a:bodyPr wrap="none">
            <a:spAutoFit/>
          </a:bodyPr>
          <a:lstStyle/>
          <a:p>
            <a:r>
              <a:rPr lang="en-US" sz="800"/>
              <a:t>2</a:t>
            </a:r>
          </a:p>
        </p:txBody>
      </p:sp>
      <p:sp>
        <p:nvSpPr>
          <p:cNvPr id="3103" name="TextBox 31"/>
          <p:cNvSpPr txBox="1">
            <a:spLocks noChangeArrowheads="1"/>
          </p:cNvSpPr>
          <p:nvPr/>
        </p:nvSpPr>
        <p:spPr bwMode="auto">
          <a:xfrm>
            <a:off x="6629400" y="5245100"/>
            <a:ext cx="242888" cy="215900"/>
          </a:xfrm>
          <a:prstGeom prst="rect">
            <a:avLst/>
          </a:prstGeom>
          <a:noFill/>
          <a:ln w="9525">
            <a:noFill/>
            <a:miter lim="800000"/>
            <a:headEnd/>
            <a:tailEnd/>
          </a:ln>
        </p:spPr>
        <p:txBody>
          <a:bodyPr wrap="none">
            <a:spAutoFit/>
          </a:bodyPr>
          <a:lstStyle/>
          <a:p>
            <a:r>
              <a:rPr lang="en-US" sz="800"/>
              <a:t>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Grp="1" noChangeAspect="1"/>
          </p:cNvGraphicFramePr>
          <p:nvPr>
            <p:ph idx="4294967295"/>
          </p:nvPr>
        </p:nvGraphicFramePr>
        <p:xfrm>
          <a:off x="517525" y="265113"/>
          <a:ext cx="8524875" cy="6281737"/>
        </p:xfrm>
        <a:graphic>
          <a:graphicData uri="http://schemas.openxmlformats.org/presentationml/2006/ole">
            <mc:AlternateContent xmlns:mc="http://schemas.openxmlformats.org/markup-compatibility/2006">
              <mc:Choice xmlns:v="urn:schemas-microsoft-com:vml" Requires="v">
                <p:oleObj spid="_x0000_s4138" name="Drawing" r:id="rId4" imgW="7917120" imgH="6492240" progId="Presentations.Drawing.12">
                  <p:embed/>
                </p:oleObj>
              </mc:Choice>
              <mc:Fallback>
                <p:oleObj name="Drawing" r:id="rId4" imgW="7917120" imgH="649224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65113"/>
                        <a:ext cx="8524875" cy="62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2"/>
          <p:cNvSpPr>
            <a:spLocks noChangeArrowheads="1"/>
          </p:cNvSpPr>
          <p:nvPr/>
        </p:nvSpPr>
        <p:spPr bwMode="auto">
          <a:xfrm>
            <a:off x="4133850" y="5376863"/>
            <a:ext cx="4033838" cy="906462"/>
          </a:xfrm>
          <a:prstGeom prst="rect">
            <a:avLst/>
          </a:prstGeom>
          <a:solidFill>
            <a:schemeClr val="bg1"/>
          </a:solidFill>
          <a:ln w="9525" algn="ctr">
            <a:noFill/>
            <a:round/>
            <a:headEnd/>
            <a:tailEnd/>
          </a:ln>
        </p:spPr>
        <p:txBody>
          <a:bodyPr/>
          <a:lstStyle/>
          <a:p>
            <a:endParaRPr lang="en-US"/>
          </a:p>
        </p:txBody>
      </p:sp>
      <p:sp>
        <p:nvSpPr>
          <p:cNvPr id="4100" name="TextBox 3"/>
          <p:cNvSpPr txBox="1">
            <a:spLocks noChangeArrowheads="1"/>
          </p:cNvSpPr>
          <p:nvPr/>
        </p:nvSpPr>
        <p:spPr bwMode="auto">
          <a:xfrm>
            <a:off x="2030413" y="3659188"/>
            <a:ext cx="319087" cy="230187"/>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4101" name="Rectangle 5"/>
          <p:cNvSpPr>
            <a:spLocks noChangeArrowheads="1"/>
          </p:cNvSpPr>
          <p:nvPr/>
        </p:nvSpPr>
        <p:spPr bwMode="auto">
          <a:xfrm>
            <a:off x="5910263" y="1982788"/>
            <a:ext cx="373062" cy="166687"/>
          </a:xfrm>
          <a:prstGeom prst="rect">
            <a:avLst/>
          </a:prstGeom>
          <a:solidFill>
            <a:srgbClr val="FFCC00"/>
          </a:solidFill>
          <a:ln w="9525" algn="ctr">
            <a:noFill/>
            <a:round/>
            <a:headEnd/>
            <a:tailEnd/>
          </a:ln>
        </p:spPr>
        <p:txBody>
          <a:bodyPr/>
          <a:lstStyle/>
          <a:p>
            <a:endParaRPr lang="en-US"/>
          </a:p>
        </p:txBody>
      </p:sp>
      <p:sp>
        <p:nvSpPr>
          <p:cNvPr id="4102" name="Rectangle 6"/>
          <p:cNvSpPr>
            <a:spLocks noChangeArrowheads="1"/>
          </p:cNvSpPr>
          <p:nvPr/>
        </p:nvSpPr>
        <p:spPr bwMode="auto">
          <a:xfrm>
            <a:off x="1908175" y="2016125"/>
            <a:ext cx="311150" cy="141288"/>
          </a:xfrm>
          <a:prstGeom prst="rect">
            <a:avLst/>
          </a:prstGeom>
          <a:solidFill>
            <a:srgbClr val="FFCC00"/>
          </a:solidFill>
          <a:ln w="9525" algn="ctr">
            <a:noFill/>
            <a:round/>
            <a:headEnd/>
            <a:tailEnd/>
          </a:ln>
        </p:spPr>
        <p:txBody>
          <a:bodyPr/>
          <a:lstStyle/>
          <a:p>
            <a:endParaRPr lang="en-US"/>
          </a:p>
        </p:txBody>
      </p:sp>
      <p:sp>
        <p:nvSpPr>
          <p:cNvPr id="4103" name="TextBox 7"/>
          <p:cNvSpPr txBox="1">
            <a:spLocks noChangeArrowheads="1"/>
          </p:cNvSpPr>
          <p:nvPr/>
        </p:nvSpPr>
        <p:spPr bwMode="auto">
          <a:xfrm>
            <a:off x="5905500" y="1944688"/>
            <a:ext cx="361950"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9" name="TextBox 8"/>
          <p:cNvSpPr txBox="1"/>
          <p:nvPr/>
        </p:nvSpPr>
        <p:spPr>
          <a:xfrm>
            <a:off x="1922463" y="1984375"/>
            <a:ext cx="361950"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rPr>
              <a:t>p</a:t>
            </a:r>
            <a:r>
              <a:rPr lang="en-US" sz="900" baseline="-25000" dirty="0">
                <a:solidFill>
                  <a:schemeClr val="bg1">
                    <a:lumMod val="75000"/>
                  </a:schemeClr>
                </a:solidFill>
              </a:rPr>
              <a:t>2</a:t>
            </a:r>
          </a:p>
        </p:txBody>
      </p:sp>
      <p:sp>
        <p:nvSpPr>
          <p:cNvPr id="4105" name="Rectangle 9"/>
          <p:cNvSpPr>
            <a:spLocks noChangeArrowheads="1"/>
          </p:cNvSpPr>
          <p:nvPr/>
        </p:nvSpPr>
        <p:spPr bwMode="auto">
          <a:xfrm>
            <a:off x="6056313" y="3344863"/>
            <a:ext cx="296862" cy="242887"/>
          </a:xfrm>
          <a:prstGeom prst="rect">
            <a:avLst/>
          </a:prstGeom>
          <a:solidFill>
            <a:schemeClr val="bg1"/>
          </a:solidFill>
          <a:ln w="9525" algn="ctr">
            <a:noFill/>
            <a:round/>
            <a:headEnd/>
            <a:tailEnd/>
          </a:ln>
        </p:spPr>
        <p:txBody>
          <a:bodyPr/>
          <a:lstStyle/>
          <a:p>
            <a:endParaRPr lang="en-US"/>
          </a:p>
        </p:txBody>
      </p:sp>
      <p:sp>
        <p:nvSpPr>
          <p:cNvPr id="4106" name="Rectangle 10"/>
          <p:cNvSpPr>
            <a:spLocks noChangeArrowheads="1"/>
          </p:cNvSpPr>
          <p:nvPr/>
        </p:nvSpPr>
        <p:spPr bwMode="auto">
          <a:xfrm>
            <a:off x="5830888" y="3711575"/>
            <a:ext cx="217487" cy="168275"/>
          </a:xfrm>
          <a:prstGeom prst="rect">
            <a:avLst/>
          </a:prstGeom>
          <a:solidFill>
            <a:schemeClr val="bg1"/>
          </a:solidFill>
          <a:ln w="9525" algn="ctr">
            <a:noFill/>
            <a:round/>
            <a:headEnd/>
            <a:tailEnd/>
          </a:ln>
        </p:spPr>
        <p:txBody>
          <a:bodyPr/>
          <a:lstStyle/>
          <a:p>
            <a:endParaRPr lang="en-US"/>
          </a:p>
        </p:txBody>
      </p:sp>
      <p:sp>
        <p:nvSpPr>
          <p:cNvPr id="4107" name="TextBox 4"/>
          <p:cNvSpPr txBox="1">
            <a:spLocks noChangeArrowheads="1"/>
          </p:cNvSpPr>
          <p:nvPr/>
        </p:nvSpPr>
        <p:spPr bwMode="auto">
          <a:xfrm>
            <a:off x="5770563" y="3689350"/>
            <a:ext cx="363537"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4108" name="TextBox 11"/>
          <p:cNvSpPr txBox="1">
            <a:spLocks noChangeArrowheads="1"/>
          </p:cNvSpPr>
          <p:nvPr/>
        </p:nvSpPr>
        <p:spPr bwMode="auto">
          <a:xfrm>
            <a:off x="5961063" y="3373438"/>
            <a:ext cx="361950"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4109" name="TextBox 88"/>
          <p:cNvSpPr txBox="1">
            <a:spLocks noChangeArrowheads="1"/>
          </p:cNvSpPr>
          <p:nvPr/>
        </p:nvSpPr>
        <p:spPr bwMode="auto">
          <a:xfrm>
            <a:off x="2300288" y="5842000"/>
            <a:ext cx="3194050" cy="307975"/>
          </a:xfrm>
          <a:prstGeom prst="rect">
            <a:avLst/>
          </a:prstGeom>
          <a:noFill/>
          <a:ln w="9525">
            <a:noFill/>
            <a:miter lim="800000"/>
            <a:headEnd/>
            <a:tailEnd/>
          </a:ln>
        </p:spPr>
        <p:txBody>
          <a:bodyPr>
            <a:spAutoFit/>
          </a:bodyPr>
          <a:lstStyle/>
          <a:p>
            <a:pPr defTabSz="406400"/>
            <a:r>
              <a:rPr lang="en-US" sz="1400">
                <a:latin typeface="Symbol" pitchFamily="18" charset="2"/>
              </a:rPr>
              <a:t>DH</a:t>
            </a:r>
            <a:r>
              <a:rPr lang="en-US" sz="1400">
                <a:latin typeface="Calibri" pitchFamily="34" charset="0"/>
              </a:rPr>
              <a:t> =                     log </a:t>
            </a:r>
          </a:p>
        </p:txBody>
      </p:sp>
      <p:cxnSp>
        <p:nvCxnSpPr>
          <p:cNvPr id="16" name="Straight Connector 15"/>
          <p:cNvCxnSpPr/>
          <p:nvPr/>
        </p:nvCxnSpPr>
        <p:spPr bwMode="auto">
          <a:xfrm>
            <a:off x="2800350" y="6007100"/>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TextBox 163"/>
          <p:cNvSpPr txBox="1">
            <a:spLocks noChangeArrowheads="1"/>
          </p:cNvSpPr>
          <p:nvPr/>
        </p:nvSpPr>
        <p:spPr bwMode="auto">
          <a:xfrm>
            <a:off x="2863850" y="5727700"/>
            <a:ext cx="476250" cy="307975"/>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S </a:t>
            </a:r>
            <a:r>
              <a:rPr lang="en-US" sz="1400" dirty="0">
                <a:latin typeface="Calibri" pitchFamily="34" charset="0"/>
              </a:rPr>
              <a:t>H</a:t>
            </a:r>
          </a:p>
        </p:txBody>
      </p:sp>
      <p:sp>
        <p:nvSpPr>
          <p:cNvPr id="4112" name="TextBox 112"/>
          <p:cNvSpPr txBox="1">
            <a:spLocks noChangeArrowheads="1"/>
          </p:cNvSpPr>
          <p:nvPr/>
        </p:nvSpPr>
        <p:spPr bwMode="auto">
          <a:xfrm>
            <a:off x="2851150" y="5981700"/>
            <a:ext cx="614363" cy="307975"/>
          </a:xfrm>
          <a:prstGeom prst="rect">
            <a:avLst/>
          </a:prstGeom>
          <a:noFill/>
          <a:ln w="9525">
            <a:noFill/>
            <a:miter lim="800000"/>
            <a:headEnd/>
            <a:tailEnd/>
          </a:ln>
        </p:spPr>
        <p:txBody>
          <a:bodyPr wrap="none">
            <a:spAutoFit/>
          </a:bodyPr>
          <a:lstStyle/>
          <a:p>
            <a:r>
              <a:rPr lang="en-US" sz="1400">
                <a:latin typeface="Calibri" pitchFamily="34" charset="0"/>
              </a:rPr>
              <a:t>1 + e</a:t>
            </a:r>
            <a:r>
              <a:rPr lang="en-US" sz="1400" baseline="-25000">
                <a:latin typeface="Calibri" pitchFamily="34" charset="0"/>
              </a:rPr>
              <a:t>O</a:t>
            </a:r>
            <a:endParaRPr lang="en-US" sz="1400">
              <a:latin typeface="Calibri" pitchFamily="34" charset="0"/>
            </a:endParaRPr>
          </a:p>
        </p:txBody>
      </p:sp>
      <p:sp>
        <p:nvSpPr>
          <p:cNvPr id="4113" name="TextBox 183"/>
          <p:cNvSpPr txBox="1">
            <a:spLocks noChangeArrowheads="1"/>
          </p:cNvSpPr>
          <p:nvPr/>
        </p:nvSpPr>
        <p:spPr bwMode="auto">
          <a:xfrm>
            <a:off x="4059238" y="5975350"/>
            <a:ext cx="336550"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endParaRPr lang="en-US" sz="1400">
              <a:latin typeface="Calibri" pitchFamily="34" charset="0"/>
            </a:endParaRPr>
          </a:p>
        </p:txBody>
      </p:sp>
      <p:cxnSp>
        <p:nvCxnSpPr>
          <p:cNvPr id="26" name="Straight Connector 25"/>
          <p:cNvCxnSpPr/>
          <p:nvPr/>
        </p:nvCxnSpPr>
        <p:spPr bwMode="auto">
          <a:xfrm flipV="1">
            <a:off x="3971925" y="6016625"/>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15" name="TextBox 185"/>
          <p:cNvSpPr txBox="1">
            <a:spLocks noChangeArrowheads="1"/>
          </p:cNvSpPr>
          <p:nvPr/>
        </p:nvSpPr>
        <p:spPr bwMode="auto">
          <a:xfrm>
            <a:off x="3883025" y="5734050"/>
            <a:ext cx="749300"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r>
              <a:rPr lang="en-US" sz="1400">
                <a:latin typeface="Calibri" pitchFamily="34" charset="0"/>
              </a:rPr>
              <a:t>  + </a:t>
            </a:r>
            <a:r>
              <a:rPr lang="en-US" sz="1400">
                <a:latin typeface="Symbol" pitchFamily="18" charset="2"/>
              </a:rPr>
              <a:t>D</a:t>
            </a:r>
            <a:r>
              <a:rPr lang="en-US" sz="1400">
                <a:latin typeface="Calibri" pitchFamily="34" charset="0"/>
              </a:rPr>
              <a:t>P</a:t>
            </a:r>
          </a:p>
        </p:txBody>
      </p:sp>
      <p:sp>
        <p:nvSpPr>
          <p:cNvPr id="4116" name="TextBox 187"/>
          <p:cNvSpPr txBox="1">
            <a:spLocks noChangeArrowheads="1"/>
          </p:cNvSpPr>
          <p:nvPr/>
        </p:nvSpPr>
        <p:spPr bwMode="auto">
          <a:xfrm>
            <a:off x="3516313" y="5800725"/>
            <a:ext cx="1254125" cy="369888"/>
          </a:xfrm>
          <a:prstGeom prst="rect">
            <a:avLst/>
          </a:prstGeom>
          <a:noFill/>
          <a:ln w="9525">
            <a:noFill/>
            <a:miter lim="800000"/>
            <a:headEnd/>
            <a:tailEnd/>
          </a:ln>
        </p:spPr>
        <p:txBody>
          <a:bodyPr wrap="none">
            <a:spAutoFit/>
          </a:bodyPr>
          <a:lstStyle/>
          <a:p>
            <a:r>
              <a:rPr lang="en-US" sz="1400">
                <a:latin typeface="Calibri" pitchFamily="34" charset="0"/>
              </a:rPr>
              <a:t>      </a:t>
            </a:r>
            <a:r>
              <a:rPr lang="en-US">
                <a:latin typeface="Calibri" pitchFamily="34" charset="0"/>
              </a:rPr>
              <a:t> (            )</a:t>
            </a:r>
          </a:p>
        </p:txBody>
      </p:sp>
      <p:sp>
        <p:nvSpPr>
          <p:cNvPr id="29" name="Rectangle 28"/>
          <p:cNvSpPr/>
          <p:nvPr/>
        </p:nvSpPr>
        <p:spPr>
          <a:xfrm>
            <a:off x="2227263" y="5675313"/>
            <a:ext cx="26416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18" name="TextBox 29"/>
          <p:cNvSpPr txBox="1">
            <a:spLocks noChangeArrowheads="1"/>
          </p:cNvSpPr>
          <p:nvPr/>
        </p:nvSpPr>
        <p:spPr bwMode="auto">
          <a:xfrm>
            <a:off x="4400550" y="5853113"/>
            <a:ext cx="247650" cy="231775"/>
          </a:xfrm>
          <a:prstGeom prst="rect">
            <a:avLst/>
          </a:prstGeom>
          <a:noFill/>
          <a:ln w="9525">
            <a:noFill/>
            <a:miter lim="800000"/>
            <a:headEnd/>
            <a:tailEnd/>
          </a:ln>
        </p:spPr>
        <p:txBody>
          <a:bodyPr wrap="none">
            <a:spAutoFit/>
          </a:bodyPr>
          <a:lstStyle/>
          <a:p>
            <a:r>
              <a:rPr lang="en-US" sz="900"/>
              <a:t>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0"/>
          <p:cNvPicPr>
            <a:picLocks noChangeAspect="1" noChangeArrowheads="1"/>
          </p:cNvPicPr>
          <p:nvPr/>
        </p:nvPicPr>
        <p:blipFill>
          <a:blip r:embed="rId3" cstate="print"/>
          <a:srcRect/>
          <a:stretch>
            <a:fillRect/>
          </a:stretch>
        </p:blipFill>
        <p:spPr bwMode="auto">
          <a:xfrm>
            <a:off x="1039813" y="3676650"/>
            <a:ext cx="2084387" cy="3181350"/>
          </a:xfrm>
          <a:prstGeom prst="rect">
            <a:avLst/>
          </a:prstGeom>
          <a:noFill/>
          <a:ln w="9525">
            <a:noFill/>
            <a:miter lim="800000"/>
            <a:headEnd/>
            <a:tailEnd/>
          </a:ln>
        </p:spPr>
      </p:pic>
      <p:sp>
        <p:nvSpPr>
          <p:cNvPr id="11267" name="Freeform 2"/>
          <p:cNvSpPr>
            <a:spLocks noChangeArrowheads="1"/>
          </p:cNvSpPr>
          <p:nvPr/>
        </p:nvSpPr>
        <p:spPr bwMode="auto">
          <a:xfrm>
            <a:off x="2706688" y="4343400"/>
            <a:ext cx="3224212" cy="1779588"/>
          </a:xfrm>
          <a:custGeom>
            <a:avLst/>
            <a:gdLst>
              <a:gd name="T0" fmla="*/ 2147483647 w 2031"/>
              <a:gd name="T1" fmla="*/ 2147483647 h 1121"/>
              <a:gd name="T2" fmla="*/ 2147483647 w 2031"/>
              <a:gd name="T3" fmla="*/ 2147483647 h 1121"/>
              <a:gd name="T4" fmla="*/ 2147483647 w 2031"/>
              <a:gd name="T5" fmla="*/ 0 h 1121"/>
              <a:gd name="T6" fmla="*/ 2147483647 w 2031"/>
              <a:gd name="T7" fmla="*/ 2147483647 h 1121"/>
              <a:gd name="T8" fmla="*/ 2147483647 w 2031"/>
              <a:gd name="T9" fmla="*/ 2147483647 h 1121"/>
              <a:gd name="T10" fmla="*/ 2147483647 w 2031"/>
              <a:gd name="T11" fmla="*/ 2147483647 h 1121"/>
              <a:gd name="T12" fmla="*/ 2147483647 w 2031"/>
              <a:gd name="T13" fmla="*/ 2147483647 h 1121"/>
              <a:gd name="T14" fmla="*/ 2147483647 w 2031"/>
              <a:gd name="T15" fmla="*/ 2147483647 h 1121"/>
              <a:gd name="T16" fmla="*/ 0 w 2031"/>
              <a:gd name="T17" fmla="*/ 2147483647 h 1121"/>
              <a:gd name="T18" fmla="*/ 2147483647 w 2031"/>
              <a:gd name="T19" fmla="*/ 2147483647 h 1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1"/>
              <a:gd name="T31" fmla="*/ 0 h 1121"/>
              <a:gd name="T32" fmla="*/ 2031 w 2031"/>
              <a:gd name="T33" fmla="*/ 1121 h 1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1" h="1121">
                <a:moveTo>
                  <a:pt x="26" y="20"/>
                </a:moveTo>
                <a:lnTo>
                  <a:pt x="834" y="24"/>
                </a:lnTo>
                <a:lnTo>
                  <a:pt x="1505" y="0"/>
                </a:lnTo>
                <a:lnTo>
                  <a:pt x="1942" y="85"/>
                </a:lnTo>
                <a:lnTo>
                  <a:pt x="1914" y="529"/>
                </a:lnTo>
                <a:lnTo>
                  <a:pt x="2031" y="1121"/>
                </a:lnTo>
                <a:lnTo>
                  <a:pt x="136" y="1098"/>
                </a:lnTo>
                <a:lnTo>
                  <a:pt x="111" y="571"/>
                </a:lnTo>
                <a:lnTo>
                  <a:pt x="0" y="228"/>
                </a:lnTo>
                <a:lnTo>
                  <a:pt x="26" y="20"/>
                </a:lnTo>
                <a:close/>
              </a:path>
            </a:pathLst>
          </a:custGeom>
          <a:gradFill rotWithShape="0">
            <a:gsLst>
              <a:gs pos="0">
                <a:srgbClr val="FFFFFF"/>
              </a:gs>
              <a:gs pos="100000">
                <a:srgbClr val="FFCC00"/>
              </a:gs>
            </a:gsLst>
            <a:lin ang="5400000" scaled="1"/>
          </a:gradFill>
          <a:ln w="9525">
            <a:noFill/>
            <a:round/>
            <a:headEnd/>
            <a:tailEnd/>
          </a:ln>
        </p:spPr>
        <p:txBody>
          <a:bodyPr/>
          <a:lstStyle/>
          <a:p>
            <a:endParaRPr lang="en-US"/>
          </a:p>
        </p:txBody>
      </p:sp>
      <p:sp>
        <p:nvSpPr>
          <p:cNvPr id="11268" name="Freeform 3"/>
          <p:cNvSpPr>
            <a:spLocks noChangeArrowheads="1"/>
          </p:cNvSpPr>
          <p:nvPr/>
        </p:nvSpPr>
        <p:spPr bwMode="auto">
          <a:xfrm>
            <a:off x="2762250" y="4837113"/>
            <a:ext cx="3290888" cy="1509712"/>
          </a:xfrm>
          <a:custGeom>
            <a:avLst/>
            <a:gdLst>
              <a:gd name="T0" fmla="*/ 0 w 2073"/>
              <a:gd name="T1" fmla="*/ 0 h 951"/>
              <a:gd name="T2" fmla="*/ 2147483647 w 2073"/>
              <a:gd name="T3" fmla="*/ 2147483647 h 951"/>
              <a:gd name="T4" fmla="*/ 2147483647 w 2073"/>
              <a:gd name="T5" fmla="*/ 2147483647 h 951"/>
              <a:gd name="T6" fmla="*/ 2147483647 w 2073"/>
              <a:gd name="T7" fmla="*/ 2147483647 h 951"/>
              <a:gd name="T8" fmla="*/ 2147483647 w 2073"/>
              <a:gd name="T9" fmla="*/ 2147483647 h 951"/>
              <a:gd name="T10" fmla="*/ 2147483647 w 2073"/>
              <a:gd name="T11" fmla="*/ 2147483647 h 951"/>
              <a:gd name="T12" fmla="*/ 2147483647 w 2073"/>
              <a:gd name="T13" fmla="*/ 2147483647 h 951"/>
              <a:gd name="T14" fmla="*/ 0 w 2073"/>
              <a:gd name="T15" fmla="*/ 0 h 951"/>
              <a:gd name="T16" fmla="*/ 0 60000 65536"/>
              <a:gd name="T17" fmla="*/ 0 60000 65536"/>
              <a:gd name="T18" fmla="*/ 0 60000 65536"/>
              <a:gd name="T19" fmla="*/ 0 60000 65536"/>
              <a:gd name="T20" fmla="*/ 0 60000 65536"/>
              <a:gd name="T21" fmla="*/ 0 60000 65536"/>
              <a:gd name="T22" fmla="*/ 0 60000 65536"/>
              <a:gd name="T23" fmla="*/ 0 60000 65536"/>
              <a:gd name="T24" fmla="*/ 0 w 2073"/>
              <a:gd name="T25" fmla="*/ 0 h 951"/>
              <a:gd name="T26" fmla="*/ 2073 w 2073"/>
              <a:gd name="T27" fmla="*/ 951 h 9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3" h="951">
                <a:moveTo>
                  <a:pt x="0" y="0"/>
                </a:moveTo>
                <a:lnTo>
                  <a:pt x="50" y="433"/>
                </a:lnTo>
                <a:lnTo>
                  <a:pt x="22" y="692"/>
                </a:lnTo>
                <a:lnTo>
                  <a:pt x="23" y="951"/>
                </a:lnTo>
                <a:lnTo>
                  <a:pt x="2073" y="908"/>
                </a:lnTo>
                <a:lnTo>
                  <a:pt x="1914" y="329"/>
                </a:lnTo>
                <a:lnTo>
                  <a:pt x="1897" y="4"/>
                </a:lnTo>
                <a:lnTo>
                  <a:pt x="0" y="0"/>
                </a:lnTo>
                <a:close/>
              </a:path>
            </a:pathLst>
          </a:custGeom>
          <a:gradFill rotWithShape="0">
            <a:gsLst>
              <a:gs pos="0">
                <a:srgbClr val="FFFFFF"/>
              </a:gs>
              <a:gs pos="100000">
                <a:srgbClr val="00FFFF"/>
              </a:gs>
            </a:gsLst>
            <a:lin ang="5400000" scaled="1"/>
          </a:gradFill>
          <a:ln w="9525">
            <a:noFill/>
            <a:round/>
            <a:headEnd/>
            <a:tailEnd/>
          </a:ln>
        </p:spPr>
        <p:txBody>
          <a:bodyPr/>
          <a:lstStyle/>
          <a:p>
            <a:endParaRPr lang="en-US"/>
          </a:p>
        </p:txBody>
      </p:sp>
      <p:sp>
        <p:nvSpPr>
          <p:cNvPr id="11269" name="Rectangle 4"/>
          <p:cNvSpPr>
            <a:spLocks noChangeArrowheads="1"/>
          </p:cNvSpPr>
          <p:nvPr/>
        </p:nvSpPr>
        <p:spPr bwMode="auto">
          <a:xfrm>
            <a:off x="5186363" y="5013325"/>
            <a:ext cx="282575" cy="122238"/>
          </a:xfrm>
          <a:prstGeom prst="rect">
            <a:avLst/>
          </a:prstGeom>
          <a:noFill/>
          <a:ln w="9525">
            <a:noFill/>
            <a:miter lim="800000"/>
            <a:headEnd/>
            <a:tailEnd/>
          </a:ln>
        </p:spPr>
        <p:txBody>
          <a:bodyPr wrap="none" lIns="0" tIns="0" rIns="0" bIns="0">
            <a:spAutoFit/>
          </a:bodyPr>
          <a:lstStyle/>
          <a:p>
            <a:r>
              <a:rPr lang="en-US" sz="800" b="1">
                <a:solidFill>
                  <a:srgbClr val="005A50"/>
                </a:solidFill>
              </a:rPr>
              <a:t>Water</a:t>
            </a:r>
          </a:p>
        </p:txBody>
      </p:sp>
      <p:sp>
        <p:nvSpPr>
          <p:cNvPr id="11270" name="Freeform 5"/>
          <p:cNvSpPr>
            <a:spLocks noChangeArrowheads="1"/>
          </p:cNvSpPr>
          <p:nvPr/>
        </p:nvSpPr>
        <p:spPr bwMode="auto">
          <a:xfrm>
            <a:off x="5121275" y="4716463"/>
            <a:ext cx="139700" cy="122237"/>
          </a:xfrm>
          <a:custGeom>
            <a:avLst/>
            <a:gdLst>
              <a:gd name="T0" fmla="*/ 0 w 88"/>
              <a:gd name="T1" fmla="*/ 0 h 77"/>
              <a:gd name="T2" fmla="*/ 2147483647 w 88"/>
              <a:gd name="T3" fmla="*/ 2147483647 h 77"/>
              <a:gd name="T4" fmla="*/ 2147483647 w 88"/>
              <a:gd name="T5" fmla="*/ 0 h 77"/>
              <a:gd name="T6" fmla="*/ 0 w 88"/>
              <a:gd name="T7" fmla="*/ 0 h 77"/>
              <a:gd name="T8" fmla="*/ 0 60000 65536"/>
              <a:gd name="T9" fmla="*/ 0 60000 65536"/>
              <a:gd name="T10" fmla="*/ 0 60000 65536"/>
              <a:gd name="T11" fmla="*/ 0 60000 65536"/>
              <a:gd name="T12" fmla="*/ 0 w 88"/>
              <a:gd name="T13" fmla="*/ 0 h 77"/>
              <a:gd name="T14" fmla="*/ 88 w 88"/>
              <a:gd name="T15" fmla="*/ 77 h 77"/>
            </a:gdLst>
            <a:ahLst/>
            <a:cxnLst>
              <a:cxn ang="T8">
                <a:pos x="T0" y="T1"/>
              </a:cxn>
              <a:cxn ang="T9">
                <a:pos x="T2" y="T3"/>
              </a:cxn>
              <a:cxn ang="T10">
                <a:pos x="T4" y="T5"/>
              </a:cxn>
              <a:cxn ang="T11">
                <a:pos x="T6" y="T7"/>
              </a:cxn>
            </a:cxnLst>
            <a:rect l="T12" t="T13" r="T14" b="T15"/>
            <a:pathLst>
              <a:path w="88" h="77">
                <a:moveTo>
                  <a:pt x="0" y="0"/>
                </a:moveTo>
                <a:lnTo>
                  <a:pt x="44" y="77"/>
                </a:lnTo>
                <a:lnTo>
                  <a:pt x="88" y="0"/>
                </a:lnTo>
                <a:lnTo>
                  <a:pt x="0" y="0"/>
                </a:lnTo>
                <a:close/>
              </a:path>
            </a:pathLst>
          </a:custGeom>
          <a:solidFill>
            <a:srgbClr val="0000FF"/>
          </a:solidFill>
          <a:ln w="9525">
            <a:noFill/>
            <a:round/>
            <a:headEnd/>
            <a:tailEnd/>
          </a:ln>
        </p:spPr>
        <p:txBody>
          <a:bodyPr/>
          <a:lstStyle/>
          <a:p>
            <a:endParaRPr lang="en-US"/>
          </a:p>
        </p:txBody>
      </p:sp>
      <p:sp>
        <p:nvSpPr>
          <p:cNvPr id="11271" name="Rectangle 6"/>
          <p:cNvSpPr>
            <a:spLocks noChangeArrowheads="1"/>
          </p:cNvSpPr>
          <p:nvPr/>
        </p:nvSpPr>
        <p:spPr bwMode="auto">
          <a:xfrm>
            <a:off x="4675188" y="4583113"/>
            <a:ext cx="887412" cy="122237"/>
          </a:xfrm>
          <a:prstGeom prst="rect">
            <a:avLst/>
          </a:prstGeom>
          <a:noFill/>
          <a:ln w="9525">
            <a:noFill/>
            <a:miter lim="800000"/>
            <a:headEnd/>
            <a:tailEnd/>
          </a:ln>
        </p:spPr>
        <p:txBody>
          <a:bodyPr wrap="none" lIns="0" tIns="0" rIns="0" bIns="0">
            <a:spAutoFit/>
          </a:bodyPr>
          <a:lstStyle/>
          <a:p>
            <a:r>
              <a:rPr lang="en-US" sz="800" b="1">
                <a:solidFill>
                  <a:srgbClr val="0000FF"/>
                </a:solidFill>
              </a:rPr>
              <a:t>Water Table (W.T.)</a:t>
            </a:r>
          </a:p>
        </p:txBody>
      </p:sp>
      <p:sp>
        <p:nvSpPr>
          <p:cNvPr id="11272" name="Oval 7"/>
          <p:cNvSpPr>
            <a:spLocks noChangeArrowheads="1"/>
          </p:cNvSpPr>
          <p:nvPr/>
        </p:nvSpPr>
        <p:spPr bwMode="auto">
          <a:xfrm>
            <a:off x="4259263" y="5248275"/>
            <a:ext cx="1127125" cy="1123950"/>
          </a:xfrm>
          <a:prstGeom prst="ellipse">
            <a:avLst/>
          </a:prstGeom>
          <a:gradFill rotWithShape="0">
            <a:gsLst>
              <a:gs pos="0">
                <a:srgbClr val="FFFFFF"/>
              </a:gs>
              <a:gs pos="100000">
                <a:srgbClr val="FFFFFF"/>
              </a:gs>
            </a:gsLst>
            <a:lin ang="20760000" scaled="1"/>
          </a:gradFill>
          <a:ln w="9525">
            <a:noFill/>
            <a:round/>
            <a:headEnd/>
            <a:tailEnd/>
          </a:ln>
        </p:spPr>
        <p:txBody>
          <a:bodyPr/>
          <a:lstStyle/>
          <a:p>
            <a:endParaRPr lang="en-US"/>
          </a:p>
        </p:txBody>
      </p:sp>
      <p:sp>
        <p:nvSpPr>
          <p:cNvPr id="11273" name="Freeform 20"/>
          <p:cNvSpPr>
            <a:spLocks/>
          </p:cNvSpPr>
          <p:nvPr/>
        </p:nvSpPr>
        <p:spPr bwMode="auto">
          <a:xfrm>
            <a:off x="4200525" y="5905500"/>
            <a:ext cx="457200" cy="276225"/>
          </a:xfrm>
          <a:custGeom>
            <a:avLst/>
            <a:gdLst>
              <a:gd name="T0" fmla="*/ 2147483647 w 288"/>
              <a:gd name="T1" fmla="*/ 0 h 174"/>
              <a:gd name="T2" fmla="*/ 0 w 288"/>
              <a:gd name="T3" fmla="*/ 2147483647 h 174"/>
              <a:gd name="T4" fmla="*/ 2147483647 w 288"/>
              <a:gd name="T5" fmla="*/ 2147483647 h 174"/>
              <a:gd name="T6" fmla="*/ 0 60000 65536"/>
              <a:gd name="T7" fmla="*/ 0 60000 65536"/>
              <a:gd name="T8" fmla="*/ 0 60000 65536"/>
              <a:gd name="T9" fmla="*/ 0 w 288"/>
              <a:gd name="T10" fmla="*/ 0 h 174"/>
              <a:gd name="T11" fmla="*/ 288 w 288"/>
              <a:gd name="T12" fmla="*/ 174 h 174"/>
            </a:gdLst>
            <a:ahLst/>
            <a:cxnLst>
              <a:cxn ang="T6">
                <a:pos x="T0" y="T1"/>
              </a:cxn>
              <a:cxn ang="T7">
                <a:pos x="T2" y="T3"/>
              </a:cxn>
              <a:cxn ang="T8">
                <a:pos x="T4" y="T5"/>
              </a:cxn>
            </a:cxnLst>
            <a:rect l="T9" t="T10" r="T11" b="T12"/>
            <a:pathLst>
              <a:path w="288" h="174">
                <a:moveTo>
                  <a:pt x="165" y="0"/>
                </a:moveTo>
                <a:lnTo>
                  <a:pt x="0" y="174"/>
                </a:lnTo>
                <a:lnTo>
                  <a:pt x="288" y="72"/>
                </a:lnTo>
              </a:path>
            </a:pathLst>
          </a:custGeom>
          <a:noFill/>
          <a:ln w="0">
            <a:solidFill>
              <a:srgbClr val="000000"/>
            </a:solidFill>
            <a:prstDash val="solid"/>
            <a:round/>
            <a:headEnd type="triangle" w="med" len="med"/>
            <a:tailEnd type="triangle" w="med" len="med"/>
          </a:ln>
        </p:spPr>
        <p:txBody>
          <a:bodyPr/>
          <a:lstStyle/>
          <a:p>
            <a:endParaRPr lang="en-US"/>
          </a:p>
        </p:txBody>
      </p:sp>
      <p:sp>
        <p:nvSpPr>
          <p:cNvPr id="11274" name="Freeform 21"/>
          <p:cNvSpPr>
            <a:spLocks noChangeArrowheads="1"/>
          </p:cNvSpPr>
          <p:nvPr/>
        </p:nvSpPr>
        <p:spPr bwMode="auto">
          <a:xfrm>
            <a:off x="3648075" y="6181725"/>
            <a:ext cx="552450" cy="0"/>
          </a:xfrm>
          <a:custGeom>
            <a:avLst/>
            <a:gdLst>
              <a:gd name="T0" fmla="*/ 2147483647 w 348"/>
              <a:gd name="T1" fmla="*/ 2147483647 w 348"/>
              <a:gd name="T2" fmla="*/ 2147483647 w 348"/>
              <a:gd name="T3" fmla="*/ 2147483647 w 348"/>
              <a:gd name="T4" fmla="*/ 2147483647 w 348"/>
              <a:gd name="T5" fmla="*/ 2147483647 w 348"/>
              <a:gd name="T6" fmla="*/ 2147483647 w 348"/>
              <a:gd name="T7" fmla="*/ 2147483647 w 348"/>
              <a:gd name="T8" fmla="*/ 2147483647 w 348"/>
              <a:gd name="T9" fmla="*/ 2147483647 w 348"/>
              <a:gd name="T10" fmla="*/ 2147483647 w 348"/>
              <a:gd name="T11" fmla="*/ 2147483647 w 348"/>
              <a:gd name="T12" fmla="*/ 2147483647 w 348"/>
              <a:gd name="T13" fmla="*/ 2147483647 w 348"/>
              <a:gd name="T14" fmla="*/ 2147483647 w 348"/>
              <a:gd name="T15" fmla="*/ 2147483647 w 348"/>
              <a:gd name="T16" fmla="*/ 2147483647 w 348"/>
              <a:gd name="T17" fmla="*/ 2147483647 w 348"/>
              <a:gd name="T18" fmla="*/ 2147483647 w 348"/>
              <a:gd name="T19" fmla="*/ 2147483647 w 348"/>
              <a:gd name="T20" fmla="*/ 2147483647 w 348"/>
              <a:gd name="T21" fmla="*/ 2147483647 w 348"/>
              <a:gd name="T22" fmla="*/ 2147483647 w 348"/>
              <a:gd name="T23" fmla="*/ 2147483647 w 348"/>
              <a:gd name="T24" fmla="*/ 2147483647 w 348"/>
              <a:gd name="T25" fmla="*/ 2147483647 w 348"/>
              <a:gd name="T26" fmla="*/ 2147483647 w 348"/>
              <a:gd name="T27" fmla="*/ 2147483647 w 348"/>
              <a:gd name="T28" fmla="*/ 2147483647 w 348"/>
              <a:gd name="T29" fmla="*/ 2147483647 w 348"/>
              <a:gd name="T30" fmla="*/ 2147483647 w 348"/>
              <a:gd name="T31" fmla="*/ 2147483647 w 348"/>
              <a:gd name="T32" fmla="*/ 2147483647 w 348"/>
              <a:gd name="T33" fmla="*/ 2147483647 w 348"/>
              <a:gd name="T34" fmla="*/ 2147483647 w 348"/>
              <a:gd name="T35" fmla="*/ 2147483647 w 348"/>
              <a:gd name="T36" fmla="*/ 2147483647 w 348"/>
              <a:gd name="T37" fmla="*/ 2147483647 w 348"/>
              <a:gd name="T38" fmla="*/ 2147483647 w 348"/>
              <a:gd name="T39" fmla="*/ 2147483647 w 348"/>
              <a:gd name="T40" fmla="*/ 2147483647 w 348"/>
              <a:gd name="T41" fmla="*/ 2147483647 w 348"/>
              <a:gd name="T42" fmla="*/ 2147483647 w 348"/>
              <a:gd name="T43" fmla="*/ 2147483647 w 348"/>
              <a:gd name="T44" fmla="*/ 2147483647 w 348"/>
              <a:gd name="T45" fmla="*/ 2147483647 w 348"/>
              <a:gd name="T46" fmla="*/ 0 w 348"/>
              <a:gd name="T47" fmla="*/ 0 w 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348 w 348"/>
            </a:gdLst>
            <a:ahLst/>
            <a:cxnLst>
              <a:cxn ang="T48">
                <a:pos x="T0" y="0"/>
              </a:cxn>
              <a:cxn ang="T49">
                <a:pos x="T1" y="0"/>
              </a:cxn>
              <a:cxn ang="T50">
                <a:pos x="T2" y="0"/>
              </a:cxn>
              <a:cxn ang="T51">
                <a:pos x="T3" y="0"/>
              </a:cxn>
              <a:cxn ang="T52">
                <a:pos x="T4" y="0"/>
              </a:cxn>
              <a:cxn ang="T53">
                <a:pos x="T5" y="0"/>
              </a:cxn>
              <a:cxn ang="T54">
                <a:pos x="T6" y="0"/>
              </a:cxn>
              <a:cxn ang="T55">
                <a:pos x="T7" y="0"/>
              </a:cxn>
              <a:cxn ang="T56">
                <a:pos x="T8" y="0"/>
              </a:cxn>
              <a:cxn ang="T57">
                <a:pos x="T9" y="0"/>
              </a:cxn>
              <a:cxn ang="T58">
                <a:pos x="T10" y="0"/>
              </a:cxn>
              <a:cxn ang="T59">
                <a:pos x="T11" y="0"/>
              </a:cxn>
              <a:cxn ang="T60">
                <a:pos x="T12" y="0"/>
              </a:cxn>
              <a:cxn ang="T61">
                <a:pos x="T13" y="0"/>
              </a:cxn>
              <a:cxn ang="T62">
                <a:pos x="T14" y="0"/>
              </a:cxn>
              <a:cxn ang="T63">
                <a:pos x="T15" y="0"/>
              </a:cxn>
              <a:cxn ang="T64">
                <a:pos x="T16" y="0"/>
              </a:cxn>
              <a:cxn ang="T65">
                <a:pos x="T17" y="0"/>
              </a:cxn>
              <a:cxn ang="T66">
                <a:pos x="T18" y="0"/>
              </a:cxn>
              <a:cxn ang="T67">
                <a:pos x="T19" y="0"/>
              </a:cxn>
              <a:cxn ang="T68">
                <a:pos x="T20" y="0"/>
              </a:cxn>
              <a:cxn ang="T69">
                <a:pos x="T21" y="0"/>
              </a:cxn>
              <a:cxn ang="T70">
                <a:pos x="T22" y="0"/>
              </a:cxn>
              <a:cxn ang="T71">
                <a:pos x="T23" y="0"/>
              </a:cxn>
              <a:cxn ang="T72">
                <a:pos x="T24" y="0"/>
              </a:cxn>
              <a:cxn ang="T73">
                <a:pos x="T25" y="0"/>
              </a:cxn>
              <a:cxn ang="T74">
                <a:pos x="T26" y="0"/>
              </a:cxn>
              <a:cxn ang="T75">
                <a:pos x="T27" y="0"/>
              </a:cxn>
              <a:cxn ang="T76">
                <a:pos x="T28" y="0"/>
              </a:cxn>
              <a:cxn ang="T77">
                <a:pos x="T29" y="0"/>
              </a:cxn>
              <a:cxn ang="T78">
                <a:pos x="T30" y="0"/>
              </a:cxn>
              <a:cxn ang="T79">
                <a:pos x="T31" y="0"/>
              </a:cxn>
              <a:cxn ang="T80">
                <a:pos x="T32" y="0"/>
              </a:cxn>
              <a:cxn ang="T81">
                <a:pos x="T33" y="0"/>
              </a:cxn>
              <a:cxn ang="T82">
                <a:pos x="T34" y="0"/>
              </a:cxn>
              <a:cxn ang="T83">
                <a:pos x="T35" y="0"/>
              </a:cxn>
              <a:cxn ang="T84">
                <a:pos x="T36" y="0"/>
              </a:cxn>
              <a:cxn ang="T85">
                <a:pos x="T37" y="0"/>
              </a:cxn>
              <a:cxn ang="T86">
                <a:pos x="T38" y="0"/>
              </a:cxn>
              <a:cxn ang="T87">
                <a:pos x="T39" y="0"/>
              </a:cxn>
              <a:cxn ang="T88">
                <a:pos x="T40" y="0"/>
              </a:cxn>
              <a:cxn ang="T89">
                <a:pos x="T41" y="0"/>
              </a:cxn>
              <a:cxn ang="T90">
                <a:pos x="T42" y="0"/>
              </a:cxn>
              <a:cxn ang="T91">
                <a:pos x="T43" y="0"/>
              </a:cxn>
              <a:cxn ang="T92">
                <a:pos x="T44" y="0"/>
              </a:cxn>
              <a:cxn ang="T93">
                <a:pos x="T45" y="0"/>
              </a:cxn>
              <a:cxn ang="T94">
                <a:pos x="T46" y="0"/>
              </a:cxn>
              <a:cxn ang="T95">
                <a:pos x="T47" y="0"/>
              </a:cxn>
            </a:cxnLst>
            <a:rect l="T96" t="0" r="T97" b="0"/>
            <a:pathLst>
              <a:path w="348">
                <a:moveTo>
                  <a:pt x="348" y="0"/>
                </a:moveTo>
                <a:lnTo>
                  <a:pt x="347" y="0"/>
                </a:lnTo>
                <a:lnTo>
                  <a:pt x="346" y="0"/>
                </a:lnTo>
                <a:lnTo>
                  <a:pt x="344" y="0"/>
                </a:lnTo>
                <a:lnTo>
                  <a:pt x="341" y="0"/>
                </a:lnTo>
                <a:lnTo>
                  <a:pt x="337" y="0"/>
                </a:lnTo>
                <a:lnTo>
                  <a:pt x="332" y="0"/>
                </a:lnTo>
                <a:lnTo>
                  <a:pt x="327" y="0"/>
                </a:lnTo>
                <a:lnTo>
                  <a:pt x="321" y="0"/>
                </a:lnTo>
                <a:lnTo>
                  <a:pt x="314" y="0"/>
                </a:lnTo>
                <a:lnTo>
                  <a:pt x="307" y="0"/>
                </a:lnTo>
                <a:lnTo>
                  <a:pt x="299" y="0"/>
                </a:lnTo>
                <a:lnTo>
                  <a:pt x="291" y="0"/>
                </a:lnTo>
                <a:lnTo>
                  <a:pt x="283" y="0"/>
                </a:lnTo>
                <a:lnTo>
                  <a:pt x="274" y="0"/>
                </a:lnTo>
                <a:lnTo>
                  <a:pt x="264" y="0"/>
                </a:lnTo>
                <a:lnTo>
                  <a:pt x="254" y="0"/>
                </a:lnTo>
                <a:lnTo>
                  <a:pt x="244" y="0"/>
                </a:lnTo>
                <a:lnTo>
                  <a:pt x="234" y="0"/>
                </a:lnTo>
                <a:lnTo>
                  <a:pt x="223" y="0"/>
                </a:lnTo>
                <a:lnTo>
                  <a:pt x="212" y="0"/>
                </a:lnTo>
                <a:lnTo>
                  <a:pt x="201" y="0"/>
                </a:lnTo>
                <a:lnTo>
                  <a:pt x="190" y="0"/>
                </a:lnTo>
                <a:lnTo>
                  <a:pt x="179" y="0"/>
                </a:lnTo>
                <a:lnTo>
                  <a:pt x="168" y="0"/>
                </a:lnTo>
                <a:lnTo>
                  <a:pt x="157" y="0"/>
                </a:lnTo>
                <a:lnTo>
                  <a:pt x="146" y="0"/>
                </a:lnTo>
                <a:lnTo>
                  <a:pt x="135" y="0"/>
                </a:lnTo>
                <a:lnTo>
                  <a:pt x="124" y="0"/>
                </a:lnTo>
                <a:lnTo>
                  <a:pt x="114" y="0"/>
                </a:lnTo>
                <a:lnTo>
                  <a:pt x="103" y="0"/>
                </a:lnTo>
                <a:lnTo>
                  <a:pt x="93" y="0"/>
                </a:lnTo>
                <a:lnTo>
                  <a:pt x="83" y="0"/>
                </a:lnTo>
                <a:lnTo>
                  <a:pt x="74" y="0"/>
                </a:lnTo>
                <a:lnTo>
                  <a:pt x="65" y="0"/>
                </a:lnTo>
                <a:lnTo>
                  <a:pt x="56" y="0"/>
                </a:lnTo>
                <a:lnTo>
                  <a:pt x="48" y="0"/>
                </a:lnTo>
                <a:lnTo>
                  <a:pt x="40" y="0"/>
                </a:lnTo>
                <a:lnTo>
                  <a:pt x="33" y="0"/>
                </a:lnTo>
                <a:lnTo>
                  <a:pt x="27" y="0"/>
                </a:lnTo>
                <a:lnTo>
                  <a:pt x="21" y="0"/>
                </a:lnTo>
                <a:lnTo>
                  <a:pt x="15" y="0"/>
                </a:lnTo>
                <a:lnTo>
                  <a:pt x="11" y="0"/>
                </a:lnTo>
                <a:lnTo>
                  <a:pt x="7" y="0"/>
                </a:lnTo>
                <a:lnTo>
                  <a:pt x="4" y="0"/>
                </a:lnTo>
                <a:lnTo>
                  <a:pt x="2" y="0"/>
                </a:lnTo>
                <a:lnTo>
                  <a:pt x="0" y="0"/>
                </a:lnTo>
              </a:path>
            </a:pathLst>
          </a:custGeom>
          <a:noFill/>
          <a:ln w="0">
            <a:solidFill>
              <a:srgbClr val="000000"/>
            </a:solidFill>
            <a:prstDash val="solid"/>
            <a:round/>
            <a:headEnd/>
            <a:tailEnd/>
          </a:ln>
        </p:spPr>
        <p:txBody>
          <a:bodyPr/>
          <a:lstStyle/>
          <a:p>
            <a:endParaRPr lang="en-US"/>
          </a:p>
        </p:txBody>
      </p:sp>
      <p:sp>
        <p:nvSpPr>
          <p:cNvPr id="11275" name="Freeform 22"/>
          <p:cNvSpPr>
            <a:spLocks/>
          </p:cNvSpPr>
          <p:nvPr/>
        </p:nvSpPr>
        <p:spPr bwMode="auto">
          <a:xfrm>
            <a:off x="5064125" y="5951538"/>
            <a:ext cx="742950" cy="90487"/>
          </a:xfrm>
          <a:custGeom>
            <a:avLst/>
            <a:gdLst>
              <a:gd name="T0" fmla="*/ 0 w 468"/>
              <a:gd name="T1" fmla="*/ 0 h 57"/>
              <a:gd name="T2" fmla="*/ 2147483647 w 468"/>
              <a:gd name="T3" fmla="*/ 2147483647 h 57"/>
              <a:gd name="T4" fmla="*/ 2147483647 w 468"/>
              <a:gd name="T5" fmla="*/ 2147483647 h 57"/>
              <a:gd name="T6" fmla="*/ 0 60000 65536"/>
              <a:gd name="T7" fmla="*/ 0 60000 65536"/>
              <a:gd name="T8" fmla="*/ 0 60000 65536"/>
              <a:gd name="T9" fmla="*/ 0 w 468"/>
              <a:gd name="T10" fmla="*/ 0 h 57"/>
              <a:gd name="T11" fmla="*/ 468 w 468"/>
              <a:gd name="T12" fmla="*/ 57 h 57"/>
            </a:gdLst>
            <a:ahLst/>
            <a:cxnLst>
              <a:cxn ang="T6">
                <a:pos x="T0" y="T1"/>
              </a:cxn>
              <a:cxn ang="T7">
                <a:pos x="T2" y="T3"/>
              </a:cxn>
              <a:cxn ang="T8">
                <a:pos x="T4" y="T5"/>
              </a:cxn>
            </a:cxnLst>
            <a:rect l="T9" t="T10" r="T11" b="T12"/>
            <a:pathLst>
              <a:path w="468" h="57">
                <a:moveTo>
                  <a:pt x="0" y="0"/>
                </a:moveTo>
                <a:lnTo>
                  <a:pt x="182" y="57"/>
                </a:lnTo>
                <a:lnTo>
                  <a:pt x="468" y="57"/>
                </a:lnTo>
              </a:path>
            </a:pathLst>
          </a:custGeom>
          <a:noFill/>
          <a:ln w="0">
            <a:solidFill>
              <a:srgbClr val="000000"/>
            </a:solidFill>
            <a:prstDash val="solid"/>
            <a:round/>
            <a:headEnd type="triangle" w="med" len="med"/>
            <a:tailEnd/>
          </a:ln>
        </p:spPr>
        <p:txBody>
          <a:bodyPr/>
          <a:lstStyle/>
          <a:p>
            <a:endParaRPr lang="en-US"/>
          </a:p>
        </p:txBody>
      </p:sp>
      <p:sp>
        <p:nvSpPr>
          <p:cNvPr id="11276" name="Freeform 23"/>
          <p:cNvSpPr>
            <a:spLocks/>
          </p:cNvSpPr>
          <p:nvPr/>
        </p:nvSpPr>
        <p:spPr bwMode="auto">
          <a:xfrm>
            <a:off x="4787900" y="5118100"/>
            <a:ext cx="722313" cy="465138"/>
          </a:xfrm>
          <a:custGeom>
            <a:avLst/>
            <a:gdLst>
              <a:gd name="T0" fmla="*/ 0 w 455"/>
              <a:gd name="T1" fmla="*/ 2147483647 h 293"/>
              <a:gd name="T2" fmla="*/ 2147483647 w 455"/>
              <a:gd name="T3" fmla="*/ 0 h 293"/>
              <a:gd name="T4" fmla="*/ 2147483647 w 455"/>
              <a:gd name="T5" fmla="*/ 0 h 293"/>
              <a:gd name="T6" fmla="*/ 0 60000 65536"/>
              <a:gd name="T7" fmla="*/ 0 60000 65536"/>
              <a:gd name="T8" fmla="*/ 0 60000 65536"/>
              <a:gd name="T9" fmla="*/ 0 w 455"/>
              <a:gd name="T10" fmla="*/ 0 h 293"/>
              <a:gd name="T11" fmla="*/ 455 w 455"/>
              <a:gd name="T12" fmla="*/ 293 h 293"/>
            </a:gdLst>
            <a:ahLst/>
            <a:cxnLst>
              <a:cxn ang="T6">
                <a:pos x="T0" y="T1"/>
              </a:cxn>
              <a:cxn ang="T7">
                <a:pos x="T2" y="T3"/>
              </a:cxn>
              <a:cxn ang="T8">
                <a:pos x="T4" y="T5"/>
              </a:cxn>
            </a:cxnLst>
            <a:rect l="T9" t="T10" r="T11" b="T12"/>
            <a:pathLst>
              <a:path w="455" h="293">
                <a:moveTo>
                  <a:pt x="0" y="293"/>
                </a:moveTo>
                <a:lnTo>
                  <a:pt x="172" y="0"/>
                </a:lnTo>
                <a:lnTo>
                  <a:pt x="455" y="0"/>
                </a:lnTo>
              </a:path>
            </a:pathLst>
          </a:custGeom>
          <a:noFill/>
          <a:ln w="0">
            <a:solidFill>
              <a:srgbClr val="000000"/>
            </a:solidFill>
            <a:prstDash val="solid"/>
            <a:round/>
            <a:headEnd type="triangle" w="med" len="med"/>
            <a:tailEnd/>
          </a:ln>
        </p:spPr>
        <p:txBody>
          <a:bodyPr/>
          <a:lstStyle/>
          <a:p>
            <a:endParaRPr lang="en-US"/>
          </a:p>
        </p:txBody>
      </p:sp>
      <p:sp>
        <p:nvSpPr>
          <p:cNvPr id="11277" name="Rectangle 24"/>
          <p:cNvSpPr>
            <a:spLocks noChangeArrowheads="1"/>
          </p:cNvSpPr>
          <p:nvPr/>
        </p:nvSpPr>
        <p:spPr bwMode="auto">
          <a:xfrm>
            <a:off x="5410200" y="5918200"/>
            <a:ext cx="277813" cy="122238"/>
          </a:xfrm>
          <a:prstGeom prst="rect">
            <a:avLst/>
          </a:prstGeom>
          <a:noFill/>
          <a:ln w="9525">
            <a:noFill/>
            <a:miter lim="800000"/>
            <a:headEnd/>
            <a:tailEnd/>
          </a:ln>
        </p:spPr>
        <p:txBody>
          <a:bodyPr wrap="none" lIns="0" tIns="0" rIns="0" bIns="0">
            <a:spAutoFit/>
          </a:bodyPr>
          <a:lstStyle/>
          <a:p>
            <a:r>
              <a:rPr lang="en-US" sz="800" b="1">
                <a:solidFill>
                  <a:srgbClr val="005A50"/>
                </a:solidFill>
              </a:rPr>
              <a:t>Voids</a:t>
            </a:r>
          </a:p>
        </p:txBody>
      </p:sp>
      <p:sp>
        <p:nvSpPr>
          <p:cNvPr id="11278" name="Rectangle 25"/>
          <p:cNvSpPr>
            <a:spLocks noChangeArrowheads="1"/>
          </p:cNvSpPr>
          <p:nvPr/>
        </p:nvSpPr>
        <p:spPr bwMode="auto">
          <a:xfrm>
            <a:off x="3738563" y="6040438"/>
            <a:ext cx="306387" cy="122237"/>
          </a:xfrm>
          <a:prstGeom prst="rect">
            <a:avLst/>
          </a:prstGeom>
          <a:noFill/>
          <a:ln w="9525">
            <a:noFill/>
            <a:miter lim="800000"/>
            <a:headEnd/>
            <a:tailEnd/>
          </a:ln>
        </p:spPr>
        <p:txBody>
          <a:bodyPr wrap="none" lIns="0" tIns="0" rIns="0" bIns="0">
            <a:spAutoFit/>
          </a:bodyPr>
          <a:lstStyle/>
          <a:p>
            <a:r>
              <a:rPr lang="en-US" sz="800" b="1">
                <a:solidFill>
                  <a:srgbClr val="005A50"/>
                </a:solidFill>
              </a:rPr>
              <a:t>Solids</a:t>
            </a:r>
          </a:p>
        </p:txBody>
      </p:sp>
      <p:sp>
        <p:nvSpPr>
          <p:cNvPr id="11279" name="Freeform 26"/>
          <p:cNvSpPr>
            <a:spLocks noChangeArrowheads="1"/>
          </p:cNvSpPr>
          <p:nvPr/>
        </p:nvSpPr>
        <p:spPr bwMode="auto">
          <a:xfrm>
            <a:off x="3368675" y="4402138"/>
            <a:ext cx="61913" cy="87312"/>
          </a:xfrm>
          <a:custGeom>
            <a:avLst/>
            <a:gdLst>
              <a:gd name="T0" fmla="*/ 2147483647 w 39"/>
              <a:gd name="T1" fmla="*/ 0 h 55"/>
              <a:gd name="T2" fmla="*/ 0 w 39"/>
              <a:gd name="T3" fmla="*/ 2147483647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p:spPr>
        <p:txBody>
          <a:bodyPr/>
          <a:lstStyle/>
          <a:p>
            <a:endParaRPr lang="en-US"/>
          </a:p>
        </p:txBody>
      </p:sp>
      <p:sp>
        <p:nvSpPr>
          <p:cNvPr id="11280" name="Freeform 27"/>
          <p:cNvSpPr>
            <a:spLocks noChangeArrowheads="1"/>
          </p:cNvSpPr>
          <p:nvPr/>
        </p:nvSpPr>
        <p:spPr bwMode="auto">
          <a:xfrm>
            <a:off x="3402013" y="4402138"/>
            <a:ext cx="60325" cy="88900"/>
          </a:xfrm>
          <a:custGeom>
            <a:avLst/>
            <a:gdLst>
              <a:gd name="T0" fmla="*/ 2147483647 w 38"/>
              <a:gd name="T1" fmla="*/ 0 h 56"/>
              <a:gd name="T2" fmla="*/ 0 w 38"/>
              <a:gd name="T3" fmla="*/ 2147483647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p:spPr>
        <p:txBody>
          <a:bodyPr/>
          <a:lstStyle/>
          <a:p>
            <a:endParaRPr lang="en-US"/>
          </a:p>
        </p:txBody>
      </p:sp>
      <p:sp>
        <p:nvSpPr>
          <p:cNvPr id="11281" name="Freeform 28"/>
          <p:cNvSpPr>
            <a:spLocks noChangeArrowheads="1"/>
          </p:cNvSpPr>
          <p:nvPr/>
        </p:nvSpPr>
        <p:spPr bwMode="auto">
          <a:xfrm>
            <a:off x="3436938" y="4403725"/>
            <a:ext cx="57150" cy="85725"/>
          </a:xfrm>
          <a:custGeom>
            <a:avLst/>
            <a:gdLst>
              <a:gd name="T0" fmla="*/ 2147483647 w 36"/>
              <a:gd name="T1" fmla="*/ 0 h 54"/>
              <a:gd name="T2" fmla="*/ 0 w 36"/>
              <a:gd name="T3" fmla="*/ 2147483647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p:spPr>
        <p:txBody>
          <a:bodyPr/>
          <a:lstStyle/>
          <a:p>
            <a:endParaRPr lang="en-US"/>
          </a:p>
        </p:txBody>
      </p:sp>
      <p:sp>
        <p:nvSpPr>
          <p:cNvPr id="11282" name="Freeform 29"/>
          <p:cNvSpPr>
            <a:spLocks noChangeArrowheads="1"/>
          </p:cNvSpPr>
          <p:nvPr/>
        </p:nvSpPr>
        <p:spPr bwMode="auto">
          <a:xfrm>
            <a:off x="3467100" y="4402138"/>
            <a:ext cx="55563" cy="84137"/>
          </a:xfrm>
          <a:custGeom>
            <a:avLst/>
            <a:gdLst>
              <a:gd name="T0" fmla="*/ 2147483647 w 35"/>
              <a:gd name="T1" fmla="*/ 0 h 53"/>
              <a:gd name="T2" fmla="*/ 0 w 35"/>
              <a:gd name="T3" fmla="*/ 2147483647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p:spPr>
        <p:txBody>
          <a:bodyPr/>
          <a:lstStyle/>
          <a:p>
            <a:endParaRPr lang="en-US"/>
          </a:p>
        </p:txBody>
      </p:sp>
      <p:sp>
        <p:nvSpPr>
          <p:cNvPr id="11283" name="Freeform 30"/>
          <p:cNvSpPr>
            <a:spLocks noChangeArrowheads="1"/>
          </p:cNvSpPr>
          <p:nvPr/>
        </p:nvSpPr>
        <p:spPr bwMode="auto">
          <a:xfrm>
            <a:off x="3732213" y="4402138"/>
            <a:ext cx="71437" cy="47625"/>
          </a:xfrm>
          <a:custGeom>
            <a:avLst/>
            <a:gdLst>
              <a:gd name="T0" fmla="*/ 0 w 45"/>
              <a:gd name="T1" fmla="*/ 0 h 30"/>
              <a:gd name="T2" fmla="*/ 2147483647 w 45"/>
              <a:gd name="T3" fmla="*/ 2147483647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p:spPr>
        <p:txBody>
          <a:bodyPr/>
          <a:lstStyle/>
          <a:p>
            <a:endParaRPr lang="en-US"/>
          </a:p>
        </p:txBody>
      </p:sp>
      <p:sp>
        <p:nvSpPr>
          <p:cNvPr id="11284" name="Freeform 31"/>
          <p:cNvSpPr>
            <a:spLocks noChangeArrowheads="1"/>
          </p:cNvSpPr>
          <p:nvPr/>
        </p:nvSpPr>
        <p:spPr bwMode="auto">
          <a:xfrm>
            <a:off x="3713163" y="4422775"/>
            <a:ext cx="71437" cy="44450"/>
          </a:xfrm>
          <a:custGeom>
            <a:avLst/>
            <a:gdLst>
              <a:gd name="T0" fmla="*/ 0 w 45"/>
              <a:gd name="T1" fmla="*/ 0 h 28"/>
              <a:gd name="T2" fmla="*/ 2147483647 w 45"/>
              <a:gd name="T3" fmla="*/ 2147483647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p:spPr>
        <p:txBody>
          <a:bodyPr/>
          <a:lstStyle/>
          <a:p>
            <a:endParaRPr lang="en-US"/>
          </a:p>
        </p:txBody>
      </p:sp>
      <p:sp>
        <p:nvSpPr>
          <p:cNvPr id="11285" name="Freeform 32"/>
          <p:cNvSpPr>
            <a:spLocks noChangeArrowheads="1"/>
          </p:cNvSpPr>
          <p:nvPr/>
        </p:nvSpPr>
        <p:spPr bwMode="auto">
          <a:xfrm>
            <a:off x="3700463" y="4448175"/>
            <a:ext cx="69850" cy="42863"/>
          </a:xfrm>
          <a:custGeom>
            <a:avLst/>
            <a:gdLst>
              <a:gd name="T0" fmla="*/ 0 w 44"/>
              <a:gd name="T1" fmla="*/ 0 h 27"/>
              <a:gd name="T2" fmla="*/ 2147483647 w 44"/>
              <a:gd name="T3" fmla="*/ 2147483647 h 27"/>
              <a:gd name="T4" fmla="*/ 0 60000 65536"/>
              <a:gd name="T5" fmla="*/ 0 60000 65536"/>
              <a:gd name="T6" fmla="*/ 0 w 44"/>
              <a:gd name="T7" fmla="*/ 0 h 27"/>
              <a:gd name="T8" fmla="*/ 44 w 44"/>
              <a:gd name="T9" fmla="*/ 27 h 27"/>
            </a:gdLst>
            <a:ahLst/>
            <a:cxnLst>
              <a:cxn ang="T4">
                <a:pos x="T0" y="T1"/>
              </a:cxn>
              <a:cxn ang="T5">
                <a:pos x="T2" y="T3"/>
              </a:cxn>
            </a:cxnLst>
            <a:rect l="T6" t="T7" r="T8" b="T9"/>
            <a:pathLst>
              <a:path w="44" h="27">
                <a:moveTo>
                  <a:pt x="0" y="0"/>
                </a:moveTo>
                <a:lnTo>
                  <a:pt x="44" y="27"/>
                </a:lnTo>
              </a:path>
            </a:pathLst>
          </a:custGeom>
          <a:noFill/>
          <a:ln w="0">
            <a:solidFill>
              <a:srgbClr val="000000"/>
            </a:solidFill>
            <a:prstDash val="solid"/>
            <a:round/>
            <a:headEnd/>
            <a:tailEnd/>
          </a:ln>
        </p:spPr>
        <p:txBody>
          <a:bodyPr/>
          <a:lstStyle/>
          <a:p>
            <a:endParaRPr lang="en-US"/>
          </a:p>
        </p:txBody>
      </p:sp>
      <p:sp>
        <p:nvSpPr>
          <p:cNvPr id="11286" name="Freeform 33"/>
          <p:cNvSpPr>
            <a:spLocks noChangeArrowheads="1"/>
          </p:cNvSpPr>
          <p:nvPr/>
        </p:nvSpPr>
        <p:spPr bwMode="auto">
          <a:xfrm>
            <a:off x="3683000" y="4468813"/>
            <a:ext cx="66675" cy="39687"/>
          </a:xfrm>
          <a:custGeom>
            <a:avLst/>
            <a:gdLst>
              <a:gd name="T0" fmla="*/ 0 w 42"/>
              <a:gd name="T1" fmla="*/ 0 h 25"/>
              <a:gd name="T2" fmla="*/ 2147483647 w 42"/>
              <a:gd name="T3" fmla="*/ 2147483647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p:spPr>
        <p:txBody>
          <a:bodyPr/>
          <a:lstStyle/>
          <a:p>
            <a:endParaRPr lang="en-US"/>
          </a:p>
        </p:txBody>
      </p:sp>
      <p:sp>
        <p:nvSpPr>
          <p:cNvPr id="11287" name="Freeform 34"/>
          <p:cNvSpPr>
            <a:spLocks noChangeArrowheads="1"/>
          </p:cNvSpPr>
          <p:nvPr/>
        </p:nvSpPr>
        <p:spPr bwMode="auto">
          <a:xfrm>
            <a:off x="3933825" y="4405313"/>
            <a:ext cx="73025" cy="47625"/>
          </a:xfrm>
          <a:custGeom>
            <a:avLst/>
            <a:gdLst>
              <a:gd name="T0" fmla="*/ 0 w 46"/>
              <a:gd name="T1" fmla="*/ 0 h 30"/>
              <a:gd name="T2" fmla="*/ 2147483647 w 46"/>
              <a:gd name="T3" fmla="*/ 2147483647 h 30"/>
              <a:gd name="T4" fmla="*/ 0 60000 65536"/>
              <a:gd name="T5" fmla="*/ 0 60000 65536"/>
              <a:gd name="T6" fmla="*/ 0 w 46"/>
              <a:gd name="T7" fmla="*/ 0 h 30"/>
              <a:gd name="T8" fmla="*/ 46 w 46"/>
              <a:gd name="T9" fmla="*/ 30 h 30"/>
            </a:gdLst>
            <a:ahLst/>
            <a:cxnLst>
              <a:cxn ang="T4">
                <a:pos x="T0" y="T1"/>
              </a:cxn>
              <a:cxn ang="T5">
                <a:pos x="T2" y="T3"/>
              </a:cxn>
            </a:cxnLst>
            <a:rect l="T6" t="T7" r="T8" b="T9"/>
            <a:pathLst>
              <a:path w="46" h="30">
                <a:moveTo>
                  <a:pt x="0" y="0"/>
                </a:moveTo>
                <a:lnTo>
                  <a:pt x="46" y="30"/>
                </a:lnTo>
              </a:path>
            </a:pathLst>
          </a:custGeom>
          <a:noFill/>
          <a:ln w="0">
            <a:solidFill>
              <a:srgbClr val="000000"/>
            </a:solidFill>
            <a:prstDash val="solid"/>
            <a:round/>
            <a:headEnd/>
            <a:tailEnd/>
          </a:ln>
        </p:spPr>
        <p:txBody>
          <a:bodyPr/>
          <a:lstStyle/>
          <a:p>
            <a:endParaRPr lang="en-US"/>
          </a:p>
        </p:txBody>
      </p:sp>
      <p:sp>
        <p:nvSpPr>
          <p:cNvPr id="11288" name="Freeform 35"/>
          <p:cNvSpPr>
            <a:spLocks noChangeArrowheads="1"/>
          </p:cNvSpPr>
          <p:nvPr/>
        </p:nvSpPr>
        <p:spPr bwMode="auto">
          <a:xfrm>
            <a:off x="3916363" y="4425950"/>
            <a:ext cx="71437" cy="44450"/>
          </a:xfrm>
          <a:custGeom>
            <a:avLst/>
            <a:gdLst>
              <a:gd name="T0" fmla="*/ 0 w 45"/>
              <a:gd name="T1" fmla="*/ 0 h 28"/>
              <a:gd name="T2" fmla="*/ 2147483647 w 45"/>
              <a:gd name="T3" fmla="*/ 2147483647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p:spPr>
        <p:txBody>
          <a:bodyPr/>
          <a:lstStyle/>
          <a:p>
            <a:endParaRPr lang="en-US"/>
          </a:p>
        </p:txBody>
      </p:sp>
      <p:sp>
        <p:nvSpPr>
          <p:cNvPr id="11289" name="Freeform 36"/>
          <p:cNvSpPr>
            <a:spLocks noChangeArrowheads="1"/>
          </p:cNvSpPr>
          <p:nvPr/>
        </p:nvSpPr>
        <p:spPr bwMode="auto">
          <a:xfrm>
            <a:off x="3903663" y="4451350"/>
            <a:ext cx="69850" cy="41275"/>
          </a:xfrm>
          <a:custGeom>
            <a:avLst/>
            <a:gdLst>
              <a:gd name="T0" fmla="*/ 0 w 44"/>
              <a:gd name="T1" fmla="*/ 0 h 26"/>
              <a:gd name="T2" fmla="*/ 2147483647 w 44"/>
              <a:gd name="T3" fmla="*/ 2147483647 h 26"/>
              <a:gd name="T4" fmla="*/ 0 60000 65536"/>
              <a:gd name="T5" fmla="*/ 0 60000 65536"/>
              <a:gd name="T6" fmla="*/ 0 w 44"/>
              <a:gd name="T7" fmla="*/ 0 h 26"/>
              <a:gd name="T8" fmla="*/ 44 w 44"/>
              <a:gd name="T9" fmla="*/ 26 h 26"/>
            </a:gdLst>
            <a:ahLst/>
            <a:cxnLst>
              <a:cxn ang="T4">
                <a:pos x="T0" y="T1"/>
              </a:cxn>
              <a:cxn ang="T5">
                <a:pos x="T2" y="T3"/>
              </a:cxn>
            </a:cxnLst>
            <a:rect l="T6" t="T7" r="T8" b="T9"/>
            <a:pathLst>
              <a:path w="44" h="26">
                <a:moveTo>
                  <a:pt x="0" y="0"/>
                </a:moveTo>
                <a:lnTo>
                  <a:pt x="44" y="26"/>
                </a:lnTo>
              </a:path>
            </a:pathLst>
          </a:custGeom>
          <a:noFill/>
          <a:ln w="0">
            <a:solidFill>
              <a:srgbClr val="000000"/>
            </a:solidFill>
            <a:prstDash val="solid"/>
            <a:round/>
            <a:headEnd/>
            <a:tailEnd/>
          </a:ln>
        </p:spPr>
        <p:txBody>
          <a:bodyPr/>
          <a:lstStyle/>
          <a:p>
            <a:endParaRPr lang="en-US"/>
          </a:p>
        </p:txBody>
      </p:sp>
      <p:sp>
        <p:nvSpPr>
          <p:cNvPr id="11290" name="Freeform 37"/>
          <p:cNvSpPr>
            <a:spLocks noChangeArrowheads="1"/>
          </p:cNvSpPr>
          <p:nvPr/>
        </p:nvSpPr>
        <p:spPr bwMode="auto">
          <a:xfrm>
            <a:off x="3886200" y="4471988"/>
            <a:ext cx="66675" cy="39687"/>
          </a:xfrm>
          <a:custGeom>
            <a:avLst/>
            <a:gdLst>
              <a:gd name="T0" fmla="*/ 0 w 42"/>
              <a:gd name="T1" fmla="*/ 0 h 25"/>
              <a:gd name="T2" fmla="*/ 2147483647 w 42"/>
              <a:gd name="T3" fmla="*/ 2147483647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p:spPr>
        <p:txBody>
          <a:bodyPr/>
          <a:lstStyle/>
          <a:p>
            <a:endParaRPr lang="en-US"/>
          </a:p>
        </p:txBody>
      </p:sp>
      <p:sp>
        <p:nvSpPr>
          <p:cNvPr id="11291" name="Freeform 38"/>
          <p:cNvSpPr>
            <a:spLocks noChangeArrowheads="1"/>
          </p:cNvSpPr>
          <p:nvPr/>
        </p:nvSpPr>
        <p:spPr bwMode="auto">
          <a:xfrm>
            <a:off x="3775075" y="4402138"/>
            <a:ext cx="61913" cy="87312"/>
          </a:xfrm>
          <a:custGeom>
            <a:avLst/>
            <a:gdLst>
              <a:gd name="T0" fmla="*/ 2147483647 w 39"/>
              <a:gd name="T1" fmla="*/ 0 h 55"/>
              <a:gd name="T2" fmla="*/ 0 w 39"/>
              <a:gd name="T3" fmla="*/ 2147483647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p:spPr>
        <p:txBody>
          <a:bodyPr/>
          <a:lstStyle/>
          <a:p>
            <a:endParaRPr lang="en-US"/>
          </a:p>
        </p:txBody>
      </p:sp>
      <p:sp>
        <p:nvSpPr>
          <p:cNvPr id="11292" name="Freeform 39"/>
          <p:cNvSpPr>
            <a:spLocks noChangeArrowheads="1"/>
          </p:cNvSpPr>
          <p:nvPr/>
        </p:nvSpPr>
        <p:spPr bwMode="auto">
          <a:xfrm>
            <a:off x="3808413" y="4402138"/>
            <a:ext cx="60325" cy="88900"/>
          </a:xfrm>
          <a:custGeom>
            <a:avLst/>
            <a:gdLst>
              <a:gd name="T0" fmla="*/ 2147483647 w 38"/>
              <a:gd name="T1" fmla="*/ 0 h 56"/>
              <a:gd name="T2" fmla="*/ 0 w 38"/>
              <a:gd name="T3" fmla="*/ 2147483647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p:spPr>
        <p:txBody>
          <a:bodyPr/>
          <a:lstStyle/>
          <a:p>
            <a:endParaRPr lang="en-US"/>
          </a:p>
        </p:txBody>
      </p:sp>
      <p:sp>
        <p:nvSpPr>
          <p:cNvPr id="11293" name="Freeform 40"/>
          <p:cNvSpPr>
            <a:spLocks noChangeArrowheads="1"/>
          </p:cNvSpPr>
          <p:nvPr/>
        </p:nvSpPr>
        <p:spPr bwMode="auto">
          <a:xfrm>
            <a:off x="3843338" y="4403725"/>
            <a:ext cx="57150" cy="85725"/>
          </a:xfrm>
          <a:custGeom>
            <a:avLst/>
            <a:gdLst>
              <a:gd name="T0" fmla="*/ 2147483647 w 36"/>
              <a:gd name="T1" fmla="*/ 0 h 54"/>
              <a:gd name="T2" fmla="*/ 0 w 36"/>
              <a:gd name="T3" fmla="*/ 2147483647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p:spPr>
        <p:txBody>
          <a:bodyPr/>
          <a:lstStyle/>
          <a:p>
            <a:endParaRPr lang="en-US"/>
          </a:p>
        </p:txBody>
      </p:sp>
      <p:sp>
        <p:nvSpPr>
          <p:cNvPr id="11294" name="Freeform 41"/>
          <p:cNvSpPr>
            <a:spLocks noChangeArrowheads="1"/>
          </p:cNvSpPr>
          <p:nvPr/>
        </p:nvSpPr>
        <p:spPr bwMode="auto">
          <a:xfrm>
            <a:off x="3873500" y="4402138"/>
            <a:ext cx="55563" cy="84137"/>
          </a:xfrm>
          <a:custGeom>
            <a:avLst/>
            <a:gdLst>
              <a:gd name="T0" fmla="*/ 2147483647 w 35"/>
              <a:gd name="T1" fmla="*/ 0 h 53"/>
              <a:gd name="T2" fmla="*/ 0 w 35"/>
              <a:gd name="T3" fmla="*/ 2147483647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p:spPr>
        <p:txBody>
          <a:bodyPr/>
          <a:lstStyle/>
          <a:p>
            <a:endParaRPr lang="en-US"/>
          </a:p>
        </p:txBody>
      </p:sp>
      <p:sp>
        <p:nvSpPr>
          <p:cNvPr id="11295" name="Freeform 42"/>
          <p:cNvSpPr>
            <a:spLocks noChangeArrowheads="1"/>
          </p:cNvSpPr>
          <p:nvPr/>
        </p:nvSpPr>
        <p:spPr bwMode="auto">
          <a:xfrm>
            <a:off x="3973513" y="4405313"/>
            <a:ext cx="61912" cy="87312"/>
          </a:xfrm>
          <a:custGeom>
            <a:avLst/>
            <a:gdLst>
              <a:gd name="T0" fmla="*/ 2147483647 w 39"/>
              <a:gd name="T1" fmla="*/ 0 h 55"/>
              <a:gd name="T2" fmla="*/ 0 w 39"/>
              <a:gd name="T3" fmla="*/ 2147483647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p:spPr>
        <p:txBody>
          <a:bodyPr/>
          <a:lstStyle/>
          <a:p>
            <a:endParaRPr lang="en-US"/>
          </a:p>
        </p:txBody>
      </p:sp>
      <p:sp>
        <p:nvSpPr>
          <p:cNvPr id="11296" name="Freeform 43"/>
          <p:cNvSpPr>
            <a:spLocks noChangeArrowheads="1"/>
          </p:cNvSpPr>
          <p:nvPr/>
        </p:nvSpPr>
        <p:spPr bwMode="auto">
          <a:xfrm>
            <a:off x="4006850" y="4405313"/>
            <a:ext cx="60325" cy="87312"/>
          </a:xfrm>
          <a:custGeom>
            <a:avLst/>
            <a:gdLst>
              <a:gd name="T0" fmla="*/ 2147483647 w 38"/>
              <a:gd name="T1" fmla="*/ 0 h 55"/>
              <a:gd name="T2" fmla="*/ 0 w 38"/>
              <a:gd name="T3" fmla="*/ 2147483647 h 55"/>
              <a:gd name="T4" fmla="*/ 0 60000 65536"/>
              <a:gd name="T5" fmla="*/ 0 60000 65536"/>
              <a:gd name="T6" fmla="*/ 0 w 38"/>
              <a:gd name="T7" fmla="*/ 0 h 55"/>
              <a:gd name="T8" fmla="*/ 38 w 38"/>
              <a:gd name="T9" fmla="*/ 55 h 55"/>
            </a:gdLst>
            <a:ahLst/>
            <a:cxnLst>
              <a:cxn ang="T4">
                <a:pos x="T0" y="T1"/>
              </a:cxn>
              <a:cxn ang="T5">
                <a:pos x="T2" y="T3"/>
              </a:cxn>
            </a:cxnLst>
            <a:rect l="T6" t="T7" r="T8" b="T9"/>
            <a:pathLst>
              <a:path w="38" h="55">
                <a:moveTo>
                  <a:pt x="38" y="0"/>
                </a:moveTo>
                <a:lnTo>
                  <a:pt x="0" y="55"/>
                </a:lnTo>
              </a:path>
            </a:pathLst>
          </a:custGeom>
          <a:noFill/>
          <a:ln w="0">
            <a:solidFill>
              <a:srgbClr val="000000"/>
            </a:solidFill>
            <a:prstDash val="solid"/>
            <a:round/>
            <a:headEnd/>
            <a:tailEnd/>
          </a:ln>
        </p:spPr>
        <p:txBody>
          <a:bodyPr/>
          <a:lstStyle/>
          <a:p>
            <a:endParaRPr lang="en-US"/>
          </a:p>
        </p:txBody>
      </p:sp>
      <p:sp>
        <p:nvSpPr>
          <p:cNvPr id="11297" name="Freeform 44"/>
          <p:cNvSpPr>
            <a:spLocks noChangeArrowheads="1"/>
          </p:cNvSpPr>
          <p:nvPr/>
        </p:nvSpPr>
        <p:spPr bwMode="auto">
          <a:xfrm>
            <a:off x="4040188" y="4406900"/>
            <a:ext cx="57150" cy="85725"/>
          </a:xfrm>
          <a:custGeom>
            <a:avLst/>
            <a:gdLst>
              <a:gd name="T0" fmla="*/ 2147483647 w 36"/>
              <a:gd name="T1" fmla="*/ 0 h 54"/>
              <a:gd name="T2" fmla="*/ 0 w 36"/>
              <a:gd name="T3" fmla="*/ 2147483647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p:spPr>
        <p:txBody>
          <a:bodyPr/>
          <a:lstStyle/>
          <a:p>
            <a:endParaRPr lang="en-US"/>
          </a:p>
        </p:txBody>
      </p:sp>
      <p:sp>
        <p:nvSpPr>
          <p:cNvPr id="11298" name="Freeform 45"/>
          <p:cNvSpPr>
            <a:spLocks noChangeArrowheads="1"/>
          </p:cNvSpPr>
          <p:nvPr/>
        </p:nvSpPr>
        <p:spPr bwMode="auto">
          <a:xfrm>
            <a:off x="4071938" y="4405313"/>
            <a:ext cx="55562" cy="84137"/>
          </a:xfrm>
          <a:custGeom>
            <a:avLst/>
            <a:gdLst>
              <a:gd name="T0" fmla="*/ 2147483647 w 35"/>
              <a:gd name="T1" fmla="*/ 0 h 53"/>
              <a:gd name="T2" fmla="*/ 0 w 35"/>
              <a:gd name="T3" fmla="*/ 2147483647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p:spPr>
        <p:txBody>
          <a:bodyPr/>
          <a:lstStyle/>
          <a:p>
            <a:endParaRPr lang="en-US"/>
          </a:p>
        </p:txBody>
      </p:sp>
      <p:sp>
        <p:nvSpPr>
          <p:cNvPr id="11299" name="Freeform 46"/>
          <p:cNvSpPr>
            <a:spLocks noChangeArrowheads="1"/>
          </p:cNvSpPr>
          <p:nvPr/>
        </p:nvSpPr>
        <p:spPr bwMode="auto">
          <a:xfrm>
            <a:off x="3529013" y="4398963"/>
            <a:ext cx="71437" cy="47625"/>
          </a:xfrm>
          <a:custGeom>
            <a:avLst/>
            <a:gdLst>
              <a:gd name="T0" fmla="*/ 0 w 45"/>
              <a:gd name="T1" fmla="*/ 0 h 30"/>
              <a:gd name="T2" fmla="*/ 2147483647 w 45"/>
              <a:gd name="T3" fmla="*/ 2147483647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p:spPr>
        <p:txBody>
          <a:bodyPr/>
          <a:lstStyle/>
          <a:p>
            <a:endParaRPr lang="en-US"/>
          </a:p>
        </p:txBody>
      </p:sp>
      <p:sp>
        <p:nvSpPr>
          <p:cNvPr id="11300" name="Freeform 47"/>
          <p:cNvSpPr>
            <a:spLocks noChangeArrowheads="1"/>
          </p:cNvSpPr>
          <p:nvPr/>
        </p:nvSpPr>
        <p:spPr bwMode="auto">
          <a:xfrm>
            <a:off x="3511550" y="4419600"/>
            <a:ext cx="69850" cy="44450"/>
          </a:xfrm>
          <a:custGeom>
            <a:avLst/>
            <a:gdLst>
              <a:gd name="T0" fmla="*/ 0 w 44"/>
              <a:gd name="T1" fmla="*/ 0 h 28"/>
              <a:gd name="T2" fmla="*/ 2147483647 w 44"/>
              <a:gd name="T3" fmla="*/ 2147483647 h 28"/>
              <a:gd name="T4" fmla="*/ 0 60000 65536"/>
              <a:gd name="T5" fmla="*/ 0 60000 65536"/>
              <a:gd name="T6" fmla="*/ 0 w 44"/>
              <a:gd name="T7" fmla="*/ 0 h 28"/>
              <a:gd name="T8" fmla="*/ 44 w 44"/>
              <a:gd name="T9" fmla="*/ 28 h 28"/>
            </a:gdLst>
            <a:ahLst/>
            <a:cxnLst>
              <a:cxn ang="T4">
                <a:pos x="T0" y="T1"/>
              </a:cxn>
              <a:cxn ang="T5">
                <a:pos x="T2" y="T3"/>
              </a:cxn>
            </a:cxnLst>
            <a:rect l="T6" t="T7" r="T8" b="T9"/>
            <a:pathLst>
              <a:path w="44" h="28">
                <a:moveTo>
                  <a:pt x="0" y="0"/>
                </a:moveTo>
                <a:lnTo>
                  <a:pt x="44" y="28"/>
                </a:lnTo>
              </a:path>
            </a:pathLst>
          </a:custGeom>
          <a:noFill/>
          <a:ln w="0">
            <a:solidFill>
              <a:srgbClr val="000000"/>
            </a:solidFill>
            <a:prstDash val="solid"/>
            <a:round/>
            <a:headEnd/>
            <a:tailEnd/>
          </a:ln>
        </p:spPr>
        <p:txBody>
          <a:bodyPr/>
          <a:lstStyle/>
          <a:p>
            <a:endParaRPr lang="en-US"/>
          </a:p>
        </p:txBody>
      </p:sp>
      <p:sp>
        <p:nvSpPr>
          <p:cNvPr id="11301" name="Freeform 48"/>
          <p:cNvSpPr>
            <a:spLocks noChangeArrowheads="1"/>
          </p:cNvSpPr>
          <p:nvPr/>
        </p:nvSpPr>
        <p:spPr bwMode="auto">
          <a:xfrm>
            <a:off x="3498850" y="4445000"/>
            <a:ext cx="68263" cy="42863"/>
          </a:xfrm>
          <a:custGeom>
            <a:avLst/>
            <a:gdLst>
              <a:gd name="T0" fmla="*/ 0 w 43"/>
              <a:gd name="T1" fmla="*/ 0 h 27"/>
              <a:gd name="T2" fmla="*/ 2147483647 w 43"/>
              <a:gd name="T3" fmla="*/ 2147483647 h 27"/>
              <a:gd name="T4" fmla="*/ 0 60000 65536"/>
              <a:gd name="T5" fmla="*/ 0 60000 65536"/>
              <a:gd name="T6" fmla="*/ 0 w 43"/>
              <a:gd name="T7" fmla="*/ 0 h 27"/>
              <a:gd name="T8" fmla="*/ 43 w 43"/>
              <a:gd name="T9" fmla="*/ 27 h 27"/>
            </a:gdLst>
            <a:ahLst/>
            <a:cxnLst>
              <a:cxn ang="T4">
                <a:pos x="T0" y="T1"/>
              </a:cxn>
              <a:cxn ang="T5">
                <a:pos x="T2" y="T3"/>
              </a:cxn>
            </a:cxnLst>
            <a:rect l="T6" t="T7" r="T8" b="T9"/>
            <a:pathLst>
              <a:path w="43" h="27">
                <a:moveTo>
                  <a:pt x="0" y="0"/>
                </a:moveTo>
                <a:lnTo>
                  <a:pt x="43" y="27"/>
                </a:lnTo>
              </a:path>
            </a:pathLst>
          </a:custGeom>
          <a:noFill/>
          <a:ln w="0">
            <a:solidFill>
              <a:srgbClr val="000000"/>
            </a:solidFill>
            <a:prstDash val="solid"/>
            <a:round/>
            <a:headEnd/>
            <a:tailEnd/>
          </a:ln>
        </p:spPr>
        <p:txBody>
          <a:bodyPr/>
          <a:lstStyle/>
          <a:p>
            <a:endParaRPr lang="en-US"/>
          </a:p>
        </p:txBody>
      </p:sp>
      <p:sp>
        <p:nvSpPr>
          <p:cNvPr id="11302" name="Freeform 49"/>
          <p:cNvSpPr>
            <a:spLocks noChangeArrowheads="1"/>
          </p:cNvSpPr>
          <p:nvPr/>
        </p:nvSpPr>
        <p:spPr bwMode="auto">
          <a:xfrm>
            <a:off x="3481388" y="4465638"/>
            <a:ext cx="66675" cy="39687"/>
          </a:xfrm>
          <a:custGeom>
            <a:avLst/>
            <a:gdLst>
              <a:gd name="T0" fmla="*/ 0 w 42"/>
              <a:gd name="T1" fmla="*/ 0 h 25"/>
              <a:gd name="T2" fmla="*/ 2147483647 w 42"/>
              <a:gd name="T3" fmla="*/ 2147483647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p:spPr>
        <p:txBody>
          <a:bodyPr/>
          <a:lstStyle/>
          <a:p>
            <a:endParaRPr lang="en-US"/>
          </a:p>
        </p:txBody>
      </p:sp>
      <p:sp>
        <p:nvSpPr>
          <p:cNvPr id="11303" name="Freeform 50"/>
          <p:cNvSpPr>
            <a:spLocks noChangeArrowheads="1"/>
          </p:cNvSpPr>
          <p:nvPr/>
        </p:nvSpPr>
        <p:spPr bwMode="auto">
          <a:xfrm>
            <a:off x="3571875" y="4402138"/>
            <a:ext cx="61913" cy="87312"/>
          </a:xfrm>
          <a:custGeom>
            <a:avLst/>
            <a:gdLst>
              <a:gd name="T0" fmla="*/ 2147483647 w 39"/>
              <a:gd name="T1" fmla="*/ 0 h 55"/>
              <a:gd name="T2" fmla="*/ 0 w 39"/>
              <a:gd name="T3" fmla="*/ 2147483647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p:spPr>
        <p:txBody>
          <a:bodyPr/>
          <a:lstStyle/>
          <a:p>
            <a:endParaRPr lang="en-US"/>
          </a:p>
        </p:txBody>
      </p:sp>
      <p:sp>
        <p:nvSpPr>
          <p:cNvPr id="11304" name="Freeform 51"/>
          <p:cNvSpPr>
            <a:spLocks noChangeArrowheads="1"/>
          </p:cNvSpPr>
          <p:nvPr/>
        </p:nvSpPr>
        <p:spPr bwMode="auto">
          <a:xfrm>
            <a:off x="3605213" y="4402138"/>
            <a:ext cx="60325" cy="88900"/>
          </a:xfrm>
          <a:custGeom>
            <a:avLst/>
            <a:gdLst>
              <a:gd name="T0" fmla="*/ 2147483647 w 38"/>
              <a:gd name="T1" fmla="*/ 0 h 56"/>
              <a:gd name="T2" fmla="*/ 0 w 38"/>
              <a:gd name="T3" fmla="*/ 2147483647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p:spPr>
        <p:txBody>
          <a:bodyPr/>
          <a:lstStyle/>
          <a:p>
            <a:endParaRPr lang="en-US"/>
          </a:p>
        </p:txBody>
      </p:sp>
      <p:sp>
        <p:nvSpPr>
          <p:cNvPr id="11305" name="Freeform 52"/>
          <p:cNvSpPr>
            <a:spLocks noChangeArrowheads="1"/>
          </p:cNvSpPr>
          <p:nvPr/>
        </p:nvSpPr>
        <p:spPr bwMode="auto">
          <a:xfrm>
            <a:off x="3640138" y="4403725"/>
            <a:ext cx="55562" cy="85725"/>
          </a:xfrm>
          <a:custGeom>
            <a:avLst/>
            <a:gdLst>
              <a:gd name="T0" fmla="*/ 2147483647 w 35"/>
              <a:gd name="T1" fmla="*/ 0 h 54"/>
              <a:gd name="T2" fmla="*/ 0 w 35"/>
              <a:gd name="T3" fmla="*/ 2147483647 h 54"/>
              <a:gd name="T4" fmla="*/ 0 60000 65536"/>
              <a:gd name="T5" fmla="*/ 0 60000 65536"/>
              <a:gd name="T6" fmla="*/ 0 w 35"/>
              <a:gd name="T7" fmla="*/ 0 h 54"/>
              <a:gd name="T8" fmla="*/ 35 w 35"/>
              <a:gd name="T9" fmla="*/ 54 h 54"/>
            </a:gdLst>
            <a:ahLst/>
            <a:cxnLst>
              <a:cxn ang="T4">
                <a:pos x="T0" y="T1"/>
              </a:cxn>
              <a:cxn ang="T5">
                <a:pos x="T2" y="T3"/>
              </a:cxn>
            </a:cxnLst>
            <a:rect l="T6" t="T7" r="T8" b="T9"/>
            <a:pathLst>
              <a:path w="35" h="54">
                <a:moveTo>
                  <a:pt x="35" y="0"/>
                </a:moveTo>
                <a:lnTo>
                  <a:pt x="0" y="54"/>
                </a:lnTo>
              </a:path>
            </a:pathLst>
          </a:custGeom>
          <a:noFill/>
          <a:ln w="0">
            <a:solidFill>
              <a:srgbClr val="000000"/>
            </a:solidFill>
            <a:prstDash val="solid"/>
            <a:round/>
            <a:headEnd/>
            <a:tailEnd/>
          </a:ln>
        </p:spPr>
        <p:txBody>
          <a:bodyPr/>
          <a:lstStyle/>
          <a:p>
            <a:endParaRPr lang="en-US"/>
          </a:p>
        </p:txBody>
      </p:sp>
      <p:sp>
        <p:nvSpPr>
          <p:cNvPr id="11306" name="Freeform 53"/>
          <p:cNvSpPr>
            <a:spLocks noChangeArrowheads="1"/>
          </p:cNvSpPr>
          <p:nvPr/>
        </p:nvSpPr>
        <p:spPr bwMode="auto">
          <a:xfrm>
            <a:off x="3670300" y="4402138"/>
            <a:ext cx="55563" cy="84137"/>
          </a:xfrm>
          <a:custGeom>
            <a:avLst/>
            <a:gdLst>
              <a:gd name="T0" fmla="*/ 2147483647 w 35"/>
              <a:gd name="T1" fmla="*/ 0 h 53"/>
              <a:gd name="T2" fmla="*/ 0 w 35"/>
              <a:gd name="T3" fmla="*/ 2147483647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p:spPr>
        <p:txBody>
          <a:bodyPr/>
          <a:lstStyle/>
          <a:p>
            <a:endParaRPr lang="en-US"/>
          </a:p>
        </p:txBody>
      </p:sp>
      <p:sp>
        <p:nvSpPr>
          <p:cNvPr id="11307" name="Freeform 54"/>
          <p:cNvSpPr>
            <a:spLocks noChangeArrowheads="1"/>
          </p:cNvSpPr>
          <p:nvPr/>
        </p:nvSpPr>
        <p:spPr bwMode="auto">
          <a:xfrm>
            <a:off x="4864100" y="4864100"/>
            <a:ext cx="636588" cy="0"/>
          </a:xfrm>
          <a:custGeom>
            <a:avLst/>
            <a:gdLst>
              <a:gd name="T0" fmla="*/ 0 w 401"/>
              <a:gd name="T1" fmla="*/ 2147483647 w 401"/>
              <a:gd name="T2" fmla="*/ 0 60000 65536"/>
              <a:gd name="T3" fmla="*/ 0 60000 65536"/>
              <a:gd name="T4" fmla="*/ 0 w 401"/>
              <a:gd name="T5" fmla="*/ 401 w 401"/>
            </a:gdLst>
            <a:ahLst/>
            <a:cxnLst>
              <a:cxn ang="T2">
                <a:pos x="T0" y="0"/>
              </a:cxn>
              <a:cxn ang="T3">
                <a:pos x="T1" y="0"/>
              </a:cxn>
            </a:cxnLst>
            <a:rect l="T4" t="0" r="T5" b="0"/>
            <a:pathLst>
              <a:path w="401">
                <a:moveTo>
                  <a:pt x="0" y="0"/>
                </a:moveTo>
                <a:lnTo>
                  <a:pt x="401" y="0"/>
                </a:lnTo>
              </a:path>
            </a:pathLst>
          </a:custGeom>
          <a:noFill/>
          <a:ln w="0">
            <a:solidFill>
              <a:srgbClr val="000000"/>
            </a:solidFill>
            <a:prstDash val="solid"/>
            <a:round/>
            <a:headEnd/>
            <a:tailEnd/>
          </a:ln>
        </p:spPr>
        <p:txBody>
          <a:bodyPr/>
          <a:lstStyle/>
          <a:p>
            <a:endParaRPr lang="en-US"/>
          </a:p>
        </p:txBody>
      </p:sp>
      <p:sp>
        <p:nvSpPr>
          <p:cNvPr id="11308" name="Freeform 55"/>
          <p:cNvSpPr>
            <a:spLocks noChangeArrowheads="1"/>
          </p:cNvSpPr>
          <p:nvPr/>
        </p:nvSpPr>
        <p:spPr bwMode="auto">
          <a:xfrm>
            <a:off x="4946650" y="4892675"/>
            <a:ext cx="471488" cy="0"/>
          </a:xfrm>
          <a:custGeom>
            <a:avLst/>
            <a:gdLst>
              <a:gd name="T0" fmla="*/ 0 w 297"/>
              <a:gd name="T1" fmla="*/ 2147483647 w 297"/>
              <a:gd name="T2" fmla="*/ 0 60000 65536"/>
              <a:gd name="T3" fmla="*/ 0 60000 65536"/>
              <a:gd name="T4" fmla="*/ 0 w 297"/>
              <a:gd name="T5" fmla="*/ 297 w 297"/>
            </a:gdLst>
            <a:ahLst/>
            <a:cxnLst>
              <a:cxn ang="T2">
                <a:pos x="T0" y="0"/>
              </a:cxn>
              <a:cxn ang="T3">
                <a:pos x="T1" y="0"/>
              </a:cxn>
            </a:cxnLst>
            <a:rect l="T4" t="0" r="T5" b="0"/>
            <a:pathLst>
              <a:path w="297">
                <a:moveTo>
                  <a:pt x="0" y="0"/>
                </a:moveTo>
                <a:lnTo>
                  <a:pt x="297" y="0"/>
                </a:lnTo>
              </a:path>
            </a:pathLst>
          </a:custGeom>
          <a:noFill/>
          <a:ln w="0">
            <a:solidFill>
              <a:srgbClr val="000000"/>
            </a:solidFill>
            <a:prstDash val="solid"/>
            <a:round/>
            <a:headEnd/>
            <a:tailEnd/>
          </a:ln>
        </p:spPr>
        <p:txBody>
          <a:bodyPr/>
          <a:lstStyle/>
          <a:p>
            <a:endParaRPr lang="en-US"/>
          </a:p>
        </p:txBody>
      </p:sp>
      <p:sp>
        <p:nvSpPr>
          <p:cNvPr id="11309" name="Freeform 56"/>
          <p:cNvSpPr>
            <a:spLocks noChangeArrowheads="1"/>
          </p:cNvSpPr>
          <p:nvPr/>
        </p:nvSpPr>
        <p:spPr bwMode="auto">
          <a:xfrm>
            <a:off x="5010150" y="4922838"/>
            <a:ext cx="350838" cy="0"/>
          </a:xfrm>
          <a:custGeom>
            <a:avLst/>
            <a:gdLst>
              <a:gd name="T0" fmla="*/ 0 w 221"/>
              <a:gd name="T1" fmla="*/ 2147483647 w 221"/>
              <a:gd name="T2" fmla="*/ 0 60000 65536"/>
              <a:gd name="T3" fmla="*/ 0 60000 65536"/>
              <a:gd name="T4" fmla="*/ 0 w 221"/>
              <a:gd name="T5" fmla="*/ 221 w 221"/>
            </a:gdLst>
            <a:ahLst/>
            <a:cxnLst>
              <a:cxn ang="T2">
                <a:pos x="T0" y="0"/>
              </a:cxn>
              <a:cxn ang="T3">
                <a:pos x="T1" y="0"/>
              </a:cxn>
            </a:cxnLst>
            <a:rect l="T4" t="0" r="T5" b="0"/>
            <a:pathLst>
              <a:path w="221">
                <a:moveTo>
                  <a:pt x="0" y="0"/>
                </a:moveTo>
                <a:lnTo>
                  <a:pt x="221" y="0"/>
                </a:lnTo>
              </a:path>
            </a:pathLst>
          </a:custGeom>
          <a:noFill/>
          <a:ln w="0">
            <a:solidFill>
              <a:srgbClr val="000000"/>
            </a:solidFill>
            <a:prstDash val="solid"/>
            <a:round/>
            <a:headEnd/>
            <a:tailEnd/>
          </a:ln>
        </p:spPr>
        <p:txBody>
          <a:bodyPr/>
          <a:lstStyle/>
          <a:p>
            <a:endParaRPr lang="en-US"/>
          </a:p>
        </p:txBody>
      </p:sp>
      <p:sp>
        <p:nvSpPr>
          <p:cNvPr id="11310" name="Freeform 57"/>
          <p:cNvSpPr>
            <a:spLocks noChangeArrowheads="1"/>
          </p:cNvSpPr>
          <p:nvPr/>
        </p:nvSpPr>
        <p:spPr bwMode="auto">
          <a:xfrm>
            <a:off x="5086350" y="4949825"/>
            <a:ext cx="207963" cy="0"/>
          </a:xfrm>
          <a:custGeom>
            <a:avLst/>
            <a:gdLst>
              <a:gd name="T0" fmla="*/ 0 w 131"/>
              <a:gd name="T1" fmla="*/ 2147483647 w 131"/>
              <a:gd name="T2" fmla="*/ 0 60000 65536"/>
              <a:gd name="T3" fmla="*/ 0 60000 65536"/>
              <a:gd name="T4" fmla="*/ 0 w 131"/>
              <a:gd name="T5" fmla="*/ 131 w 131"/>
            </a:gdLst>
            <a:ahLst/>
            <a:cxnLst>
              <a:cxn ang="T2">
                <a:pos x="T0" y="0"/>
              </a:cxn>
              <a:cxn ang="T3">
                <a:pos x="T1" y="0"/>
              </a:cxn>
            </a:cxnLst>
            <a:rect l="T4" t="0" r="T5" b="0"/>
            <a:pathLst>
              <a:path w="131">
                <a:moveTo>
                  <a:pt x="0" y="0"/>
                </a:moveTo>
                <a:lnTo>
                  <a:pt x="131" y="0"/>
                </a:lnTo>
              </a:path>
            </a:pathLst>
          </a:custGeom>
          <a:noFill/>
          <a:ln w="0">
            <a:solidFill>
              <a:srgbClr val="000000"/>
            </a:solidFill>
            <a:prstDash val="solid"/>
            <a:round/>
            <a:headEnd/>
            <a:tailEnd/>
          </a:ln>
        </p:spPr>
        <p:txBody>
          <a:bodyPr/>
          <a:lstStyle/>
          <a:p>
            <a:endParaRPr lang="en-US"/>
          </a:p>
        </p:txBody>
      </p:sp>
      <p:sp>
        <p:nvSpPr>
          <p:cNvPr id="11311" name="Freeform 59"/>
          <p:cNvSpPr>
            <a:spLocks noChangeArrowheads="1"/>
          </p:cNvSpPr>
          <p:nvPr/>
        </p:nvSpPr>
        <p:spPr bwMode="auto">
          <a:xfrm>
            <a:off x="4619625" y="5254625"/>
            <a:ext cx="30163" cy="215900"/>
          </a:xfrm>
          <a:custGeom>
            <a:avLst/>
            <a:gdLst>
              <a:gd name="T0" fmla="*/ 2147483647 w 19"/>
              <a:gd name="T1" fmla="*/ 2147483647 h 136"/>
              <a:gd name="T2" fmla="*/ 2147483647 w 19"/>
              <a:gd name="T3" fmla="*/ 2147483647 h 136"/>
              <a:gd name="T4" fmla="*/ 2147483647 w 19"/>
              <a:gd name="T5" fmla="*/ 2147483647 h 136"/>
              <a:gd name="T6" fmla="*/ 2147483647 w 19"/>
              <a:gd name="T7" fmla="*/ 2147483647 h 136"/>
              <a:gd name="T8" fmla="*/ 2147483647 w 19"/>
              <a:gd name="T9" fmla="*/ 2147483647 h 136"/>
              <a:gd name="T10" fmla="*/ 2147483647 w 19"/>
              <a:gd name="T11" fmla="*/ 2147483647 h 136"/>
              <a:gd name="T12" fmla="*/ 2147483647 w 19"/>
              <a:gd name="T13" fmla="*/ 2147483647 h 136"/>
              <a:gd name="T14" fmla="*/ 2147483647 w 19"/>
              <a:gd name="T15" fmla="*/ 2147483647 h 136"/>
              <a:gd name="T16" fmla="*/ 2147483647 w 19"/>
              <a:gd name="T17" fmla="*/ 2147483647 h 136"/>
              <a:gd name="T18" fmla="*/ 2147483647 w 19"/>
              <a:gd name="T19" fmla="*/ 2147483647 h 136"/>
              <a:gd name="T20" fmla="*/ 2147483647 w 19"/>
              <a:gd name="T21" fmla="*/ 2147483647 h 136"/>
              <a:gd name="T22" fmla="*/ 2147483647 w 19"/>
              <a:gd name="T23" fmla="*/ 2147483647 h 136"/>
              <a:gd name="T24" fmla="*/ 2147483647 w 19"/>
              <a:gd name="T25" fmla="*/ 2147483647 h 136"/>
              <a:gd name="T26" fmla="*/ 2147483647 w 19"/>
              <a:gd name="T27" fmla="*/ 2147483647 h 136"/>
              <a:gd name="T28" fmla="*/ 2147483647 w 19"/>
              <a:gd name="T29" fmla="*/ 2147483647 h 136"/>
              <a:gd name="T30" fmla="*/ 2147483647 w 19"/>
              <a:gd name="T31" fmla="*/ 2147483647 h 136"/>
              <a:gd name="T32" fmla="*/ 2147483647 w 19"/>
              <a:gd name="T33" fmla="*/ 2147483647 h 136"/>
              <a:gd name="T34" fmla="*/ 2147483647 w 19"/>
              <a:gd name="T35" fmla="*/ 2147483647 h 136"/>
              <a:gd name="T36" fmla="*/ 0 w 19"/>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36"/>
              <a:gd name="T59" fmla="*/ 19 w 19"/>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36">
                <a:moveTo>
                  <a:pt x="19" y="136"/>
                </a:moveTo>
                <a:lnTo>
                  <a:pt x="18" y="130"/>
                </a:lnTo>
                <a:lnTo>
                  <a:pt x="17" y="124"/>
                </a:lnTo>
                <a:lnTo>
                  <a:pt x="16" y="117"/>
                </a:lnTo>
                <a:lnTo>
                  <a:pt x="15" y="110"/>
                </a:lnTo>
                <a:lnTo>
                  <a:pt x="14" y="102"/>
                </a:lnTo>
                <a:lnTo>
                  <a:pt x="13" y="94"/>
                </a:lnTo>
                <a:lnTo>
                  <a:pt x="12" y="86"/>
                </a:lnTo>
                <a:lnTo>
                  <a:pt x="12" y="78"/>
                </a:lnTo>
                <a:lnTo>
                  <a:pt x="11" y="69"/>
                </a:lnTo>
                <a:lnTo>
                  <a:pt x="10" y="61"/>
                </a:lnTo>
                <a:lnTo>
                  <a:pt x="9" y="52"/>
                </a:lnTo>
                <a:lnTo>
                  <a:pt x="8" y="44"/>
                </a:lnTo>
                <a:lnTo>
                  <a:pt x="7" y="36"/>
                </a:lnTo>
                <a:lnTo>
                  <a:pt x="6" y="28"/>
                </a:lnTo>
                <a:lnTo>
                  <a:pt x="5" y="20"/>
                </a:lnTo>
                <a:lnTo>
                  <a:pt x="4" y="13"/>
                </a:lnTo>
                <a:lnTo>
                  <a:pt x="2" y="7"/>
                </a:lnTo>
                <a:lnTo>
                  <a:pt x="0" y="0"/>
                </a:lnTo>
              </a:path>
            </a:pathLst>
          </a:custGeom>
          <a:noFill/>
          <a:ln w="0">
            <a:solidFill>
              <a:srgbClr val="000000"/>
            </a:solidFill>
            <a:prstDash val="solid"/>
            <a:round/>
            <a:headEnd/>
            <a:tailEnd/>
          </a:ln>
        </p:spPr>
        <p:txBody>
          <a:bodyPr/>
          <a:lstStyle/>
          <a:p>
            <a:endParaRPr lang="en-US"/>
          </a:p>
        </p:txBody>
      </p:sp>
      <p:sp>
        <p:nvSpPr>
          <p:cNvPr id="11312" name="Freeform 60"/>
          <p:cNvSpPr>
            <a:spLocks noChangeArrowheads="1"/>
          </p:cNvSpPr>
          <p:nvPr/>
        </p:nvSpPr>
        <p:spPr bwMode="auto">
          <a:xfrm>
            <a:off x="4483100" y="5119688"/>
            <a:ext cx="136525" cy="134937"/>
          </a:xfrm>
          <a:custGeom>
            <a:avLst/>
            <a:gdLst>
              <a:gd name="T0" fmla="*/ 2147483647 w 86"/>
              <a:gd name="T1" fmla="*/ 2147483647 h 85"/>
              <a:gd name="T2" fmla="*/ 2147483647 w 86"/>
              <a:gd name="T3" fmla="*/ 2147483647 h 85"/>
              <a:gd name="T4" fmla="*/ 2147483647 w 86"/>
              <a:gd name="T5" fmla="*/ 2147483647 h 85"/>
              <a:gd name="T6" fmla="*/ 2147483647 w 86"/>
              <a:gd name="T7" fmla="*/ 2147483647 h 85"/>
              <a:gd name="T8" fmla="*/ 2147483647 w 86"/>
              <a:gd name="T9" fmla="*/ 2147483647 h 85"/>
              <a:gd name="T10" fmla="*/ 2147483647 w 86"/>
              <a:gd name="T11" fmla="*/ 2147483647 h 85"/>
              <a:gd name="T12" fmla="*/ 2147483647 w 86"/>
              <a:gd name="T13" fmla="*/ 2147483647 h 85"/>
              <a:gd name="T14" fmla="*/ 2147483647 w 86"/>
              <a:gd name="T15" fmla="*/ 2147483647 h 85"/>
              <a:gd name="T16" fmla="*/ 2147483647 w 86"/>
              <a:gd name="T17" fmla="*/ 2147483647 h 85"/>
              <a:gd name="T18" fmla="*/ 2147483647 w 86"/>
              <a:gd name="T19" fmla="*/ 2147483647 h 85"/>
              <a:gd name="T20" fmla="*/ 2147483647 w 86"/>
              <a:gd name="T21" fmla="*/ 2147483647 h 85"/>
              <a:gd name="T22" fmla="*/ 2147483647 w 86"/>
              <a:gd name="T23" fmla="*/ 2147483647 h 85"/>
              <a:gd name="T24" fmla="*/ 2147483647 w 86"/>
              <a:gd name="T25" fmla="*/ 2147483647 h 85"/>
              <a:gd name="T26" fmla="*/ 2147483647 w 86"/>
              <a:gd name="T27" fmla="*/ 2147483647 h 85"/>
              <a:gd name="T28" fmla="*/ 2147483647 w 86"/>
              <a:gd name="T29" fmla="*/ 2147483647 h 85"/>
              <a:gd name="T30" fmla="*/ 2147483647 w 86"/>
              <a:gd name="T31" fmla="*/ 0 h 85"/>
              <a:gd name="T32" fmla="*/ 0 w 86"/>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5"/>
              <a:gd name="T53" fmla="*/ 86 w 86"/>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5">
                <a:moveTo>
                  <a:pt x="86" y="85"/>
                </a:moveTo>
                <a:lnTo>
                  <a:pt x="83" y="79"/>
                </a:lnTo>
                <a:lnTo>
                  <a:pt x="79" y="72"/>
                </a:lnTo>
                <a:lnTo>
                  <a:pt x="74" y="65"/>
                </a:lnTo>
                <a:lnTo>
                  <a:pt x="68" y="57"/>
                </a:lnTo>
                <a:lnTo>
                  <a:pt x="61" y="50"/>
                </a:lnTo>
                <a:lnTo>
                  <a:pt x="54" y="43"/>
                </a:lnTo>
                <a:lnTo>
                  <a:pt x="46" y="36"/>
                </a:lnTo>
                <a:lnTo>
                  <a:pt x="39" y="29"/>
                </a:lnTo>
                <a:lnTo>
                  <a:pt x="32" y="23"/>
                </a:lnTo>
                <a:lnTo>
                  <a:pt x="24" y="17"/>
                </a:lnTo>
                <a:lnTo>
                  <a:pt x="18" y="12"/>
                </a:lnTo>
                <a:lnTo>
                  <a:pt x="12" y="8"/>
                </a:lnTo>
                <a:lnTo>
                  <a:pt x="7" y="4"/>
                </a:lnTo>
                <a:lnTo>
                  <a:pt x="4" y="2"/>
                </a:lnTo>
                <a:lnTo>
                  <a:pt x="1" y="0"/>
                </a:lnTo>
                <a:lnTo>
                  <a:pt x="0" y="0"/>
                </a:lnTo>
              </a:path>
            </a:pathLst>
          </a:custGeom>
          <a:noFill/>
          <a:ln w="0">
            <a:solidFill>
              <a:srgbClr val="000000"/>
            </a:solidFill>
            <a:prstDash val="solid"/>
            <a:round/>
            <a:headEnd/>
            <a:tailEnd/>
          </a:ln>
        </p:spPr>
        <p:txBody>
          <a:bodyPr/>
          <a:lstStyle/>
          <a:p>
            <a:endParaRPr lang="en-US"/>
          </a:p>
        </p:txBody>
      </p:sp>
      <p:sp>
        <p:nvSpPr>
          <p:cNvPr id="11313" name="Freeform 61"/>
          <p:cNvSpPr>
            <a:spLocks noChangeArrowheads="1"/>
          </p:cNvSpPr>
          <p:nvPr/>
        </p:nvSpPr>
        <p:spPr bwMode="auto">
          <a:xfrm>
            <a:off x="4479925" y="5114925"/>
            <a:ext cx="68263" cy="92075"/>
          </a:xfrm>
          <a:custGeom>
            <a:avLst/>
            <a:gdLst>
              <a:gd name="T0" fmla="*/ 0 w 43"/>
              <a:gd name="T1" fmla="*/ 0 h 58"/>
              <a:gd name="T2" fmla="*/ 2147483647 w 43"/>
              <a:gd name="T3" fmla="*/ 2147483647 h 58"/>
              <a:gd name="T4" fmla="*/ 2147483647 w 43"/>
              <a:gd name="T5" fmla="*/ 2147483647 h 58"/>
              <a:gd name="T6" fmla="*/ 0 w 43"/>
              <a:gd name="T7" fmla="*/ 0 h 58"/>
              <a:gd name="T8" fmla="*/ 0 60000 65536"/>
              <a:gd name="T9" fmla="*/ 0 60000 65536"/>
              <a:gd name="T10" fmla="*/ 0 60000 65536"/>
              <a:gd name="T11" fmla="*/ 0 60000 65536"/>
              <a:gd name="T12" fmla="*/ 0 w 43"/>
              <a:gd name="T13" fmla="*/ 0 h 58"/>
              <a:gd name="T14" fmla="*/ 43 w 43"/>
              <a:gd name="T15" fmla="*/ 58 h 58"/>
            </a:gdLst>
            <a:ahLst/>
            <a:cxnLst>
              <a:cxn ang="T8">
                <a:pos x="T0" y="T1"/>
              </a:cxn>
              <a:cxn ang="T9">
                <a:pos x="T2" y="T3"/>
              </a:cxn>
              <a:cxn ang="T10">
                <a:pos x="T4" y="T5"/>
              </a:cxn>
              <a:cxn ang="T11">
                <a:pos x="T6" y="T7"/>
              </a:cxn>
            </a:cxnLst>
            <a:rect l="T12" t="T13" r="T14" b="T15"/>
            <a:pathLst>
              <a:path w="43" h="58">
                <a:moveTo>
                  <a:pt x="0" y="0"/>
                </a:moveTo>
                <a:lnTo>
                  <a:pt x="43" y="58"/>
                </a:lnTo>
                <a:lnTo>
                  <a:pt x="43"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1314" name="Freeform 62"/>
          <p:cNvSpPr>
            <a:spLocks noChangeArrowheads="1"/>
          </p:cNvSpPr>
          <p:nvPr/>
        </p:nvSpPr>
        <p:spPr bwMode="auto">
          <a:xfrm>
            <a:off x="4476750" y="5116513"/>
            <a:ext cx="104775" cy="49212"/>
          </a:xfrm>
          <a:custGeom>
            <a:avLst/>
            <a:gdLst>
              <a:gd name="T0" fmla="*/ 0 w 66"/>
              <a:gd name="T1" fmla="*/ 0 h 31"/>
              <a:gd name="T2" fmla="*/ 2147483647 w 66"/>
              <a:gd name="T3" fmla="*/ 2147483647 h 31"/>
              <a:gd name="T4" fmla="*/ 2147483647 w 66"/>
              <a:gd name="T5" fmla="*/ 2147483647 h 31"/>
              <a:gd name="T6" fmla="*/ 0 w 66"/>
              <a:gd name="T7" fmla="*/ 0 h 31"/>
              <a:gd name="T8" fmla="*/ 0 60000 65536"/>
              <a:gd name="T9" fmla="*/ 0 60000 65536"/>
              <a:gd name="T10" fmla="*/ 0 60000 65536"/>
              <a:gd name="T11" fmla="*/ 0 60000 65536"/>
              <a:gd name="T12" fmla="*/ 0 w 66"/>
              <a:gd name="T13" fmla="*/ 0 h 31"/>
              <a:gd name="T14" fmla="*/ 66 w 66"/>
              <a:gd name="T15" fmla="*/ 31 h 31"/>
            </a:gdLst>
            <a:ahLst/>
            <a:cxnLst>
              <a:cxn ang="T8">
                <a:pos x="T0" y="T1"/>
              </a:cxn>
              <a:cxn ang="T9">
                <a:pos x="T2" y="T3"/>
              </a:cxn>
              <a:cxn ang="T10">
                <a:pos x="T4" y="T5"/>
              </a:cxn>
              <a:cxn ang="T11">
                <a:pos x="T6" y="T7"/>
              </a:cxn>
            </a:cxnLst>
            <a:rect l="T12" t="T13" r="T14" b="T15"/>
            <a:pathLst>
              <a:path w="66" h="31">
                <a:moveTo>
                  <a:pt x="0" y="0"/>
                </a:moveTo>
                <a:lnTo>
                  <a:pt x="66" y="28"/>
                </a:lnTo>
                <a:lnTo>
                  <a:pt x="42" y="31"/>
                </a:lnTo>
                <a:lnTo>
                  <a:pt x="0" y="0"/>
                </a:lnTo>
                <a:close/>
              </a:path>
            </a:pathLst>
          </a:custGeom>
          <a:solidFill>
            <a:srgbClr val="000000"/>
          </a:solidFill>
          <a:ln w="0">
            <a:solidFill>
              <a:srgbClr val="000000"/>
            </a:solidFill>
            <a:prstDash val="solid"/>
            <a:round/>
            <a:headEnd/>
            <a:tailEnd/>
          </a:ln>
        </p:spPr>
        <p:txBody>
          <a:bodyPr/>
          <a:lstStyle/>
          <a:p>
            <a:endParaRPr lang="en-US"/>
          </a:p>
        </p:txBody>
      </p:sp>
      <p:grpSp>
        <p:nvGrpSpPr>
          <p:cNvPr id="11315" name="Group 82"/>
          <p:cNvGrpSpPr>
            <a:grpSpLocks/>
          </p:cNvGrpSpPr>
          <p:nvPr/>
        </p:nvGrpSpPr>
        <p:grpSpPr bwMode="auto">
          <a:xfrm>
            <a:off x="4379913" y="5259388"/>
            <a:ext cx="973137" cy="1131887"/>
            <a:chOff x="4379913" y="5259388"/>
            <a:chExt cx="973138" cy="1131888"/>
          </a:xfrm>
        </p:grpSpPr>
        <p:sp>
          <p:nvSpPr>
            <p:cNvPr id="11323" name="Freeform 8"/>
            <p:cNvSpPr>
              <a:spLocks noChangeArrowheads="1"/>
            </p:cNvSpPr>
            <p:nvPr/>
          </p:nvSpPr>
          <p:spPr bwMode="auto">
            <a:xfrm>
              <a:off x="4497388" y="5486400"/>
              <a:ext cx="762000" cy="706438"/>
            </a:xfrm>
            <a:custGeom>
              <a:avLst/>
              <a:gdLst>
                <a:gd name="T0" fmla="*/ 2147483647 w 480"/>
                <a:gd name="T1" fmla="*/ 2147483647 h 445"/>
                <a:gd name="T2" fmla="*/ 2147483647 w 480"/>
                <a:gd name="T3" fmla="*/ 2147483647 h 445"/>
                <a:gd name="T4" fmla="*/ 2147483647 w 480"/>
                <a:gd name="T5" fmla="*/ 2147483647 h 445"/>
                <a:gd name="T6" fmla="*/ 2147483647 w 480"/>
                <a:gd name="T7" fmla="*/ 2147483647 h 445"/>
                <a:gd name="T8" fmla="*/ 2147483647 w 480"/>
                <a:gd name="T9" fmla="*/ 2147483647 h 445"/>
                <a:gd name="T10" fmla="*/ 2147483647 w 480"/>
                <a:gd name="T11" fmla="*/ 2147483647 h 445"/>
                <a:gd name="T12" fmla="*/ 2147483647 w 480"/>
                <a:gd name="T13" fmla="*/ 2147483647 h 445"/>
                <a:gd name="T14" fmla="*/ 2147483647 w 480"/>
                <a:gd name="T15" fmla="*/ 2147483647 h 445"/>
                <a:gd name="T16" fmla="*/ 2147483647 w 480"/>
                <a:gd name="T17" fmla="*/ 2147483647 h 445"/>
                <a:gd name="T18" fmla="*/ 2147483647 w 480"/>
                <a:gd name="T19" fmla="*/ 2147483647 h 445"/>
                <a:gd name="T20" fmla="*/ 2147483647 w 480"/>
                <a:gd name="T21" fmla="*/ 2147483647 h 445"/>
                <a:gd name="T22" fmla="*/ 2147483647 w 480"/>
                <a:gd name="T23" fmla="*/ 2147483647 h 445"/>
                <a:gd name="T24" fmla="*/ 2147483647 w 480"/>
                <a:gd name="T25" fmla="*/ 2147483647 h 445"/>
                <a:gd name="T26" fmla="*/ 2147483647 w 480"/>
                <a:gd name="T27" fmla="*/ 2147483647 h 445"/>
                <a:gd name="T28" fmla="*/ 2147483647 w 480"/>
                <a:gd name="T29" fmla="*/ 2147483647 h 445"/>
                <a:gd name="T30" fmla="*/ 2147483647 w 480"/>
                <a:gd name="T31" fmla="*/ 2147483647 h 445"/>
                <a:gd name="T32" fmla="*/ 2147483647 w 480"/>
                <a:gd name="T33" fmla="*/ 2147483647 h 445"/>
                <a:gd name="T34" fmla="*/ 2147483647 w 480"/>
                <a:gd name="T35" fmla="*/ 2147483647 h 445"/>
                <a:gd name="T36" fmla="*/ 2147483647 w 480"/>
                <a:gd name="T37" fmla="*/ 2147483647 h 445"/>
                <a:gd name="T38" fmla="*/ 2147483647 w 480"/>
                <a:gd name="T39" fmla="*/ 2147483647 h 445"/>
                <a:gd name="T40" fmla="*/ 2147483647 w 480"/>
                <a:gd name="T41" fmla="*/ 2147483647 h 445"/>
                <a:gd name="T42" fmla="*/ 2147483647 w 480"/>
                <a:gd name="T43" fmla="*/ 2147483647 h 445"/>
                <a:gd name="T44" fmla="*/ 2147483647 w 480"/>
                <a:gd name="T45" fmla="*/ 2147483647 h 445"/>
                <a:gd name="T46" fmla="*/ 2147483647 w 480"/>
                <a:gd name="T47" fmla="*/ 2147483647 h 445"/>
                <a:gd name="T48" fmla="*/ 2147483647 w 480"/>
                <a:gd name="T49" fmla="*/ 2147483647 h 445"/>
                <a:gd name="T50" fmla="*/ 2147483647 w 480"/>
                <a:gd name="T51" fmla="*/ 2147483647 h 445"/>
                <a:gd name="T52" fmla="*/ 2147483647 w 480"/>
                <a:gd name="T53" fmla="*/ 2147483647 h 445"/>
                <a:gd name="T54" fmla="*/ 2147483647 w 480"/>
                <a:gd name="T55" fmla="*/ 2147483647 h 445"/>
                <a:gd name="T56" fmla="*/ 2147483647 w 480"/>
                <a:gd name="T57" fmla="*/ 2147483647 h 445"/>
                <a:gd name="T58" fmla="*/ 2147483647 w 480"/>
                <a:gd name="T59" fmla="*/ 2147483647 h 445"/>
                <a:gd name="T60" fmla="*/ 2147483647 w 480"/>
                <a:gd name="T61" fmla="*/ 2147483647 h 445"/>
                <a:gd name="T62" fmla="*/ 2147483647 w 480"/>
                <a:gd name="T63" fmla="*/ 2147483647 h 445"/>
                <a:gd name="T64" fmla="*/ 2147483647 w 480"/>
                <a:gd name="T65" fmla="*/ 2147483647 h 445"/>
                <a:gd name="T66" fmla="*/ 2147483647 w 480"/>
                <a:gd name="T67" fmla="*/ 2147483647 h 445"/>
                <a:gd name="T68" fmla="*/ 2147483647 w 480"/>
                <a:gd name="T69" fmla="*/ 2147483647 h 445"/>
                <a:gd name="T70" fmla="*/ 2147483647 w 480"/>
                <a:gd name="T71" fmla="*/ 2147483647 h 445"/>
                <a:gd name="T72" fmla="*/ 2147483647 w 480"/>
                <a:gd name="T73" fmla="*/ 2147483647 h 445"/>
                <a:gd name="T74" fmla="*/ 2147483647 w 480"/>
                <a:gd name="T75" fmla="*/ 2147483647 h 445"/>
                <a:gd name="T76" fmla="*/ 2147483647 w 480"/>
                <a:gd name="T77" fmla="*/ 2147483647 h 445"/>
                <a:gd name="T78" fmla="*/ 2147483647 w 480"/>
                <a:gd name="T79" fmla="*/ 2147483647 h 445"/>
                <a:gd name="T80" fmla="*/ 2147483647 w 480"/>
                <a:gd name="T81" fmla="*/ 2147483647 h 445"/>
                <a:gd name="T82" fmla="*/ 2147483647 w 480"/>
                <a:gd name="T83" fmla="*/ 2147483647 h 445"/>
                <a:gd name="T84" fmla="*/ 2147483647 w 480"/>
                <a:gd name="T85" fmla="*/ 2147483647 h 445"/>
                <a:gd name="T86" fmla="*/ 2147483647 w 480"/>
                <a:gd name="T87" fmla="*/ 2147483647 h 445"/>
                <a:gd name="T88" fmla="*/ 2147483647 w 480"/>
                <a:gd name="T89" fmla="*/ 2147483647 h 445"/>
                <a:gd name="T90" fmla="*/ 2147483647 w 480"/>
                <a:gd name="T91" fmla="*/ 2147483647 h 445"/>
                <a:gd name="T92" fmla="*/ 2147483647 w 480"/>
                <a:gd name="T93" fmla="*/ 2147483647 h 445"/>
                <a:gd name="T94" fmla="*/ 2147483647 w 480"/>
                <a:gd name="T95" fmla="*/ 2147483647 h 445"/>
                <a:gd name="T96" fmla="*/ 2147483647 w 480"/>
                <a:gd name="T97" fmla="*/ 2147483647 h 445"/>
                <a:gd name="T98" fmla="*/ 2147483647 w 480"/>
                <a:gd name="T99" fmla="*/ 2147483647 h 445"/>
                <a:gd name="T100" fmla="*/ 2147483647 w 480"/>
                <a:gd name="T101" fmla="*/ 2147483647 h 445"/>
                <a:gd name="T102" fmla="*/ 2147483647 w 480"/>
                <a:gd name="T103" fmla="*/ 2147483647 h 445"/>
                <a:gd name="T104" fmla="*/ 2147483647 w 480"/>
                <a:gd name="T105" fmla="*/ 2147483647 h 445"/>
                <a:gd name="T106" fmla="*/ 2147483647 w 480"/>
                <a:gd name="T107" fmla="*/ 2147483647 h 445"/>
                <a:gd name="T108" fmla="*/ 2147483647 w 480"/>
                <a:gd name="T109" fmla="*/ 2147483647 h 445"/>
                <a:gd name="T110" fmla="*/ 2147483647 w 480"/>
                <a:gd name="T111" fmla="*/ 2147483647 h 445"/>
                <a:gd name="T112" fmla="*/ 2147483647 w 480"/>
                <a:gd name="T113" fmla="*/ 2147483647 h 445"/>
                <a:gd name="T114" fmla="*/ 2147483647 w 480"/>
                <a:gd name="T115" fmla="*/ 2147483647 h 445"/>
                <a:gd name="T116" fmla="*/ 2147483647 w 480"/>
                <a:gd name="T117" fmla="*/ 2147483647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w="9525">
              <a:noFill/>
              <a:round/>
              <a:headEnd/>
              <a:tailEnd/>
            </a:ln>
          </p:spPr>
          <p:txBody>
            <a:bodyPr/>
            <a:lstStyle/>
            <a:p>
              <a:endParaRPr lang="en-US"/>
            </a:p>
          </p:txBody>
        </p:sp>
        <p:sp>
          <p:nvSpPr>
            <p:cNvPr id="11324" name="Freeform 9"/>
            <p:cNvSpPr>
              <a:spLocks noChangeArrowheads="1"/>
            </p:cNvSpPr>
            <p:nvPr/>
          </p:nvSpPr>
          <p:spPr bwMode="auto">
            <a:xfrm>
              <a:off x="4613276" y="5622925"/>
              <a:ext cx="247650" cy="290513"/>
            </a:xfrm>
            <a:custGeom>
              <a:avLst/>
              <a:gdLst>
                <a:gd name="T0" fmla="*/ 2147483647 w 156"/>
                <a:gd name="T1" fmla="*/ 2147483647 h 183"/>
                <a:gd name="T2" fmla="*/ 2147483647 w 156"/>
                <a:gd name="T3" fmla="*/ 2147483647 h 183"/>
                <a:gd name="T4" fmla="*/ 2147483647 w 156"/>
                <a:gd name="T5" fmla="*/ 2147483647 h 183"/>
                <a:gd name="T6" fmla="*/ 2147483647 w 156"/>
                <a:gd name="T7" fmla="*/ 0 h 183"/>
                <a:gd name="T8" fmla="*/ 2147483647 w 156"/>
                <a:gd name="T9" fmla="*/ 2147483647 h 183"/>
                <a:gd name="T10" fmla="*/ 2147483647 w 156"/>
                <a:gd name="T11" fmla="*/ 2147483647 h 183"/>
                <a:gd name="T12" fmla="*/ 2147483647 w 156"/>
                <a:gd name="T13" fmla="*/ 2147483647 h 183"/>
                <a:gd name="T14" fmla="*/ 2147483647 w 156"/>
                <a:gd name="T15" fmla="*/ 2147483647 h 183"/>
                <a:gd name="T16" fmla="*/ 2147483647 w 156"/>
                <a:gd name="T17" fmla="*/ 2147483647 h 183"/>
                <a:gd name="T18" fmla="*/ 2147483647 w 156"/>
                <a:gd name="T19" fmla="*/ 2147483647 h 183"/>
                <a:gd name="T20" fmla="*/ 2147483647 w 156"/>
                <a:gd name="T21" fmla="*/ 2147483647 h 183"/>
                <a:gd name="T22" fmla="*/ 2147483647 w 156"/>
                <a:gd name="T23" fmla="*/ 2147483647 h 183"/>
                <a:gd name="T24" fmla="*/ 2147483647 w 156"/>
                <a:gd name="T25" fmla="*/ 2147483647 h 183"/>
                <a:gd name="T26" fmla="*/ 2147483647 w 156"/>
                <a:gd name="T27" fmla="*/ 2147483647 h 183"/>
                <a:gd name="T28" fmla="*/ 2147483647 w 156"/>
                <a:gd name="T29" fmla="*/ 2147483647 h 183"/>
                <a:gd name="T30" fmla="*/ 2147483647 w 156"/>
                <a:gd name="T31" fmla="*/ 2147483647 h 183"/>
                <a:gd name="T32" fmla="*/ 2147483647 w 156"/>
                <a:gd name="T33" fmla="*/ 2147483647 h 183"/>
                <a:gd name="T34" fmla="*/ 2147483647 w 156"/>
                <a:gd name="T35" fmla="*/ 2147483647 h 183"/>
                <a:gd name="T36" fmla="*/ 2147483647 w 156"/>
                <a:gd name="T37" fmla="*/ 2147483647 h 183"/>
                <a:gd name="T38" fmla="*/ 2147483647 w 156"/>
                <a:gd name="T39" fmla="*/ 2147483647 h 183"/>
                <a:gd name="T40" fmla="*/ 2147483647 w 156"/>
                <a:gd name="T41" fmla="*/ 2147483647 h 183"/>
                <a:gd name="T42" fmla="*/ 2147483647 w 156"/>
                <a:gd name="T43" fmla="*/ 2147483647 h 183"/>
                <a:gd name="T44" fmla="*/ 2147483647 w 156"/>
                <a:gd name="T45" fmla="*/ 2147483647 h 183"/>
                <a:gd name="T46" fmla="*/ 2147483647 w 156"/>
                <a:gd name="T47" fmla="*/ 2147483647 h 183"/>
                <a:gd name="T48" fmla="*/ 2147483647 w 156"/>
                <a:gd name="T49" fmla="*/ 2147483647 h 183"/>
                <a:gd name="T50" fmla="*/ 2147483647 w 156"/>
                <a:gd name="T51" fmla="*/ 2147483647 h 183"/>
                <a:gd name="T52" fmla="*/ 2147483647 w 156"/>
                <a:gd name="T53" fmla="*/ 2147483647 h 183"/>
                <a:gd name="T54" fmla="*/ 2147483647 w 156"/>
                <a:gd name="T55" fmla="*/ 2147483647 h 183"/>
                <a:gd name="T56" fmla="*/ 2147483647 w 156"/>
                <a:gd name="T57" fmla="*/ 2147483647 h 183"/>
                <a:gd name="T58" fmla="*/ 2147483647 w 156"/>
                <a:gd name="T59" fmla="*/ 2147483647 h 183"/>
                <a:gd name="T60" fmla="*/ 2147483647 w 156"/>
                <a:gd name="T61" fmla="*/ 2147483647 h 183"/>
                <a:gd name="T62" fmla="*/ 2147483647 w 156"/>
                <a:gd name="T63" fmla="*/ 2147483647 h 183"/>
                <a:gd name="T64" fmla="*/ 2147483647 w 156"/>
                <a:gd name="T65" fmla="*/ 2147483647 h 183"/>
                <a:gd name="T66" fmla="*/ 0 w 156"/>
                <a:gd name="T67" fmla="*/ 2147483647 h 183"/>
                <a:gd name="T68" fmla="*/ 2147483647 w 156"/>
                <a:gd name="T69" fmla="*/ 2147483647 h 183"/>
                <a:gd name="T70" fmla="*/ 2147483647 w 156"/>
                <a:gd name="T71" fmla="*/ 2147483647 h 183"/>
                <a:gd name="T72" fmla="*/ 2147483647 w 156"/>
                <a:gd name="T73" fmla="*/ 2147483647 h 183"/>
                <a:gd name="T74" fmla="*/ 2147483647 w 156"/>
                <a:gd name="T75" fmla="*/ 2147483647 h 183"/>
                <a:gd name="T76" fmla="*/ 2147483647 w 156"/>
                <a:gd name="T77" fmla="*/ 2147483647 h 183"/>
                <a:gd name="T78" fmla="*/ 2147483647 w 156"/>
                <a:gd name="T79" fmla="*/ 2147483647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a:p>
          </p:txBody>
        </p:sp>
        <p:sp>
          <p:nvSpPr>
            <p:cNvPr id="11325" name="Freeform 10"/>
            <p:cNvSpPr>
              <a:spLocks noChangeArrowheads="1"/>
            </p:cNvSpPr>
            <p:nvPr/>
          </p:nvSpPr>
          <p:spPr bwMode="auto">
            <a:xfrm>
              <a:off x="4851401" y="5694363"/>
              <a:ext cx="293688" cy="246063"/>
            </a:xfrm>
            <a:custGeom>
              <a:avLst/>
              <a:gdLst>
                <a:gd name="T0" fmla="*/ 2147483647 w 185"/>
                <a:gd name="T1" fmla="*/ 2147483647 h 155"/>
                <a:gd name="T2" fmla="*/ 2147483647 w 185"/>
                <a:gd name="T3" fmla="*/ 2147483647 h 155"/>
                <a:gd name="T4" fmla="*/ 2147483647 w 185"/>
                <a:gd name="T5" fmla="*/ 2147483647 h 155"/>
                <a:gd name="T6" fmla="*/ 2147483647 w 185"/>
                <a:gd name="T7" fmla="*/ 2147483647 h 155"/>
                <a:gd name="T8" fmla="*/ 0 w 185"/>
                <a:gd name="T9" fmla="*/ 2147483647 h 155"/>
                <a:gd name="T10" fmla="*/ 0 w 185"/>
                <a:gd name="T11" fmla="*/ 2147483647 h 155"/>
                <a:gd name="T12" fmla="*/ 2147483647 w 185"/>
                <a:gd name="T13" fmla="*/ 2147483647 h 155"/>
                <a:gd name="T14" fmla="*/ 2147483647 w 185"/>
                <a:gd name="T15" fmla="*/ 2147483647 h 155"/>
                <a:gd name="T16" fmla="*/ 2147483647 w 185"/>
                <a:gd name="T17" fmla="*/ 2147483647 h 155"/>
                <a:gd name="T18" fmla="*/ 2147483647 w 185"/>
                <a:gd name="T19" fmla="*/ 2147483647 h 155"/>
                <a:gd name="T20" fmla="*/ 2147483647 w 185"/>
                <a:gd name="T21" fmla="*/ 2147483647 h 155"/>
                <a:gd name="T22" fmla="*/ 2147483647 w 185"/>
                <a:gd name="T23" fmla="*/ 2147483647 h 155"/>
                <a:gd name="T24" fmla="*/ 2147483647 w 185"/>
                <a:gd name="T25" fmla="*/ 2147483647 h 155"/>
                <a:gd name="T26" fmla="*/ 2147483647 w 185"/>
                <a:gd name="T27" fmla="*/ 2147483647 h 155"/>
                <a:gd name="T28" fmla="*/ 2147483647 w 185"/>
                <a:gd name="T29" fmla="*/ 2147483647 h 155"/>
                <a:gd name="T30" fmla="*/ 2147483647 w 185"/>
                <a:gd name="T31" fmla="*/ 2147483647 h 155"/>
                <a:gd name="T32" fmla="*/ 2147483647 w 185"/>
                <a:gd name="T33" fmla="*/ 2147483647 h 155"/>
                <a:gd name="T34" fmla="*/ 2147483647 w 185"/>
                <a:gd name="T35" fmla="*/ 2147483647 h 155"/>
                <a:gd name="T36" fmla="*/ 2147483647 w 185"/>
                <a:gd name="T37" fmla="*/ 2147483647 h 155"/>
                <a:gd name="T38" fmla="*/ 2147483647 w 185"/>
                <a:gd name="T39" fmla="*/ 2147483647 h 155"/>
                <a:gd name="T40" fmla="*/ 2147483647 w 185"/>
                <a:gd name="T41" fmla="*/ 2147483647 h 155"/>
                <a:gd name="T42" fmla="*/ 2147483647 w 185"/>
                <a:gd name="T43" fmla="*/ 2147483647 h 155"/>
                <a:gd name="T44" fmla="*/ 2147483647 w 185"/>
                <a:gd name="T45" fmla="*/ 2147483647 h 155"/>
                <a:gd name="T46" fmla="*/ 2147483647 w 185"/>
                <a:gd name="T47" fmla="*/ 2147483647 h 155"/>
                <a:gd name="T48" fmla="*/ 2147483647 w 185"/>
                <a:gd name="T49" fmla="*/ 2147483647 h 155"/>
                <a:gd name="T50" fmla="*/ 2147483647 w 185"/>
                <a:gd name="T51" fmla="*/ 2147483647 h 155"/>
                <a:gd name="T52" fmla="*/ 2147483647 w 185"/>
                <a:gd name="T53" fmla="*/ 2147483647 h 155"/>
                <a:gd name="T54" fmla="*/ 2147483647 w 185"/>
                <a:gd name="T55" fmla="*/ 2147483647 h 155"/>
                <a:gd name="T56" fmla="*/ 2147483647 w 185"/>
                <a:gd name="T57" fmla="*/ 2147483647 h 155"/>
                <a:gd name="T58" fmla="*/ 2147483647 w 185"/>
                <a:gd name="T59" fmla="*/ 2147483647 h 155"/>
                <a:gd name="T60" fmla="*/ 2147483647 w 185"/>
                <a:gd name="T61" fmla="*/ 2147483647 h 155"/>
                <a:gd name="T62" fmla="*/ 2147483647 w 185"/>
                <a:gd name="T63" fmla="*/ 2147483647 h 155"/>
                <a:gd name="T64" fmla="*/ 2147483647 w 185"/>
                <a:gd name="T65" fmla="*/ 2147483647 h 155"/>
                <a:gd name="T66" fmla="*/ 2147483647 w 185"/>
                <a:gd name="T67" fmla="*/ 0 h 155"/>
                <a:gd name="T68" fmla="*/ 2147483647 w 185"/>
                <a:gd name="T69" fmla="*/ 0 h 155"/>
                <a:gd name="T70" fmla="*/ 2147483647 w 185"/>
                <a:gd name="T71" fmla="*/ 2147483647 h 155"/>
                <a:gd name="T72" fmla="*/ 2147483647 w 185"/>
                <a:gd name="T73" fmla="*/ 2147483647 h 155"/>
                <a:gd name="T74" fmla="*/ 2147483647 w 185"/>
                <a:gd name="T75" fmla="*/ 2147483647 h 155"/>
                <a:gd name="T76" fmla="*/ 2147483647 w 185"/>
                <a:gd name="T77" fmla="*/ 2147483647 h 155"/>
                <a:gd name="T78" fmla="*/ 2147483647 w 185"/>
                <a:gd name="T79" fmla="*/ 2147483647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a:p>
          </p:txBody>
        </p:sp>
        <p:sp>
          <p:nvSpPr>
            <p:cNvPr id="11326" name="Freeform 11"/>
            <p:cNvSpPr>
              <a:spLocks noChangeArrowheads="1"/>
            </p:cNvSpPr>
            <p:nvPr/>
          </p:nvSpPr>
          <p:spPr bwMode="auto">
            <a:xfrm>
              <a:off x="4937126" y="5972175"/>
              <a:ext cx="242888" cy="266700"/>
            </a:xfrm>
            <a:custGeom>
              <a:avLst/>
              <a:gdLst>
                <a:gd name="T0" fmla="*/ 2147483647 w 153"/>
                <a:gd name="T1" fmla="*/ 2147483647 h 168"/>
                <a:gd name="T2" fmla="*/ 2147483647 w 153"/>
                <a:gd name="T3" fmla="*/ 2147483647 h 168"/>
                <a:gd name="T4" fmla="*/ 2147483647 w 153"/>
                <a:gd name="T5" fmla="*/ 2147483647 h 168"/>
                <a:gd name="T6" fmla="*/ 2147483647 w 153"/>
                <a:gd name="T7" fmla="*/ 2147483647 h 168"/>
                <a:gd name="T8" fmla="*/ 2147483647 w 153"/>
                <a:gd name="T9" fmla="*/ 2147483647 h 168"/>
                <a:gd name="T10" fmla="*/ 2147483647 w 153"/>
                <a:gd name="T11" fmla="*/ 2147483647 h 168"/>
                <a:gd name="T12" fmla="*/ 2147483647 w 153"/>
                <a:gd name="T13" fmla="*/ 0 h 168"/>
                <a:gd name="T14" fmla="*/ 2147483647 w 153"/>
                <a:gd name="T15" fmla="*/ 2147483647 h 168"/>
                <a:gd name="T16" fmla="*/ 2147483647 w 153"/>
                <a:gd name="T17" fmla="*/ 2147483647 h 168"/>
                <a:gd name="T18" fmla="*/ 2147483647 w 153"/>
                <a:gd name="T19" fmla="*/ 2147483647 h 168"/>
                <a:gd name="T20" fmla="*/ 2147483647 w 153"/>
                <a:gd name="T21" fmla="*/ 2147483647 h 168"/>
                <a:gd name="T22" fmla="*/ 2147483647 w 153"/>
                <a:gd name="T23" fmla="*/ 2147483647 h 168"/>
                <a:gd name="T24" fmla="*/ 2147483647 w 153"/>
                <a:gd name="T25" fmla="*/ 2147483647 h 168"/>
                <a:gd name="T26" fmla="*/ 2147483647 w 153"/>
                <a:gd name="T27" fmla="*/ 2147483647 h 168"/>
                <a:gd name="T28" fmla="*/ 2147483647 w 153"/>
                <a:gd name="T29" fmla="*/ 2147483647 h 168"/>
                <a:gd name="T30" fmla="*/ 2147483647 w 153"/>
                <a:gd name="T31" fmla="*/ 2147483647 h 168"/>
                <a:gd name="T32" fmla="*/ 2147483647 w 153"/>
                <a:gd name="T33" fmla="*/ 2147483647 h 168"/>
                <a:gd name="T34" fmla="*/ 2147483647 w 153"/>
                <a:gd name="T35" fmla="*/ 2147483647 h 168"/>
                <a:gd name="T36" fmla="*/ 2147483647 w 153"/>
                <a:gd name="T37" fmla="*/ 2147483647 h 168"/>
                <a:gd name="T38" fmla="*/ 2147483647 w 153"/>
                <a:gd name="T39" fmla="*/ 2147483647 h 168"/>
                <a:gd name="T40" fmla="*/ 0 w 153"/>
                <a:gd name="T41" fmla="*/ 2147483647 h 168"/>
                <a:gd name="T42" fmla="*/ 0 w 153"/>
                <a:gd name="T43" fmla="*/ 2147483647 h 168"/>
                <a:gd name="T44" fmla="*/ 2147483647 w 153"/>
                <a:gd name="T45" fmla="*/ 2147483647 h 168"/>
                <a:gd name="T46" fmla="*/ 2147483647 w 153"/>
                <a:gd name="T47" fmla="*/ 2147483647 h 168"/>
                <a:gd name="T48" fmla="*/ 2147483647 w 153"/>
                <a:gd name="T49" fmla="*/ 2147483647 h 168"/>
                <a:gd name="T50" fmla="*/ 2147483647 w 153"/>
                <a:gd name="T51" fmla="*/ 2147483647 h 168"/>
                <a:gd name="T52" fmla="*/ 2147483647 w 153"/>
                <a:gd name="T53" fmla="*/ 2147483647 h 168"/>
                <a:gd name="T54" fmla="*/ 2147483647 w 153"/>
                <a:gd name="T55" fmla="*/ 2147483647 h 168"/>
                <a:gd name="T56" fmla="*/ 2147483647 w 153"/>
                <a:gd name="T57" fmla="*/ 2147483647 h 168"/>
                <a:gd name="T58" fmla="*/ 2147483647 w 153"/>
                <a:gd name="T59" fmla="*/ 2147483647 h 168"/>
                <a:gd name="T60" fmla="*/ 2147483647 w 153"/>
                <a:gd name="T61" fmla="*/ 2147483647 h 168"/>
                <a:gd name="T62" fmla="*/ 2147483647 w 153"/>
                <a:gd name="T63" fmla="*/ 2147483647 h 168"/>
                <a:gd name="T64" fmla="*/ 2147483647 w 153"/>
                <a:gd name="T65" fmla="*/ 2147483647 h 168"/>
                <a:gd name="T66" fmla="*/ 2147483647 w 153"/>
                <a:gd name="T67" fmla="*/ 2147483647 h 168"/>
                <a:gd name="T68" fmla="*/ 2147483647 w 153"/>
                <a:gd name="T69" fmla="*/ 2147483647 h 168"/>
                <a:gd name="T70" fmla="*/ 2147483647 w 153"/>
                <a:gd name="T71" fmla="*/ 2147483647 h 168"/>
                <a:gd name="T72" fmla="*/ 2147483647 w 153"/>
                <a:gd name="T73" fmla="*/ 2147483647 h 168"/>
                <a:gd name="T74" fmla="*/ 2147483647 w 153"/>
                <a:gd name="T75" fmla="*/ 2147483647 h 168"/>
                <a:gd name="T76" fmla="*/ 2147483647 w 153"/>
                <a:gd name="T77" fmla="*/ 2147483647 h 168"/>
                <a:gd name="T78" fmla="*/ 2147483647 w 153"/>
                <a:gd name="T79" fmla="*/ 2147483647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11327" name="Freeform 12"/>
            <p:cNvSpPr>
              <a:spLocks noChangeArrowheads="1"/>
            </p:cNvSpPr>
            <p:nvPr/>
          </p:nvSpPr>
          <p:spPr bwMode="auto">
            <a:xfrm>
              <a:off x="4743451" y="5870575"/>
              <a:ext cx="234950" cy="231775"/>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0 h 146"/>
                <a:gd name="T16" fmla="*/ 2147483647 w 148"/>
                <a:gd name="T17" fmla="*/ 0 h 146"/>
                <a:gd name="T18" fmla="*/ 2147483647 w 148"/>
                <a:gd name="T19" fmla="*/ 2147483647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2147483647 w 148"/>
                <a:gd name="T65" fmla="*/ 2147483647 h 146"/>
                <a:gd name="T66" fmla="*/ 2147483647 w 148"/>
                <a:gd name="T67" fmla="*/ 2147483647 h 146"/>
                <a:gd name="T68" fmla="*/ 2147483647 w 148"/>
                <a:gd name="T69" fmla="*/ 2147483647 h 146"/>
                <a:gd name="T70" fmla="*/ 2147483647 w 148"/>
                <a:gd name="T71" fmla="*/ 2147483647 h 146"/>
                <a:gd name="T72" fmla="*/ 2147483647 w 148"/>
                <a:gd name="T73" fmla="*/ 2147483647 h 146"/>
                <a:gd name="T74" fmla="*/ 2147483647 w 148"/>
                <a:gd name="T75" fmla="*/ 2147483647 h 146"/>
                <a:gd name="T76" fmla="*/ 2147483647 w 148"/>
                <a:gd name="T77" fmla="*/ 2147483647 h 146"/>
                <a:gd name="T78" fmla="*/ 0 w 148"/>
                <a:gd name="T79" fmla="*/ 2147483647 h 146"/>
                <a:gd name="T80" fmla="*/ 2147483647 w 148"/>
                <a:gd name="T81" fmla="*/ 2147483647 h 146"/>
                <a:gd name="T82" fmla="*/ 2147483647 w 148"/>
                <a:gd name="T83" fmla="*/ 2147483647 h 146"/>
                <a:gd name="T84" fmla="*/ 2147483647 w 148"/>
                <a:gd name="T85" fmla="*/ 2147483647 h 146"/>
                <a:gd name="T86" fmla="*/ 2147483647 w 148"/>
                <a:gd name="T87" fmla="*/ 2147483647 h 146"/>
                <a:gd name="T88" fmla="*/ 2147483647 w 148"/>
                <a:gd name="T89" fmla="*/ 2147483647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a:p>
          </p:txBody>
        </p:sp>
        <p:sp>
          <p:nvSpPr>
            <p:cNvPr id="11328" name="Freeform 13"/>
            <p:cNvSpPr>
              <a:spLocks noChangeArrowheads="1"/>
            </p:cNvSpPr>
            <p:nvPr/>
          </p:nvSpPr>
          <p:spPr bwMode="auto">
            <a:xfrm>
              <a:off x="4545013" y="5883275"/>
              <a:ext cx="225425" cy="247650"/>
            </a:xfrm>
            <a:custGeom>
              <a:avLst/>
              <a:gdLst>
                <a:gd name="T0" fmla="*/ 2147483647 w 142"/>
                <a:gd name="T1" fmla="*/ 2147483647 h 156"/>
                <a:gd name="T2" fmla="*/ 2147483647 w 142"/>
                <a:gd name="T3" fmla="*/ 2147483647 h 156"/>
                <a:gd name="T4" fmla="*/ 2147483647 w 142"/>
                <a:gd name="T5" fmla="*/ 2147483647 h 156"/>
                <a:gd name="T6" fmla="*/ 2147483647 w 142"/>
                <a:gd name="T7" fmla="*/ 2147483647 h 156"/>
                <a:gd name="T8" fmla="*/ 2147483647 w 142"/>
                <a:gd name="T9" fmla="*/ 2147483647 h 156"/>
                <a:gd name="T10" fmla="*/ 2147483647 w 142"/>
                <a:gd name="T11" fmla="*/ 2147483647 h 156"/>
                <a:gd name="T12" fmla="*/ 2147483647 w 142"/>
                <a:gd name="T13" fmla="*/ 2147483647 h 156"/>
                <a:gd name="T14" fmla="*/ 2147483647 w 142"/>
                <a:gd name="T15" fmla="*/ 2147483647 h 156"/>
                <a:gd name="T16" fmla="*/ 2147483647 w 142"/>
                <a:gd name="T17" fmla="*/ 2147483647 h 156"/>
                <a:gd name="T18" fmla="*/ 2147483647 w 142"/>
                <a:gd name="T19" fmla="*/ 2147483647 h 156"/>
                <a:gd name="T20" fmla="*/ 2147483647 w 142"/>
                <a:gd name="T21" fmla="*/ 2147483647 h 156"/>
                <a:gd name="T22" fmla="*/ 2147483647 w 142"/>
                <a:gd name="T23" fmla="*/ 2147483647 h 156"/>
                <a:gd name="T24" fmla="*/ 2147483647 w 142"/>
                <a:gd name="T25" fmla="*/ 2147483647 h 156"/>
                <a:gd name="T26" fmla="*/ 2147483647 w 142"/>
                <a:gd name="T27" fmla="*/ 2147483647 h 156"/>
                <a:gd name="T28" fmla="*/ 2147483647 w 142"/>
                <a:gd name="T29" fmla="*/ 2147483647 h 156"/>
                <a:gd name="T30" fmla="*/ 2147483647 w 142"/>
                <a:gd name="T31" fmla="*/ 2147483647 h 156"/>
                <a:gd name="T32" fmla="*/ 2147483647 w 142"/>
                <a:gd name="T33" fmla="*/ 2147483647 h 156"/>
                <a:gd name="T34" fmla="*/ 2147483647 w 142"/>
                <a:gd name="T35" fmla="*/ 0 h 156"/>
                <a:gd name="T36" fmla="*/ 2147483647 w 142"/>
                <a:gd name="T37" fmla="*/ 2147483647 h 156"/>
                <a:gd name="T38" fmla="*/ 2147483647 w 142"/>
                <a:gd name="T39" fmla="*/ 2147483647 h 156"/>
                <a:gd name="T40" fmla="*/ 2147483647 w 142"/>
                <a:gd name="T41" fmla="*/ 2147483647 h 156"/>
                <a:gd name="T42" fmla="*/ 2147483647 w 142"/>
                <a:gd name="T43" fmla="*/ 2147483647 h 156"/>
                <a:gd name="T44" fmla="*/ 2147483647 w 142"/>
                <a:gd name="T45" fmla="*/ 2147483647 h 156"/>
                <a:gd name="T46" fmla="*/ 2147483647 w 142"/>
                <a:gd name="T47" fmla="*/ 2147483647 h 156"/>
                <a:gd name="T48" fmla="*/ 2147483647 w 142"/>
                <a:gd name="T49" fmla="*/ 2147483647 h 156"/>
                <a:gd name="T50" fmla="*/ 0 w 142"/>
                <a:gd name="T51" fmla="*/ 2147483647 h 156"/>
                <a:gd name="T52" fmla="*/ 2147483647 w 142"/>
                <a:gd name="T53" fmla="*/ 2147483647 h 156"/>
                <a:gd name="T54" fmla="*/ 2147483647 w 142"/>
                <a:gd name="T55" fmla="*/ 2147483647 h 156"/>
                <a:gd name="T56" fmla="*/ 2147483647 w 142"/>
                <a:gd name="T57" fmla="*/ 2147483647 h 156"/>
                <a:gd name="T58" fmla="*/ 2147483647 w 142"/>
                <a:gd name="T59" fmla="*/ 2147483647 h 156"/>
                <a:gd name="T60" fmla="*/ 2147483647 w 142"/>
                <a:gd name="T61" fmla="*/ 2147483647 h 156"/>
                <a:gd name="T62" fmla="*/ 2147483647 w 142"/>
                <a:gd name="T63" fmla="*/ 2147483647 h 156"/>
                <a:gd name="T64" fmla="*/ 2147483647 w 142"/>
                <a:gd name="T65" fmla="*/ 2147483647 h 156"/>
                <a:gd name="T66" fmla="*/ 2147483647 w 142"/>
                <a:gd name="T67" fmla="*/ 2147483647 h 156"/>
                <a:gd name="T68" fmla="*/ 2147483647 w 142"/>
                <a:gd name="T69" fmla="*/ 2147483647 h 156"/>
                <a:gd name="T70" fmla="*/ 2147483647 w 142"/>
                <a:gd name="T71" fmla="*/ 2147483647 h 156"/>
                <a:gd name="T72" fmla="*/ 2147483647 w 142"/>
                <a:gd name="T73" fmla="*/ 2147483647 h 156"/>
                <a:gd name="T74" fmla="*/ 2147483647 w 142"/>
                <a:gd name="T75" fmla="*/ 2147483647 h 156"/>
                <a:gd name="T76" fmla="*/ 2147483647 w 142"/>
                <a:gd name="T77" fmla="*/ 2147483647 h 156"/>
                <a:gd name="T78" fmla="*/ 2147483647 w 142"/>
                <a:gd name="T79" fmla="*/ 2147483647 h 156"/>
                <a:gd name="T80" fmla="*/ 2147483647 w 142"/>
                <a:gd name="T81" fmla="*/ 2147483647 h 156"/>
                <a:gd name="T82" fmla="*/ 2147483647 w 142"/>
                <a:gd name="T83" fmla="*/ 2147483647 h 156"/>
                <a:gd name="T84" fmla="*/ 2147483647 w 142"/>
                <a:gd name="T85" fmla="*/ 2147483647 h 156"/>
                <a:gd name="T86" fmla="*/ 2147483647 w 142"/>
                <a:gd name="T87" fmla="*/ 2147483647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a:p>
          </p:txBody>
        </p:sp>
        <p:sp>
          <p:nvSpPr>
            <p:cNvPr id="11329" name="Freeform 14"/>
            <p:cNvSpPr>
              <a:spLocks noChangeArrowheads="1"/>
            </p:cNvSpPr>
            <p:nvPr/>
          </p:nvSpPr>
          <p:spPr bwMode="auto">
            <a:xfrm>
              <a:off x="4803776" y="5499100"/>
              <a:ext cx="231775" cy="230188"/>
            </a:xfrm>
            <a:custGeom>
              <a:avLst/>
              <a:gdLst>
                <a:gd name="T0" fmla="*/ 2147483647 w 146"/>
                <a:gd name="T1" fmla="*/ 2147483647 h 145"/>
                <a:gd name="T2" fmla="*/ 2147483647 w 146"/>
                <a:gd name="T3" fmla="*/ 2147483647 h 145"/>
                <a:gd name="T4" fmla="*/ 2147483647 w 146"/>
                <a:gd name="T5" fmla="*/ 2147483647 h 145"/>
                <a:gd name="T6" fmla="*/ 2147483647 w 146"/>
                <a:gd name="T7" fmla="*/ 2147483647 h 145"/>
                <a:gd name="T8" fmla="*/ 2147483647 w 146"/>
                <a:gd name="T9" fmla="*/ 2147483647 h 145"/>
                <a:gd name="T10" fmla="*/ 2147483647 w 146"/>
                <a:gd name="T11" fmla="*/ 2147483647 h 145"/>
                <a:gd name="T12" fmla="*/ 2147483647 w 146"/>
                <a:gd name="T13" fmla="*/ 2147483647 h 145"/>
                <a:gd name="T14" fmla="*/ 0 w 146"/>
                <a:gd name="T15" fmla="*/ 2147483647 h 145"/>
                <a:gd name="T16" fmla="*/ 0 w 146"/>
                <a:gd name="T17" fmla="*/ 2147483647 h 145"/>
                <a:gd name="T18" fmla="*/ 2147483647 w 146"/>
                <a:gd name="T19" fmla="*/ 2147483647 h 145"/>
                <a:gd name="T20" fmla="*/ 2147483647 w 146"/>
                <a:gd name="T21" fmla="*/ 2147483647 h 145"/>
                <a:gd name="T22" fmla="*/ 2147483647 w 146"/>
                <a:gd name="T23" fmla="*/ 2147483647 h 145"/>
                <a:gd name="T24" fmla="*/ 2147483647 w 146"/>
                <a:gd name="T25" fmla="*/ 2147483647 h 145"/>
                <a:gd name="T26" fmla="*/ 2147483647 w 146"/>
                <a:gd name="T27" fmla="*/ 2147483647 h 145"/>
                <a:gd name="T28" fmla="*/ 2147483647 w 146"/>
                <a:gd name="T29" fmla="*/ 2147483647 h 145"/>
                <a:gd name="T30" fmla="*/ 2147483647 w 146"/>
                <a:gd name="T31" fmla="*/ 2147483647 h 145"/>
                <a:gd name="T32" fmla="*/ 2147483647 w 146"/>
                <a:gd name="T33" fmla="*/ 2147483647 h 145"/>
                <a:gd name="T34" fmla="*/ 2147483647 w 146"/>
                <a:gd name="T35" fmla="*/ 0 h 145"/>
                <a:gd name="T36" fmla="*/ 2147483647 w 146"/>
                <a:gd name="T37" fmla="*/ 2147483647 h 145"/>
                <a:gd name="T38" fmla="*/ 2147483647 w 146"/>
                <a:gd name="T39" fmla="*/ 2147483647 h 145"/>
                <a:gd name="T40" fmla="*/ 2147483647 w 146"/>
                <a:gd name="T41" fmla="*/ 2147483647 h 145"/>
                <a:gd name="T42" fmla="*/ 2147483647 w 146"/>
                <a:gd name="T43" fmla="*/ 2147483647 h 145"/>
                <a:gd name="T44" fmla="*/ 2147483647 w 146"/>
                <a:gd name="T45" fmla="*/ 2147483647 h 145"/>
                <a:gd name="T46" fmla="*/ 2147483647 w 146"/>
                <a:gd name="T47" fmla="*/ 2147483647 h 145"/>
                <a:gd name="T48" fmla="*/ 2147483647 w 146"/>
                <a:gd name="T49" fmla="*/ 2147483647 h 145"/>
                <a:gd name="T50" fmla="*/ 2147483647 w 146"/>
                <a:gd name="T51" fmla="*/ 2147483647 h 145"/>
                <a:gd name="T52" fmla="*/ 2147483647 w 146"/>
                <a:gd name="T53" fmla="*/ 2147483647 h 145"/>
                <a:gd name="T54" fmla="*/ 2147483647 w 146"/>
                <a:gd name="T55" fmla="*/ 2147483647 h 145"/>
                <a:gd name="T56" fmla="*/ 2147483647 w 146"/>
                <a:gd name="T57" fmla="*/ 2147483647 h 145"/>
                <a:gd name="T58" fmla="*/ 2147483647 w 146"/>
                <a:gd name="T59" fmla="*/ 2147483647 h 145"/>
                <a:gd name="T60" fmla="*/ 2147483647 w 146"/>
                <a:gd name="T61" fmla="*/ 2147483647 h 145"/>
                <a:gd name="T62" fmla="*/ 2147483647 w 146"/>
                <a:gd name="T63" fmla="*/ 2147483647 h 145"/>
                <a:gd name="T64" fmla="*/ 2147483647 w 146"/>
                <a:gd name="T65" fmla="*/ 2147483647 h 145"/>
                <a:gd name="T66" fmla="*/ 2147483647 w 146"/>
                <a:gd name="T67" fmla="*/ 2147483647 h 145"/>
                <a:gd name="T68" fmla="*/ 2147483647 w 146"/>
                <a:gd name="T69" fmla="*/ 2147483647 h 145"/>
                <a:gd name="T70" fmla="*/ 2147483647 w 146"/>
                <a:gd name="T71" fmla="*/ 2147483647 h 145"/>
                <a:gd name="T72" fmla="*/ 2147483647 w 146"/>
                <a:gd name="T73" fmla="*/ 2147483647 h 145"/>
                <a:gd name="T74" fmla="*/ 2147483647 w 146"/>
                <a:gd name="T75" fmla="*/ 2147483647 h 145"/>
                <a:gd name="T76" fmla="*/ 2147483647 w 146"/>
                <a:gd name="T77" fmla="*/ 2147483647 h 145"/>
                <a:gd name="T78" fmla="*/ 2147483647 w 146"/>
                <a:gd name="T79" fmla="*/ 2147483647 h 145"/>
                <a:gd name="T80" fmla="*/ 2147483647 w 146"/>
                <a:gd name="T81" fmla="*/ 2147483647 h 145"/>
                <a:gd name="T82" fmla="*/ 2147483647 w 146"/>
                <a:gd name="T83" fmla="*/ 2147483647 h 145"/>
                <a:gd name="T84" fmla="*/ 2147483647 w 146"/>
                <a:gd name="T85" fmla="*/ 2147483647 h 145"/>
                <a:gd name="T86" fmla="*/ 2147483647 w 146"/>
                <a:gd name="T87" fmla="*/ 2147483647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a:p>
          </p:txBody>
        </p:sp>
        <p:sp>
          <p:nvSpPr>
            <p:cNvPr id="11330" name="Freeform 15"/>
            <p:cNvSpPr>
              <a:spLocks noChangeArrowheads="1"/>
            </p:cNvSpPr>
            <p:nvPr/>
          </p:nvSpPr>
          <p:spPr bwMode="auto">
            <a:xfrm>
              <a:off x="4486276" y="5470525"/>
              <a:ext cx="231775" cy="228600"/>
            </a:xfrm>
            <a:custGeom>
              <a:avLst/>
              <a:gdLst>
                <a:gd name="T0" fmla="*/ 2147483647 w 146"/>
                <a:gd name="T1" fmla="*/ 2147483647 h 144"/>
                <a:gd name="T2" fmla="*/ 2147483647 w 146"/>
                <a:gd name="T3" fmla="*/ 2147483647 h 144"/>
                <a:gd name="T4" fmla="*/ 2147483647 w 146"/>
                <a:gd name="T5" fmla="*/ 2147483647 h 144"/>
                <a:gd name="T6" fmla="*/ 2147483647 w 146"/>
                <a:gd name="T7" fmla="*/ 2147483647 h 144"/>
                <a:gd name="T8" fmla="*/ 2147483647 w 146"/>
                <a:gd name="T9" fmla="*/ 2147483647 h 144"/>
                <a:gd name="T10" fmla="*/ 2147483647 w 146"/>
                <a:gd name="T11" fmla="*/ 2147483647 h 144"/>
                <a:gd name="T12" fmla="*/ 2147483647 w 146"/>
                <a:gd name="T13" fmla="*/ 2147483647 h 144"/>
                <a:gd name="T14" fmla="*/ 0 w 146"/>
                <a:gd name="T15" fmla="*/ 2147483647 h 144"/>
                <a:gd name="T16" fmla="*/ 2147483647 w 146"/>
                <a:gd name="T17" fmla="*/ 2147483647 h 144"/>
                <a:gd name="T18" fmla="*/ 2147483647 w 146"/>
                <a:gd name="T19" fmla="*/ 2147483647 h 144"/>
                <a:gd name="T20" fmla="*/ 2147483647 w 146"/>
                <a:gd name="T21" fmla="*/ 2147483647 h 144"/>
                <a:gd name="T22" fmla="*/ 2147483647 w 146"/>
                <a:gd name="T23" fmla="*/ 2147483647 h 144"/>
                <a:gd name="T24" fmla="*/ 2147483647 w 146"/>
                <a:gd name="T25" fmla="*/ 2147483647 h 144"/>
                <a:gd name="T26" fmla="*/ 2147483647 w 146"/>
                <a:gd name="T27" fmla="*/ 2147483647 h 144"/>
                <a:gd name="T28" fmla="*/ 2147483647 w 146"/>
                <a:gd name="T29" fmla="*/ 2147483647 h 144"/>
                <a:gd name="T30" fmla="*/ 2147483647 w 146"/>
                <a:gd name="T31" fmla="*/ 2147483647 h 144"/>
                <a:gd name="T32" fmla="*/ 2147483647 w 146"/>
                <a:gd name="T33" fmla="*/ 2147483647 h 144"/>
                <a:gd name="T34" fmla="*/ 2147483647 w 146"/>
                <a:gd name="T35" fmla="*/ 0 h 144"/>
                <a:gd name="T36" fmla="*/ 2147483647 w 146"/>
                <a:gd name="T37" fmla="*/ 2147483647 h 144"/>
                <a:gd name="T38" fmla="*/ 2147483647 w 146"/>
                <a:gd name="T39" fmla="*/ 2147483647 h 144"/>
                <a:gd name="T40" fmla="*/ 2147483647 w 146"/>
                <a:gd name="T41" fmla="*/ 2147483647 h 144"/>
                <a:gd name="T42" fmla="*/ 2147483647 w 146"/>
                <a:gd name="T43" fmla="*/ 2147483647 h 144"/>
                <a:gd name="T44" fmla="*/ 2147483647 w 146"/>
                <a:gd name="T45" fmla="*/ 2147483647 h 144"/>
                <a:gd name="T46" fmla="*/ 2147483647 w 146"/>
                <a:gd name="T47" fmla="*/ 2147483647 h 144"/>
                <a:gd name="T48" fmla="*/ 2147483647 w 146"/>
                <a:gd name="T49" fmla="*/ 2147483647 h 144"/>
                <a:gd name="T50" fmla="*/ 2147483647 w 146"/>
                <a:gd name="T51" fmla="*/ 2147483647 h 144"/>
                <a:gd name="T52" fmla="*/ 2147483647 w 146"/>
                <a:gd name="T53" fmla="*/ 2147483647 h 144"/>
                <a:gd name="T54" fmla="*/ 2147483647 w 146"/>
                <a:gd name="T55" fmla="*/ 2147483647 h 144"/>
                <a:gd name="T56" fmla="*/ 2147483647 w 146"/>
                <a:gd name="T57" fmla="*/ 2147483647 h 144"/>
                <a:gd name="T58" fmla="*/ 2147483647 w 146"/>
                <a:gd name="T59" fmla="*/ 2147483647 h 144"/>
                <a:gd name="T60" fmla="*/ 2147483647 w 146"/>
                <a:gd name="T61" fmla="*/ 2147483647 h 144"/>
                <a:gd name="T62" fmla="*/ 2147483647 w 146"/>
                <a:gd name="T63" fmla="*/ 2147483647 h 144"/>
                <a:gd name="T64" fmla="*/ 2147483647 w 146"/>
                <a:gd name="T65" fmla="*/ 2147483647 h 144"/>
                <a:gd name="T66" fmla="*/ 2147483647 w 146"/>
                <a:gd name="T67" fmla="*/ 2147483647 h 144"/>
                <a:gd name="T68" fmla="*/ 2147483647 w 146"/>
                <a:gd name="T69" fmla="*/ 2147483647 h 144"/>
                <a:gd name="T70" fmla="*/ 2147483647 w 146"/>
                <a:gd name="T71" fmla="*/ 2147483647 h 144"/>
                <a:gd name="T72" fmla="*/ 2147483647 w 146"/>
                <a:gd name="T73" fmla="*/ 2147483647 h 144"/>
                <a:gd name="T74" fmla="*/ 2147483647 w 146"/>
                <a:gd name="T75" fmla="*/ 2147483647 h 144"/>
                <a:gd name="T76" fmla="*/ 2147483647 w 146"/>
                <a:gd name="T77" fmla="*/ 2147483647 h 144"/>
                <a:gd name="T78" fmla="*/ 2147483647 w 146"/>
                <a:gd name="T79" fmla="*/ 2147483647 h 144"/>
                <a:gd name="T80" fmla="*/ 2147483647 w 146"/>
                <a:gd name="T81" fmla="*/ 2147483647 h 144"/>
                <a:gd name="T82" fmla="*/ 2147483647 w 146"/>
                <a:gd name="T83" fmla="*/ 2147483647 h 144"/>
                <a:gd name="T84" fmla="*/ 2147483647 w 146"/>
                <a:gd name="T85" fmla="*/ 2147483647 h 144"/>
                <a:gd name="T86" fmla="*/ 2147483647 w 146"/>
                <a:gd name="T87" fmla="*/ 2147483647 h 144"/>
                <a:gd name="T88" fmla="*/ 2147483647 w 146"/>
                <a:gd name="T89" fmla="*/ 2147483647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a:p>
          </p:txBody>
        </p:sp>
        <p:sp>
          <p:nvSpPr>
            <p:cNvPr id="11331" name="Freeform 16"/>
            <p:cNvSpPr>
              <a:spLocks noChangeArrowheads="1"/>
            </p:cNvSpPr>
            <p:nvPr/>
          </p:nvSpPr>
          <p:spPr bwMode="auto">
            <a:xfrm>
              <a:off x="5035551" y="5559425"/>
              <a:ext cx="239713" cy="239713"/>
            </a:xfrm>
            <a:custGeom>
              <a:avLst/>
              <a:gdLst>
                <a:gd name="T0" fmla="*/ 2147483647 w 151"/>
                <a:gd name="T1" fmla="*/ 2147483647 h 151"/>
                <a:gd name="T2" fmla="*/ 2147483647 w 151"/>
                <a:gd name="T3" fmla="*/ 2147483647 h 151"/>
                <a:gd name="T4" fmla="*/ 2147483647 w 151"/>
                <a:gd name="T5" fmla="*/ 2147483647 h 151"/>
                <a:gd name="T6" fmla="*/ 2147483647 w 151"/>
                <a:gd name="T7" fmla="*/ 2147483647 h 151"/>
                <a:gd name="T8" fmla="*/ 2147483647 w 151"/>
                <a:gd name="T9" fmla="*/ 2147483647 h 151"/>
                <a:gd name="T10" fmla="*/ 2147483647 w 151"/>
                <a:gd name="T11" fmla="*/ 2147483647 h 151"/>
                <a:gd name="T12" fmla="*/ 2147483647 w 151"/>
                <a:gd name="T13" fmla="*/ 2147483647 h 151"/>
                <a:gd name="T14" fmla="*/ 2147483647 w 151"/>
                <a:gd name="T15" fmla="*/ 2147483647 h 151"/>
                <a:gd name="T16" fmla="*/ 2147483647 w 151"/>
                <a:gd name="T17" fmla="*/ 2147483647 h 151"/>
                <a:gd name="T18" fmla="*/ 2147483647 w 151"/>
                <a:gd name="T19" fmla="*/ 2147483647 h 151"/>
                <a:gd name="T20" fmla="*/ 2147483647 w 151"/>
                <a:gd name="T21" fmla="*/ 2147483647 h 151"/>
                <a:gd name="T22" fmla="*/ 2147483647 w 151"/>
                <a:gd name="T23" fmla="*/ 2147483647 h 151"/>
                <a:gd name="T24" fmla="*/ 2147483647 w 151"/>
                <a:gd name="T25" fmla="*/ 2147483647 h 151"/>
                <a:gd name="T26" fmla="*/ 2147483647 w 151"/>
                <a:gd name="T27" fmla="*/ 2147483647 h 151"/>
                <a:gd name="T28" fmla="*/ 2147483647 w 151"/>
                <a:gd name="T29" fmla="*/ 2147483647 h 151"/>
                <a:gd name="T30" fmla="*/ 2147483647 w 151"/>
                <a:gd name="T31" fmla="*/ 2147483647 h 151"/>
                <a:gd name="T32" fmla="*/ 2147483647 w 151"/>
                <a:gd name="T33" fmla="*/ 2147483647 h 151"/>
                <a:gd name="T34" fmla="*/ 2147483647 w 151"/>
                <a:gd name="T35" fmla="*/ 2147483647 h 151"/>
                <a:gd name="T36" fmla="*/ 2147483647 w 151"/>
                <a:gd name="T37" fmla="*/ 2147483647 h 151"/>
                <a:gd name="T38" fmla="*/ 2147483647 w 151"/>
                <a:gd name="T39" fmla="*/ 2147483647 h 151"/>
                <a:gd name="T40" fmla="*/ 2147483647 w 151"/>
                <a:gd name="T41" fmla="*/ 2147483647 h 151"/>
                <a:gd name="T42" fmla="*/ 2147483647 w 151"/>
                <a:gd name="T43" fmla="*/ 2147483647 h 151"/>
                <a:gd name="T44" fmla="*/ 2147483647 w 151"/>
                <a:gd name="T45" fmla="*/ 2147483647 h 151"/>
                <a:gd name="T46" fmla="*/ 2147483647 w 151"/>
                <a:gd name="T47" fmla="*/ 2147483647 h 151"/>
                <a:gd name="T48" fmla="*/ 2147483647 w 151"/>
                <a:gd name="T49" fmla="*/ 2147483647 h 151"/>
                <a:gd name="T50" fmla="*/ 2147483647 w 151"/>
                <a:gd name="T51" fmla="*/ 2147483647 h 151"/>
                <a:gd name="T52" fmla="*/ 2147483647 w 151"/>
                <a:gd name="T53" fmla="*/ 0 h 151"/>
                <a:gd name="T54" fmla="*/ 2147483647 w 151"/>
                <a:gd name="T55" fmla="*/ 0 h 151"/>
                <a:gd name="T56" fmla="*/ 2147483647 w 151"/>
                <a:gd name="T57" fmla="*/ 2147483647 h 151"/>
                <a:gd name="T58" fmla="*/ 2147483647 w 151"/>
                <a:gd name="T59" fmla="*/ 2147483647 h 151"/>
                <a:gd name="T60" fmla="*/ 2147483647 w 151"/>
                <a:gd name="T61" fmla="*/ 2147483647 h 151"/>
                <a:gd name="T62" fmla="*/ 2147483647 w 151"/>
                <a:gd name="T63" fmla="*/ 2147483647 h 151"/>
                <a:gd name="T64" fmla="*/ 2147483647 w 151"/>
                <a:gd name="T65" fmla="*/ 2147483647 h 151"/>
                <a:gd name="T66" fmla="*/ 2147483647 w 151"/>
                <a:gd name="T67" fmla="*/ 2147483647 h 151"/>
                <a:gd name="T68" fmla="*/ 0 w 151"/>
                <a:gd name="T69" fmla="*/ 2147483647 h 151"/>
                <a:gd name="T70" fmla="*/ 0 w 151"/>
                <a:gd name="T71" fmla="*/ 2147483647 h 151"/>
                <a:gd name="T72" fmla="*/ 2147483647 w 151"/>
                <a:gd name="T73" fmla="*/ 2147483647 h 151"/>
                <a:gd name="T74" fmla="*/ 2147483647 w 151"/>
                <a:gd name="T75" fmla="*/ 2147483647 h 151"/>
                <a:gd name="T76" fmla="*/ 2147483647 w 151"/>
                <a:gd name="T77" fmla="*/ 2147483647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a:p>
          </p:txBody>
        </p:sp>
        <p:sp>
          <p:nvSpPr>
            <p:cNvPr id="11332" name="Freeform 17"/>
            <p:cNvSpPr>
              <a:spLocks noChangeArrowheads="1"/>
            </p:cNvSpPr>
            <p:nvPr/>
          </p:nvSpPr>
          <p:spPr bwMode="auto">
            <a:xfrm>
              <a:off x="5135563" y="5795963"/>
              <a:ext cx="217488" cy="255588"/>
            </a:xfrm>
            <a:custGeom>
              <a:avLst/>
              <a:gdLst>
                <a:gd name="T0" fmla="*/ 2147483647 w 137"/>
                <a:gd name="T1" fmla="*/ 2147483647 h 161"/>
                <a:gd name="T2" fmla="*/ 2147483647 w 137"/>
                <a:gd name="T3" fmla="*/ 2147483647 h 161"/>
                <a:gd name="T4" fmla="*/ 2147483647 w 137"/>
                <a:gd name="T5" fmla="*/ 2147483647 h 161"/>
                <a:gd name="T6" fmla="*/ 2147483647 w 137"/>
                <a:gd name="T7" fmla="*/ 2147483647 h 161"/>
                <a:gd name="T8" fmla="*/ 2147483647 w 137"/>
                <a:gd name="T9" fmla="*/ 2147483647 h 161"/>
                <a:gd name="T10" fmla="*/ 2147483647 w 137"/>
                <a:gd name="T11" fmla="*/ 2147483647 h 161"/>
                <a:gd name="T12" fmla="*/ 2147483647 w 137"/>
                <a:gd name="T13" fmla="*/ 2147483647 h 161"/>
                <a:gd name="T14" fmla="*/ 2147483647 w 137"/>
                <a:gd name="T15" fmla="*/ 2147483647 h 161"/>
                <a:gd name="T16" fmla="*/ 2147483647 w 137"/>
                <a:gd name="T17" fmla="*/ 2147483647 h 161"/>
                <a:gd name="T18" fmla="*/ 2147483647 w 137"/>
                <a:gd name="T19" fmla="*/ 2147483647 h 161"/>
                <a:gd name="T20" fmla="*/ 2147483647 w 137"/>
                <a:gd name="T21" fmla="*/ 2147483647 h 161"/>
                <a:gd name="T22" fmla="*/ 2147483647 w 137"/>
                <a:gd name="T23" fmla="*/ 2147483647 h 161"/>
                <a:gd name="T24" fmla="*/ 2147483647 w 137"/>
                <a:gd name="T25" fmla="*/ 2147483647 h 161"/>
                <a:gd name="T26" fmla="*/ 2147483647 w 137"/>
                <a:gd name="T27" fmla="*/ 2147483647 h 161"/>
                <a:gd name="T28" fmla="*/ 2147483647 w 137"/>
                <a:gd name="T29" fmla="*/ 2147483647 h 161"/>
                <a:gd name="T30" fmla="*/ 2147483647 w 137"/>
                <a:gd name="T31" fmla="*/ 2147483647 h 161"/>
                <a:gd name="T32" fmla="*/ 2147483647 w 137"/>
                <a:gd name="T33" fmla="*/ 2147483647 h 161"/>
                <a:gd name="T34" fmla="*/ 2147483647 w 137"/>
                <a:gd name="T35" fmla="*/ 2147483647 h 161"/>
                <a:gd name="T36" fmla="*/ 2147483647 w 137"/>
                <a:gd name="T37" fmla="*/ 2147483647 h 161"/>
                <a:gd name="T38" fmla="*/ 2147483647 w 137"/>
                <a:gd name="T39" fmla="*/ 2147483647 h 161"/>
                <a:gd name="T40" fmla="*/ 2147483647 w 137"/>
                <a:gd name="T41" fmla="*/ 2147483647 h 161"/>
                <a:gd name="T42" fmla="*/ 2147483647 w 137"/>
                <a:gd name="T43" fmla="*/ 2147483647 h 161"/>
                <a:gd name="T44" fmla="*/ 2147483647 w 137"/>
                <a:gd name="T45" fmla="*/ 2147483647 h 161"/>
                <a:gd name="T46" fmla="*/ 2147483647 w 137"/>
                <a:gd name="T47" fmla="*/ 2147483647 h 161"/>
                <a:gd name="T48" fmla="*/ 0 w 137"/>
                <a:gd name="T49" fmla="*/ 2147483647 h 161"/>
                <a:gd name="T50" fmla="*/ 0 w 137"/>
                <a:gd name="T51" fmla="*/ 2147483647 h 161"/>
                <a:gd name="T52" fmla="*/ 0 w 137"/>
                <a:gd name="T53" fmla="*/ 2147483647 h 161"/>
                <a:gd name="T54" fmla="*/ 2147483647 w 137"/>
                <a:gd name="T55" fmla="*/ 2147483647 h 161"/>
                <a:gd name="T56" fmla="*/ 2147483647 w 137"/>
                <a:gd name="T57" fmla="*/ 2147483647 h 161"/>
                <a:gd name="T58" fmla="*/ 2147483647 w 137"/>
                <a:gd name="T59" fmla="*/ 2147483647 h 161"/>
                <a:gd name="T60" fmla="*/ 2147483647 w 137"/>
                <a:gd name="T61" fmla="*/ 2147483647 h 161"/>
                <a:gd name="T62" fmla="*/ 2147483647 w 137"/>
                <a:gd name="T63" fmla="*/ 2147483647 h 161"/>
                <a:gd name="T64" fmla="*/ 2147483647 w 137"/>
                <a:gd name="T65" fmla="*/ 2147483647 h 161"/>
                <a:gd name="T66" fmla="*/ 2147483647 w 137"/>
                <a:gd name="T67" fmla="*/ 2147483647 h 161"/>
                <a:gd name="T68" fmla="*/ 2147483647 w 137"/>
                <a:gd name="T69" fmla="*/ 0 h 161"/>
                <a:gd name="T70" fmla="*/ 2147483647 w 137"/>
                <a:gd name="T71" fmla="*/ 2147483647 h 161"/>
                <a:gd name="T72" fmla="*/ 2147483647 w 137"/>
                <a:gd name="T73" fmla="*/ 2147483647 h 161"/>
                <a:gd name="T74" fmla="*/ 2147483647 w 137"/>
                <a:gd name="T75" fmla="*/ 2147483647 h 161"/>
                <a:gd name="T76" fmla="*/ 2147483647 w 137"/>
                <a:gd name="T77" fmla="*/ 2147483647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a:p>
          </p:txBody>
        </p:sp>
        <p:sp>
          <p:nvSpPr>
            <p:cNvPr id="11333" name="Freeform 18"/>
            <p:cNvSpPr>
              <a:spLocks noChangeArrowheads="1"/>
            </p:cNvSpPr>
            <p:nvPr/>
          </p:nvSpPr>
          <p:spPr bwMode="auto">
            <a:xfrm>
              <a:off x="4678363" y="5351463"/>
              <a:ext cx="280988" cy="203200"/>
            </a:xfrm>
            <a:custGeom>
              <a:avLst/>
              <a:gdLst>
                <a:gd name="T0" fmla="*/ 2147483647 w 177"/>
                <a:gd name="T1" fmla="*/ 2147483647 h 128"/>
                <a:gd name="T2" fmla="*/ 2147483647 w 177"/>
                <a:gd name="T3" fmla="*/ 2147483647 h 128"/>
                <a:gd name="T4" fmla="*/ 2147483647 w 177"/>
                <a:gd name="T5" fmla="*/ 2147483647 h 128"/>
                <a:gd name="T6" fmla="*/ 2147483647 w 177"/>
                <a:gd name="T7" fmla="*/ 2147483647 h 128"/>
                <a:gd name="T8" fmla="*/ 2147483647 w 177"/>
                <a:gd name="T9" fmla="*/ 2147483647 h 128"/>
                <a:gd name="T10" fmla="*/ 2147483647 w 177"/>
                <a:gd name="T11" fmla="*/ 2147483647 h 128"/>
                <a:gd name="T12" fmla="*/ 2147483647 w 177"/>
                <a:gd name="T13" fmla="*/ 2147483647 h 128"/>
                <a:gd name="T14" fmla="*/ 2147483647 w 177"/>
                <a:gd name="T15" fmla="*/ 2147483647 h 128"/>
                <a:gd name="T16" fmla="*/ 2147483647 w 177"/>
                <a:gd name="T17" fmla="*/ 2147483647 h 128"/>
                <a:gd name="T18" fmla="*/ 2147483647 w 177"/>
                <a:gd name="T19" fmla="*/ 2147483647 h 128"/>
                <a:gd name="T20" fmla="*/ 2147483647 w 177"/>
                <a:gd name="T21" fmla="*/ 2147483647 h 128"/>
                <a:gd name="T22" fmla="*/ 2147483647 w 177"/>
                <a:gd name="T23" fmla="*/ 2147483647 h 128"/>
                <a:gd name="T24" fmla="*/ 2147483647 w 177"/>
                <a:gd name="T25" fmla="*/ 2147483647 h 128"/>
                <a:gd name="T26" fmla="*/ 2147483647 w 177"/>
                <a:gd name="T27" fmla="*/ 2147483647 h 128"/>
                <a:gd name="T28" fmla="*/ 2147483647 w 177"/>
                <a:gd name="T29" fmla="*/ 2147483647 h 128"/>
                <a:gd name="T30" fmla="*/ 2147483647 w 177"/>
                <a:gd name="T31" fmla="*/ 2147483647 h 128"/>
                <a:gd name="T32" fmla="*/ 2147483647 w 177"/>
                <a:gd name="T33" fmla="*/ 2147483647 h 128"/>
                <a:gd name="T34" fmla="*/ 2147483647 w 177"/>
                <a:gd name="T35" fmla="*/ 2147483647 h 128"/>
                <a:gd name="T36" fmla="*/ 2147483647 w 177"/>
                <a:gd name="T37" fmla="*/ 2147483647 h 128"/>
                <a:gd name="T38" fmla="*/ 2147483647 w 177"/>
                <a:gd name="T39" fmla="*/ 2147483647 h 128"/>
                <a:gd name="T40" fmla="*/ 2147483647 w 177"/>
                <a:gd name="T41" fmla="*/ 2147483647 h 128"/>
                <a:gd name="T42" fmla="*/ 2147483647 w 177"/>
                <a:gd name="T43" fmla="*/ 2147483647 h 128"/>
                <a:gd name="T44" fmla="*/ 2147483647 w 177"/>
                <a:gd name="T45" fmla="*/ 2147483647 h 128"/>
                <a:gd name="T46" fmla="*/ 2147483647 w 177"/>
                <a:gd name="T47" fmla="*/ 2147483647 h 128"/>
                <a:gd name="T48" fmla="*/ 2147483647 w 177"/>
                <a:gd name="T49" fmla="*/ 2147483647 h 128"/>
                <a:gd name="T50" fmla="*/ 2147483647 w 177"/>
                <a:gd name="T51" fmla="*/ 2147483647 h 128"/>
                <a:gd name="T52" fmla="*/ 2147483647 w 177"/>
                <a:gd name="T53" fmla="*/ 2147483647 h 128"/>
                <a:gd name="T54" fmla="*/ 2147483647 w 177"/>
                <a:gd name="T55" fmla="*/ 2147483647 h 128"/>
                <a:gd name="T56" fmla="*/ 2147483647 w 177"/>
                <a:gd name="T57" fmla="*/ 2147483647 h 128"/>
                <a:gd name="T58" fmla="*/ 2147483647 w 177"/>
                <a:gd name="T59" fmla="*/ 2147483647 h 128"/>
                <a:gd name="T60" fmla="*/ 2147483647 w 177"/>
                <a:gd name="T61" fmla="*/ 2147483647 h 128"/>
                <a:gd name="T62" fmla="*/ 0 w 177"/>
                <a:gd name="T63" fmla="*/ 2147483647 h 128"/>
                <a:gd name="T64" fmla="*/ 0 w 177"/>
                <a:gd name="T65" fmla="*/ 2147483647 h 128"/>
                <a:gd name="T66" fmla="*/ 2147483647 w 177"/>
                <a:gd name="T67" fmla="*/ 2147483647 h 128"/>
                <a:gd name="T68" fmla="*/ 2147483647 w 177"/>
                <a:gd name="T69" fmla="*/ 2147483647 h 128"/>
                <a:gd name="T70" fmla="*/ 2147483647 w 177"/>
                <a:gd name="T71" fmla="*/ 2147483647 h 128"/>
                <a:gd name="T72" fmla="*/ 2147483647 w 177"/>
                <a:gd name="T73" fmla="*/ 2147483647 h 128"/>
                <a:gd name="T74" fmla="*/ 2147483647 w 177"/>
                <a:gd name="T75" fmla="*/ 2147483647 h 128"/>
                <a:gd name="T76" fmla="*/ 2147483647 w 177"/>
                <a:gd name="T77" fmla="*/ 2147483647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a:p>
          </p:txBody>
        </p:sp>
        <p:sp>
          <p:nvSpPr>
            <p:cNvPr id="11334" name="Freeform 19"/>
            <p:cNvSpPr>
              <a:spLocks noChangeArrowheads="1"/>
            </p:cNvSpPr>
            <p:nvPr/>
          </p:nvSpPr>
          <p:spPr bwMode="auto">
            <a:xfrm>
              <a:off x="4379913" y="5702300"/>
              <a:ext cx="244475" cy="265113"/>
            </a:xfrm>
            <a:custGeom>
              <a:avLst/>
              <a:gdLst>
                <a:gd name="T0" fmla="*/ 2147483647 w 154"/>
                <a:gd name="T1" fmla="*/ 2147483647 h 167"/>
                <a:gd name="T2" fmla="*/ 2147483647 w 154"/>
                <a:gd name="T3" fmla="*/ 2147483647 h 167"/>
                <a:gd name="T4" fmla="*/ 2147483647 w 154"/>
                <a:gd name="T5" fmla="*/ 2147483647 h 167"/>
                <a:gd name="T6" fmla="*/ 2147483647 w 154"/>
                <a:gd name="T7" fmla="*/ 2147483647 h 167"/>
                <a:gd name="T8" fmla="*/ 2147483647 w 154"/>
                <a:gd name="T9" fmla="*/ 2147483647 h 167"/>
                <a:gd name="T10" fmla="*/ 2147483647 w 154"/>
                <a:gd name="T11" fmla="*/ 2147483647 h 167"/>
                <a:gd name="T12" fmla="*/ 2147483647 w 154"/>
                <a:gd name="T13" fmla="*/ 0 h 167"/>
                <a:gd name="T14" fmla="*/ 2147483647 w 154"/>
                <a:gd name="T15" fmla="*/ 2147483647 h 167"/>
                <a:gd name="T16" fmla="*/ 2147483647 w 154"/>
                <a:gd name="T17" fmla="*/ 2147483647 h 167"/>
                <a:gd name="T18" fmla="*/ 2147483647 w 154"/>
                <a:gd name="T19" fmla="*/ 2147483647 h 167"/>
                <a:gd name="T20" fmla="*/ 2147483647 w 154"/>
                <a:gd name="T21" fmla="*/ 2147483647 h 167"/>
                <a:gd name="T22" fmla="*/ 2147483647 w 154"/>
                <a:gd name="T23" fmla="*/ 2147483647 h 167"/>
                <a:gd name="T24" fmla="*/ 2147483647 w 154"/>
                <a:gd name="T25" fmla="*/ 2147483647 h 167"/>
                <a:gd name="T26" fmla="*/ 2147483647 w 154"/>
                <a:gd name="T27" fmla="*/ 2147483647 h 167"/>
                <a:gd name="T28" fmla="*/ 2147483647 w 154"/>
                <a:gd name="T29" fmla="*/ 2147483647 h 167"/>
                <a:gd name="T30" fmla="*/ 2147483647 w 154"/>
                <a:gd name="T31" fmla="*/ 2147483647 h 167"/>
                <a:gd name="T32" fmla="*/ 2147483647 w 154"/>
                <a:gd name="T33" fmla="*/ 2147483647 h 167"/>
                <a:gd name="T34" fmla="*/ 2147483647 w 154"/>
                <a:gd name="T35" fmla="*/ 2147483647 h 167"/>
                <a:gd name="T36" fmla="*/ 2147483647 w 154"/>
                <a:gd name="T37" fmla="*/ 2147483647 h 167"/>
                <a:gd name="T38" fmla="*/ 2147483647 w 154"/>
                <a:gd name="T39" fmla="*/ 2147483647 h 167"/>
                <a:gd name="T40" fmla="*/ 0 w 154"/>
                <a:gd name="T41" fmla="*/ 2147483647 h 167"/>
                <a:gd name="T42" fmla="*/ 2147483647 w 154"/>
                <a:gd name="T43" fmla="*/ 2147483647 h 167"/>
                <a:gd name="T44" fmla="*/ 2147483647 w 154"/>
                <a:gd name="T45" fmla="*/ 2147483647 h 167"/>
                <a:gd name="T46" fmla="*/ 2147483647 w 154"/>
                <a:gd name="T47" fmla="*/ 2147483647 h 167"/>
                <a:gd name="T48" fmla="*/ 2147483647 w 154"/>
                <a:gd name="T49" fmla="*/ 2147483647 h 167"/>
                <a:gd name="T50" fmla="*/ 2147483647 w 154"/>
                <a:gd name="T51" fmla="*/ 2147483647 h 167"/>
                <a:gd name="T52" fmla="*/ 2147483647 w 154"/>
                <a:gd name="T53" fmla="*/ 2147483647 h 167"/>
                <a:gd name="T54" fmla="*/ 2147483647 w 154"/>
                <a:gd name="T55" fmla="*/ 2147483647 h 167"/>
                <a:gd name="T56" fmla="*/ 2147483647 w 154"/>
                <a:gd name="T57" fmla="*/ 2147483647 h 167"/>
                <a:gd name="T58" fmla="*/ 2147483647 w 154"/>
                <a:gd name="T59" fmla="*/ 2147483647 h 167"/>
                <a:gd name="T60" fmla="*/ 2147483647 w 154"/>
                <a:gd name="T61" fmla="*/ 2147483647 h 167"/>
                <a:gd name="T62" fmla="*/ 2147483647 w 154"/>
                <a:gd name="T63" fmla="*/ 2147483647 h 167"/>
                <a:gd name="T64" fmla="*/ 2147483647 w 154"/>
                <a:gd name="T65" fmla="*/ 2147483647 h 167"/>
                <a:gd name="T66" fmla="*/ 2147483647 w 154"/>
                <a:gd name="T67" fmla="*/ 2147483647 h 167"/>
                <a:gd name="T68" fmla="*/ 2147483647 w 154"/>
                <a:gd name="T69" fmla="*/ 2147483647 h 167"/>
                <a:gd name="T70" fmla="*/ 2147483647 w 154"/>
                <a:gd name="T71" fmla="*/ 2147483647 h 167"/>
                <a:gd name="T72" fmla="*/ 2147483647 w 154"/>
                <a:gd name="T73" fmla="*/ 2147483647 h 167"/>
                <a:gd name="T74" fmla="*/ 2147483647 w 154"/>
                <a:gd name="T75" fmla="*/ 2147483647 h 167"/>
                <a:gd name="T76" fmla="*/ 2147483647 w 154"/>
                <a:gd name="T77" fmla="*/ 2147483647 h 167"/>
                <a:gd name="T78" fmla="*/ 2147483647 w 154"/>
                <a:gd name="T79" fmla="*/ 2147483647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11335" name="Freeform 58"/>
            <p:cNvSpPr>
              <a:spLocks noChangeArrowheads="1"/>
            </p:cNvSpPr>
            <p:nvPr/>
          </p:nvSpPr>
          <p:spPr bwMode="auto">
            <a:xfrm>
              <a:off x="4649788" y="5470525"/>
              <a:ext cx="101600" cy="115888"/>
            </a:xfrm>
            <a:custGeom>
              <a:avLst/>
              <a:gdLst>
                <a:gd name="T0" fmla="*/ 2147483647 w 64"/>
                <a:gd name="T1" fmla="*/ 2147483647 h 73"/>
                <a:gd name="T2" fmla="*/ 2147483647 w 64"/>
                <a:gd name="T3" fmla="*/ 2147483647 h 73"/>
                <a:gd name="T4" fmla="*/ 2147483647 w 64"/>
                <a:gd name="T5" fmla="*/ 2147483647 h 73"/>
                <a:gd name="T6" fmla="*/ 2147483647 w 64"/>
                <a:gd name="T7" fmla="*/ 2147483647 h 73"/>
                <a:gd name="T8" fmla="*/ 2147483647 w 64"/>
                <a:gd name="T9" fmla="*/ 2147483647 h 73"/>
                <a:gd name="T10" fmla="*/ 2147483647 w 64"/>
                <a:gd name="T11" fmla="*/ 2147483647 h 73"/>
                <a:gd name="T12" fmla="*/ 2147483647 w 64"/>
                <a:gd name="T13" fmla="*/ 2147483647 h 73"/>
                <a:gd name="T14" fmla="*/ 2147483647 w 64"/>
                <a:gd name="T15" fmla="*/ 2147483647 h 73"/>
                <a:gd name="T16" fmla="*/ 2147483647 w 64"/>
                <a:gd name="T17" fmla="*/ 2147483647 h 73"/>
                <a:gd name="T18" fmla="*/ 2147483647 w 64"/>
                <a:gd name="T19" fmla="*/ 2147483647 h 73"/>
                <a:gd name="T20" fmla="*/ 2147483647 w 64"/>
                <a:gd name="T21" fmla="*/ 2147483647 h 73"/>
                <a:gd name="T22" fmla="*/ 2147483647 w 64"/>
                <a:gd name="T23" fmla="*/ 2147483647 h 73"/>
                <a:gd name="T24" fmla="*/ 2147483647 w 64"/>
                <a:gd name="T25" fmla="*/ 2147483647 h 73"/>
                <a:gd name="T26" fmla="*/ 0 w 64"/>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73"/>
                <a:gd name="T44" fmla="*/ 64 w 64"/>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73">
                  <a:moveTo>
                    <a:pt x="64" y="73"/>
                  </a:moveTo>
                  <a:lnTo>
                    <a:pt x="63" y="72"/>
                  </a:lnTo>
                  <a:lnTo>
                    <a:pt x="61" y="70"/>
                  </a:lnTo>
                  <a:lnTo>
                    <a:pt x="56" y="67"/>
                  </a:lnTo>
                  <a:lnTo>
                    <a:pt x="51" y="62"/>
                  </a:lnTo>
                  <a:lnTo>
                    <a:pt x="45" y="56"/>
                  </a:lnTo>
                  <a:lnTo>
                    <a:pt x="38" y="50"/>
                  </a:lnTo>
                  <a:lnTo>
                    <a:pt x="31" y="43"/>
                  </a:lnTo>
                  <a:lnTo>
                    <a:pt x="24" y="35"/>
                  </a:lnTo>
                  <a:lnTo>
                    <a:pt x="17" y="28"/>
                  </a:lnTo>
                  <a:lnTo>
                    <a:pt x="11" y="20"/>
                  </a:lnTo>
                  <a:lnTo>
                    <a:pt x="6" y="13"/>
                  </a:lnTo>
                  <a:lnTo>
                    <a:pt x="2" y="6"/>
                  </a:lnTo>
                  <a:lnTo>
                    <a:pt x="0" y="0"/>
                  </a:lnTo>
                </a:path>
              </a:pathLst>
            </a:custGeom>
            <a:noFill/>
            <a:ln w="0">
              <a:solidFill>
                <a:srgbClr val="000000"/>
              </a:solidFill>
              <a:prstDash val="solid"/>
              <a:round/>
              <a:headEnd/>
              <a:tailEnd/>
            </a:ln>
          </p:spPr>
          <p:txBody>
            <a:bodyPr/>
            <a:lstStyle/>
            <a:p>
              <a:endParaRPr lang="en-US"/>
            </a:p>
          </p:txBody>
        </p:sp>
        <p:sp>
          <p:nvSpPr>
            <p:cNvPr id="11336" name="Freeform 63"/>
            <p:cNvSpPr>
              <a:spLocks noChangeArrowheads="1"/>
            </p:cNvSpPr>
            <p:nvPr/>
          </p:nvSpPr>
          <p:spPr bwMode="auto">
            <a:xfrm>
              <a:off x="4948238" y="5929313"/>
              <a:ext cx="57150" cy="144463"/>
            </a:xfrm>
            <a:custGeom>
              <a:avLst/>
              <a:gdLst>
                <a:gd name="T0" fmla="*/ 2147483647 w 36"/>
                <a:gd name="T1" fmla="*/ 0 h 91"/>
                <a:gd name="T2" fmla="*/ 2147483647 w 36"/>
                <a:gd name="T3" fmla="*/ 2147483647 h 91"/>
                <a:gd name="T4" fmla="*/ 2147483647 w 36"/>
                <a:gd name="T5" fmla="*/ 2147483647 h 91"/>
                <a:gd name="T6" fmla="*/ 2147483647 w 36"/>
                <a:gd name="T7" fmla="*/ 2147483647 h 91"/>
                <a:gd name="T8" fmla="*/ 2147483647 w 36"/>
                <a:gd name="T9" fmla="*/ 2147483647 h 91"/>
                <a:gd name="T10" fmla="*/ 2147483647 w 36"/>
                <a:gd name="T11" fmla="*/ 2147483647 h 91"/>
                <a:gd name="T12" fmla="*/ 2147483647 w 36"/>
                <a:gd name="T13" fmla="*/ 2147483647 h 91"/>
                <a:gd name="T14" fmla="*/ 2147483647 w 36"/>
                <a:gd name="T15" fmla="*/ 2147483647 h 91"/>
                <a:gd name="T16" fmla="*/ 2147483647 w 36"/>
                <a:gd name="T17" fmla="*/ 2147483647 h 91"/>
                <a:gd name="T18" fmla="*/ 2147483647 w 36"/>
                <a:gd name="T19" fmla="*/ 2147483647 h 91"/>
                <a:gd name="T20" fmla="*/ 2147483647 w 36"/>
                <a:gd name="T21" fmla="*/ 2147483647 h 91"/>
                <a:gd name="T22" fmla="*/ 2147483647 w 36"/>
                <a:gd name="T23" fmla="*/ 2147483647 h 91"/>
                <a:gd name="T24" fmla="*/ 2147483647 w 36"/>
                <a:gd name="T25" fmla="*/ 2147483647 h 91"/>
                <a:gd name="T26" fmla="*/ 0 w 36"/>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1"/>
                <a:gd name="T44" fmla="*/ 36 w 3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1">
                  <a:moveTo>
                    <a:pt x="36" y="0"/>
                  </a:moveTo>
                  <a:lnTo>
                    <a:pt x="36" y="1"/>
                  </a:lnTo>
                  <a:lnTo>
                    <a:pt x="35" y="4"/>
                  </a:lnTo>
                  <a:lnTo>
                    <a:pt x="34" y="10"/>
                  </a:lnTo>
                  <a:lnTo>
                    <a:pt x="32" y="17"/>
                  </a:lnTo>
                  <a:lnTo>
                    <a:pt x="30" y="25"/>
                  </a:lnTo>
                  <a:lnTo>
                    <a:pt x="27" y="34"/>
                  </a:lnTo>
                  <a:lnTo>
                    <a:pt x="24" y="43"/>
                  </a:lnTo>
                  <a:lnTo>
                    <a:pt x="21" y="53"/>
                  </a:lnTo>
                  <a:lnTo>
                    <a:pt x="17" y="62"/>
                  </a:lnTo>
                  <a:lnTo>
                    <a:pt x="13" y="71"/>
                  </a:lnTo>
                  <a:lnTo>
                    <a:pt x="9" y="79"/>
                  </a:lnTo>
                  <a:lnTo>
                    <a:pt x="5" y="85"/>
                  </a:lnTo>
                  <a:lnTo>
                    <a:pt x="0" y="91"/>
                  </a:lnTo>
                </a:path>
              </a:pathLst>
            </a:custGeom>
            <a:noFill/>
            <a:ln w="0">
              <a:solidFill>
                <a:srgbClr val="000000"/>
              </a:solidFill>
              <a:prstDash val="solid"/>
              <a:round/>
              <a:headEnd/>
              <a:tailEnd/>
            </a:ln>
          </p:spPr>
          <p:txBody>
            <a:bodyPr/>
            <a:lstStyle/>
            <a:p>
              <a:endParaRPr lang="en-US"/>
            </a:p>
          </p:txBody>
        </p:sp>
        <p:sp>
          <p:nvSpPr>
            <p:cNvPr id="11337" name="Freeform 64"/>
            <p:cNvSpPr>
              <a:spLocks noChangeArrowheads="1"/>
            </p:cNvSpPr>
            <p:nvPr/>
          </p:nvSpPr>
          <p:spPr bwMode="auto">
            <a:xfrm>
              <a:off x="4770438" y="6073775"/>
              <a:ext cx="177800" cy="125413"/>
            </a:xfrm>
            <a:custGeom>
              <a:avLst/>
              <a:gdLst>
                <a:gd name="T0" fmla="*/ 2147483647 w 112"/>
                <a:gd name="T1" fmla="*/ 0 h 79"/>
                <a:gd name="T2" fmla="*/ 2147483647 w 112"/>
                <a:gd name="T3" fmla="*/ 2147483647 h 79"/>
                <a:gd name="T4" fmla="*/ 2147483647 w 112"/>
                <a:gd name="T5" fmla="*/ 2147483647 h 79"/>
                <a:gd name="T6" fmla="*/ 2147483647 w 112"/>
                <a:gd name="T7" fmla="*/ 2147483647 h 79"/>
                <a:gd name="T8" fmla="*/ 2147483647 w 112"/>
                <a:gd name="T9" fmla="*/ 2147483647 h 79"/>
                <a:gd name="T10" fmla="*/ 2147483647 w 112"/>
                <a:gd name="T11" fmla="*/ 2147483647 h 79"/>
                <a:gd name="T12" fmla="*/ 2147483647 w 112"/>
                <a:gd name="T13" fmla="*/ 2147483647 h 79"/>
                <a:gd name="T14" fmla="*/ 2147483647 w 112"/>
                <a:gd name="T15" fmla="*/ 2147483647 h 79"/>
                <a:gd name="T16" fmla="*/ 2147483647 w 112"/>
                <a:gd name="T17" fmla="*/ 2147483647 h 79"/>
                <a:gd name="T18" fmla="*/ 2147483647 w 112"/>
                <a:gd name="T19" fmla="*/ 2147483647 h 79"/>
                <a:gd name="T20" fmla="*/ 2147483647 w 112"/>
                <a:gd name="T21" fmla="*/ 2147483647 h 79"/>
                <a:gd name="T22" fmla="*/ 2147483647 w 112"/>
                <a:gd name="T23" fmla="*/ 2147483647 h 79"/>
                <a:gd name="T24" fmla="*/ 2147483647 w 112"/>
                <a:gd name="T25" fmla="*/ 2147483647 h 79"/>
                <a:gd name="T26" fmla="*/ 2147483647 w 112"/>
                <a:gd name="T27" fmla="*/ 2147483647 h 79"/>
                <a:gd name="T28" fmla="*/ 2147483647 w 112"/>
                <a:gd name="T29" fmla="*/ 2147483647 h 79"/>
                <a:gd name="T30" fmla="*/ 2147483647 w 112"/>
                <a:gd name="T31" fmla="*/ 2147483647 h 79"/>
                <a:gd name="T32" fmla="*/ 2147483647 w 112"/>
                <a:gd name="T33" fmla="*/ 2147483647 h 79"/>
                <a:gd name="T34" fmla="*/ 2147483647 w 112"/>
                <a:gd name="T35" fmla="*/ 2147483647 h 79"/>
                <a:gd name="T36" fmla="*/ 0 w 112"/>
                <a:gd name="T37" fmla="*/ 2147483647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79"/>
                <a:gd name="T59" fmla="*/ 112 w 112"/>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79">
                  <a:moveTo>
                    <a:pt x="112" y="0"/>
                  </a:moveTo>
                  <a:lnTo>
                    <a:pt x="108" y="3"/>
                  </a:lnTo>
                  <a:lnTo>
                    <a:pt x="103" y="7"/>
                  </a:lnTo>
                  <a:lnTo>
                    <a:pt x="97" y="11"/>
                  </a:lnTo>
                  <a:lnTo>
                    <a:pt x="91" y="15"/>
                  </a:lnTo>
                  <a:lnTo>
                    <a:pt x="84" y="19"/>
                  </a:lnTo>
                  <a:lnTo>
                    <a:pt x="78" y="24"/>
                  </a:lnTo>
                  <a:lnTo>
                    <a:pt x="71" y="28"/>
                  </a:lnTo>
                  <a:lnTo>
                    <a:pt x="64" y="33"/>
                  </a:lnTo>
                  <a:lnTo>
                    <a:pt x="56" y="37"/>
                  </a:lnTo>
                  <a:lnTo>
                    <a:pt x="49" y="42"/>
                  </a:lnTo>
                  <a:lnTo>
                    <a:pt x="42" y="47"/>
                  </a:lnTo>
                  <a:lnTo>
                    <a:pt x="35" y="51"/>
                  </a:lnTo>
                  <a:lnTo>
                    <a:pt x="28" y="56"/>
                  </a:lnTo>
                  <a:lnTo>
                    <a:pt x="22" y="61"/>
                  </a:lnTo>
                  <a:lnTo>
                    <a:pt x="16" y="65"/>
                  </a:lnTo>
                  <a:lnTo>
                    <a:pt x="10" y="70"/>
                  </a:lnTo>
                  <a:lnTo>
                    <a:pt x="5" y="74"/>
                  </a:lnTo>
                  <a:lnTo>
                    <a:pt x="0" y="79"/>
                  </a:lnTo>
                </a:path>
              </a:pathLst>
            </a:custGeom>
            <a:noFill/>
            <a:ln w="0">
              <a:solidFill>
                <a:srgbClr val="000000"/>
              </a:solidFill>
              <a:prstDash val="solid"/>
              <a:round/>
              <a:headEnd/>
              <a:tailEnd/>
            </a:ln>
          </p:spPr>
          <p:txBody>
            <a:bodyPr/>
            <a:lstStyle/>
            <a:p>
              <a:endParaRPr lang="en-US"/>
            </a:p>
          </p:txBody>
        </p:sp>
        <p:sp>
          <p:nvSpPr>
            <p:cNvPr id="11338" name="Freeform 65"/>
            <p:cNvSpPr>
              <a:spLocks noChangeArrowheads="1"/>
            </p:cNvSpPr>
            <p:nvPr/>
          </p:nvSpPr>
          <p:spPr bwMode="auto">
            <a:xfrm>
              <a:off x="4711701" y="6199188"/>
              <a:ext cx="58738" cy="182563"/>
            </a:xfrm>
            <a:custGeom>
              <a:avLst/>
              <a:gdLst>
                <a:gd name="T0" fmla="*/ 2147483647 w 37"/>
                <a:gd name="T1" fmla="*/ 0 h 115"/>
                <a:gd name="T2" fmla="*/ 2147483647 w 37"/>
                <a:gd name="T3" fmla="*/ 2147483647 h 115"/>
                <a:gd name="T4" fmla="*/ 2147483647 w 37"/>
                <a:gd name="T5" fmla="*/ 2147483647 h 115"/>
                <a:gd name="T6" fmla="*/ 2147483647 w 37"/>
                <a:gd name="T7" fmla="*/ 2147483647 h 115"/>
                <a:gd name="T8" fmla="*/ 2147483647 w 37"/>
                <a:gd name="T9" fmla="*/ 2147483647 h 115"/>
                <a:gd name="T10" fmla="*/ 2147483647 w 37"/>
                <a:gd name="T11" fmla="*/ 2147483647 h 115"/>
                <a:gd name="T12" fmla="*/ 2147483647 w 37"/>
                <a:gd name="T13" fmla="*/ 2147483647 h 115"/>
                <a:gd name="T14" fmla="*/ 2147483647 w 37"/>
                <a:gd name="T15" fmla="*/ 2147483647 h 115"/>
                <a:gd name="T16" fmla="*/ 2147483647 w 37"/>
                <a:gd name="T17" fmla="*/ 2147483647 h 115"/>
                <a:gd name="T18" fmla="*/ 2147483647 w 37"/>
                <a:gd name="T19" fmla="*/ 2147483647 h 115"/>
                <a:gd name="T20" fmla="*/ 2147483647 w 37"/>
                <a:gd name="T21" fmla="*/ 2147483647 h 115"/>
                <a:gd name="T22" fmla="*/ 2147483647 w 37"/>
                <a:gd name="T23" fmla="*/ 2147483647 h 115"/>
                <a:gd name="T24" fmla="*/ 2147483647 w 37"/>
                <a:gd name="T25" fmla="*/ 2147483647 h 115"/>
                <a:gd name="T26" fmla="*/ 2147483647 w 37"/>
                <a:gd name="T27" fmla="*/ 2147483647 h 115"/>
                <a:gd name="T28" fmla="*/ 2147483647 w 37"/>
                <a:gd name="T29" fmla="*/ 2147483647 h 115"/>
                <a:gd name="T30" fmla="*/ 0 w 37"/>
                <a:gd name="T31" fmla="*/ 2147483647 h 115"/>
                <a:gd name="T32" fmla="*/ 0 w 37"/>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5"/>
                <a:gd name="T53" fmla="*/ 37 w 37"/>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5">
                  <a:moveTo>
                    <a:pt x="37" y="0"/>
                  </a:moveTo>
                  <a:lnTo>
                    <a:pt x="33" y="5"/>
                  </a:lnTo>
                  <a:lnTo>
                    <a:pt x="28" y="12"/>
                  </a:lnTo>
                  <a:lnTo>
                    <a:pt x="24" y="20"/>
                  </a:lnTo>
                  <a:lnTo>
                    <a:pt x="21" y="28"/>
                  </a:lnTo>
                  <a:lnTo>
                    <a:pt x="17" y="38"/>
                  </a:lnTo>
                  <a:lnTo>
                    <a:pt x="14" y="47"/>
                  </a:lnTo>
                  <a:lnTo>
                    <a:pt x="11" y="57"/>
                  </a:lnTo>
                  <a:lnTo>
                    <a:pt x="9" y="67"/>
                  </a:lnTo>
                  <a:lnTo>
                    <a:pt x="7" y="76"/>
                  </a:lnTo>
                  <a:lnTo>
                    <a:pt x="5" y="85"/>
                  </a:lnTo>
                  <a:lnTo>
                    <a:pt x="4" y="93"/>
                  </a:lnTo>
                  <a:lnTo>
                    <a:pt x="2" y="100"/>
                  </a:lnTo>
                  <a:lnTo>
                    <a:pt x="1" y="106"/>
                  </a:lnTo>
                  <a:lnTo>
                    <a:pt x="1" y="111"/>
                  </a:lnTo>
                  <a:lnTo>
                    <a:pt x="0" y="114"/>
                  </a:lnTo>
                  <a:lnTo>
                    <a:pt x="0" y="115"/>
                  </a:lnTo>
                </a:path>
              </a:pathLst>
            </a:custGeom>
            <a:noFill/>
            <a:ln w="0">
              <a:solidFill>
                <a:srgbClr val="000000"/>
              </a:solidFill>
              <a:prstDash val="solid"/>
              <a:round/>
              <a:headEnd/>
              <a:tailEnd/>
            </a:ln>
          </p:spPr>
          <p:txBody>
            <a:bodyPr/>
            <a:lstStyle/>
            <a:p>
              <a:endParaRPr lang="en-US"/>
            </a:p>
          </p:txBody>
        </p:sp>
        <p:sp>
          <p:nvSpPr>
            <p:cNvPr id="11339" name="Freeform 66"/>
            <p:cNvSpPr>
              <a:spLocks noChangeArrowheads="1"/>
            </p:cNvSpPr>
            <p:nvPr/>
          </p:nvSpPr>
          <p:spPr bwMode="auto">
            <a:xfrm>
              <a:off x="4710113" y="6283325"/>
              <a:ext cx="50800" cy="103188"/>
            </a:xfrm>
            <a:custGeom>
              <a:avLst/>
              <a:gdLst>
                <a:gd name="T0" fmla="*/ 0 w 32"/>
                <a:gd name="T1" fmla="*/ 2147483647 h 65"/>
                <a:gd name="T2" fmla="*/ 2147483647 w 32"/>
                <a:gd name="T3" fmla="*/ 0 h 65"/>
                <a:gd name="T4" fmla="*/ 2147483647 w 32"/>
                <a:gd name="T5" fmla="*/ 2147483647 h 65"/>
                <a:gd name="T6" fmla="*/ 0 w 32"/>
                <a:gd name="T7" fmla="*/ 2147483647 h 65"/>
                <a:gd name="T8" fmla="*/ 0 60000 65536"/>
                <a:gd name="T9" fmla="*/ 0 60000 65536"/>
                <a:gd name="T10" fmla="*/ 0 60000 65536"/>
                <a:gd name="T11" fmla="*/ 0 60000 65536"/>
                <a:gd name="T12" fmla="*/ 0 w 32"/>
                <a:gd name="T13" fmla="*/ 0 h 65"/>
                <a:gd name="T14" fmla="*/ 32 w 32"/>
                <a:gd name="T15" fmla="*/ 65 h 65"/>
              </a:gdLst>
              <a:ahLst/>
              <a:cxnLst>
                <a:cxn ang="T8">
                  <a:pos x="T0" y="T1"/>
                </a:cxn>
                <a:cxn ang="T9">
                  <a:pos x="T2" y="T3"/>
                </a:cxn>
                <a:cxn ang="T10">
                  <a:pos x="T4" y="T5"/>
                </a:cxn>
                <a:cxn ang="T11">
                  <a:pos x="T6" y="T7"/>
                </a:cxn>
              </a:cxnLst>
              <a:rect l="T12" t="T13" r="T14" b="T15"/>
              <a:pathLst>
                <a:path w="32" h="65">
                  <a:moveTo>
                    <a:pt x="0" y="65"/>
                  </a:moveTo>
                  <a:lnTo>
                    <a:pt x="32" y="0"/>
                  </a:lnTo>
                  <a:lnTo>
                    <a:pt x="8" y="12"/>
                  </a:lnTo>
                  <a:lnTo>
                    <a:pt x="0" y="65"/>
                  </a:lnTo>
                  <a:close/>
                </a:path>
              </a:pathLst>
            </a:custGeom>
            <a:solidFill>
              <a:srgbClr val="000000"/>
            </a:solidFill>
            <a:ln w="0">
              <a:solidFill>
                <a:srgbClr val="000000"/>
              </a:solidFill>
              <a:prstDash val="solid"/>
              <a:round/>
              <a:headEnd/>
              <a:tailEnd/>
            </a:ln>
          </p:spPr>
          <p:txBody>
            <a:bodyPr/>
            <a:lstStyle/>
            <a:p>
              <a:endParaRPr lang="en-US"/>
            </a:p>
          </p:txBody>
        </p:sp>
        <p:sp>
          <p:nvSpPr>
            <p:cNvPr id="11340" name="Freeform 67"/>
            <p:cNvSpPr>
              <a:spLocks noChangeArrowheads="1"/>
            </p:cNvSpPr>
            <p:nvPr/>
          </p:nvSpPr>
          <p:spPr bwMode="auto">
            <a:xfrm>
              <a:off x="4705351" y="6275388"/>
              <a:ext cx="20638" cy="115888"/>
            </a:xfrm>
            <a:custGeom>
              <a:avLst/>
              <a:gdLst>
                <a:gd name="T0" fmla="*/ 2147483647 w 13"/>
                <a:gd name="T1" fmla="*/ 2147483647 h 73"/>
                <a:gd name="T2" fmla="*/ 0 w 13"/>
                <a:gd name="T3" fmla="*/ 0 h 73"/>
                <a:gd name="T4" fmla="*/ 2147483647 w 13"/>
                <a:gd name="T5" fmla="*/ 2147483647 h 73"/>
                <a:gd name="T6" fmla="*/ 2147483647 w 13"/>
                <a:gd name="T7" fmla="*/ 2147483647 h 73"/>
                <a:gd name="T8" fmla="*/ 0 60000 65536"/>
                <a:gd name="T9" fmla="*/ 0 60000 65536"/>
                <a:gd name="T10" fmla="*/ 0 60000 65536"/>
                <a:gd name="T11" fmla="*/ 0 60000 65536"/>
                <a:gd name="T12" fmla="*/ 0 w 13"/>
                <a:gd name="T13" fmla="*/ 0 h 73"/>
                <a:gd name="T14" fmla="*/ 13 w 13"/>
                <a:gd name="T15" fmla="*/ 73 h 73"/>
              </a:gdLst>
              <a:ahLst/>
              <a:cxnLst>
                <a:cxn ang="T8">
                  <a:pos x="T0" y="T1"/>
                </a:cxn>
                <a:cxn ang="T9">
                  <a:pos x="T2" y="T3"/>
                </a:cxn>
                <a:cxn ang="T10">
                  <a:pos x="T4" y="T5"/>
                </a:cxn>
                <a:cxn ang="T11">
                  <a:pos x="T6" y="T7"/>
                </a:cxn>
              </a:cxnLst>
              <a:rect l="T12" t="T13" r="T14" b="T15"/>
              <a:pathLst>
                <a:path w="13" h="73">
                  <a:moveTo>
                    <a:pt x="5" y="73"/>
                  </a:moveTo>
                  <a:lnTo>
                    <a:pt x="0" y="0"/>
                  </a:lnTo>
                  <a:lnTo>
                    <a:pt x="13" y="20"/>
                  </a:lnTo>
                  <a:lnTo>
                    <a:pt x="5" y="73"/>
                  </a:lnTo>
                  <a:close/>
                </a:path>
              </a:pathLst>
            </a:custGeom>
            <a:solidFill>
              <a:srgbClr val="000000"/>
            </a:solidFill>
            <a:ln w="0">
              <a:solidFill>
                <a:srgbClr val="000000"/>
              </a:solidFill>
              <a:prstDash val="solid"/>
              <a:round/>
              <a:headEnd/>
              <a:tailEnd/>
            </a:ln>
          </p:spPr>
          <p:txBody>
            <a:bodyPr/>
            <a:lstStyle/>
            <a:p>
              <a:endParaRPr lang="en-US"/>
            </a:p>
          </p:txBody>
        </p:sp>
        <p:sp>
          <p:nvSpPr>
            <p:cNvPr id="11341" name="Freeform 68"/>
            <p:cNvSpPr>
              <a:spLocks noChangeArrowheads="1"/>
            </p:cNvSpPr>
            <p:nvPr/>
          </p:nvSpPr>
          <p:spPr bwMode="auto">
            <a:xfrm>
              <a:off x="4999038" y="5559425"/>
              <a:ext cx="68263" cy="138113"/>
            </a:xfrm>
            <a:custGeom>
              <a:avLst/>
              <a:gdLst>
                <a:gd name="T0" fmla="*/ 0 w 43"/>
                <a:gd name="T1" fmla="*/ 2147483647 h 87"/>
                <a:gd name="T2" fmla="*/ 0 w 43"/>
                <a:gd name="T3" fmla="*/ 2147483647 h 87"/>
                <a:gd name="T4" fmla="*/ 2147483647 w 43"/>
                <a:gd name="T5" fmla="*/ 2147483647 h 87"/>
                <a:gd name="T6" fmla="*/ 2147483647 w 43"/>
                <a:gd name="T7" fmla="*/ 2147483647 h 87"/>
                <a:gd name="T8" fmla="*/ 2147483647 w 43"/>
                <a:gd name="T9" fmla="*/ 2147483647 h 87"/>
                <a:gd name="T10" fmla="*/ 2147483647 w 43"/>
                <a:gd name="T11" fmla="*/ 2147483647 h 87"/>
                <a:gd name="T12" fmla="*/ 2147483647 w 43"/>
                <a:gd name="T13" fmla="*/ 2147483647 h 87"/>
                <a:gd name="T14" fmla="*/ 2147483647 w 43"/>
                <a:gd name="T15" fmla="*/ 2147483647 h 87"/>
                <a:gd name="T16" fmla="*/ 2147483647 w 43"/>
                <a:gd name="T17" fmla="*/ 2147483647 h 87"/>
                <a:gd name="T18" fmla="*/ 2147483647 w 43"/>
                <a:gd name="T19" fmla="*/ 2147483647 h 87"/>
                <a:gd name="T20" fmla="*/ 2147483647 w 43"/>
                <a:gd name="T21" fmla="*/ 2147483647 h 87"/>
                <a:gd name="T22" fmla="*/ 2147483647 w 43"/>
                <a:gd name="T23" fmla="*/ 2147483647 h 87"/>
                <a:gd name="T24" fmla="*/ 2147483647 w 43"/>
                <a:gd name="T25" fmla="*/ 2147483647 h 87"/>
                <a:gd name="T26" fmla="*/ 2147483647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p:spPr>
          <p:txBody>
            <a:bodyPr/>
            <a:lstStyle/>
            <a:p>
              <a:endParaRPr lang="en-US"/>
            </a:p>
          </p:txBody>
        </p:sp>
        <p:sp>
          <p:nvSpPr>
            <p:cNvPr id="11342" name="Freeform 69"/>
            <p:cNvSpPr>
              <a:spLocks noChangeArrowheads="1"/>
            </p:cNvSpPr>
            <p:nvPr/>
          </p:nvSpPr>
          <p:spPr bwMode="auto">
            <a:xfrm>
              <a:off x="5067301" y="5446713"/>
              <a:ext cx="185738" cy="112713"/>
            </a:xfrm>
            <a:custGeom>
              <a:avLst/>
              <a:gdLst>
                <a:gd name="T0" fmla="*/ 0 w 117"/>
                <a:gd name="T1" fmla="*/ 2147483647 h 71"/>
                <a:gd name="T2" fmla="*/ 2147483647 w 117"/>
                <a:gd name="T3" fmla="*/ 2147483647 h 71"/>
                <a:gd name="T4" fmla="*/ 2147483647 w 117"/>
                <a:gd name="T5" fmla="*/ 2147483647 h 71"/>
                <a:gd name="T6" fmla="*/ 2147483647 w 117"/>
                <a:gd name="T7" fmla="*/ 2147483647 h 71"/>
                <a:gd name="T8" fmla="*/ 2147483647 w 117"/>
                <a:gd name="T9" fmla="*/ 2147483647 h 71"/>
                <a:gd name="T10" fmla="*/ 2147483647 w 117"/>
                <a:gd name="T11" fmla="*/ 2147483647 h 71"/>
                <a:gd name="T12" fmla="*/ 2147483647 w 117"/>
                <a:gd name="T13" fmla="*/ 2147483647 h 71"/>
                <a:gd name="T14" fmla="*/ 2147483647 w 117"/>
                <a:gd name="T15" fmla="*/ 2147483647 h 71"/>
                <a:gd name="T16" fmla="*/ 2147483647 w 117"/>
                <a:gd name="T17" fmla="*/ 2147483647 h 71"/>
                <a:gd name="T18" fmla="*/ 2147483647 w 117"/>
                <a:gd name="T19" fmla="*/ 2147483647 h 71"/>
                <a:gd name="T20" fmla="*/ 2147483647 w 117"/>
                <a:gd name="T21" fmla="*/ 2147483647 h 71"/>
                <a:gd name="T22" fmla="*/ 2147483647 w 117"/>
                <a:gd name="T23" fmla="*/ 2147483647 h 71"/>
                <a:gd name="T24" fmla="*/ 2147483647 w 117"/>
                <a:gd name="T25" fmla="*/ 2147483647 h 71"/>
                <a:gd name="T26" fmla="*/ 2147483647 w 117"/>
                <a:gd name="T27" fmla="*/ 2147483647 h 71"/>
                <a:gd name="T28" fmla="*/ 2147483647 w 117"/>
                <a:gd name="T29" fmla="*/ 2147483647 h 71"/>
                <a:gd name="T30" fmla="*/ 2147483647 w 117"/>
                <a:gd name="T31" fmla="*/ 2147483647 h 71"/>
                <a:gd name="T32" fmla="*/ 2147483647 w 117"/>
                <a:gd name="T33" fmla="*/ 2147483647 h 71"/>
                <a:gd name="T34" fmla="*/ 2147483647 w 117"/>
                <a:gd name="T35" fmla="*/ 2147483647 h 71"/>
                <a:gd name="T36" fmla="*/ 2147483647 w 117"/>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1"/>
                <a:gd name="T59" fmla="*/ 117 w 117"/>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1">
                  <a:moveTo>
                    <a:pt x="0" y="71"/>
                  </a:moveTo>
                  <a:lnTo>
                    <a:pt x="5" y="67"/>
                  </a:lnTo>
                  <a:lnTo>
                    <a:pt x="10" y="64"/>
                  </a:lnTo>
                  <a:lnTo>
                    <a:pt x="16" y="60"/>
                  </a:lnTo>
                  <a:lnTo>
                    <a:pt x="22" y="56"/>
                  </a:lnTo>
                  <a:lnTo>
                    <a:pt x="29" y="52"/>
                  </a:lnTo>
                  <a:lnTo>
                    <a:pt x="36" y="48"/>
                  </a:lnTo>
                  <a:lnTo>
                    <a:pt x="43" y="45"/>
                  </a:lnTo>
                  <a:lnTo>
                    <a:pt x="50" y="41"/>
                  </a:lnTo>
                  <a:lnTo>
                    <a:pt x="58" y="36"/>
                  </a:lnTo>
                  <a:lnTo>
                    <a:pt x="66" y="32"/>
                  </a:lnTo>
                  <a:lnTo>
                    <a:pt x="73" y="28"/>
                  </a:lnTo>
                  <a:lnTo>
                    <a:pt x="80" y="24"/>
                  </a:lnTo>
                  <a:lnTo>
                    <a:pt x="87" y="20"/>
                  </a:lnTo>
                  <a:lnTo>
                    <a:pt x="94" y="16"/>
                  </a:lnTo>
                  <a:lnTo>
                    <a:pt x="101" y="12"/>
                  </a:lnTo>
                  <a:lnTo>
                    <a:pt x="107" y="8"/>
                  </a:lnTo>
                  <a:lnTo>
                    <a:pt x="112" y="4"/>
                  </a:lnTo>
                  <a:lnTo>
                    <a:pt x="117" y="0"/>
                  </a:lnTo>
                </a:path>
              </a:pathLst>
            </a:custGeom>
            <a:noFill/>
            <a:ln w="0">
              <a:solidFill>
                <a:srgbClr val="000000"/>
              </a:solidFill>
              <a:prstDash val="solid"/>
              <a:round/>
              <a:headEnd/>
              <a:tailEnd/>
            </a:ln>
          </p:spPr>
          <p:txBody>
            <a:bodyPr/>
            <a:lstStyle/>
            <a:p>
              <a:endParaRPr lang="en-US"/>
            </a:p>
          </p:txBody>
        </p:sp>
        <p:sp>
          <p:nvSpPr>
            <p:cNvPr id="11343" name="Freeform 70"/>
            <p:cNvSpPr>
              <a:spLocks noChangeArrowheads="1"/>
            </p:cNvSpPr>
            <p:nvPr/>
          </p:nvSpPr>
          <p:spPr bwMode="auto">
            <a:xfrm>
              <a:off x="5253038" y="5268913"/>
              <a:ext cx="73025" cy="177800"/>
            </a:xfrm>
            <a:custGeom>
              <a:avLst/>
              <a:gdLst>
                <a:gd name="T0" fmla="*/ 0 w 46"/>
                <a:gd name="T1" fmla="*/ 2147483647 h 112"/>
                <a:gd name="T2" fmla="*/ 2147483647 w 46"/>
                <a:gd name="T3" fmla="*/ 2147483647 h 112"/>
                <a:gd name="T4" fmla="*/ 2147483647 w 46"/>
                <a:gd name="T5" fmla="*/ 2147483647 h 112"/>
                <a:gd name="T6" fmla="*/ 2147483647 w 46"/>
                <a:gd name="T7" fmla="*/ 2147483647 h 112"/>
                <a:gd name="T8" fmla="*/ 2147483647 w 46"/>
                <a:gd name="T9" fmla="*/ 2147483647 h 112"/>
                <a:gd name="T10" fmla="*/ 2147483647 w 46"/>
                <a:gd name="T11" fmla="*/ 2147483647 h 112"/>
                <a:gd name="T12" fmla="*/ 2147483647 w 46"/>
                <a:gd name="T13" fmla="*/ 2147483647 h 112"/>
                <a:gd name="T14" fmla="*/ 2147483647 w 46"/>
                <a:gd name="T15" fmla="*/ 2147483647 h 112"/>
                <a:gd name="T16" fmla="*/ 2147483647 w 46"/>
                <a:gd name="T17" fmla="*/ 2147483647 h 112"/>
                <a:gd name="T18" fmla="*/ 2147483647 w 46"/>
                <a:gd name="T19" fmla="*/ 2147483647 h 112"/>
                <a:gd name="T20" fmla="*/ 2147483647 w 46"/>
                <a:gd name="T21" fmla="*/ 2147483647 h 112"/>
                <a:gd name="T22" fmla="*/ 2147483647 w 46"/>
                <a:gd name="T23" fmla="*/ 2147483647 h 112"/>
                <a:gd name="T24" fmla="*/ 2147483647 w 46"/>
                <a:gd name="T25" fmla="*/ 2147483647 h 112"/>
                <a:gd name="T26" fmla="*/ 2147483647 w 46"/>
                <a:gd name="T27" fmla="*/ 2147483647 h 112"/>
                <a:gd name="T28" fmla="*/ 2147483647 w 46"/>
                <a:gd name="T29" fmla="*/ 2147483647 h 112"/>
                <a:gd name="T30" fmla="*/ 2147483647 w 46"/>
                <a:gd name="T31" fmla="*/ 2147483647 h 112"/>
                <a:gd name="T32" fmla="*/ 2147483647 w 46"/>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12"/>
                <a:gd name="T53" fmla="*/ 46 w 4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12">
                  <a:moveTo>
                    <a:pt x="0" y="112"/>
                  </a:moveTo>
                  <a:lnTo>
                    <a:pt x="5" y="107"/>
                  </a:lnTo>
                  <a:lnTo>
                    <a:pt x="10" y="100"/>
                  </a:lnTo>
                  <a:lnTo>
                    <a:pt x="15" y="93"/>
                  </a:lnTo>
                  <a:lnTo>
                    <a:pt x="19" y="84"/>
                  </a:lnTo>
                  <a:lnTo>
                    <a:pt x="23" y="75"/>
                  </a:lnTo>
                  <a:lnTo>
                    <a:pt x="27" y="66"/>
                  </a:lnTo>
                  <a:lnTo>
                    <a:pt x="30" y="56"/>
                  </a:lnTo>
                  <a:lnTo>
                    <a:pt x="33" y="47"/>
                  </a:lnTo>
                  <a:lnTo>
                    <a:pt x="36" y="38"/>
                  </a:lnTo>
                  <a:lnTo>
                    <a:pt x="39" y="29"/>
                  </a:lnTo>
                  <a:lnTo>
                    <a:pt x="41" y="21"/>
                  </a:lnTo>
                  <a:lnTo>
                    <a:pt x="42" y="14"/>
                  </a:lnTo>
                  <a:lnTo>
                    <a:pt x="44" y="8"/>
                  </a:lnTo>
                  <a:lnTo>
                    <a:pt x="45" y="3"/>
                  </a:lnTo>
                  <a:lnTo>
                    <a:pt x="45" y="1"/>
                  </a:lnTo>
                  <a:lnTo>
                    <a:pt x="46" y="0"/>
                  </a:lnTo>
                </a:path>
              </a:pathLst>
            </a:custGeom>
            <a:noFill/>
            <a:ln w="0">
              <a:solidFill>
                <a:srgbClr val="000000"/>
              </a:solidFill>
              <a:prstDash val="solid"/>
              <a:round/>
              <a:headEnd/>
              <a:tailEnd/>
            </a:ln>
          </p:spPr>
          <p:txBody>
            <a:bodyPr/>
            <a:lstStyle/>
            <a:p>
              <a:endParaRPr lang="en-US"/>
            </a:p>
          </p:txBody>
        </p:sp>
        <p:sp>
          <p:nvSpPr>
            <p:cNvPr id="11344" name="Freeform 71"/>
            <p:cNvSpPr>
              <a:spLocks noChangeArrowheads="1"/>
            </p:cNvSpPr>
            <p:nvPr/>
          </p:nvSpPr>
          <p:spPr bwMode="auto">
            <a:xfrm>
              <a:off x="5270501" y="5264150"/>
              <a:ext cx="57150" cy="98425"/>
            </a:xfrm>
            <a:custGeom>
              <a:avLst/>
              <a:gdLst>
                <a:gd name="T0" fmla="*/ 2147483647 w 36"/>
                <a:gd name="T1" fmla="*/ 0 h 62"/>
                <a:gd name="T2" fmla="*/ 0 w 36"/>
                <a:gd name="T3" fmla="*/ 2147483647 h 62"/>
                <a:gd name="T4" fmla="*/ 2147483647 w 36"/>
                <a:gd name="T5" fmla="*/ 2147483647 h 62"/>
                <a:gd name="T6" fmla="*/ 2147483647 w 36"/>
                <a:gd name="T7" fmla="*/ 0 h 62"/>
                <a:gd name="T8" fmla="*/ 0 60000 65536"/>
                <a:gd name="T9" fmla="*/ 0 60000 65536"/>
                <a:gd name="T10" fmla="*/ 0 60000 65536"/>
                <a:gd name="T11" fmla="*/ 0 60000 65536"/>
                <a:gd name="T12" fmla="*/ 0 w 36"/>
                <a:gd name="T13" fmla="*/ 0 h 62"/>
                <a:gd name="T14" fmla="*/ 36 w 36"/>
                <a:gd name="T15" fmla="*/ 62 h 62"/>
              </a:gdLst>
              <a:ahLst/>
              <a:cxnLst>
                <a:cxn ang="T8">
                  <a:pos x="T0" y="T1"/>
                </a:cxn>
                <a:cxn ang="T9">
                  <a:pos x="T2" y="T3"/>
                </a:cxn>
                <a:cxn ang="T10">
                  <a:pos x="T4" y="T5"/>
                </a:cxn>
                <a:cxn ang="T11">
                  <a:pos x="T6" y="T7"/>
                </a:cxn>
              </a:cxnLst>
              <a:rect l="T12" t="T13" r="T14" b="T15"/>
              <a:pathLst>
                <a:path w="36" h="62">
                  <a:moveTo>
                    <a:pt x="36" y="0"/>
                  </a:moveTo>
                  <a:lnTo>
                    <a:pt x="0" y="62"/>
                  </a:lnTo>
                  <a:lnTo>
                    <a:pt x="24" y="51"/>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11345" name="Freeform 72"/>
            <p:cNvSpPr>
              <a:spLocks noChangeArrowheads="1"/>
            </p:cNvSpPr>
            <p:nvPr/>
          </p:nvSpPr>
          <p:spPr bwMode="auto">
            <a:xfrm>
              <a:off x="5305426" y="5259388"/>
              <a:ext cx="17463" cy="114300"/>
            </a:xfrm>
            <a:custGeom>
              <a:avLst/>
              <a:gdLst>
                <a:gd name="T0" fmla="*/ 2147483647 w 11"/>
                <a:gd name="T1" fmla="*/ 0 h 72"/>
                <a:gd name="T2" fmla="*/ 2147483647 w 11"/>
                <a:gd name="T3" fmla="*/ 2147483647 h 72"/>
                <a:gd name="T4" fmla="*/ 0 w 11"/>
                <a:gd name="T5" fmla="*/ 2147483647 h 72"/>
                <a:gd name="T6" fmla="*/ 2147483647 w 11"/>
                <a:gd name="T7" fmla="*/ 0 h 72"/>
                <a:gd name="T8" fmla="*/ 0 60000 65536"/>
                <a:gd name="T9" fmla="*/ 0 60000 65536"/>
                <a:gd name="T10" fmla="*/ 0 60000 65536"/>
                <a:gd name="T11" fmla="*/ 0 60000 65536"/>
                <a:gd name="T12" fmla="*/ 0 w 11"/>
                <a:gd name="T13" fmla="*/ 0 h 72"/>
                <a:gd name="T14" fmla="*/ 11 w 11"/>
                <a:gd name="T15" fmla="*/ 72 h 72"/>
              </a:gdLst>
              <a:ahLst/>
              <a:cxnLst>
                <a:cxn ang="T8">
                  <a:pos x="T0" y="T1"/>
                </a:cxn>
                <a:cxn ang="T9">
                  <a:pos x="T2" y="T3"/>
                </a:cxn>
                <a:cxn ang="T10">
                  <a:pos x="T4" y="T5"/>
                </a:cxn>
                <a:cxn ang="T11">
                  <a:pos x="T6" y="T7"/>
                </a:cxn>
              </a:cxnLst>
              <a:rect l="T12" t="T13" r="T14" b="T15"/>
              <a:pathLst>
                <a:path w="11" h="72">
                  <a:moveTo>
                    <a:pt x="11" y="0"/>
                  </a:moveTo>
                  <a:lnTo>
                    <a:pt x="11" y="72"/>
                  </a:lnTo>
                  <a:lnTo>
                    <a:pt x="0" y="51"/>
                  </a:lnTo>
                  <a:lnTo>
                    <a:pt x="11" y="0"/>
                  </a:lnTo>
                  <a:close/>
                </a:path>
              </a:pathLst>
            </a:custGeom>
            <a:solidFill>
              <a:srgbClr val="000000"/>
            </a:solidFill>
            <a:ln w="0">
              <a:solidFill>
                <a:srgbClr val="000000"/>
              </a:solidFill>
              <a:prstDash val="solid"/>
              <a:round/>
              <a:headEnd/>
              <a:tailEnd/>
            </a:ln>
          </p:spPr>
          <p:txBody>
            <a:bodyPr/>
            <a:lstStyle/>
            <a:p>
              <a:endParaRPr lang="en-US"/>
            </a:p>
          </p:txBody>
        </p:sp>
      </p:grpSp>
      <p:sp>
        <p:nvSpPr>
          <p:cNvPr id="11316" name="Text Box 73"/>
          <p:cNvSpPr txBox="1">
            <a:spLocks noChangeArrowheads="1"/>
          </p:cNvSpPr>
          <p:nvPr/>
        </p:nvSpPr>
        <p:spPr bwMode="auto">
          <a:xfrm>
            <a:off x="3724275" y="4872038"/>
            <a:ext cx="985838" cy="396875"/>
          </a:xfrm>
          <a:prstGeom prst="rect">
            <a:avLst/>
          </a:prstGeom>
          <a:noFill/>
          <a:ln w="9525">
            <a:noFill/>
            <a:miter lim="800000"/>
            <a:headEnd/>
            <a:tailEnd/>
          </a:ln>
        </p:spPr>
        <p:txBody>
          <a:bodyPr lIns="0" tIns="0" rIns="0" bIns="0">
            <a:spAutoFit/>
          </a:bodyPr>
          <a:lstStyle/>
          <a:p>
            <a:pPr defTabSz="381000"/>
            <a:r>
              <a:rPr lang="en-US" sz="1300">
                <a:solidFill>
                  <a:srgbClr val="000000"/>
                </a:solidFill>
              </a:rPr>
              <a:t>Expulsion of the water</a:t>
            </a:r>
          </a:p>
        </p:txBody>
      </p:sp>
      <p:sp>
        <p:nvSpPr>
          <p:cNvPr id="11317" name="Text Box 74"/>
          <p:cNvSpPr txBox="1">
            <a:spLocks noChangeArrowheads="1"/>
          </p:cNvSpPr>
          <p:nvPr/>
        </p:nvSpPr>
        <p:spPr bwMode="auto">
          <a:xfrm>
            <a:off x="214313" y="382588"/>
            <a:ext cx="8318500" cy="334962"/>
          </a:xfrm>
          <a:prstGeom prst="rect">
            <a:avLst/>
          </a:prstGeom>
          <a:noFill/>
          <a:ln w="9525">
            <a:noFill/>
            <a:miter lim="800000"/>
            <a:headEnd/>
            <a:tailEnd/>
          </a:ln>
        </p:spPr>
        <p:txBody>
          <a:bodyPr lIns="0" tIns="0" rIns="0" bIns="0">
            <a:spAutoFit/>
          </a:bodyPr>
          <a:lstStyle/>
          <a:p>
            <a:pPr defTabSz="381000"/>
            <a:r>
              <a:rPr lang="en-US" sz="2400" b="1" u="sng" dirty="0">
                <a:solidFill>
                  <a:srgbClr val="800000"/>
                </a:solidFill>
              </a:rPr>
              <a:t>Consolidation Settlement</a:t>
            </a:r>
            <a:r>
              <a:rPr lang="en-US" sz="2400" dirty="0">
                <a:solidFill>
                  <a:srgbClr val="800000"/>
                </a:solidFill>
              </a:rPr>
              <a:t> (Time Dependent Settlement)</a:t>
            </a:r>
          </a:p>
        </p:txBody>
      </p:sp>
      <p:sp>
        <p:nvSpPr>
          <p:cNvPr id="11318" name="Text Box 75"/>
          <p:cNvSpPr txBox="1">
            <a:spLocks noChangeArrowheads="1"/>
          </p:cNvSpPr>
          <p:nvPr/>
        </p:nvSpPr>
        <p:spPr bwMode="auto">
          <a:xfrm>
            <a:off x="7502525" y="33338"/>
            <a:ext cx="1624013" cy="114300"/>
          </a:xfrm>
          <a:prstGeom prst="rect">
            <a:avLst/>
          </a:prstGeom>
          <a:noFill/>
          <a:ln w="9525">
            <a:noFill/>
            <a:miter lim="800000"/>
            <a:headEnd/>
            <a:tailEnd/>
          </a:ln>
        </p:spPr>
        <p:txBody>
          <a:bodyPr lIns="0" tIns="0" rIns="0" bIns="0">
            <a:spAutoFit/>
          </a:bodyPr>
          <a:lstStyle/>
          <a:p>
            <a:pPr defTabSz="381000"/>
            <a:r>
              <a:rPr lang="en-US" sz="800" i="1">
                <a:solidFill>
                  <a:srgbClr val="000000"/>
                </a:solidFill>
              </a:rPr>
              <a:t>By: Kamal Tawfiq, Ph.D., P.E.</a:t>
            </a:r>
          </a:p>
        </p:txBody>
      </p:sp>
      <p:sp>
        <p:nvSpPr>
          <p:cNvPr id="11319" name="Text Box 76"/>
          <p:cNvSpPr txBox="1">
            <a:spLocks noChangeArrowheads="1"/>
          </p:cNvSpPr>
          <p:nvPr/>
        </p:nvSpPr>
        <p:spPr bwMode="auto">
          <a:xfrm>
            <a:off x="65088" y="965200"/>
            <a:ext cx="9205912" cy="2895600"/>
          </a:xfrm>
          <a:prstGeom prst="rect">
            <a:avLst/>
          </a:prstGeom>
          <a:noFill/>
          <a:ln w="9525">
            <a:noFill/>
            <a:miter lim="800000"/>
            <a:headEnd/>
            <a:tailEnd/>
          </a:ln>
        </p:spPr>
        <p:txBody>
          <a:bodyPr lIns="0" tIns="0" rIns="0" bIns="0">
            <a:spAutoFit/>
          </a:bodyPr>
          <a:lstStyle/>
          <a:p>
            <a:pPr defTabSz="381000"/>
            <a:r>
              <a:rPr lang="en-US" sz="1400">
                <a:solidFill>
                  <a:srgbClr val="000000"/>
                </a:solidFill>
              </a:rPr>
              <a:t>   </a:t>
            </a:r>
          </a:p>
          <a:p>
            <a:pPr defTabSz="381000"/>
            <a:r>
              <a:rPr lang="en-US" sz="1400">
                <a:solidFill>
                  <a:srgbClr val="000000"/>
                </a:solidFill>
              </a:rPr>
              <a:t>   *  Consolidation settlement occurs in cohesive soils due to the expulsion of the water from the voids.</a:t>
            </a:r>
          </a:p>
          <a:p>
            <a:pPr defTabSz="381000"/>
            <a:r>
              <a:rPr lang="en-US" sz="1400">
                <a:solidFill>
                  <a:srgbClr val="000000"/>
                </a:solidFill>
              </a:rPr>
              <a:t>   *  Because of the soil permeability the rate of settlement may varied from soil to another.   </a:t>
            </a:r>
          </a:p>
          <a:p>
            <a:pPr defTabSz="381000"/>
            <a:r>
              <a:rPr lang="en-US" sz="1400">
                <a:solidFill>
                  <a:srgbClr val="000000"/>
                </a:solidFill>
              </a:rPr>
              <a:t>   *  Also the variation in the rate of consolidation settlement depends on the boundary conditions.</a:t>
            </a:r>
          </a:p>
          <a:p>
            <a:pPr defTabSz="381000"/>
            <a:endParaRPr lang="en-US" sz="1400">
              <a:solidFill>
                <a:srgbClr val="000000"/>
              </a:solidFill>
            </a:endParaRPr>
          </a:p>
          <a:p>
            <a:pPr defTabSz="381000"/>
            <a:r>
              <a:rPr lang="en-US" sz="2400" b="1">
                <a:solidFill>
                  <a:srgbClr val="000000"/>
                </a:solidFill>
              </a:rPr>
              <a:t>S</a:t>
            </a:r>
            <a:r>
              <a:rPr lang="en-US" sz="2400" b="1" baseline="-25000">
                <a:solidFill>
                  <a:srgbClr val="000000"/>
                </a:solidFill>
              </a:rPr>
              <a:t>Consolidation</a:t>
            </a:r>
            <a:r>
              <a:rPr lang="en-US" sz="2400" b="1">
                <a:solidFill>
                  <a:srgbClr val="000000"/>
                </a:solidFill>
              </a:rPr>
              <a:t> = S</a:t>
            </a:r>
            <a:r>
              <a:rPr lang="en-US" sz="2400" b="1" baseline="-25000">
                <a:solidFill>
                  <a:srgbClr val="000000"/>
                </a:solidFill>
              </a:rPr>
              <a:t>primary</a:t>
            </a:r>
            <a:r>
              <a:rPr lang="en-US" sz="2400" b="1">
                <a:solidFill>
                  <a:srgbClr val="000000"/>
                </a:solidFill>
              </a:rPr>
              <a:t> + S</a:t>
            </a:r>
            <a:r>
              <a:rPr lang="en-US" sz="2400" b="1" baseline="-25000">
                <a:solidFill>
                  <a:srgbClr val="000000"/>
                </a:solidFill>
              </a:rPr>
              <a:t>secondary</a:t>
            </a:r>
            <a:endParaRPr lang="en-US" sz="1600">
              <a:solidFill>
                <a:srgbClr val="000000"/>
              </a:solidFill>
            </a:endParaRPr>
          </a:p>
          <a:p>
            <a:pPr algn="ctr" defTabSz="381000"/>
            <a:endParaRPr lang="en-US" sz="1600">
              <a:solidFill>
                <a:srgbClr val="000000"/>
              </a:solidFill>
            </a:endParaRPr>
          </a:p>
          <a:p>
            <a:pPr algn="ctr" defTabSz="381000"/>
            <a:endParaRPr lang="en-US" sz="1600">
              <a:solidFill>
                <a:srgbClr val="000000"/>
              </a:solidFill>
            </a:endParaRPr>
          </a:p>
          <a:p>
            <a:pPr defTabSz="381000"/>
            <a:r>
              <a:rPr lang="en-US" sz="1600">
                <a:solidFill>
                  <a:srgbClr val="000000"/>
                </a:solidFill>
              </a:rPr>
              <a:t>Primary Consolidation                Volume change is due to reduction in pore water pressure</a:t>
            </a:r>
          </a:p>
          <a:p>
            <a:pPr defTabSz="381000"/>
            <a:endParaRPr lang="en-US" sz="1600">
              <a:solidFill>
                <a:srgbClr val="000000"/>
              </a:solidFill>
            </a:endParaRPr>
          </a:p>
          <a:p>
            <a:pPr defTabSz="381000"/>
            <a:r>
              <a:rPr lang="en-US" sz="1600">
                <a:solidFill>
                  <a:srgbClr val="000000"/>
                </a:solidFill>
              </a:rPr>
              <a:t>Secondary Consolidation          Volume change is due to the rearrangement of the soil particles </a:t>
            </a:r>
          </a:p>
          <a:p>
            <a:pPr defTabSz="381000"/>
            <a:r>
              <a:rPr lang="en-US" sz="1600">
                <a:solidFill>
                  <a:srgbClr val="000000"/>
                </a:solidFill>
              </a:rPr>
              <a:t>							     </a:t>
            </a:r>
            <a:r>
              <a:rPr lang="en-US" sz="1200">
                <a:solidFill>
                  <a:srgbClr val="00B050"/>
                </a:solidFill>
              </a:rPr>
              <a:t>(No pore water pressure change, Δu = 0, occurs </a:t>
            </a:r>
            <a:r>
              <a:rPr lang="en-US" sz="1200" u="sng">
                <a:solidFill>
                  <a:srgbClr val="00B050"/>
                </a:solidFill>
              </a:rPr>
              <a:t>after the primary consolidation</a:t>
            </a:r>
            <a:r>
              <a:rPr lang="en-US" sz="1200">
                <a:solidFill>
                  <a:srgbClr val="00B050"/>
                </a:solidFill>
              </a:rPr>
              <a:t>)</a:t>
            </a:r>
          </a:p>
        </p:txBody>
      </p:sp>
      <p:cxnSp>
        <p:nvCxnSpPr>
          <p:cNvPr id="11320" name="Straight Arrow Connector 78"/>
          <p:cNvCxnSpPr>
            <a:cxnSpLocks noChangeShapeType="1"/>
          </p:cNvCxnSpPr>
          <p:nvPr/>
        </p:nvCxnSpPr>
        <p:spPr bwMode="auto">
          <a:xfrm rot="10800000" flipV="1">
            <a:off x="5376863" y="5294313"/>
            <a:ext cx="1060450" cy="401637"/>
          </a:xfrm>
          <a:prstGeom prst="straightConnector1">
            <a:avLst/>
          </a:prstGeom>
          <a:noFill/>
          <a:ln w="9525" algn="ctr">
            <a:solidFill>
              <a:schemeClr val="tx1"/>
            </a:solidFill>
            <a:round/>
            <a:headEnd/>
            <a:tailEnd type="arrow" w="med" len="med"/>
          </a:ln>
        </p:spPr>
      </p:cxnSp>
      <p:sp>
        <p:nvSpPr>
          <p:cNvPr id="11321" name="TextBox 79"/>
          <p:cNvSpPr txBox="1">
            <a:spLocks noChangeArrowheads="1"/>
          </p:cNvSpPr>
          <p:nvPr/>
        </p:nvSpPr>
        <p:spPr bwMode="auto">
          <a:xfrm>
            <a:off x="6437313" y="4819650"/>
            <a:ext cx="2224087" cy="1570038"/>
          </a:xfrm>
          <a:prstGeom prst="rect">
            <a:avLst/>
          </a:prstGeom>
          <a:noFill/>
          <a:ln w="9525">
            <a:solidFill>
              <a:schemeClr val="accent1"/>
            </a:solidFill>
            <a:miter lim="800000"/>
            <a:headEnd/>
            <a:tailEnd/>
          </a:ln>
        </p:spPr>
        <p:txBody>
          <a:bodyPr>
            <a:spAutoFit/>
          </a:bodyPr>
          <a:lstStyle/>
          <a:p>
            <a:r>
              <a:rPr lang="en-US" sz="1200"/>
              <a:t>When the water in the voids starts to flow out of the soil matrix due to consolidation of the clay layer.  Consequently, the excess pore water pressure (</a:t>
            </a:r>
            <a:r>
              <a:rPr lang="en-US" sz="1200">
                <a:latin typeface="Symbol" pitchFamily="18" charset="2"/>
              </a:rPr>
              <a:t>D</a:t>
            </a:r>
            <a:r>
              <a:rPr lang="en-US" sz="1200"/>
              <a:t>u) will reduce,  and the void ratio (e) of the soil matrix will reduce too. </a:t>
            </a:r>
          </a:p>
        </p:txBody>
      </p:sp>
      <p:grpSp>
        <p:nvGrpSpPr>
          <p:cNvPr id="3" name="Group 83"/>
          <p:cNvGrpSpPr/>
          <p:nvPr/>
        </p:nvGrpSpPr>
        <p:grpSpPr>
          <a:xfrm>
            <a:off x="4242817" y="5268811"/>
            <a:ext cx="1243584" cy="1074769"/>
            <a:chOff x="4379913" y="5351463"/>
            <a:chExt cx="973138" cy="887412"/>
          </a:xfrm>
          <a:solidFill>
            <a:schemeClr val="bg1">
              <a:alpha val="0"/>
            </a:schemeClr>
          </a:solidFill>
        </p:grpSpPr>
        <p:sp>
          <p:nvSpPr>
            <p:cNvPr id="86" name="Freeform 9"/>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87" name="Freeform 10"/>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88" name="Freeform 11"/>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89" name="Freeform 12"/>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90" name="Freeform 13"/>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91" name="Freeform 14"/>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92" name="Freeform 15"/>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93" name="Freeform 16"/>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94" name="Freeform 17"/>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95" name="Freeform 18"/>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sp>
          <p:nvSpPr>
            <p:cNvPr id="96" name="Freeform 19"/>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a:defRPr/>
              </a:pPr>
              <a:endParaRPr lang="en-US" dirty="0"/>
            </a:p>
          </p:txBody>
        </p:sp>
      </p:grpSp>
    </p:spTree>
  </p:cSld>
  <p:clrMapOvr>
    <a:masterClrMapping/>
  </p:clrMapOvr>
  <p:transition advClick="0">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Grp="1" noChangeAspect="1"/>
          </p:cNvGraphicFramePr>
          <p:nvPr>
            <p:ph idx="4294967295"/>
          </p:nvPr>
        </p:nvGraphicFramePr>
        <p:xfrm>
          <a:off x="973138" y="539750"/>
          <a:ext cx="7697787" cy="5765800"/>
        </p:xfrm>
        <a:graphic>
          <a:graphicData uri="http://schemas.openxmlformats.org/presentationml/2006/ole">
            <mc:AlternateContent xmlns:mc="http://schemas.openxmlformats.org/markup-compatibility/2006">
              <mc:Choice xmlns:v="urn:schemas-microsoft-com:vml" Requires="v">
                <p:oleObj spid="_x0000_s5162" name="Drawing" r:id="rId4" imgW="8961120" imgH="6713280" progId="Presentations.Drawing.12">
                  <p:embed/>
                </p:oleObj>
              </mc:Choice>
              <mc:Fallback>
                <p:oleObj name="Drawing" r:id="rId4" imgW="8961120" imgH="67132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539750"/>
                        <a:ext cx="7697787"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rgbClr val="002060"/>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2" name="TextBox 14"/>
          <p:cNvSpPr txBox="1">
            <a:spLocks noChangeArrowheads="1"/>
          </p:cNvSpPr>
          <p:nvPr/>
        </p:nvSpPr>
        <p:spPr bwMode="auto">
          <a:xfrm>
            <a:off x="5643563" y="60960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4343"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346"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47"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a:latin typeface="Calibri" pitchFamily="34" charset="0"/>
              </a:rPr>
              <a:t>W.T.</a:t>
            </a:r>
          </a:p>
        </p:txBody>
      </p:sp>
      <p:sp>
        <p:nvSpPr>
          <p:cNvPr id="14348" name="TextBox 30"/>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a:latin typeface="Calibri" pitchFamily="34" charset="0"/>
              </a:rPr>
              <a:t>G.S.</a:t>
            </a:r>
          </a:p>
        </p:txBody>
      </p:sp>
      <p:sp>
        <p:nvSpPr>
          <p:cNvPr id="32" name="Isosceles Triangle 31"/>
          <p:cNvSpPr/>
          <p:nvPr/>
        </p:nvSpPr>
        <p:spPr>
          <a:xfrm rot="10800000">
            <a:off x="7450138" y="693738"/>
            <a:ext cx="79375" cy="80962"/>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50"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a:latin typeface="Symbol" pitchFamily="18" charset="2"/>
              </a:rPr>
              <a:t>g</a:t>
            </a:r>
            <a:r>
              <a:rPr lang="en-US" sz="1200" baseline="-25000">
                <a:latin typeface="Calibri" pitchFamily="34" charset="0"/>
              </a:rPr>
              <a:t>sand</a:t>
            </a:r>
            <a:r>
              <a:rPr lang="en-US" sz="1200">
                <a:latin typeface="Calibri" pitchFamily="34" charset="0"/>
              </a:rPr>
              <a:t> </a:t>
            </a:r>
            <a:r>
              <a:rPr lang="en-US" sz="1100">
                <a:latin typeface="Times New Roman" pitchFamily="18" charset="0"/>
                <a:cs typeface="Times New Roman" pitchFamily="18" charset="0"/>
              </a:rPr>
              <a:t>= 96 pcf</a:t>
            </a:r>
          </a:p>
        </p:txBody>
      </p:sp>
      <p:sp>
        <p:nvSpPr>
          <p:cNvPr id="14351" name="TextBox 33"/>
          <p:cNvSpPr txBox="1">
            <a:spLocks noChangeArrowheads="1"/>
          </p:cNvSpPr>
          <p:nvPr/>
        </p:nvSpPr>
        <p:spPr bwMode="auto">
          <a:xfrm>
            <a:off x="4814888" y="1344613"/>
            <a:ext cx="1608137" cy="615950"/>
          </a:xfrm>
          <a:prstGeom prst="rect">
            <a:avLst/>
          </a:prstGeom>
          <a:noFill/>
          <a:ln w="9525">
            <a:noFill/>
            <a:miter lim="800000"/>
            <a:headEnd/>
            <a:tailEnd/>
          </a:ln>
        </p:spPr>
        <p:txBody>
          <a:bodyPr>
            <a:spAutoFit/>
          </a:bodyPr>
          <a:lstStyle/>
          <a:p>
            <a:r>
              <a:rPr lang="en-US" sz="1200">
                <a:latin typeface="Symbol" pitchFamily="18" charset="2"/>
              </a:rPr>
              <a:t>g</a:t>
            </a:r>
            <a:r>
              <a:rPr lang="en-US" sz="1200" baseline="-25000">
                <a:latin typeface="Calibri" pitchFamily="34" charset="0"/>
              </a:rPr>
              <a:t>clay</a:t>
            </a:r>
            <a:r>
              <a:rPr lang="en-US" sz="1200">
                <a:latin typeface="Calibri" pitchFamily="34" charset="0"/>
              </a:rPr>
              <a:t> </a:t>
            </a:r>
            <a:r>
              <a:rPr lang="en-US" sz="1100">
                <a:latin typeface="Times New Roman" pitchFamily="18" charset="0"/>
                <a:cs typeface="Times New Roman" pitchFamily="18" charset="0"/>
              </a:rPr>
              <a:t>= 110 pcf</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w</a:t>
            </a:r>
            <a:r>
              <a:rPr lang="en-US" sz="1100" baseline="-25000">
                <a:latin typeface="Times New Roman" pitchFamily="18" charset="0"/>
                <a:cs typeface="Times New Roman" pitchFamily="18" charset="0"/>
              </a:rPr>
              <a:t>c   </a:t>
            </a:r>
            <a:r>
              <a:rPr lang="en-US" sz="1100">
                <a:latin typeface="Times New Roman" pitchFamily="18" charset="0"/>
                <a:cs typeface="Times New Roman" pitchFamily="18" charset="0"/>
              </a:rPr>
              <a:t> = 0.3</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61"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3 ft</a:t>
            </a:r>
          </a:p>
        </p:txBody>
      </p:sp>
      <p:sp>
        <p:nvSpPr>
          <p:cNvPr id="14362"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4 ft</a:t>
            </a:r>
          </a:p>
        </p:txBody>
      </p:sp>
      <p:sp>
        <p:nvSpPr>
          <p:cNvPr id="14363"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4366"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4367" name="Group 69"/>
          <p:cNvGrpSpPr>
            <a:grpSpLocks/>
          </p:cNvGrpSpPr>
          <p:nvPr/>
        </p:nvGrpSpPr>
        <p:grpSpPr bwMode="auto">
          <a:xfrm>
            <a:off x="6110288"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14368" name="TextBox 78"/>
          <p:cNvSpPr txBox="1">
            <a:spLocks noChangeArrowheads="1"/>
          </p:cNvSpPr>
          <p:nvPr/>
        </p:nvSpPr>
        <p:spPr bwMode="auto">
          <a:xfrm>
            <a:off x="6553200" y="1333500"/>
            <a:ext cx="306388" cy="261938"/>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14369"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a:latin typeface="Calibri" pitchFamily="34" charset="0"/>
              </a:rPr>
              <a:t>Sand</a:t>
            </a:r>
          </a:p>
        </p:txBody>
      </p:sp>
      <p:sp>
        <p:nvSpPr>
          <p:cNvPr id="14370"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a:latin typeface="Calibri" pitchFamily="34" charset="0"/>
              </a:rPr>
              <a:t>Clay</a:t>
            </a:r>
          </a:p>
        </p:txBody>
      </p:sp>
      <p:cxnSp>
        <p:nvCxnSpPr>
          <p:cNvPr id="83" name="Straight Arrow Connector 82"/>
          <p:cNvCxnSpPr/>
          <p:nvPr/>
        </p:nvCxnSpPr>
        <p:spPr>
          <a:xfrm rot="5400000">
            <a:off x="4128294" y="4282282"/>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372" name="TextBox 87"/>
          <p:cNvSpPr txBox="1">
            <a:spLocks noChangeArrowheads="1"/>
          </p:cNvSpPr>
          <p:nvPr/>
        </p:nvSpPr>
        <p:spPr bwMode="auto">
          <a:xfrm>
            <a:off x="5503863" y="5745163"/>
            <a:ext cx="441325"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a:t>
            </a:r>
            <a:endParaRPr lang="en-US" b="1" baseline="-25000">
              <a:solidFill>
                <a:srgbClr val="FF0000"/>
              </a:solidFill>
              <a:latin typeface="Calibri" pitchFamily="34" charset="0"/>
            </a:endParaRPr>
          </a:p>
        </p:txBody>
      </p:sp>
      <p:sp>
        <p:nvSpPr>
          <p:cNvPr id="14373" name="TextBox 88"/>
          <p:cNvSpPr txBox="1">
            <a:spLocks noChangeArrowheads="1"/>
          </p:cNvSpPr>
          <p:nvPr/>
        </p:nvSpPr>
        <p:spPr bwMode="auto">
          <a:xfrm>
            <a:off x="84138" y="866775"/>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14374"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a:latin typeface="Calibri" pitchFamily="34" charset="0"/>
              </a:rPr>
              <a:t>Example:</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79"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a:latin typeface="Calibri" pitchFamily="34" charset="0"/>
              </a:rPr>
              <a:t>Figure 2</a:t>
            </a:r>
          </a:p>
        </p:txBody>
      </p:sp>
      <p:sp>
        <p:nvSpPr>
          <p:cNvPr id="14380" name="TextBox 106"/>
          <p:cNvSpPr txBox="1">
            <a:spLocks noChangeArrowheads="1"/>
          </p:cNvSpPr>
          <p:nvPr/>
        </p:nvSpPr>
        <p:spPr bwMode="auto">
          <a:xfrm>
            <a:off x="4808538" y="441325"/>
            <a:ext cx="776287" cy="307975"/>
          </a:xfrm>
          <a:prstGeom prst="rect">
            <a:avLst/>
          </a:prstGeom>
          <a:noFill/>
          <a:ln w="9525">
            <a:noFill/>
            <a:miter lim="800000"/>
            <a:headEnd/>
            <a:tailEnd/>
          </a:ln>
        </p:spPr>
        <p:txBody>
          <a:bodyPr wrap="none">
            <a:spAutoFit/>
          </a:bodyPr>
          <a:lstStyle/>
          <a:p>
            <a:r>
              <a:rPr lang="en-US" sz="1400" b="1" u="sng">
                <a:latin typeface="Calibri" pitchFamily="34" charset="0"/>
              </a:rPr>
              <a:t>Figure 1</a:t>
            </a:r>
          </a:p>
        </p:txBody>
      </p:sp>
      <p:sp>
        <p:nvSpPr>
          <p:cNvPr id="108" name="Freeform 107"/>
          <p:cNvSpPr/>
          <p:nvPr/>
        </p:nvSpPr>
        <p:spPr>
          <a:xfrm>
            <a:off x="3789363" y="-509588"/>
            <a:ext cx="3228975" cy="2049463"/>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Lst>
            <a:ahLst/>
            <a:cxnLst>
              <a:cxn ang="0">
                <a:pos x="connsiteX0" y="connsiteY0"/>
              </a:cxn>
              <a:cxn ang="0">
                <a:pos x="connsiteX1" y="connsiteY1"/>
              </a:cxn>
            </a:cxnLst>
            <a:rect l="l" t="t" r="r" b="b"/>
            <a:pathLst>
              <a:path w="3072063" h="2049378">
                <a:moveTo>
                  <a:pt x="0" y="1483894"/>
                </a:moveTo>
                <a:cubicBezTo>
                  <a:pt x="1295399" y="0"/>
                  <a:pt x="3072063" y="1536031"/>
                  <a:pt x="3056020" y="2049378"/>
                </a:cubicBezTo>
              </a:path>
            </a:pathLst>
          </a:custGeom>
          <a:ln w="3175">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4382"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a:latin typeface="Calibri" pitchFamily="34" charset="0"/>
              </a:rPr>
              <a:t>Soil Sample</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388"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a:solidFill>
                  <a:srgbClr val="C00000"/>
                </a:solidFill>
                <a:latin typeface="Calibri" pitchFamily="34" charset="0"/>
              </a:rPr>
              <a:t>C</a:t>
            </a:r>
            <a:r>
              <a:rPr lang="en-US" sz="1600" b="1" baseline="-25000">
                <a:solidFill>
                  <a:srgbClr val="C00000"/>
                </a:solidFill>
                <a:latin typeface="Calibri" pitchFamily="34" charset="0"/>
              </a:rPr>
              <a:t>c</a:t>
            </a:r>
          </a:p>
        </p:txBody>
      </p:sp>
      <p:sp>
        <p:nvSpPr>
          <p:cNvPr id="14389"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solidFill>
                  <a:srgbClr val="C00000"/>
                </a:solidFill>
                <a:latin typeface="Calibri" pitchFamily="34" charset="0"/>
              </a:rPr>
              <a:t>C</a:t>
            </a:r>
            <a:r>
              <a:rPr lang="en-US" sz="1600" b="1" baseline="-25000" dirty="0">
                <a:solidFill>
                  <a:srgbClr val="C00000"/>
                </a:solidFill>
                <a:latin typeface="Calibri" pitchFamily="34" charset="0"/>
              </a:rPr>
              <a:t>s</a:t>
            </a:r>
          </a:p>
        </p:txBody>
      </p:sp>
      <p:grpSp>
        <p:nvGrpSpPr>
          <p:cNvPr id="14390" name="Group 161"/>
          <p:cNvGrpSpPr>
            <a:grpSpLocks/>
          </p:cNvGrpSpPr>
          <p:nvPr/>
        </p:nvGrpSpPr>
        <p:grpSpPr bwMode="auto">
          <a:xfrm>
            <a:off x="430213" y="3446463"/>
            <a:ext cx="1382712" cy="1519237"/>
            <a:chOff x="430293" y="3445984"/>
            <a:chExt cx="1381840" cy="1519083"/>
          </a:xfrm>
        </p:grpSpPr>
        <p:sp>
          <p:nvSpPr>
            <p:cNvPr id="141" name="Rectangle 140"/>
            <p:cNvSpPr/>
            <p:nvPr/>
          </p:nvSpPr>
          <p:spPr>
            <a:xfrm>
              <a:off x="471542" y="4555534"/>
              <a:ext cx="1297756" cy="35238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0" name="Rectangle 129"/>
            <p:cNvSpPr/>
            <p:nvPr/>
          </p:nvSpPr>
          <p:spPr>
            <a:xfrm>
              <a:off x="739660" y="4599979"/>
              <a:ext cx="750414" cy="242863"/>
            </a:xfrm>
            <a:prstGeom prst="rect">
              <a:avLst/>
            </a:prstGeom>
            <a:solidFill>
              <a:srgbClr val="FF0000">
                <a:alpha val="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1" name="Rectangle 130"/>
            <p:cNvSpPr/>
            <p:nvPr/>
          </p:nvSpPr>
          <p:spPr>
            <a:xfrm>
              <a:off x="739660" y="4550772"/>
              <a:ext cx="750414" cy="4762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2" name="Rectangle 131"/>
            <p:cNvSpPr/>
            <p:nvPr/>
          </p:nvSpPr>
          <p:spPr>
            <a:xfrm>
              <a:off x="739660" y="4841255"/>
              <a:ext cx="750414" cy="4762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 name="Rectangle 132"/>
            <p:cNvSpPr/>
            <p:nvPr/>
          </p:nvSpPr>
          <p:spPr>
            <a:xfrm>
              <a:off x="571491" y="4541248"/>
              <a:ext cx="168169" cy="347627"/>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4" name="Rectangle 133"/>
            <p:cNvSpPr/>
            <p:nvPr/>
          </p:nvSpPr>
          <p:spPr>
            <a:xfrm>
              <a:off x="1490074" y="4542835"/>
              <a:ext cx="169755" cy="347628"/>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5" name="Trapezoid 134"/>
            <p:cNvSpPr/>
            <p:nvPr/>
          </p:nvSpPr>
          <p:spPr>
            <a:xfrm>
              <a:off x="742833" y="4471405"/>
              <a:ext cx="745654" cy="80954"/>
            </a:xfrm>
            <a:prstGeom prst="trapezoid">
              <a:avLst>
                <a:gd name="adj" fmla="val 239706"/>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6" name="Down Arrow 135"/>
            <p:cNvSpPr/>
            <p:nvPr/>
          </p:nvSpPr>
          <p:spPr>
            <a:xfrm>
              <a:off x="1045855" y="4307909"/>
              <a:ext cx="152304" cy="153972"/>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8" name="Rectangle 137"/>
            <p:cNvSpPr/>
            <p:nvPr/>
          </p:nvSpPr>
          <p:spPr>
            <a:xfrm>
              <a:off x="430293" y="4441245"/>
              <a:ext cx="74565" cy="522235"/>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9" name="Rectangle 138"/>
            <p:cNvSpPr/>
            <p:nvPr/>
          </p:nvSpPr>
          <p:spPr>
            <a:xfrm>
              <a:off x="1734395" y="4441245"/>
              <a:ext cx="74565" cy="522235"/>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7" name="Rectangle 136"/>
            <p:cNvSpPr/>
            <p:nvPr/>
          </p:nvSpPr>
          <p:spPr>
            <a:xfrm>
              <a:off x="444571" y="4893637"/>
              <a:ext cx="1345351" cy="71430"/>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4" name="Straight Connector 143"/>
            <p:cNvCxnSpPr/>
            <p:nvPr/>
          </p:nvCxnSpPr>
          <p:spPr>
            <a:xfrm>
              <a:off x="439812" y="4963480"/>
              <a:ext cx="13723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947492" y="3911074"/>
              <a:ext cx="360135" cy="276197"/>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Symbol" pitchFamily="18" charset="2"/>
                  <a:cs typeface="+mn-cs"/>
                </a:rPr>
                <a:t>D</a:t>
              </a:r>
              <a:r>
                <a:rPr lang="en-US" sz="1200" dirty="0">
                  <a:solidFill>
                    <a:schemeClr val="bg1">
                      <a:lumMod val="65000"/>
                    </a:schemeClr>
                  </a:solidFill>
                  <a:latin typeface="+mn-lt"/>
                  <a:cs typeface="+mn-cs"/>
                </a:rPr>
                <a:t>p</a:t>
              </a:r>
            </a:p>
          </p:txBody>
        </p:sp>
        <p:sp>
          <p:nvSpPr>
            <p:cNvPr id="151" name="TextBox 150"/>
            <p:cNvSpPr txBox="1"/>
            <p:nvPr/>
          </p:nvSpPr>
          <p:spPr>
            <a:xfrm>
              <a:off x="947492" y="3765039"/>
              <a:ext cx="410903" cy="277785"/>
            </a:xfrm>
            <a:prstGeom prst="rect">
              <a:avLst/>
            </a:prstGeom>
            <a:noFill/>
          </p:spPr>
          <p:txBody>
            <a:bodyPr wrap="none">
              <a:spAutoFit/>
            </a:bodyPr>
            <a:lstStyle/>
            <a:p>
              <a:pPr fontAlgn="auto">
                <a:spcBef>
                  <a:spcPts val="0"/>
                </a:spcBef>
                <a:spcAft>
                  <a:spcPts val="0"/>
                </a:spcAft>
                <a:defRPr/>
              </a:pPr>
              <a:r>
                <a:rPr lang="en-US" sz="1200" dirty="0">
                  <a:solidFill>
                    <a:schemeClr val="bg1">
                      <a:lumMod val="75000"/>
                    </a:schemeClr>
                  </a:solidFill>
                  <a:latin typeface="Symbol" pitchFamily="18" charset="2"/>
                  <a:cs typeface="+mn-cs"/>
                </a:rPr>
                <a:t>D</a:t>
              </a:r>
              <a:r>
                <a:rPr lang="en-US" sz="1200" dirty="0">
                  <a:solidFill>
                    <a:schemeClr val="bg1">
                      <a:lumMod val="75000"/>
                    </a:schemeClr>
                  </a:solidFill>
                  <a:latin typeface="+mn-lt"/>
                  <a:cs typeface="+mn-cs"/>
                </a:rPr>
                <a:t>p</a:t>
              </a:r>
              <a:r>
                <a:rPr lang="en-US" sz="1200" baseline="-25000" dirty="0">
                  <a:solidFill>
                    <a:schemeClr val="bg1">
                      <a:lumMod val="75000"/>
                    </a:schemeClr>
                  </a:solidFill>
                  <a:latin typeface="+mn-lt"/>
                  <a:cs typeface="+mn-cs"/>
                </a:rPr>
                <a:t>7</a:t>
              </a:r>
            </a:p>
          </p:txBody>
        </p:sp>
        <p:sp>
          <p:nvSpPr>
            <p:cNvPr id="152" name="TextBox 151"/>
            <p:cNvSpPr txBox="1"/>
            <p:nvPr/>
          </p:nvSpPr>
          <p:spPr>
            <a:xfrm>
              <a:off x="947492" y="3630115"/>
              <a:ext cx="360135" cy="276197"/>
            </a:xfrm>
            <a:prstGeom prst="rect">
              <a:avLst/>
            </a:prstGeom>
            <a:noFill/>
          </p:spPr>
          <p:txBody>
            <a:bodyPr wrap="none">
              <a:spAutoFit/>
            </a:bodyPr>
            <a:lstStyle/>
            <a:p>
              <a:pPr fontAlgn="auto">
                <a:spcBef>
                  <a:spcPts val="0"/>
                </a:spcBef>
                <a:spcAft>
                  <a:spcPts val="0"/>
                </a:spcAft>
                <a:defRPr/>
              </a:pPr>
              <a:r>
                <a:rPr lang="en-US" sz="1200" dirty="0">
                  <a:solidFill>
                    <a:schemeClr val="bg1">
                      <a:lumMod val="85000"/>
                    </a:schemeClr>
                  </a:solidFill>
                  <a:latin typeface="Symbol" pitchFamily="18" charset="2"/>
                  <a:cs typeface="+mn-cs"/>
                </a:rPr>
                <a:t>D</a:t>
              </a:r>
              <a:r>
                <a:rPr lang="en-US" sz="1200" dirty="0">
                  <a:solidFill>
                    <a:schemeClr val="bg1">
                      <a:lumMod val="85000"/>
                    </a:schemeClr>
                  </a:solidFill>
                  <a:latin typeface="+mn-lt"/>
                  <a:cs typeface="+mn-cs"/>
                </a:rPr>
                <a:t>p</a:t>
              </a:r>
            </a:p>
          </p:txBody>
        </p:sp>
        <p:sp>
          <p:nvSpPr>
            <p:cNvPr id="153" name="TextBox 152"/>
            <p:cNvSpPr txBox="1"/>
            <p:nvPr/>
          </p:nvSpPr>
          <p:spPr>
            <a:xfrm>
              <a:off x="947492" y="3445984"/>
              <a:ext cx="410903" cy="277784"/>
            </a:xfrm>
            <a:prstGeom prst="rect">
              <a:avLst/>
            </a:prstGeom>
            <a:noFill/>
          </p:spPr>
          <p:txBody>
            <a:bodyPr wrap="none">
              <a:spAutoFit/>
            </a:bodyPr>
            <a:lstStyle/>
            <a:p>
              <a:pPr fontAlgn="auto">
                <a:spcBef>
                  <a:spcPts val="0"/>
                </a:spcBef>
                <a:spcAft>
                  <a:spcPts val="0"/>
                </a:spcAft>
                <a:defRPr/>
              </a:pPr>
              <a:r>
                <a:rPr lang="en-US" sz="1200" dirty="0">
                  <a:solidFill>
                    <a:schemeClr val="bg1">
                      <a:lumMod val="75000"/>
                    </a:schemeClr>
                  </a:solidFill>
                  <a:latin typeface="Symbol" pitchFamily="18" charset="2"/>
                  <a:cs typeface="+mn-cs"/>
                </a:rPr>
                <a:t>D</a:t>
              </a:r>
              <a:r>
                <a:rPr lang="en-US" sz="1200" dirty="0">
                  <a:solidFill>
                    <a:schemeClr val="bg1">
                      <a:lumMod val="75000"/>
                    </a:schemeClr>
                  </a:solidFill>
                  <a:latin typeface="+mn-lt"/>
                  <a:cs typeface="+mn-cs"/>
                </a:rPr>
                <a:t>p</a:t>
              </a:r>
              <a:r>
                <a:rPr lang="en-US" sz="1200" baseline="-25000" dirty="0">
                  <a:solidFill>
                    <a:schemeClr val="bg1">
                      <a:lumMod val="75000"/>
                    </a:schemeClr>
                  </a:solidFill>
                  <a:latin typeface="+mn-lt"/>
                  <a:cs typeface="+mn-cs"/>
                </a:rPr>
                <a:t>1</a:t>
              </a:r>
            </a:p>
          </p:txBody>
        </p:sp>
        <p:sp>
          <p:nvSpPr>
            <p:cNvPr id="14432" name="TextBox 153"/>
            <p:cNvSpPr txBox="1">
              <a:spLocks noChangeArrowheads="1"/>
            </p:cNvSpPr>
            <p:nvPr/>
          </p:nvSpPr>
          <p:spPr bwMode="auto">
            <a:xfrm>
              <a:off x="947738" y="4053187"/>
              <a:ext cx="410690" cy="276999"/>
            </a:xfrm>
            <a:prstGeom prst="rect">
              <a:avLst/>
            </a:prstGeom>
            <a:noFill/>
            <a:ln w="9525">
              <a:noFill/>
              <a:miter lim="800000"/>
              <a:headEnd/>
              <a:tailEnd/>
            </a:ln>
          </p:spPr>
          <p:txBody>
            <a:bodyPr wrap="none">
              <a:spAutoFit/>
            </a:bodyPr>
            <a:lstStyle/>
            <a:p>
              <a:r>
                <a:rPr lang="en-US" sz="1200">
                  <a:latin typeface="Symbol" pitchFamily="18" charset="2"/>
                </a:rPr>
                <a:t>D</a:t>
              </a:r>
              <a:r>
                <a:rPr lang="en-US" sz="1200">
                  <a:latin typeface="Calibri" pitchFamily="34" charset="0"/>
                </a:rPr>
                <a:t>p</a:t>
              </a:r>
              <a:r>
                <a:rPr lang="en-US" sz="1200" baseline="-25000">
                  <a:latin typeface="Calibri" pitchFamily="34" charset="0"/>
                </a:rPr>
                <a:t>9</a:t>
              </a:r>
            </a:p>
          </p:txBody>
        </p:sp>
      </p:grpSp>
      <p:sp>
        <p:nvSpPr>
          <p:cNvPr id="159" name="Rectangle 158"/>
          <p:cNvSpPr/>
          <p:nvPr/>
        </p:nvSpPr>
        <p:spPr>
          <a:xfrm>
            <a:off x="746125" y="2909888"/>
            <a:ext cx="750888" cy="242887"/>
          </a:xfrm>
          <a:prstGeom prst="rect">
            <a:avLst/>
          </a:prstGeom>
          <a:solidFill>
            <a:srgbClr val="FF0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0" name="TextBox 159"/>
          <p:cNvSpPr txBox="1"/>
          <p:nvPr/>
        </p:nvSpPr>
        <p:spPr>
          <a:xfrm>
            <a:off x="122238" y="2219325"/>
            <a:ext cx="2363787" cy="646113"/>
          </a:xfrm>
          <a:prstGeom prst="rect">
            <a:avLst/>
          </a:prstGeom>
          <a:noFill/>
        </p:spPr>
        <p:txBody>
          <a:bodyPr wrap="none">
            <a:spAutoFit/>
          </a:bodyPr>
          <a:lstStyle/>
          <a:p>
            <a:pPr algn="ctr" fontAlgn="auto">
              <a:spcBef>
                <a:spcPts val="0"/>
              </a:spcBef>
              <a:spcAft>
                <a:spcPts val="0"/>
              </a:spcAft>
              <a:defRPr/>
            </a:pPr>
            <a:r>
              <a:rPr lang="en-US" sz="1200" dirty="0">
                <a:solidFill>
                  <a:schemeClr val="accent3">
                    <a:lumMod val="75000"/>
                  </a:schemeClr>
                </a:solidFill>
                <a:latin typeface="+mn-lt"/>
                <a:cs typeface="+mn-cs"/>
              </a:rPr>
              <a:t>In the lab and after removing </a:t>
            </a:r>
          </a:p>
          <a:p>
            <a:pPr algn="ctr" fontAlgn="auto">
              <a:spcBef>
                <a:spcPts val="0"/>
              </a:spcBef>
              <a:spcAft>
                <a:spcPts val="0"/>
              </a:spcAft>
              <a:defRPr/>
            </a:pPr>
            <a:r>
              <a:rPr lang="en-US" sz="1200" dirty="0">
                <a:solidFill>
                  <a:schemeClr val="accent3">
                    <a:lumMod val="75000"/>
                  </a:schemeClr>
                </a:solidFill>
                <a:latin typeface="+mn-lt"/>
                <a:cs typeface="+mn-cs"/>
              </a:rPr>
              <a:t>the soil sample from the ground, </a:t>
            </a:r>
          </a:p>
          <a:p>
            <a:pPr algn="ctr" fontAlgn="auto">
              <a:spcBef>
                <a:spcPts val="0"/>
              </a:spcBef>
              <a:spcAft>
                <a:spcPts val="0"/>
              </a:spcAft>
              <a:defRPr/>
            </a:pPr>
            <a:r>
              <a:rPr lang="en-US" sz="1200" dirty="0">
                <a:solidFill>
                  <a:schemeClr val="accent3">
                    <a:lumMod val="75000"/>
                  </a:schemeClr>
                </a:solidFill>
                <a:latin typeface="+mn-lt"/>
                <a:cs typeface="+mn-cs"/>
              </a:rPr>
              <a:t>the stresses on the soil sample  = 0</a:t>
            </a:r>
          </a:p>
        </p:txBody>
      </p:sp>
      <p:sp>
        <p:nvSpPr>
          <p:cNvPr id="161" name="TextBox 160"/>
          <p:cNvSpPr txBox="1"/>
          <p:nvPr/>
        </p:nvSpPr>
        <p:spPr>
          <a:xfrm>
            <a:off x="303213" y="5029200"/>
            <a:ext cx="1785937" cy="461963"/>
          </a:xfrm>
          <a:prstGeom prst="rect">
            <a:avLst/>
          </a:prstGeom>
          <a:noFill/>
        </p:spPr>
        <p:txBody>
          <a:bodyPr wrap="none">
            <a:spAutoFit/>
          </a:bodyPr>
          <a:lstStyle/>
          <a:p>
            <a:pPr algn="ctr" fontAlgn="auto">
              <a:spcBef>
                <a:spcPts val="0"/>
              </a:spcBef>
              <a:spcAft>
                <a:spcPts val="0"/>
              </a:spcAft>
              <a:defRPr/>
            </a:pPr>
            <a:r>
              <a:rPr lang="en-US" sz="1200" dirty="0">
                <a:solidFill>
                  <a:schemeClr val="accent3">
                    <a:lumMod val="75000"/>
                  </a:schemeClr>
                </a:solidFill>
                <a:latin typeface="+mn-lt"/>
                <a:cs typeface="+mn-cs"/>
              </a:rPr>
              <a:t>In the lab the stresses are</a:t>
            </a:r>
          </a:p>
          <a:p>
            <a:pPr algn="ctr" fontAlgn="auto">
              <a:spcBef>
                <a:spcPts val="0"/>
              </a:spcBef>
              <a:spcAft>
                <a:spcPts val="0"/>
              </a:spcAft>
              <a:defRPr/>
            </a:pPr>
            <a:r>
              <a:rPr lang="en-US" sz="1200" dirty="0">
                <a:solidFill>
                  <a:schemeClr val="accent3">
                    <a:lumMod val="75000"/>
                  </a:schemeClr>
                </a:solidFill>
                <a:latin typeface="+mn-lt"/>
                <a:cs typeface="+mn-cs"/>
              </a:rPr>
              <a:t>added to the soil sample</a:t>
            </a:r>
          </a:p>
        </p:txBody>
      </p:sp>
      <p:sp>
        <p:nvSpPr>
          <p:cNvPr id="165" name="TextBox 164"/>
          <p:cNvSpPr txBox="1"/>
          <p:nvPr/>
        </p:nvSpPr>
        <p:spPr>
          <a:xfrm>
            <a:off x="4516438" y="2744788"/>
            <a:ext cx="411162" cy="276225"/>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sp>
        <p:nvSpPr>
          <p:cNvPr id="166" name="TextBox 165"/>
          <p:cNvSpPr txBox="1"/>
          <p:nvPr/>
        </p:nvSpPr>
        <p:spPr>
          <a:xfrm>
            <a:off x="6907213" y="502602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9</a:t>
            </a:r>
          </a:p>
        </p:txBody>
      </p:sp>
      <p:sp>
        <p:nvSpPr>
          <p:cNvPr id="14396" name="TextBox 166"/>
          <p:cNvSpPr txBox="1">
            <a:spLocks noChangeArrowheads="1"/>
          </p:cNvSpPr>
          <p:nvPr/>
        </p:nvSpPr>
        <p:spPr bwMode="auto">
          <a:xfrm>
            <a:off x="169863" y="6270625"/>
            <a:ext cx="5337175" cy="307975"/>
          </a:xfrm>
          <a:prstGeom prst="rect">
            <a:avLst/>
          </a:prstGeom>
          <a:noFill/>
          <a:ln w="9525">
            <a:noFill/>
            <a:miter lim="800000"/>
            <a:headEnd/>
            <a:tailEnd/>
          </a:ln>
        </p:spPr>
        <p:txBody>
          <a:bodyPr wrap="none">
            <a:spAutoFit/>
          </a:bodyPr>
          <a:lstStyle/>
          <a:p>
            <a:pPr defTabSz="342900"/>
            <a:r>
              <a:rPr lang="en-US" sz="1400">
                <a:latin typeface="Calibri" pitchFamily="34" charset="0"/>
              </a:rPr>
              <a:t>5.	Determine      P</a:t>
            </a:r>
            <a:r>
              <a:rPr lang="en-US" sz="1400" baseline="-25000">
                <a:latin typeface="Calibri" pitchFamily="34" charset="0"/>
              </a:rPr>
              <a:t>o</a:t>
            </a:r>
            <a:r>
              <a:rPr lang="en-US" sz="1400">
                <a:latin typeface="Calibri" pitchFamily="34" charset="0"/>
              </a:rPr>
              <a:t> = 3.(96) + 4.(96-62.4) + 8.(110-62.4) = 803.2 lb/ft</a:t>
            </a:r>
            <a:r>
              <a:rPr lang="en-US" sz="1400" baseline="30000">
                <a:latin typeface="Calibri" pitchFamily="34" charset="0"/>
              </a:rPr>
              <a:t>2</a:t>
            </a:r>
          </a:p>
        </p:txBody>
      </p:sp>
      <p:sp>
        <p:nvSpPr>
          <p:cNvPr id="14397" name="TextBox 179"/>
          <p:cNvSpPr txBox="1">
            <a:spLocks noChangeArrowheads="1"/>
          </p:cNvSpPr>
          <p:nvPr/>
        </p:nvSpPr>
        <p:spPr bwMode="auto">
          <a:xfrm>
            <a:off x="114300" y="3746500"/>
            <a:ext cx="887413" cy="461963"/>
          </a:xfrm>
          <a:prstGeom prst="rect">
            <a:avLst/>
          </a:prstGeom>
          <a:noFill/>
          <a:ln w="9525">
            <a:noFill/>
            <a:miter lim="800000"/>
            <a:headEnd/>
            <a:tailEnd/>
          </a:ln>
        </p:spPr>
        <p:txBody>
          <a:bodyPr wrap="none">
            <a:spAutoFit/>
          </a:bodyPr>
          <a:lstStyle/>
          <a:p>
            <a:pPr algn="ctr"/>
            <a:r>
              <a:rPr lang="en-US" sz="1200">
                <a:latin typeface="Calibri" pitchFamily="34" charset="0"/>
              </a:rPr>
              <a:t>Stress</a:t>
            </a:r>
          </a:p>
          <a:p>
            <a:pPr algn="ctr"/>
            <a:r>
              <a:rPr lang="en-US" sz="1200">
                <a:latin typeface="Calibri" pitchFamily="34" charset="0"/>
              </a:rPr>
              <a:t>Increments</a:t>
            </a:r>
          </a:p>
        </p:txBody>
      </p:sp>
      <p:sp>
        <p:nvSpPr>
          <p:cNvPr id="14398"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a:latin typeface="Calibri" pitchFamily="34" charset="0"/>
              </a:rPr>
              <a:t>e</a:t>
            </a:r>
            <a:r>
              <a:rPr lang="en-US" sz="1200" baseline="-25000">
                <a:latin typeface="Calibri" pitchFamily="34" charset="0"/>
              </a:rPr>
              <a:t>o</a:t>
            </a:r>
            <a:r>
              <a:rPr lang="en-US" sz="120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1" name="Oval 180"/>
          <p:cNvSpPr/>
          <p:nvPr/>
        </p:nvSpPr>
        <p:spPr>
          <a:xfrm>
            <a:off x="5626100" y="3290888"/>
            <a:ext cx="79375" cy="77787"/>
          </a:xfrm>
          <a:prstGeom prst="ellipse">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3" name="Freeform 182"/>
          <p:cNvSpPr/>
          <p:nvPr/>
        </p:nvSpPr>
        <p:spPr>
          <a:xfrm>
            <a:off x="5719763" y="1933575"/>
            <a:ext cx="1357312" cy="1403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5" name="TextBox 184"/>
          <p:cNvSpPr txBox="1"/>
          <p:nvPr/>
        </p:nvSpPr>
        <p:spPr>
          <a:xfrm>
            <a:off x="4843463" y="2801938"/>
            <a:ext cx="411162" cy="276225"/>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2</a:t>
            </a:r>
          </a:p>
        </p:txBody>
      </p:sp>
      <p:sp>
        <p:nvSpPr>
          <p:cNvPr id="186" name="TextBox 185"/>
          <p:cNvSpPr txBox="1">
            <a:spLocks noChangeArrowheads="1"/>
          </p:cNvSpPr>
          <p:nvPr/>
        </p:nvSpPr>
        <p:spPr bwMode="auto">
          <a:xfrm>
            <a:off x="3405188" y="3252788"/>
            <a:ext cx="1533525" cy="2493962"/>
          </a:xfrm>
          <a:prstGeom prst="rect">
            <a:avLst/>
          </a:prstGeom>
          <a:solidFill>
            <a:schemeClr val="bg1"/>
          </a:solidFill>
          <a:ln w="9525">
            <a:noFill/>
            <a:miter lim="800000"/>
            <a:headEnd/>
            <a:tailEnd/>
          </a:ln>
        </p:spPr>
        <p:txBody>
          <a:bodyPr>
            <a:spAutoFit/>
          </a:bodyPr>
          <a:lstStyle/>
          <a:p>
            <a:r>
              <a:rPr lang="en-US" sz="1200">
                <a:solidFill>
                  <a:srgbClr val="FF0000"/>
                </a:solidFill>
                <a:latin typeface="Calibri" pitchFamily="34" charset="0"/>
              </a:rPr>
              <a:t>In the ground, the sample was subjected to geostatic stresses.</a:t>
            </a:r>
          </a:p>
          <a:p>
            <a:endParaRPr lang="en-US" sz="1200">
              <a:solidFill>
                <a:srgbClr val="FF0000"/>
              </a:solidFill>
              <a:latin typeface="Calibri" pitchFamily="34" charset="0"/>
            </a:endParaRPr>
          </a:p>
          <a:p>
            <a:r>
              <a:rPr lang="en-US" sz="1200">
                <a:solidFill>
                  <a:srgbClr val="FF0000"/>
                </a:solidFill>
                <a:latin typeface="Calibri" pitchFamily="34" charset="0"/>
              </a:rPr>
              <a:t>In the lab and before the consolidation test  the stresses on the sample = 0. </a:t>
            </a:r>
          </a:p>
          <a:p>
            <a:endParaRPr lang="en-US" sz="1200">
              <a:solidFill>
                <a:srgbClr val="FF0000"/>
              </a:solidFill>
              <a:latin typeface="Calibri" pitchFamily="34" charset="0"/>
            </a:endParaRPr>
          </a:p>
          <a:p>
            <a:r>
              <a:rPr lang="en-US" sz="1200">
                <a:solidFill>
                  <a:srgbClr val="FF0000"/>
                </a:solidFill>
                <a:latin typeface="Calibri" pitchFamily="34" charset="0"/>
              </a:rPr>
              <a:t>During testing, the geostatic stress is gradually recovered</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414"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4415" name="TextBox 115"/>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par>
                                <p:cTn id="7" presetID="12" presetClass="entr" presetSubtype="4" fill="hold" grpId="0" nodeType="withEffect">
                                  <p:stCondLst>
                                    <p:cond delay="100"/>
                                  </p:stCondLst>
                                  <p:childTnLst>
                                    <p:set>
                                      <p:cBhvr>
                                        <p:cTn id="8" dur="1" fill="hold">
                                          <p:stCondLst>
                                            <p:cond delay="0"/>
                                          </p:stCondLst>
                                        </p:cTn>
                                        <p:tgtEl>
                                          <p:spTgt spid="186">
                                            <p:txEl>
                                              <p:charRg st="4294967295" end="4294967295"/>
                                            </p:txEl>
                                          </p:spTgt>
                                        </p:tgtEl>
                                        <p:attrNameLst>
                                          <p:attrName>style.visibility</p:attrName>
                                        </p:attrNameLst>
                                      </p:cBhvr>
                                      <p:to>
                                        <p:strVal val="visible"/>
                                      </p:to>
                                    </p:set>
                                    <p:animEffect transition="in" filter="slide(fromBottom)">
                                      <p:cBhvr>
                                        <p:cTn id="9" dur="3200"/>
                                        <p:tgtEl>
                                          <p:spTgt spid="18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rgbClr val="002060"/>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4" name="Chart 13"/>
          <p:cNvGraphicFramePr>
            <a:graphicFrameLocks noGrp="1"/>
          </p:cNvGraphicFramePr>
          <p:nvPr/>
        </p:nvGraphicFramePr>
        <p:xfrm>
          <a:off x="2717800" y="22733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5366" name="TextBox 14"/>
          <p:cNvSpPr txBox="1">
            <a:spLocks noChangeArrowheads="1"/>
          </p:cNvSpPr>
          <p:nvPr/>
        </p:nvSpPr>
        <p:spPr bwMode="auto">
          <a:xfrm>
            <a:off x="5537200" y="61595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5367" name="TextBox 16"/>
          <p:cNvSpPr txBox="1">
            <a:spLocks noChangeArrowheads="1"/>
          </p:cNvSpPr>
          <p:nvPr/>
        </p:nvSpPr>
        <p:spPr bwMode="auto">
          <a:xfrm rot="-5400000">
            <a:off x="1834356" y="38806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5370"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371"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a:latin typeface="Calibri" pitchFamily="34" charset="0"/>
              </a:rPr>
              <a:t>W.T.</a:t>
            </a:r>
          </a:p>
        </p:txBody>
      </p:sp>
      <p:sp>
        <p:nvSpPr>
          <p:cNvPr id="15372" name="TextBox 30"/>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a:latin typeface="Calibri" pitchFamily="34" charset="0"/>
              </a:rPr>
              <a:t>G.S.</a:t>
            </a:r>
          </a:p>
        </p:txBody>
      </p:sp>
      <p:sp>
        <p:nvSpPr>
          <p:cNvPr id="32" name="Isosceles Triangle 31"/>
          <p:cNvSpPr/>
          <p:nvPr/>
        </p:nvSpPr>
        <p:spPr>
          <a:xfrm rot="10800000">
            <a:off x="7450138" y="693738"/>
            <a:ext cx="79375" cy="80962"/>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74"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a:latin typeface="Symbol" pitchFamily="18" charset="2"/>
              </a:rPr>
              <a:t>g</a:t>
            </a:r>
            <a:r>
              <a:rPr lang="en-US" sz="1200" baseline="-25000">
                <a:latin typeface="Calibri" pitchFamily="34" charset="0"/>
              </a:rPr>
              <a:t>sand</a:t>
            </a:r>
            <a:r>
              <a:rPr lang="en-US" sz="1200">
                <a:latin typeface="Calibri" pitchFamily="34" charset="0"/>
              </a:rPr>
              <a:t> </a:t>
            </a:r>
            <a:r>
              <a:rPr lang="en-US" sz="1100">
                <a:latin typeface="Times New Roman" pitchFamily="18" charset="0"/>
                <a:cs typeface="Times New Roman" pitchFamily="18" charset="0"/>
              </a:rPr>
              <a:t>= 96 pcf</a:t>
            </a:r>
          </a:p>
        </p:txBody>
      </p:sp>
      <p:sp>
        <p:nvSpPr>
          <p:cNvPr id="15375" name="TextBox 33"/>
          <p:cNvSpPr txBox="1">
            <a:spLocks noChangeArrowheads="1"/>
          </p:cNvSpPr>
          <p:nvPr/>
        </p:nvSpPr>
        <p:spPr bwMode="auto">
          <a:xfrm>
            <a:off x="4816475" y="1219200"/>
            <a:ext cx="1609725" cy="784225"/>
          </a:xfrm>
          <a:prstGeom prst="rect">
            <a:avLst/>
          </a:prstGeom>
          <a:noFill/>
          <a:ln w="9525">
            <a:noFill/>
            <a:miter lim="800000"/>
            <a:headEnd/>
            <a:tailEnd/>
          </a:ln>
        </p:spPr>
        <p:txBody>
          <a:bodyPr>
            <a:spAutoFit/>
          </a:bodyPr>
          <a:lstStyle/>
          <a:p>
            <a:r>
              <a:rPr lang="en-US" sz="1200">
                <a:latin typeface="Symbol" pitchFamily="18" charset="2"/>
              </a:rPr>
              <a:t>g</a:t>
            </a:r>
            <a:r>
              <a:rPr lang="en-US" sz="1200" baseline="-25000">
                <a:latin typeface="Calibri" pitchFamily="34" charset="0"/>
              </a:rPr>
              <a:t>clay</a:t>
            </a:r>
            <a:r>
              <a:rPr lang="en-US" sz="1200">
                <a:latin typeface="Calibri" pitchFamily="34" charset="0"/>
              </a:rPr>
              <a:t> </a:t>
            </a:r>
            <a:r>
              <a:rPr lang="en-US" sz="1100">
                <a:latin typeface="Times New Roman" pitchFamily="18" charset="0"/>
                <a:cs typeface="Times New Roman" pitchFamily="18" charset="0"/>
              </a:rPr>
              <a:t>= 110 pcf</a:t>
            </a:r>
          </a:p>
          <a:p>
            <a:endParaRPr lang="en-US" sz="1100">
              <a:latin typeface="Times New Roman" pitchFamily="18" charset="0"/>
              <a:cs typeface="Times New Roman" pitchFamily="18" charset="0"/>
            </a:endParaRP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w</a:t>
            </a:r>
            <a:r>
              <a:rPr lang="en-US" sz="1100" baseline="-25000">
                <a:latin typeface="Times New Roman" pitchFamily="18" charset="0"/>
                <a:cs typeface="Times New Roman" pitchFamily="18" charset="0"/>
              </a:rPr>
              <a:t>c   </a:t>
            </a:r>
            <a:r>
              <a:rPr lang="en-US" sz="1100">
                <a:latin typeface="Times New Roman" pitchFamily="18" charset="0"/>
                <a:cs typeface="Times New Roman" pitchFamily="18" charset="0"/>
              </a:rPr>
              <a:t> = 0.3</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85"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3 ft</a:t>
            </a:r>
          </a:p>
        </p:txBody>
      </p:sp>
      <p:sp>
        <p:nvSpPr>
          <p:cNvPr id="15386"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4 ft</a:t>
            </a:r>
          </a:p>
        </p:txBody>
      </p:sp>
      <p:sp>
        <p:nvSpPr>
          <p:cNvPr id="15387"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5390"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5391" name="Group 69"/>
          <p:cNvGrpSpPr>
            <a:grpSpLocks/>
          </p:cNvGrpSpPr>
          <p:nvPr/>
        </p:nvGrpSpPr>
        <p:grpSpPr bwMode="auto">
          <a:xfrm>
            <a:off x="6110288"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15392" name="TextBox 78"/>
          <p:cNvSpPr txBox="1">
            <a:spLocks noChangeArrowheads="1"/>
          </p:cNvSpPr>
          <p:nvPr/>
        </p:nvSpPr>
        <p:spPr bwMode="auto">
          <a:xfrm>
            <a:off x="6553200" y="1333500"/>
            <a:ext cx="306388" cy="261938"/>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15393"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a:latin typeface="Calibri" pitchFamily="34" charset="0"/>
              </a:rPr>
              <a:t>Sand</a:t>
            </a:r>
          </a:p>
        </p:txBody>
      </p:sp>
      <p:sp>
        <p:nvSpPr>
          <p:cNvPr id="15394" name="TextBox 80"/>
          <p:cNvSpPr txBox="1">
            <a:spLocks noChangeArrowheads="1"/>
          </p:cNvSpPr>
          <p:nvPr/>
        </p:nvSpPr>
        <p:spPr bwMode="auto">
          <a:xfrm>
            <a:off x="7829550" y="1252538"/>
            <a:ext cx="441325" cy="276225"/>
          </a:xfrm>
          <a:prstGeom prst="rect">
            <a:avLst/>
          </a:prstGeom>
          <a:noFill/>
          <a:ln w="9525">
            <a:noFill/>
            <a:miter lim="800000"/>
            <a:headEnd/>
            <a:tailEnd/>
          </a:ln>
        </p:spPr>
        <p:txBody>
          <a:bodyPr wrap="none">
            <a:spAutoFit/>
          </a:bodyPr>
          <a:lstStyle/>
          <a:p>
            <a:r>
              <a:rPr lang="en-US" sz="1200">
                <a:latin typeface="Calibri" pitchFamily="34" charset="0"/>
              </a:rPr>
              <a:t>Clay</a:t>
            </a:r>
          </a:p>
        </p:txBody>
      </p:sp>
      <p:sp>
        <p:nvSpPr>
          <p:cNvPr id="87" name="Freeform 86"/>
          <p:cNvSpPr/>
          <p:nvPr/>
        </p:nvSpPr>
        <p:spPr>
          <a:xfrm>
            <a:off x="4532313" y="31019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2" name="Oval 81"/>
          <p:cNvSpPr/>
          <p:nvPr/>
        </p:nvSpPr>
        <p:spPr>
          <a:xfrm>
            <a:off x="5287963" y="3181350"/>
            <a:ext cx="65087" cy="63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5029994" y="3475831"/>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516563" y="3214688"/>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99" name="TextBox 84"/>
          <p:cNvSpPr txBox="1">
            <a:spLocks noChangeArrowheads="1"/>
          </p:cNvSpPr>
          <p:nvPr/>
        </p:nvSpPr>
        <p:spPr bwMode="auto">
          <a:xfrm>
            <a:off x="6235700" y="3155950"/>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5400" name="TextBox 85"/>
          <p:cNvSpPr txBox="1">
            <a:spLocks noChangeArrowheads="1"/>
          </p:cNvSpPr>
          <p:nvPr/>
        </p:nvSpPr>
        <p:spPr bwMode="auto">
          <a:xfrm>
            <a:off x="6218238" y="3403600"/>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5401" name="TextBox 87"/>
          <p:cNvSpPr txBox="1">
            <a:spLocks noChangeArrowheads="1"/>
          </p:cNvSpPr>
          <p:nvPr/>
        </p:nvSpPr>
        <p:spPr bwMode="auto">
          <a:xfrm>
            <a:off x="5029200" y="5808663"/>
            <a:ext cx="792163"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 P</a:t>
            </a:r>
            <a:r>
              <a:rPr lang="en-US" b="1" baseline="-25000">
                <a:solidFill>
                  <a:srgbClr val="FF0000"/>
                </a:solidFill>
                <a:latin typeface="Calibri" pitchFamily="34" charset="0"/>
              </a:rPr>
              <a:t>c</a:t>
            </a:r>
          </a:p>
        </p:txBody>
      </p:sp>
      <p:sp>
        <p:nvSpPr>
          <p:cNvPr id="15402" name="TextBox 88"/>
          <p:cNvSpPr txBox="1">
            <a:spLocks noChangeArrowheads="1"/>
          </p:cNvSpPr>
          <p:nvPr/>
        </p:nvSpPr>
        <p:spPr bwMode="auto">
          <a:xfrm>
            <a:off x="325438" y="901700"/>
            <a:ext cx="3824287" cy="3324225"/>
          </a:xfrm>
          <a:prstGeom prst="rect">
            <a:avLst/>
          </a:prstGeom>
          <a:noFill/>
          <a:ln w="9525">
            <a:noFill/>
            <a:miter lim="800000"/>
            <a:headEnd/>
            <a:tailEnd/>
          </a:ln>
        </p:spPr>
        <p:txBody>
          <a:bodyPr wrap="none">
            <a:spAutoFit/>
          </a:bodyPr>
          <a:lstStyle/>
          <a:p>
            <a:pPr defTabSz="406400"/>
            <a:r>
              <a:rPr lang="en-US" sz="1400">
                <a:latin typeface="Calibri" pitchFamily="34" charset="0"/>
              </a:rPr>
              <a:t>6. 	Using Casagrande’s Method to determine Pc</a:t>
            </a:r>
          </a:p>
          <a:p>
            <a:pPr defTabSz="406400"/>
            <a:endParaRPr lang="en-US" sz="1400">
              <a:latin typeface="Calibri" pitchFamily="34" charset="0"/>
            </a:endParaRPr>
          </a:p>
          <a:p>
            <a:pPr defTabSz="406400"/>
            <a:r>
              <a:rPr lang="en-US" sz="1400">
                <a:latin typeface="Calibri" pitchFamily="34" charset="0"/>
              </a:rPr>
              <a:t>P</a:t>
            </a:r>
            <a:r>
              <a:rPr lang="en-US" sz="1400" baseline="-25000">
                <a:latin typeface="Calibri" pitchFamily="34" charset="0"/>
              </a:rPr>
              <a:t>c </a:t>
            </a:r>
            <a:r>
              <a:rPr lang="en-US" sz="1400">
                <a:latin typeface="Calibri" pitchFamily="34" charset="0"/>
              </a:rPr>
              <a:t>=  800 lb/ft</a:t>
            </a:r>
            <a:r>
              <a:rPr lang="en-US" sz="1400" baseline="30000">
                <a:latin typeface="Calibri" pitchFamily="34" charset="0"/>
              </a:rPr>
              <a:t>2</a:t>
            </a:r>
          </a:p>
          <a:p>
            <a:pPr defTabSz="406400"/>
            <a:endParaRPr lang="en-US" sz="1400">
              <a:latin typeface="Calibri" pitchFamily="34" charset="0"/>
            </a:endParaRPr>
          </a:p>
          <a:p>
            <a:pPr defTabSz="406400"/>
            <a:endParaRPr lang="en-US" sz="1400">
              <a:latin typeface="Calibri" pitchFamily="34" charset="0"/>
            </a:endParaRPr>
          </a:p>
          <a:p>
            <a:pPr defTabSz="406400"/>
            <a:endParaRPr lang="en-US" sz="1400">
              <a:latin typeface="Calibri" pitchFamily="34" charset="0"/>
            </a:endParaRPr>
          </a:p>
          <a:p>
            <a:pPr defTabSz="406400"/>
            <a:r>
              <a:rPr lang="en-US" sz="1400">
                <a:latin typeface="Calibri" pitchFamily="34" charset="0"/>
              </a:rPr>
              <a:t>Overconsolidation Ratio</a:t>
            </a:r>
          </a:p>
          <a:p>
            <a:pPr defTabSz="406400"/>
            <a:endParaRPr lang="en-US" sz="1400">
              <a:latin typeface="Calibri" pitchFamily="34" charset="0"/>
            </a:endParaRPr>
          </a:p>
          <a:p>
            <a:pPr defTabSz="406400"/>
            <a:r>
              <a:rPr lang="en-US" sz="1400">
                <a:latin typeface="Calibri" pitchFamily="34" charset="0"/>
              </a:rPr>
              <a:t>OCR  =             = 1</a:t>
            </a:r>
          </a:p>
          <a:p>
            <a:pPr defTabSz="406400"/>
            <a:endParaRPr lang="en-US" sz="1400">
              <a:latin typeface="Calibri" pitchFamily="34" charset="0"/>
            </a:endParaRPr>
          </a:p>
          <a:p>
            <a:pPr defTabSz="406400"/>
            <a:endParaRPr lang="en-US" sz="1400">
              <a:latin typeface="Calibri" pitchFamily="34" charset="0"/>
            </a:endParaRPr>
          </a:p>
          <a:p>
            <a:pPr defTabSz="406400"/>
            <a:r>
              <a:rPr lang="en-US" sz="1400">
                <a:latin typeface="Calibri" pitchFamily="34" charset="0"/>
              </a:rPr>
              <a:t>The soil is </a:t>
            </a:r>
          </a:p>
          <a:p>
            <a:pPr defTabSz="406400"/>
            <a:endParaRPr lang="en-US" sz="1400">
              <a:latin typeface="Calibri" pitchFamily="34" charset="0"/>
            </a:endParaRPr>
          </a:p>
          <a:p>
            <a:pPr defTabSz="406400"/>
            <a:r>
              <a:rPr lang="en-US" sz="1400">
                <a:latin typeface="Calibri" pitchFamily="34" charset="0"/>
              </a:rPr>
              <a:t>Normally Consolidated </a:t>
            </a:r>
          </a:p>
          <a:p>
            <a:pPr defTabSz="406400"/>
            <a:r>
              <a:rPr lang="en-US" sz="1400">
                <a:latin typeface="Calibri" pitchFamily="34" charset="0"/>
              </a:rPr>
              <a:t>N.C.     soil </a:t>
            </a:r>
          </a:p>
        </p:txBody>
      </p:sp>
      <p:sp>
        <p:nvSpPr>
          <p:cNvPr id="15403"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a:latin typeface="Calibri" pitchFamily="34" charset="0"/>
              </a:rPr>
              <a:t>Example:</a:t>
            </a:r>
          </a:p>
        </p:txBody>
      </p:sp>
      <p:sp>
        <p:nvSpPr>
          <p:cNvPr id="91" name="Oval 90"/>
          <p:cNvSpPr/>
          <p:nvPr/>
        </p:nvSpPr>
        <p:spPr>
          <a:xfrm>
            <a:off x="4541838" y="30686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4887913" y="30908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5122863" y="31305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5659438" y="35020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5945188" y="39052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6342063" y="45116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6632575" y="49545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4908550" y="47307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9975" y="47117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5732463" y="49736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4765675" y="2940050"/>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6850063" y="52974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4370388" y="28098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sp>
        <p:nvSpPr>
          <p:cNvPr id="15417" name="TextBox 107"/>
          <p:cNvSpPr txBox="1">
            <a:spLocks noChangeArrowheads="1"/>
          </p:cNvSpPr>
          <p:nvPr/>
        </p:nvSpPr>
        <p:spPr bwMode="auto">
          <a:xfrm>
            <a:off x="914400" y="2443163"/>
            <a:ext cx="420688"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5418" name="TextBox 108"/>
          <p:cNvSpPr txBox="1">
            <a:spLocks noChangeArrowheads="1"/>
          </p:cNvSpPr>
          <p:nvPr/>
        </p:nvSpPr>
        <p:spPr bwMode="auto">
          <a:xfrm>
            <a:off x="952500" y="2747963"/>
            <a:ext cx="387350"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12" name="Straight Connector 111"/>
          <p:cNvCxnSpPr/>
          <p:nvPr/>
        </p:nvCxnSpPr>
        <p:spPr>
          <a:xfrm>
            <a:off x="977900" y="27813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5420" name="TextBox 112"/>
          <p:cNvSpPr txBox="1">
            <a:spLocks noChangeArrowheads="1"/>
          </p:cNvSpPr>
          <p:nvPr/>
        </p:nvSpPr>
        <p:spPr bwMode="auto">
          <a:xfrm>
            <a:off x="5178425" y="3236913"/>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6751638" y="2995613"/>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a:t>
            </a:r>
          </a:p>
        </p:txBody>
      </p:sp>
      <p:sp>
        <p:nvSpPr>
          <p:cNvPr id="115" name="TextBox 114"/>
          <p:cNvSpPr txBox="1"/>
          <p:nvPr/>
        </p:nvSpPr>
        <p:spPr>
          <a:xfrm>
            <a:off x="6610350" y="3887788"/>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5423" name="TextBox 115"/>
          <p:cNvSpPr txBox="1">
            <a:spLocks noChangeArrowheads="1"/>
          </p:cNvSpPr>
          <p:nvPr/>
        </p:nvSpPr>
        <p:spPr bwMode="auto">
          <a:xfrm>
            <a:off x="6772275" y="3506788"/>
            <a:ext cx="257175"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a:t>
            </a:r>
          </a:p>
        </p:txBody>
      </p:sp>
      <p:sp>
        <p:nvSpPr>
          <p:cNvPr id="15424" name="TextBox 116"/>
          <p:cNvSpPr txBox="1">
            <a:spLocks noChangeArrowheads="1"/>
          </p:cNvSpPr>
          <p:nvPr/>
        </p:nvSpPr>
        <p:spPr bwMode="auto">
          <a:xfrm>
            <a:off x="5989638" y="3890963"/>
            <a:ext cx="255587" cy="261937"/>
          </a:xfrm>
          <a:prstGeom prst="rect">
            <a:avLst/>
          </a:prstGeom>
          <a:noFill/>
          <a:ln w="9525">
            <a:noFill/>
            <a:miter lim="800000"/>
            <a:headEnd/>
            <a:tailEnd/>
          </a:ln>
        </p:spPr>
        <p:txBody>
          <a:bodyPr wrap="none">
            <a:spAutoFit/>
          </a:bodyPr>
          <a:lstStyle/>
          <a:p>
            <a:r>
              <a:rPr lang="en-US" sz="1100">
                <a:latin typeface="Calibri" pitchFamily="34" charset="0"/>
              </a:rPr>
              <a:t>5</a:t>
            </a:r>
          </a:p>
        </p:txBody>
      </p:sp>
      <p:sp>
        <p:nvSpPr>
          <p:cNvPr id="15425" name="TextBox 117"/>
          <p:cNvSpPr txBox="1">
            <a:spLocks noChangeArrowheads="1"/>
          </p:cNvSpPr>
          <p:nvPr/>
        </p:nvSpPr>
        <p:spPr bwMode="auto">
          <a:xfrm>
            <a:off x="5494338" y="3005138"/>
            <a:ext cx="257175" cy="261937"/>
          </a:xfrm>
          <a:prstGeom prst="rect">
            <a:avLst/>
          </a:prstGeom>
          <a:noFill/>
          <a:ln w="9525">
            <a:noFill/>
            <a:miter lim="800000"/>
            <a:headEnd/>
            <a:tailEnd/>
          </a:ln>
        </p:spPr>
        <p:txBody>
          <a:bodyPr wrap="none">
            <a:spAutoFit/>
          </a:bodyPr>
          <a:lstStyle/>
          <a:p>
            <a:r>
              <a:rPr lang="en-US" sz="1100">
                <a:latin typeface="Calibri" pitchFamily="34" charset="0"/>
              </a:rPr>
              <a:t>6</a:t>
            </a:r>
          </a:p>
        </p:txBody>
      </p:sp>
      <p:sp>
        <p:nvSpPr>
          <p:cNvPr id="15426" name="TextBox 119"/>
          <p:cNvSpPr txBox="1">
            <a:spLocks noChangeArrowheads="1"/>
          </p:cNvSpPr>
          <p:nvPr/>
        </p:nvSpPr>
        <p:spPr bwMode="auto">
          <a:xfrm>
            <a:off x="3733800" y="1905000"/>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5100638" y="2239963"/>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6718300" y="4191000"/>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5429" name="Rectangle 122"/>
          <p:cNvSpPr>
            <a:spLocks noChangeArrowheads="1"/>
          </p:cNvSpPr>
          <p:nvPr/>
        </p:nvSpPr>
        <p:spPr bwMode="auto">
          <a:xfrm>
            <a:off x="4411663" y="109538"/>
            <a:ext cx="1895475" cy="368300"/>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Tangent to point 1</a:t>
            </a:r>
            <a:endParaRPr lang="en-US">
              <a:latin typeface="Calibri" pitchFamily="34" charset="0"/>
            </a:endParaRPr>
          </a:p>
        </p:txBody>
      </p:sp>
      <p:sp>
        <p:nvSpPr>
          <p:cNvPr id="124" name="Straight Connector 123"/>
          <p:cNvSpPr/>
          <p:nvPr/>
        </p:nvSpPr>
        <p:spPr>
          <a:xfrm>
            <a:off x="5322888" y="3211513"/>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5383213" y="3222625"/>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6432550" y="3236913"/>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5510213" y="5897563"/>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5434" name="Group 69"/>
          <p:cNvGrpSpPr>
            <a:grpSpLocks/>
          </p:cNvGrpSpPr>
          <p:nvPr/>
        </p:nvGrpSpPr>
        <p:grpSpPr bwMode="auto">
          <a:xfrm>
            <a:off x="5111750" y="1519238"/>
            <a:ext cx="889000" cy="153987"/>
            <a:chOff x="5240338" y="1524006"/>
            <a:chExt cx="888999" cy="153190"/>
          </a:xfrm>
        </p:grpSpPr>
        <p:cxnSp>
          <p:nvCxnSpPr>
            <p:cNvPr id="104" name="Straight Arrow Connector 103"/>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83" name="Straight Arrow Connector 82"/>
          <p:cNvCxnSpPr/>
          <p:nvPr/>
        </p:nvCxnSpPr>
        <p:spPr>
          <a:xfrm rot="5400000">
            <a:off x="4023519" y="4345782"/>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436" name="TextBox 118"/>
          <p:cNvSpPr txBox="1">
            <a:spLocks noChangeArrowheads="1"/>
          </p:cNvSpPr>
          <p:nvPr/>
        </p:nvSpPr>
        <p:spPr bwMode="auto">
          <a:xfrm>
            <a:off x="5443538" y="5459413"/>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sp>
        <p:nvSpPr>
          <p:cNvPr id="15437" name="TextBox 107"/>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1701800" y="11811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6387" name="TextBox 14"/>
          <p:cNvSpPr txBox="1">
            <a:spLocks noChangeArrowheads="1"/>
          </p:cNvSpPr>
          <p:nvPr/>
        </p:nvSpPr>
        <p:spPr bwMode="auto">
          <a:xfrm>
            <a:off x="4521200" y="50673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6388" name="TextBox 16"/>
          <p:cNvSpPr txBox="1">
            <a:spLocks noChangeArrowheads="1"/>
          </p:cNvSpPr>
          <p:nvPr/>
        </p:nvSpPr>
        <p:spPr bwMode="auto">
          <a:xfrm rot="-5400000">
            <a:off x="818356" y="27884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516313" y="20097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2" name="Oval 81"/>
          <p:cNvSpPr/>
          <p:nvPr/>
        </p:nvSpPr>
        <p:spPr>
          <a:xfrm>
            <a:off x="4271963" y="2089150"/>
            <a:ext cx="65087" cy="63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4013994" y="2383631"/>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500563" y="2122488"/>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TextBox 84"/>
          <p:cNvSpPr txBox="1">
            <a:spLocks noChangeArrowheads="1"/>
          </p:cNvSpPr>
          <p:nvPr/>
        </p:nvSpPr>
        <p:spPr bwMode="auto">
          <a:xfrm>
            <a:off x="5219700" y="2063750"/>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6" name="TextBox 85"/>
          <p:cNvSpPr txBox="1">
            <a:spLocks noChangeArrowheads="1"/>
          </p:cNvSpPr>
          <p:nvPr/>
        </p:nvSpPr>
        <p:spPr bwMode="auto">
          <a:xfrm>
            <a:off x="5202238" y="2311400"/>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8" name="TextBox 87"/>
          <p:cNvSpPr txBox="1">
            <a:spLocks noChangeArrowheads="1"/>
          </p:cNvSpPr>
          <p:nvPr/>
        </p:nvSpPr>
        <p:spPr bwMode="auto">
          <a:xfrm>
            <a:off x="4013200" y="4716463"/>
            <a:ext cx="792163"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 P</a:t>
            </a:r>
            <a:r>
              <a:rPr lang="en-US" b="1" baseline="-25000">
                <a:solidFill>
                  <a:srgbClr val="FF0000"/>
                </a:solidFill>
                <a:latin typeface="Calibri" pitchFamily="34" charset="0"/>
              </a:rPr>
              <a:t>c</a:t>
            </a:r>
          </a:p>
        </p:txBody>
      </p:sp>
      <p:sp>
        <p:nvSpPr>
          <p:cNvPr id="91" name="Oval 90"/>
          <p:cNvSpPr/>
          <p:nvPr/>
        </p:nvSpPr>
        <p:spPr>
          <a:xfrm>
            <a:off x="3525838" y="19764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871913" y="19986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4106863" y="20383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643438" y="24098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929188" y="28130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326063" y="34194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616575" y="38623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892550" y="36385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63975" y="36195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716463" y="38814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749675" y="1847850"/>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834063" y="42052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TextBox 112"/>
          <p:cNvSpPr txBox="1">
            <a:spLocks noChangeArrowheads="1"/>
          </p:cNvSpPr>
          <p:nvPr/>
        </p:nvSpPr>
        <p:spPr bwMode="auto">
          <a:xfrm>
            <a:off x="4162425" y="2144713"/>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735638" y="1903413"/>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594350" y="2795588"/>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16" name="TextBox 115"/>
          <p:cNvSpPr txBox="1">
            <a:spLocks noChangeArrowheads="1"/>
          </p:cNvSpPr>
          <p:nvPr/>
        </p:nvSpPr>
        <p:spPr bwMode="auto">
          <a:xfrm rot="897422">
            <a:off x="5622925" y="2668588"/>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17" name="TextBox 116"/>
          <p:cNvSpPr txBox="1">
            <a:spLocks noChangeArrowheads="1"/>
          </p:cNvSpPr>
          <p:nvPr/>
        </p:nvSpPr>
        <p:spPr bwMode="auto">
          <a:xfrm rot="3404184">
            <a:off x="4752975" y="3306763"/>
            <a:ext cx="1638300" cy="260350"/>
          </a:xfrm>
          <a:prstGeom prst="rect">
            <a:avLst/>
          </a:prstGeom>
          <a:noFill/>
          <a:ln w="9525">
            <a:noFill/>
            <a:miter lim="800000"/>
            <a:headEnd/>
            <a:tailEnd/>
          </a:ln>
        </p:spPr>
        <p:txBody>
          <a:bodyPr wrap="none">
            <a:spAutoFit/>
          </a:bodyPr>
          <a:lstStyle/>
          <a:p>
            <a:r>
              <a:rPr lang="en-US" sz="1100">
                <a:latin typeface="Calibri" pitchFamily="34" charset="0"/>
              </a:rPr>
              <a:t>    Extend the straight line</a:t>
            </a:r>
          </a:p>
        </p:txBody>
      </p:sp>
      <p:sp>
        <p:nvSpPr>
          <p:cNvPr id="118" name="TextBox 117"/>
          <p:cNvSpPr txBox="1">
            <a:spLocks noChangeArrowheads="1"/>
          </p:cNvSpPr>
          <p:nvPr/>
        </p:nvSpPr>
        <p:spPr bwMode="auto">
          <a:xfrm rot="-726714">
            <a:off x="4516438" y="1760538"/>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20" name="TextBox 119"/>
          <p:cNvSpPr txBox="1">
            <a:spLocks noChangeArrowheads="1"/>
          </p:cNvSpPr>
          <p:nvPr/>
        </p:nvSpPr>
        <p:spPr bwMode="auto">
          <a:xfrm>
            <a:off x="2717800" y="812800"/>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4084638" y="1147763"/>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702300" y="3098800"/>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306888" y="2119313"/>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367213" y="2130425"/>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416550" y="2144713"/>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494213" y="4805363"/>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35"/>
          <p:cNvGrpSpPr>
            <a:grpSpLocks/>
          </p:cNvGrpSpPr>
          <p:nvPr/>
        </p:nvGrpSpPr>
        <p:grpSpPr bwMode="auto">
          <a:xfrm>
            <a:off x="363538" y="5440363"/>
            <a:ext cx="4487862" cy="914400"/>
            <a:chOff x="362952" y="5440267"/>
            <a:chExt cx="4488447" cy="915210"/>
          </a:xfrm>
        </p:grpSpPr>
        <p:sp>
          <p:nvSpPr>
            <p:cNvPr id="16429"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a:latin typeface="Calibri" pitchFamily="34" charset="0"/>
                </a:rPr>
                <a:t>Overconsolidation Ratio   OCR  =             = 1</a:t>
              </a:r>
            </a:p>
            <a:p>
              <a:endParaRPr lang="en-US" sz="1400">
                <a:latin typeface="Calibri" pitchFamily="34" charset="0"/>
              </a:endParaRPr>
            </a:p>
            <a:p>
              <a:r>
                <a:rPr lang="en-US" sz="1400">
                  <a:latin typeface="Calibri" pitchFamily="34" charset="0"/>
                </a:rPr>
                <a:t>The soil is  </a:t>
              </a:r>
              <a:r>
                <a:rPr lang="en-US" sz="1400" b="1" u="sng">
                  <a:latin typeface="Calibri" pitchFamily="34" charset="0"/>
                </a:rPr>
                <a:t>Normally Consolidated  </a:t>
              </a:r>
              <a:r>
                <a:rPr lang="en-US" sz="1400">
                  <a:latin typeface="Calibri" pitchFamily="34" charset="0"/>
                </a:rPr>
                <a:t>(N.C.) soil </a:t>
              </a:r>
            </a:p>
          </p:txBody>
        </p:sp>
        <p:grpSp>
          <p:nvGrpSpPr>
            <p:cNvPr id="16430" name="Group 134"/>
            <p:cNvGrpSpPr>
              <a:grpSpLocks/>
            </p:cNvGrpSpPr>
            <p:nvPr/>
          </p:nvGrpSpPr>
          <p:grpSpPr bwMode="auto">
            <a:xfrm>
              <a:off x="2806884" y="5440267"/>
              <a:ext cx="425835" cy="674132"/>
              <a:chOff x="914584" y="2443067"/>
              <a:chExt cx="425835" cy="674132"/>
            </a:xfrm>
          </p:grpSpPr>
          <p:sp>
            <p:nvSpPr>
              <p:cNvPr id="16431"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6432"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3007519" y="3253582"/>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TextBox 118"/>
          <p:cNvSpPr txBox="1">
            <a:spLocks noChangeArrowheads="1"/>
          </p:cNvSpPr>
          <p:nvPr/>
        </p:nvSpPr>
        <p:spPr bwMode="auto">
          <a:xfrm>
            <a:off x="4427538" y="4367213"/>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sp>
        <p:nvSpPr>
          <p:cNvPr id="16424" name="TextBox 136"/>
          <p:cNvSpPr txBox="1">
            <a:spLocks noChangeArrowheads="1"/>
          </p:cNvSpPr>
          <p:nvPr/>
        </p:nvSpPr>
        <p:spPr bwMode="auto">
          <a:xfrm>
            <a:off x="457200" y="469900"/>
            <a:ext cx="301625" cy="369888"/>
          </a:xfrm>
          <a:prstGeom prst="rect">
            <a:avLst/>
          </a:prstGeom>
          <a:noFill/>
          <a:ln w="9525">
            <a:noFill/>
            <a:miter lim="800000"/>
            <a:headEnd/>
            <a:tailEnd/>
          </a:ln>
        </p:spPr>
        <p:txBody>
          <a:bodyPr wrap="none">
            <a:spAutoFit/>
          </a:bodyPr>
          <a:lstStyle/>
          <a:p>
            <a:r>
              <a:rPr lang="en-US" b="1">
                <a:latin typeface="Calibri" pitchFamily="34" charset="0"/>
              </a:rPr>
              <a:t>1</a:t>
            </a:r>
          </a:p>
        </p:txBody>
      </p:sp>
      <p:sp>
        <p:nvSpPr>
          <p:cNvPr id="138" name="Oval 137"/>
          <p:cNvSpPr/>
          <p:nvPr/>
        </p:nvSpPr>
        <p:spPr>
          <a:xfrm>
            <a:off x="368300" y="4318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6" name="Rectangle 138"/>
          <p:cNvSpPr>
            <a:spLocks noChangeArrowheads="1"/>
          </p:cNvSpPr>
          <p:nvPr/>
        </p:nvSpPr>
        <p:spPr bwMode="auto">
          <a:xfrm>
            <a:off x="838200" y="488950"/>
            <a:ext cx="2868613" cy="368300"/>
          </a:xfrm>
          <a:prstGeom prst="rect">
            <a:avLst/>
          </a:prstGeom>
          <a:noFill/>
          <a:ln w="9525">
            <a:noFill/>
            <a:miter lim="800000"/>
            <a:headEnd/>
            <a:tailEnd/>
          </a:ln>
        </p:spPr>
        <p:txBody>
          <a:bodyPr wrap="none">
            <a:spAutoFit/>
          </a:bodyPr>
          <a:lstStyle/>
          <a:p>
            <a:r>
              <a:rPr lang="en-US">
                <a:latin typeface="Calibri" pitchFamily="34" charset="0"/>
              </a:rPr>
              <a:t> </a:t>
            </a:r>
            <a:r>
              <a:rPr lang="en-US" b="1" u="sng">
                <a:latin typeface="Calibri" pitchFamily="34" charset="0"/>
              </a:rPr>
              <a:t>Normally Consolidated Soil </a:t>
            </a:r>
            <a:endParaRPr lang="en-US">
              <a:latin typeface="Calibri" pitchFamily="34" charset="0"/>
            </a:endParaRPr>
          </a:p>
        </p:txBody>
      </p:sp>
      <p:sp>
        <p:nvSpPr>
          <p:cNvPr id="16427" name="Rectangle 47"/>
          <p:cNvSpPr>
            <a:spLocks noChangeArrowheads="1"/>
          </p:cNvSpPr>
          <p:nvPr/>
        </p:nvSpPr>
        <p:spPr bwMode="auto">
          <a:xfrm>
            <a:off x="863600" y="88900"/>
            <a:ext cx="6510338"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Preconsolidation Pressure (Pc)</a:t>
            </a:r>
          </a:p>
        </p:txBody>
      </p:sp>
      <p:sp>
        <p:nvSpPr>
          <p:cNvPr id="16428" name="TextBox 48"/>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2000"/>
                                        <p:tgtEl>
                                          <p:spTgt spid="82"/>
                                        </p:tgtEl>
                                      </p:cBhvr>
                                    </p:animEffect>
                                  </p:childTnLst>
                                </p:cTn>
                              </p:par>
                              <p:par>
                                <p:cTn id="8" presetID="4" presetClass="entr" presetSubtype="1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ox(in)">
                                      <p:cBhvr>
                                        <p:cTn id="10" dur="2000"/>
                                        <p:tgtEl>
                                          <p:spTgt spid="120"/>
                                        </p:tgtEl>
                                      </p:cBhvr>
                                    </p:animEffect>
                                  </p:childTnLst>
                                </p:cTn>
                              </p:par>
                              <p:par>
                                <p:cTn id="11" presetID="4" presetClass="entr" presetSubtype="16"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ox(in)">
                                      <p:cBhvr>
                                        <p:cTn id="13" dur="2000"/>
                                        <p:tgtEl>
                                          <p:spTgt spid="121"/>
                                        </p:tgtEl>
                                      </p:cBhvr>
                                    </p:animEffect>
                                  </p:childTnLst>
                                </p:cTn>
                              </p:par>
                              <p:par>
                                <p:cTn id="14" presetID="4" presetClass="entr" presetSubtype="16"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box(in)">
                                      <p:cBhvr>
                                        <p:cTn id="16" dur="1200"/>
                                        <p:tgtEl>
                                          <p:spTgt spid="113"/>
                                        </p:tgtEl>
                                      </p:cBhvr>
                                    </p:animEffect>
                                  </p:childTnLst>
                                </p:cTn>
                              </p:par>
                            </p:childTnLst>
                          </p:cTn>
                        </p:par>
                        <p:par>
                          <p:cTn id="17" fill="hold">
                            <p:stCondLst>
                              <p:cond delay="2000"/>
                            </p:stCondLst>
                            <p:childTnLst>
                              <p:par>
                                <p:cTn id="18" presetID="4" presetClass="entr" presetSubtype="16"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box(in)">
                                      <p:cBhvr>
                                        <p:cTn id="20" dur="2800"/>
                                        <p:tgtEl>
                                          <p:spTgt spid="124"/>
                                        </p:tgtEl>
                                      </p:cBhvr>
                                    </p:animEffect>
                                  </p:childTnLst>
                                </p:cTn>
                              </p:par>
                              <p:par>
                                <p:cTn id="21" presetID="4" presetClass="entr" presetSubtype="16"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box(in)">
                                      <p:cBhvr>
                                        <p:cTn id="23" dur="1000"/>
                                        <p:tgtEl>
                                          <p:spTgt spid="114"/>
                                        </p:tgtEl>
                                      </p:cBhvr>
                                    </p:animEffect>
                                  </p:childTnLst>
                                </p:cTn>
                              </p:par>
                            </p:childTnLst>
                          </p:cTn>
                        </p:par>
                        <p:par>
                          <p:cTn id="24" fill="hold">
                            <p:stCondLst>
                              <p:cond delay="4800"/>
                            </p:stCondLst>
                            <p:childTnLst>
                              <p:par>
                                <p:cTn id="25" presetID="4"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box(in)">
                                      <p:cBhvr>
                                        <p:cTn id="27" dur="5100"/>
                                        <p:tgtEl>
                                          <p:spTgt spid="99"/>
                                        </p:tgtEl>
                                      </p:cBhvr>
                                    </p:animEffect>
                                  </p:childTnLst>
                                </p:cTn>
                              </p:par>
                              <p:par>
                                <p:cTn id="28" presetID="4" presetClass="entr" presetSubtype="16"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ox(in)">
                                      <p:cBhvr>
                                        <p:cTn id="30" dur="5000"/>
                                        <p:tgtEl>
                                          <p:spTgt spid="122"/>
                                        </p:tgtEl>
                                      </p:cBhvr>
                                    </p:animEffect>
                                  </p:childTnLst>
                                </p:cTn>
                              </p:par>
                              <p:par>
                                <p:cTn id="31" presetID="4" presetClass="entr" presetSubtype="16"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box(in)">
                                      <p:cBhvr>
                                        <p:cTn id="33" dur="1200"/>
                                        <p:tgtEl>
                                          <p:spTgt spid="115"/>
                                        </p:tgtEl>
                                      </p:cBhvr>
                                    </p:animEffect>
                                  </p:childTnLst>
                                </p:cTn>
                              </p:par>
                            </p:childTnLst>
                          </p:cTn>
                        </p:par>
                        <p:par>
                          <p:cTn id="34" fill="hold">
                            <p:stCondLst>
                              <p:cond delay="9900"/>
                            </p:stCondLst>
                            <p:childTnLst>
                              <p:par>
                                <p:cTn id="35" presetID="4" presetClass="entr" presetSubtype="16"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ox(in)">
                                      <p:cBhvr>
                                        <p:cTn id="37" dur="3000"/>
                                        <p:tgtEl>
                                          <p:spTgt spid="86"/>
                                        </p:tgtEl>
                                      </p:cBhvr>
                                    </p:animEffect>
                                  </p:childTnLst>
                                </p:cTn>
                              </p:par>
                              <p:par>
                                <p:cTn id="38" presetID="4" presetClass="entr" presetSubtype="16"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ox(in)">
                                      <p:cBhvr>
                                        <p:cTn id="40" dur="3000"/>
                                        <p:tgtEl>
                                          <p:spTgt spid="85"/>
                                        </p:tgtEl>
                                      </p:cBhvr>
                                    </p:animEffect>
                                  </p:childTnLst>
                                </p:cTn>
                              </p:par>
                              <p:par>
                                <p:cTn id="41" presetID="4" presetClass="entr" presetSubtype="16" fill="hold" nodeType="withEffect">
                                  <p:stCondLst>
                                    <p:cond delay="1800"/>
                                  </p:stCondLst>
                                  <p:childTnLst>
                                    <p:set>
                                      <p:cBhvr>
                                        <p:cTn id="42" dur="1" fill="hold">
                                          <p:stCondLst>
                                            <p:cond delay="0"/>
                                          </p:stCondLst>
                                        </p:cTn>
                                        <p:tgtEl>
                                          <p:spTgt spid="116"/>
                                        </p:tgtEl>
                                        <p:attrNameLst>
                                          <p:attrName>style.visibility</p:attrName>
                                        </p:attrNameLst>
                                      </p:cBhvr>
                                      <p:to>
                                        <p:strVal val="visible"/>
                                      </p:to>
                                    </p:set>
                                    <p:animEffect transition="in" filter="box(in)">
                                      <p:cBhvr>
                                        <p:cTn id="43" dur="1200"/>
                                        <p:tgtEl>
                                          <p:spTgt spid="116"/>
                                        </p:tgtEl>
                                      </p:cBhvr>
                                    </p:animEffect>
                                  </p:childTnLst>
                                </p:cTn>
                              </p:par>
                              <p:par>
                                <p:cTn id="44" presetID="4" presetClass="entr" presetSubtype="16" fill="hold"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ox(in)">
                                      <p:cBhvr>
                                        <p:cTn id="46" dur="3100"/>
                                        <p:tgtEl>
                                          <p:spTgt spid="126"/>
                                        </p:tgtEl>
                                      </p:cBhvr>
                                    </p:animEffect>
                                  </p:childTnLst>
                                </p:cTn>
                              </p:par>
                              <p:par>
                                <p:cTn id="47" presetID="4" presetClass="entr" presetSubtype="16" fill="hold" nodeType="withEffect">
                                  <p:stCondLst>
                                    <p:cond delay="3200"/>
                                  </p:stCondLst>
                                  <p:childTnLst>
                                    <p:set>
                                      <p:cBhvr>
                                        <p:cTn id="48" dur="1" fill="hold">
                                          <p:stCondLst>
                                            <p:cond delay="0"/>
                                          </p:stCondLst>
                                        </p:cTn>
                                        <p:tgtEl>
                                          <p:spTgt spid="125"/>
                                        </p:tgtEl>
                                        <p:attrNameLst>
                                          <p:attrName>style.visibility</p:attrName>
                                        </p:attrNameLst>
                                      </p:cBhvr>
                                      <p:to>
                                        <p:strVal val="visible"/>
                                      </p:to>
                                    </p:set>
                                    <p:animEffect transition="in" filter="box(in)">
                                      <p:cBhvr>
                                        <p:cTn id="49" dur="2900"/>
                                        <p:tgtEl>
                                          <p:spTgt spid="125"/>
                                        </p:tgtEl>
                                      </p:cBhvr>
                                    </p:animEffect>
                                  </p:childTnLst>
                                </p:cTn>
                              </p:par>
                              <p:par>
                                <p:cTn id="50" presetID="4" presetClass="entr" presetSubtype="16" fill="hold" nodeType="withEffect">
                                  <p:stCondLst>
                                    <p:cond delay="6100"/>
                                  </p:stCondLst>
                                  <p:childTnLst>
                                    <p:set>
                                      <p:cBhvr>
                                        <p:cTn id="51" dur="1" fill="hold">
                                          <p:stCondLst>
                                            <p:cond delay="0"/>
                                          </p:stCondLst>
                                        </p:cTn>
                                        <p:tgtEl>
                                          <p:spTgt spid="58"/>
                                        </p:tgtEl>
                                        <p:attrNameLst>
                                          <p:attrName>style.visibility</p:attrName>
                                        </p:attrNameLst>
                                      </p:cBhvr>
                                      <p:to>
                                        <p:strVal val="visible"/>
                                      </p:to>
                                    </p:set>
                                    <p:animEffect transition="in" filter="box(in)">
                                      <p:cBhvr>
                                        <p:cTn id="52" dur="3000"/>
                                        <p:tgtEl>
                                          <p:spTgt spid="58"/>
                                        </p:tgtEl>
                                      </p:cBhvr>
                                    </p:animEffect>
                                  </p:childTnLst>
                                </p:cTn>
                              </p:par>
                              <p:par>
                                <p:cTn id="53" presetID="4" presetClass="entr" presetSubtype="16" fill="hold" nodeType="withEffect">
                                  <p:stCondLst>
                                    <p:cond delay="6100"/>
                                  </p:stCondLst>
                                  <p:childTnLst>
                                    <p:set>
                                      <p:cBhvr>
                                        <p:cTn id="54" dur="1" fill="hold">
                                          <p:stCondLst>
                                            <p:cond delay="0"/>
                                          </p:stCondLst>
                                        </p:cTn>
                                        <p:tgtEl>
                                          <p:spTgt spid="117"/>
                                        </p:tgtEl>
                                        <p:attrNameLst>
                                          <p:attrName>style.visibility</p:attrName>
                                        </p:attrNameLst>
                                      </p:cBhvr>
                                      <p:to>
                                        <p:strVal val="visible"/>
                                      </p:to>
                                    </p:set>
                                    <p:animEffect transition="in" filter="box(in)">
                                      <p:cBhvr>
                                        <p:cTn id="55" dur="3000"/>
                                        <p:tgtEl>
                                          <p:spTgt spid="117"/>
                                        </p:tgtEl>
                                      </p:cBhvr>
                                    </p:animEffect>
                                  </p:childTnLst>
                                </p:cTn>
                              </p:par>
                              <p:par>
                                <p:cTn id="56" presetID="4" presetClass="entr" presetSubtype="16" fill="hold" nodeType="withEffect">
                                  <p:stCondLst>
                                    <p:cond delay="9100"/>
                                  </p:stCondLst>
                                  <p:childTnLst>
                                    <p:set>
                                      <p:cBhvr>
                                        <p:cTn id="57" dur="1" fill="hold">
                                          <p:stCondLst>
                                            <p:cond delay="0"/>
                                          </p:stCondLst>
                                        </p:cTn>
                                        <p:tgtEl>
                                          <p:spTgt spid="59"/>
                                        </p:tgtEl>
                                        <p:attrNameLst>
                                          <p:attrName>style.visibility</p:attrName>
                                        </p:attrNameLst>
                                      </p:cBhvr>
                                      <p:to>
                                        <p:strVal val="visible"/>
                                      </p:to>
                                    </p:set>
                                    <p:animEffect transition="in" filter="box(in)">
                                      <p:cBhvr>
                                        <p:cTn id="58" dur="2000"/>
                                        <p:tgtEl>
                                          <p:spTgt spid="59"/>
                                        </p:tgtEl>
                                      </p:cBhvr>
                                    </p:animEffect>
                                  </p:childTnLst>
                                </p:cTn>
                              </p:par>
                              <p:par>
                                <p:cTn id="59" presetID="4" presetClass="entr" presetSubtype="16" fill="hold" grpId="0" nodeType="withEffect">
                                  <p:stCondLst>
                                    <p:cond delay="9100"/>
                                  </p:stCondLst>
                                  <p:childTnLst>
                                    <p:set>
                                      <p:cBhvr>
                                        <p:cTn id="60" dur="1" fill="hold">
                                          <p:stCondLst>
                                            <p:cond delay="0"/>
                                          </p:stCondLst>
                                        </p:cTn>
                                        <p:tgtEl>
                                          <p:spTgt spid="118"/>
                                        </p:tgtEl>
                                        <p:attrNameLst>
                                          <p:attrName>style.visibility</p:attrName>
                                        </p:attrNameLst>
                                      </p:cBhvr>
                                      <p:to>
                                        <p:strVal val="visible"/>
                                      </p:to>
                                    </p:set>
                                    <p:animEffect transition="in" filter="box(in)">
                                      <p:cBhvr>
                                        <p:cTn id="61" dur="1000"/>
                                        <p:tgtEl>
                                          <p:spTgt spid="118"/>
                                        </p:tgtEl>
                                      </p:cBhvr>
                                    </p:animEffect>
                                  </p:childTnLst>
                                </p:cTn>
                              </p:par>
                              <p:par>
                                <p:cTn id="62" presetID="4" presetClass="entr" presetSubtype="16" fill="hold" nodeType="withEffect">
                                  <p:stCondLst>
                                    <p:cond delay="11100"/>
                                  </p:stCondLst>
                                  <p:childTnLst>
                                    <p:set>
                                      <p:cBhvr>
                                        <p:cTn id="63" dur="1" fill="hold">
                                          <p:stCondLst>
                                            <p:cond delay="0"/>
                                          </p:stCondLst>
                                        </p:cTn>
                                        <p:tgtEl>
                                          <p:spTgt spid="83"/>
                                        </p:tgtEl>
                                        <p:attrNameLst>
                                          <p:attrName>style.visibility</p:attrName>
                                        </p:attrNameLst>
                                      </p:cBhvr>
                                      <p:to>
                                        <p:strVal val="visible"/>
                                      </p:to>
                                    </p:set>
                                    <p:animEffect transition="in" filter="box(in)">
                                      <p:cBhvr>
                                        <p:cTn id="64" dur="2000"/>
                                        <p:tgtEl>
                                          <p:spTgt spid="83"/>
                                        </p:tgtEl>
                                      </p:cBhvr>
                                    </p:animEffect>
                                  </p:childTnLst>
                                </p:cTn>
                              </p:par>
                              <p:par>
                                <p:cTn id="65" presetID="4" presetClass="entr" presetSubtype="16" fill="hold" grpId="0" nodeType="withEffect">
                                  <p:stCondLst>
                                    <p:cond delay="11100"/>
                                  </p:stCondLst>
                                  <p:childTnLst>
                                    <p:set>
                                      <p:cBhvr>
                                        <p:cTn id="66" dur="1" fill="hold">
                                          <p:stCondLst>
                                            <p:cond delay="0"/>
                                          </p:stCondLst>
                                        </p:cTn>
                                        <p:tgtEl>
                                          <p:spTgt spid="119"/>
                                        </p:tgtEl>
                                        <p:attrNameLst>
                                          <p:attrName>style.visibility</p:attrName>
                                        </p:attrNameLst>
                                      </p:cBhvr>
                                      <p:to>
                                        <p:strVal val="visible"/>
                                      </p:to>
                                    </p:set>
                                    <p:animEffect transition="in" filter="box(in)">
                                      <p:cBhvr>
                                        <p:cTn id="67" dur="1000"/>
                                        <p:tgtEl>
                                          <p:spTgt spid="119"/>
                                        </p:tgtEl>
                                      </p:cBhvr>
                                    </p:animEffect>
                                  </p:childTnLst>
                                </p:cTn>
                              </p:par>
                              <p:par>
                                <p:cTn id="68" presetID="4" presetClass="entr" presetSubtype="16" fill="hold" grpId="0" nodeType="withEffect">
                                  <p:stCondLst>
                                    <p:cond delay="13100"/>
                                  </p:stCondLst>
                                  <p:childTnLst>
                                    <p:set>
                                      <p:cBhvr>
                                        <p:cTn id="69" dur="1" fill="hold">
                                          <p:stCondLst>
                                            <p:cond delay="0"/>
                                          </p:stCondLst>
                                        </p:cTn>
                                        <p:tgtEl>
                                          <p:spTgt spid="128"/>
                                        </p:tgtEl>
                                        <p:attrNameLst>
                                          <p:attrName>style.visibility</p:attrName>
                                        </p:attrNameLst>
                                      </p:cBhvr>
                                      <p:to>
                                        <p:strVal val="visible"/>
                                      </p:to>
                                    </p:set>
                                    <p:animEffect transition="in" filter="box(in)">
                                      <p:cBhvr>
                                        <p:cTn id="70" dur="1300"/>
                                        <p:tgtEl>
                                          <p:spTgt spid="128"/>
                                        </p:tgtEl>
                                      </p:cBhvr>
                                    </p:animEffect>
                                  </p:childTnLst>
                                </p:cTn>
                              </p:par>
                              <p:par>
                                <p:cTn id="71" presetID="4" presetClass="entr" presetSubtype="16" fill="hold" grpId="0" nodeType="withEffect">
                                  <p:stCondLst>
                                    <p:cond delay="14400"/>
                                  </p:stCondLst>
                                  <p:childTnLst>
                                    <p:set>
                                      <p:cBhvr>
                                        <p:cTn id="72" dur="1" fill="hold">
                                          <p:stCondLst>
                                            <p:cond delay="0"/>
                                          </p:stCondLst>
                                        </p:cTn>
                                        <p:tgtEl>
                                          <p:spTgt spid="88"/>
                                        </p:tgtEl>
                                        <p:attrNameLst>
                                          <p:attrName>style.visibility</p:attrName>
                                        </p:attrNameLst>
                                      </p:cBhvr>
                                      <p:to>
                                        <p:strVal val="visible"/>
                                      </p:to>
                                    </p:set>
                                    <p:animEffect transition="in" filter="box(in)">
                                      <p:cBhvr>
                                        <p:cTn id="73" dur="2000"/>
                                        <p:tgtEl>
                                          <p:spTgt spid="88"/>
                                        </p:tgtEl>
                                      </p:cBhvr>
                                    </p:animEffect>
                                  </p:childTnLst>
                                </p:cTn>
                              </p:par>
                              <p:par>
                                <p:cTn id="74" presetID="4" presetClass="entr" presetSubtype="16" fill="hold" nodeType="withEffect">
                                  <p:stCondLst>
                                    <p:cond delay="16400"/>
                                  </p:stCondLst>
                                  <p:childTnLst>
                                    <p:set>
                                      <p:cBhvr>
                                        <p:cTn id="75" dur="1" fill="hold">
                                          <p:stCondLst>
                                            <p:cond delay="0"/>
                                          </p:stCondLst>
                                        </p:cTn>
                                        <p:tgtEl>
                                          <p:spTgt spid="2"/>
                                        </p:tgtEl>
                                        <p:attrNameLst>
                                          <p:attrName>style.visibility</p:attrName>
                                        </p:attrNameLst>
                                      </p:cBhvr>
                                      <p:to>
                                        <p:strVal val="visible"/>
                                      </p:to>
                                    </p:set>
                                    <p:animEffect transition="in" filter="box(in)">
                                      <p:cBhvr>
                                        <p:cTn id="76"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8" grpId="0"/>
      <p:bldP spid="118" grpId="0"/>
      <p:bldP spid="128" grpId="0" animBg="1"/>
      <p:bldP spid="1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1701800" y="11811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TextBox 14"/>
          <p:cNvSpPr txBox="1">
            <a:spLocks noChangeArrowheads="1"/>
          </p:cNvSpPr>
          <p:nvPr/>
        </p:nvSpPr>
        <p:spPr bwMode="auto">
          <a:xfrm>
            <a:off x="4521200" y="50673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7412" name="TextBox 16"/>
          <p:cNvSpPr txBox="1">
            <a:spLocks noChangeArrowheads="1"/>
          </p:cNvSpPr>
          <p:nvPr/>
        </p:nvSpPr>
        <p:spPr bwMode="auto">
          <a:xfrm rot="-5400000">
            <a:off x="818356" y="27884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516313" y="20097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2" name="Oval 81"/>
          <p:cNvSpPr/>
          <p:nvPr/>
        </p:nvSpPr>
        <p:spPr>
          <a:xfrm>
            <a:off x="4271963" y="2089150"/>
            <a:ext cx="65087" cy="635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4013994" y="2383631"/>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500563" y="2122488"/>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TextBox 84"/>
          <p:cNvSpPr txBox="1">
            <a:spLocks noChangeArrowheads="1"/>
          </p:cNvSpPr>
          <p:nvPr/>
        </p:nvSpPr>
        <p:spPr bwMode="auto">
          <a:xfrm>
            <a:off x="5219700" y="2063750"/>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8" name="TextBox 85"/>
          <p:cNvSpPr txBox="1">
            <a:spLocks noChangeArrowheads="1"/>
          </p:cNvSpPr>
          <p:nvPr/>
        </p:nvSpPr>
        <p:spPr bwMode="auto">
          <a:xfrm>
            <a:off x="5202238" y="2311400"/>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9" name="TextBox 87"/>
          <p:cNvSpPr txBox="1">
            <a:spLocks noChangeArrowheads="1"/>
          </p:cNvSpPr>
          <p:nvPr/>
        </p:nvSpPr>
        <p:spPr bwMode="auto">
          <a:xfrm>
            <a:off x="4445000" y="4729163"/>
            <a:ext cx="368300"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c</a:t>
            </a:r>
          </a:p>
        </p:txBody>
      </p:sp>
      <p:sp>
        <p:nvSpPr>
          <p:cNvPr id="91" name="Oval 90"/>
          <p:cNvSpPr/>
          <p:nvPr/>
        </p:nvSpPr>
        <p:spPr>
          <a:xfrm>
            <a:off x="3525838" y="19764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871913" y="19986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4106863" y="20383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643438" y="24098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929188" y="28130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326063" y="34194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616575" y="38623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892550" y="36385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63975" y="36195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716463" y="38814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749675" y="1847850"/>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834063" y="42052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32" name="TextBox 112"/>
          <p:cNvSpPr txBox="1">
            <a:spLocks noChangeArrowheads="1"/>
          </p:cNvSpPr>
          <p:nvPr/>
        </p:nvSpPr>
        <p:spPr bwMode="auto">
          <a:xfrm>
            <a:off x="4162425" y="2144713"/>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735638" y="1903413"/>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594350" y="2795588"/>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7435" name="TextBox 115"/>
          <p:cNvSpPr txBox="1">
            <a:spLocks noChangeArrowheads="1"/>
          </p:cNvSpPr>
          <p:nvPr/>
        </p:nvSpPr>
        <p:spPr bwMode="auto">
          <a:xfrm rot="897422">
            <a:off x="5622925" y="2668588"/>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7436" name="TextBox 116"/>
          <p:cNvSpPr txBox="1">
            <a:spLocks noChangeArrowheads="1"/>
          </p:cNvSpPr>
          <p:nvPr/>
        </p:nvSpPr>
        <p:spPr bwMode="auto">
          <a:xfrm rot="3404184">
            <a:off x="4750593" y="3307557"/>
            <a:ext cx="1643063" cy="260350"/>
          </a:xfrm>
          <a:prstGeom prst="rect">
            <a:avLst/>
          </a:prstGeom>
          <a:noFill/>
          <a:ln w="9525">
            <a:noFill/>
            <a:miter lim="800000"/>
            <a:headEnd/>
            <a:tailEnd/>
          </a:ln>
        </p:spPr>
        <p:txBody>
          <a:bodyPr wrap="none">
            <a:spAutoFit/>
          </a:bodyPr>
          <a:lstStyle/>
          <a:p>
            <a:r>
              <a:rPr lang="en-US" sz="1100">
                <a:latin typeface="Calibri" pitchFamily="34" charset="0"/>
              </a:rPr>
              <a:t>5    Extend the stright line</a:t>
            </a:r>
          </a:p>
        </p:txBody>
      </p:sp>
      <p:sp>
        <p:nvSpPr>
          <p:cNvPr id="17437" name="TextBox 117"/>
          <p:cNvSpPr txBox="1">
            <a:spLocks noChangeArrowheads="1"/>
          </p:cNvSpPr>
          <p:nvPr/>
        </p:nvSpPr>
        <p:spPr bwMode="auto">
          <a:xfrm rot="-726714">
            <a:off x="4516438" y="1760538"/>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7438" name="TextBox 119"/>
          <p:cNvSpPr txBox="1">
            <a:spLocks noChangeArrowheads="1"/>
          </p:cNvSpPr>
          <p:nvPr/>
        </p:nvSpPr>
        <p:spPr bwMode="auto">
          <a:xfrm>
            <a:off x="2717800" y="812800"/>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4084638" y="1147763"/>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702300" y="3098800"/>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306888" y="2119313"/>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367213" y="2130425"/>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416550" y="2144713"/>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494213" y="4805363"/>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7445" name="Group 135"/>
          <p:cNvGrpSpPr>
            <a:grpSpLocks/>
          </p:cNvGrpSpPr>
          <p:nvPr/>
        </p:nvGrpSpPr>
        <p:grpSpPr bwMode="auto">
          <a:xfrm>
            <a:off x="363538" y="5440363"/>
            <a:ext cx="4487862" cy="914400"/>
            <a:chOff x="362952" y="5440267"/>
            <a:chExt cx="4488447" cy="915210"/>
          </a:xfrm>
        </p:grpSpPr>
        <p:sp>
          <p:nvSpPr>
            <p:cNvPr id="17455"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a:latin typeface="Calibri" pitchFamily="34" charset="0"/>
                </a:rPr>
                <a:t>Overconsolidation Ratio   OCR  =            &gt; 1</a:t>
              </a:r>
            </a:p>
            <a:p>
              <a:endParaRPr lang="en-US" sz="1400">
                <a:latin typeface="Calibri" pitchFamily="34" charset="0"/>
              </a:endParaRPr>
            </a:p>
            <a:p>
              <a:r>
                <a:rPr lang="en-US" sz="1400">
                  <a:latin typeface="Calibri" pitchFamily="34" charset="0"/>
                </a:rPr>
                <a:t>The soil is </a:t>
              </a:r>
              <a:r>
                <a:rPr lang="en-US" sz="1400" b="1" u="sng">
                  <a:latin typeface="Calibri" pitchFamily="34" charset="0"/>
                </a:rPr>
                <a:t>oversonsolidated </a:t>
              </a:r>
              <a:r>
                <a:rPr lang="en-US" sz="1400">
                  <a:latin typeface="Calibri" pitchFamily="34" charset="0"/>
                </a:rPr>
                <a:t>(O.C.) soil </a:t>
              </a:r>
            </a:p>
          </p:txBody>
        </p:sp>
        <p:grpSp>
          <p:nvGrpSpPr>
            <p:cNvPr id="17456" name="Group 134"/>
            <p:cNvGrpSpPr>
              <a:grpSpLocks/>
            </p:cNvGrpSpPr>
            <p:nvPr/>
          </p:nvGrpSpPr>
          <p:grpSpPr bwMode="auto">
            <a:xfrm>
              <a:off x="2806884" y="5440267"/>
              <a:ext cx="425835" cy="674132"/>
              <a:chOff x="914584" y="2443067"/>
              <a:chExt cx="425835" cy="674132"/>
            </a:xfrm>
          </p:grpSpPr>
          <p:sp>
            <p:nvSpPr>
              <p:cNvPr id="17457"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7458"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3007519" y="3253582"/>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447" name="TextBox 118"/>
          <p:cNvSpPr txBox="1">
            <a:spLocks noChangeArrowheads="1"/>
          </p:cNvSpPr>
          <p:nvPr/>
        </p:nvSpPr>
        <p:spPr bwMode="auto">
          <a:xfrm>
            <a:off x="4427538" y="4367213"/>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cxnSp>
        <p:nvCxnSpPr>
          <p:cNvPr id="45" name="Straight Arrow Connector 44"/>
          <p:cNvCxnSpPr/>
          <p:nvPr/>
        </p:nvCxnSpPr>
        <p:spPr>
          <a:xfrm rot="5400000">
            <a:off x="2613819" y="3253582"/>
            <a:ext cx="3076575" cy="1587"/>
          </a:xfrm>
          <a:prstGeom prst="straightConnector1">
            <a:avLst/>
          </a:prstGeom>
          <a:ln w="1905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17449" name="TextBox 46"/>
          <p:cNvSpPr txBox="1">
            <a:spLocks noChangeArrowheads="1"/>
          </p:cNvSpPr>
          <p:nvPr/>
        </p:nvSpPr>
        <p:spPr bwMode="auto">
          <a:xfrm>
            <a:off x="3924300" y="4716463"/>
            <a:ext cx="441325" cy="369887"/>
          </a:xfrm>
          <a:prstGeom prst="rect">
            <a:avLst/>
          </a:prstGeom>
          <a:noFill/>
          <a:ln w="9525">
            <a:noFill/>
            <a:miter lim="800000"/>
            <a:headEnd/>
            <a:tailEnd/>
          </a:ln>
        </p:spPr>
        <p:txBody>
          <a:bodyPr wrap="none">
            <a:spAutoFit/>
          </a:bodyPr>
          <a:lstStyle/>
          <a:p>
            <a:r>
              <a:rPr lang="en-US" b="1">
                <a:solidFill>
                  <a:srgbClr val="92D050"/>
                </a:solidFill>
                <a:latin typeface="Calibri" pitchFamily="34" charset="0"/>
              </a:rPr>
              <a:t> P</a:t>
            </a:r>
            <a:r>
              <a:rPr lang="en-US" b="1" baseline="-25000">
                <a:solidFill>
                  <a:srgbClr val="92D050"/>
                </a:solidFill>
                <a:latin typeface="Calibri" pitchFamily="34" charset="0"/>
              </a:rPr>
              <a:t>o</a:t>
            </a:r>
          </a:p>
        </p:txBody>
      </p:sp>
      <p:sp>
        <p:nvSpPr>
          <p:cNvPr id="17450" name="TextBox 47"/>
          <p:cNvSpPr txBox="1">
            <a:spLocks noChangeArrowheads="1"/>
          </p:cNvSpPr>
          <p:nvPr/>
        </p:nvSpPr>
        <p:spPr bwMode="auto">
          <a:xfrm>
            <a:off x="266700" y="444500"/>
            <a:ext cx="301625" cy="369888"/>
          </a:xfrm>
          <a:prstGeom prst="rect">
            <a:avLst/>
          </a:prstGeom>
          <a:noFill/>
          <a:ln w="9525">
            <a:noFill/>
            <a:miter lim="800000"/>
            <a:headEnd/>
            <a:tailEnd/>
          </a:ln>
        </p:spPr>
        <p:txBody>
          <a:bodyPr wrap="none">
            <a:spAutoFit/>
          </a:bodyPr>
          <a:lstStyle/>
          <a:p>
            <a:r>
              <a:rPr lang="en-US" b="1">
                <a:latin typeface="Calibri" pitchFamily="34" charset="0"/>
              </a:rPr>
              <a:t>2</a:t>
            </a:r>
          </a:p>
        </p:txBody>
      </p:sp>
      <p:sp>
        <p:nvSpPr>
          <p:cNvPr id="49" name="Oval 48"/>
          <p:cNvSpPr/>
          <p:nvPr/>
        </p:nvSpPr>
        <p:spPr>
          <a:xfrm>
            <a:off x="177800" y="4064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52" name="Rectangle 49"/>
          <p:cNvSpPr>
            <a:spLocks noChangeArrowheads="1"/>
          </p:cNvSpPr>
          <p:nvPr/>
        </p:nvSpPr>
        <p:spPr bwMode="auto">
          <a:xfrm>
            <a:off x="711200" y="450850"/>
            <a:ext cx="2363788" cy="368300"/>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Overconsolidated Soil </a:t>
            </a:r>
            <a:endParaRPr lang="en-US" dirty="0">
              <a:latin typeface="Calibri" pitchFamily="34" charset="0"/>
            </a:endParaRPr>
          </a:p>
        </p:txBody>
      </p:sp>
      <p:sp>
        <p:nvSpPr>
          <p:cNvPr id="17453" name="Rectangle 50"/>
          <p:cNvSpPr>
            <a:spLocks noChangeArrowheads="1"/>
          </p:cNvSpPr>
          <p:nvPr/>
        </p:nvSpPr>
        <p:spPr bwMode="auto">
          <a:xfrm>
            <a:off x="774700" y="139700"/>
            <a:ext cx="3813175"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Pc</a:t>
            </a:r>
          </a:p>
        </p:txBody>
      </p:sp>
      <p:sp>
        <p:nvSpPr>
          <p:cNvPr id="17454" name="TextBox 50"/>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rgbClr val="002060"/>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4" name="Chart 13"/>
          <p:cNvGraphicFramePr>
            <a:graphicFrameLocks noGrp="1"/>
          </p:cNvGraphicFramePr>
          <p:nvPr/>
        </p:nvGraphicFramePr>
        <p:xfrm>
          <a:off x="2717800" y="22733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8438" name="TextBox 14"/>
          <p:cNvSpPr txBox="1">
            <a:spLocks noChangeArrowheads="1"/>
          </p:cNvSpPr>
          <p:nvPr/>
        </p:nvSpPr>
        <p:spPr bwMode="auto">
          <a:xfrm>
            <a:off x="5537200" y="61595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8439" name="TextBox 16"/>
          <p:cNvSpPr txBox="1">
            <a:spLocks noChangeArrowheads="1"/>
          </p:cNvSpPr>
          <p:nvPr/>
        </p:nvSpPr>
        <p:spPr bwMode="auto">
          <a:xfrm rot="-5400000">
            <a:off x="1834356" y="38806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8442" name="Group 28"/>
          <p:cNvGrpSpPr>
            <a:grpSpLocks/>
          </p:cNvGrpSpPr>
          <p:nvPr/>
        </p:nvGrpSpPr>
        <p:grpSpPr bwMode="auto">
          <a:xfrm>
            <a:off x="77565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443" name="TextBox 29"/>
          <p:cNvSpPr txBox="1">
            <a:spLocks noChangeArrowheads="1"/>
          </p:cNvSpPr>
          <p:nvPr/>
        </p:nvSpPr>
        <p:spPr bwMode="auto">
          <a:xfrm>
            <a:off x="7712075" y="806450"/>
            <a:ext cx="425450" cy="247650"/>
          </a:xfrm>
          <a:prstGeom prst="rect">
            <a:avLst/>
          </a:prstGeom>
          <a:noFill/>
          <a:ln w="9525">
            <a:noFill/>
            <a:miter lim="800000"/>
            <a:headEnd/>
            <a:tailEnd/>
          </a:ln>
        </p:spPr>
        <p:txBody>
          <a:bodyPr wrap="none">
            <a:spAutoFit/>
          </a:bodyPr>
          <a:lstStyle/>
          <a:p>
            <a:r>
              <a:rPr lang="en-US" sz="1000">
                <a:latin typeface="Calibri" pitchFamily="34" charset="0"/>
              </a:rPr>
              <a:t>W.T.</a:t>
            </a:r>
          </a:p>
        </p:txBody>
      </p:sp>
      <p:sp>
        <p:nvSpPr>
          <p:cNvPr id="18444" name="TextBox 32"/>
          <p:cNvSpPr txBox="1">
            <a:spLocks noChangeArrowheads="1"/>
          </p:cNvSpPr>
          <p:nvPr/>
        </p:nvSpPr>
        <p:spPr bwMode="auto">
          <a:xfrm>
            <a:off x="4800600" y="754063"/>
            <a:ext cx="1608138" cy="276225"/>
          </a:xfrm>
          <a:prstGeom prst="rect">
            <a:avLst/>
          </a:prstGeom>
          <a:noFill/>
          <a:ln w="9525">
            <a:noFill/>
            <a:miter lim="800000"/>
            <a:headEnd/>
            <a:tailEnd/>
          </a:ln>
        </p:spPr>
        <p:txBody>
          <a:bodyPr>
            <a:spAutoFit/>
          </a:bodyPr>
          <a:lstStyle/>
          <a:p>
            <a:pPr>
              <a:tabLst>
                <a:tab pos="857250" algn="l"/>
              </a:tabLst>
            </a:pPr>
            <a:r>
              <a:rPr lang="en-US" sz="1200">
                <a:latin typeface="Symbol" pitchFamily="18" charset="2"/>
              </a:rPr>
              <a:t>g</a:t>
            </a:r>
            <a:r>
              <a:rPr lang="en-US" sz="1200" baseline="-25000">
                <a:latin typeface="Calibri" pitchFamily="34" charset="0"/>
              </a:rPr>
              <a:t>sand</a:t>
            </a:r>
            <a:r>
              <a:rPr lang="en-US" sz="1200">
                <a:latin typeface="Calibri" pitchFamily="34" charset="0"/>
              </a:rPr>
              <a:t> </a:t>
            </a:r>
            <a:r>
              <a:rPr lang="en-US" sz="1100">
                <a:latin typeface="Times New Roman" pitchFamily="18" charset="0"/>
                <a:cs typeface="Times New Roman" pitchFamily="18" charset="0"/>
              </a:rPr>
              <a:t>= 96 pcf</a:t>
            </a:r>
          </a:p>
        </p:txBody>
      </p:sp>
      <p:sp>
        <p:nvSpPr>
          <p:cNvPr id="18445" name="TextBox 33"/>
          <p:cNvSpPr txBox="1">
            <a:spLocks noChangeArrowheads="1"/>
          </p:cNvSpPr>
          <p:nvPr/>
        </p:nvSpPr>
        <p:spPr bwMode="auto">
          <a:xfrm>
            <a:off x="4835525" y="1812925"/>
            <a:ext cx="2238375"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e</a:t>
            </a:r>
            <a:r>
              <a:rPr lang="en-US" sz="1100" baseline="-25000">
                <a:latin typeface="Times New Roman" pitchFamily="18" charset="0"/>
                <a:cs typeface="Times New Roman" pitchFamily="18" charset="0"/>
              </a:rPr>
              <a:t>o</a:t>
            </a:r>
            <a:r>
              <a:rPr lang="en-US" sz="1100">
                <a:latin typeface="Times New Roman" pitchFamily="18" charset="0"/>
                <a:cs typeface="Times New Roman" pitchFamily="18" charset="0"/>
              </a:rPr>
              <a:t> = w</a:t>
            </a:r>
            <a:r>
              <a:rPr lang="en-US" sz="1100" baseline="-25000">
                <a:latin typeface="Times New Roman" pitchFamily="18" charset="0"/>
                <a:cs typeface="Times New Roman" pitchFamily="18" charset="0"/>
              </a:rPr>
              <a:t>c  </a:t>
            </a:r>
            <a:r>
              <a:rPr lang="en-US" sz="1100">
                <a:latin typeface="Times New Roman" pitchFamily="18" charset="0"/>
                <a:cs typeface="Times New Roman" pitchFamily="18" charset="0"/>
              </a:rPr>
              <a:t>. G</a:t>
            </a:r>
            <a:r>
              <a:rPr lang="en-US" sz="1100" baseline="-25000">
                <a:latin typeface="Times New Roman" pitchFamily="18" charset="0"/>
                <a:cs typeface="Times New Roman" pitchFamily="18" charset="0"/>
              </a:rPr>
              <a:t>s  </a:t>
            </a:r>
            <a:r>
              <a:rPr lang="en-US" sz="1100">
                <a:latin typeface="Times New Roman" pitchFamily="18" charset="0"/>
                <a:cs typeface="Times New Roman" pitchFamily="18" charset="0"/>
              </a:rPr>
              <a:t>= 0.3 x 2.65 = 0.795 </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55"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3 ft</a:t>
            </a:r>
          </a:p>
        </p:txBody>
      </p:sp>
      <p:sp>
        <p:nvSpPr>
          <p:cNvPr id="18456"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4 ft</a:t>
            </a:r>
          </a:p>
        </p:txBody>
      </p:sp>
      <p:sp>
        <p:nvSpPr>
          <p:cNvPr id="18457"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8460" name="Group 68"/>
          <p:cNvGrpSpPr>
            <a:grpSpLocks/>
          </p:cNvGrpSpPr>
          <p:nvPr/>
        </p:nvGrpSpPr>
        <p:grpSpPr bwMode="auto">
          <a:xfrm>
            <a:off x="688181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8461" name="Group 69"/>
          <p:cNvGrpSpPr>
            <a:grpSpLocks/>
          </p:cNvGrpSpPr>
          <p:nvPr/>
        </p:nvGrpSpPr>
        <p:grpSpPr bwMode="auto">
          <a:xfrm>
            <a:off x="5876925"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18462" name="TextBox 78"/>
          <p:cNvSpPr txBox="1">
            <a:spLocks noChangeArrowheads="1"/>
          </p:cNvSpPr>
          <p:nvPr/>
        </p:nvSpPr>
        <p:spPr bwMode="auto">
          <a:xfrm>
            <a:off x="7753350" y="1346200"/>
            <a:ext cx="307975" cy="261938"/>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18463" name="TextBox 79"/>
          <p:cNvSpPr txBox="1">
            <a:spLocks noChangeArrowheads="1"/>
          </p:cNvSpPr>
          <p:nvPr/>
        </p:nvSpPr>
        <p:spPr bwMode="auto">
          <a:xfrm>
            <a:off x="4891088" y="995363"/>
            <a:ext cx="490537" cy="276225"/>
          </a:xfrm>
          <a:prstGeom prst="rect">
            <a:avLst/>
          </a:prstGeom>
          <a:noFill/>
          <a:ln w="9525">
            <a:noFill/>
            <a:miter lim="800000"/>
            <a:headEnd/>
            <a:tailEnd/>
          </a:ln>
        </p:spPr>
        <p:txBody>
          <a:bodyPr wrap="none">
            <a:spAutoFit/>
          </a:bodyPr>
          <a:lstStyle/>
          <a:p>
            <a:r>
              <a:rPr lang="en-US" sz="1200">
                <a:latin typeface="Calibri" pitchFamily="34" charset="0"/>
              </a:rPr>
              <a:t>Sand</a:t>
            </a:r>
          </a:p>
        </p:txBody>
      </p:sp>
      <p:sp>
        <p:nvSpPr>
          <p:cNvPr id="18464" name="TextBox 80"/>
          <p:cNvSpPr txBox="1">
            <a:spLocks noChangeArrowheads="1"/>
          </p:cNvSpPr>
          <p:nvPr/>
        </p:nvSpPr>
        <p:spPr bwMode="auto">
          <a:xfrm>
            <a:off x="4879975" y="1247775"/>
            <a:ext cx="441325" cy="276225"/>
          </a:xfrm>
          <a:prstGeom prst="rect">
            <a:avLst/>
          </a:prstGeom>
          <a:noFill/>
          <a:ln w="9525">
            <a:noFill/>
            <a:miter lim="800000"/>
            <a:headEnd/>
            <a:tailEnd/>
          </a:ln>
        </p:spPr>
        <p:txBody>
          <a:bodyPr wrap="none">
            <a:spAutoFit/>
          </a:bodyPr>
          <a:lstStyle/>
          <a:p>
            <a:r>
              <a:rPr lang="en-US" sz="1200">
                <a:latin typeface="Calibri" pitchFamily="34" charset="0"/>
              </a:rPr>
              <a:t>Clay</a:t>
            </a:r>
          </a:p>
        </p:txBody>
      </p:sp>
      <p:sp>
        <p:nvSpPr>
          <p:cNvPr id="87" name="Freeform 86"/>
          <p:cNvSpPr/>
          <p:nvPr/>
        </p:nvSpPr>
        <p:spPr>
          <a:xfrm>
            <a:off x="4532313" y="31019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5514975" y="33416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a:stCxn id="59" idx="0"/>
          </p:cNvCxnSpPr>
          <p:nvPr/>
        </p:nvCxnSpPr>
        <p:spPr>
          <a:xfrm rot="16200000" flipH="1" flipV="1">
            <a:off x="4289425" y="461327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468" name="TextBox 87"/>
          <p:cNvSpPr txBox="1">
            <a:spLocks noChangeArrowheads="1"/>
          </p:cNvSpPr>
          <p:nvPr/>
        </p:nvSpPr>
        <p:spPr bwMode="auto">
          <a:xfrm>
            <a:off x="5408613" y="5794375"/>
            <a:ext cx="387350" cy="369888"/>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sp>
        <p:nvSpPr>
          <p:cNvPr id="18469" name="TextBox 88"/>
          <p:cNvSpPr txBox="1">
            <a:spLocks noChangeArrowheads="1"/>
          </p:cNvSpPr>
          <p:nvPr/>
        </p:nvSpPr>
        <p:spPr bwMode="auto">
          <a:xfrm>
            <a:off x="325438" y="901700"/>
            <a:ext cx="4084637" cy="3036888"/>
          </a:xfrm>
          <a:prstGeom prst="rect">
            <a:avLst/>
          </a:prstGeom>
          <a:noFill/>
          <a:ln w="9525">
            <a:noFill/>
            <a:miter lim="800000"/>
            <a:headEnd/>
            <a:tailEnd/>
          </a:ln>
        </p:spPr>
        <p:txBody>
          <a:bodyPr wrap="none">
            <a:spAutoFit/>
          </a:bodyPr>
          <a:lstStyle/>
          <a:p>
            <a:pPr defTabSz="406400"/>
            <a:r>
              <a:rPr lang="en-US" sz="1400">
                <a:latin typeface="Calibri" pitchFamily="34" charset="0"/>
              </a:rPr>
              <a:t>A 150’ x 100’ building will be constructed at the site.</a:t>
            </a:r>
          </a:p>
          <a:p>
            <a:pPr defTabSz="406400"/>
            <a:r>
              <a:rPr lang="en-US" sz="1400">
                <a:latin typeface="Calibri" pitchFamily="34" charset="0"/>
              </a:rPr>
              <a:t>The vertical stress due to the addition of the building </a:t>
            </a:r>
          </a:p>
          <a:p>
            <a:pPr defTabSz="406400"/>
            <a:r>
              <a:rPr lang="en-US" sz="1400">
                <a:latin typeface="Calibri" pitchFamily="34" charset="0"/>
              </a:rPr>
              <a:t>q</a:t>
            </a:r>
            <a:r>
              <a:rPr lang="en-US" sz="1400" baseline="-25000">
                <a:latin typeface="Calibri" pitchFamily="34" charset="0"/>
              </a:rPr>
              <a:t>design</a:t>
            </a:r>
            <a:r>
              <a:rPr lang="en-US" sz="1400">
                <a:latin typeface="Calibri" pitchFamily="34" charset="0"/>
              </a:rPr>
              <a:t> =1000 lb/ft</a:t>
            </a:r>
            <a:r>
              <a:rPr lang="en-US" sz="1400" baseline="30000">
                <a:latin typeface="Calibri" pitchFamily="34" charset="0"/>
              </a:rPr>
              <a:t>2</a:t>
            </a:r>
          </a:p>
          <a:p>
            <a:pPr defTabSz="406400"/>
            <a:endParaRPr lang="en-US" sz="1400" baseline="30000">
              <a:latin typeface="Calibri" pitchFamily="34" charset="0"/>
            </a:endParaRPr>
          </a:p>
          <a:p>
            <a:pPr defTabSz="406400"/>
            <a:r>
              <a:rPr lang="en-US" sz="1400">
                <a:latin typeface="Calibri" pitchFamily="34" charset="0"/>
              </a:rPr>
              <a:t>The weight of the building Q</a:t>
            </a:r>
            <a:r>
              <a:rPr lang="en-US" sz="1400" baseline="-25000">
                <a:latin typeface="Calibri" pitchFamily="34" charset="0"/>
              </a:rPr>
              <a:t>design</a:t>
            </a:r>
            <a:r>
              <a:rPr lang="en-US" sz="1400">
                <a:latin typeface="Calibri" pitchFamily="34" charset="0"/>
              </a:rPr>
              <a:t> will be transferred </a:t>
            </a:r>
          </a:p>
          <a:p>
            <a:pPr defTabSz="406400"/>
            <a:r>
              <a:rPr lang="en-US" sz="1400">
                <a:latin typeface="Calibri" pitchFamily="34" charset="0"/>
              </a:rPr>
              <a:t>to the mid height of the clay layer</a:t>
            </a:r>
          </a:p>
          <a:p>
            <a:pPr defTabSz="406400"/>
            <a:endParaRPr lang="en-US" sz="1400">
              <a:latin typeface="Calibri" pitchFamily="34" charset="0"/>
            </a:endParaRPr>
          </a:p>
          <a:p>
            <a:pPr defTabSz="406400"/>
            <a:r>
              <a:rPr lang="en-US" sz="1400">
                <a:latin typeface="Calibri" pitchFamily="34" charset="0"/>
              </a:rPr>
              <a:t>Q</a:t>
            </a:r>
            <a:r>
              <a:rPr lang="en-US" sz="1400" baseline="-25000">
                <a:latin typeface="Calibri" pitchFamily="34" charset="0"/>
              </a:rPr>
              <a:t>design </a:t>
            </a:r>
            <a:r>
              <a:rPr lang="en-US" sz="1400">
                <a:latin typeface="Calibri" pitchFamily="34" charset="0"/>
              </a:rPr>
              <a:t>=  15,000,000 lb</a:t>
            </a:r>
          </a:p>
          <a:p>
            <a:pPr defTabSz="406400"/>
            <a:endParaRPr lang="en-US" sz="1400">
              <a:latin typeface="Calibri" pitchFamily="34" charset="0"/>
            </a:endParaRPr>
          </a:p>
          <a:p>
            <a:pPr defTabSz="406400"/>
            <a:r>
              <a:rPr lang="en-US" sz="1400">
                <a:latin typeface="Calibri" pitchFamily="34" charset="0"/>
              </a:rPr>
              <a:t>The added stress at  15’ from </a:t>
            </a:r>
          </a:p>
          <a:p>
            <a:pPr defTabSz="406400"/>
            <a:r>
              <a:rPr lang="en-US" sz="1400">
                <a:latin typeface="Calibri" pitchFamily="34" charset="0"/>
              </a:rPr>
              <a:t>the ground surface is</a:t>
            </a:r>
          </a:p>
          <a:p>
            <a:pPr defTabSz="406400"/>
            <a:endParaRPr lang="en-US" sz="1400">
              <a:latin typeface="Calibri" pitchFamily="34" charset="0"/>
            </a:endParaRPr>
          </a:p>
          <a:p>
            <a:pPr defTabSz="406400"/>
            <a:endParaRPr lang="en-US" sz="1400">
              <a:latin typeface="Calibri" pitchFamily="34" charset="0"/>
            </a:endParaRPr>
          </a:p>
          <a:p>
            <a:pPr defTabSz="406400"/>
            <a:r>
              <a:rPr lang="en-US" sz="1400">
                <a:latin typeface="Symbol" pitchFamily="18" charset="2"/>
              </a:rPr>
              <a:t>D</a:t>
            </a:r>
            <a:r>
              <a:rPr lang="en-US" sz="1400">
                <a:latin typeface="Calibri" pitchFamily="34" charset="0"/>
              </a:rPr>
              <a:t>p = </a:t>
            </a:r>
          </a:p>
        </p:txBody>
      </p:sp>
      <p:sp>
        <p:nvSpPr>
          <p:cNvPr id="18470"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a:latin typeface="Calibri" pitchFamily="34" charset="0"/>
              </a:rPr>
              <a:t>Example:</a:t>
            </a:r>
          </a:p>
        </p:txBody>
      </p:sp>
      <p:sp>
        <p:nvSpPr>
          <p:cNvPr id="91" name="Oval 90"/>
          <p:cNvSpPr/>
          <p:nvPr/>
        </p:nvSpPr>
        <p:spPr>
          <a:xfrm>
            <a:off x="4541838" y="30686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4887913" y="30908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5122863" y="31305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5659438" y="35020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5945188" y="39052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6342063" y="45116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6632575" y="49545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4908550" y="47307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9975" y="47117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5732463" y="49736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850063" y="52974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4370388" y="28098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sp>
        <p:nvSpPr>
          <p:cNvPr id="102" name="Rectangle 101"/>
          <p:cNvSpPr/>
          <p:nvPr/>
        </p:nvSpPr>
        <p:spPr>
          <a:xfrm>
            <a:off x="6223000" y="241300"/>
            <a:ext cx="723900" cy="571500"/>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84" name="TextBox 103"/>
          <p:cNvSpPr txBox="1">
            <a:spLocks noChangeArrowheads="1"/>
          </p:cNvSpPr>
          <p:nvPr/>
        </p:nvSpPr>
        <p:spPr bwMode="auto">
          <a:xfrm>
            <a:off x="6180138" y="0"/>
            <a:ext cx="776287" cy="307975"/>
          </a:xfrm>
          <a:prstGeom prst="rect">
            <a:avLst/>
          </a:prstGeom>
          <a:noFill/>
          <a:ln w="9525">
            <a:noFill/>
            <a:miter lim="800000"/>
            <a:headEnd/>
            <a:tailEnd/>
          </a:ln>
        </p:spPr>
        <p:txBody>
          <a:bodyPr wrap="none">
            <a:spAutoFit/>
          </a:bodyPr>
          <a:lstStyle/>
          <a:p>
            <a:pPr defTabSz="406400"/>
            <a:r>
              <a:rPr lang="en-US" sz="1400">
                <a:latin typeface="Calibri" pitchFamily="34" charset="0"/>
              </a:rPr>
              <a:t>Building</a:t>
            </a:r>
          </a:p>
        </p:txBody>
      </p:sp>
      <p:cxnSp>
        <p:nvCxnSpPr>
          <p:cNvPr id="111" name="Straight Arrow Connector 110"/>
          <p:cNvCxnSpPr/>
          <p:nvPr/>
        </p:nvCxnSpPr>
        <p:spPr>
          <a:xfrm rot="5400000">
            <a:off x="6173788" y="696913"/>
            <a:ext cx="2301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327775" y="696913"/>
            <a:ext cx="230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80175" y="696913"/>
            <a:ext cx="230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6632575" y="696913"/>
            <a:ext cx="230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783388" y="696913"/>
            <a:ext cx="2301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90" name="TextBox 118"/>
          <p:cNvSpPr txBox="1">
            <a:spLocks noChangeArrowheads="1"/>
          </p:cNvSpPr>
          <p:nvPr/>
        </p:nvSpPr>
        <p:spPr bwMode="auto">
          <a:xfrm>
            <a:off x="6296025" y="331788"/>
            <a:ext cx="536575" cy="276225"/>
          </a:xfrm>
          <a:prstGeom prst="rect">
            <a:avLst/>
          </a:prstGeom>
          <a:noFill/>
          <a:ln w="9525">
            <a:noFill/>
            <a:miter lim="800000"/>
            <a:headEnd/>
            <a:tailEnd/>
          </a:ln>
        </p:spPr>
        <p:txBody>
          <a:bodyPr wrap="none">
            <a:spAutoFit/>
          </a:bodyPr>
          <a:lstStyle/>
          <a:p>
            <a:r>
              <a:rPr lang="en-US" sz="1200">
                <a:latin typeface="Calibri" pitchFamily="34" charset="0"/>
              </a:rPr>
              <a:t>q</a:t>
            </a:r>
            <a:r>
              <a:rPr lang="en-US" sz="1200" baseline="-25000">
                <a:latin typeface="Calibri" pitchFamily="34" charset="0"/>
              </a:rPr>
              <a:t>design</a:t>
            </a:r>
          </a:p>
        </p:txBody>
      </p:sp>
      <p:sp>
        <p:nvSpPr>
          <p:cNvPr id="120" name="Trapezoid 119"/>
          <p:cNvSpPr/>
          <p:nvPr/>
        </p:nvSpPr>
        <p:spPr>
          <a:xfrm>
            <a:off x="5875338" y="812800"/>
            <a:ext cx="1416050" cy="862013"/>
          </a:xfrm>
          <a:prstGeom prst="trapezoid">
            <a:avLst>
              <a:gd name="adj" fmla="val 40193"/>
            </a:avLst>
          </a:prstGeom>
          <a:solidFill>
            <a:srgbClr val="4F81BD">
              <a:alpha val="18824"/>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3" name="Straight Arrow Connector 122"/>
          <p:cNvCxnSpPr/>
          <p:nvPr/>
        </p:nvCxnSpPr>
        <p:spPr>
          <a:xfrm rot="5400000">
            <a:off x="4935538"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a:off x="5054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18477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5308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440363"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5400000">
            <a:off x="555942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89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7816057"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7946232"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8065294"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nvGrpSpPr>
          <p:cNvPr id="18502" name="Group 68"/>
          <p:cNvGrpSpPr>
            <a:grpSpLocks/>
          </p:cNvGrpSpPr>
          <p:nvPr/>
        </p:nvGrpSpPr>
        <p:grpSpPr bwMode="auto">
          <a:xfrm>
            <a:off x="5878513" y="1528763"/>
            <a:ext cx="758825" cy="149225"/>
            <a:chOff x="5240338" y="1524006"/>
            <a:chExt cx="888999" cy="153190"/>
          </a:xfrm>
        </p:grpSpPr>
        <p:cxnSp>
          <p:nvCxnSpPr>
            <p:cNvPr id="141" name="Straight Arrow Connector 140"/>
            <p:cNvCxnSpPr/>
            <p:nvPr/>
          </p:nvCxnSpPr>
          <p:spPr>
            <a:xfrm rot="5400000">
              <a:off x="5165603"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5295791"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5414820"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546868"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669616"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801665"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920694"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6050882" y="1598741"/>
              <a:ext cx="153190" cy="3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0" name="Straight Arrow Connector 149"/>
          <p:cNvCxnSpPr/>
          <p:nvPr/>
        </p:nvCxnSpPr>
        <p:spPr>
          <a:xfrm rot="5400000">
            <a:off x="6667500" y="1601788"/>
            <a:ext cx="149225"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6779419" y="1602582"/>
            <a:ext cx="149225"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6881019" y="1602582"/>
            <a:ext cx="149225"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6992938" y="1601788"/>
            <a:ext cx="149225"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7097713" y="1601788"/>
            <a:ext cx="149225"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7207250" y="1606550"/>
            <a:ext cx="149225"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509" name="TextBox 138"/>
          <p:cNvSpPr txBox="1">
            <a:spLocks noChangeArrowheads="1"/>
          </p:cNvSpPr>
          <p:nvPr/>
        </p:nvSpPr>
        <p:spPr bwMode="auto">
          <a:xfrm>
            <a:off x="5372100" y="1350963"/>
            <a:ext cx="307975" cy="261937"/>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159" name="TextBox 158"/>
          <p:cNvSpPr txBox="1"/>
          <p:nvPr/>
        </p:nvSpPr>
        <p:spPr>
          <a:xfrm>
            <a:off x="6410325" y="1273175"/>
            <a:ext cx="449263" cy="3063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1</a:t>
            </a:r>
          </a:p>
        </p:txBody>
      </p:sp>
      <p:sp>
        <p:nvSpPr>
          <p:cNvPr id="18511" name="TextBox 159"/>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a:latin typeface="Calibri" pitchFamily="34" charset="0"/>
              </a:rPr>
              <a:t>G.S.</a:t>
            </a:r>
          </a:p>
        </p:txBody>
      </p:sp>
      <p:sp>
        <p:nvSpPr>
          <p:cNvPr id="161" name="Isosceles Triangle 160"/>
          <p:cNvSpPr/>
          <p:nvPr/>
        </p:nvSpPr>
        <p:spPr>
          <a:xfrm rot="10800000">
            <a:off x="7450138" y="693738"/>
            <a:ext cx="79375" cy="80962"/>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8513" name="Group 112"/>
          <p:cNvGrpSpPr>
            <a:grpSpLocks/>
          </p:cNvGrpSpPr>
          <p:nvPr/>
        </p:nvGrpSpPr>
        <p:grpSpPr bwMode="auto">
          <a:xfrm>
            <a:off x="673100" y="3536950"/>
            <a:ext cx="1447800" cy="511175"/>
            <a:chOff x="736600" y="3536434"/>
            <a:chExt cx="1447832" cy="512465"/>
          </a:xfrm>
        </p:grpSpPr>
        <p:cxnSp>
          <p:nvCxnSpPr>
            <p:cNvPr id="163" name="Straight Connector 162"/>
            <p:cNvCxnSpPr/>
            <p:nvPr/>
          </p:nvCxnSpPr>
          <p:spPr>
            <a:xfrm>
              <a:off x="863603" y="3784709"/>
              <a:ext cx="12192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19" name="TextBox 163"/>
            <p:cNvSpPr txBox="1">
              <a:spLocks noChangeArrowheads="1"/>
            </p:cNvSpPr>
            <p:nvPr/>
          </p:nvSpPr>
          <p:spPr bwMode="auto">
            <a:xfrm>
              <a:off x="736600" y="3771900"/>
              <a:ext cx="1447832" cy="276999"/>
            </a:xfrm>
            <a:prstGeom prst="rect">
              <a:avLst/>
            </a:prstGeom>
            <a:noFill/>
            <a:ln w="9525">
              <a:noFill/>
              <a:miter lim="800000"/>
              <a:headEnd/>
              <a:tailEnd/>
            </a:ln>
          </p:spPr>
          <p:txBody>
            <a:bodyPr wrap="none">
              <a:spAutoFit/>
            </a:bodyPr>
            <a:lstStyle/>
            <a:p>
              <a:r>
                <a:rPr lang="en-US" sz="1200">
                  <a:latin typeface="Calibri" pitchFamily="34" charset="0"/>
                </a:rPr>
                <a:t>(150+15) x (100+15)</a:t>
              </a:r>
            </a:p>
          </p:txBody>
        </p:sp>
        <p:sp>
          <p:nvSpPr>
            <p:cNvPr id="18520" name="Rectangle 111"/>
            <p:cNvSpPr>
              <a:spLocks noChangeArrowheads="1"/>
            </p:cNvSpPr>
            <p:nvPr/>
          </p:nvSpPr>
          <p:spPr bwMode="auto">
            <a:xfrm>
              <a:off x="964878" y="3536434"/>
              <a:ext cx="1040670" cy="276999"/>
            </a:xfrm>
            <a:prstGeom prst="rect">
              <a:avLst/>
            </a:prstGeom>
            <a:noFill/>
            <a:ln w="9525">
              <a:noFill/>
              <a:miter lim="800000"/>
              <a:headEnd/>
              <a:tailEnd/>
            </a:ln>
          </p:spPr>
          <p:txBody>
            <a:bodyPr wrap="none">
              <a:spAutoFit/>
            </a:bodyPr>
            <a:lstStyle/>
            <a:p>
              <a:r>
                <a:rPr lang="en-US" sz="1200">
                  <a:latin typeface="Calibri" pitchFamily="34" charset="0"/>
                </a:rPr>
                <a:t>15,000,000 lb</a:t>
              </a:r>
            </a:p>
          </p:txBody>
        </p:sp>
      </p:grpSp>
      <p:sp>
        <p:nvSpPr>
          <p:cNvPr id="18514" name="TextBox 113"/>
          <p:cNvSpPr txBox="1">
            <a:spLocks noChangeArrowheads="1"/>
          </p:cNvSpPr>
          <p:nvPr/>
        </p:nvSpPr>
        <p:spPr bwMode="auto">
          <a:xfrm>
            <a:off x="406400" y="4241800"/>
            <a:ext cx="1520825" cy="307975"/>
          </a:xfrm>
          <a:prstGeom prst="rect">
            <a:avLst/>
          </a:prstGeom>
          <a:noFill/>
          <a:ln w="9525">
            <a:noFill/>
            <a:miter lim="800000"/>
            <a:headEnd/>
            <a:tailEnd/>
          </a:ln>
        </p:spPr>
        <p:txBody>
          <a:bodyPr wrap="none">
            <a:spAutoFit/>
          </a:bodyPr>
          <a:lstStyle/>
          <a:p>
            <a:r>
              <a:rPr lang="en-US" sz="1400">
                <a:latin typeface="Symbol" pitchFamily="18" charset="2"/>
              </a:rPr>
              <a:t>D</a:t>
            </a:r>
            <a:r>
              <a:rPr lang="en-US" sz="1400">
                <a:latin typeface="Calibri" pitchFamily="34" charset="0"/>
              </a:rPr>
              <a:t>P = 790.51 lb/ft</a:t>
            </a:r>
            <a:r>
              <a:rPr lang="en-US" sz="1400" baseline="-25000">
                <a:latin typeface="Calibri" pitchFamily="34" charset="0"/>
              </a:rPr>
              <a:t>2</a:t>
            </a:r>
            <a:r>
              <a:rPr lang="en-US" sz="1400">
                <a:latin typeface="Calibri" pitchFamily="34" charset="0"/>
              </a:rPr>
              <a:t> </a:t>
            </a:r>
          </a:p>
        </p:txBody>
      </p:sp>
      <p:sp>
        <p:nvSpPr>
          <p:cNvPr id="18515" name="TextBox 120"/>
          <p:cNvSpPr txBox="1">
            <a:spLocks noChangeArrowheads="1"/>
          </p:cNvSpPr>
          <p:nvPr/>
        </p:nvSpPr>
        <p:spPr bwMode="auto">
          <a:xfrm>
            <a:off x="266700" y="4927600"/>
            <a:ext cx="2355850" cy="738188"/>
          </a:xfrm>
          <a:prstGeom prst="rect">
            <a:avLst/>
          </a:prstGeom>
          <a:noFill/>
          <a:ln w="9525">
            <a:noFill/>
            <a:miter lim="800000"/>
            <a:headEnd/>
            <a:tailEnd/>
          </a:ln>
        </p:spPr>
        <p:txBody>
          <a:bodyPr wrap="none">
            <a:spAutoFit/>
          </a:bodyPr>
          <a:lstStyle/>
          <a:p>
            <a:r>
              <a:rPr lang="en-US" sz="1400">
                <a:latin typeface="Symbol" pitchFamily="18" charset="2"/>
              </a:rPr>
              <a:t>D</a:t>
            </a:r>
            <a:r>
              <a:rPr lang="en-US" sz="1400">
                <a:latin typeface="Calibri" pitchFamily="34" charset="0"/>
              </a:rPr>
              <a:t>P  + P</a:t>
            </a:r>
            <a:r>
              <a:rPr lang="en-US" sz="1400" baseline="-25000">
                <a:latin typeface="Calibri" pitchFamily="34" charset="0"/>
              </a:rPr>
              <a:t>o</a:t>
            </a:r>
            <a:r>
              <a:rPr lang="en-US" sz="1400">
                <a:latin typeface="Calibri" pitchFamily="34" charset="0"/>
              </a:rPr>
              <a:t> = </a:t>
            </a:r>
          </a:p>
          <a:p>
            <a:endParaRPr lang="en-US" sz="1400">
              <a:latin typeface="Calibri" pitchFamily="34" charset="0"/>
            </a:endParaRPr>
          </a:p>
          <a:p>
            <a:r>
              <a:rPr lang="en-US" sz="1400">
                <a:latin typeface="Calibri" pitchFamily="34" charset="0"/>
              </a:rPr>
              <a:t>790.51 + 803 = 1593.51 lb/ft</a:t>
            </a:r>
            <a:r>
              <a:rPr lang="en-US" sz="1400" baseline="30000">
                <a:latin typeface="Calibri" pitchFamily="34" charset="0"/>
              </a:rPr>
              <a:t>2</a:t>
            </a:r>
            <a:r>
              <a:rPr lang="en-US" sz="1400">
                <a:latin typeface="Calibri" pitchFamily="34" charset="0"/>
              </a:rPr>
              <a:t> </a:t>
            </a:r>
          </a:p>
        </p:txBody>
      </p:sp>
      <p:cxnSp>
        <p:nvCxnSpPr>
          <p:cNvPr id="122" name="Straight Arrow Connector 121"/>
          <p:cNvCxnSpPr/>
          <p:nvPr/>
        </p:nvCxnSpPr>
        <p:spPr>
          <a:xfrm rot="16200000" flipH="1" flipV="1">
            <a:off x="5076825" y="461327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517" name="TextBox 118"/>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rgbClr val="002060"/>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4" name="Chart 13"/>
          <p:cNvGraphicFramePr>
            <a:graphicFrameLocks noGrp="1"/>
          </p:cNvGraphicFramePr>
          <p:nvPr/>
        </p:nvGraphicFramePr>
        <p:xfrm>
          <a:off x="2717800" y="22733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9462" name="TextBox 14"/>
          <p:cNvSpPr txBox="1">
            <a:spLocks noChangeArrowheads="1"/>
          </p:cNvSpPr>
          <p:nvPr/>
        </p:nvSpPr>
        <p:spPr bwMode="auto">
          <a:xfrm>
            <a:off x="5537200" y="61595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9463" name="TextBox 16"/>
          <p:cNvSpPr txBox="1">
            <a:spLocks noChangeArrowheads="1"/>
          </p:cNvSpPr>
          <p:nvPr/>
        </p:nvSpPr>
        <p:spPr bwMode="auto">
          <a:xfrm rot="-5400000">
            <a:off x="1834356" y="38806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9466" name="Group 28"/>
          <p:cNvGrpSpPr>
            <a:grpSpLocks/>
          </p:cNvGrpSpPr>
          <p:nvPr/>
        </p:nvGrpSpPr>
        <p:grpSpPr bwMode="auto">
          <a:xfrm>
            <a:off x="77565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467" name="TextBox 29"/>
          <p:cNvSpPr txBox="1">
            <a:spLocks noChangeArrowheads="1"/>
          </p:cNvSpPr>
          <p:nvPr/>
        </p:nvSpPr>
        <p:spPr bwMode="auto">
          <a:xfrm>
            <a:off x="7712075" y="806450"/>
            <a:ext cx="425450" cy="247650"/>
          </a:xfrm>
          <a:prstGeom prst="rect">
            <a:avLst/>
          </a:prstGeom>
          <a:noFill/>
          <a:ln w="9525">
            <a:noFill/>
            <a:miter lim="800000"/>
            <a:headEnd/>
            <a:tailEnd/>
          </a:ln>
        </p:spPr>
        <p:txBody>
          <a:bodyPr wrap="none">
            <a:spAutoFit/>
          </a:bodyPr>
          <a:lstStyle/>
          <a:p>
            <a:r>
              <a:rPr lang="en-US" sz="1000">
                <a:latin typeface="Calibri" pitchFamily="34" charset="0"/>
              </a:rPr>
              <a:t>W.T.</a:t>
            </a:r>
          </a:p>
        </p:txBody>
      </p:sp>
      <p:sp>
        <p:nvSpPr>
          <p:cNvPr id="19468" name="TextBox 32"/>
          <p:cNvSpPr txBox="1">
            <a:spLocks noChangeArrowheads="1"/>
          </p:cNvSpPr>
          <p:nvPr/>
        </p:nvSpPr>
        <p:spPr bwMode="auto">
          <a:xfrm>
            <a:off x="4800600" y="754063"/>
            <a:ext cx="1608138" cy="276225"/>
          </a:xfrm>
          <a:prstGeom prst="rect">
            <a:avLst/>
          </a:prstGeom>
          <a:noFill/>
          <a:ln w="9525">
            <a:noFill/>
            <a:miter lim="800000"/>
            <a:headEnd/>
            <a:tailEnd/>
          </a:ln>
        </p:spPr>
        <p:txBody>
          <a:bodyPr>
            <a:spAutoFit/>
          </a:bodyPr>
          <a:lstStyle/>
          <a:p>
            <a:pPr>
              <a:tabLst>
                <a:tab pos="857250" algn="l"/>
              </a:tabLst>
            </a:pPr>
            <a:r>
              <a:rPr lang="en-US" sz="1200">
                <a:latin typeface="Symbol" pitchFamily="18" charset="2"/>
              </a:rPr>
              <a:t>g</a:t>
            </a:r>
            <a:r>
              <a:rPr lang="en-US" sz="1200" baseline="-25000">
                <a:latin typeface="Calibri" pitchFamily="34" charset="0"/>
              </a:rPr>
              <a:t>sand</a:t>
            </a:r>
            <a:r>
              <a:rPr lang="en-US" sz="1200">
                <a:latin typeface="Calibri" pitchFamily="34" charset="0"/>
              </a:rPr>
              <a:t> </a:t>
            </a:r>
            <a:r>
              <a:rPr lang="en-US" sz="1100">
                <a:latin typeface="Times New Roman" pitchFamily="18" charset="0"/>
                <a:cs typeface="Times New Roman" pitchFamily="18" charset="0"/>
              </a:rPr>
              <a:t>= 96 pcf</a:t>
            </a:r>
          </a:p>
        </p:txBody>
      </p:sp>
      <p:sp>
        <p:nvSpPr>
          <p:cNvPr id="19469" name="TextBox 33"/>
          <p:cNvSpPr txBox="1">
            <a:spLocks noChangeArrowheads="1"/>
          </p:cNvSpPr>
          <p:nvPr/>
        </p:nvSpPr>
        <p:spPr bwMode="auto">
          <a:xfrm>
            <a:off x="4835525" y="1812925"/>
            <a:ext cx="2238375"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e</a:t>
            </a:r>
            <a:r>
              <a:rPr lang="en-US" sz="1100" baseline="-25000">
                <a:latin typeface="Times New Roman" pitchFamily="18" charset="0"/>
                <a:cs typeface="Times New Roman" pitchFamily="18" charset="0"/>
              </a:rPr>
              <a:t>o</a:t>
            </a:r>
            <a:r>
              <a:rPr lang="en-US" sz="1100">
                <a:latin typeface="Times New Roman" pitchFamily="18" charset="0"/>
                <a:cs typeface="Times New Roman" pitchFamily="18" charset="0"/>
              </a:rPr>
              <a:t> = w</a:t>
            </a:r>
            <a:r>
              <a:rPr lang="en-US" sz="1100" baseline="-25000">
                <a:latin typeface="Times New Roman" pitchFamily="18" charset="0"/>
                <a:cs typeface="Times New Roman" pitchFamily="18" charset="0"/>
              </a:rPr>
              <a:t>c  </a:t>
            </a:r>
            <a:r>
              <a:rPr lang="en-US" sz="1100">
                <a:latin typeface="Times New Roman" pitchFamily="18" charset="0"/>
                <a:cs typeface="Times New Roman" pitchFamily="18" charset="0"/>
              </a:rPr>
              <a:t>. G</a:t>
            </a:r>
            <a:r>
              <a:rPr lang="en-US" sz="1100" baseline="-25000">
                <a:latin typeface="Times New Roman" pitchFamily="18" charset="0"/>
                <a:cs typeface="Times New Roman" pitchFamily="18" charset="0"/>
              </a:rPr>
              <a:t>s  </a:t>
            </a:r>
            <a:r>
              <a:rPr lang="en-US" sz="1100">
                <a:latin typeface="Times New Roman" pitchFamily="18" charset="0"/>
                <a:cs typeface="Times New Roman" pitchFamily="18" charset="0"/>
              </a:rPr>
              <a:t>= 0.3 x 2.65 = 0.795 </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79"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3 ft</a:t>
            </a:r>
          </a:p>
        </p:txBody>
      </p:sp>
      <p:sp>
        <p:nvSpPr>
          <p:cNvPr id="19480"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4 ft</a:t>
            </a:r>
          </a:p>
        </p:txBody>
      </p:sp>
      <p:sp>
        <p:nvSpPr>
          <p:cNvPr id="19481"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9484" name="Group 68"/>
          <p:cNvGrpSpPr>
            <a:grpSpLocks/>
          </p:cNvGrpSpPr>
          <p:nvPr/>
        </p:nvGrpSpPr>
        <p:grpSpPr bwMode="auto">
          <a:xfrm>
            <a:off x="688181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9485" name="Group 69"/>
          <p:cNvGrpSpPr>
            <a:grpSpLocks/>
          </p:cNvGrpSpPr>
          <p:nvPr/>
        </p:nvGrpSpPr>
        <p:grpSpPr bwMode="auto">
          <a:xfrm>
            <a:off x="5876925"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19486" name="TextBox 78"/>
          <p:cNvSpPr txBox="1">
            <a:spLocks noChangeArrowheads="1"/>
          </p:cNvSpPr>
          <p:nvPr/>
        </p:nvSpPr>
        <p:spPr bwMode="auto">
          <a:xfrm>
            <a:off x="7753350" y="1346200"/>
            <a:ext cx="307975" cy="261938"/>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19487" name="TextBox 79"/>
          <p:cNvSpPr txBox="1">
            <a:spLocks noChangeArrowheads="1"/>
          </p:cNvSpPr>
          <p:nvPr/>
        </p:nvSpPr>
        <p:spPr bwMode="auto">
          <a:xfrm>
            <a:off x="4891088" y="995363"/>
            <a:ext cx="490537" cy="276225"/>
          </a:xfrm>
          <a:prstGeom prst="rect">
            <a:avLst/>
          </a:prstGeom>
          <a:noFill/>
          <a:ln w="9525">
            <a:noFill/>
            <a:miter lim="800000"/>
            <a:headEnd/>
            <a:tailEnd/>
          </a:ln>
        </p:spPr>
        <p:txBody>
          <a:bodyPr wrap="none">
            <a:spAutoFit/>
          </a:bodyPr>
          <a:lstStyle/>
          <a:p>
            <a:r>
              <a:rPr lang="en-US" sz="1200">
                <a:latin typeface="Calibri" pitchFamily="34" charset="0"/>
              </a:rPr>
              <a:t>Sand</a:t>
            </a:r>
          </a:p>
        </p:txBody>
      </p:sp>
      <p:sp>
        <p:nvSpPr>
          <p:cNvPr id="19488" name="TextBox 80"/>
          <p:cNvSpPr txBox="1">
            <a:spLocks noChangeArrowheads="1"/>
          </p:cNvSpPr>
          <p:nvPr/>
        </p:nvSpPr>
        <p:spPr bwMode="auto">
          <a:xfrm>
            <a:off x="4879975" y="1247775"/>
            <a:ext cx="441325" cy="276225"/>
          </a:xfrm>
          <a:prstGeom prst="rect">
            <a:avLst/>
          </a:prstGeom>
          <a:noFill/>
          <a:ln w="9525">
            <a:noFill/>
            <a:miter lim="800000"/>
            <a:headEnd/>
            <a:tailEnd/>
          </a:ln>
        </p:spPr>
        <p:txBody>
          <a:bodyPr wrap="none">
            <a:spAutoFit/>
          </a:bodyPr>
          <a:lstStyle/>
          <a:p>
            <a:r>
              <a:rPr lang="en-US" sz="1200">
                <a:latin typeface="Calibri" pitchFamily="34" charset="0"/>
              </a:rPr>
              <a:t>Clay</a:t>
            </a:r>
          </a:p>
        </p:txBody>
      </p:sp>
      <p:sp>
        <p:nvSpPr>
          <p:cNvPr id="87" name="Freeform 86"/>
          <p:cNvSpPr/>
          <p:nvPr/>
        </p:nvSpPr>
        <p:spPr>
          <a:xfrm>
            <a:off x="4532313" y="31019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5514975" y="33416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a:stCxn id="59" idx="0"/>
          </p:cNvCxnSpPr>
          <p:nvPr/>
        </p:nvCxnSpPr>
        <p:spPr>
          <a:xfrm rot="16200000" flipH="1" flipV="1">
            <a:off x="4289425" y="461327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492" name="TextBox 87"/>
          <p:cNvSpPr txBox="1">
            <a:spLocks noChangeArrowheads="1"/>
          </p:cNvSpPr>
          <p:nvPr/>
        </p:nvSpPr>
        <p:spPr bwMode="auto">
          <a:xfrm>
            <a:off x="5408613" y="5794375"/>
            <a:ext cx="387350" cy="369888"/>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sp>
        <p:nvSpPr>
          <p:cNvPr id="19493" name="TextBox 89"/>
          <p:cNvSpPr txBox="1">
            <a:spLocks noChangeArrowheads="1"/>
          </p:cNvSpPr>
          <p:nvPr/>
        </p:nvSpPr>
        <p:spPr bwMode="auto">
          <a:xfrm>
            <a:off x="201613" y="179388"/>
            <a:ext cx="1058862" cy="368300"/>
          </a:xfrm>
          <a:prstGeom prst="rect">
            <a:avLst/>
          </a:prstGeom>
          <a:noFill/>
          <a:ln w="9525">
            <a:noFill/>
            <a:miter lim="800000"/>
            <a:headEnd/>
            <a:tailEnd/>
          </a:ln>
        </p:spPr>
        <p:txBody>
          <a:bodyPr wrap="none">
            <a:spAutoFit/>
          </a:bodyPr>
          <a:lstStyle/>
          <a:p>
            <a:r>
              <a:rPr lang="en-US" b="1" u="sng">
                <a:latin typeface="Calibri" pitchFamily="34" charset="0"/>
              </a:rPr>
              <a:t>Example:</a:t>
            </a:r>
          </a:p>
        </p:txBody>
      </p:sp>
      <p:sp>
        <p:nvSpPr>
          <p:cNvPr id="91" name="Oval 90"/>
          <p:cNvSpPr/>
          <p:nvPr/>
        </p:nvSpPr>
        <p:spPr>
          <a:xfrm>
            <a:off x="4541838" y="30686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4887913" y="30908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5122863" y="31305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5659438" y="35020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5945188" y="39052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6342063" y="45116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6632575" y="49545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4908550" y="47307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9975" y="47117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5732463" y="49736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850063" y="52974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4370388" y="28098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sp>
        <p:nvSpPr>
          <p:cNvPr id="102" name="Rectangle 101"/>
          <p:cNvSpPr/>
          <p:nvPr/>
        </p:nvSpPr>
        <p:spPr>
          <a:xfrm>
            <a:off x="6223000" y="241300"/>
            <a:ext cx="723900" cy="571500"/>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507" name="TextBox 103"/>
          <p:cNvSpPr txBox="1">
            <a:spLocks noChangeArrowheads="1"/>
          </p:cNvSpPr>
          <p:nvPr/>
        </p:nvSpPr>
        <p:spPr bwMode="auto">
          <a:xfrm>
            <a:off x="6180138" y="0"/>
            <a:ext cx="776287" cy="307975"/>
          </a:xfrm>
          <a:prstGeom prst="rect">
            <a:avLst/>
          </a:prstGeom>
          <a:noFill/>
          <a:ln w="9525">
            <a:noFill/>
            <a:miter lim="800000"/>
            <a:headEnd/>
            <a:tailEnd/>
          </a:ln>
        </p:spPr>
        <p:txBody>
          <a:bodyPr wrap="none">
            <a:spAutoFit/>
          </a:bodyPr>
          <a:lstStyle/>
          <a:p>
            <a:pPr defTabSz="406400"/>
            <a:r>
              <a:rPr lang="en-US" sz="1400">
                <a:latin typeface="Calibri" pitchFamily="34" charset="0"/>
              </a:rPr>
              <a:t>Building</a:t>
            </a:r>
          </a:p>
        </p:txBody>
      </p:sp>
      <p:cxnSp>
        <p:nvCxnSpPr>
          <p:cNvPr id="111" name="Straight Arrow Connector 110"/>
          <p:cNvCxnSpPr/>
          <p:nvPr/>
        </p:nvCxnSpPr>
        <p:spPr>
          <a:xfrm rot="5400000">
            <a:off x="6173788" y="696913"/>
            <a:ext cx="2301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327775" y="696913"/>
            <a:ext cx="230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80175" y="696913"/>
            <a:ext cx="230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6632575" y="696913"/>
            <a:ext cx="230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783388" y="696913"/>
            <a:ext cx="2301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13" name="TextBox 118"/>
          <p:cNvSpPr txBox="1">
            <a:spLocks noChangeArrowheads="1"/>
          </p:cNvSpPr>
          <p:nvPr/>
        </p:nvSpPr>
        <p:spPr bwMode="auto">
          <a:xfrm>
            <a:off x="6296025" y="331788"/>
            <a:ext cx="536575" cy="276225"/>
          </a:xfrm>
          <a:prstGeom prst="rect">
            <a:avLst/>
          </a:prstGeom>
          <a:noFill/>
          <a:ln w="9525">
            <a:noFill/>
            <a:miter lim="800000"/>
            <a:headEnd/>
            <a:tailEnd/>
          </a:ln>
        </p:spPr>
        <p:txBody>
          <a:bodyPr wrap="none">
            <a:spAutoFit/>
          </a:bodyPr>
          <a:lstStyle/>
          <a:p>
            <a:r>
              <a:rPr lang="en-US" sz="1200">
                <a:latin typeface="Calibri" pitchFamily="34" charset="0"/>
              </a:rPr>
              <a:t>q</a:t>
            </a:r>
            <a:r>
              <a:rPr lang="en-US" sz="1200" baseline="-25000">
                <a:latin typeface="Calibri" pitchFamily="34" charset="0"/>
              </a:rPr>
              <a:t>design</a:t>
            </a:r>
          </a:p>
        </p:txBody>
      </p:sp>
      <p:sp>
        <p:nvSpPr>
          <p:cNvPr id="120" name="Trapezoid 119"/>
          <p:cNvSpPr/>
          <p:nvPr/>
        </p:nvSpPr>
        <p:spPr>
          <a:xfrm>
            <a:off x="5875338" y="812800"/>
            <a:ext cx="1416050" cy="862013"/>
          </a:xfrm>
          <a:prstGeom prst="trapezoid">
            <a:avLst>
              <a:gd name="adj" fmla="val 40193"/>
            </a:avLst>
          </a:prstGeom>
          <a:solidFill>
            <a:srgbClr val="4F81BD">
              <a:alpha val="18824"/>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3" name="Straight Arrow Connector 122"/>
          <p:cNvCxnSpPr/>
          <p:nvPr/>
        </p:nvCxnSpPr>
        <p:spPr>
          <a:xfrm rot="5400000">
            <a:off x="4935538"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a:off x="5054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18477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5308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440363"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5400000">
            <a:off x="555942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89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7816057"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7946232"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8065294"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19525" name="TextBox 138"/>
          <p:cNvSpPr txBox="1">
            <a:spLocks noChangeArrowheads="1"/>
          </p:cNvSpPr>
          <p:nvPr/>
        </p:nvSpPr>
        <p:spPr bwMode="auto">
          <a:xfrm>
            <a:off x="5372100" y="1350963"/>
            <a:ext cx="307975" cy="261937"/>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grpSp>
        <p:nvGrpSpPr>
          <p:cNvPr id="19526" name="Group 133"/>
          <p:cNvGrpSpPr>
            <a:grpSpLocks/>
          </p:cNvGrpSpPr>
          <p:nvPr/>
        </p:nvGrpSpPr>
        <p:grpSpPr bwMode="auto">
          <a:xfrm>
            <a:off x="5878513" y="1273175"/>
            <a:ext cx="1404937" cy="409575"/>
            <a:chOff x="5879105" y="1272385"/>
            <a:chExt cx="1404377" cy="409588"/>
          </a:xfrm>
        </p:grpSpPr>
        <p:grpSp>
          <p:nvGrpSpPr>
            <p:cNvPr id="19553" name="Group 68"/>
            <p:cNvGrpSpPr>
              <a:grpSpLocks/>
            </p:cNvGrpSpPr>
            <p:nvPr/>
          </p:nvGrpSpPr>
          <p:grpSpPr bwMode="auto">
            <a:xfrm>
              <a:off x="5879105" y="1528763"/>
              <a:ext cx="757439" cy="148432"/>
              <a:chOff x="5240338" y="1524006"/>
              <a:chExt cx="888999" cy="153190"/>
            </a:xfrm>
          </p:grpSpPr>
          <p:cxnSp>
            <p:nvCxnSpPr>
              <p:cNvPr id="141" name="Straight Arrow Connector 140"/>
              <p:cNvCxnSpPr/>
              <p:nvPr/>
            </p:nvCxnSpPr>
            <p:spPr>
              <a:xfrm rot="5400000">
                <a:off x="5165194"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5295568"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5414768"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545142"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669928"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800303"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919502"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6049876" y="1598343"/>
                <a:ext cx="154014" cy="3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0" name="Straight Arrow Connector 149"/>
            <p:cNvCxnSpPr/>
            <p:nvPr/>
          </p:nvCxnSpPr>
          <p:spPr>
            <a:xfrm rot="5400000">
              <a:off x="6667745" y="1601009"/>
              <a:ext cx="149230"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6779620" y="1601803"/>
              <a:ext cx="149230" cy="1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6880386" y="1601009"/>
              <a:ext cx="149230"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6992260" y="1601803"/>
              <a:ext cx="149230" cy="1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7097787" y="1601009"/>
              <a:ext cx="149230"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7208074" y="1606565"/>
              <a:ext cx="147642"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410705" y="1272385"/>
              <a:ext cx="449084" cy="307985"/>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1</a:t>
              </a:r>
            </a:p>
          </p:txBody>
        </p:sp>
      </p:grpSp>
      <p:sp>
        <p:nvSpPr>
          <p:cNvPr id="19527" name="TextBox 159"/>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a:latin typeface="Calibri" pitchFamily="34" charset="0"/>
              </a:rPr>
              <a:t>G.S.</a:t>
            </a:r>
          </a:p>
        </p:txBody>
      </p:sp>
      <p:sp>
        <p:nvSpPr>
          <p:cNvPr id="161" name="Isosceles Triangle 160"/>
          <p:cNvSpPr/>
          <p:nvPr/>
        </p:nvSpPr>
        <p:spPr>
          <a:xfrm rot="10800000">
            <a:off x="7450138" y="693738"/>
            <a:ext cx="79375" cy="80962"/>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9529" name="Group 156"/>
          <p:cNvGrpSpPr>
            <a:grpSpLocks/>
          </p:cNvGrpSpPr>
          <p:nvPr/>
        </p:nvGrpSpPr>
        <p:grpSpPr bwMode="auto">
          <a:xfrm>
            <a:off x="174625" y="968375"/>
            <a:ext cx="3192463" cy="877888"/>
            <a:chOff x="324853" y="902368"/>
            <a:chExt cx="3193048" cy="878609"/>
          </a:xfrm>
        </p:grpSpPr>
        <p:sp>
          <p:nvSpPr>
            <p:cNvPr id="19546" name="TextBox 88"/>
            <p:cNvSpPr txBox="1">
              <a:spLocks noChangeArrowheads="1"/>
            </p:cNvSpPr>
            <p:nvPr/>
          </p:nvSpPr>
          <p:spPr bwMode="auto">
            <a:xfrm>
              <a:off x="324853" y="902368"/>
              <a:ext cx="3193048" cy="738664"/>
            </a:xfrm>
            <a:prstGeom prst="rect">
              <a:avLst/>
            </a:prstGeom>
            <a:noFill/>
            <a:ln w="9525">
              <a:noFill/>
              <a:miter lim="800000"/>
              <a:headEnd/>
              <a:tailEnd/>
            </a:ln>
          </p:spPr>
          <p:txBody>
            <a:bodyPr>
              <a:spAutoFit/>
            </a:bodyPr>
            <a:lstStyle/>
            <a:p>
              <a:pPr defTabSz="406400"/>
              <a:r>
                <a:rPr lang="en-US" sz="1400">
                  <a:latin typeface="Calibri" pitchFamily="34" charset="0"/>
                </a:rPr>
                <a:t>Consolidation Settlement </a:t>
              </a:r>
            </a:p>
            <a:p>
              <a:pPr defTabSz="406400"/>
              <a:endParaRPr lang="en-US" sz="1400">
                <a:latin typeface="Calibri" pitchFamily="34" charset="0"/>
              </a:endParaRPr>
            </a:p>
            <a:p>
              <a:pPr defTabSz="406400"/>
              <a:r>
                <a:rPr lang="en-US" sz="1400">
                  <a:latin typeface="Symbol" pitchFamily="18" charset="2"/>
                </a:rPr>
                <a:t>DH</a:t>
              </a:r>
              <a:r>
                <a:rPr lang="en-US" sz="1400">
                  <a:latin typeface="Calibri" pitchFamily="34" charset="0"/>
                </a:rPr>
                <a:t> =                     log (                     )</a:t>
              </a:r>
            </a:p>
          </p:txBody>
        </p:sp>
        <p:cxnSp>
          <p:nvCxnSpPr>
            <p:cNvPr id="163" name="Straight Connector 162"/>
            <p:cNvCxnSpPr/>
            <p:nvPr/>
          </p:nvCxnSpPr>
          <p:spPr>
            <a:xfrm>
              <a:off x="825008" y="1498170"/>
              <a:ext cx="6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48" name="TextBox 163"/>
            <p:cNvSpPr txBox="1">
              <a:spLocks noChangeArrowheads="1"/>
            </p:cNvSpPr>
            <p:nvPr/>
          </p:nvSpPr>
          <p:spPr bwMode="auto">
            <a:xfrm>
              <a:off x="889000" y="1219200"/>
              <a:ext cx="484428" cy="307777"/>
            </a:xfrm>
            <a:prstGeom prst="rect">
              <a:avLst/>
            </a:prstGeom>
            <a:noFill/>
            <a:ln w="9525">
              <a:noFill/>
              <a:miter lim="800000"/>
              <a:headEnd/>
              <a:tailEnd/>
            </a:ln>
          </p:spPr>
          <p:txBody>
            <a:bodyPr wrap="none">
              <a:spAutoFit/>
            </a:bodyPr>
            <a:lstStyle/>
            <a:p>
              <a:r>
                <a:rPr lang="en-US" sz="1400">
                  <a:latin typeface="Calibri" pitchFamily="34" charset="0"/>
                </a:rPr>
                <a:t>C</a:t>
              </a:r>
              <a:r>
                <a:rPr lang="en-US" sz="1400" baseline="-25000">
                  <a:latin typeface="Calibri" pitchFamily="34" charset="0"/>
                </a:rPr>
                <a:t>c</a:t>
              </a:r>
              <a:r>
                <a:rPr lang="en-US" sz="1400">
                  <a:latin typeface="Calibri" pitchFamily="34" charset="0"/>
                </a:rPr>
                <a:t> H</a:t>
              </a:r>
            </a:p>
          </p:txBody>
        </p:sp>
        <p:sp>
          <p:nvSpPr>
            <p:cNvPr id="19549" name="TextBox 112"/>
            <p:cNvSpPr txBox="1">
              <a:spLocks noChangeArrowheads="1"/>
            </p:cNvSpPr>
            <p:nvPr/>
          </p:nvSpPr>
          <p:spPr bwMode="auto">
            <a:xfrm>
              <a:off x="876300" y="1473200"/>
              <a:ext cx="614271" cy="307777"/>
            </a:xfrm>
            <a:prstGeom prst="rect">
              <a:avLst/>
            </a:prstGeom>
            <a:noFill/>
            <a:ln w="9525">
              <a:noFill/>
              <a:miter lim="800000"/>
              <a:headEnd/>
              <a:tailEnd/>
            </a:ln>
          </p:spPr>
          <p:txBody>
            <a:bodyPr wrap="none">
              <a:spAutoFit/>
            </a:bodyPr>
            <a:lstStyle/>
            <a:p>
              <a:r>
                <a:rPr lang="en-US" sz="1400">
                  <a:latin typeface="Calibri" pitchFamily="34" charset="0"/>
                </a:rPr>
                <a:t>1 + e</a:t>
              </a:r>
              <a:r>
                <a:rPr lang="en-US" sz="1400" baseline="-25000">
                  <a:latin typeface="Calibri" pitchFamily="34" charset="0"/>
                </a:rPr>
                <a:t>O</a:t>
              </a:r>
              <a:endParaRPr lang="en-US" sz="1400">
                <a:latin typeface="Calibri" pitchFamily="34" charset="0"/>
              </a:endParaRPr>
            </a:p>
          </p:txBody>
        </p:sp>
        <p:cxnSp>
          <p:nvCxnSpPr>
            <p:cNvPr id="122" name="Straight Connector 121"/>
            <p:cNvCxnSpPr/>
            <p:nvPr/>
          </p:nvCxnSpPr>
          <p:spPr>
            <a:xfrm>
              <a:off x="1955515" y="1498170"/>
              <a:ext cx="7240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51" name="TextBox 129"/>
            <p:cNvSpPr txBox="1">
              <a:spLocks noChangeArrowheads="1"/>
            </p:cNvSpPr>
            <p:nvPr/>
          </p:nvSpPr>
          <p:spPr bwMode="auto">
            <a:xfrm>
              <a:off x="1981200" y="1219200"/>
              <a:ext cx="750142" cy="30777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r>
                <a:rPr lang="en-US" sz="1400">
                  <a:latin typeface="Calibri" pitchFamily="34" charset="0"/>
                </a:rPr>
                <a:t>  + </a:t>
              </a:r>
              <a:r>
                <a:rPr lang="en-US" sz="1400">
                  <a:latin typeface="Symbol" pitchFamily="18" charset="2"/>
                </a:rPr>
                <a:t>D</a:t>
              </a:r>
              <a:r>
                <a:rPr lang="en-US" sz="1400">
                  <a:latin typeface="Calibri" pitchFamily="34" charset="0"/>
                </a:rPr>
                <a:t>P</a:t>
              </a:r>
            </a:p>
          </p:txBody>
        </p:sp>
        <p:sp>
          <p:nvSpPr>
            <p:cNvPr id="19552" name="TextBox 134"/>
            <p:cNvSpPr txBox="1">
              <a:spLocks noChangeArrowheads="1"/>
            </p:cNvSpPr>
            <p:nvPr/>
          </p:nvSpPr>
          <p:spPr bwMode="auto">
            <a:xfrm>
              <a:off x="2184400" y="1447800"/>
              <a:ext cx="336567" cy="30777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endParaRPr lang="en-US" sz="1400">
                <a:latin typeface="Calibri" pitchFamily="34" charset="0"/>
              </a:endParaRPr>
            </a:p>
          </p:txBody>
        </p:sp>
      </p:grpSp>
      <p:cxnSp>
        <p:nvCxnSpPr>
          <p:cNvPr id="136" name="Straight Arrow Connector 135"/>
          <p:cNvCxnSpPr/>
          <p:nvPr/>
        </p:nvCxnSpPr>
        <p:spPr>
          <a:xfrm rot="16200000" flipH="1" flipV="1">
            <a:off x="5076825" y="461327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531" name="TextBox 136"/>
          <p:cNvSpPr txBox="1">
            <a:spLocks noChangeArrowheads="1"/>
          </p:cNvSpPr>
          <p:nvPr/>
        </p:nvSpPr>
        <p:spPr bwMode="auto">
          <a:xfrm>
            <a:off x="6134100" y="5829300"/>
            <a:ext cx="758825" cy="307975"/>
          </a:xfrm>
          <a:prstGeom prst="rect">
            <a:avLst/>
          </a:prstGeom>
          <a:noFill/>
          <a:ln w="9525">
            <a:noFill/>
            <a:miter lim="800000"/>
            <a:headEnd/>
            <a:tailEnd/>
          </a:ln>
        </p:spPr>
        <p:txBody>
          <a:bodyPr wrap="none">
            <a:spAutoFit/>
          </a:bodyPr>
          <a:lstStyle/>
          <a:p>
            <a:r>
              <a:rPr lang="en-US" sz="1400" b="1">
                <a:solidFill>
                  <a:srgbClr val="FF0000"/>
                </a:solidFill>
                <a:latin typeface="Calibri" pitchFamily="34" charset="0"/>
              </a:rPr>
              <a:t>P</a:t>
            </a:r>
            <a:r>
              <a:rPr lang="en-US" sz="1400" b="1" baseline="-25000">
                <a:solidFill>
                  <a:srgbClr val="FF0000"/>
                </a:solidFill>
                <a:latin typeface="Calibri" pitchFamily="34" charset="0"/>
              </a:rPr>
              <a:t>o</a:t>
            </a:r>
            <a:r>
              <a:rPr lang="en-US" sz="1400" b="1">
                <a:solidFill>
                  <a:srgbClr val="FF0000"/>
                </a:solidFill>
                <a:latin typeface="Calibri" pitchFamily="34" charset="0"/>
              </a:rPr>
              <a:t>  + </a:t>
            </a:r>
            <a:r>
              <a:rPr lang="en-US" sz="1400" b="1">
                <a:solidFill>
                  <a:srgbClr val="FF0000"/>
                </a:solidFill>
                <a:latin typeface="Symbol" pitchFamily="18" charset="2"/>
              </a:rPr>
              <a:t>D</a:t>
            </a:r>
            <a:r>
              <a:rPr lang="en-US" sz="1400" b="1">
                <a:solidFill>
                  <a:srgbClr val="FF0000"/>
                </a:solidFill>
                <a:latin typeface="Calibri" pitchFamily="34" charset="0"/>
              </a:rPr>
              <a:t>P</a:t>
            </a:r>
          </a:p>
        </p:txBody>
      </p:sp>
      <p:cxnSp>
        <p:nvCxnSpPr>
          <p:cNvPr id="140" name="Straight Arrow Connector 139"/>
          <p:cNvCxnSpPr/>
          <p:nvPr/>
        </p:nvCxnSpPr>
        <p:spPr>
          <a:xfrm>
            <a:off x="5562600" y="3746500"/>
            <a:ext cx="800100" cy="1588"/>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5800725" y="3432175"/>
            <a:ext cx="449263" cy="3063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1</a:t>
            </a:r>
          </a:p>
        </p:txBody>
      </p:sp>
      <p:sp>
        <p:nvSpPr>
          <p:cNvPr id="155" name="Freeform 154"/>
          <p:cNvSpPr/>
          <p:nvPr/>
        </p:nvSpPr>
        <p:spPr>
          <a:xfrm>
            <a:off x="5842000" y="1417638"/>
            <a:ext cx="1701800" cy="2087562"/>
          </a:xfrm>
          <a:custGeom>
            <a:avLst/>
            <a:gdLst>
              <a:gd name="connsiteX0" fmla="*/ 647700 w 647700"/>
              <a:gd name="connsiteY0" fmla="*/ 0 h 2006600"/>
              <a:gd name="connsiteX1" fmla="*/ 0 w 647700"/>
              <a:gd name="connsiteY1" fmla="*/ 2006600 h 2006600"/>
              <a:gd name="connsiteX2" fmla="*/ 0 w 647700"/>
              <a:gd name="connsiteY2" fmla="*/ 2006600 h 2006600"/>
              <a:gd name="connsiteX0" fmla="*/ 812800 w 812800"/>
              <a:gd name="connsiteY0" fmla="*/ 0 h 2006600"/>
              <a:gd name="connsiteX1" fmla="*/ 165100 w 812800"/>
              <a:gd name="connsiteY1" fmla="*/ 2006600 h 2006600"/>
              <a:gd name="connsiteX2" fmla="*/ 165100 w 812800"/>
              <a:gd name="connsiteY2" fmla="*/ 2006600 h 2006600"/>
              <a:gd name="connsiteX0" fmla="*/ 812800 w 1320800"/>
              <a:gd name="connsiteY0" fmla="*/ 0 h 2006600"/>
              <a:gd name="connsiteX1" fmla="*/ 165100 w 1320800"/>
              <a:gd name="connsiteY1" fmla="*/ 2006600 h 2006600"/>
              <a:gd name="connsiteX2" fmla="*/ 165100 w 1320800"/>
              <a:gd name="connsiteY2" fmla="*/ 2006600 h 2006600"/>
              <a:gd name="connsiteX0" fmla="*/ 812800 w 1320800"/>
              <a:gd name="connsiteY0" fmla="*/ 0 h 2006600"/>
              <a:gd name="connsiteX1" fmla="*/ 165100 w 1320800"/>
              <a:gd name="connsiteY1" fmla="*/ 2006600 h 2006600"/>
              <a:gd name="connsiteX2" fmla="*/ 12700 w 1320800"/>
              <a:gd name="connsiteY2" fmla="*/ 2006600 h 2006600"/>
              <a:gd name="connsiteX0" fmla="*/ 812800 w 1320800"/>
              <a:gd name="connsiteY0" fmla="*/ 0 h 2006600"/>
              <a:gd name="connsiteX1" fmla="*/ 165100 w 1320800"/>
              <a:gd name="connsiteY1" fmla="*/ 2006600 h 2006600"/>
              <a:gd name="connsiteX0" fmla="*/ 939800 w 1447800"/>
              <a:gd name="connsiteY0" fmla="*/ 0 h 2044700"/>
              <a:gd name="connsiteX1" fmla="*/ 165100 w 1447800"/>
              <a:gd name="connsiteY1" fmla="*/ 2044700 h 2044700"/>
              <a:gd name="connsiteX0" fmla="*/ 939800 w 1701800"/>
              <a:gd name="connsiteY0" fmla="*/ 42333 h 2087033"/>
              <a:gd name="connsiteX1" fmla="*/ 165100 w 1701800"/>
              <a:gd name="connsiteY1" fmla="*/ 2087033 h 2087033"/>
            </a:gdLst>
            <a:ahLst/>
            <a:cxnLst>
              <a:cxn ang="0">
                <a:pos x="connsiteX0" y="connsiteY0"/>
              </a:cxn>
              <a:cxn ang="0">
                <a:pos x="connsiteX1" y="connsiteY1"/>
              </a:cxn>
            </a:cxnLst>
            <a:rect l="l" t="t" r="r" b="b"/>
            <a:pathLst>
              <a:path w="1701800" h="2087033">
                <a:moveTo>
                  <a:pt x="939800" y="42333"/>
                </a:moveTo>
                <a:cubicBezTo>
                  <a:pt x="1701800" y="0"/>
                  <a:pt x="0" y="1278466"/>
                  <a:pt x="165100" y="2087033"/>
                </a:cubicBezTo>
              </a:path>
            </a:pathLst>
          </a:custGeom>
          <a:ln w="31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6" name="Freeform 155"/>
          <p:cNvSpPr/>
          <p:nvPr/>
        </p:nvSpPr>
        <p:spPr>
          <a:xfrm flipH="1">
            <a:off x="2603500" y="1460500"/>
            <a:ext cx="2874963" cy="4533900"/>
          </a:xfrm>
          <a:custGeom>
            <a:avLst/>
            <a:gdLst>
              <a:gd name="connsiteX0" fmla="*/ 647700 w 647700"/>
              <a:gd name="connsiteY0" fmla="*/ 0 h 2006600"/>
              <a:gd name="connsiteX1" fmla="*/ 0 w 647700"/>
              <a:gd name="connsiteY1" fmla="*/ 2006600 h 2006600"/>
              <a:gd name="connsiteX2" fmla="*/ 0 w 647700"/>
              <a:gd name="connsiteY2" fmla="*/ 2006600 h 2006600"/>
              <a:gd name="connsiteX0" fmla="*/ 812800 w 812800"/>
              <a:gd name="connsiteY0" fmla="*/ 0 h 2006600"/>
              <a:gd name="connsiteX1" fmla="*/ 165100 w 812800"/>
              <a:gd name="connsiteY1" fmla="*/ 2006600 h 2006600"/>
              <a:gd name="connsiteX2" fmla="*/ 165100 w 812800"/>
              <a:gd name="connsiteY2" fmla="*/ 2006600 h 2006600"/>
              <a:gd name="connsiteX0" fmla="*/ 812800 w 1320800"/>
              <a:gd name="connsiteY0" fmla="*/ 0 h 2006600"/>
              <a:gd name="connsiteX1" fmla="*/ 165100 w 1320800"/>
              <a:gd name="connsiteY1" fmla="*/ 2006600 h 2006600"/>
              <a:gd name="connsiteX2" fmla="*/ 165100 w 1320800"/>
              <a:gd name="connsiteY2" fmla="*/ 2006600 h 2006600"/>
              <a:gd name="connsiteX0" fmla="*/ 812800 w 1320800"/>
              <a:gd name="connsiteY0" fmla="*/ 0 h 2006600"/>
              <a:gd name="connsiteX1" fmla="*/ 165100 w 1320800"/>
              <a:gd name="connsiteY1" fmla="*/ 2006600 h 2006600"/>
              <a:gd name="connsiteX2" fmla="*/ 12700 w 1320800"/>
              <a:gd name="connsiteY2" fmla="*/ 2006600 h 2006600"/>
              <a:gd name="connsiteX0" fmla="*/ 812800 w 1320800"/>
              <a:gd name="connsiteY0" fmla="*/ 0 h 2006600"/>
              <a:gd name="connsiteX1" fmla="*/ 165100 w 1320800"/>
              <a:gd name="connsiteY1" fmla="*/ 2006600 h 2006600"/>
              <a:gd name="connsiteX0" fmla="*/ 939800 w 1447800"/>
              <a:gd name="connsiteY0" fmla="*/ 0 h 2044700"/>
              <a:gd name="connsiteX1" fmla="*/ 165100 w 1447800"/>
              <a:gd name="connsiteY1" fmla="*/ 2044700 h 2044700"/>
              <a:gd name="connsiteX0" fmla="*/ 939800 w 1701800"/>
              <a:gd name="connsiteY0" fmla="*/ 42333 h 2087033"/>
              <a:gd name="connsiteX1" fmla="*/ 165100 w 1701800"/>
              <a:gd name="connsiteY1" fmla="*/ 2087033 h 2087033"/>
              <a:gd name="connsiteX0" fmla="*/ 1151204 w 1151204"/>
              <a:gd name="connsiteY0" fmla="*/ 36336 h 2081036"/>
              <a:gd name="connsiteX1" fmla="*/ 0 w 1151204"/>
              <a:gd name="connsiteY1" fmla="*/ 41981 h 2081036"/>
              <a:gd name="connsiteX2" fmla="*/ 376504 w 1151204"/>
              <a:gd name="connsiteY2" fmla="*/ 2081036 h 2081036"/>
              <a:gd name="connsiteX0" fmla="*/ 1151204 w 2769390"/>
              <a:gd name="connsiteY0" fmla="*/ 36336 h 2081036"/>
              <a:gd name="connsiteX1" fmla="*/ 0 w 2769390"/>
              <a:gd name="connsiteY1" fmla="*/ 41981 h 2081036"/>
              <a:gd name="connsiteX2" fmla="*/ 376504 w 2769390"/>
              <a:gd name="connsiteY2" fmla="*/ 2081036 h 2081036"/>
              <a:gd name="connsiteX0" fmla="*/ 1155226 w 2392886"/>
              <a:gd name="connsiteY0" fmla="*/ 36336 h 2159000"/>
              <a:gd name="connsiteX1" fmla="*/ 4022 w 2392886"/>
              <a:gd name="connsiteY1" fmla="*/ 41981 h 2159000"/>
              <a:gd name="connsiteX2" fmla="*/ 0 w 2392886"/>
              <a:gd name="connsiteY2" fmla="*/ 2159000 h 2159000"/>
              <a:gd name="connsiteX0" fmla="*/ 1155226 w 2392886"/>
              <a:gd name="connsiteY0" fmla="*/ 36336 h 2159000"/>
              <a:gd name="connsiteX1" fmla="*/ 2075780 w 2392886"/>
              <a:gd name="connsiteY1" fmla="*/ 41981 h 2159000"/>
              <a:gd name="connsiteX2" fmla="*/ 4022 w 2392886"/>
              <a:gd name="connsiteY2" fmla="*/ 41981 h 2159000"/>
              <a:gd name="connsiteX3" fmla="*/ 0 w 2392886"/>
              <a:gd name="connsiteY3" fmla="*/ 2159000 h 2159000"/>
              <a:gd name="connsiteX0" fmla="*/ 1155226 w 2392886"/>
              <a:gd name="connsiteY0" fmla="*/ 36336 h 2159000"/>
              <a:gd name="connsiteX1" fmla="*/ 4022 w 2392886"/>
              <a:gd name="connsiteY1" fmla="*/ 41981 h 2159000"/>
              <a:gd name="connsiteX2" fmla="*/ 0 w 2392886"/>
              <a:gd name="connsiteY2" fmla="*/ 2159000 h 2159000"/>
              <a:gd name="connsiteX0" fmla="*/ 4022 w 2392886"/>
              <a:gd name="connsiteY0" fmla="*/ 41981 h 2159000"/>
              <a:gd name="connsiteX1" fmla="*/ 0 w 2392886"/>
              <a:gd name="connsiteY1" fmla="*/ 2159000 h 2159000"/>
              <a:gd name="connsiteX0" fmla="*/ 56873 w 2392886"/>
              <a:gd name="connsiteY0" fmla="*/ 41981 h 2182989"/>
              <a:gd name="connsiteX1" fmla="*/ 0 w 2392886"/>
              <a:gd name="connsiteY1" fmla="*/ 2182989 h 2182989"/>
              <a:gd name="connsiteX0" fmla="*/ 56873 w 2392886"/>
              <a:gd name="connsiteY0" fmla="*/ 0 h 2141008"/>
              <a:gd name="connsiteX1" fmla="*/ 0 w 2392886"/>
              <a:gd name="connsiteY1" fmla="*/ 2141008 h 2141008"/>
            </a:gdLst>
            <a:ahLst/>
            <a:cxnLst>
              <a:cxn ang="0">
                <a:pos x="connsiteX0" y="connsiteY0"/>
              </a:cxn>
              <a:cxn ang="0">
                <a:pos x="connsiteX1" y="connsiteY1"/>
              </a:cxn>
            </a:cxnLst>
            <a:rect l="l" t="t" r="r" b="b"/>
            <a:pathLst>
              <a:path w="2392886" h="2141008">
                <a:moveTo>
                  <a:pt x="56873" y="0"/>
                </a:moveTo>
                <a:cubicBezTo>
                  <a:pt x="2149770" y="23988"/>
                  <a:pt x="2392886" y="510822"/>
                  <a:pt x="0" y="2141008"/>
                </a:cubicBezTo>
              </a:path>
            </a:pathLst>
          </a:custGeom>
          <a:ln w="3175">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9536" name="TextBox 137"/>
          <p:cNvSpPr txBox="1">
            <a:spLocks noChangeArrowheads="1"/>
          </p:cNvSpPr>
          <p:nvPr/>
        </p:nvSpPr>
        <p:spPr bwMode="auto">
          <a:xfrm>
            <a:off x="304800" y="622300"/>
            <a:ext cx="3987800" cy="307975"/>
          </a:xfrm>
          <a:prstGeom prst="rect">
            <a:avLst/>
          </a:prstGeom>
          <a:noFill/>
          <a:ln w="9525">
            <a:noFill/>
            <a:miter lim="800000"/>
            <a:headEnd/>
            <a:tailEnd/>
          </a:ln>
        </p:spPr>
        <p:txBody>
          <a:bodyPr>
            <a:spAutoFit/>
          </a:bodyPr>
          <a:lstStyle/>
          <a:p>
            <a:r>
              <a:rPr lang="en-US" sz="1400">
                <a:latin typeface="Symbol" pitchFamily="18" charset="2"/>
              </a:rPr>
              <a:t>D</a:t>
            </a:r>
            <a:r>
              <a:rPr lang="en-US" sz="1400">
                <a:latin typeface="Calibri" pitchFamily="34" charset="0"/>
              </a:rPr>
              <a:t>P  + P</a:t>
            </a:r>
            <a:r>
              <a:rPr lang="en-US" sz="1400" baseline="-25000">
                <a:latin typeface="Calibri" pitchFamily="34" charset="0"/>
              </a:rPr>
              <a:t>o</a:t>
            </a:r>
            <a:r>
              <a:rPr lang="en-US" sz="1400">
                <a:latin typeface="Calibri" pitchFamily="34" charset="0"/>
              </a:rPr>
              <a:t> =   790.51 + 803 = 1593.51 lb/ft</a:t>
            </a:r>
            <a:r>
              <a:rPr lang="en-US" sz="1400" baseline="30000">
                <a:latin typeface="Calibri" pitchFamily="34" charset="0"/>
              </a:rPr>
              <a:t>2</a:t>
            </a:r>
            <a:r>
              <a:rPr lang="en-US" sz="1400">
                <a:latin typeface="Calibri" pitchFamily="34" charset="0"/>
              </a:rPr>
              <a:t> </a:t>
            </a:r>
          </a:p>
        </p:txBody>
      </p:sp>
      <p:sp>
        <p:nvSpPr>
          <p:cNvPr id="19537" name="TextBox 164"/>
          <p:cNvSpPr txBox="1">
            <a:spLocks noChangeArrowheads="1"/>
          </p:cNvSpPr>
          <p:nvPr/>
        </p:nvSpPr>
        <p:spPr bwMode="auto">
          <a:xfrm>
            <a:off x="0" y="1730375"/>
            <a:ext cx="3192463" cy="522288"/>
          </a:xfrm>
          <a:prstGeom prst="rect">
            <a:avLst/>
          </a:prstGeom>
          <a:noFill/>
          <a:ln w="9525">
            <a:noFill/>
            <a:miter lim="800000"/>
            <a:headEnd/>
            <a:tailEnd/>
          </a:ln>
        </p:spPr>
        <p:txBody>
          <a:bodyPr>
            <a:spAutoFit/>
          </a:bodyPr>
          <a:lstStyle/>
          <a:p>
            <a:pPr defTabSz="406400"/>
            <a:endParaRPr lang="en-US" sz="1400">
              <a:latin typeface="Symbol" pitchFamily="18" charset="2"/>
            </a:endParaRPr>
          </a:p>
          <a:p>
            <a:pPr defTabSz="406400"/>
            <a:r>
              <a:rPr lang="en-US" sz="1400">
                <a:latin typeface="Symbol" pitchFamily="18" charset="2"/>
              </a:rPr>
              <a:t>DH</a:t>
            </a:r>
            <a:r>
              <a:rPr lang="en-US" sz="1400">
                <a:latin typeface="Calibri" pitchFamily="34" charset="0"/>
              </a:rPr>
              <a:t> =                     log (                     )</a:t>
            </a:r>
          </a:p>
        </p:txBody>
      </p:sp>
      <p:cxnSp>
        <p:nvCxnSpPr>
          <p:cNvPr id="166" name="Straight Connector 165"/>
          <p:cNvCxnSpPr/>
          <p:nvPr/>
        </p:nvCxnSpPr>
        <p:spPr>
          <a:xfrm>
            <a:off x="474663" y="2097088"/>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39" name="TextBox 166"/>
          <p:cNvSpPr txBox="1">
            <a:spLocks noChangeArrowheads="1"/>
          </p:cNvSpPr>
          <p:nvPr/>
        </p:nvSpPr>
        <p:spPr bwMode="auto">
          <a:xfrm>
            <a:off x="423863" y="1843088"/>
            <a:ext cx="846137" cy="307975"/>
          </a:xfrm>
          <a:prstGeom prst="rect">
            <a:avLst/>
          </a:prstGeom>
          <a:noFill/>
          <a:ln w="9525">
            <a:noFill/>
            <a:miter lim="800000"/>
            <a:headEnd/>
            <a:tailEnd/>
          </a:ln>
        </p:spPr>
        <p:txBody>
          <a:bodyPr wrap="none">
            <a:spAutoFit/>
          </a:bodyPr>
          <a:lstStyle/>
          <a:p>
            <a:r>
              <a:rPr lang="en-US" sz="1400">
                <a:latin typeface="Calibri" pitchFamily="34" charset="0"/>
              </a:rPr>
              <a:t>0.72 x 16</a:t>
            </a:r>
          </a:p>
        </p:txBody>
      </p:sp>
      <p:sp>
        <p:nvSpPr>
          <p:cNvPr id="19540" name="TextBox 167"/>
          <p:cNvSpPr txBox="1">
            <a:spLocks noChangeArrowheads="1"/>
          </p:cNvSpPr>
          <p:nvPr/>
        </p:nvSpPr>
        <p:spPr bwMode="auto">
          <a:xfrm>
            <a:off x="436563" y="2046288"/>
            <a:ext cx="857250" cy="307975"/>
          </a:xfrm>
          <a:prstGeom prst="rect">
            <a:avLst/>
          </a:prstGeom>
          <a:noFill/>
          <a:ln w="9525">
            <a:noFill/>
            <a:miter lim="800000"/>
            <a:headEnd/>
            <a:tailEnd/>
          </a:ln>
        </p:spPr>
        <p:txBody>
          <a:bodyPr wrap="none">
            <a:spAutoFit/>
          </a:bodyPr>
          <a:lstStyle/>
          <a:p>
            <a:r>
              <a:rPr lang="en-US" sz="1400">
                <a:latin typeface="Calibri" pitchFamily="34" charset="0"/>
              </a:rPr>
              <a:t>1 + 0.795</a:t>
            </a:r>
          </a:p>
        </p:txBody>
      </p:sp>
      <p:cxnSp>
        <p:nvCxnSpPr>
          <p:cNvPr id="169" name="Straight Connector 168"/>
          <p:cNvCxnSpPr/>
          <p:nvPr/>
        </p:nvCxnSpPr>
        <p:spPr>
          <a:xfrm>
            <a:off x="1630363" y="2122488"/>
            <a:ext cx="723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42" name="TextBox 169"/>
          <p:cNvSpPr txBox="1">
            <a:spLocks noChangeArrowheads="1"/>
          </p:cNvSpPr>
          <p:nvPr/>
        </p:nvSpPr>
        <p:spPr bwMode="auto">
          <a:xfrm>
            <a:off x="1604963" y="1843088"/>
            <a:ext cx="777875" cy="307975"/>
          </a:xfrm>
          <a:prstGeom prst="rect">
            <a:avLst/>
          </a:prstGeom>
          <a:noFill/>
          <a:ln w="9525">
            <a:noFill/>
            <a:miter lim="800000"/>
            <a:headEnd/>
            <a:tailEnd/>
          </a:ln>
        </p:spPr>
        <p:txBody>
          <a:bodyPr wrap="none">
            <a:spAutoFit/>
          </a:bodyPr>
          <a:lstStyle/>
          <a:p>
            <a:r>
              <a:rPr lang="en-US" sz="1400">
                <a:latin typeface="Calibri" pitchFamily="34" charset="0"/>
              </a:rPr>
              <a:t>1593.51</a:t>
            </a:r>
          </a:p>
        </p:txBody>
      </p:sp>
      <p:sp>
        <p:nvSpPr>
          <p:cNvPr id="19543" name="TextBox 170"/>
          <p:cNvSpPr txBox="1">
            <a:spLocks noChangeArrowheads="1"/>
          </p:cNvSpPr>
          <p:nvPr/>
        </p:nvSpPr>
        <p:spPr bwMode="auto">
          <a:xfrm>
            <a:off x="1757363" y="2084388"/>
            <a:ext cx="458787" cy="307975"/>
          </a:xfrm>
          <a:prstGeom prst="rect">
            <a:avLst/>
          </a:prstGeom>
          <a:noFill/>
          <a:ln w="9525">
            <a:noFill/>
            <a:miter lim="800000"/>
            <a:headEnd/>
            <a:tailEnd/>
          </a:ln>
        </p:spPr>
        <p:txBody>
          <a:bodyPr wrap="none">
            <a:spAutoFit/>
          </a:bodyPr>
          <a:lstStyle/>
          <a:p>
            <a:r>
              <a:rPr lang="en-US" sz="1400">
                <a:latin typeface="Calibri" pitchFamily="34" charset="0"/>
              </a:rPr>
              <a:t>803</a:t>
            </a:r>
          </a:p>
        </p:txBody>
      </p:sp>
      <p:sp>
        <p:nvSpPr>
          <p:cNvPr id="19544" name="TextBox 171"/>
          <p:cNvSpPr txBox="1">
            <a:spLocks noChangeArrowheads="1"/>
          </p:cNvSpPr>
          <p:nvPr/>
        </p:nvSpPr>
        <p:spPr bwMode="auto">
          <a:xfrm>
            <a:off x="152400" y="2603500"/>
            <a:ext cx="1282700" cy="369888"/>
          </a:xfrm>
          <a:prstGeom prst="rect">
            <a:avLst/>
          </a:prstGeom>
          <a:noFill/>
          <a:ln w="9525">
            <a:noFill/>
            <a:miter lim="800000"/>
            <a:headEnd/>
            <a:tailEnd/>
          </a:ln>
        </p:spPr>
        <p:txBody>
          <a:bodyPr wrap="none">
            <a:spAutoFit/>
          </a:bodyPr>
          <a:lstStyle/>
          <a:p>
            <a:r>
              <a:rPr lang="en-US">
                <a:latin typeface="Symbol" pitchFamily="18" charset="2"/>
                <a:cs typeface="Times New Roman" pitchFamily="18" charset="0"/>
              </a:rPr>
              <a:t>D</a:t>
            </a:r>
            <a:r>
              <a:rPr lang="en-US">
                <a:latin typeface="Times New Roman" pitchFamily="18" charset="0"/>
                <a:cs typeface="Times New Roman" pitchFamily="18" charset="0"/>
              </a:rPr>
              <a:t>H = 1.9 ft </a:t>
            </a:r>
          </a:p>
        </p:txBody>
      </p:sp>
      <p:sp>
        <p:nvSpPr>
          <p:cNvPr id="19545" name="TextBox 133"/>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rgbClr val="002060"/>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4" name="Chart 13"/>
          <p:cNvGraphicFramePr>
            <a:graphicFrameLocks noGrp="1"/>
          </p:cNvGraphicFramePr>
          <p:nvPr/>
        </p:nvGraphicFramePr>
        <p:xfrm>
          <a:off x="2717800" y="22733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20486" name="TextBox 14"/>
          <p:cNvSpPr txBox="1">
            <a:spLocks noChangeArrowheads="1"/>
          </p:cNvSpPr>
          <p:nvPr/>
        </p:nvSpPr>
        <p:spPr bwMode="auto">
          <a:xfrm>
            <a:off x="5537200" y="61595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20487" name="TextBox 16"/>
          <p:cNvSpPr txBox="1">
            <a:spLocks noChangeArrowheads="1"/>
          </p:cNvSpPr>
          <p:nvPr/>
        </p:nvSpPr>
        <p:spPr bwMode="auto">
          <a:xfrm rot="-5400000">
            <a:off x="1834356" y="38806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0490" name="Group 28"/>
          <p:cNvGrpSpPr>
            <a:grpSpLocks/>
          </p:cNvGrpSpPr>
          <p:nvPr/>
        </p:nvGrpSpPr>
        <p:grpSpPr bwMode="auto">
          <a:xfrm>
            <a:off x="77565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491" name="TextBox 29"/>
          <p:cNvSpPr txBox="1">
            <a:spLocks noChangeArrowheads="1"/>
          </p:cNvSpPr>
          <p:nvPr/>
        </p:nvSpPr>
        <p:spPr bwMode="auto">
          <a:xfrm>
            <a:off x="7712075" y="806450"/>
            <a:ext cx="425450" cy="247650"/>
          </a:xfrm>
          <a:prstGeom prst="rect">
            <a:avLst/>
          </a:prstGeom>
          <a:noFill/>
          <a:ln w="9525">
            <a:noFill/>
            <a:miter lim="800000"/>
            <a:headEnd/>
            <a:tailEnd/>
          </a:ln>
        </p:spPr>
        <p:txBody>
          <a:bodyPr wrap="none">
            <a:spAutoFit/>
          </a:bodyPr>
          <a:lstStyle/>
          <a:p>
            <a:r>
              <a:rPr lang="en-US" sz="1000">
                <a:latin typeface="Calibri" pitchFamily="34" charset="0"/>
              </a:rPr>
              <a:t>W.T.</a:t>
            </a:r>
          </a:p>
        </p:txBody>
      </p:sp>
      <p:sp>
        <p:nvSpPr>
          <p:cNvPr id="20492" name="TextBox 32"/>
          <p:cNvSpPr txBox="1">
            <a:spLocks noChangeArrowheads="1"/>
          </p:cNvSpPr>
          <p:nvPr/>
        </p:nvSpPr>
        <p:spPr bwMode="auto">
          <a:xfrm>
            <a:off x="4800600" y="754063"/>
            <a:ext cx="1608138" cy="276225"/>
          </a:xfrm>
          <a:prstGeom prst="rect">
            <a:avLst/>
          </a:prstGeom>
          <a:noFill/>
          <a:ln w="9525">
            <a:noFill/>
            <a:miter lim="800000"/>
            <a:headEnd/>
            <a:tailEnd/>
          </a:ln>
        </p:spPr>
        <p:txBody>
          <a:bodyPr>
            <a:spAutoFit/>
          </a:bodyPr>
          <a:lstStyle/>
          <a:p>
            <a:pPr>
              <a:tabLst>
                <a:tab pos="857250" algn="l"/>
              </a:tabLst>
            </a:pPr>
            <a:r>
              <a:rPr lang="en-US" sz="1200">
                <a:latin typeface="Symbol" pitchFamily="18" charset="2"/>
              </a:rPr>
              <a:t>g</a:t>
            </a:r>
            <a:r>
              <a:rPr lang="en-US" sz="1200" baseline="-25000">
                <a:latin typeface="Calibri" pitchFamily="34" charset="0"/>
              </a:rPr>
              <a:t>sand</a:t>
            </a:r>
            <a:r>
              <a:rPr lang="en-US" sz="1200">
                <a:latin typeface="Calibri" pitchFamily="34" charset="0"/>
              </a:rPr>
              <a:t> </a:t>
            </a:r>
            <a:r>
              <a:rPr lang="en-US" sz="1100">
                <a:latin typeface="Times New Roman" pitchFamily="18" charset="0"/>
                <a:cs typeface="Times New Roman" pitchFamily="18" charset="0"/>
              </a:rPr>
              <a:t>= 96 pcf</a:t>
            </a:r>
          </a:p>
        </p:txBody>
      </p:sp>
      <p:sp>
        <p:nvSpPr>
          <p:cNvPr id="20493" name="TextBox 33"/>
          <p:cNvSpPr txBox="1">
            <a:spLocks noChangeArrowheads="1"/>
          </p:cNvSpPr>
          <p:nvPr/>
        </p:nvSpPr>
        <p:spPr bwMode="auto">
          <a:xfrm>
            <a:off x="4835525" y="1812925"/>
            <a:ext cx="2238375"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e</a:t>
            </a:r>
            <a:r>
              <a:rPr lang="en-US" sz="1100" baseline="-25000">
                <a:latin typeface="Times New Roman" pitchFamily="18" charset="0"/>
                <a:cs typeface="Times New Roman" pitchFamily="18" charset="0"/>
              </a:rPr>
              <a:t>o</a:t>
            </a:r>
            <a:r>
              <a:rPr lang="en-US" sz="1100">
                <a:latin typeface="Times New Roman" pitchFamily="18" charset="0"/>
                <a:cs typeface="Times New Roman" pitchFamily="18" charset="0"/>
              </a:rPr>
              <a:t> = w</a:t>
            </a:r>
            <a:r>
              <a:rPr lang="en-US" sz="1100" baseline="-25000">
                <a:latin typeface="Times New Roman" pitchFamily="18" charset="0"/>
                <a:cs typeface="Times New Roman" pitchFamily="18" charset="0"/>
              </a:rPr>
              <a:t>c  </a:t>
            </a:r>
            <a:r>
              <a:rPr lang="en-US" sz="1100">
                <a:latin typeface="Times New Roman" pitchFamily="18" charset="0"/>
                <a:cs typeface="Times New Roman" pitchFamily="18" charset="0"/>
              </a:rPr>
              <a:t>. G</a:t>
            </a:r>
            <a:r>
              <a:rPr lang="en-US" sz="1100" baseline="-25000">
                <a:latin typeface="Times New Roman" pitchFamily="18" charset="0"/>
                <a:cs typeface="Times New Roman" pitchFamily="18" charset="0"/>
              </a:rPr>
              <a:t>s  </a:t>
            </a:r>
            <a:r>
              <a:rPr lang="en-US" sz="1100">
                <a:latin typeface="Times New Roman" pitchFamily="18" charset="0"/>
                <a:cs typeface="Times New Roman" pitchFamily="18" charset="0"/>
              </a:rPr>
              <a:t>= 0.3 x 2.65 = 0.795 </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0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3 ft</a:t>
            </a:r>
          </a:p>
        </p:txBody>
      </p:sp>
      <p:sp>
        <p:nvSpPr>
          <p:cNvPr id="2050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4 ft</a:t>
            </a:r>
          </a:p>
        </p:txBody>
      </p:sp>
      <p:sp>
        <p:nvSpPr>
          <p:cNvPr id="2050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0508" name="Group 68"/>
          <p:cNvGrpSpPr>
            <a:grpSpLocks/>
          </p:cNvGrpSpPr>
          <p:nvPr/>
        </p:nvGrpSpPr>
        <p:grpSpPr bwMode="auto">
          <a:xfrm>
            <a:off x="688181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20509" name="Group 69"/>
          <p:cNvGrpSpPr>
            <a:grpSpLocks/>
          </p:cNvGrpSpPr>
          <p:nvPr/>
        </p:nvGrpSpPr>
        <p:grpSpPr bwMode="auto">
          <a:xfrm>
            <a:off x="5876925"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0510" name="TextBox 78"/>
          <p:cNvSpPr txBox="1">
            <a:spLocks noChangeArrowheads="1"/>
          </p:cNvSpPr>
          <p:nvPr/>
        </p:nvSpPr>
        <p:spPr bwMode="auto">
          <a:xfrm>
            <a:off x="7753350" y="1346200"/>
            <a:ext cx="307975" cy="261938"/>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20511" name="TextBox 79"/>
          <p:cNvSpPr txBox="1">
            <a:spLocks noChangeArrowheads="1"/>
          </p:cNvSpPr>
          <p:nvPr/>
        </p:nvSpPr>
        <p:spPr bwMode="auto">
          <a:xfrm>
            <a:off x="4891088" y="995363"/>
            <a:ext cx="490537" cy="276225"/>
          </a:xfrm>
          <a:prstGeom prst="rect">
            <a:avLst/>
          </a:prstGeom>
          <a:noFill/>
          <a:ln w="9525">
            <a:noFill/>
            <a:miter lim="800000"/>
            <a:headEnd/>
            <a:tailEnd/>
          </a:ln>
        </p:spPr>
        <p:txBody>
          <a:bodyPr wrap="none">
            <a:spAutoFit/>
          </a:bodyPr>
          <a:lstStyle/>
          <a:p>
            <a:r>
              <a:rPr lang="en-US" sz="1200">
                <a:latin typeface="Calibri" pitchFamily="34" charset="0"/>
              </a:rPr>
              <a:t>Sand</a:t>
            </a:r>
          </a:p>
        </p:txBody>
      </p:sp>
      <p:sp>
        <p:nvSpPr>
          <p:cNvPr id="20512" name="TextBox 80"/>
          <p:cNvSpPr txBox="1">
            <a:spLocks noChangeArrowheads="1"/>
          </p:cNvSpPr>
          <p:nvPr/>
        </p:nvSpPr>
        <p:spPr bwMode="auto">
          <a:xfrm>
            <a:off x="4879975" y="1247775"/>
            <a:ext cx="441325" cy="276225"/>
          </a:xfrm>
          <a:prstGeom prst="rect">
            <a:avLst/>
          </a:prstGeom>
          <a:noFill/>
          <a:ln w="9525">
            <a:noFill/>
            <a:miter lim="800000"/>
            <a:headEnd/>
            <a:tailEnd/>
          </a:ln>
        </p:spPr>
        <p:txBody>
          <a:bodyPr wrap="none">
            <a:spAutoFit/>
          </a:bodyPr>
          <a:lstStyle/>
          <a:p>
            <a:r>
              <a:rPr lang="en-US" sz="1200">
                <a:latin typeface="Calibri" pitchFamily="34" charset="0"/>
              </a:rPr>
              <a:t>Clay</a:t>
            </a:r>
          </a:p>
        </p:txBody>
      </p:sp>
      <p:sp>
        <p:nvSpPr>
          <p:cNvPr id="87" name="Freeform 86"/>
          <p:cNvSpPr/>
          <p:nvPr/>
        </p:nvSpPr>
        <p:spPr>
          <a:xfrm>
            <a:off x="4532313" y="31019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5514975" y="33416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a:stCxn id="59" idx="0"/>
          </p:cNvCxnSpPr>
          <p:nvPr/>
        </p:nvCxnSpPr>
        <p:spPr>
          <a:xfrm rot="16200000" flipH="1" flipV="1">
            <a:off x="4289425" y="4613276"/>
            <a:ext cx="2543175" cy="0"/>
          </a:xfrm>
          <a:prstGeom prst="straightConnector1">
            <a:avLst/>
          </a:prstGeom>
          <a:ln w="3175">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516" name="TextBox 87"/>
          <p:cNvSpPr txBox="1">
            <a:spLocks noChangeArrowheads="1"/>
          </p:cNvSpPr>
          <p:nvPr/>
        </p:nvSpPr>
        <p:spPr bwMode="auto">
          <a:xfrm>
            <a:off x="5408613" y="5794375"/>
            <a:ext cx="387350" cy="369888"/>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sp>
        <p:nvSpPr>
          <p:cNvPr id="91" name="Oval 90"/>
          <p:cNvSpPr/>
          <p:nvPr/>
        </p:nvSpPr>
        <p:spPr>
          <a:xfrm>
            <a:off x="4541838" y="30686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4887913" y="30908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5122863" y="31305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5659438" y="35020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5945188" y="39052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6342063" y="45116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6632575" y="49545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4908550" y="47307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9975" y="47117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5732463" y="49736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850063" y="52974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4370388" y="28098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sp>
        <p:nvSpPr>
          <p:cNvPr id="102" name="Rectangle 101"/>
          <p:cNvSpPr/>
          <p:nvPr/>
        </p:nvSpPr>
        <p:spPr>
          <a:xfrm>
            <a:off x="6223000" y="241300"/>
            <a:ext cx="723900" cy="571500"/>
          </a:xfrm>
          <a:prstGeom prst="rect">
            <a:avLst/>
          </a:prstGeom>
          <a:noFill/>
          <a:ln w="3175">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0530" name="Group 164"/>
          <p:cNvGrpSpPr>
            <a:grpSpLocks/>
          </p:cNvGrpSpPr>
          <p:nvPr/>
        </p:nvGrpSpPr>
        <p:grpSpPr bwMode="auto">
          <a:xfrm>
            <a:off x="6288088" y="582613"/>
            <a:ext cx="611187" cy="230187"/>
            <a:chOff x="6288881" y="583406"/>
            <a:chExt cx="610394" cy="229394"/>
          </a:xfrm>
        </p:grpSpPr>
        <p:cxnSp>
          <p:nvCxnSpPr>
            <p:cNvPr id="111" name="Straight Arrow Connector 110"/>
            <p:cNvCxnSpPr/>
            <p:nvPr/>
          </p:nvCxnSpPr>
          <p:spPr>
            <a:xfrm rot="5400000">
              <a:off x="6174976" y="697311"/>
              <a:ext cx="229394" cy="1585"/>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327971" y="698103"/>
              <a:ext cx="229394" cy="0"/>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80173" y="698103"/>
              <a:ext cx="229394" cy="0"/>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6632375" y="698103"/>
              <a:ext cx="229394" cy="0"/>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783786" y="697311"/>
              <a:ext cx="229394" cy="1585"/>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6296025" y="331788"/>
            <a:ext cx="536575" cy="276225"/>
          </a:xfrm>
          <a:prstGeom prst="rect">
            <a:avLst/>
          </a:prstGeom>
          <a:noFill/>
        </p:spPr>
        <p:txBody>
          <a:bodyPr wrap="none">
            <a:spAutoFit/>
          </a:bodyPr>
          <a:lstStyle/>
          <a:p>
            <a:pPr fontAlgn="auto">
              <a:spcBef>
                <a:spcPts val="0"/>
              </a:spcBef>
              <a:spcAft>
                <a:spcPts val="0"/>
              </a:spcAft>
              <a:defRPr/>
            </a:pPr>
            <a:r>
              <a:rPr lang="en-US" sz="1200" dirty="0">
                <a:solidFill>
                  <a:schemeClr val="bg1">
                    <a:lumMod val="95000"/>
                  </a:schemeClr>
                </a:solidFill>
                <a:latin typeface="+mn-lt"/>
                <a:cs typeface="+mn-cs"/>
              </a:rPr>
              <a:t>q</a:t>
            </a:r>
            <a:r>
              <a:rPr lang="en-US" sz="1200" baseline="-25000" dirty="0">
                <a:solidFill>
                  <a:schemeClr val="bg1">
                    <a:lumMod val="95000"/>
                  </a:schemeClr>
                </a:solidFill>
                <a:latin typeface="+mn-lt"/>
                <a:cs typeface="+mn-cs"/>
              </a:rPr>
              <a:t>design</a:t>
            </a:r>
          </a:p>
        </p:txBody>
      </p:sp>
      <p:sp>
        <p:nvSpPr>
          <p:cNvPr id="120" name="Trapezoid 119"/>
          <p:cNvSpPr/>
          <p:nvPr/>
        </p:nvSpPr>
        <p:spPr>
          <a:xfrm>
            <a:off x="5875338" y="812800"/>
            <a:ext cx="1416050" cy="862013"/>
          </a:xfrm>
          <a:prstGeom prst="trapezoid">
            <a:avLst>
              <a:gd name="adj" fmla="val 40193"/>
            </a:avLst>
          </a:prstGeom>
          <a:noFill/>
          <a:ln w="317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3" name="Straight Arrow Connector 122"/>
          <p:cNvCxnSpPr/>
          <p:nvPr/>
        </p:nvCxnSpPr>
        <p:spPr>
          <a:xfrm rot="5400000">
            <a:off x="4935538"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a:off x="5054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18477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5308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440363"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5400000">
            <a:off x="555942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89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7816057"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7946232"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8065294"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nvGrpSpPr>
          <p:cNvPr id="20543" name="Group 68"/>
          <p:cNvGrpSpPr>
            <a:grpSpLocks/>
          </p:cNvGrpSpPr>
          <p:nvPr/>
        </p:nvGrpSpPr>
        <p:grpSpPr bwMode="auto">
          <a:xfrm>
            <a:off x="5878513" y="1528763"/>
            <a:ext cx="758825" cy="149225"/>
            <a:chOff x="5240338" y="1524006"/>
            <a:chExt cx="888999" cy="153190"/>
          </a:xfrm>
        </p:grpSpPr>
        <p:cxnSp>
          <p:nvCxnSpPr>
            <p:cNvPr id="141" name="Straight Arrow Connector 140"/>
            <p:cNvCxnSpPr/>
            <p:nvPr/>
          </p:nvCxnSpPr>
          <p:spPr>
            <a:xfrm rot="5400000">
              <a:off x="5165603"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5295791"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5414820"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546868"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669616"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801665"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920694"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6050882"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grpSp>
      <p:grpSp>
        <p:nvGrpSpPr>
          <p:cNvPr id="20544" name="Group 165"/>
          <p:cNvGrpSpPr>
            <a:grpSpLocks/>
          </p:cNvGrpSpPr>
          <p:nvPr/>
        </p:nvGrpSpPr>
        <p:grpSpPr bwMode="auto">
          <a:xfrm>
            <a:off x="6740525" y="1528763"/>
            <a:ext cx="542925" cy="153987"/>
            <a:chOff x="6741117" y="1528763"/>
            <a:chExt cx="542365" cy="153210"/>
          </a:xfrm>
        </p:grpSpPr>
        <p:cxnSp>
          <p:nvCxnSpPr>
            <p:cNvPr id="150" name="Straight Arrow Connector 149"/>
            <p:cNvCxnSpPr/>
            <p:nvPr/>
          </p:nvCxnSpPr>
          <p:spPr>
            <a:xfrm rot="5400000">
              <a:off x="6668467"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6779477"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6880972"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6992776" y="1602206"/>
              <a:ext cx="148472" cy="1585"/>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7098236"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7207660" y="1606151"/>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grpSp>
      <p:sp>
        <p:nvSpPr>
          <p:cNvPr id="20545" name="TextBox 138"/>
          <p:cNvSpPr txBox="1">
            <a:spLocks noChangeArrowheads="1"/>
          </p:cNvSpPr>
          <p:nvPr/>
        </p:nvSpPr>
        <p:spPr bwMode="auto">
          <a:xfrm>
            <a:off x="5372100" y="1350963"/>
            <a:ext cx="307975" cy="261937"/>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20546" name="TextBox 159"/>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a:latin typeface="Calibri" pitchFamily="34" charset="0"/>
              </a:rPr>
              <a:t>G.S.</a:t>
            </a:r>
          </a:p>
        </p:txBody>
      </p:sp>
      <p:sp>
        <p:nvSpPr>
          <p:cNvPr id="161" name="Isosceles Triangle 160"/>
          <p:cNvSpPr/>
          <p:nvPr/>
        </p:nvSpPr>
        <p:spPr>
          <a:xfrm rot="10800000">
            <a:off x="7450138" y="693738"/>
            <a:ext cx="79375" cy="80962"/>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6" name="Straight Arrow Connector 135"/>
          <p:cNvCxnSpPr/>
          <p:nvPr/>
        </p:nvCxnSpPr>
        <p:spPr>
          <a:xfrm rot="16200000" flipH="1" flipV="1">
            <a:off x="5076825" y="4613276"/>
            <a:ext cx="2543175" cy="0"/>
          </a:xfrm>
          <a:prstGeom prst="straightConnector1">
            <a:avLst/>
          </a:prstGeom>
          <a:ln w="190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549" name="TextBox 136"/>
          <p:cNvSpPr txBox="1">
            <a:spLocks noChangeArrowheads="1"/>
          </p:cNvSpPr>
          <p:nvPr/>
        </p:nvSpPr>
        <p:spPr bwMode="auto">
          <a:xfrm>
            <a:off x="6134100" y="5829300"/>
            <a:ext cx="758825" cy="307975"/>
          </a:xfrm>
          <a:prstGeom prst="rect">
            <a:avLst/>
          </a:prstGeom>
          <a:noFill/>
          <a:ln w="9525">
            <a:noFill/>
            <a:miter lim="800000"/>
            <a:headEnd/>
            <a:tailEnd/>
          </a:ln>
        </p:spPr>
        <p:txBody>
          <a:bodyPr wrap="none">
            <a:spAutoFit/>
          </a:bodyPr>
          <a:lstStyle/>
          <a:p>
            <a:r>
              <a:rPr lang="en-US" sz="1400" b="1">
                <a:solidFill>
                  <a:srgbClr val="FF0000"/>
                </a:solidFill>
                <a:latin typeface="Calibri" pitchFamily="34" charset="0"/>
              </a:rPr>
              <a:t>P</a:t>
            </a:r>
            <a:r>
              <a:rPr lang="en-US" sz="1400" b="1" baseline="-25000">
                <a:solidFill>
                  <a:srgbClr val="FF0000"/>
                </a:solidFill>
                <a:latin typeface="Calibri" pitchFamily="34" charset="0"/>
              </a:rPr>
              <a:t>o</a:t>
            </a:r>
            <a:r>
              <a:rPr lang="en-US" sz="1400" b="1">
                <a:solidFill>
                  <a:srgbClr val="FF0000"/>
                </a:solidFill>
                <a:latin typeface="Calibri" pitchFamily="34" charset="0"/>
              </a:rPr>
              <a:t>  + </a:t>
            </a:r>
            <a:r>
              <a:rPr lang="en-US" sz="1400" b="1">
                <a:solidFill>
                  <a:srgbClr val="FF0000"/>
                </a:solidFill>
                <a:latin typeface="Symbol" pitchFamily="18" charset="2"/>
              </a:rPr>
              <a:t>D</a:t>
            </a:r>
            <a:r>
              <a:rPr lang="en-US" sz="1400" b="1">
                <a:solidFill>
                  <a:srgbClr val="FF0000"/>
                </a:solidFill>
                <a:latin typeface="Calibri" pitchFamily="34" charset="0"/>
              </a:rPr>
              <a:t>P</a:t>
            </a:r>
          </a:p>
        </p:txBody>
      </p:sp>
      <p:cxnSp>
        <p:nvCxnSpPr>
          <p:cNvPr id="140" name="Straight Arrow Connector 139"/>
          <p:cNvCxnSpPr/>
          <p:nvPr/>
        </p:nvCxnSpPr>
        <p:spPr>
          <a:xfrm>
            <a:off x="5562600" y="3746500"/>
            <a:ext cx="800100" cy="1588"/>
          </a:xfrm>
          <a:prstGeom prst="straightConnector1">
            <a:avLst/>
          </a:prstGeom>
          <a:ln w="317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5800725" y="3432175"/>
            <a:ext cx="449263" cy="306388"/>
          </a:xfrm>
          <a:prstGeom prst="rect">
            <a:avLst/>
          </a:prstGeom>
          <a:noFill/>
        </p:spPr>
        <p:txBody>
          <a:bodyPr wrap="none">
            <a:spAutoFit/>
          </a:bodyPr>
          <a:lstStyle/>
          <a:p>
            <a:pPr fontAlgn="auto">
              <a:spcBef>
                <a:spcPts val="0"/>
              </a:spcBef>
              <a:spcAft>
                <a:spcPts val="0"/>
              </a:spcAft>
              <a:defRPr/>
            </a:pPr>
            <a:r>
              <a:rPr lang="en-US" sz="1400" dirty="0">
                <a:solidFill>
                  <a:schemeClr val="bg1">
                    <a:lumMod val="85000"/>
                  </a:schemeClr>
                </a:solidFill>
                <a:effectLst>
                  <a:outerShdw blurRad="38100" dist="38100" dir="2700000" algn="tl">
                    <a:srgbClr val="000000">
                      <a:alpha val="43137"/>
                    </a:srgbClr>
                  </a:outerShdw>
                </a:effectLst>
                <a:latin typeface="Symbol" pitchFamily="18" charset="2"/>
                <a:cs typeface="+mn-cs"/>
              </a:rPr>
              <a:t>D</a:t>
            </a:r>
            <a:r>
              <a:rPr lang="en-US" sz="1400" dirty="0">
                <a:solidFill>
                  <a:schemeClr val="bg1">
                    <a:lumMod val="85000"/>
                  </a:schemeClr>
                </a:solidFill>
                <a:effectLst>
                  <a:outerShdw blurRad="38100" dist="38100" dir="2700000" algn="tl">
                    <a:srgbClr val="000000">
                      <a:alpha val="43137"/>
                    </a:srgbClr>
                  </a:outerShdw>
                </a:effectLst>
                <a:latin typeface="+mn-lt"/>
                <a:cs typeface="+mn-cs"/>
              </a:rPr>
              <a:t>P</a:t>
            </a:r>
            <a:r>
              <a:rPr lang="en-US" sz="1400" baseline="-25000" dirty="0">
                <a:solidFill>
                  <a:schemeClr val="bg1">
                    <a:lumMod val="85000"/>
                  </a:schemeClr>
                </a:solidFill>
                <a:effectLst>
                  <a:outerShdw blurRad="38100" dist="38100" dir="2700000" algn="tl">
                    <a:srgbClr val="000000">
                      <a:alpha val="43137"/>
                    </a:srgbClr>
                  </a:outerShdw>
                </a:effectLst>
                <a:latin typeface="+mn-lt"/>
                <a:cs typeface="+mn-cs"/>
              </a:rPr>
              <a:t>1</a:t>
            </a:r>
          </a:p>
        </p:txBody>
      </p:sp>
      <p:sp>
        <p:nvSpPr>
          <p:cNvPr id="134" name="Oval 133"/>
          <p:cNvSpPr/>
          <p:nvPr/>
        </p:nvSpPr>
        <p:spPr>
          <a:xfrm>
            <a:off x="6307138" y="4492625"/>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rot="10800000">
            <a:off x="5562600" y="4295775"/>
            <a:ext cx="793750" cy="238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5521325" y="4249738"/>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7" name="Freeform 166"/>
          <p:cNvSpPr/>
          <p:nvPr/>
        </p:nvSpPr>
        <p:spPr>
          <a:xfrm>
            <a:off x="1333500" y="304800"/>
            <a:ext cx="5029200" cy="3975100"/>
          </a:xfrm>
          <a:custGeom>
            <a:avLst/>
            <a:gdLst>
              <a:gd name="connsiteX0" fmla="*/ 685800 w 685800"/>
              <a:gd name="connsiteY0" fmla="*/ 0 h 3594100"/>
              <a:gd name="connsiteX1" fmla="*/ 0 w 685800"/>
              <a:gd name="connsiteY1" fmla="*/ 3594100 h 3594100"/>
              <a:gd name="connsiteX2" fmla="*/ 0 w 685800"/>
              <a:gd name="connsiteY2" fmla="*/ 3594100 h 3594100"/>
              <a:gd name="connsiteX0" fmla="*/ 4241800 w 4241800"/>
              <a:gd name="connsiteY0" fmla="*/ 0 h 3594100"/>
              <a:gd name="connsiteX1" fmla="*/ 3556000 w 4241800"/>
              <a:gd name="connsiteY1" fmla="*/ 3594100 h 3594100"/>
              <a:gd name="connsiteX2" fmla="*/ 3556000 w 4241800"/>
              <a:gd name="connsiteY2" fmla="*/ 3594100 h 3594100"/>
              <a:gd name="connsiteX0" fmla="*/ 4241800 w 4241800"/>
              <a:gd name="connsiteY0" fmla="*/ 859367 h 4453467"/>
              <a:gd name="connsiteX1" fmla="*/ 3556000 w 4241800"/>
              <a:gd name="connsiteY1" fmla="*/ 4453467 h 4453467"/>
              <a:gd name="connsiteX2" fmla="*/ 3556000 w 4241800"/>
              <a:gd name="connsiteY2" fmla="*/ 4453467 h 4453467"/>
              <a:gd name="connsiteX0" fmla="*/ 4419600 w 4419600"/>
              <a:gd name="connsiteY0" fmla="*/ 859367 h 4694767"/>
              <a:gd name="connsiteX1" fmla="*/ 3556000 w 4419600"/>
              <a:gd name="connsiteY1" fmla="*/ 4694767 h 4694767"/>
              <a:gd name="connsiteX2" fmla="*/ 3556000 w 4419600"/>
              <a:gd name="connsiteY2" fmla="*/ 4694767 h 4694767"/>
              <a:gd name="connsiteX0" fmla="*/ 5969000 w 5969000"/>
              <a:gd name="connsiteY0" fmla="*/ 859367 h 2370667"/>
              <a:gd name="connsiteX1" fmla="*/ 3556000 w 5969000"/>
              <a:gd name="connsiteY1" fmla="*/ 2370667 h 2370667"/>
              <a:gd name="connsiteX2" fmla="*/ 3556000 w 5969000"/>
              <a:gd name="connsiteY2" fmla="*/ 2370667 h 2370667"/>
              <a:gd name="connsiteX0" fmla="*/ 5969000 w 5969000"/>
              <a:gd name="connsiteY0" fmla="*/ 287867 h 1799167"/>
              <a:gd name="connsiteX1" fmla="*/ 3556000 w 5969000"/>
              <a:gd name="connsiteY1" fmla="*/ 1799167 h 1799167"/>
              <a:gd name="connsiteX2" fmla="*/ 3556000 w 5969000"/>
              <a:gd name="connsiteY2" fmla="*/ 1799167 h 1799167"/>
              <a:gd name="connsiteX0" fmla="*/ 2413000 w 2413000"/>
              <a:gd name="connsiteY0" fmla="*/ 2626782 h 4138082"/>
              <a:gd name="connsiteX1" fmla="*/ 711200 w 2413000"/>
              <a:gd name="connsiteY1" fmla="*/ 251883 h 4138082"/>
              <a:gd name="connsiteX2" fmla="*/ 0 w 2413000"/>
              <a:gd name="connsiteY2" fmla="*/ 4138082 h 4138082"/>
              <a:gd name="connsiteX3" fmla="*/ 0 w 2413000"/>
              <a:gd name="connsiteY3" fmla="*/ 4138082 h 4138082"/>
              <a:gd name="connsiteX0" fmla="*/ 4686300 w 4686300"/>
              <a:gd name="connsiteY0" fmla="*/ 2575982 h 4087282"/>
              <a:gd name="connsiteX1" fmla="*/ 0 w 4686300"/>
              <a:gd name="connsiteY1" fmla="*/ 251883 h 4087282"/>
              <a:gd name="connsiteX2" fmla="*/ 2273300 w 4686300"/>
              <a:gd name="connsiteY2" fmla="*/ 4087282 h 4087282"/>
              <a:gd name="connsiteX3" fmla="*/ 2273300 w 4686300"/>
              <a:gd name="connsiteY3" fmla="*/ 4087282 h 4087282"/>
              <a:gd name="connsiteX0" fmla="*/ 3035300 w 3035300"/>
              <a:gd name="connsiteY0" fmla="*/ 226482 h 4087282"/>
              <a:gd name="connsiteX1" fmla="*/ 0 w 3035300"/>
              <a:gd name="connsiteY1" fmla="*/ 251883 h 4087282"/>
              <a:gd name="connsiteX2" fmla="*/ 2273300 w 3035300"/>
              <a:gd name="connsiteY2" fmla="*/ 4087282 h 4087282"/>
              <a:gd name="connsiteX3" fmla="*/ 2273300 w 3035300"/>
              <a:gd name="connsiteY3" fmla="*/ 4087282 h 4087282"/>
              <a:gd name="connsiteX0" fmla="*/ 3035300 w 3035300"/>
              <a:gd name="connsiteY0" fmla="*/ 226482 h 4087282"/>
              <a:gd name="connsiteX1" fmla="*/ 0 w 3035300"/>
              <a:gd name="connsiteY1" fmla="*/ 251883 h 4087282"/>
              <a:gd name="connsiteX2" fmla="*/ 2273300 w 3035300"/>
              <a:gd name="connsiteY2" fmla="*/ 4087282 h 4087282"/>
              <a:gd name="connsiteX3" fmla="*/ 2273300 w 3035300"/>
              <a:gd name="connsiteY3" fmla="*/ 4087282 h 4087282"/>
              <a:gd name="connsiteX0" fmla="*/ 3035300 w 3035300"/>
              <a:gd name="connsiteY0" fmla="*/ 319616 h 4180416"/>
              <a:gd name="connsiteX1" fmla="*/ 0 w 3035300"/>
              <a:gd name="connsiteY1" fmla="*/ 345017 h 4180416"/>
              <a:gd name="connsiteX2" fmla="*/ 2273300 w 3035300"/>
              <a:gd name="connsiteY2" fmla="*/ 4180416 h 4180416"/>
              <a:gd name="connsiteX3" fmla="*/ 2273300 w 3035300"/>
              <a:gd name="connsiteY3" fmla="*/ 4180416 h 4180416"/>
              <a:gd name="connsiteX0" fmla="*/ 3200400 w 3200400"/>
              <a:gd name="connsiteY0" fmla="*/ 319616 h 4180416"/>
              <a:gd name="connsiteX1" fmla="*/ 0 w 3200400"/>
              <a:gd name="connsiteY1" fmla="*/ 1475317 h 4180416"/>
              <a:gd name="connsiteX2" fmla="*/ 2438400 w 3200400"/>
              <a:gd name="connsiteY2" fmla="*/ 4180416 h 4180416"/>
              <a:gd name="connsiteX3" fmla="*/ 2438400 w 3200400"/>
              <a:gd name="connsiteY3" fmla="*/ 4180416 h 4180416"/>
              <a:gd name="connsiteX0" fmla="*/ 3756257 w 3756257"/>
              <a:gd name="connsiteY0" fmla="*/ 319616 h 4180416"/>
              <a:gd name="connsiteX1" fmla="*/ 555857 w 3756257"/>
              <a:gd name="connsiteY1" fmla="*/ 1475317 h 4180416"/>
              <a:gd name="connsiteX2" fmla="*/ 2994257 w 3756257"/>
              <a:gd name="connsiteY2" fmla="*/ 4180416 h 4180416"/>
              <a:gd name="connsiteX3" fmla="*/ 2994257 w 3756257"/>
              <a:gd name="connsiteY3" fmla="*/ 4180416 h 4180416"/>
              <a:gd name="connsiteX0" fmla="*/ 3200400 w 3200400"/>
              <a:gd name="connsiteY0" fmla="*/ 319616 h 4180416"/>
              <a:gd name="connsiteX1" fmla="*/ 0 w 3200400"/>
              <a:gd name="connsiteY1" fmla="*/ 1475317 h 4180416"/>
              <a:gd name="connsiteX2" fmla="*/ 2438400 w 3200400"/>
              <a:gd name="connsiteY2" fmla="*/ 4180416 h 4180416"/>
              <a:gd name="connsiteX3" fmla="*/ 2438400 w 3200400"/>
              <a:gd name="connsiteY3" fmla="*/ 4180416 h 4180416"/>
              <a:gd name="connsiteX0" fmla="*/ 3306233 w 3306233"/>
              <a:gd name="connsiteY0" fmla="*/ 319616 h 4180416"/>
              <a:gd name="connsiteX1" fmla="*/ 105833 w 3306233"/>
              <a:gd name="connsiteY1" fmla="*/ 1475317 h 4180416"/>
              <a:gd name="connsiteX2" fmla="*/ 2544233 w 3306233"/>
              <a:gd name="connsiteY2" fmla="*/ 4180416 h 4180416"/>
              <a:gd name="connsiteX3" fmla="*/ 2544233 w 3306233"/>
              <a:gd name="connsiteY3" fmla="*/ 4180416 h 4180416"/>
              <a:gd name="connsiteX0" fmla="*/ 3306233 w 3306233"/>
              <a:gd name="connsiteY0" fmla="*/ 319616 h 4421716"/>
              <a:gd name="connsiteX1" fmla="*/ 105833 w 3306233"/>
              <a:gd name="connsiteY1" fmla="*/ 1475317 h 4421716"/>
              <a:gd name="connsiteX2" fmla="*/ 2544233 w 3306233"/>
              <a:gd name="connsiteY2" fmla="*/ 4180416 h 4421716"/>
              <a:gd name="connsiteX3" fmla="*/ 372533 w 3306233"/>
              <a:gd name="connsiteY3" fmla="*/ 4421716 h 4421716"/>
              <a:gd name="connsiteX0" fmla="*/ 3306233 w 3306233"/>
              <a:gd name="connsiteY0" fmla="*/ 319616 h 4421716"/>
              <a:gd name="connsiteX1" fmla="*/ 105833 w 3306233"/>
              <a:gd name="connsiteY1" fmla="*/ 1475317 h 4421716"/>
              <a:gd name="connsiteX2" fmla="*/ 1477433 w 3306233"/>
              <a:gd name="connsiteY2" fmla="*/ 4066116 h 4421716"/>
              <a:gd name="connsiteX3" fmla="*/ 372533 w 3306233"/>
              <a:gd name="connsiteY3" fmla="*/ 4421716 h 4421716"/>
              <a:gd name="connsiteX0" fmla="*/ 3689350 w 3689350"/>
              <a:gd name="connsiteY0" fmla="*/ 319616 h 4421716"/>
              <a:gd name="connsiteX1" fmla="*/ 488950 w 3689350"/>
              <a:gd name="connsiteY1" fmla="*/ 1475317 h 4421716"/>
              <a:gd name="connsiteX2" fmla="*/ 755650 w 3689350"/>
              <a:gd name="connsiteY2" fmla="*/ 4421716 h 4421716"/>
              <a:gd name="connsiteX0" fmla="*/ 3689350 w 3689350"/>
              <a:gd name="connsiteY0" fmla="*/ 319616 h 4193116"/>
              <a:gd name="connsiteX1" fmla="*/ 488950 w 3689350"/>
              <a:gd name="connsiteY1" fmla="*/ 1475317 h 4193116"/>
              <a:gd name="connsiteX2" fmla="*/ 2800350 w 3689350"/>
              <a:gd name="connsiteY2" fmla="*/ 4193116 h 4193116"/>
              <a:gd name="connsiteX0" fmla="*/ 3689350 w 3689350"/>
              <a:gd name="connsiteY0" fmla="*/ 319616 h 4193116"/>
              <a:gd name="connsiteX1" fmla="*/ 488950 w 3689350"/>
              <a:gd name="connsiteY1" fmla="*/ 1475317 h 4193116"/>
              <a:gd name="connsiteX2" fmla="*/ 2800350 w 3689350"/>
              <a:gd name="connsiteY2" fmla="*/ 4193116 h 4193116"/>
              <a:gd name="connsiteX0" fmla="*/ 3689350 w 3689350"/>
              <a:gd name="connsiteY0" fmla="*/ 319616 h 4091516"/>
              <a:gd name="connsiteX1" fmla="*/ 488950 w 3689350"/>
              <a:gd name="connsiteY1" fmla="*/ 1475317 h 4091516"/>
              <a:gd name="connsiteX2" fmla="*/ 2800350 w 3689350"/>
              <a:gd name="connsiteY2" fmla="*/ 4091516 h 4091516"/>
              <a:gd name="connsiteX0" fmla="*/ 889000 w 889000"/>
              <a:gd name="connsiteY0" fmla="*/ 0 h 3771900"/>
              <a:gd name="connsiteX1" fmla="*/ 0 w 889000"/>
              <a:gd name="connsiteY1" fmla="*/ 3771900 h 3771900"/>
              <a:gd name="connsiteX0" fmla="*/ 5571067 w 5571067"/>
              <a:gd name="connsiteY0" fmla="*/ 0 h 3771900"/>
              <a:gd name="connsiteX1" fmla="*/ 4682067 w 5571067"/>
              <a:gd name="connsiteY1" fmla="*/ 3771900 h 3771900"/>
              <a:gd name="connsiteX0" fmla="*/ 5571067 w 5571067"/>
              <a:gd name="connsiteY0" fmla="*/ 0 h 3771900"/>
              <a:gd name="connsiteX1" fmla="*/ 3526369 w 5571067"/>
              <a:gd name="connsiteY1" fmla="*/ 152401 h 3771900"/>
              <a:gd name="connsiteX2" fmla="*/ 4682067 w 5571067"/>
              <a:gd name="connsiteY2" fmla="*/ 3771900 h 3771900"/>
              <a:gd name="connsiteX0" fmla="*/ 889000 w 889000"/>
              <a:gd name="connsiteY0" fmla="*/ 0 h 3771900"/>
              <a:gd name="connsiteX1" fmla="*/ 0 w 889000"/>
              <a:gd name="connsiteY1" fmla="*/ 3771900 h 3771900"/>
              <a:gd name="connsiteX0" fmla="*/ 6684433 w 6684433"/>
              <a:gd name="connsiteY0" fmla="*/ 152400 h 3924300"/>
              <a:gd name="connsiteX1" fmla="*/ 5795433 w 6684433"/>
              <a:gd name="connsiteY1" fmla="*/ 3924300 h 3924300"/>
              <a:gd name="connsiteX0" fmla="*/ 6684433 w 6684433"/>
              <a:gd name="connsiteY0" fmla="*/ 152400 h 3924300"/>
              <a:gd name="connsiteX1" fmla="*/ 5795433 w 6684433"/>
              <a:gd name="connsiteY1" fmla="*/ 3924300 h 3924300"/>
              <a:gd name="connsiteX0" fmla="*/ 6684433 w 6684433"/>
              <a:gd name="connsiteY0" fmla="*/ 152400 h 3949700"/>
              <a:gd name="connsiteX1" fmla="*/ 5757333 w 6684433"/>
              <a:gd name="connsiteY1" fmla="*/ 3949700 h 3949700"/>
              <a:gd name="connsiteX0" fmla="*/ 6684433 w 6684433"/>
              <a:gd name="connsiteY0" fmla="*/ 152400 h 3924300"/>
              <a:gd name="connsiteX1" fmla="*/ 5526304 w 6684433"/>
              <a:gd name="connsiteY1" fmla="*/ 3924300 h 3924300"/>
            </a:gdLst>
            <a:ahLst/>
            <a:cxnLst>
              <a:cxn ang="0">
                <a:pos x="connsiteX0" y="connsiteY0"/>
              </a:cxn>
              <a:cxn ang="0">
                <a:pos x="connsiteX1" y="connsiteY1"/>
              </a:cxn>
            </a:cxnLst>
            <a:rect l="l" t="t" r="r" b="b"/>
            <a:pathLst>
              <a:path w="6684433" h="3924300">
                <a:moveTo>
                  <a:pt x="6684433" y="152400"/>
                </a:moveTo>
                <a:cubicBezTo>
                  <a:pt x="0" y="0"/>
                  <a:pt x="4336737" y="3835400"/>
                  <a:pt x="5526304" y="3924300"/>
                </a:cubicBezTo>
              </a:path>
            </a:pathLst>
          </a:custGeom>
          <a:ln>
            <a:solidFill>
              <a:schemeClr val="accent6">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68" name="Straight Arrow Connector 167"/>
          <p:cNvCxnSpPr/>
          <p:nvPr/>
        </p:nvCxnSpPr>
        <p:spPr>
          <a:xfrm rot="10800000">
            <a:off x="5884863" y="4389438"/>
            <a:ext cx="188912" cy="571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57" name="TextBox 168"/>
          <p:cNvSpPr txBox="1">
            <a:spLocks noChangeArrowheads="1"/>
          </p:cNvSpPr>
          <p:nvPr/>
        </p:nvSpPr>
        <p:spPr bwMode="auto">
          <a:xfrm>
            <a:off x="292100" y="304800"/>
            <a:ext cx="4127500" cy="1169988"/>
          </a:xfrm>
          <a:prstGeom prst="rect">
            <a:avLst/>
          </a:prstGeom>
          <a:noFill/>
          <a:ln w="9525">
            <a:noFill/>
            <a:miter lim="800000"/>
            <a:headEnd/>
            <a:tailEnd/>
          </a:ln>
        </p:spPr>
        <p:txBody>
          <a:bodyPr wrap="none">
            <a:spAutoFit/>
          </a:bodyPr>
          <a:lstStyle/>
          <a:p>
            <a:r>
              <a:rPr lang="en-US" sz="1400" dirty="0">
                <a:latin typeface="Calibri" pitchFamily="34" charset="0"/>
              </a:rPr>
              <a:t>When the building was removed, the soil has become </a:t>
            </a:r>
          </a:p>
          <a:p>
            <a:r>
              <a:rPr lang="en-US" sz="1400" dirty="0">
                <a:latin typeface="Calibri" pitchFamily="34" charset="0"/>
              </a:rPr>
              <a:t>an </a:t>
            </a:r>
            <a:r>
              <a:rPr lang="en-US" sz="1400" dirty="0" err="1">
                <a:latin typeface="Calibri" pitchFamily="34" charset="0"/>
              </a:rPr>
              <a:t>overconsolidated</a:t>
            </a:r>
            <a:r>
              <a:rPr lang="en-US" sz="1400" dirty="0">
                <a:latin typeface="Calibri" pitchFamily="34" charset="0"/>
              </a:rPr>
              <a:t> clay.</a:t>
            </a:r>
          </a:p>
          <a:p>
            <a:endParaRPr lang="en-US" sz="1400" dirty="0">
              <a:latin typeface="Calibri" pitchFamily="34" charset="0"/>
            </a:endParaRPr>
          </a:p>
          <a:p>
            <a:r>
              <a:rPr lang="en-US" sz="1400" dirty="0">
                <a:latin typeface="Calibri" pitchFamily="34" charset="0"/>
              </a:rPr>
              <a:t>The rebound has taken place  through </a:t>
            </a:r>
          </a:p>
          <a:p>
            <a:r>
              <a:rPr lang="en-US" sz="1400" dirty="0">
                <a:latin typeface="Calibri" pitchFamily="34" charset="0"/>
              </a:rPr>
              <a:t>swelling from pint </a:t>
            </a:r>
            <a:r>
              <a:rPr lang="en-US" sz="1400" b="1" u="sng" dirty="0">
                <a:latin typeface="Calibri" pitchFamily="34" charset="0"/>
              </a:rPr>
              <a:t>1</a:t>
            </a:r>
            <a:r>
              <a:rPr lang="en-US" sz="1400" dirty="0">
                <a:latin typeface="Calibri" pitchFamily="34" charset="0"/>
              </a:rPr>
              <a:t> to point </a:t>
            </a:r>
            <a:r>
              <a:rPr lang="en-US" sz="1400" b="1" u="sng" dirty="0">
                <a:latin typeface="Calibri" pitchFamily="34" charset="0"/>
              </a:rPr>
              <a:t>2</a:t>
            </a:r>
          </a:p>
        </p:txBody>
      </p:sp>
      <p:sp>
        <p:nvSpPr>
          <p:cNvPr id="20558" name="TextBox 169"/>
          <p:cNvSpPr txBox="1">
            <a:spLocks noChangeArrowheads="1"/>
          </p:cNvSpPr>
          <p:nvPr/>
        </p:nvSpPr>
        <p:spPr bwMode="auto">
          <a:xfrm>
            <a:off x="5297488" y="3978275"/>
            <a:ext cx="261937" cy="277813"/>
          </a:xfrm>
          <a:prstGeom prst="rect">
            <a:avLst/>
          </a:prstGeom>
          <a:noFill/>
          <a:ln w="9525">
            <a:noFill/>
            <a:miter lim="800000"/>
            <a:headEnd/>
            <a:tailEnd/>
          </a:ln>
        </p:spPr>
        <p:txBody>
          <a:bodyPr wrap="none">
            <a:spAutoFit/>
          </a:bodyPr>
          <a:lstStyle/>
          <a:p>
            <a:r>
              <a:rPr lang="en-US" sz="1200">
                <a:latin typeface="Symbol" pitchFamily="18" charset="2"/>
              </a:rPr>
              <a:t>2</a:t>
            </a:r>
            <a:endParaRPr lang="en-US" sz="1200" baseline="-25000">
              <a:latin typeface="Calibri" pitchFamily="34" charset="0"/>
            </a:endParaRPr>
          </a:p>
        </p:txBody>
      </p:sp>
      <p:sp>
        <p:nvSpPr>
          <p:cNvPr id="20559" name="TextBox 170"/>
          <p:cNvSpPr txBox="1">
            <a:spLocks noChangeArrowheads="1"/>
          </p:cNvSpPr>
          <p:nvPr/>
        </p:nvSpPr>
        <p:spPr bwMode="auto">
          <a:xfrm>
            <a:off x="6351588" y="4321175"/>
            <a:ext cx="261937" cy="277813"/>
          </a:xfrm>
          <a:prstGeom prst="rect">
            <a:avLst/>
          </a:prstGeom>
          <a:noFill/>
          <a:ln w="9525">
            <a:noFill/>
            <a:miter lim="800000"/>
            <a:headEnd/>
            <a:tailEnd/>
          </a:ln>
        </p:spPr>
        <p:txBody>
          <a:bodyPr wrap="none">
            <a:spAutoFit/>
          </a:bodyPr>
          <a:lstStyle/>
          <a:p>
            <a:r>
              <a:rPr lang="en-US" sz="1200">
                <a:latin typeface="Symbol" pitchFamily="18" charset="2"/>
              </a:rPr>
              <a:t>1</a:t>
            </a:r>
            <a:endParaRPr lang="en-US" sz="1200" baseline="-25000">
              <a:latin typeface="Calibri" pitchFamily="34" charset="0"/>
            </a:endParaRPr>
          </a:p>
        </p:txBody>
      </p:sp>
      <p:sp>
        <p:nvSpPr>
          <p:cNvPr id="20560" name="TextBox 120"/>
          <p:cNvSpPr txBox="1">
            <a:spLocks noChangeArrowheads="1"/>
          </p:cNvSpPr>
          <p:nvPr/>
        </p:nvSpPr>
        <p:spPr bwMode="auto">
          <a:xfrm>
            <a:off x="5962650" y="-19050"/>
            <a:ext cx="1409700" cy="369888"/>
          </a:xfrm>
          <a:prstGeom prst="rect">
            <a:avLst/>
          </a:prstGeom>
          <a:noFill/>
          <a:ln w="9525">
            <a:noFill/>
            <a:miter lim="800000"/>
            <a:headEnd/>
            <a:tailEnd/>
          </a:ln>
        </p:spPr>
        <p:txBody>
          <a:bodyPr wrap="none">
            <a:spAutoFit/>
          </a:bodyPr>
          <a:lstStyle/>
          <a:p>
            <a:r>
              <a:rPr lang="en-US">
                <a:latin typeface="Calibri" pitchFamily="34" charset="0"/>
              </a:rPr>
              <a:t>Demolished </a:t>
            </a:r>
          </a:p>
        </p:txBody>
      </p:sp>
      <p:sp>
        <p:nvSpPr>
          <p:cNvPr id="20561" name="TextBox 120"/>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rgbClr val="002060"/>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4" name="Chart 13"/>
          <p:cNvGraphicFramePr>
            <a:graphicFrameLocks noGrp="1"/>
          </p:cNvGraphicFramePr>
          <p:nvPr/>
        </p:nvGraphicFramePr>
        <p:xfrm>
          <a:off x="2717800" y="22733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21510" name="TextBox 14"/>
          <p:cNvSpPr txBox="1">
            <a:spLocks noChangeArrowheads="1"/>
          </p:cNvSpPr>
          <p:nvPr/>
        </p:nvSpPr>
        <p:spPr bwMode="auto">
          <a:xfrm>
            <a:off x="5537200" y="61595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21511" name="TextBox 16"/>
          <p:cNvSpPr txBox="1">
            <a:spLocks noChangeArrowheads="1"/>
          </p:cNvSpPr>
          <p:nvPr/>
        </p:nvSpPr>
        <p:spPr bwMode="auto">
          <a:xfrm rot="-5400000">
            <a:off x="1834356" y="38806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1514" name="Group 28"/>
          <p:cNvGrpSpPr>
            <a:grpSpLocks/>
          </p:cNvGrpSpPr>
          <p:nvPr/>
        </p:nvGrpSpPr>
        <p:grpSpPr bwMode="auto">
          <a:xfrm>
            <a:off x="77565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515" name="TextBox 29"/>
          <p:cNvSpPr txBox="1">
            <a:spLocks noChangeArrowheads="1"/>
          </p:cNvSpPr>
          <p:nvPr/>
        </p:nvSpPr>
        <p:spPr bwMode="auto">
          <a:xfrm>
            <a:off x="7712075" y="806450"/>
            <a:ext cx="425450" cy="247650"/>
          </a:xfrm>
          <a:prstGeom prst="rect">
            <a:avLst/>
          </a:prstGeom>
          <a:noFill/>
          <a:ln w="9525">
            <a:noFill/>
            <a:miter lim="800000"/>
            <a:headEnd/>
            <a:tailEnd/>
          </a:ln>
        </p:spPr>
        <p:txBody>
          <a:bodyPr wrap="none">
            <a:spAutoFit/>
          </a:bodyPr>
          <a:lstStyle/>
          <a:p>
            <a:r>
              <a:rPr lang="en-US" sz="1000">
                <a:latin typeface="Calibri" pitchFamily="34" charset="0"/>
              </a:rPr>
              <a:t>W.T.</a:t>
            </a:r>
          </a:p>
        </p:txBody>
      </p:sp>
      <p:sp>
        <p:nvSpPr>
          <p:cNvPr id="21516" name="TextBox 32"/>
          <p:cNvSpPr txBox="1">
            <a:spLocks noChangeArrowheads="1"/>
          </p:cNvSpPr>
          <p:nvPr/>
        </p:nvSpPr>
        <p:spPr bwMode="auto">
          <a:xfrm>
            <a:off x="4800600" y="754063"/>
            <a:ext cx="1608138" cy="276225"/>
          </a:xfrm>
          <a:prstGeom prst="rect">
            <a:avLst/>
          </a:prstGeom>
          <a:noFill/>
          <a:ln w="9525">
            <a:noFill/>
            <a:miter lim="800000"/>
            <a:headEnd/>
            <a:tailEnd/>
          </a:ln>
        </p:spPr>
        <p:txBody>
          <a:bodyPr>
            <a:spAutoFit/>
          </a:bodyPr>
          <a:lstStyle/>
          <a:p>
            <a:pPr>
              <a:tabLst>
                <a:tab pos="857250" algn="l"/>
              </a:tabLst>
            </a:pPr>
            <a:r>
              <a:rPr lang="en-US" sz="1200">
                <a:latin typeface="Symbol" pitchFamily="18" charset="2"/>
              </a:rPr>
              <a:t>g</a:t>
            </a:r>
            <a:r>
              <a:rPr lang="en-US" sz="1200" baseline="-25000">
                <a:latin typeface="Calibri" pitchFamily="34" charset="0"/>
              </a:rPr>
              <a:t>sand</a:t>
            </a:r>
            <a:r>
              <a:rPr lang="en-US" sz="1200">
                <a:latin typeface="Calibri" pitchFamily="34" charset="0"/>
              </a:rPr>
              <a:t> </a:t>
            </a:r>
            <a:r>
              <a:rPr lang="en-US" sz="1100">
                <a:latin typeface="Times New Roman" pitchFamily="18" charset="0"/>
                <a:cs typeface="Times New Roman" pitchFamily="18" charset="0"/>
              </a:rPr>
              <a:t>= 96 pcf</a:t>
            </a:r>
          </a:p>
        </p:txBody>
      </p:sp>
      <p:sp>
        <p:nvSpPr>
          <p:cNvPr id="21517" name="TextBox 33"/>
          <p:cNvSpPr txBox="1">
            <a:spLocks noChangeArrowheads="1"/>
          </p:cNvSpPr>
          <p:nvPr/>
        </p:nvSpPr>
        <p:spPr bwMode="auto">
          <a:xfrm>
            <a:off x="4835525" y="1812925"/>
            <a:ext cx="2238375"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e</a:t>
            </a:r>
            <a:r>
              <a:rPr lang="en-US" sz="1100" baseline="-25000">
                <a:latin typeface="Times New Roman" pitchFamily="18" charset="0"/>
                <a:cs typeface="Times New Roman" pitchFamily="18" charset="0"/>
              </a:rPr>
              <a:t>o</a:t>
            </a:r>
            <a:r>
              <a:rPr lang="en-US" sz="1100">
                <a:latin typeface="Times New Roman" pitchFamily="18" charset="0"/>
                <a:cs typeface="Times New Roman" pitchFamily="18" charset="0"/>
              </a:rPr>
              <a:t> = w</a:t>
            </a:r>
            <a:r>
              <a:rPr lang="en-US" sz="1100" baseline="-25000">
                <a:latin typeface="Times New Roman" pitchFamily="18" charset="0"/>
                <a:cs typeface="Times New Roman" pitchFamily="18" charset="0"/>
              </a:rPr>
              <a:t>c  </a:t>
            </a:r>
            <a:r>
              <a:rPr lang="en-US" sz="1100">
                <a:latin typeface="Times New Roman" pitchFamily="18" charset="0"/>
                <a:cs typeface="Times New Roman" pitchFamily="18" charset="0"/>
              </a:rPr>
              <a:t>. G</a:t>
            </a:r>
            <a:r>
              <a:rPr lang="en-US" sz="1100" baseline="-25000">
                <a:latin typeface="Times New Roman" pitchFamily="18" charset="0"/>
                <a:cs typeface="Times New Roman" pitchFamily="18" charset="0"/>
              </a:rPr>
              <a:t>s  </a:t>
            </a:r>
            <a:r>
              <a:rPr lang="en-US" sz="1100">
                <a:latin typeface="Times New Roman" pitchFamily="18" charset="0"/>
                <a:cs typeface="Times New Roman" pitchFamily="18" charset="0"/>
              </a:rPr>
              <a:t>= 0.3 x 2.65 = 0.795 </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2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3 ft</a:t>
            </a:r>
          </a:p>
        </p:txBody>
      </p:sp>
      <p:sp>
        <p:nvSpPr>
          <p:cNvPr id="2152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4 ft</a:t>
            </a:r>
          </a:p>
        </p:txBody>
      </p:sp>
      <p:sp>
        <p:nvSpPr>
          <p:cNvPr id="2152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1532" name="Group 68"/>
          <p:cNvGrpSpPr>
            <a:grpSpLocks/>
          </p:cNvGrpSpPr>
          <p:nvPr/>
        </p:nvGrpSpPr>
        <p:grpSpPr bwMode="auto">
          <a:xfrm>
            <a:off x="688181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21533" name="Group 69"/>
          <p:cNvGrpSpPr>
            <a:grpSpLocks/>
          </p:cNvGrpSpPr>
          <p:nvPr/>
        </p:nvGrpSpPr>
        <p:grpSpPr bwMode="auto">
          <a:xfrm>
            <a:off x="5876925"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1534" name="TextBox 78"/>
          <p:cNvSpPr txBox="1">
            <a:spLocks noChangeArrowheads="1"/>
          </p:cNvSpPr>
          <p:nvPr/>
        </p:nvSpPr>
        <p:spPr bwMode="auto">
          <a:xfrm>
            <a:off x="7753350" y="1346200"/>
            <a:ext cx="307975" cy="261938"/>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21535" name="TextBox 79"/>
          <p:cNvSpPr txBox="1">
            <a:spLocks noChangeArrowheads="1"/>
          </p:cNvSpPr>
          <p:nvPr/>
        </p:nvSpPr>
        <p:spPr bwMode="auto">
          <a:xfrm>
            <a:off x="4891088" y="995363"/>
            <a:ext cx="490537" cy="276225"/>
          </a:xfrm>
          <a:prstGeom prst="rect">
            <a:avLst/>
          </a:prstGeom>
          <a:noFill/>
          <a:ln w="9525">
            <a:noFill/>
            <a:miter lim="800000"/>
            <a:headEnd/>
            <a:tailEnd/>
          </a:ln>
        </p:spPr>
        <p:txBody>
          <a:bodyPr wrap="none">
            <a:spAutoFit/>
          </a:bodyPr>
          <a:lstStyle/>
          <a:p>
            <a:r>
              <a:rPr lang="en-US" sz="1200">
                <a:latin typeface="Calibri" pitchFamily="34" charset="0"/>
              </a:rPr>
              <a:t>Sand</a:t>
            </a:r>
          </a:p>
        </p:txBody>
      </p:sp>
      <p:sp>
        <p:nvSpPr>
          <p:cNvPr id="21536" name="TextBox 80"/>
          <p:cNvSpPr txBox="1">
            <a:spLocks noChangeArrowheads="1"/>
          </p:cNvSpPr>
          <p:nvPr/>
        </p:nvSpPr>
        <p:spPr bwMode="auto">
          <a:xfrm>
            <a:off x="4879975" y="1247775"/>
            <a:ext cx="441325" cy="276225"/>
          </a:xfrm>
          <a:prstGeom prst="rect">
            <a:avLst/>
          </a:prstGeom>
          <a:noFill/>
          <a:ln w="9525">
            <a:noFill/>
            <a:miter lim="800000"/>
            <a:headEnd/>
            <a:tailEnd/>
          </a:ln>
        </p:spPr>
        <p:txBody>
          <a:bodyPr wrap="none">
            <a:spAutoFit/>
          </a:bodyPr>
          <a:lstStyle/>
          <a:p>
            <a:r>
              <a:rPr lang="en-US" sz="1200">
                <a:latin typeface="Calibri" pitchFamily="34" charset="0"/>
              </a:rPr>
              <a:t>Clay</a:t>
            </a:r>
          </a:p>
        </p:txBody>
      </p:sp>
      <p:sp>
        <p:nvSpPr>
          <p:cNvPr id="87" name="Freeform 86"/>
          <p:cNvSpPr/>
          <p:nvPr/>
        </p:nvSpPr>
        <p:spPr>
          <a:xfrm>
            <a:off x="4532313" y="31019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5514975" y="33416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p:nvPr/>
        </p:nvCxnSpPr>
        <p:spPr>
          <a:xfrm rot="16200000" flipH="1">
            <a:off x="4111625" y="4435475"/>
            <a:ext cx="2887663" cy="11113"/>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540" name="TextBox 87"/>
          <p:cNvSpPr txBox="1">
            <a:spLocks noChangeArrowheads="1"/>
          </p:cNvSpPr>
          <p:nvPr/>
        </p:nvSpPr>
        <p:spPr bwMode="auto">
          <a:xfrm>
            <a:off x="5408613" y="5794375"/>
            <a:ext cx="387350" cy="369888"/>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sp>
        <p:nvSpPr>
          <p:cNvPr id="91" name="Oval 90"/>
          <p:cNvSpPr/>
          <p:nvPr/>
        </p:nvSpPr>
        <p:spPr>
          <a:xfrm>
            <a:off x="4541838" y="30686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4887913" y="30908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5122863" y="31305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5659438" y="35020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5945188" y="39052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6342063" y="45116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6632575" y="49545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4908550" y="47307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9975" y="470693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5732463" y="49736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850063" y="52974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4370388" y="28098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sp>
        <p:nvSpPr>
          <p:cNvPr id="102" name="Rectangle 101"/>
          <p:cNvSpPr/>
          <p:nvPr/>
        </p:nvSpPr>
        <p:spPr>
          <a:xfrm>
            <a:off x="6223000" y="241300"/>
            <a:ext cx="723900" cy="571500"/>
          </a:xfrm>
          <a:prstGeom prst="rect">
            <a:avLst/>
          </a:prstGeom>
          <a:no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1554" name="Group 164"/>
          <p:cNvGrpSpPr>
            <a:grpSpLocks/>
          </p:cNvGrpSpPr>
          <p:nvPr/>
        </p:nvGrpSpPr>
        <p:grpSpPr bwMode="auto">
          <a:xfrm>
            <a:off x="6275388" y="582613"/>
            <a:ext cx="611187" cy="230187"/>
            <a:chOff x="6288881" y="583406"/>
            <a:chExt cx="610394" cy="229394"/>
          </a:xfrm>
        </p:grpSpPr>
        <p:cxnSp>
          <p:nvCxnSpPr>
            <p:cNvPr id="111" name="Straight Arrow Connector 110"/>
            <p:cNvCxnSpPr/>
            <p:nvPr/>
          </p:nvCxnSpPr>
          <p:spPr>
            <a:xfrm rot="5400000">
              <a:off x="6174976" y="697311"/>
              <a:ext cx="229394" cy="15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327971" y="698103"/>
              <a:ext cx="2293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80173" y="698103"/>
              <a:ext cx="2293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6632375" y="698103"/>
              <a:ext cx="2293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783786" y="697311"/>
              <a:ext cx="229394" cy="15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555" name="TextBox 118"/>
          <p:cNvSpPr txBox="1">
            <a:spLocks noChangeArrowheads="1"/>
          </p:cNvSpPr>
          <p:nvPr/>
        </p:nvSpPr>
        <p:spPr bwMode="auto">
          <a:xfrm>
            <a:off x="6296025" y="331788"/>
            <a:ext cx="536575" cy="276225"/>
          </a:xfrm>
          <a:prstGeom prst="rect">
            <a:avLst/>
          </a:prstGeom>
          <a:noFill/>
          <a:ln w="9525">
            <a:noFill/>
            <a:miter lim="800000"/>
            <a:headEnd/>
            <a:tailEnd/>
          </a:ln>
        </p:spPr>
        <p:txBody>
          <a:bodyPr wrap="none">
            <a:spAutoFit/>
          </a:bodyPr>
          <a:lstStyle/>
          <a:p>
            <a:r>
              <a:rPr lang="en-US" sz="1200">
                <a:latin typeface="Calibri" pitchFamily="34" charset="0"/>
              </a:rPr>
              <a:t>q</a:t>
            </a:r>
            <a:r>
              <a:rPr lang="en-US" sz="1200" baseline="-25000">
                <a:latin typeface="Calibri" pitchFamily="34" charset="0"/>
              </a:rPr>
              <a:t>design</a:t>
            </a:r>
          </a:p>
        </p:txBody>
      </p:sp>
      <p:sp>
        <p:nvSpPr>
          <p:cNvPr id="120" name="Trapezoid 119"/>
          <p:cNvSpPr/>
          <p:nvPr/>
        </p:nvSpPr>
        <p:spPr>
          <a:xfrm>
            <a:off x="5875338" y="812800"/>
            <a:ext cx="1416050" cy="862013"/>
          </a:xfrm>
          <a:prstGeom prst="trapezoid">
            <a:avLst>
              <a:gd name="adj" fmla="val 40193"/>
            </a:avLst>
          </a:prstGeom>
          <a:noFill/>
          <a:ln w="317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4" name="Straight Arrow Connector 123"/>
          <p:cNvCxnSpPr/>
          <p:nvPr/>
        </p:nvCxnSpPr>
        <p:spPr>
          <a:xfrm rot="5400000">
            <a:off x="5054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18477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5308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440363"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5400000">
            <a:off x="555942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89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7816057"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7946232"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8065294"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nvGrpSpPr>
          <p:cNvPr id="21566" name="Group 68"/>
          <p:cNvGrpSpPr>
            <a:grpSpLocks/>
          </p:cNvGrpSpPr>
          <p:nvPr/>
        </p:nvGrpSpPr>
        <p:grpSpPr bwMode="auto">
          <a:xfrm>
            <a:off x="5878513" y="1528763"/>
            <a:ext cx="758825" cy="149225"/>
            <a:chOff x="5240338" y="1524006"/>
            <a:chExt cx="888999" cy="153190"/>
          </a:xfrm>
        </p:grpSpPr>
        <p:cxnSp>
          <p:nvCxnSpPr>
            <p:cNvPr id="141" name="Straight Arrow Connector 140"/>
            <p:cNvCxnSpPr/>
            <p:nvPr/>
          </p:nvCxnSpPr>
          <p:spPr>
            <a:xfrm rot="5400000">
              <a:off x="5165603"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5295791"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5414820"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546868"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669616"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801665"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920694"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6050882"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grpSp>
      <p:grpSp>
        <p:nvGrpSpPr>
          <p:cNvPr id="21567" name="Group 165"/>
          <p:cNvGrpSpPr>
            <a:grpSpLocks/>
          </p:cNvGrpSpPr>
          <p:nvPr/>
        </p:nvGrpSpPr>
        <p:grpSpPr bwMode="auto">
          <a:xfrm>
            <a:off x="6740525" y="1528763"/>
            <a:ext cx="542925" cy="153987"/>
            <a:chOff x="6741117" y="1528763"/>
            <a:chExt cx="542365" cy="153210"/>
          </a:xfrm>
        </p:grpSpPr>
        <p:cxnSp>
          <p:nvCxnSpPr>
            <p:cNvPr id="150" name="Straight Arrow Connector 149"/>
            <p:cNvCxnSpPr/>
            <p:nvPr/>
          </p:nvCxnSpPr>
          <p:spPr>
            <a:xfrm rot="5400000">
              <a:off x="6668467"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6779477"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6880972"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6992776" y="1602206"/>
              <a:ext cx="148472" cy="1585"/>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7098236"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7207660" y="1606151"/>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grpSp>
      <p:sp>
        <p:nvSpPr>
          <p:cNvPr id="21568" name="TextBox 138"/>
          <p:cNvSpPr txBox="1">
            <a:spLocks noChangeArrowheads="1"/>
          </p:cNvSpPr>
          <p:nvPr/>
        </p:nvSpPr>
        <p:spPr bwMode="auto">
          <a:xfrm>
            <a:off x="5372100" y="1350963"/>
            <a:ext cx="307975" cy="261937"/>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21569" name="TextBox 159"/>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a:latin typeface="Calibri" pitchFamily="34" charset="0"/>
              </a:rPr>
              <a:t>G.S.</a:t>
            </a:r>
          </a:p>
        </p:txBody>
      </p:sp>
      <p:sp>
        <p:nvSpPr>
          <p:cNvPr id="161" name="Isosceles Triangle 160"/>
          <p:cNvSpPr/>
          <p:nvPr/>
        </p:nvSpPr>
        <p:spPr>
          <a:xfrm rot="10800000">
            <a:off x="7450138" y="693738"/>
            <a:ext cx="79375" cy="80962"/>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6" name="Straight Arrow Connector 135"/>
          <p:cNvCxnSpPr/>
          <p:nvPr/>
        </p:nvCxnSpPr>
        <p:spPr>
          <a:xfrm rot="16200000" flipH="1" flipV="1">
            <a:off x="5076825" y="4613276"/>
            <a:ext cx="2543175" cy="0"/>
          </a:xfrm>
          <a:prstGeom prst="straightConnector1">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572" name="TextBox 136"/>
          <p:cNvSpPr txBox="1">
            <a:spLocks noChangeArrowheads="1"/>
          </p:cNvSpPr>
          <p:nvPr/>
        </p:nvSpPr>
        <p:spPr bwMode="auto">
          <a:xfrm>
            <a:off x="6565900" y="5829300"/>
            <a:ext cx="758825" cy="307975"/>
          </a:xfrm>
          <a:prstGeom prst="rect">
            <a:avLst/>
          </a:prstGeom>
          <a:noFill/>
          <a:ln w="9525">
            <a:noFill/>
            <a:miter lim="800000"/>
            <a:headEnd/>
            <a:tailEnd/>
          </a:ln>
        </p:spPr>
        <p:txBody>
          <a:bodyPr wrap="none">
            <a:spAutoFit/>
          </a:bodyPr>
          <a:lstStyle/>
          <a:p>
            <a:r>
              <a:rPr lang="en-US" sz="1400" b="1">
                <a:solidFill>
                  <a:srgbClr val="FF0000"/>
                </a:solidFill>
                <a:latin typeface="Calibri" pitchFamily="34" charset="0"/>
              </a:rPr>
              <a:t>P</a:t>
            </a:r>
            <a:r>
              <a:rPr lang="en-US" sz="1400" b="1" baseline="-25000">
                <a:solidFill>
                  <a:srgbClr val="FF0000"/>
                </a:solidFill>
                <a:latin typeface="Calibri" pitchFamily="34" charset="0"/>
              </a:rPr>
              <a:t>o</a:t>
            </a:r>
            <a:r>
              <a:rPr lang="en-US" sz="1400" b="1">
                <a:solidFill>
                  <a:srgbClr val="FF0000"/>
                </a:solidFill>
                <a:latin typeface="Calibri" pitchFamily="34" charset="0"/>
              </a:rPr>
              <a:t>  + </a:t>
            </a:r>
            <a:r>
              <a:rPr lang="en-US" sz="1400" b="1">
                <a:solidFill>
                  <a:srgbClr val="FF0000"/>
                </a:solidFill>
                <a:latin typeface="Symbol" pitchFamily="18" charset="2"/>
              </a:rPr>
              <a:t>D</a:t>
            </a:r>
            <a:r>
              <a:rPr lang="en-US" sz="1400" b="1">
                <a:solidFill>
                  <a:srgbClr val="FF0000"/>
                </a:solidFill>
                <a:latin typeface="Calibri" pitchFamily="34" charset="0"/>
              </a:rPr>
              <a:t>P</a:t>
            </a:r>
          </a:p>
        </p:txBody>
      </p:sp>
      <p:cxnSp>
        <p:nvCxnSpPr>
          <p:cNvPr id="140" name="Straight Arrow Connector 139"/>
          <p:cNvCxnSpPr/>
          <p:nvPr/>
        </p:nvCxnSpPr>
        <p:spPr>
          <a:xfrm>
            <a:off x="5562600" y="3746500"/>
            <a:ext cx="800100" cy="1588"/>
          </a:xfrm>
          <a:prstGeom prst="straightConnector1">
            <a:avLst/>
          </a:prstGeom>
          <a:ln w="317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5991225" y="2847975"/>
            <a:ext cx="449263" cy="3063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a:t>
            </a:r>
          </a:p>
        </p:txBody>
      </p:sp>
      <p:sp>
        <p:nvSpPr>
          <p:cNvPr id="134" name="Oval 133"/>
          <p:cNvSpPr/>
          <p:nvPr/>
        </p:nvSpPr>
        <p:spPr>
          <a:xfrm>
            <a:off x="6307138" y="4492625"/>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rot="10800000">
            <a:off x="5562600" y="4295775"/>
            <a:ext cx="793750" cy="238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5521325" y="4249738"/>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7" name="Freeform 166"/>
          <p:cNvSpPr/>
          <p:nvPr/>
        </p:nvSpPr>
        <p:spPr>
          <a:xfrm>
            <a:off x="6769100" y="522288"/>
            <a:ext cx="2203450" cy="4583112"/>
          </a:xfrm>
          <a:custGeom>
            <a:avLst/>
            <a:gdLst>
              <a:gd name="connsiteX0" fmla="*/ 685800 w 685800"/>
              <a:gd name="connsiteY0" fmla="*/ 0 h 3594100"/>
              <a:gd name="connsiteX1" fmla="*/ 0 w 685800"/>
              <a:gd name="connsiteY1" fmla="*/ 3594100 h 3594100"/>
              <a:gd name="connsiteX2" fmla="*/ 0 w 685800"/>
              <a:gd name="connsiteY2" fmla="*/ 3594100 h 3594100"/>
              <a:gd name="connsiteX0" fmla="*/ 4241800 w 4241800"/>
              <a:gd name="connsiteY0" fmla="*/ 0 h 3594100"/>
              <a:gd name="connsiteX1" fmla="*/ 3556000 w 4241800"/>
              <a:gd name="connsiteY1" fmla="*/ 3594100 h 3594100"/>
              <a:gd name="connsiteX2" fmla="*/ 3556000 w 4241800"/>
              <a:gd name="connsiteY2" fmla="*/ 3594100 h 3594100"/>
              <a:gd name="connsiteX0" fmla="*/ 4241800 w 4241800"/>
              <a:gd name="connsiteY0" fmla="*/ 859367 h 4453467"/>
              <a:gd name="connsiteX1" fmla="*/ 3556000 w 4241800"/>
              <a:gd name="connsiteY1" fmla="*/ 4453467 h 4453467"/>
              <a:gd name="connsiteX2" fmla="*/ 3556000 w 4241800"/>
              <a:gd name="connsiteY2" fmla="*/ 4453467 h 4453467"/>
              <a:gd name="connsiteX0" fmla="*/ 4419600 w 4419600"/>
              <a:gd name="connsiteY0" fmla="*/ 859367 h 4694767"/>
              <a:gd name="connsiteX1" fmla="*/ 3556000 w 4419600"/>
              <a:gd name="connsiteY1" fmla="*/ 4694767 h 4694767"/>
              <a:gd name="connsiteX2" fmla="*/ 3556000 w 4419600"/>
              <a:gd name="connsiteY2" fmla="*/ 4694767 h 4694767"/>
              <a:gd name="connsiteX0" fmla="*/ 5969000 w 5969000"/>
              <a:gd name="connsiteY0" fmla="*/ 859367 h 2370667"/>
              <a:gd name="connsiteX1" fmla="*/ 3556000 w 5969000"/>
              <a:gd name="connsiteY1" fmla="*/ 2370667 h 2370667"/>
              <a:gd name="connsiteX2" fmla="*/ 3556000 w 5969000"/>
              <a:gd name="connsiteY2" fmla="*/ 2370667 h 2370667"/>
              <a:gd name="connsiteX0" fmla="*/ 5969000 w 5969000"/>
              <a:gd name="connsiteY0" fmla="*/ 287867 h 1799167"/>
              <a:gd name="connsiteX1" fmla="*/ 3556000 w 5969000"/>
              <a:gd name="connsiteY1" fmla="*/ 1799167 h 1799167"/>
              <a:gd name="connsiteX2" fmla="*/ 3556000 w 5969000"/>
              <a:gd name="connsiteY2" fmla="*/ 1799167 h 1799167"/>
              <a:gd name="connsiteX0" fmla="*/ 2413000 w 2413000"/>
              <a:gd name="connsiteY0" fmla="*/ 2626782 h 4138082"/>
              <a:gd name="connsiteX1" fmla="*/ 711200 w 2413000"/>
              <a:gd name="connsiteY1" fmla="*/ 251883 h 4138082"/>
              <a:gd name="connsiteX2" fmla="*/ 0 w 2413000"/>
              <a:gd name="connsiteY2" fmla="*/ 4138082 h 4138082"/>
              <a:gd name="connsiteX3" fmla="*/ 0 w 2413000"/>
              <a:gd name="connsiteY3" fmla="*/ 4138082 h 4138082"/>
              <a:gd name="connsiteX0" fmla="*/ 4686300 w 4686300"/>
              <a:gd name="connsiteY0" fmla="*/ 2575982 h 4087282"/>
              <a:gd name="connsiteX1" fmla="*/ 0 w 4686300"/>
              <a:gd name="connsiteY1" fmla="*/ 251883 h 4087282"/>
              <a:gd name="connsiteX2" fmla="*/ 2273300 w 4686300"/>
              <a:gd name="connsiteY2" fmla="*/ 4087282 h 4087282"/>
              <a:gd name="connsiteX3" fmla="*/ 2273300 w 4686300"/>
              <a:gd name="connsiteY3" fmla="*/ 4087282 h 4087282"/>
              <a:gd name="connsiteX0" fmla="*/ 3035300 w 3035300"/>
              <a:gd name="connsiteY0" fmla="*/ 226482 h 4087282"/>
              <a:gd name="connsiteX1" fmla="*/ 0 w 3035300"/>
              <a:gd name="connsiteY1" fmla="*/ 251883 h 4087282"/>
              <a:gd name="connsiteX2" fmla="*/ 2273300 w 3035300"/>
              <a:gd name="connsiteY2" fmla="*/ 4087282 h 4087282"/>
              <a:gd name="connsiteX3" fmla="*/ 2273300 w 3035300"/>
              <a:gd name="connsiteY3" fmla="*/ 4087282 h 4087282"/>
              <a:gd name="connsiteX0" fmla="*/ 3035300 w 3035300"/>
              <a:gd name="connsiteY0" fmla="*/ 226482 h 4087282"/>
              <a:gd name="connsiteX1" fmla="*/ 0 w 3035300"/>
              <a:gd name="connsiteY1" fmla="*/ 251883 h 4087282"/>
              <a:gd name="connsiteX2" fmla="*/ 2273300 w 3035300"/>
              <a:gd name="connsiteY2" fmla="*/ 4087282 h 4087282"/>
              <a:gd name="connsiteX3" fmla="*/ 2273300 w 3035300"/>
              <a:gd name="connsiteY3" fmla="*/ 4087282 h 4087282"/>
              <a:gd name="connsiteX0" fmla="*/ 3035300 w 3035300"/>
              <a:gd name="connsiteY0" fmla="*/ 319616 h 4180416"/>
              <a:gd name="connsiteX1" fmla="*/ 0 w 3035300"/>
              <a:gd name="connsiteY1" fmla="*/ 345017 h 4180416"/>
              <a:gd name="connsiteX2" fmla="*/ 2273300 w 3035300"/>
              <a:gd name="connsiteY2" fmla="*/ 4180416 h 4180416"/>
              <a:gd name="connsiteX3" fmla="*/ 2273300 w 3035300"/>
              <a:gd name="connsiteY3" fmla="*/ 4180416 h 4180416"/>
              <a:gd name="connsiteX0" fmla="*/ 3200400 w 3200400"/>
              <a:gd name="connsiteY0" fmla="*/ 319616 h 4180416"/>
              <a:gd name="connsiteX1" fmla="*/ 0 w 3200400"/>
              <a:gd name="connsiteY1" fmla="*/ 1475317 h 4180416"/>
              <a:gd name="connsiteX2" fmla="*/ 2438400 w 3200400"/>
              <a:gd name="connsiteY2" fmla="*/ 4180416 h 4180416"/>
              <a:gd name="connsiteX3" fmla="*/ 2438400 w 3200400"/>
              <a:gd name="connsiteY3" fmla="*/ 4180416 h 4180416"/>
              <a:gd name="connsiteX0" fmla="*/ 3756257 w 3756257"/>
              <a:gd name="connsiteY0" fmla="*/ 319616 h 4180416"/>
              <a:gd name="connsiteX1" fmla="*/ 555857 w 3756257"/>
              <a:gd name="connsiteY1" fmla="*/ 1475317 h 4180416"/>
              <a:gd name="connsiteX2" fmla="*/ 2994257 w 3756257"/>
              <a:gd name="connsiteY2" fmla="*/ 4180416 h 4180416"/>
              <a:gd name="connsiteX3" fmla="*/ 2994257 w 3756257"/>
              <a:gd name="connsiteY3" fmla="*/ 4180416 h 4180416"/>
              <a:gd name="connsiteX0" fmla="*/ 3200400 w 3200400"/>
              <a:gd name="connsiteY0" fmla="*/ 319616 h 4180416"/>
              <a:gd name="connsiteX1" fmla="*/ 0 w 3200400"/>
              <a:gd name="connsiteY1" fmla="*/ 1475317 h 4180416"/>
              <a:gd name="connsiteX2" fmla="*/ 2438400 w 3200400"/>
              <a:gd name="connsiteY2" fmla="*/ 4180416 h 4180416"/>
              <a:gd name="connsiteX3" fmla="*/ 2438400 w 3200400"/>
              <a:gd name="connsiteY3" fmla="*/ 4180416 h 4180416"/>
              <a:gd name="connsiteX0" fmla="*/ 3306233 w 3306233"/>
              <a:gd name="connsiteY0" fmla="*/ 319616 h 4180416"/>
              <a:gd name="connsiteX1" fmla="*/ 105833 w 3306233"/>
              <a:gd name="connsiteY1" fmla="*/ 1475317 h 4180416"/>
              <a:gd name="connsiteX2" fmla="*/ 2544233 w 3306233"/>
              <a:gd name="connsiteY2" fmla="*/ 4180416 h 4180416"/>
              <a:gd name="connsiteX3" fmla="*/ 2544233 w 3306233"/>
              <a:gd name="connsiteY3" fmla="*/ 4180416 h 4180416"/>
              <a:gd name="connsiteX0" fmla="*/ 3306233 w 3306233"/>
              <a:gd name="connsiteY0" fmla="*/ 319616 h 4421716"/>
              <a:gd name="connsiteX1" fmla="*/ 105833 w 3306233"/>
              <a:gd name="connsiteY1" fmla="*/ 1475317 h 4421716"/>
              <a:gd name="connsiteX2" fmla="*/ 2544233 w 3306233"/>
              <a:gd name="connsiteY2" fmla="*/ 4180416 h 4421716"/>
              <a:gd name="connsiteX3" fmla="*/ 372533 w 3306233"/>
              <a:gd name="connsiteY3" fmla="*/ 4421716 h 4421716"/>
              <a:gd name="connsiteX0" fmla="*/ 3306233 w 3306233"/>
              <a:gd name="connsiteY0" fmla="*/ 319616 h 4421716"/>
              <a:gd name="connsiteX1" fmla="*/ 105833 w 3306233"/>
              <a:gd name="connsiteY1" fmla="*/ 1475317 h 4421716"/>
              <a:gd name="connsiteX2" fmla="*/ 1477433 w 3306233"/>
              <a:gd name="connsiteY2" fmla="*/ 4066116 h 4421716"/>
              <a:gd name="connsiteX3" fmla="*/ 372533 w 3306233"/>
              <a:gd name="connsiteY3" fmla="*/ 4421716 h 4421716"/>
              <a:gd name="connsiteX0" fmla="*/ 3689350 w 3689350"/>
              <a:gd name="connsiteY0" fmla="*/ 319616 h 4421716"/>
              <a:gd name="connsiteX1" fmla="*/ 488950 w 3689350"/>
              <a:gd name="connsiteY1" fmla="*/ 1475317 h 4421716"/>
              <a:gd name="connsiteX2" fmla="*/ 755650 w 3689350"/>
              <a:gd name="connsiteY2" fmla="*/ 4421716 h 4421716"/>
              <a:gd name="connsiteX0" fmla="*/ 3689350 w 3689350"/>
              <a:gd name="connsiteY0" fmla="*/ 319616 h 4193116"/>
              <a:gd name="connsiteX1" fmla="*/ 488950 w 3689350"/>
              <a:gd name="connsiteY1" fmla="*/ 1475317 h 4193116"/>
              <a:gd name="connsiteX2" fmla="*/ 2800350 w 3689350"/>
              <a:gd name="connsiteY2" fmla="*/ 4193116 h 4193116"/>
              <a:gd name="connsiteX0" fmla="*/ 3689350 w 3689350"/>
              <a:gd name="connsiteY0" fmla="*/ 319616 h 4193116"/>
              <a:gd name="connsiteX1" fmla="*/ 488950 w 3689350"/>
              <a:gd name="connsiteY1" fmla="*/ 1475317 h 4193116"/>
              <a:gd name="connsiteX2" fmla="*/ 2800350 w 3689350"/>
              <a:gd name="connsiteY2" fmla="*/ 4193116 h 4193116"/>
              <a:gd name="connsiteX0" fmla="*/ 3689350 w 3689350"/>
              <a:gd name="connsiteY0" fmla="*/ 319616 h 4091516"/>
              <a:gd name="connsiteX1" fmla="*/ 488950 w 3689350"/>
              <a:gd name="connsiteY1" fmla="*/ 1475317 h 4091516"/>
              <a:gd name="connsiteX2" fmla="*/ 2800350 w 3689350"/>
              <a:gd name="connsiteY2" fmla="*/ 4091516 h 4091516"/>
              <a:gd name="connsiteX0" fmla="*/ 889000 w 889000"/>
              <a:gd name="connsiteY0" fmla="*/ 0 h 3771900"/>
              <a:gd name="connsiteX1" fmla="*/ 0 w 889000"/>
              <a:gd name="connsiteY1" fmla="*/ 3771900 h 3771900"/>
              <a:gd name="connsiteX0" fmla="*/ 5571067 w 5571067"/>
              <a:gd name="connsiteY0" fmla="*/ 0 h 3771900"/>
              <a:gd name="connsiteX1" fmla="*/ 4682067 w 5571067"/>
              <a:gd name="connsiteY1" fmla="*/ 3771900 h 3771900"/>
              <a:gd name="connsiteX0" fmla="*/ 5571067 w 5571067"/>
              <a:gd name="connsiteY0" fmla="*/ 0 h 3771900"/>
              <a:gd name="connsiteX1" fmla="*/ 3526369 w 5571067"/>
              <a:gd name="connsiteY1" fmla="*/ 152401 h 3771900"/>
              <a:gd name="connsiteX2" fmla="*/ 4682067 w 5571067"/>
              <a:gd name="connsiteY2" fmla="*/ 3771900 h 3771900"/>
              <a:gd name="connsiteX0" fmla="*/ 889000 w 889000"/>
              <a:gd name="connsiteY0" fmla="*/ 0 h 3771900"/>
              <a:gd name="connsiteX1" fmla="*/ 0 w 889000"/>
              <a:gd name="connsiteY1" fmla="*/ 3771900 h 3771900"/>
              <a:gd name="connsiteX0" fmla="*/ 6684433 w 6684433"/>
              <a:gd name="connsiteY0" fmla="*/ 152400 h 3924300"/>
              <a:gd name="connsiteX1" fmla="*/ 5795433 w 6684433"/>
              <a:gd name="connsiteY1" fmla="*/ 3924300 h 3924300"/>
              <a:gd name="connsiteX0" fmla="*/ 6684433 w 6684433"/>
              <a:gd name="connsiteY0" fmla="*/ 152400 h 3924300"/>
              <a:gd name="connsiteX1" fmla="*/ 5795433 w 6684433"/>
              <a:gd name="connsiteY1" fmla="*/ 3924300 h 3924300"/>
              <a:gd name="connsiteX0" fmla="*/ 6684433 w 6684433"/>
              <a:gd name="connsiteY0" fmla="*/ 152400 h 3949700"/>
              <a:gd name="connsiteX1" fmla="*/ 5757333 w 6684433"/>
              <a:gd name="connsiteY1" fmla="*/ 3949700 h 3949700"/>
              <a:gd name="connsiteX0" fmla="*/ 6684433 w 6684433"/>
              <a:gd name="connsiteY0" fmla="*/ 152400 h 3924300"/>
              <a:gd name="connsiteX1" fmla="*/ 5526304 w 6684433"/>
              <a:gd name="connsiteY1" fmla="*/ 3924300 h 3924300"/>
              <a:gd name="connsiteX0" fmla="*/ 6684433 w 8598444"/>
              <a:gd name="connsiteY0" fmla="*/ 152400 h 2783370"/>
              <a:gd name="connsiteX1" fmla="*/ 8598444 w 8598444"/>
              <a:gd name="connsiteY1" fmla="*/ 2783370 h 2783370"/>
              <a:gd name="connsiteX0" fmla="*/ 6684433 w 8598444"/>
              <a:gd name="connsiteY0" fmla="*/ 152400 h 2783370"/>
              <a:gd name="connsiteX1" fmla="*/ 8598444 w 8598444"/>
              <a:gd name="connsiteY1" fmla="*/ 2783370 h 2783370"/>
              <a:gd name="connsiteX0" fmla="*/ 6684433 w 7416852"/>
              <a:gd name="connsiteY0" fmla="*/ 152400 h 4338045"/>
              <a:gd name="connsiteX1" fmla="*/ 7416852 w 7416852"/>
              <a:gd name="connsiteY1" fmla="*/ 4338045 h 4338045"/>
              <a:gd name="connsiteX0" fmla="*/ 6684433 w 9063106"/>
              <a:gd name="connsiteY0" fmla="*/ 152400 h 4338045"/>
              <a:gd name="connsiteX1" fmla="*/ 7416852 w 9063106"/>
              <a:gd name="connsiteY1" fmla="*/ 4338045 h 4338045"/>
              <a:gd name="connsiteX0" fmla="*/ 0 w 3426620"/>
              <a:gd name="connsiteY0" fmla="*/ 1948 h 4187593"/>
              <a:gd name="connsiteX1" fmla="*/ 732419 w 3426620"/>
              <a:gd name="connsiteY1" fmla="*/ 4187593 h 4187593"/>
              <a:gd name="connsiteX0" fmla="*/ 0 w 4388774"/>
              <a:gd name="connsiteY0" fmla="*/ 0 h 4185645"/>
              <a:gd name="connsiteX1" fmla="*/ 979035 w 4388774"/>
              <a:gd name="connsiteY1" fmla="*/ 85818 h 4185645"/>
              <a:gd name="connsiteX2" fmla="*/ 732419 w 4388774"/>
              <a:gd name="connsiteY2" fmla="*/ 4185645 h 4185645"/>
              <a:gd name="connsiteX0" fmla="*/ 0 w 4236855"/>
              <a:gd name="connsiteY0" fmla="*/ 0 h 4185645"/>
              <a:gd name="connsiteX1" fmla="*/ 827116 w 4236855"/>
              <a:gd name="connsiteY1" fmla="*/ 48205 h 4185645"/>
              <a:gd name="connsiteX2" fmla="*/ 732419 w 4236855"/>
              <a:gd name="connsiteY2" fmla="*/ 4185645 h 4185645"/>
              <a:gd name="connsiteX0" fmla="*/ 0 w 2378673"/>
              <a:gd name="connsiteY0" fmla="*/ 0 h 4185645"/>
              <a:gd name="connsiteX1" fmla="*/ 827116 w 2378673"/>
              <a:gd name="connsiteY1" fmla="*/ 48205 h 4185645"/>
              <a:gd name="connsiteX2" fmla="*/ 732419 w 2378673"/>
              <a:gd name="connsiteY2" fmla="*/ 4185645 h 4185645"/>
              <a:gd name="connsiteX0" fmla="*/ 0 w 732418"/>
              <a:gd name="connsiteY0" fmla="*/ 0 h 4185645"/>
              <a:gd name="connsiteX1" fmla="*/ 732419 w 732418"/>
              <a:gd name="connsiteY1" fmla="*/ 4185645 h 4185645"/>
              <a:gd name="connsiteX0" fmla="*/ 0 w 732419"/>
              <a:gd name="connsiteY0" fmla="*/ 0 h 4185645"/>
              <a:gd name="connsiteX1" fmla="*/ 732419 w 732419"/>
              <a:gd name="connsiteY1" fmla="*/ 4185645 h 4185645"/>
              <a:gd name="connsiteX0" fmla="*/ 0 w 2809881"/>
              <a:gd name="connsiteY0" fmla="*/ 0 h 4185645"/>
              <a:gd name="connsiteX1" fmla="*/ 732419 w 2809881"/>
              <a:gd name="connsiteY1" fmla="*/ 4185645 h 4185645"/>
              <a:gd name="connsiteX0" fmla="*/ 0 w 2809881"/>
              <a:gd name="connsiteY0" fmla="*/ 0 h 4060268"/>
              <a:gd name="connsiteX1" fmla="*/ 1576413 w 2809881"/>
              <a:gd name="connsiteY1" fmla="*/ 4060268 h 4060268"/>
              <a:gd name="connsiteX0" fmla="*/ 0 w 3020261"/>
              <a:gd name="connsiteY0" fmla="*/ 0 h 4060268"/>
              <a:gd name="connsiteX1" fmla="*/ 1576413 w 3020261"/>
              <a:gd name="connsiteY1" fmla="*/ 4060268 h 4060268"/>
              <a:gd name="connsiteX0" fmla="*/ 0 w 2809881"/>
              <a:gd name="connsiteY0" fmla="*/ 0 h 4122956"/>
              <a:gd name="connsiteX1" fmla="*/ 141623 w 2809881"/>
              <a:gd name="connsiteY1" fmla="*/ 4122956 h 4122956"/>
            </a:gdLst>
            <a:ahLst/>
            <a:cxnLst>
              <a:cxn ang="0">
                <a:pos x="connsiteX0" y="connsiteY0"/>
              </a:cxn>
              <a:cxn ang="0">
                <a:pos x="connsiteX1" y="connsiteY1"/>
              </a:cxn>
            </a:cxnLst>
            <a:rect l="l" t="t" r="r" b="b"/>
            <a:pathLst>
              <a:path w="2809881" h="4122956">
                <a:moveTo>
                  <a:pt x="0" y="0"/>
                </a:moveTo>
                <a:cubicBezTo>
                  <a:pt x="2809881" y="16068"/>
                  <a:pt x="1585471" y="3580305"/>
                  <a:pt x="141623" y="4122956"/>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68" name="Straight Arrow Connector 167"/>
          <p:cNvCxnSpPr/>
          <p:nvPr/>
        </p:nvCxnSpPr>
        <p:spPr>
          <a:xfrm rot="10800000">
            <a:off x="5907088" y="4395788"/>
            <a:ext cx="187325" cy="571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6223000" y="25400"/>
            <a:ext cx="723900" cy="7874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6" name="Straight Arrow Connector 155"/>
          <p:cNvCxnSpPr/>
          <p:nvPr/>
        </p:nvCxnSpPr>
        <p:spPr>
          <a:xfrm rot="5400000">
            <a:off x="5362575" y="4503738"/>
            <a:ext cx="2760663"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524500" y="3162300"/>
            <a:ext cx="1244600" cy="1588"/>
          </a:xfrm>
          <a:prstGeom prst="straightConnector1">
            <a:avLst/>
          </a:prstGeom>
          <a:ln w="317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583" name="TextBox 168"/>
          <p:cNvSpPr txBox="1">
            <a:spLocks noChangeArrowheads="1"/>
          </p:cNvSpPr>
          <p:nvPr/>
        </p:nvSpPr>
        <p:spPr bwMode="auto">
          <a:xfrm>
            <a:off x="6515100" y="6070600"/>
            <a:ext cx="1423988" cy="369888"/>
          </a:xfrm>
          <a:prstGeom prst="rect">
            <a:avLst/>
          </a:prstGeom>
          <a:noFill/>
          <a:ln w="9525">
            <a:noFill/>
            <a:miter lim="800000"/>
            <a:headEnd/>
            <a:tailEnd/>
          </a:ln>
        </p:spPr>
        <p:txBody>
          <a:bodyPr wrap="none">
            <a:spAutoFit/>
          </a:bodyPr>
          <a:lstStyle/>
          <a:p>
            <a:r>
              <a:rPr lang="en-US">
                <a:latin typeface="Calibri" pitchFamily="34" charset="0"/>
              </a:rPr>
              <a:t>New Building</a:t>
            </a:r>
          </a:p>
        </p:txBody>
      </p:sp>
      <p:cxnSp>
        <p:nvCxnSpPr>
          <p:cNvPr id="171" name="Straight Arrow Connector 170"/>
          <p:cNvCxnSpPr/>
          <p:nvPr/>
        </p:nvCxnSpPr>
        <p:spPr>
          <a:xfrm rot="16200000" flipV="1">
            <a:off x="6477000" y="4781551"/>
            <a:ext cx="168275" cy="1206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21585" name="TextBox 173"/>
          <p:cNvSpPr txBox="1">
            <a:spLocks noChangeArrowheads="1"/>
          </p:cNvSpPr>
          <p:nvPr/>
        </p:nvSpPr>
        <p:spPr bwMode="auto">
          <a:xfrm>
            <a:off x="5792788" y="4421188"/>
            <a:ext cx="336550" cy="307975"/>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S</a:t>
            </a:r>
            <a:endParaRPr lang="en-US" sz="1400" dirty="0">
              <a:latin typeface="Calibri" pitchFamily="34" charset="0"/>
            </a:endParaRPr>
          </a:p>
        </p:txBody>
      </p:sp>
      <p:sp>
        <p:nvSpPr>
          <p:cNvPr id="21586" name="TextBox 174"/>
          <p:cNvSpPr txBox="1">
            <a:spLocks noChangeArrowheads="1"/>
          </p:cNvSpPr>
          <p:nvPr/>
        </p:nvSpPr>
        <p:spPr bwMode="auto">
          <a:xfrm>
            <a:off x="6288088" y="4802188"/>
            <a:ext cx="346075" cy="307975"/>
          </a:xfrm>
          <a:prstGeom prst="rect">
            <a:avLst/>
          </a:prstGeom>
          <a:noFill/>
          <a:ln w="9525">
            <a:noFill/>
            <a:miter lim="800000"/>
            <a:headEnd/>
            <a:tailEnd/>
          </a:ln>
        </p:spPr>
        <p:txBody>
          <a:bodyPr wrap="none">
            <a:spAutoFit/>
          </a:bodyPr>
          <a:lstStyle/>
          <a:p>
            <a:r>
              <a:rPr lang="en-US" sz="1400">
                <a:latin typeface="Calibri" pitchFamily="34" charset="0"/>
              </a:rPr>
              <a:t>C</a:t>
            </a:r>
            <a:r>
              <a:rPr lang="en-US" sz="1400" baseline="-25000">
                <a:latin typeface="Calibri" pitchFamily="34" charset="0"/>
              </a:rPr>
              <a:t>C</a:t>
            </a:r>
            <a:endParaRPr lang="en-US" sz="1400">
              <a:latin typeface="Calibri" pitchFamily="34" charset="0"/>
            </a:endParaRPr>
          </a:p>
        </p:txBody>
      </p:sp>
      <p:grpSp>
        <p:nvGrpSpPr>
          <p:cNvPr id="21587" name="Group 189"/>
          <p:cNvGrpSpPr>
            <a:grpSpLocks/>
          </p:cNvGrpSpPr>
          <p:nvPr/>
        </p:nvGrpSpPr>
        <p:grpSpPr bwMode="auto">
          <a:xfrm>
            <a:off x="174625" y="1639888"/>
            <a:ext cx="4838700" cy="561975"/>
            <a:chOff x="174728" y="1246496"/>
            <a:chExt cx="4838461" cy="561777"/>
          </a:xfrm>
        </p:grpSpPr>
        <p:cxnSp>
          <p:nvCxnSpPr>
            <p:cNvPr id="123" name="Straight Arrow Connector 122"/>
            <p:cNvCxnSpPr/>
            <p:nvPr/>
          </p:nvCxnSpPr>
          <p:spPr>
            <a:xfrm rot="5400000">
              <a:off x="4934635" y="1591655"/>
              <a:ext cx="153933"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1636" name="TextBox 88"/>
            <p:cNvSpPr txBox="1">
              <a:spLocks noChangeArrowheads="1"/>
            </p:cNvSpPr>
            <p:nvPr/>
          </p:nvSpPr>
          <p:spPr bwMode="auto">
            <a:xfrm>
              <a:off x="174728" y="1361464"/>
              <a:ext cx="3193048" cy="307777"/>
            </a:xfrm>
            <a:prstGeom prst="rect">
              <a:avLst/>
            </a:prstGeom>
            <a:noFill/>
            <a:ln w="9525">
              <a:noFill/>
              <a:miter lim="800000"/>
              <a:headEnd/>
              <a:tailEnd/>
            </a:ln>
          </p:spPr>
          <p:txBody>
            <a:bodyPr>
              <a:spAutoFit/>
            </a:bodyPr>
            <a:lstStyle/>
            <a:p>
              <a:pPr defTabSz="406400"/>
              <a:r>
                <a:rPr lang="en-US" sz="1400">
                  <a:latin typeface="Symbol" pitchFamily="18" charset="2"/>
                </a:rPr>
                <a:t>DH</a:t>
              </a:r>
              <a:r>
                <a:rPr lang="en-US" sz="1400">
                  <a:latin typeface="Calibri" pitchFamily="34" charset="0"/>
                </a:rPr>
                <a:t> =                     log  (         ) +</a:t>
              </a:r>
            </a:p>
          </p:txBody>
        </p:sp>
        <p:cxnSp>
          <p:nvCxnSpPr>
            <p:cNvPr id="163" name="Straight Connector 162"/>
            <p:cNvCxnSpPr/>
            <p:nvPr/>
          </p:nvCxnSpPr>
          <p:spPr>
            <a:xfrm>
              <a:off x="674766" y="1525798"/>
              <a:ext cx="6730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38" name="TextBox 163"/>
            <p:cNvSpPr txBox="1">
              <a:spLocks noChangeArrowheads="1"/>
            </p:cNvSpPr>
            <p:nvPr/>
          </p:nvSpPr>
          <p:spPr bwMode="auto">
            <a:xfrm>
              <a:off x="738875" y="1246496"/>
              <a:ext cx="474810" cy="307777"/>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S </a:t>
              </a:r>
              <a:r>
                <a:rPr lang="en-US" sz="1400" dirty="0">
                  <a:latin typeface="Calibri" pitchFamily="34" charset="0"/>
                </a:rPr>
                <a:t>H</a:t>
              </a:r>
            </a:p>
          </p:txBody>
        </p:sp>
        <p:sp>
          <p:nvSpPr>
            <p:cNvPr id="21639" name="TextBox 112"/>
            <p:cNvSpPr txBox="1">
              <a:spLocks noChangeArrowheads="1"/>
            </p:cNvSpPr>
            <p:nvPr/>
          </p:nvSpPr>
          <p:spPr bwMode="auto">
            <a:xfrm>
              <a:off x="726175" y="1500496"/>
              <a:ext cx="614271" cy="307777"/>
            </a:xfrm>
            <a:prstGeom prst="rect">
              <a:avLst/>
            </a:prstGeom>
            <a:noFill/>
            <a:ln w="9525">
              <a:noFill/>
              <a:miter lim="800000"/>
              <a:headEnd/>
              <a:tailEnd/>
            </a:ln>
          </p:spPr>
          <p:txBody>
            <a:bodyPr wrap="none">
              <a:spAutoFit/>
            </a:bodyPr>
            <a:lstStyle/>
            <a:p>
              <a:r>
                <a:rPr lang="en-US" sz="1400">
                  <a:latin typeface="Calibri" pitchFamily="34" charset="0"/>
                </a:rPr>
                <a:t>1 + e</a:t>
              </a:r>
              <a:r>
                <a:rPr lang="en-US" sz="1400" baseline="-25000">
                  <a:latin typeface="Calibri" pitchFamily="34" charset="0"/>
                </a:rPr>
                <a:t>O</a:t>
              </a:r>
              <a:endParaRPr lang="en-US" sz="1400">
                <a:latin typeface="Calibri" pitchFamily="34" charset="0"/>
              </a:endParaRPr>
            </a:p>
          </p:txBody>
        </p:sp>
        <p:sp>
          <p:nvSpPr>
            <p:cNvPr id="21640" name="TextBox 129"/>
            <p:cNvSpPr txBox="1">
              <a:spLocks noChangeArrowheads="1"/>
            </p:cNvSpPr>
            <p:nvPr/>
          </p:nvSpPr>
          <p:spPr bwMode="auto">
            <a:xfrm>
              <a:off x="1831075" y="1246496"/>
              <a:ext cx="341760" cy="30777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C</a:t>
              </a:r>
              <a:endParaRPr lang="en-US" sz="1400">
                <a:latin typeface="Calibri" pitchFamily="34" charset="0"/>
              </a:endParaRPr>
            </a:p>
          </p:txBody>
        </p:sp>
        <p:sp>
          <p:nvSpPr>
            <p:cNvPr id="21641" name="TextBox 134"/>
            <p:cNvSpPr txBox="1">
              <a:spLocks noChangeArrowheads="1"/>
            </p:cNvSpPr>
            <p:nvPr/>
          </p:nvSpPr>
          <p:spPr bwMode="auto">
            <a:xfrm>
              <a:off x="1831075" y="1475096"/>
              <a:ext cx="336567" cy="30777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endParaRPr lang="en-US" sz="1400">
                <a:latin typeface="Calibri" pitchFamily="34" charset="0"/>
              </a:endParaRPr>
            </a:p>
          </p:txBody>
        </p:sp>
        <p:cxnSp>
          <p:nvCxnSpPr>
            <p:cNvPr id="179" name="Straight Connector 178"/>
            <p:cNvCxnSpPr/>
            <p:nvPr/>
          </p:nvCxnSpPr>
          <p:spPr>
            <a:xfrm>
              <a:off x="1868507" y="1533732"/>
              <a:ext cx="228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389182" y="1525798"/>
              <a:ext cx="6730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44" name="TextBox 180"/>
            <p:cNvSpPr txBox="1">
              <a:spLocks noChangeArrowheads="1"/>
            </p:cNvSpPr>
            <p:nvPr/>
          </p:nvSpPr>
          <p:spPr bwMode="auto">
            <a:xfrm>
              <a:off x="2453375" y="1246496"/>
              <a:ext cx="524503" cy="307777"/>
            </a:xfrm>
            <a:prstGeom prst="rect">
              <a:avLst/>
            </a:prstGeom>
            <a:noFill/>
            <a:ln w="9525">
              <a:noFill/>
              <a:miter lim="800000"/>
              <a:headEnd/>
              <a:tailEnd/>
            </a:ln>
          </p:spPr>
          <p:txBody>
            <a:bodyPr wrap="none">
              <a:spAutoFit/>
            </a:bodyPr>
            <a:lstStyle/>
            <a:p>
              <a:r>
                <a:rPr lang="en-US" sz="1400">
                  <a:latin typeface="Calibri" pitchFamily="34" charset="0"/>
                </a:rPr>
                <a:t>C </a:t>
              </a:r>
              <a:r>
                <a:rPr lang="en-US" sz="1400" baseline="-25000">
                  <a:latin typeface="Calibri" pitchFamily="34" charset="0"/>
                </a:rPr>
                <a:t>C </a:t>
              </a:r>
              <a:r>
                <a:rPr lang="en-US" sz="1400">
                  <a:latin typeface="Calibri" pitchFamily="34" charset="0"/>
                </a:rPr>
                <a:t>H</a:t>
              </a:r>
            </a:p>
          </p:txBody>
        </p:sp>
        <p:sp>
          <p:nvSpPr>
            <p:cNvPr id="21645" name="TextBox 181"/>
            <p:cNvSpPr txBox="1">
              <a:spLocks noChangeArrowheads="1"/>
            </p:cNvSpPr>
            <p:nvPr/>
          </p:nvSpPr>
          <p:spPr bwMode="auto">
            <a:xfrm>
              <a:off x="2440675" y="1500496"/>
              <a:ext cx="614271" cy="307777"/>
            </a:xfrm>
            <a:prstGeom prst="rect">
              <a:avLst/>
            </a:prstGeom>
            <a:noFill/>
            <a:ln w="9525">
              <a:noFill/>
              <a:miter lim="800000"/>
              <a:headEnd/>
              <a:tailEnd/>
            </a:ln>
          </p:spPr>
          <p:txBody>
            <a:bodyPr wrap="none">
              <a:spAutoFit/>
            </a:bodyPr>
            <a:lstStyle/>
            <a:p>
              <a:r>
                <a:rPr lang="en-US" sz="1400">
                  <a:latin typeface="Calibri" pitchFamily="34" charset="0"/>
                </a:rPr>
                <a:t>1 + e</a:t>
              </a:r>
              <a:r>
                <a:rPr lang="en-US" sz="1400" baseline="-25000">
                  <a:latin typeface="Calibri" pitchFamily="34" charset="0"/>
                </a:rPr>
                <a:t>O</a:t>
              </a:r>
              <a:endParaRPr lang="en-US" sz="1400">
                <a:latin typeface="Calibri" pitchFamily="34" charset="0"/>
              </a:endParaRPr>
            </a:p>
          </p:txBody>
        </p:sp>
        <p:sp>
          <p:nvSpPr>
            <p:cNvPr id="21646" name="TextBox 183"/>
            <p:cNvSpPr txBox="1">
              <a:spLocks noChangeArrowheads="1"/>
            </p:cNvSpPr>
            <p:nvPr/>
          </p:nvSpPr>
          <p:spPr bwMode="auto">
            <a:xfrm>
              <a:off x="3574927" y="1494940"/>
              <a:ext cx="341760" cy="30777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C</a:t>
              </a:r>
              <a:endParaRPr lang="en-US" sz="1400">
                <a:latin typeface="Calibri" pitchFamily="34" charset="0"/>
              </a:endParaRPr>
            </a:p>
          </p:txBody>
        </p:sp>
        <p:cxnSp>
          <p:nvCxnSpPr>
            <p:cNvPr id="185" name="Straight Connector 184"/>
            <p:cNvCxnSpPr/>
            <p:nvPr/>
          </p:nvCxnSpPr>
          <p:spPr>
            <a:xfrm flipV="1">
              <a:off x="3487677" y="1535319"/>
              <a:ext cx="519086" cy="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48" name="TextBox 185"/>
            <p:cNvSpPr txBox="1">
              <a:spLocks noChangeArrowheads="1"/>
            </p:cNvSpPr>
            <p:nvPr/>
          </p:nvSpPr>
          <p:spPr bwMode="auto">
            <a:xfrm>
              <a:off x="3397923" y="1253640"/>
              <a:ext cx="750142" cy="307777"/>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r>
                <a:rPr lang="en-US" sz="1400">
                  <a:latin typeface="Calibri" pitchFamily="34" charset="0"/>
                </a:rPr>
                <a:t>  + </a:t>
              </a:r>
              <a:r>
                <a:rPr lang="en-US" sz="1400">
                  <a:latin typeface="Symbol" pitchFamily="18" charset="2"/>
                </a:rPr>
                <a:t>D</a:t>
              </a:r>
              <a:r>
                <a:rPr lang="en-US" sz="1400">
                  <a:latin typeface="Calibri" pitchFamily="34" charset="0"/>
                </a:rPr>
                <a:t>P</a:t>
              </a:r>
            </a:p>
          </p:txBody>
        </p:sp>
        <p:sp>
          <p:nvSpPr>
            <p:cNvPr id="21649" name="TextBox 187"/>
            <p:cNvSpPr txBox="1">
              <a:spLocks noChangeArrowheads="1"/>
            </p:cNvSpPr>
            <p:nvPr/>
          </p:nvSpPr>
          <p:spPr bwMode="auto">
            <a:xfrm>
              <a:off x="3031338" y="1320007"/>
              <a:ext cx="1234633" cy="369332"/>
            </a:xfrm>
            <a:prstGeom prst="rect">
              <a:avLst/>
            </a:prstGeom>
            <a:noFill/>
            <a:ln w="9525">
              <a:noFill/>
              <a:miter lim="800000"/>
              <a:headEnd/>
              <a:tailEnd/>
            </a:ln>
          </p:spPr>
          <p:txBody>
            <a:bodyPr wrap="none">
              <a:spAutoFit/>
            </a:bodyPr>
            <a:lstStyle/>
            <a:p>
              <a:r>
                <a:rPr lang="en-US" sz="1400">
                  <a:latin typeface="Calibri" pitchFamily="34" charset="0"/>
                </a:rPr>
                <a:t>log</a:t>
              </a:r>
              <a:r>
                <a:rPr lang="en-US">
                  <a:latin typeface="Calibri" pitchFamily="34" charset="0"/>
                </a:rPr>
                <a:t> (            )</a:t>
              </a:r>
            </a:p>
          </p:txBody>
        </p:sp>
      </p:grpSp>
      <p:sp>
        <p:nvSpPr>
          <p:cNvPr id="21588" name="TextBox 190"/>
          <p:cNvSpPr txBox="1">
            <a:spLocks noChangeArrowheads="1"/>
          </p:cNvSpPr>
          <p:nvPr/>
        </p:nvSpPr>
        <p:spPr bwMode="auto">
          <a:xfrm>
            <a:off x="252413" y="293688"/>
            <a:ext cx="3887787" cy="1200150"/>
          </a:xfrm>
          <a:prstGeom prst="rect">
            <a:avLst/>
          </a:prstGeom>
          <a:noFill/>
          <a:ln w="9525">
            <a:noFill/>
            <a:miter lim="800000"/>
            <a:headEnd/>
            <a:tailEnd/>
          </a:ln>
        </p:spPr>
        <p:txBody>
          <a:bodyPr wrap="none">
            <a:spAutoFit/>
          </a:bodyPr>
          <a:lstStyle/>
          <a:p>
            <a:r>
              <a:rPr lang="en-US" dirty="0">
                <a:latin typeface="Calibri" pitchFamily="34" charset="0"/>
              </a:rPr>
              <a:t>Scenario #1</a:t>
            </a:r>
          </a:p>
          <a:p>
            <a:r>
              <a:rPr lang="en-US" dirty="0">
                <a:latin typeface="Calibri" pitchFamily="34" charset="0"/>
              </a:rPr>
              <a:t>The soil now is </a:t>
            </a:r>
            <a:r>
              <a:rPr lang="en-US" dirty="0" err="1">
                <a:latin typeface="Calibri" pitchFamily="34" charset="0"/>
              </a:rPr>
              <a:t>overconsolidated</a:t>
            </a:r>
            <a:r>
              <a:rPr lang="en-US" dirty="0">
                <a:latin typeface="Calibri" pitchFamily="34" charset="0"/>
              </a:rPr>
              <a:t> Soil:    </a:t>
            </a:r>
          </a:p>
          <a:p>
            <a:endParaRPr lang="en-US" dirty="0">
              <a:latin typeface="Calibri" pitchFamily="34" charset="0"/>
            </a:endParaRPr>
          </a:p>
          <a:p>
            <a:r>
              <a:rPr lang="en-US" dirty="0">
                <a:latin typeface="Calibri" pitchFamily="34" charset="0"/>
              </a:rPr>
              <a:t>The new building is heavier in weight</a:t>
            </a:r>
          </a:p>
        </p:txBody>
      </p:sp>
      <p:sp>
        <p:nvSpPr>
          <p:cNvPr id="192" name="Rectangle 191"/>
          <p:cNvSpPr/>
          <p:nvPr/>
        </p:nvSpPr>
        <p:spPr>
          <a:xfrm>
            <a:off x="101600" y="1587500"/>
            <a:ext cx="43180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90" name="TextBox 192"/>
          <p:cNvSpPr txBox="1">
            <a:spLocks noChangeArrowheads="1"/>
          </p:cNvSpPr>
          <p:nvPr/>
        </p:nvSpPr>
        <p:spPr bwMode="auto">
          <a:xfrm>
            <a:off x="6170613" y="5807075"/>
            <a:ext cx="368300" cy="369888"/>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c</a:t>
            </a:r>
          </a:p>
        </p:txBody>
      </p:sp>
      <p:sp>
        <p:nvSpPr>
          <p:cNvPr id="21591" name="TextBox 193"/>
          <p:cNvSpPr txBox="1">
            <a:spLocks noChangeArrowheads="1"/>
          </p:cNvSpPr>
          <p:nvPr/>
        </p:nvSpPr>
        <p:spPr bwMode="auto">
          <a:xfrm>
            <a:off x="4089400" y="0"/>
            <a:ext cx="2220913" cy="307975"/>
          </a:xfrm>
          <a:prstGeom prst="rect">
            <a:avLst/>
          </a:prstGeom>
          <a:noFill/>
          <a:ln w="9525">
            <a:noFill/>
            <a:miter lim="800000"/>
            <a:headEnd/>
            <a:tailEnd/>
          </a:ln>
        </p:spPr>
        <p:txBody>
          <a:bodyPr wrap="none">
            <a:spAutoFit/>
          </a:bodyPr>
          <a:lstStyle/>
          <a:p>
            <a:r>
              <a:rPr lang="en-US" sz="1400">
                <a:latin typeface="Calibri" pitchFamily="34" charset="0"/>
              </a:rPr>
              <a:t>Constructing a new building</a:t>
            </a:r>
          </a:p>
        </p:txBody>
      </p:sp>
      <p:grpSp>
        <p:nvGrpSpPr>
          <p:cNvPr id="21592" name="Group 158"/>
          <p:cNvGrpSpPr>
            <a:grpSpLocks/>
          </p:cNvGrpSpPr>
          <p:nvPr/>
        </p:nvGrpSpPr>
        <p:grpSpPr bwMode="auto">
          <a:xfrm>
            <a:off x="5878513" y="1273175"/>
            <a:ext cx="1404937" cy="409575"/>
            <a:chOff x="5878881" y="1272385"/>
            <a:chExt cx="1404601" cy="409588"/>
          </a:xfrm>
        </p:grpSpPr>
        <p:grpSp>
          <p:nvGrpSpPr>
            <p:cNvPr id="21619" name="Group 68"/>
            <p:cNvGrpSpPr>
              <a:grpSpLocks/>
            </p:cNvGrpSpPr>
            <p:nvPr/>
          </p:nvGrpSpPr>
          <p:grpSpPr bwMode="auto">
            <a:xfrm>
              <a:off x="5878881" y="1528763"/>
              <a:ext cx="757401" cy="148432"/>
              <a:chOff x="5240338" y="1524006"/>
              <a:chExt cx="888999" cy="153190"/>
            </a:xfrm>
          </p:grpSpPr>
          <p:cxnSp>
            <p:nvCxnSpPr>
              <p:cNvPr id="187" name="Straight Arrow Connector 186"/>
              <p:cNvCxnSpPr/>
              <p:nvPr/>
            </p:nvCxnSpPr>
            <p:spPr>
              <a:xfrm rot="5400000">
                <a:off x="5165194"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295596"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a:off x="5414820"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a:off x="5545222"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5670035"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5800436"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a:off x="5919661"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a:off x="6050062" y="1598343"/>
                <a:ext cx="154014" cy="37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66" name="Straight Arrow Connector 165"/>
            <p:cNvCxnSpPr/>
            <p:nvPr/>
          </p:nvCxnSpPr>
          <p:spPr>
            <a:xfrm rot="5400000">
              <a:off x="6667659" y="1601009"/>
              <a:ext cx="149230"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6779551" y="1601803"/>
              <a:ext cx="149230" cy="15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a:off x="6880333" y="1601009"/>
              <a:ext cx="149230"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6993019" y="1601009"/>
              <a:ext cx="149230"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7097769" y="1601009"/>
              <a:ext cx="149230"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7208074" y="1606565"/>
              <a:ext cx="147642" cy="31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6410566" y="1272385"/>
              <a:ext cx="449156" cy="307985"/>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a:t>
              </a:r>
            </a:p>
          </p:txBody>
        </p:sp>
      </p:grpSp>
      <p:cxnSp>
        <p:nvCxnSpPr>
          <p:cNvPr id="202" name="Straight Connector 201"/>
          <p:cNvCxnSpPr>
            <a:endCxn id="170" idx="5"/>
          </p:cNvCxnSpPr>
          <p:nvPr/>
        </p:nvCxnSpPr>
        <p:spPr>
          <a:xfrm rot="16200000" flipH="1">
            <a:off x="6253163" y="4633913"/>
            <a:ext cx="623887" cy="414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6702425" y="5083175"/>
            <a:ext cx="80963" cy="82550"/>
          </a:xfrm>
          <a:prstGeom prst="ellipse">
            <a:avLst/>
          </a:prstGeom>
          <a:solidFill>
            <a:srgbClr val="FF66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 name="TextBox 204"/>
          <p:cNvSpPr txBox="1"/>
          <p:nvPr/>
        </p:nvSpPr>
        <p:spPr>
          <a:xfrm>
            <a:off x="5795963" y="3481388"/>
            <a:ext cx="449262" cy="306387"/>
          </a:xfrm>
          <a:prstGeom prst="rect">
            <a:avLst/>
          </a:prstGeom>
          <a:noFill/>
        </p:spPr>
        <p:txBody>
          <a:bodyPr wrap="none">
            <a:spAutoFit/>
          </a:bodyPr>
          <a:lstStyle/>
          <a:p>
            <a:pPr fontAlgn="auto">
              <a:spcBef>
                <a:spcPts val="0"/>
              </a:spcBef>
              <a:spcAft>
                <a:spcPts val="0"/>
              </a:spcAft>
              <a:defRPr/>
            </a:pPr>
            <a:r>
              <a:rPr lang="en-US" sz="1400" dirty="0">
                <a:solidFill>
                  <a:schemeClr val="bg1">
                    <a:lumMod val="85000"/>
                  </a:schemeClr>
                </a:solidFill>
                <a:effectLst>
                  <a:outerShdw blurRad="38100" dist="38100" dir="2700000" algn="tl">
                    <a:srgbClr val="000000">
                      <a:alpha val="43137"/>
                    </a:srgbClr>
                  </a:outerShdw>
                </a:effectLst>
                <a:latin typeface="Symbol" pitchFamily="18" charset="2"/>
                <a:cs typeface="+mn-cs"/>
              </a:rPr>
              <a:t>D</a:t>
            </a:r>
            <a:r>
              <a:rPr lang="en-US" sz="1400" dirty="0">
                <a:solidFill>
                  <a:schemeClr val="bg1">
                    <a:lumMod val="85000"/>
                  </a:schemeClr>
                </a:solidFill>
                <a:effectLst>
                  <a:outerShdw blurRad="38100" dist="38100" dir="2700000" algn="tl">
                    <a:srgbClr val="000000">
                      <a:alpha val="43137"/>
                    </a:srgbClr>
                  </a:outerShdw>
                </a:effectLst>
                <a:latin typeface="+mn-lt"/>
                <a:cs typeface="+mn-cs"/>
              </a:rPr>
              <a:t>P</a:t>
            </a:r>
            <a:r>
              <a:rPr lang="en-US" sz="1400" baseline="-25000" dirty="0">
                <a:solidFill>
                  <a:schemeClr val="bg1">
                    <a:lumMod val="85000"/>
                  </a:schemeClr>
                </a:solidFill>
                <a:effectLst>
                  <a:outerShdw blurRad="38100" dist="38100" dir="2700000" algn="tl">
                    <a:srgbClr val="000000">
                      <a:alpha val="43137"/>
                    </a:srgbClr>
                  </a:outerShdw>
                </a:effectLst>
                <a:latin typeface="+mn-lt"/>
                <a:cs typeface="+mn-cs"/>
              </a:rPr>
              <a:t>1</a:t>
            </a:r>
          </a:p>
        </p:txBody>
      </p:sp>
      <p:sp>
        <p:nvSpPr>
          <p:cNvPr id="201" name="Freeform 200"/>
          <p:cNvSpPr/>
          <p:nvPr/>
        </p:nvSpPr>
        <p:spPr>
          <a:xfrm>
            <a:off x="1257300" y="2057400"/>
            <a:ext cx="4216400" cy="2235200"/>
          </a:xfrm>
          <a:custGeom>
            <a:avLst/>
            <a:gdLst>
              <a:gd name="connsiteX0" fmla="*/ 0 w 4343400"/>
              <a:gd name="connsiteY0" fmla="*/ 0 h 2120900"/>
              <a:gd name="connsiteX1" fmla="*/ 4343400 w 4343400"/>
              <a:gd name="connsiteY1" fmla="*/ 2120900 h 2120900"/>
              <a:gd name="connsiteX2" fmla="*/ 4343400 w 4343400"/>
              <a:gd name="connsiteY2" fmla="*/ 2120900 h 2120900"/>
              <a:gd name="connsiteX0" fmla="*/ 0 w 4343400"/>
              <a:gd name="connsiteY0" fmla="*/ 0 h 2286000"/>
              <a:gd name="connsiteX1" fmla="*/ 4343400 w 4343400"/>
              <a:gd name="connsiteY1" fmla="*/ 2120900 h 2286000"/>
              <a:gd name="connsiteX2" fmla="*/ 3467100 w 4343400"/>
              <a:gd name="connsiteY2" fmla="*/ 2286000 h 2286000"/>
              <a:gd name="connsiteX0" fmla="*/ 0 w 4343400"/>
              <a:gd name="connsiteY0" fmla="*/ 0 h 2120900"/>
              <a:gd name="connsiteX1" fmla="*/ 4343400 w 4343400"/>
              <a:gd name="connsiteY1" fmla="*/ 2120900 h 2120900"/>
              <a:gd name="connsiteX0" fmla="*/ 0 w 4343400"/>
              <a:gd name="connsiteY0" fmla="*/ 0 h 2120900"/>
              <a:gd name="connsiteX1" fmla="*/ 4343400 w 4343400"/>
              <a:gd name="connsiteY1" fmla="*/ 2120900 h 2120900"/>
              <a:gd name="connsiteX0" fmla="*/ 0 w 4127500"/>
              <a:gd name="connsiteY0" fmla="*/ 0 h 2146300"/>
              <a:gd name="connsiteX1" fmla="*/ 4127500 w 4127500"/>
              <a:gd name="connsiteY1" fmla="*/ 2146300 h 2146300"/>
              <a:gd name="connsiteX0" fmla="*/ 0 w 4127500"/>
              <a:gd name="connsiteY0" fmla="*/ 0 h 2146300"/>
              <a:gd name="connsiteX1" fmla="*/ 4127500 w 4127500"/>
              <a:gd name="connsiteY1" fmla="*/ 2146300 h 2146300"/>
            </a:gdLst>
            <a:ahLst/>
            <a:cxnLst>
              <a:cxn ang="0">
                <a:pos x="connsiteX0" y="connsiteY0"/>
              </a:cxn>
              <a:cxn ang="0">
                <a:pos x="connsiteX1" y="connsiteY1"/>
              </a:cxn>
            </a:cxnLst>
            <a:rect l="l" t="t" r="r" b="b"/>
            <a:pathLst>
              <a:path w="4127500" h="2146300">
                <a:moveTo>
                  <a:pt x="0" y="0"/>
                </a:moveTo>
                <a:cubicBezTo>
                  <a:pt x="1790700" y="249767"/>
                  <a:pt x="2349500" y="1985433"/>
                  <a:pt x="4127500" y="2146300"/>
                </a:cubicBezTo>
              </a:path>
            </a:pathLst>
          </a:custGeom>
          <a:ln w="3175">
            <a:solidFill>
              <a:schemeClr val="accent6">
                <a:lumMod val="60000"/>
                <a:lumOff val="40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597" name="TextBox 202"/>
          <p:cNvSpPr txBox="1">
            <a:spLocks noChangeArrowheads="1"/>
          </p:cNvSpPr>
          <p:nvPr/>
        </p:nvSpPr>
        <p:spPr bwMode="auto">
          <a:xfrm>
            <a:off x="215900" y="2679700"/>
            <a:ext cx="1065213" cy="369888"/>
          </a:xfrm>
          <a:prstGeom prst="rect">
            <a:avLst/>
          </a:prstGeom>
          <a:noFill/>
          <a:ln w="9525">
            <a:noFill/>
            <a:miter lim="800000"/>
            <a:headEnd/>
            <a:tailEnd/>
          </a:ln>
        </p:spPr>
        <p:txBody>
          <a:bodyPr wrap="none">
            <a:spAutoFit/>
          </a:bodyPr>
          <a:lstStyle/>
          <a:p>
            <a:r>
              <a:rPr lang="en-US">
                <a:latin typeface="Calibri" pitchFamily="34" charset="0"/>
              </a:rPr>
              <a:t>e</a:t>
            </a:r>
            <a:r>
              <a:rPr lang="en-US" baseline="-25000">
                <a:latin typeface="Calibri" pitchFamily="34" charset="0"/>
              </a:rPr>
              <a:t>o</a:t>
            </a:r>
            <a:r>
              <a:rPr lang="en-US">
                <a:latin typeface="Calibri" pitchFamily="34" charset="0"/>
              </a:rPr>
              <a:t> =  0.61</a:t>
            </a:r>
          </a:p>
        </p:txBody>
      </p:sp>
      <p:sp>
        <p:nvSpPr>
          <p:cNvPr id="204" name="TextBox 203"/>
          <p:cNvSpPr txBox="1"/>
          <p:nvPr/>
        </p:nvSpPr>
        <p:spPr>
          <a:xfrm>
            <a:off x="63500" y="3365500"/>
            <a:ext cx="2230438" cy="307975"/>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mn-lt"/>
                <a:cs typeface="+mn-cs"/>
              </a:rPr>
              <a:t>Assume  P</a:t>
            </a:r>
            <a:r>
              <a:rPr lang="en-US" sz="1400" baseline="-25000" dirty="0">
                <a:effectLst>
                  <a:outerShdw blurRad="38100" dist="38100" dir="2700000" algn="tl">
                    <a:srgbClr val="000000">
                      <a:alpha val="43137"/>
                    </a:srgbClr>
                  </a:outerShdw>
                </a:effectLst>
                <a:latin typeface="+mn-lt"/>
                <a:cs typeface="+mn-cs"/>
              </a:rPr>
              <a:t>o</a:t>
            </a:r>
            <a:r>
              <a:rPr lang="en-US" sz="1400" dirty="0">
                <a:effectLst>
                  <a:outerShdw blurRad="38100" dist="38100" dir="2700000" algn="tl">
                    <a:srgbClr val="000000">
                      <a:alpha val="43137"/>
                    </a:srgbClr>
                  </a:outerShdw>
                </a:effectLst>
                <a:latin typeface="+mn-lt"/>
                <a:cs typeface="+mn-cs"/>
              </a:rPr>
              <a:t> + </a:t>
            </a: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 </a:t>
            </a:r>
            <a:r>
              <a:rPr lang="en-US" sz="1400" dirty="0">
                <a:effectLst>
                  <a:outerShdw blurRad="38100" dist="38100" dir="2700000" algn="tl">
                    <a:srgbClr val="000000">
                      <a:alpha val="43137"/>
                    </a:srgbClr>
                  </a:outerShdw>
                </a:effectLst>
                <a:latin typeface="+mn-lt"/>
                <a:cs typeface="+mn-cs"/>
              </a:rPr>
              <a:t>= 2100 psf</a:t>
            </a:r>
          </a:p>
        </p:txBody>
      </p:sp>
      <p:sp>
        <p:nvSpPr>
          <p:cNvPr id="21599" name="TextBox 205"/>
          <p:cNvSpPr txBox="1">
            <a:spLocks noChangeArrowheads="1"/>
          </p:cNvSpPr>
          <p:nvPr/>
        </p:nvSpPr>
        <p:spPr bwMode="auto">
          <a:xfrm>
            <a:off x="0" y="4191000"/>
            <a:ext cx="774700" cy="304800"/>
          </a:xfrm>
          <a:prstGeom prst="rect">
            <a:avLst/>
          </a:prstGeom>
          <a:noFill/>
          <a:ln w="9525">
            <a:noFill/>
            <a:miter lim="800000"/>
            <a:headEnd/>
            <a:tailEnd/>
          </a:ln>
        </p:spPr>
        <p:txBody>
          <a:bodyPr>
            <a:spAutoFit/>
          </a:bodyPr>
          <a:lstStyle/>
          <a:p>
            <a:r>
              <a:rPr lang="en-US" sz="1400">
                <a:latin typeface="Symbol" pitchFamily="18" charset="2"/>
                <a:cs typeface="Times New Roman" pitchFamily="18" charset="0"/>
              </a:rPr>
              <a:t>D</a:t>
            </a:r>
            <a:r>
              <a:rPr lang="en-US" sz="1400">
                <a:latin typeface="Times New Roman" pitchFamily="18" charset="0"/>
                <a:cs typeface="Times New Roman" pitchFamily="18" charset="0"/>
              </a:rPr>
              <a:t>H = </a:t>
            </a:r>
          </a:p>
        </p:txBody>
      </p:sp>
      <p:sp>
        <p:nvSpPr>
          <p:cNvPr id="21600" name="TextBox 208"/>
          <p:cNvSpPr txBox="1">
            <a:spLocks noChangeArrowheads="1"/>
          </p:cNvSpPr>
          <p:nvPr/>
        </p:nvSpPr>
        <p:spPr bwMode="auto">
          <a:xfrm>
            <a:off x="468313" y="4114800"/>
            <a:ext cx="674687" cy="276225"/>
          </a:xfrm>
          <a:prstGeom prst="rect">
            <a:avLst/>
          </a:prstGeom>
          <a:noFill/>
          <a:ln w="9525">
            <a:noFill/>
            <a:miter lim="800000"/>
            <a:headEnd/>
            <a:tailEnd/>
          </a:ln>
        </p:spPr>
        <p:txBody>
          <a:bodyPr wrap="none">
            <a:spAutoFit/>
          </a:bodyPr>
          <a:lstStyle/>
          <a:p>
            <a:r>
              <a:rPr lang="en-US" sz="1200">
                <a:latin typeface="Calibri" pitchFamily="34" charset="0"/>
              </a:rPr>
              <a:t>0.1 x 16</a:t>
            </a:r>
          </a:p>
        </p:txBody>
      </p:sp>
      <p:cxnSp>
        <p:nvCxnSpPr>
          <p:cNvPr id="212" name="Straight Connector 211"/>
          <p:cNvCxnSpPr/>
          <p:nvPr/>
        </p:nvCxnSpPr>
        <p:spPr>
          <a:xfrm>
            <a:off x="533400" y="4368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02" name="TextBox 212"/>
          <p:cNvSpPr txBox="1">
            <a:spLocks noChangeArrowheads="1"/>
          </p:cNvSpPr>
          <p:nvPr/>
        </p:nvSpPr>
        <p:spPr bwMode="auto">
          <a:xfrm>
            <a:off x="468313" y="4343400"/>
            <a:ext cx="684212" cy="276225"/>
          </a:xfrm>
          <a:prstGeom prst="rect">
            <a:avLst/>
          </a:prstGeom>
          <a:noFill/>
          <a:ln w="9525">
            <a:noFill/>
            <a:miter lim="800000"/>
            <a:headEnd/>
            <a:tailEnd/>
          </a:ln>
        </p:spPr>
        <p:txBody>
          <a:bodyPr wrap="none">
            <a:spAutoFit/>
          </a:bodyPr>
          <a:lstStyle/>
          <a:p>
            <a:r>
              <a:rPr lang="en-US" sz="1200">
                <a:latin typeface="Calibri" pitchFamily="34" charset="0"/>
              </a:rPr>
              <a:t>1 + 0.61</a:t>
            </a:r>
          </a:p>
        </p:txBody>
      </p:sp>
      <p:sp>
        <p:nvSpPr>
          <p:cNvPr id="21603" name="TextBox 213"/>
          <p:cNvSpPr txBox="1">
            <a:spLocks noChangeArrowheads="1"/>
          </p:cNvSpPr>
          <p:nvPr/>
        </p:nvSpPr>
        <p:spPr bwMode="auto">
          <a:xfrm>
            <a:off x="1420813" y="4127500"/>
            <a:ext cx="693737" cy="276225"/>
          </a:xfrm>
          <a:prstGeom prst="rect">
            <a:avLst/>
          </a:prstGeom>
          <a:noFill/>
          <a:ln w="9525">
            <a:noFill/>
            <a:miter lim="800000"/>
            <a:headEnd/>
            <a:tailEnd/>
          </a:ln>
        </p:spPr>
        <p:txBody>
          <a:bodyPr wrap="none">
            <a:spAutoFit/>
          </a:bodyPr>
          <a:lstStyle/>
          <a:p>
            <a:r>
              <a:rPr lang="en-US" sz="1200">
                <a:latin typeface="Calibri" pitchFamily="34" charset="0"/>
              </a:rPr>
              <a:t>1593.51</a:t>
            </a:r>
          </a:p>
        </p:txBody>
      </p:sp>
      <p:cxnSp>
        <p:nvCxnSpPr>
          <p:cNvPr id="215" name="Straight Connector 214"/>
          <p:cNvCxnSpPr/>
          <p:nvPr/>
        </p:nvCxnSpPr>
        <p:spPr>
          <a:xfrm>
            <a:off x="1485900" y="43815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05" name="TextBox 215"/>
          <p:cNvSpPr txBox="1">
            <a:spLocks noChangeArrowheads="1"/>
          </p:cNvSpPr>
          <p:nvPr/>
        </p:nvSpPr>
        <p:spPr bwMode="auto">
          <a:xfrm>
            <a:off x="1547813" y="4356100"/>
            <a:ext cx="419100" cy="276225"/>
          </a:xfrm>
          <a:prstGeom prst="rect">
            <a:avLst/>
          </a:prstGeom>
          <a:noFill/>
          <a:ln w="9525">
            <a:noFill/>
            <a:miter lim="800000"/>
            <a:headEnd/>
            <a:tailEnd/>
          </a:ln>
        </p:spPr>
        <p:txBody>
          <a:bodyPr wrap="none">
            <a:spAutoFit/>
          </a:bodyPr>
          <a:lstStyle/>
          <a:p>
            <a:r>
              <a:rPr lang="en-US" sz="1200">
                <a:latin typeface="Calibri" pitchFamily="34" charset="0"/>
              </a:rPr>
              <a:t>803</a:t>
            </a:r>
          </a:p>
        </p:txBody>
      </p:sp>
      <p:sp>
        <p:nvSpPr>
          <p:cNvPr id="21606" name="TextBox 216"/>
          <p:cNvSpPr txBox="1">
            <a:spLocks noChangeArrowheads="1"/>
          </p:cNvSpPr>
          <p:nvPr/>
        </p:nvSpPr>
        <p:spPr bwMode="auto">
          <a:xfrm>
            <a:off x="1117600" y="4203700"/>
            <a:ext cx="382588" cy="276225"/>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log</a:t>
            </a:r>
          </a:p>
        </p:txBody>
      </p:sp>
      <p:sp>
        <p:nvSpPr>
          <p:cNvPr id="21607" name="TextBox 217"/>
          <p:cNvSpPr txBox="1">
            <a:spLocks noChangeArrowheads="1"/>
          </p:cNvSpPr>
          <p:nvPr/>
        </p:nvSpPr>
        <p:spPr bwMode="auto">
          <a:xfrm>
            <a:off x="1333500" y="4178300"/>
            <a:ext cx="960438" cy="369888"/>
          </a:xfrm>
          <a:prstGeom prst="rect">
            <a:avLst/>
          </a:prstGeom>
          <a:noFill/>
          <a:ln w="9525">
            <a:noFill/>
            <a:miter lim="800000"/>
            <a:headEnd/>
            <a:tailEnd/>
          </a:ln>
        </p:spPr>
        <p:txBody>
          <a:bodyPr wrap="none">
            <a:spAutoFit/>
          </a:bodyPr>
          <a:lstStyle/>
          <a:p>
            <a:r>
              <a:rPr lang="en-US">
                <a:latin typeface="Calibri" pitchFamily="34" charset="0"/>
              </a:rPr>
              <a:t>(            )</a:t>
            </a:r>
          </a:p>
        </p:txBody>
      </p:sp>
      <p:sp>
        <p:nvSpPr>
          <p:cNvPr id="21608" name="TextBox 218"/>
          <p:cNvSpPr txBox="1">
            <a:spLocks noChangeArrowheads="1"/>
          </p:cNvSpPr>
          <p:nvPr/>
        </p:nvSpPr>
        <p:spPr bwMode="auto">
          <a:xfrm>
            <a:off x="584200" y="4610100"/>
            <a:ext cx="261938" cy="276225"/>
          </a:xfrm>
          <a:prstGeom prst="rect">
            <a:avLst/>
          </a:prstGeom>
          <a:noFill/>
          <a:ln w="9525">
            <a:noFill/>
            <a:miter lim="800000"/>
            <a:headEnd/>
            <a:tailEnd/>
          </a:ln>
        </p:spPr>
        <p:txBody>
          <a:bodyPr wrap="none">
            <a:spAutoFit/>
          </a:bodyPr>
          <a:lstStyle/>
          <a:p>
            <a:r>
              <a:rPr lang="en-US" sz="1200">
                <a:latin typeface="Calibri" pitchFamily="34" charset="0"/>
              </a:rPr>
              <a:t>+</a:t>
            </a:r>
          </a:p>
        </p:txBody>
      </p:sp>
      <p:sp>
        <p:nvSpPr>
          <p:cNvPr id="21609" name="TextBox 219"/>
          <p:cNvSpPr txBox="1">
            <a:spLocks noChangeArrowheads="1"/>
          </p:cNvSpPr>
          <p:nvPr/>
        </p:nvSpPr>
        <p:spPr bwMode="auto">
          <a:xfrm>
            <a:off x="481013" y="4838700"/>
            <a:ext cx="752475" cy="276225"/>
          </a:xfrm>
          <a:prstGeom prst="rect">
            <a:avLst/>
          </a:prstGeom>
          <a:noFill/>
          <a:ln w="9525">
            <a:noFill/>
            <a:miter lim="800000"/>
            <a:headEnd/>
            <a:tailEnd/>
          </a:ln>
        </p:spPr>
        <p:txBody>
          <a:bodyPr wrap="none">
            <a:spAutoFit/>
          </a:bodyPr>
          <a:lstStyle/>
          <a:p>
            <a:r>
              <a:rPr lang="en-US" sz="1200">
                <a:latin typeface="Calibri" pitchFamily="34" charset="0"/>
              </a:rPr>
              <a:t>0.72 x 16</a:t>
            </a:r>
          </a:p>
        </p:txBody>
      </p:sp>
      <p:cxnSp>
        <p:nvCxnSpPr>
          <p:cNvPr id="221" name="Straight Connector 220"/>
          <p:cNvCxnSpPr/>
          <p:nvPr/>
        </p:nvCxnSpPr>
        <p:spPr>
          <a:xfrm>
            <a:off x="546100" y="50927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11" name="TextBox 221"/>
          <p:cNvSpPr txBox="1">
            <a:spLocks noChangeArrowheads="1"/>
          </p:cNvSpPr>
          <p:nvPr/>
        </p:nvSpPr>
        <p:spPr bwMode="auto">
          <a:xfrm>
            <a:off x="481013" y="5067300"/>
            <a:ext cx="684212" cy="276225"/>
          </a:xfrm>
          <a:prstGeom prst="rect">
            <a:avLst/>
          </a:prstGeom>
          <a:noFill/>
          <a:ln w="9525">
            <a:noFill/>
            <a:miter lim="800000"/>
            <a:headEnd/>
            <a:tailEnd/>
          </a:ln>
        </p:spPr>
        <p:txBody>
          <a:bodyPr wrap="none">
            <a:spAutoFit/>
          </a:bodyPr>
          <a:lstStyle/>
          <a:p>
            <a:r>
              <a:rPr lang="en-US" sz="1200">
                <a:latin typeface="Calibri" pitchFamily="34" charset="0"/>
              </a:rPr>
              <a:t>1 + 0.61</a:t>
            </a:r>
          </a:p>
        </p:txBody>
      </p:sp>
      <p:cxnSp>
        <p:nvCxnSpPr>
          <p:cNvPr id="224" name="Straight Connector 223"/>
          <p:cNvCxnSpPr/>
          <p:nvPr/>
        </p:nvCxnSpPr>
        <p:spPr>
          <a:xfrm>
            <a:off x="1498600" y="5105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13" name="TextBox 224"/>
          <p:cNvSpPr txBox="1">
            <a:spLocks noChangeArrowheads="1"/>
          </p:cNvSpPr>
          <p:nvPr/>
        </p:nvSpPr>
        <p:spPr bwMode="auto">
          <a:xfrm>
            <a:off x="1471613" y="5067300"/>
            <a:ext cx="693737" cy="276225"/>
          </a:xfrm>
          <a:prstGeom prst="rect">
            <a:avLst/>
          </a:prstGeom>
          <a:noFill/>
          <a:ln w="9525">
            <a:noFill/>
            <a:miter lim="800000"/>
            <a:headEnd/>
            <a:tailEnd/>
          </a:ln>
        </p:spPr>
        <p:txBody>
          <a:bodyPr wrap="none">
            <a:spAutoFit/>
          </a:bodyPr>
          <a:lstStyle/>
          <a:p>
            <a:r>
              <a:rPr lang="en-US" sz="1200">
                <a:latin typeface="Calibri" pitchFamily="34" charset="0"/>
              </a:rPr>
              <a:t>1593.51</a:t>
            </a:r>
          </a:p>
        </p:txBody>
      </p:sp>
      <p:sp>
        <p:nvSpPr>
          <p:cNvPr id="21614" name="TextBox 225"/>
          <p:cNvSpPr txBox="1">
            <a:spLocks noChangeArrowheads="1"/>
          </p:cNvSpPr>
          <p:nvPr/>
        </p:nvSpPr>
        <p:spPr bwMode="auto">
          <a:xfrm>
            <a:off x="1130300" y="4927600"/>
            <a:ext cx="382588" cy="276225"/>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log</a:t>
            </a:r>
          </a:p>
        </p:txBody>
      </p:sp>
      <p:sp>
        <p:nvSpPr>
          <p:cNvPr id="21615" name="TextBox 226"/>
          <p:cNvSpPr txBox="1">
            <a:spLocks noChangeArrowheads="1"/>
          </p:cNvSpPr>
          <p:nvPr/>
        </p:nvSpPr>
        <p:spPr bwMode="auto">
          <a:xfrm>
            <a:off x="1346200" y="4902200"/>
            <a:ext cx="960438" cy="369888"/>
          </a:xfrm>
          <a:prstGeom prst="rect">
            <a:avLst/>
          </a:prstGeom>
          <a:noFill/>
          <a:ln w="9525">
            <a:noFill/>
            <a:miter lim="800000"/>
            <a:headEnd/>
            <a:tailEnd/>
          </a:ln>
        </p:spPr>
        <p:txBody>
          <a:bodyPr wrap="none">
            <a:spAutoFit/>
          </a:bodyPr>
          <a:lstStyle/>
          <a:p>
            <a:r>
              <a:rPr lang="en-US">
                <a:latin typeface="Calibri" pitchFamily="34" charset="0"/>
              </a:rPr>
              <a:t>(            )</a:t>
            </a:r>
          </a:p>
        </p:txBody>
      </p:sp>
      <p:sp>
        <p:nvSpPr>
          <p:cNvPr id="21616" name="TextBox 227"/>
          <p:cNvSpPr txBox="1">
            <a:spLocks noChangeArrowheads="1"/>
          </p:cNvSpPr>
          <p:nvPr/>
        </p:nvSpPr>
        <p:spPr bwMode="auto">
          <a:xfrm>
            <a:off x="1535113" y="4876800"/>
            <a:ext cx="498475" cy="276225"/>
          </a:xfrm>
          <a:prstGeom prst="rect">
            <a:avLst/>
          </a:prstGeom>
          <a:noFill/>
          <a:ln w="9525">
            <a:noFill/>
            <a:miter lim="800000"/>
            <a:headEnd/>
            <a:tailEnd/>
          </a:ln>
        </p:spPr>
        <p:txBody>
          <a:bodyPr wrap="none">
            <a:spAutoFit/>
          </a:bodyPr>
          <a:lstStyle/>
          <a:p>
            <a:r>
              <a:rPr lang="en-US" sz="1200">
                <a:latin typeface="Calibri" pitchFamily="34" charset="0"/>
              </a:rPr>
              <a:t>2100</a:t>
            </a:r>
          </a:p>
        </p:txBody>
      </p:sp>
      <p:sp>
        <p:nvSpPr>
          <p:cNvPr id="21617" name="TextBox 228"/>
          <p:cNvSpPr txBox="1">
            <a:spLocks noChangeArrowheads="1"/>
          </p:cNvSpPr>
          <p:nvPr/>
        </p:nvSpPr>
        <p:spPr bwMode="auto">
          <a:xfrm>
            <a:off x="584200" y="5397500"/>
            <a:ext cx="261938" cy="276225"/>
          </a:xfrm>
          <a:prstGeom prst="rect">
            <a:avLst/>
          </a:prstGeom>
          <a:noFill/>
          <a:ln w="9525">
            <a:noFill/>
            <a:miter lim="800000"/>
            <a:headEnd/>
            <a:tailEnd/>
          </a:ln>
        </p:spPr>
        <p:txBody>
          <a:bodyPr wrap="none">
            <a:spAutoFit/>
          </a:bodyPr>
          <a:lstStyle/>
          <a:p>
            <a:r>
              <a:rPr lang="en-US" sz="1200">
                <a:latin typeface="Calibri" pitchFamily="34" charset="0"/>
              </a:rPr>
              <a:t>=</a:t>
            </a:r>
          </a:p>
        </p:txBody>
      </p:sp>
      <p:sp>
        <p:nvSpPr>
          <p:cNvPr id="21618" name="TextBox 183"/>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rgbClr val="002060"/>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4" name="Chart 13"/>
          <p:cNvGraphicFramePr>
            <a:graphicFrameLocks noGrp="1"/>
          </p:cNvGraphicFramePr>
          <p:nvPr/>
        </p:nvGraphicFramePr>
        <p:xfrm>
          <a:off x="2717800" y="22733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22534" name="TextBox 14"/>
          <p:cNvSpPr txBox="1">
            <a:spLocks noChangeArrowheads="1"/>
          </p:cNvSpPr>
          <p:nvPr/>
        </p:nvSpPr>
        <p:spPr bwMode="auto">
          <a:xfrm>
            <a:off x="5537200" y="6159500"/>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22535" name="TextBox 16"/>
          <p:cNvSpPr txBox="1">
            <a:spLocks noChangeArrowheads="1"/>
          </p:cNvSpPr>
          <p:nvPr/>
        </p:nvSpPr>
        <p:spPr bwMode="auto">
          <a:xfrm rot="-5400000">
            <a:off x="1834356" y="3880644"/>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2538" name="Group 28"/>
          <p:cNvGrpSpPr>
            <a:grpSpLocks/>
          </p:cNvGrpSpPr>
          <p:nvPr/>
        </p:nvGrpSpPr>
        <p:grpSpPr bwMode="auto">
          <a:xfrm>
            <a:off x="77565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539" name="TextBox 29"/>
          <p:cNvSpPr txBox="1">
            <a:spLocks noChangeArrowheads="1"/>
          </p:cNvSpPr>
          <p:nvPr/>
        </p:nvSpPr>
        <p:spPr bwMode="auto">
          <a:xfrm>
            <a:off x="7712075" y="806450"/>
            <a:ext cx="425450" cy="247650"/>
          </a:xfrm>
          <a:prstGeom prst="rect">
            <a:avLst/>
          </a:prstGeom>
          <a:noFill/>
          <a:ln w="9525">
            <a:noFill/>
            <a:miter lim="800000"/>
            <a:headEnd/>
            <a:tailEnd/>
          </a:ln>
        </p:spPr>
        <p:txBody>
          <a:bodyPr wrap="none">
            <a:spAutoFit/>
          </a:bodyPr>
          <a:lstStyle/>
          <a:p>
            <a:r>
              <a:rPr lang="en-US" sz="1000">
                <a:latin typeface="Calibri" pitchFamily="34" charset="0"/>
              </a:rPr>
              <a:t>W.T.</a:t>
            </a:r>
          </a:p>
        </p:txBody>
      </p:sp>
      <p:sp>
        <p:nvSpPr>
          <p:cNvPr id="22540" name="TextBox 32"/>
          <p:cNvSpPr txBox="1">
            <a:spLocks noChangeArrowheads="1"/>
          </p:cNvSpPr>
          <p:nvPr/>
        </p:nvSpPr>
        <p:spPr bwMode="auto">
          <a:xfrm>
            <a:off x="4800600" y="754063"/>
            <a:ext cx="1608138" cy="276225"/>
          </a:xfrm>
          <a:prstGeom prst="rect">
            <a:avLst/>
          </a:prstGeom>
          <a:noFill/>
          <a:ln w="9525">
            <a:noFill/>
            <a:miter lim="800000"/>
            <a:headEnd/>
            <a:tailEnd/>
          </a:ln>
        </p:spPr>
        <p:txBody>
          <a:bodyPr>
            <a:spAutoFit/>
          </a:bodyPr>
          <a:lstStyle/>
          <a:p>
            <a:pPr>
              <a:tabLst>
                <a:tab pos="857250" algn="l"/>
              </a:tabLst>
            </a:pPr>
            <a:r>
              <a:rPr lang="en-US" sz="1200">
                <a:latin typeface="Symbol" pitchFamily="18" charset="2"/>
              </a:rPr>
              <a:t>g</a:t>
            </a:r>
            <a:r>
              <a:rPr lang="en-US" sz="1200" baseline="-25000">
                <a:latin typeface="Calibri" pitchFamily="34" charset="0"/>
              </a:rPr>
              <a:t>sand</a:t>
            </a:r>
            <a:r>
              <a:rPr lang="en-US" sz="1200">
                <a:latin typeface="Calibri" pitchFamily="34" charset="0"/>
              </a:rPr>
              <a:t> </a:t>
            </a:r>
            <a:r>
              <a:rPr lang="en-US" sz="1100">
                <a:latin typeface="Times New Roman" pitchFamily="18" charset="0"/>
                <a:cs typeface="Times New Roman" pitchFamily="18" charset="0"/>
              </a:rPr>
              <a:t>= 96 pcf</a:t>
            </a:r>
          </a:p>
        </p:txBody>
      </p:sp>
      <p:sp>
        <p:nvSpPr>
          <p:cNvPr id="22541" name="TextBox 33"/>
          <p:cNvSpPr txBox="1">
            <a:spLocks noChangeArrowheads="1"/>
          </p:cNvSpPr>
          <p:nvPr/>
        </p:nvSpPr>
        <p:spPr bwMode="auto">
          <a:xfrm>
            <a:off x="4835525" y="1812925"/>
            <a:ext cx="2238375"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e</a:t>
            </a:r>
            <a:r>
              <a:rPr lang="en-US" sz="1100" baseline="-25000">
                <a:latin typeface="Times New Roman" pitchFamily="18" charset="0"/>
                <a:cs typeface="Times New Roman" pitchFamily="18" charset="0"/>
              </a:rPr>
              <a:t>o</a:t>
            </a:r>
            <a:r>
              <a:rPr lang="en-US" sz="1100">
                <a:latin typeface="Times New Roman" pitchFamily="18" charset="0"/>
                <a:cs typeface="Times New Roman" pitchFamily="18" charset="0"/>
              </a:rPr>
              <a:t> = w</a:t>
            </a:r>
            <a:r>
              <a:rPr lang="en-US" sz="1100" baseline="-25000">
                <a:latin typeface="Times New Roman" pitchFamily="18" charset="0"/>
                <a:cs typeface="Times New Roman" pitchFamily="18" charset="0"/>
              </a:rPr>
              <a:t>c  </a:t>
            </a:r>
            <a:r>
              <a:rPr lang="en-US" sz="1100">
                <a:latin typeface="Times New Roman" pitchFamily="18" charset="0"/>
                <a:cs typeface="Times New Roman" pitchFamily="18" charset="0"/>
              </a:rPr>
              <a:t>. G</a:t>
            </a:r>
            <a:r>
              <a:rPr lang="en-US" sz="1100" baseline="-25000">
                <a:latin typeface="Times New Roman" pitchFamily="18" charset="0"/>
                <a:cs typeface="Times New Roman" pitchFamily="18" charset="0"/>
              </a:rPr>
              <a:t>s  </a:t>
            </a:r>
            <a:r>
              <a:rPr lang="en-US" sz="1100">
                <a:latin typeface="Times New Roman" pitchFamily="18" charset="0"/>
                <a:cs typeface="Times New Roman" pitchFamily="18" charset="0"/>
              </a:rPr>
              <a:t>= 0.3 x 2.65 = 0.795 </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51"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3 ft</a:t>
            </a:r>
          </a:p>
        </p:txBody>
      </p:sp>
      <p:sp>
        <p:nvSpPr>
          <p:cNvPr id="22552"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4 ft</a:t>
            </a:r>
          </a:p>
        </p:txBody>
      </p:sp>
      <p:sp>
        <p:nvSpPr>
          <p:cNvPr id="22553"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2556" name="Group 68"/>
          <p:cNvGrpSpPr>
            <a:grpSpLocks/>
          </p:cNvGrpSpPr>
          <p:nvPr/>
        </p:nvGrpSpPr>
        <p:grpSpPr bwMode="auto">
          <a:xfrm>
            <a:off x="688181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22557" name="Group 69"/>
          <p:cNvGrpSpPr>
            <a:grpSpLocks/>
          </p:cNvGrpSpPr>
          <p:nvPr/>
        </p:nvGrpSpPr>
        <p:grpSpPr bwMode="auto">
          <a:xfrm>
            <a:off x="5876925"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2558" name="TextBox 78"/>
          <p:cNvSpPr txBox="1">
            <a:spLocks noChangeArrowheads="1"/>
          </p:cNvSpPr>
          <p:nvPr/>
        </p:nvSpPr>
        <p:spPr bwMode="auto">
          <a:xfrm>
            <a:off x="7753350" y="1346200"/>
            <a:ext cx="307975" cy="261938"/>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22559" name="TextBox 79"/>
          <p:cNvSpPr txBox="1">
            <a:spLocks noChangeArrowheads="1"/>
          </p:cNvSpPr>
          <p:nvPr/>
        </p:nvSpPr>
        <p:spPr bwMode="auto">
          <a:xfrm>
            <a:off x="4891088" y="995363"/>
            <a:ext cx="490537" cy="276225"/>
          </a:xfrm>
          <a:prstGeom prst="rect">
            <a:avLst/>
          </a:prstGeom>
          <a:noFill/>
          <a:ln w="9525">
            <a:noFill/>
            <a:miter lim="800000"/>
            <a:headEnd/>
            <a:tailEnd/>
          </a:ln>
        </p:spPr>
        <p:txBody>
          <a:bodyPr wrap="none">
            <a:spAutoFit/>
          </a:bodyPr>
          <a:lstStyle/>
          <a:p>
            <a:r>
              <a:rPr lang="en-US" sz="1200">
                <a:latin typeface="Calibri" pitchFamily="34" charset="0"/>
              </a:rPr>
              <a:t>Sand</a:t>
            </a:r>
          </a:p>
        </p:txBody>
      </p:sp>
      <p:sp>
        <p:nvSpPr>
          <p:cNvPr id="22560" name="TextBox 80"/>
          <p:cNvSpPr txBox="1">
            <a:spLocks noChangeArrowheads="1"/>
          </p:cNvSpPr>
          <p:nvPr/>
        </p:nvSpPr>
        <p:spPr bwMode="auto">
          <a:xfrm>
            <a:off x="4879975" y="1247775"/>
            <a:ext cx="441325" cy="276225"/>
          </a:xfrm>
          <a:prstGeom prst="rect">
            <a:avLst/>
          </a:prstGeom>
          <a:noFill/>
          <a:ln w="9525">
            <a:noFill/>
            <a:miter lim="800000"/>
            <a:headEnd/>
            <a:tailEnd/>
          </a:ln>
        </p:spPr>
        <p:txBody>
          <a:bodyPr wrap="none">
            <a:spAutoFit/>
          </a:bodyPr>
          <a:lstStyle/>
          <a:p>
            <a:r>
              <a:rPr lang="en-US" sz="1200">
                <a:latin typeface="Calibri" pitchFamily="34" charset="0"/>
              </a:rPr>
              <a:t>Clay</a:t>
            </a:r>
          </a:p>
        </p:txBody>
      </p:sp>
      <p:sp>
        <p:nvSpPr>
          <p:cNvPr id="87" name="Freeform 86"/>
          <p:cNvSpPr/>
          <p:nvPr/>
        </p:nvSpPr>
        <p:spPr>
          <a:xfrm>
            <a:off x="4532313" y="31019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5514975" y="33416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p:nvPr/>
        </p:nvCxnSpPr>
        <p:spPr>
          <a:xfrm rot="16200000" flipH="1">
            <a:off x="4111625" y="4435475"/>
            <a:ext cx="2887663" cy="11113"/>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564" name="TextBox 87"/>
          <p:cNvSpPr txBox="1">
            <a:spLocks noChangeArrowheads="1"/>
          </p:cNvSpPr>
          <p:nvPr/>
        </p:nvSpPr>
        <p:spPr bwMode="auto">
          <a:xfrm>
            <a:off x="5408613" y="5794375"/>
            <a:ext cx="387350" cy="369888"/>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sp>
        <p:nvSpPr>
          <p:cNvPr id="22565" name="TextBox 89"/>
          <p:cNvSpPr txBox="1">
            <a:spLocks noChangeArrowheads="1"/>
          </p:cNvSpPr>
          <p:nvPr/>
        </p:nvSpPr>
        <p:spPr bwMode="auto">
          <a:xfrm>
            <a:off x="265113" y="573088"/>
            <a:ext cx="3887787" cy="1200150"/>
          </a:xfrm>
          <a:prstGeom prst="rect">
            <a:avLst/>
          </a:prstGeom>
          <a:noFill/>
          <a:ln w="9525">
            <a:noFill/>
            <a:miter lim="800000"/>
            <a:headEnd/>
            <a:tailEnd/>
          </a:ln>
        </p:spPr>
        <p:txBody>
          <a:bodyPr wrap="none">
            <a:spAutoFit/>
          </a:bodyPr>
          <a:lstStyle/>
          <a:p>
            <a:r>
              <a:rPr lang="en-US" dirty="0">
                <a:latin typeface="Calibri" pitchFamily="34" charset="0"/>
              </a:rPr>
              <a:t>Scenario # 2</a:t>
            </a:r>
          </a:p>
          <a:p>
            <a:r>
              <a:rPr lang="en-US" dirty="0">
                <a:latin typeface="Calibri" pitchFamily="34" charset="0"/>
              </a:rPr>
              <a:t>The soil now is </a:t>
            </a:r>
            <a:r>
              <a:rPr lang="en-US" dirty="0" err="1">
                <a:latin typeface="Calibri" pitchFamily="34" charset="0"/>
              </a:rPr>
              <a:t>overconsolidated</a:t>
            </a:r>
            <a:r>
              <a:rPr lang="en-US" dirty="0">
                <a:latin typeface="Calibri" pitchFamily="34" charset="0"/>
              </a:rPr>
              <a:t> Soil:    </a:t>
            </a:r>
          </a:p>
          <a:p>
            <a:endParaRPr lang="en-US" dirty="0">
              <a:latin typeface="Calibri" pitchFamily="34" charset="0"/>
            </a:endParaRPr>
          </a:p>
          <a:p>
            <a:r>
              <a:rPr lang="en-US" dirty="0">
                <a:latin typeface="Calibri" pitchFamily="34" charset="0"/>
              </a:rPr>
              <a:t>The new building is lighter in weight</a:t>
            </a:r>
          </a:p>
        </p:txBody>
      </p:sp>
      <p:sp>
        <p:nvSpPr>
          <p:cNvPr id="91" name="Oval 90"/>
          <p:cNvSpPr/>
          <p:nvPr/>
        </p:nvSpPr>
        <p:spPr>
          <a:xfrm>
            <a:off x="4541838" y="30686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4887913" y="30908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5122863" y="31305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5659438" y="35020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5945188" y="39052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6342063" y="45116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6632575" y="49545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4908550" y="47307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9975" y="47117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5732463" y="49736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850063" y="52974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4370388" y="28098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sp>
        <p:nvSpPr>
          <p:cNvPr id="102" name="Rectangle 101"/>
          <p:cNvSpPr/>
          <p:nvPr/>
        </p:nvSpPr>
        <p:spPr>
          <a:xfrm>
            <a:off x="6223000" y="241300"/>
            <a:ext cx="723900" cy="571500"/>
          </a:xfrm>
          <a:prstGeom prst="rect">
            <a:avLst/>
          </a:prstGeom>
          <a:noFill/>
          <a:ln w="31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2579" name="Group 164"/>
          <p:cNvGrpSpPr>
            <a:grpSpLocks/>
          </p:cNvGrpSpPr>
          <p:nvPr/>
        </p:nvGrpSpPr>
        <p:grpSpPr bwMode="auto">
          <a:xfrm>
            <a:off x="6275388" y="582613"/>
            <a:ext cx="611187" cy="230187"/>
            <a:chOff x="6288881" y="583406"/>
            <a:chExt cx="610394" cy="229394"/>
          </a:xfrm>
        </p:grpSpPr>
        <p:cxnSp>
          <p:nvCxnSpPr>
            <p:cNvPr id="111" name="Straight Arrow Connector 110"/>
            <p:cNvCxnSpPr/>
            <p:nvPr/>
          </p:nvCxnSpPr>
          <p:spPr>
            <a:xfrm rot="5400000">
              <a:off x="6174976" y="697311"/>
              <a:ext cx="229394" cy="1585"/>
            </a:xfrm>
            <a:prstGeom prst="straightConnector1">
              <a:avLst/>
            </a:prstGeom>
            <a:ln w="31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327971" y="698103"/>
              <a:ext cx="229394" cy="0"/>
            </a:xfrm>
            <a:prstGeom prst="straightConnector1">
              <a:avLst/>
            </a:prstGeom>
            <a:ln w="31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80173" y="698103"/>
              <a:ext cx="229394" cy="0"/>
            </a:xfrm>
            <a:prstGeom prst="straightConnector1">
              <a:avLst/>
            </a:prstGeom>
            <a:ln w="31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6632375" y="698103"/>
              <a:ext cx="229394" cy="0"/>
            </a:xfrm>
            <a:prstGeom prst="straightConnector1">
              <a:avLst/>
            </a:prstGeom>
            <a:ln w="31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783786" y="697311"/>
              <a:ext cx="229394" cy="1585"/>
            </a:xfrm>
            <a:prstGeom prst="straightConnector1">
              <a:avLst/>
            </a:prstGeom>
            <a:ln w="31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580" name="TextBox 118"/>
          <p:cNvSpPr txBox="1">
            <a:spLocks noChangeArrowheads="1"/>
          </p:cNvSpPr>
          <p:nvPr/>
        </p:nvSpPr>
        <p:spPr bwMode="auto">
          <a:xfrm>
            <a:off x="6296025" y="331788"/>
            <a:ext cx="536575" cy="276225"/>
          </a:xfrm>
          <a:prstGeom prst="rect">
            <a:avLst/>
          </a:prstGeom>
          <a:noFill/>
          <a:ln w="9525">
            <a:noFill/>
            <a:miter lim="800000"/>
            <a:headEnd/>
            <a:tailEnd/>
          </a:ln>
        </p:spPr>
        <p:txBody>
          <a:bodyPr wrap="none">
            <a:spAutoFit/>
          </a:bodyPr>
          <a:lstStyle/>
          <a:p>
            <a:r>
              <a:rPr lang="en-US" sz="1200">
                <a:latin typeface="Calibri" pitchFamily="34" charset="0"/>
              </a:rPr>
              <a:t>q</a:t>
            </a:r>
            <a:r>
              <a:rPr lang="en-US" sz="1200" baseline="-25000">
                <a:latin typeface="Calibri" pitchFamily="34" charset="0"/>
              </a:rPr>
              <a:t>design</a:t>
            </a:r>
          </a:p>
        </p:txBody>
      </p:sp>
      <p:sp>
        <p:nvSpPr>
          <p:cNvPr id="120" name="Trapezoid 119"/>
          <p:cNvSpPr/>
          <p:nvPr/>
        </p:nvSpPr>
        <p:spPr>
          <a:xfrm>
            <a:off x="5875338" y="812800"/>
            <a:ext cx="1416050" cy="862013"/>
          </a:xfrm>
          <a:prstGeom prst="trapezoid">
            <a:avLst>
              <a:gd name="adj" fmla="val 40193"/>
            </a:avLst>
          </a:prstGeom>
          <a:noFill/>
          <a:ln w="317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3" name="Straight Arrow Connector 122"/>
          <p:cNvCxnSpPr/>
          <p:nvPr/>
        </p:nvCxnSpPr>
        <p:spPr>
          <a:xfrm rot="5400000">
            <a:off x="4935538"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a:off x="5054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18477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5308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440363"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5400000">
            <a:off x="5559426"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89601" y="1592262"/>
            <a:ext cx="15240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7816057"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7946232"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8065294" y="1599406"/>
            <a:ext cx="153988"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nvGrpSpPr>
          <p:cNvPr id="22592" name="Group 68"/>
          <p:cNvGrpSpPr>
            <a:grpSpLocks/>
          </p:cNvGrpSpPr>
          <p:nvPr/>
        </p:nvGrpSpPr>
        <p:grpSpPr bwMode="auto">
          <a:xfrm>
            <a:off x="5878513" y="1528763"/>
            <a:ext cx="758825" cy="149225"/>
            <a:chOff x="5240338" y="1524006"/>
            <a:chExt cx="888999" cy="153190"/>
          </a:xfrm>
        </p:grpSpPr>
        <p:cxnSp>
          <p:nvCxnSpPr>
            <p:cNvPr id="141" name="Straight Arrow Connector 140"/>
            <p:cNvCxnSpPr/>
            <p:nvPr/>
          </p:nvCxnSpPr>
          <p:spPr>
            <a:xfrm rot="5400000">
              <a:off x="5165603"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5295791"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5414820"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546868"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669616"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801665"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920694"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6050882" y="1598741"/>
              <a:ext cx="153190" cy="372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grpSp>
      <p:grpSp>
        <p:nvGrpSpPr>
          <p:cNvPr id="22593" name="Group 165"/>
          <p:cNvGrpSpPr>
            <a:grpSpLocks/>
          </p:cNvGrpSpPr>
          <p:nvPr/>
        </p:nvGrpSpPr>
        <p:grpSpPr bwMode="auto">
          <a:xfrm>
            <a:off x="6740525" y="1528763"/>
            <a:ext cx="542925" cy="153987"/>
            <a:chOff x="6741117" y="1528763"/>
            <a:chExt cx="542365" cy="153210"/>
          </a:xfrm>
        </p:grpSpPr>
        <p:cxnSp>
          <p:nvCxnSpPr>
            <p:cNvPr id="150" name="Straight Arrow Connector 149"/>
            <p:cNvCxnSpPr/>
            <p:nvPr/>
          </p:nvCxnSpPr>
          <p:spPr>
            <a:xfrm rot="5400000">
              <a:off x="6668467"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6779477"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6880972"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6992776" y="1602206"/>
              <a:ext cx="148472" cy="1585"/>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7098236" y="1601413"/>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7207660" y="1606151"/>
              <a:ext cx="148472" cy="317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grpSp>
      <p:sp>
        <p:nvSpPr>
          <p:cNvPr id="22594" name="TextBox 138"/>
          <p:cNvSpPr txBox="1">
            <a:spLocks noChangeArrowheads="1"/>
          </p:cNvSpPr>
          <p:nvPr/>
        </p:nvSpPr>
        <p:spPr bwMode="auto">
          <a:xfrm>
            <a:off x="5372100" y="1350963"/>
            <a:ext cx="307975" cy="261937"/>
          </a:xfrm>
          <a:prstGeom prst="rect">
            <a:avLst/>
          </a:prstGeom>
          <a:noFill/>
          <a:ln w="9525">
            <a:noFill/>
            <a:miter lim="800000"/>
            <a:headEnd/>
            <a:tailEnd/>
          </a:ln>
        </p:spPr>
        <p:txBody>
          <a:bodyPr wrap="none">
            <a:spAutoFit/>
          </a:bodyPr>
          <a:lstStyle/>
          <a:p>
            <a:r>
              <a:rPr lang="en-US" sz="1100">
                <a:latin typeface="Calibri" pitchFamily="34" charset="0"/>
              </a:rPr>
              <a:t>P</a:t>
            </a:r>
            <a:r>
              <a:rPr lang="en-US" sz="1100" baseline="-25000">
                <a:latin typeface="Calibri" pitchFamily="34" charset="0"/>
              </a:rPr>
              <a:t>o</a:t>
            </a:r>
          </a:p>
        </p:txBody>
      </p:sp>
      <p:sp>
        <p:nvSpPr>
          <p:cNvPr id="22595" name="TextBox 159"/>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a:latin typeface="Calibri" pitchFamily="34" charset="0"/>
              </a:rPr>
              <a:t>G.S.</a:t>
            </a:r>
          </a:p>
        </p:txBody>
      </p:sp>
      <p:sp>
        <p:nvSpPr>
          <p:cNvPr id="161" name="Isosceles Triangle 160"/>
          <p:cNvSpPr/>
          <p:nvPr/>
        </p:nvSpPr>
        <p:spPr>
          <a:xfrm rot="10800000">
            <a:off x="7450138" y="693738"/>
            <a:ext cx="79375" cy="80962"/>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97" name="TextBox 88"/>
          <p:cNvSpPr txBox="1">
            <a:spLocks noChangeArrowheads="1"/>
          </p:cNvSpPr>
          <p:nvPr/>
        </p:nvSpPr>
        <p:spPr bwMode="auto">
          <a:xfrm>
            <a:off x="174625" y="2035175"/>
            <a:ext cx="625475" cy="522288"/>
          </a:xfrm>
          <a:prstGeom prst="rect">
            <a:avLst/>
          </a:prstGeom>
          <a:noFill/>
          <a:ln w="9525">
            <a:noFill/>
            <a:miter lim="800000"/>
            <a:headEnd/>
            <a:tailEnd/>
          </a:ln>
        </p:spPr>
        <p:txBody>
          <a:bodyPr>
            <a:spAutoFit/>
          </a:bodyPr>
          <a:lstStyle/>
          <a:p>
            <a:pPr defTabSz="406400"/>
            <a:endParaRPr lang="en-US" sz="1400">
              <a:latin typeface="Calibri" pitchFamily="34" charset="0"/>
            </a:endParaRPr>
          </a:p>
          <a:p>
            <a:pPr defTabSz="406400"/>
            <a:r>
              <a:rPr lang="en-US" sz="1400">
                <a:latin typeface="Symbol" pitchFamily="18" charset="2"/>
              </a:rPr>
              <a:t>DH</a:t>
            </a:r>
            <a:r>
              <a:rPr lang="en-US" sz="1400">
                <a:latin typeface="Calibri" pitchFamily="34" charset="0"/>
              </a:rPr>
              <a:t> =                     </a:t>
            </a:r>
          </a:p>
        </p:txBody>
      </p:sp>
      <p:cxnSp>
        <p:nvCxnSpPr>
          <p:cNvPr id="163" name="Straight Connector 162"/>
          <p:cNvCxnSpPr/>
          <p:nvPr/>
        </p:nvCxnSpPr>
        <p:spPr>
          <a:xfrm>
            <a:off x="674688" y="2414588"/>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99" name="TextBox 163"/>
          <p:cNvSpPr txBox="1">
            <a:spLocks noChangeArrowheads="1"/>
          </p:cNvSpPr>
          <p:nvPr/>
        </p:nvSpPr>
        <p:spPr bwMode="auto">
          <a:xfrm>
            <a:off x="738188" y="2135188"/>
            <a:ext cx="476250" cy="307975"/>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S </a:t>
            </a:r>
            <a:r>
              <a:rPr lang="en-US" sz="1400" dirty="0">
                <a:latin typeface="Calibri" pitchFamily="34" charset="0"/>
              </a:rPr>
              <a:t>H</a:t>
            </a:r>
          </a:p>
        </p:txBody>
      </p:sp>
      <p:sp>
        <p:nvSpPr>
          <p:cNvPr id="22600" name="TextBox 112"/>
          <p:cNvSpPr txBox="1">
            <a:spLocks noChangeArrowheads="1"/>
          </p:cNvSpPr>
          <p:nvPr/>
        </p:nvSpPr>
        <p:spPr bwMode="auto">
          <a:xfrm>
            <a:off x="725488" y="2389188"/>
            <a:ext cx="614362" cy="307975"/>
          </a:xfrm>
          <a:prstGeom prst="rect">
            <a:avLst/>
          </a:prstGeom>
          <a:noFill/>
          <a:ln w="9525">
            <a:noFill/>
            <a:miter lim="800000"/>
            <a:headEnd/>
            <a:tailEnd/>
          </a:ln>
        </p:spPr>
        <p:txBody>
          <a:bodyPr wrap="none">
            <a:spAutoFit/>
          </a:bodyPr>
          <a:lstStyle/>
          <a:p>
            <a:r>
              <a:rPr lang="en-US" sz="1400">
                <a:latin typeface="Calibri" pitchFamily="34" charset="0"/>
              </a:rPr>
              <a:t>1 + e</a:t>
            </a:r>
            <a:r>
              <a:rPr lang="en-US" sz="1400" baseline="-25000">
                <a:latin typeface="Calibri" pitchFamily="34" charset="0"/>
              </a:rPr>
              <a:t>O</a:t>
            </a:r>
            <a:endParaRPr lang="en-US" sz="1400">
              <a:latin typeface="Calibri" pitchFamily="34" charset="0"/>
            </a:endParaRPr>
          </a:p>
        </p:txBody>
      </p:sp>
      <p:cxnSp>
        <p:nvCxnSpPr>
          <p:cNvPr id="136" name="Straight Arrow Connector 135"/>
          <p:cNvCxnSpPr/>
          <p:nvPr/>
        </p:nvCxnSpPr>
        <p:spPr>
          <a:xfrm rot="16200000" flipH="1" flipV="1">
            <a:off x="5076825" y="4613276"/>
            <a:ext cx="2543175" cy="0"/>
          </a:xfrm>
          <a:prstGeom prst="straightConnector1">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602" name="TextBox 136"/>
          <p:cNvSpPr txBox="1">
            <a:spLocks noChangeArrowheads="1"/>
          </p:cNvSpPr>
          <p:nvPr/>
        </p:nvSpPr>
        <p:spPr bwMode="auto">
          <a:xfrm>
            <a:off x="5842000" y="5829300"/>
            <a:ext cx="758825" cy="307975"/>
          </a:xfrm>
          <a:prstGeom prst="rect">
            <a:avLst/>
          </a:prstGeom>
          <a:noFill/>
          <a:ln w="9525">
            <a:noFill/>
            <a:miter lim="800000"/>
            <a:headEnd/>
            <a:tailEnd/>
          </a:ln>
        </p:spPr>
        <p:txBody>
          <a:bodyPr wrap="none">
            <a:spAutoFit/>
          </a:bodyPr>
          <a:lstStyle/>
          <a:p>
            <a:r>
              <a:rPr lang="en-US" sz="1400" b="1">
                <a:solidFill>
                  <a:srgbClr val="FF0000"/>
                </a:solidFill>
                <a:latin typeface="Calibri" pitchFamily="34" charset="0"/>
              </a:rPr>
              <a:t>P</a:t>
            </a:r>
            <a:r>
              <a:rPr lang="en-US" sz="1400" b="1" baseline="-25000">
                <a:solidFill>
                  <a:srgbClr val="FF0000"/>
                </a:solidFill>
                <a:latin typeface="Calibri" pitchFamily="34" charset="0"/>
              </a:rPr>
              <a:t>o</a:t>
            </a:r>
            <a:r>
              <a:rPr lang="en-US" sz="1400" b="1">
                <a:solidFill>
                  <a:srgbClr val="FF0000"/>
                </a:solidFill>
                <a:latin typeface="Calibri" pitchFamily="34" charset="0"/>
              </a:rPr>
              <a:t>  + </a:t>
            </a:r>
            <a:r>
              <a:rPr lang="en-US" sz="1400" b="1">
                <a:solidFill>
                  <a:srgbClr val="FF0000"/>
                </a:solidFill>
                <a:latin typeface="Symbol" pitchFamily="18" charset="2"/>
              </a:rPr>
              <a:t>D</a:t>
            </a:r>
            <a:r>
              <a:rPr lang="en-US" sz="1400" b="1">
                <a:solidFill>
                  <a:srgbClr val="FF0000"/>
                </a:solidFill>
                <a:latin typeface="Calibri" pitchFamily="34" charset="0"/>
              </a:rPr>
              <a:t>P</a:t>
            </a:r>
          </a:p>
        </p:txBody>
      </p:sp>
      <p:cxnSp>
        <p:nvCxnSpPr>
          <p:cNvPr id="140" name="Straight Arrow Connector 139"/>
          <p:cNvCxnSpPr/>
          <p:nvPr/>
        </p:nvCxnSpPr>
        <p:spPr>
          <a:xfrm>
            <a:off x="5562600" y="3746500"/>
            <a:ext cx="800100" cy="1588"/>
          </a:xfrm>
          <a:prstGeom prst="straightConnector1">
            <a:avLst/>
          </a:prstGeom>
          <a:ln w="317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0800000">
            <a:off x="5562600" y="4295775"/>
            <a:ext cx="652463" cy="1984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5521325" y="4249738"/>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7" name="Freeform 166"/>
          <p:cNvSpPr/>
          <p:nvPr/>
        </p:nvSpPr>
        <p:spPr>
          <a:xfrm>
            <a:off x="6265863" y="522288"/>
            <a:ext cx="2706687" cy="3897312"/>
          </a:xfrm>
          <a:custGeom>
            <a:avLst/>
            <a:gdLst>
              <a:gd name="connsiteX0" fmla="*/ 685800 w 685800"/>
              <a:gd name="connsiteY0" fmla="*/ 0 h 3594100"/>
              <a:gd name="connsiteX1" fmla="*/ 0 w 685800"/>
              <a:gd name="connsiteY1" fmla="*/ 3594100 h 3594100"/>
              <a:gd name="connsiteX2" fmla="*/ 0 w 685800"/>
              <a:gd name="connsiteY2" fmla="*/ 3594100 h 3594100"/>
              <a:gd name="connsiteX0" fmla="*/ 4241800 w 4241800"/>
              <a:gd name="connsiteY0" fmla="*/ 0 h 3594100"/>
              <a:gd name="connsiteX1" fmla="*/ 3556000 w 4241800"/>
              <a:gd name="connsiteY1" fmla="*/ 3594100 h 3594100"/>
              <a:gd name="connsiteX2" fmla="*/ 3556000 w 4241800"/>
              <a:gd name="connsiteY2" fmla="*/ 3594100 h 3594100"/>
              <a:gd name="connsiteX0" fmla="*/ 4241800 w 4241800"/>
              <a:gd name="connsiteY0" fmla="*/ 859367 h 4453467"/>
              <a:gd name="connsiteX1" fmla="*/ 3556000 w 4241800"/>
              <a:gd name="connsiteY1" fmla="*/ 4453467 h 4453467"/>
              <a:gd name="connsiteX2" fmla="*/ 3556000 w 4241800"/>
              <a:gd name="connsiteY2" fmla="*/ 4453467 h 4453467"/>
              <a:gd name="connsiteX0" fmla="*/ 4419600 w 4419600"/>
              <a:gd name="connsiteY0" fmla="*/ 859367 h 4694767"/>
              <a:gd name="connsiteX1" fmla="*/ 3556000 w 4419600"/>
              <a:gd name="connsiteY1" fmla="*/ 4694767 h 4694767"/>
              <a:gd name="connsiteX2" fmla="*/ 3556000 w 4419600"/>
              <a:gd name="connsiteY2" fmla="*/ 4694767 h 4694767"/>
              <a:gd name="connsiteX0" fmla="*/ 5969000 w 5969000"/>
              <a:gd name="connsiteY0" fmla="*/ 859367 h 2370667"/>
              <a:gd name="connsiteX1" fmla="*/ 3556000 w 5969000"/>
              <a:gd name="connsiteY1" fmla="*/ 2370667 h 2370667"/>
              <a:gd name="connsiteX2" fmla="*/ 3556000 w 5969000"/>
              <a:gd name="connsiteY2" fmla="*/ 2370667 h 2370667"/>
              <a:gd name="connsiteX0" fmla="*/ 5969000 w 5969000"/>
              <a:gd name="connsiteY0" fmla="*/ 287867 h 1799167"/>
              <a:gd name="connsiteX1" fmla="*/ 3556000 w 5969000"/>
              <a:gd name="connsiteY1" fmla="*/ 1799167 h 1799167"/>
              <a:gd name="connsiteX2" fmla="*/ 3556000 w 5969000"/>
              <a:gd name="connsiteY2" fmla="*/ 1799167 h 1799167"/>
              <a:gd name="connsiteX0" fmla="*/ 2413000 w 2413000"/>
              <a:gd name="connsiteY0" fmla="*/ 2626782 h 4138082"/>
              <a:gd name="connsiteX1" fmla="*/ 711200 w 2413000"/>
              <a:gd name="connsiteY1" fmla="*/ 251883 h 4138082"/>
              <a:gd name="connsiteX2" fmla="*/ 0 w 2413000"/>
              <a:gd name="connsiteY2" fmla="*/ 4138082 h 4138082"/>
              <a:gd name="connsiteX3" fmla="*/ 0 w 2413000"/>
              <a:gd name="connsiteY3" fmla="*/ 4138082 h 4138082"/>
              <a:gd name="connsiteX0" fmla="*/ 4686300 w 4686300"/>
              <a:gd name="connsiteY0" fmla="*/ 2575982 h 4087282"/>
              <a:gd name="connsiteX1" fmla="*/ 0 w 4686300"/>
              <a:gd name="connsiteY1" fmla="*/ 251883 h 4087282"/>
              <a:gd name="connsiteX2" fmla="*/ 2273300 w 4686300"/>
              <a:gd name="connsiteY2" fmla="*/ 4087282 h 4087282"/>
              <a:gd name="connsiteX3" fmla="*/ 2273300 w 4686300"/>
              <a:gd name="connsiteY3" fmla="*/ 4087282 h 4087282"/>
              <a:gd name="connsiteX0" fmla="*/ 3035300 w 3035300"/>
              <a:gd name="connsiteY0" fmla="*/ 226482 h 4087282"/>
              <a:gd name="connsiteX1" fmla="*/ 0 w 3035300"/>
              <a:gd name="connsiteY1" fmla="*/ 251883 h 4087282"/>
              <a:gd name="connsiteX2" fmla="*/ 2273300 w 3035300"/>
              <a:gd name="connsiteY2" fmla="*/ 4087282 h 4087282"/>
              <a:gd name="connsiteX3" fmla="*/ 2273300 w 3035300"/>
              <a:gd name="connsiteY3" fmla="*/ 4087282 h 4087282"/>
              <a:gd name="connsiteX0" fmla="*/ 3035300 w 3035300"/>
              <a:gd name="connsiteY0" fmla="*/ 226482 h 4087282"/>
              <a:gd name="connsiteX1" fmla="*/ 0 w 3035300"/>
              <a:gd name="connsiteY1" fmla="*/ 251883 h 4087282"/>
              <a:gd name="connsiteX2" fmla="*/ 2273300 w 3035300"/>
              <a:gd name="connsiteY2" fmla="*/ 4087282 h 4087282"/>
              <a:gd name="connsiteX3" fmla="*/ 2273300 w 3035300"/>
              <a:gd name="connsiteY3" fmla="*/ 4087282 h 4087282"/>
              <a:gd name="connsiteX0" fmla="*/ 3035300 w 3035300"/>
              <a:gd name="connsiteY0" fmla="*/ 319616 h 4180416"/>
              <a:gd name="connsiteX1" fmla="*/ 0 w 3035300"/>
              <a:gd name="connsiteY1" fmla="*/ 345017 h 4180416"/>
              <a:gd name="connsiteX2" fmla="*/ 2273300 w 3035300"/>
              <a:gd name="connsiteY2" fmla="*/ 4180416 h 4180416"/>
              <a:gd name="connsiteX3" fmla="*/ 2273300 w 3035300"/>
              <a:gd name="connsiteY3" fmla="*/ 4180416 h 4180416"/>
              <a:gd name="connsiteX0" fmla="*/ 3200400 w 3200400"/>
              <a:gd name="connsiteY0" fmla="*/ 319616 h 4180416"/>
              <a:gd name="connsiteX1" fmla="*/ 0 w 3200400"/>
              <a:gd name="connsiteY1" fmla="*/ 1475317 h 4180416"/>
              <a:gd name="connsiteX2" fmla="*/ 2438400 w 3200400"/>
              <a:gd name="connsiteY2" fmla="*/ 4180416 h 4180416"/>
              <a:gd name="connsiteX3" fmla="*/ 2438400 w 3200400"/>
              <a:gd name="connsiteY3" fmla="*/ 4180416 h 4180416"/>
              <a:gd name="connsiteX0" fmla="*/ 3756257 w 3756257"/>
              <a:gd name="connsiteY0" fmla="*/ 319616 h 4180416"/>
              <a:gd name="connsiteX1" fmla="*/ 555857 w 3756257"/>
              <a:gd name="connsiteY1" fmla="*/ 1475317 h 4180416"/>
              <a:gd name="connsiteX2" fmla="*/ 2994257 w 3756257"/>
              <a:gd name="connsiteY2" fmla="*/ 4180416 h 4180416"/>
              <a:gd name="connsiteX3" fmla="*/ 2994257 w 3756257"/>
              <a:gd name="connsiteY3" fmla="*/ 4180416 h 4180416"/>
              <a:gd name="connsiteX0" fmla="*/ 3200400 w 3200400"/>
              <a:gd name="connsiteY0" fmla="*/ 319616 h 4180416"/>
              <a:gd name="connsiteX1" fmla="*/ 0 w 3200400"/>
              <a:gd name="connsiteY1" fmla="*/ 1475317 h 4180416"/>
              <a:gd name="connsiteX2" fmla="*/ 2438400 w 3200400"/>
              <a:gd name="connsiteY2" fmla="*/ 4180416 h 4180416"/>
              <a:gd name="connsiteX3" fmla="*/ 2438400 w 3200400"/>
              <a:gd name="connsiteY3" fmla="*/ 4180416 h 4180416"/>
              <a:gd name="connsiteX0" fmla="*/ 3306233 w 3306233"/>
              <a:gd name="connsiteY0" fmla="*/ 319616 h 4180416"/>
              <a:gd name="connsiteX1" fmla="*/ 105833 w 3306233"/>
              <a:gd name="connsiteY1" fmla="*/ 1475317 h 4180416"/>
              <a:gd name="connsiteX2" fmla="*/ 2544233 w 3306233"/>
              <a:gd name="connsiteY2" fmla="*/ 4180416 h 4180416"/>
              <a:gd name="connsiteX3" fmla="*/ 2544233 w 3306233"/>
              <a:gd name="connsiteY3" fmla="*/ 4180416 h 4180416"/>
              <a:gd name="connsiteX0" fmla="*/ 3306233 w 3306233"/>
              <a:gd name="connsiteY0" fmla="*/ 319616 h 4421716"/>
              <a:gd name="connsiteX1" fmla="*/ 105833 w 3306233"/>
              <a:gd name="connsiteY1" fmla="*/ 1475317 h 4421716"/>
              <a:gd name="connsiteX2" fmla="*/ 2544233 w 3306233"/>
              <a:gd name="connsiteY2" fmla="*/ 4180416 h 4421716"/>
              <a:gd name="connsiteX3" fmla="*/ 372533 w 3306233"/>
              <a:gd name="connsiteY3" fmla="*/ 4421716 h 4421716"/>
              <a:gd name="connsiteX0" fmla="*/ 3306233 w 3306233"/>
              <a:gd name="connsiteY0" fmla="*/ 319616 h 4421716"/>
              <a:gd name="connsiteX1" fmla="*/ 105833 w 3306233"/>
              <a:gd name="connsiteY1" fmla="*/ 1475317 h 4421716"/>
              <a:gd name="connsiteX2" fmla="*/ 1477433 w 3306233"/>
              <a:gd name="connsiteY2" fmla="*/ 4066116 h 4421716"/>
              <a:gd name="connsiteX3" fmla="*/ 372533 w 3306233"/>
              <a:gd name="connsiteY3" fmla="*/ 4421716 h 4421716"/>
              <a:gd name="connsiteX0" fmla="*/ 3689350 w 3689350"/>
              <a:gd name="connsiteY0" fmla="*/ 319616 h 4421716"/>
              <a:gd name="connsiteX1" fmla="*/ 488950 w 3689350"/>
              <a:gd name="connsiteY1" fmla="*/ 1475317 h 4421716"/>
              <a:gd name="connsiteX2" fmla="*/ 755650 w 3689350"/>
              <a:gd name="connsiteY2" fmla="*/ 4421716 h 4421716"/>
              <a:gd name="connsiteX0" fmla="*/ 3689350 w 3689350"/>
              <a:gd name="connsiteY0" fmla="*/ 319616 h 4193116"/>
              <a:gd name="connsiteX1" fmla="*/ 488950 w 3689350"/>
              <a:gd name="connsiteY1" fmla="*/ 1475317 h 4193116"/>
              <a:gd name="connsiteX2" fmla="*/ 2800350 w 3689350"/>
              <a:gd name="connsiteY2" fmla="*/ 4193116 h 4193116"/>
              <a:gd name="connsiteX0" fmla="*/ 3689350 w 3689350"/>
              <a:gd name="connsiteY0" fmla="*/ 319616 h 4193116"/>
              <a:gd name="connsiteX1" fmla="*/ 488950 w 3689350"/>
              <a:gd name="connsiteY1" fmla="*/ 1475317 h 4193116"/>
              <a:gd name="connsiteX2" fmla="*/ 2800350 w 3689350"/>
              <a:gd name="connsiteY2" fmla="*/ 4193116 h 4193116"/>
              <a:gd name="connsiteX0" fmla="*/ 3689350 w 3689350"/>
              <a:gd name="connsiteY0" fmla="*/ 319616 h 4091516"/>
              <a:gd name="connsiteX1" fmla="*/ 488950 w 3689350"/>
              <a:gd name="connsiteY1" fmla="*/ 1475317 h 4091516"/>
              <a:gd name="connsiteX2" fmla="*/ 2800350 w 3689350"/>
              <a:gd name="connsiteY2" fmla="*/ 4091516 h 4091516"/>
              <a:gd name="connsiteX0" fmla="*/ 889000 w 889000"/>
              <a:gd name="connsiteY0" fmla="*/ 0 h 3771900"/>
              <a:gd name="connsiteX1" fmla="*/ 0 w 889000"/>
              <a:gd name="connsiteY1" fmla="*/ 3771900 h 3771900"/>
              <a:gd name="connsiteX0" fmla="*/ 5571067 w 5571067"/>
              <a:gd name="connsiteY0" fmla="*/ 0 h 3771900"/>
              <a:gd name="connsiteX1" fmla="*/ 4682067 w 5571067"/>
              <a:gd name="connsiteY1" fmla="*/ 3771900 h 3771900"/>
              <a:gd name="connsiteX0" fmla="*/ 5571067 w 5571067"/>
              <a:gd name="connsiteY0" fmla="*/ 0 h 3771900"/>
              <a:gd name="connsiteX1" fmla="*/ 3526369 w 5571067"/>
              <a:gd name="connsiteY1" fmla="*/ 152401 h 3771900"/>
              <a:gd name="connsiteX2" fmla="*/ 4682067 w 5571067"/>
              <a:gd name="connsiteY2" fmla="*/ 3771900 h 3771900"/>
              <a:gd name="connsiteX0" fmla="*/ 889000 w 889000"/>
              <a:gd name="connsiteY0" fmla="*/ 0 h 3771900"/>
              <a:gd name="connsiteX1" fmla="*/ 0 w 889000"/>
              <a:gd name="connsiteY1" fmla="*/ 3771900 h 3771900"/>
              <a:gd name="connsiteX0" fmla="*/ 6684433 w 6684433"/>
              <a:gd name="connsiteY0" fmla="*/ 152400 h 3924300"/>
              <a:gd name="connsiteX1" fmla="*/ 5795433 w 6684433"/>
              <a:gd name="connsiteY1" fmla="*/ 3924300 h 3924300"/>
              <a:gd name="connsiteX0" fmla="*/ 6684433 w 6684433"/>
              <a:gd name="connsiteY0" fmla="*/ 152400 h 3924300"/>
              <a:gd name="connsiteX1" fmla="*/ 5795433 w 6684433"/>
              <a:gd name="connsiteY1" fmla="*/ 3924300 h 3924300"/>
              <a:gd name="connsiteX0" fmla="*/ 6684433 w 6684433"/>
              <a:gd name="connsiteY0" fmla="*/ 152400 h 3949700"/>
              <a:gd name="connsiteX1" fmla="*/ 5757333 w 6684433"/>
              <a:gd name="connsiteY1" fmla="*/ 3949700 h 3949700"/>
              <a:gd name="connsiteX0" fmla="*/ 6684433 w 6684433"/>
              <a:gd name="connsiteY0" fmla="*/ 152400 h 3924300"/>
              <a:gd name="connsiteX1" fmla="*/ 5526304 w 6684433"/>
              <a:gd name="connsiteY1" fmla="*/ 3924300 h 3924300"/>
              <a:gd name="connsiteX0" fmla="*/ 6684433 w 8598444"/>
              <a:gd name="connsiteY0" fmla="*/ 152400 h 2783370"/>
              <a:gd name="connsiteX1" fmla="*/ 8598444 w 8598444"/>
              <a:gd name="connsiteY1" fmla="*/ 2783370 h 2783370"/>
              <a:gd name="connsiteX0" fmla="*/ 6684433 w 8598444"/>
              <a:gd name="connsiteY0" fmla="*/ 152400 h 2783370"/>
              <a:gd name="connsiteX1" fmla="*/ 8598444 w 8598444"/>
              <a:gd name="connsiteY1" fmla="*/ 2783370 h 2783370"/>
              <a:gd name="connsiteX0" fmla="*/ 6684433 w 7416852"/>
              <a:gd name="connsiteY0" fmla="*/ 152400 h 4338045"/>
              <a:gd name="connsiteX1" fmla="*/ 7416852 w 7416852"/>
              <a:gd name="connsiteY1" fmla="*/ 4338045 h 4338045"/>
              <a:gd name="connsiteX0" fmla="*/ 6684433 w 9063106"/>
              <a:gd name="connsiteY0" fmla="*/ 152400 h 4338045"/>
              <a:gd name="connsiteX1" fmla="*/ 7416852 w 9063106"/>
              <a:gd name="connsiteY1" fmla="*/ 4338045 h 4338045"/>
              <a:gd name="connsiteX0" fmla="*/ 0 w 3426620"/>
              <a:gd name="connsiteY0" fmla="*/ 1948 h 4187593"/>
              <a:gd name="connsiteX1" fmla="*/ 732419 w 3426620"/>
              <a:gd name="connsiteY1" fmla="*/ 4187593 h 4187593"/>
              <a:gd name="connsiteX0" fmla="*/ 0 w 4388774"/>
              <a:gd name="connsiteY0" fmla="*/ 0 h 4185645"/>
              <a:gd name="connsiteX1" fmla="*/ 979035 w 4388774"/>
              <a:gd name="connsiteY1" fmla="*/ 85818 h 4185645"/>
              <a:gd name="connsiteX2" fmla="*/ 732419 w 4388774"/>
              <a:gd name="connsiteY2" fmla="*/ 4185645 h 4185645"/>
              <a:gd name="connsiteX0" fmla="*/ 0 w 4236855"/>
              <a:gd name="connsiteY0" fmla="*/ 0 h 4185645"/>
              <a:gd name="connsiteX1" fmla="*/ 827116 w 4236855"/>
              <a:gd name="connsiteY1" fmla="*/ 48205 h 4185645"/>
              <a:gd name="connsiteX2" fmla="*/ 732419 w 4236855"/>
              <a:gd name="connsiteY2" fmla="*/ 4185645 h 4185645"/>
              <a:gd name="connsiteX0" fmla="*/ 0 w 2378673"/>
              <a:gd name="connsiteY0" fmla="*/ 0 h 4185645"/>
              <a:gd name="connsiteX1" fmla="*/ 827116 w 2378673"/>
              <a:gd name="connsiteY1" fmla="*/ 48205 h 4185645"/>
              <a:gd name="connsiteX2" fmla="*/ 732419 w 2378673"/>
              <a:gd name="connsiteY2" fmla="*/ 4185645 h 4185645"/>
              <a:gd name="connsiteX0" fmla="*/ 0 w 732418"/>
              <a:gd name="connsiteY0" fmla="*/ 0 h 4185645"/>
              <a:gd name="connsiteX1" fmla="*/ 732419 w 732418"/>
              <a:gd name="connsiteY1" fmla="*/ 4185645 h 4185645"/>
              <a:gd name="connsiteX0" fmla="*/ 0 w 732419"/>
              <a:gd name="connsiteY0" fmla="*/ 0 h 4185645"/>
              <a:gd name="connsiteX1" fmla="*/ 732419 w 732419"/>
              <a:gd name="connsiteY1" fmla="*/ 4185645 h 4185645"/>
              <a:gd name="connsiteX0" fmla="*/ 0 w 2809881"/>
              <a:gd name="connsiteY0" fmla="*/ 0 h 4185645"/>
              <a:gd name="connsiteX1" fmla="*/ 732419 w 2809881"/>
              <a:gd name="connsiteY1" fmla="*/ 4185645 h 4185645"/>
              <a:gd name="connsiteX0" fmla="*/ 0 w 2809881"/>
              <a:gd name="connsiteY0" fmla="*/ 0 h 4060268"/>
              <a:gd name="connsiteX1" fmla="*/ 1576413 w 2809881"/>
              <a:gd name="connsiteY1" fmla="*/ 4060268 h 4060268"/>
              <a:gd name="connsiteX0" fmla="*/ 0 w 3020261"/>
              <a:gd name="connsiteY0" fmla="*/ 0 h 4060268"/>
              <a:gd name="connsiteX1" fmla="*/ 1576413 w 3020261"/>
              <a:gd name="connsiteY1" fmla="*/ 4060268 h 4060268"/>
              <a:gd name="connsiteX0" fmla="*/ 0 w 2809881"/>
              <a:gd name="connsiteY0" fmla="*/ 0 h 4122956"/>
              <a:gd name="connsiteX1" fmla="*/ 141623 w 2809881"/>
              <a:gd name="connsiteY1" fmla="*/ 4122956 h 4122956"/>
              <a:gd name="connsiteX0" fmla="*/ 786770 w 3596651"/>
              <a:gd name="connsiteY0" fmla="*/ 0 h 3847127"/>
              <a:gd name="connsiteX1" fmla="*/ 0 w 3596651"/>
              <a:gd name="connsiteY1" fmla="*/ 3847127 h 3847127"/>
            </a:gdLst>
            <a:ahLst/>
            <a:cxnLst>
              <a:cxn ang="0">
                <a:pos x="connsiteX0" y="connsiteY0"/>
              </a:cxn>
              <a:cxn ang="0">
                <a:pos x="connsiteX1" y="connsiteY1"/>
              </a:cxn>
            </a:cxnLst>
            <a:rect l="l" t="t" r="r" b="b"/>
            <a:pathLst>
              <a:path w="3596651" h="3847127">
                <a:moveTo>
                  <a:pt x="786770" y="0"/>
                </a:moveTo>
                <a:cubicBezTo>
                  <a:pt x="3596651" y="16068"/>
                  <a:pt x="1443848" y="3304476"/>
                  <a:pt x="0" y="3847127"/>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68" name="Straight Arrow Connector 167"/>
          <p:cNvCxnSpPr/>
          <p:nvPr/>
        </p:nvCxnSpPr>
        <p:spPr>
          <a:xfrm rot="10800000">
            <a:off x="5735638" y="4343400"/>
            <a:ext cx="187325" cy="571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6223000" y="419100"/>
            <a:ext cx="723900" cy="3937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6" name="Straight Arrow Connector 155"/>
          <p:cNvCxnSpPr/>
          <p:nvPr/>
        </p:nvCxnSpPr>
        <p:spPr>
          <a:xfrm rot="5400000">
            <a:off x="4772025" y="4503738"/>
            <a:ext cx="2760663"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561013" y="3197225"/>
            <a:ext cx="582612" cy="3175"/>
          </a:xfrm>
          <a:prstGeom prst="straightConnector1">
            <a:avLst/>
          </a:prstGeom>
          <a:ln w="317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611" name="TextBox 168"/>
          <p:cNvSpPr txBox="1">
            <a:spLocks noChangeArrowheads="1"/>
          </p:cNvSpPr>
          <p:nvPr/>
        </p:nvSpPr>
        <p:spPr bwMode="auto">
          <a:xfrm>
            <a:off x="6515100" y="6070600"/>
            <a:ext cx="1423988" cy="369888"/>
          </a:xfrm>
          <a:prstGeom prst="rect">
            <a:avLst/>
          </a:prstGeom>
          <a:noFill/>
          <a:ln w="9525">
            <a:noFill/>
            <a:miter lim="800000"/>
            <a:headEnd/>
            <a:tailEnd/>
          </a:ln>
        </p:spPr>
        <p:txBody>
          <a:bodyPr wrap="none">
            <a:spAutoFit/>
          </a:bodyPr>
          <a:lstStyle/>
          <a:p>
            <a:r>
              <a:rPr lang="en-US">
                <a:latin typeface="Calibri" pitchFamily="34" charset="0"/>
              </a:rPr>
              <a:t>New Building</a:t>
            </a:r>
          </a:p>
        </p:txBody>
      </p:sp>
      <p:sp>
        <p:nvSpPr>
          <p:cNvPr id="170" name="Oval 169"/>
          <p:cNvSpPr/>
          <p:nvPr/>
        </p:nvSpPr>
        <p:spPr>
          <a:xfrm>
            <a:off x="6111875" y="4430713"/>
            <a:ext cx="80963" cy="82550"/>
          </a:xfrm>
          <a:prstGeom prst="ellipse">
            <a:avLst/>
          </a:prstGeom>
          <a:solidFill>
            <a:srgbClr val="FF66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613" name="TextBox 183"/>
          <p:cNvSpPr txBox="1">
            <a:spLocks noChangeArrowheads="1"/>
          </p:cNvSpPr>
          <p:nvPr/>
        </p:nvSpPr>
        <p:spPr bwMode="auto">
          <a:xfrm>
            <a:off x="1847850" y="2384425"/>
            <a:ext cx="341313"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0</a:t>
            </a:r>
            <a:endParaRPr lang="en-US" sz="1400">
              <a:latin typeface="Calibri" pitchFamily="34" charset="0"/>
            </a:endParaRPr>
          </a:p>
        </p:txBody>
      </p:sp>
      <p:cxnSp>
        <p:nvCxnSpPr>
          <p:cNvPr id="185" name="Straight Connector 184"/>
          <p:cNvCxnSpPr/>
          <p:nvPr/>
        </p:nvCxnSpPr>
        <p:spPr>
          <a:xfrm flipV="1">
            <a:off x="1758950" y="2424113"/>
            <a:ext cx="5191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15" name="TextBox 185"/>
          <p:cNvSpPr txBox="1">
            <a:spLocks noChangeArrowheads="1"/>
          </p:cNvSpPr>
          <p:nvPr/>
        </p:nvSpPr>
        <p:spPr bwMode="auto">
          <a:xfrm>
            <a:off x="1670050" y="2143125"/>
            <a:ext cx="750888" cy="307975"/>
          </a:xfrm>
          <a:prstGeom prst="rect">
            <a:avLst/>
          </a:prstGeom>
          <a:noFill/>
          <a:ln w="9525">
            <a:noFill/>
            <a:miter lim="800000"/>
            <a:headEnd/>
            <a:tailEnd/>
          </a:ln>
        </p:spPr>
        <p:txBody>
          <a:bodyPr wrap="none">
            <a:spAutoFit/>
          </a:bodyPr>
          <a:lstStyle/>
          <a:p>
            <a:r>
              <a:rPr lang="en-US" sz="1400">
                <a:latin typeface="Calibri" pitchFamily="34" charset="0"/>
              </a:rPr>
              <a:t>P</a:t>
            </a:r>
            <a:r>
              <a:rPr lang="en-US" sz="1400" baseline="-25000">
                <a:latin typeface="Calibri" pitchFamily="34" charset="0"/>
              </a:rPr>
              <a:t>o</a:t>
            </a:r>
            <a:r>
              <a:rPr lang="en-US" sz="1400">
                <a:latin typeface="Calibri" pitchFamily="34" charset="0"/>
              </a:rPr>
              <a:t>  + </a:t>
            </a:r>
            <a:r>
              <a:rPr lang="en-US" sz="1400">
                <a:latin typeface="Symbol" pitchFamily="18" charset="2"/>
              </a:rPr>
              <a:t>D</a:t>
            </a:r>
            <a:r>
              <a:rPr lang="en-US" sz="1400">
                <a:latin typeface="Calibri" pitchFamily="34" charset="0"/>
              </a:rPr>
              <a:t>P</a:t>
            </a:r>
          </a:p>
        </p:txBody>
      </p:sp>
      <p:sp>
        <p:nvSpPr>
          <p:cNvPr id="22616" name="TextBox 187"/>
          <p:cNvSpPr txBox="1">
            <a:spLocks noChangeArrowheads="1"/>
          </p:cNvSpPr>
          <p:nvPr/>
        </p:nvSpPr>
        <p:spPr bwMode="auto">
          <a:xfrm>
            <a:off x="1304925" y="2209800"/>
            <a:ext cx="1233488" cy="368300"/>
          </a:xfrm>
          <a:prstGeom prst="rect">
            <a:avLst/>
          </a:prstGeom>
          <a:noFill/>
          <a:ln w="9525">
            <a:noFill/>
            <a:miter lim="800000"/>
            <a:headEnd/>
            <a:tailEnd/>
          </a:ln>
        </p:spPr>
        <p:txBody>
          <a:bodyPr wrap="none">
            <a:spAutoFit/>
          </a:bodyPr>
          <a:lstStyle/>
          <a:p>
            <a:r>
              <a:rPr lang="en-US" sz="1400">
                <a:latin typeface="Calibri" pitchFamily="34" charset="0"/>
              </a:rPr>
              <a:t>log</a:t>
            </a:r>
            <a:r>
              <a:rPr lang="en-US">
                <a:latin typeface="Calibri" pitchFamily="34" charset="0"/>
              </a:rPr>
              <a:t> (            )</a:t>
            </a:r>
          </a:p>
        </p:txBody>
      </p:sp>
      <p:sp>
        <p:nvSpPr>
          <p:cNvPr id="159" name="Rectangle 158"/>
          <p:cNvSpPr/>
          <p:nvPr/>
        </p:nvSpPr>
        <p:spPr>
          <a:xfrm>
            <a:off x="5710238" y="4456113"/>
            <a:ext cx="204787" cy="23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618" name="TextBox 173"/>
          <p:cNvSpPr txBox="1">
            <a:spLocks noChangeArrowheads="1"/>
          </p:cNvSpPr>
          <p:nvPr/>
        </p:nvSpPr>
        <p:spPr bwMode="auto">
          <a:xfrm>
            <a:off x="5657850" y="4400550"/>
            <a:ext cx="334963" cy="307975"/>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S</a:t>
            </a:r>
            <a:endParaRPr lang="en-US" sz="1400" dirty="0">
              <a:latin typeface="Calibri" pitchFamily="34" charset="0"/>
            </a:endParaRPr>
          </a:p>
        </p:txBody>
      </p:sp>
      <p:sp>
        <p:nvSpPr>
          <p:cNvPr id="165" name="Rectangle 164"/>
          <p:cNvSpPr/>
          <p:nvPr/>
        </p:nvSpPr>
        <p:spPr>
          <a:xfrm>
            <a:off x="5738813" y="2906713"/>
            <a:ext cx="276225"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9" name="TextBox 148"/>
          <p:cNvSpPr txBox="1"/>
          <p:nvPr/>
        </p:nvSpPr>
        <p:spPr>
          <a:xfrm>
            <a:off x="5670550" y="2852738"/>
            <a:ext cx="449263" cy="306387"/>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a:t>
            </a:r>
          </a:p>
        </p:txBody>
      </p:sp>
      <p:sp>
        <p:nvSpPr>
          <p:cNvPr id="173" name="Rectangle 172"/>
          <p:cNvSpPr/>
          <p:nvPr/>
        </p:nvSpPr>
        <p:spPr>
          <a:xfrm>
            <a:off x="152400" y="2095500"/>
            <a:ext cx="23749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622" name="TextBox 175"/>
          <p:cNvSpPr txBox="1">
            <a:spLocks noChangeArrowheads="1"/>
          </p:cNvSpPr>
          <p:nvPr/>
        </p:nvSpPr>
        <p:spPr bwMode="auto">
          <a:xfrm>
            <a:off x="4076700" y="393700"/>
            <a:ext cx="2220913" cy="307975"/>
          </a:xfrm>
          <a:prstGeom prst="rect">
            <a:avLst/>
          </a:prstGeom>
          <a:noFill/>
          <a:ln w="9525">
            <a:noFill/>
            <a:miter lim="800000"/>
            <a:headEnd/>
            <a:tailEnd/>
          </a:ln>
        </p:spPr>
        <p:txBody>
          <a:bodyPr wrap="none">
            <a:spAutoFit/>
          </a:bodyPr>
          <a:lstStyle/>
          <a:p>
            <a:r>
              <a:rPr lang="en-US" sz="1400">
                <a:latin typeface="Calibri" pitchFamily="34" charset="0"/>
              </a:rPr>
              <a:t>Constructing a new building</a:t>
            </a:r>
          </a:p>
        </p:txBody>
      </p:sp>
      <p:grpSp>
        <p:nvGrpSpPr>
          <p:cNvPr id="22623" name="Group 134"/>
          <p:cNvGrpSpPr>
            <a:grpSpLocks/>
          </p:cNvGrpSpPr>
          <p:nvPr/>
        </p:nvGrpSpPr>
        <p:grpSpPr bwMode="auto">
          <a:xfrm>
            <a:off x="5878513" y="1273175"/>
            <a:ext cx="1404937" cy="409575"/>
            <a:chOff x="5878881" y="1272385"/>
            <a:chExt cx="1404601" cy="409588"/>
          </a:xfrm>
        </p:grpSpPr>
        <p:grpSp>
          <p:nvGrpSpPr>
            <p:cNvPr id="22640" name="Group 68"/>
            <p:cNvGrpSpPr>
              <a:grpSpLocks/>
            </p:cNvGrpSpPr>
            <p:nvPr/>
          </p:nvGrpSpPr>
          <p:grpSpPr bwMode="auto">
            <a:xfrm>
              <a:off x="5878881" y="1528763"/>
              <a:ext cx="757401" cy="148432"/>
              <a:chOff x="5240338" y="1524006"/>
              <a:chExt cx="888999" cy="153190"/>
            </a:xfrm>
          </p:grpSpPr>
          <p:cxnSp>
            <p:nvCxnSpPr>
              <p:cNvPr id="181" name="Straight Arrow Connector 180"/>
              <p:cNvCxnSpPr/>
              <p:nvPr/>
            </p:nvCxnSpPr>
            <p:spPr>
              <a:xfrm rot="5400000">
                <a:off x="5165194"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5400000">
                <a:off x="5295596"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5400000">
                <a:off x="5414820"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a:off x="5545222"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670035"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800436"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919661"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6050062" y="1598343"/>
                <a:ext cx="154014" cy="372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71" name="Straight Arrow Connector 170"/>
            <p:cNvCxnSpPr/>
            <p:nvPr/>
          </p:nvCxnSpPr>
          <p:spPr>
            <a:xfrm rot="5400000">
              <a:off x="6667659" y="1601009"/>
              <a:ext cx="149230" cy="3174"/>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6779551" y="1601803"/>
              <a:ext cx="149230" cy="1587"/>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6880333" y="1601009"/>
              <a:ext cx="149230" cy="3174"/>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6993019" y="1601009"/>
              <a:ext cx="149230" cy="3174"/>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7097769" y="1601009"/>
              <a:ext cx="149230" cy="3174"/>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7208074" y="1606565"/>
              <a:ext cx="147642" cy="3174"/>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6410566" y="1272385"/>
              <a:ext cx="449156" cy="307985"/>
            </a:xfrm>
            <a:prstGeom prst="rect">
              <a:avLst/>
            </a:prstGeom>
            <a:noFill/>
            <a:ln w="3175">
              <a:noFill/>
            </a:ln>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a:t>
              </a:r>
            </a:p>
          </p:txBody>
        </p:sp>
      </p:grpSp>
      <p:cxnSp>
        <p:nvCxnSpPr>
          <p:cNvPr id="199" name="Straight Connector 198"/>
          <p:cNvCxnSpPr>
            <a:endCxn id="96" idx="2"/>
          </p:cNvCxnSpPr>
          <p:nvPr/>
        </p:nvCxnSpPr>
        <p:spPr>
          <a:xfrm>
            <a:off x="6205538" y="4487863"/>
            <a:ext cx="136525" cy="4603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6308725" y="4487863"/>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1" name="TextBox 200"/>
          <p:cNvSpPr txBox="1"/>
          <p:nvPr/>
        </p:nvSpPr>
        <p:spPr>
          <a:xfrm>
            <a:off x="5767388" y="3481388"/>
            <a:ext cx="449262" cy="306387"/>
          </a:xfrm>
          <a:prstGeom prst="rect">
            <a:avLst/>
          </a:prstGeom>
          <a:noFill/>
        </p:spPr>
        <p:txBody>
          <a:bodyPr wrap="none">
            <a:spAutoFit/>
          </a:bodyPr>
          <a:lstStyle/>
          <a:p>
            <a:pPr fontAlgn="auto">
              <a:spcBef>
                <a:spcPts val="0"/>
              </a:spcBef>
              <a:spcAft>
                <a:spcPts val="0"/>
              </a:spcAft>
              <a:defRPr/>
            </a:pPr>
            <a:r>
              <a:rPr lang="en-US" sz="1400" dirty="0">
                <a:solidFill>
                  <a:schemeClr val="bg1">
                    <a:lumMod val="85000"/>
                  </a:schemeClr>
                </a:solidFill>
                <a:effectLst>
                  <a:outerShdw blurRad="38100" dist="38100" dir="2700000" algn="tl">
                    <a:srgbClr val="000000">
                      <a:alpha val="43137"/>
                    </a:srgbClr>
                  </a:outerShdw>
                </a:effectLst>
                <a:latin typeface="Symbol" pitchFamily="18" charset="2"/>
                <a:cs typeface="+mn-cs"/>
              </a:rPr>
              <a:t>D</a:t>
            </a:r>
            <a:r>
              <a:rPr lang="en-US" sz="1400" dirty="0">
                <a:solidFill>
                  <a:schemeClr val="bg1">
                    <a:lumMod val="85000"/>
                  </a:schemeClr>
                </a:solidFill>
                <a:effectLst>
                  <a:outerShdw blurRad="38100" dist="38100" dir="2700000" algn="tl">
                    <a:srgbClr val="000000">
                      <a:alpha val="43137"/>
                    </a:srgbClr>
                  </a:outerShdw>
                </a:effectLst>
                <a:latin typeface="+mn-lt"/>
                <a:cs typeface="+mn-cs"/>
              </a:rPr>
              <a:t>P</a:t>
            </a:r>
            <a:r>
              <a:rPr lang="en-US" sz="1400" baseline="-25000" dirty="0">
                <a:solidFill>
                  <a:schemeClr val="bg1">
                    <a:lumMod val="85000"/>
                  </a:schemeClr>
                </a:solidFill>
                <a:effectLst>
                  <a:outerShdw blurRad="38100" dist="38100" dir="2700000" algn="tl">
                    <a:srgbClr val="000000">
                      <a:alpha val="43137"/>
                    </a:srgbClr>
                  </a:outerShdw>
                </a:effectLst>
                <a:latin typeface="+mn-lt"/>
                <a:cs typeface="+mn-cs"/>
              </a:rPr>
              <a:t>1</a:t>
            </a:r>
          </a:p>
        </p:txBody>
      </p:sp>
      <p:sp>
        <p:nvSpPr>
          <p:cNvPr id="22627" name="TextBox 193"/>
          <p:cNvSpPr txBox="1">
            <a:spLocks noChangeArrowheads="1"/>
          </p:cNvSpPr>
          <p:nvPr/>
        </p:nvSpPr>
        <p:spPr bwMode="auto">
          <a:xfrm>
            <a:off x="215900" y="3009900"/>
            <a:ext cx="1065213" cy="369888"/>
          </a:xfrm>
          <a:prstGeom prst="rect">
            <a:avLst/>
          </a:prstGeom>
          <a:noFill/>
          <a:ln w="9525">
            <a:noFill/>
            <a:miter lim="800000"/>
            <a:headEnd/>
            <a:tailEnd/>
          </a:ln>
        </p:spPr>
        <p:txBody>
          <a:bodyPr wrap="none">
            <a:spAutoFit/>
          </a:bodyPr>
          <a:lstStyle/>
          <a:p>
            <a:r>
              <a:rPr lang="en-US">
                <a:latin typeface="Calibri" pitchFamily="34" charset="0"/>
              </a:rPr>
              <a:t>e</a:t>
            </a:r>
            <a:r>
              <a:rPr lang="en-US" baseline="-25000">
                <a:latin typeface="Calibri" pitchFamily="34" charset="0"/>
              </a:rPr>
              <a:t>o</a:t>
            </a:r>
            <a:r>
              <a:rPr lang="en-US">
                <a:latin typeface="Calibri" pitchFamily="34" charset="0"/>
              </a:rPr>
              <a:t> =  0.61</a:t>
            </a:r>
          </a:p>
        </p:txBody>
      </p:sp>
      <p:sp>
        <p:nvSpPr>
          <p:cNvPr id="195" name="TextBox 194"/>
          <p:cNvSpPr txBox="1"/>
          <p:nvPr/>
        </p:nvSpPr>
        <p:spPr>
          <a:xfrm>
            <a:off x="63500" y="3695700"/>
            <a:ext cx="2205038" cy="307975"/>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mn-lt"/>
                <a:cs typeface="+mn-cs"/>
              </a:rPr>
              <a:t>Assume  P</a:t>
            </a:r>
            <a:r>
              <a:rPr lang="en-US" sz="1400" baseline="-25000" dirty="0">
                <a:effectLst>
                  <a:outerShdw blurRad="38100" dist="38100" dir="2700000" algn="tl">
                    <a:srgbClr val="000000">
                      <a:alpha val="43137"/>
                    </a:srgbClr>
                  </a:outerShdw>
                </a:effectLst>
                <a:latin typeface="+mn-lt"/>
                <a:cs typeface="+mn-cs"/>
              </a:rPr>
              <a:t>o</a:t>
            </a:r>
            <a:r>
              <a:rPr lang="en-US" sz="1400" dirty="0">
                <a:effectLst>
                  <a:outerShdw blurRad="38100" dist="38100" dir="2700000" algn="tl">
                    <a:srgbClr val="000000">
                      <a:alpha val="43137"/>
                    </a:srgbClr>
                  </a:outerShdw>
                </a:effectLst>
                <a:latin typeface="+mn-lt"/>
                <a:cs typeface="+mn-cs"/>
              </a:rPr>
              <a:t> + </a:t>
            </a: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 </a:t>
            </a:r>
            <a:r>
              <a:rPr lang="en-US" sz="1400" dirty="0">
                <a:effectLst>
                  <a:outerShdw blurRad="38100" dist="38100" dir="2700000" algn="tl">
                    <a:srgbClr val="000000">
                      <a:alpha val="43137"/>
                    </a:srgbClr>
                  </a:outerShdw>
                </a:effectLst>
                <a:latin typeface="+mn-lt"/>
                <a:cs typeface="+mn-cs"/>
              </a:rPr>
              <a:t>= 1600 psf</a:t>
            </a:r>
          </a:p>
        </p:txBody>
      </p:sp>
      <p:sp>
        <p:nvSpPr>
          <p:cNvPr id="22629" name="TextBox 195"/>
          <p:cNvSpPr txBox="1">
            <a:spLocks noChangeArrowheads="1"/>
          </p:cNvSpPr>
          <p:nvPr/>
        </p:nvSpPr>
        <p:spPr bwMode="auto">
          <a:xfrm>
            <a:off x="0" y="4521200"/>
            <a:ext cx="774700" cy="304800"/>
          </a:xfrm>
          <a:prstGeom prst="rect">
            <a:avLst/>
          </a:prstGeom>
          <a:noFill/>
          <a:ln w="9525">
            <a:noFill/>
            <a:miter lim="800000"/>
            <a:headEnd/>
            <a:tailEnd/>
          </a:ln>
        </p:spPr>
        <p:txBody>
          <a:bodyPr>
            <a:spAutoFit/>
          </a:bodyPr>
          <a:lstStyle/>
          <a:p>
            <a:r>
              <a:rPr lang="en-US" sz="1400">
                <a:latin typeface="Symbol" pitchFamily="18" charset="2"/>
                <a:cs typeface="Times New Roman" pitchFamily="18" charset="0"/>
              </a:rPr>
              <a:t>D</a:t>
            </a:r>
            <a:r>
              <a:rPr lang="en-US" sz="1400">
                <a:latin typeface="Times New Roman" pitchFamily="18" charset="0"/>
                <a:cs typeface="Times New Roman" pitchFamily="18" charset="0"/>
              </a:rPr>
              <a:t>H = </a:t>
            </a:r>
          </a:p>
        </p:txBody>
      </p:sp>
      <p:sp>
        <p:nvSpPr>
          <p:cNvPr id="22630" name="TextBox 196"/>
          <p:cNvSpPr txBox="1">
            <a:spLocks noChangeArrowheads="1"/>
          </p:cNvSpPr>
          <p:nvPr/>
        </p:nvSpPr>
        <p:spPr bwMode="auto">
          <a:xfrm>
            <a:off x="468313" y="4445000"/>
            <a:ext cx="674687" cy="276225"/>
          </a:xfrm>
          <a:prstGeom prst="rect">
            <a:avLst/>
          </a:prstGeom>
          <a:noFill/>
          <a:ln w="9525">
            <a:noFill/>
            <a:miter lim="800000"/>
            <a:headEnd/>
            <a:tailEnd/>
          </a:ln>
        </p:spPr>
        <p:txBody>
          <a:bodyPr wrap="none">
            <a:spAutoFit/>
          </a:bodyPr>
          <a:lstStyle/>
          <a:p>
            <a:r>
              <a:rPr lang="en-US" sz="1200">
                <a:latin typeface="Calibri" pitchFamily="34" charset="0"/>
              </a:rPr>
              <a:t>0.1 x 16</a:t>
            </a:r>
          </a:p>
        </p:txBody>
      </p:sp>
      <p:cxnSp>
        <p:nvCxnSpPr>
          <p:cNvPr id="198" name="Straight Connector 197"/>
          <p:cNvCxnSpPr/>
          <p:nvPr/>
        </p:nvCxnSpPr>
        <p:spPr>
          <a:xfrm>
            <a:off x="533400" y="469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32" name="TextBox 199"/>
          <p:cNvSpPr txBox="1">
            <a:spLocks noChangeArrowheads="1"/>
          </p:cNvSpPr>
          <p:nvPr/>
        </p:nvSpPr>
        <p:spPr bwMode="auto">
          <a:xfrm>
            <a:off x="468313" y="4673600"/>
            <a:ext cx="684212" cy="276225"/>
          </a:xfrm>
          <a:prstGeom prst="rect">
            <a:avLst/>
          </a:prstGeom>
          <a:noFill/>
          <a:ln w="9525">
            <a:noFill/>
            <a:miter lim="800000"/>
            <a:headEnd/>
            <a:tailEnd/>
          </a:ln>
        </p:spPr>
        <p:txBody>
          <a:bodyPr wrap="none">
            <a:spAutoFit/>
          </a:bodyPr>
          <a:lstStyle/>
          <a:p>
            <a:r>
              <a:rPr lang="en-US" sz="1200">
                <a:latin typeface="Calibri" pitchFamily="34" charset="0"/>
              </a:rPr>
              <a:t>1 + 0.61</a:t>
            </a:r>
          </a:p>
        </p:txBody>
      </p:sp>
      <p:sp>
        <p:nvSpPr>
          <p:cNvPr id="22633" name="TextBox 201"/>
          <p:cNvSpPr txBox="1">
            <a:spLocks noChangeArrowheads="1"/>
          </p:cNvSpPr>
          <p:nvPr/>
        </p:nvSpPr>
        <p:spPr bwMode="auto">
          <a:xfrm>
            <a:off x="1522413" y="4470400"/>
            <a:ext cx="498475" cy="276225"/>
          </a:xfrm>
          <a:prstGeom prst="rect">
            <a:avLst/>
          </a:prstGeom>
          <a:noFill/>
          <a:ln w="9525">
            <a:noFill/>
            <a:miter lim="800000"/>
            <a:headEnd/>
            <a:tailEnd/>
          </a:ln>
        </p:spPr>
        <p:txBody>
          <a:bodyPr wrap="none">
            <a:spAutoFit/>
          </a:bodyPr>
          <a:lstStyle/>
          <a:p>
            <a:r>
              <a:rPr lang="en-US" sz="1200">
                <a:latin typeface="Calibri" pitchFamily="34" charset="0"/>
              </a:rPr>
              <a:t>1600</a:t>
            </a:r>
          </a:p>
        </p:txBody>
      </p:sp>
      <p:cxnSp>
        <p:nvCxnSpPr>
          <p:cNvPr id="203" name="Straight Connector 202"/>
          <p:cNvCxnSpPr/>
          <p:nvPr/>
        </p:nvCxnSpPr>
        <p:spPr>
          <a:xfrm>
            <a:off x="1498600" y="4724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35" name="TextBox 203"/>
          <p:cNvSpPr txBox="1">
            <a:spLocks noChangeArrowheads="1"/>
          </p:cNvSpPr>
          <p:nvPr/>
        </p:nvSpPr>
        <p:spPr bwMode="auto">
          <a:xfrm>
            <a:off x="1420813" y="4673600"/>
            <a:ext cx="693737" cy="276225"/>
          </a:xfrm>
          <a:prstGeom prst="rect">
            <a:avLst/>
          </a:prstGeom>
          <a:noFill/>
          <a:ln w="9525">
            <a:noFill/>
            <a:miter lim="800000"/>
            <a:headEnd/>
            <a:tailEnd/>
          </a:ln>
        </p:spPr>
        <p:txBody>
          <a:bodyPr wrap="none">
            <a:spAutoFit/>
          </a:bodyPr>
          <a:lstStyle/>
          <a:p>
            <a:r>
              <a:rPr lang="en-US" sz="1200">
                <a:latin typeface="Calibri" pitchFamily="34" charset="0"/>
              </a:rPr>
              <a:t>1593.51</a:t>
            </a:r>
          </a:p>
        </p:txBody>
      </p:sp>
      <p:sp>
        <p:nvSpPr>
          <p:cNvPr id="22636" name="TextBox 204"/>
          <p:cNvSpPr txBox="1">
            <a:spLocks noChangeArrowheads="1"/>
          </p:cNvSpPr>
          <p:nvPr/>
        </p:nvSpPr>
        <p:spPr bwMode="auto">
          <a:xfrm>
            <a:off x="1117600" y="4533900"/>
            <a:ext cx="382588" cy="276225"/>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log</a:t>
            </a:r>
          </a:p>
        </p:txBody>
      </p:sp>
      <p:sp>
        <p:nvSpPr>
          <p:cNvPr id="22637" name="TextBox 205"/>
          <p:cNvSpPr txBox="1">
            <a:spLocks noChangeArrowheads="1"/>
          </p:cNvSpPr>
          <p:nvPr/>
        </p:nvSpPr>
        <p:spPr bwMode="auto">
          <a:xfrm>
            <a:off x="1333500" y="4521200"/>
            <a:ext cx="960438" cy="369888"/>
          </a:xfrm>
          <a:prstGeom prst="rect">
            <a:avLst/>
          </a:prstGeom>
          <a:noFill/>
          <a:ln w="9525">
            <a:noFill/>
            <a:miter lim="800000"/>
            <a:headEnd/>
            <a:tailEnd/>
          </a:ln>
        </p:spPr>
        <p:txBody>
          <a:bodyPr wrap="none">
            <a:spAutoFit/>
          </a:bodyPr>
          <a:lstStyle/>
          <a:p>
            <a:r>
              <a:rPr lang="en-US">
                <a:latin typeface="Calibri" pitchFamily="34" charset="0"/>
              </a:rPr>
              <a:t>(            )</a:t>
            </a:r>
          </a:p>
        </p:txBody>
      </p:sp>
      <p:sp>
        <p:nvSpPr>
          <p:cNvPr id="22638" name="TextBox 215"/>
          <p:cNvSpPr txBox="1">
            <a:spLocks noChangeArrowheads="1"/>
          </p:cNvSpPr>
          <p:nvPr/>
        </p:nvSpPr>
        <p:spPr bwMode="auto">
          <a:xfrm>
            <a:off x="584200" y="5092700"/>
            <a:ext cx="261938" cy="276225"/>
          </a:xfrm>
          <a:prstGeom prst="rect">
            <a:avLst/>
          </a:prstGeom>
          <a:noFill/>
          <a:ln w="9525">
            <a:noFill/>
            <a:miter lim="800000"/>
            <a:headEnd/>
            <a:tailEnd/>
          </a:ln>
        </p:spPr>
        <p:txBody>
          <a:bodyPr wrap="none">
            <a:spAutoFit/>
          </a:bodyPr>
          <a:lstStyle/>
          <a:p>
            <a:r>
              <a:rPr lang="en-US" sz="1200">
                <a:latin typeface="Calibri" pitchFamily="34" charset="0"/>
              </a:rPr>
              <a:t>=</a:t>
            </a:r>
          </a:p>
        </p:txBody>
      </p:sp>
      <p:sp>
        <p:nvSpPr>
          <p:cNvPr id="22639" name="TextBox 165"/>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p:cNvSpPr/>
          <p:nvPr/>
        </p:nvSpPr>
        <p:spPr>
          <a:xfrm>
            <a:off x="4778060" y="3469068"/>
            <a:ext cx="1030310" cy="231819"/>
          </a:xfrm>
          <a:prstGeom prst="rect">
            <a:avLst/>
          </a:prstGeom>
          <a:solidFill>
            <a:srgbClr val="00B0F0">
              <a:alpha val="17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340588" y="1310485"/>
            <a:ext cx="3352184" cy="1235075"/>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514809" y="49492"/>
            <a:ext cx="4184159" cy="523220"/>
          </a:xfrm>
          <a:prstGeom prst="rect">
            <a:avLst/>
          </a:prstGeom>
          <a:solidFill>
            <a:schemeClr val="bg1"/>
          </a:solidFill>
        </p:spPr>
        <p:txBody>
          <a:bodyPr wrap="none" rtlCol="0">
            <a:spAutoFit/>
          </a:bodyPr>
          <a:lstStyle/>
          <a:p>
            <a:r>
              <a:rPr lang="en-US" sz="2800" dirty="0" smtClean="0"/>
              <a:t>Consolidation Settlement</a:t>
            </a:r>
            <a:endParaRPr lang="en-US" sz="2800" dirty="0"/>
          </a:p>
        </p:txBody>
      </p:sp>
      <p:sp>
        <p:nvSpPr>
          <p:cNvPr id="4" name="Rectangle 3"/>
          <p:cNvSpPr/>
          <p:nvPr/>
        </p:nvSpPr>
        <p:spPr>
          <a:xfrm>
            <a:off x="1360995" y="1294611"/>
            <a:ext cx="3384175"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360995" y="2545561"/>
            <a:ext cx="3384175"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1340588" y="8755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94755" y="8120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633748" y="7358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p:nvPr/>
        </p:nvCxnSpPr>
        <p:spPr>
          <a:xfrm>
            <a:off x="4430548" y="1307490"/>
            <a:ext cx="4550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08492" y="1454154"/>
            <a:ext cx="398906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788855" y="1019985"/>
            <a:ext cx="0" cy="2746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788855" y="1464770"/>
            <a:ext cx="0" cy="1909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322646" y="1764511"/>
            <a:ext cx="593431" cy="338554"/>
          </a:xfrm>
          <a:prstGeom prst="rect">
            <a:avLst/>
          </a:prstGeom>
          <a:noFill/>
        </p:spPr>
        <p:txBody>
          <a:bodyPr wrap="none" rtlCol="0">
            <a:spAutoFit/>
          </a:bodyPr>
          <a:lstStyle/>
          <a:p>
            <a:pPr algn="ctr"/>
            <a:r>
              <a:rPr lang="en-US" sz="1600" dirty="0" smtClean="0">
                <a:latin typeface="Arial" pitchFamily="34" charset="0"/>
                <a:cs typeface="Arial" pitchFamily="34" charset="0"/>
              </a:rPr>
              <a:t>Clay</a:t>
            </a:r>
          </a:p>
        </p:txBody>
      </p:sp>
      <p:cxnSp>
        <p:nvCxnSpPr>
          <p:cNvPr id="57" name="Straight Arrow Connector 56"/>
          <p:cNvCxnSpPr/>
          <p:nvPr/>
        </p:nvCxnSpPr>
        <p:spPr>
          <a:xfrm>
            <a:off x="2119366" y="1325070"/>
            <a:ext cx="7144" cy="12204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950821" y="1734388"/>
            <a:ext cx="351378" cy="369332"/>
          </a:xfrm>
          <a:prstGeom prst="rect">
            <a:avLst/>
          </a:prstGeom>
          <a:solidFill>
            <a:srgbClr val="FFDC6D"/>
          </a:solidFill>
        </p:spPr>
        <p:txBody>
          <a:bodyPr wrap="none">
            <a:spAutoFit/>
          </a:bodyPr>
          <a:lstStyle/>
          <a:p>
            <a:pPr algn="ctr"/>
            <a:r>
              <a:rPr lang="en-US" dirty="0"/>
              <a:t>H</a:t>
            </a:r>
          </a:p>
        </p:txBody>
      </p:sp>
      <p:sp>
        <p:nvSpPr>
          <p:cNvPr id="62" name="Rectangle 61"/>
          <p:cNvSpPr/>
          <p:nvPr/>
        </p:nvSpPr>
        <p:spPr>
          <a:xfrm>
            <a:off x="3380626" y="1310485"/>
            <a:ext cx="723035" cy="1235075"/>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1112045" y="2044700"/>
            <a:ext cx="2418556" cy="1425575"/>
          </a:xfrm>
          <a:custGeom>
            <a:avLst/>
            <a:gdLst>
              <a:gd name="connsiteX0" fmla="*/ 1574531 w 1574531"/>
              <a:gd name="connsiteY0" fmla="*/ 0 h 2171700"/>
              <a:gd name="connsiteX1" fmla="*/ 190231 w 1574531"/>
              <a:gd name="connsiteY1" fmla="*/ 1193800 h 2171700"/>
              <a:gd name="connsiteX2" fmla="*/ 12431 w 1574531"/>
              <a:gd name="connsiteY2" fmla="*/ 2171700 h 2171700"/>
              <a:gd name="connsiteX3" fmla="*/ 12431 w 1574531"/>
              <a:gd name="connsiteY3" fmla="*/ 2171700 h 2171700"/>
              <a:gd name="connsiteX0" fmla="*/ 2983878 w 2983878"/>
              <a:gd name="connsiteY0" fmla="*/ 0 h 2171700"/>
              <a:gd name="connsiteX1" fmla="*/ 1599578 w 2983878"/>
              <a:gd name="connsiteY1" fmla="*/ 1193800 h 2171700"/>
              <a:gd name="connsiteX2" fmla="*/ 1421778 w 2983878"/>
              <a:gd name="connsiteY2" fmla="*/ 2171700 h 2171700"/>
              <a:gd name="connsiteX3" fmla="*/ 0 w 2983878"/>
              <a:gd name="connsiteY3" fmla="*/ 2091363 h 2171700"/>
              <a:gd name="connsiteX0" fmla="*/ 2983878 w 2983878"/>
              <a:gd name="connsiteY0" fmla="*/ 0 h 2091363"/>
              <a:gd name="connsiteX1" fmla="*/ 1599578 w 2983878"/>
              <a:gd name="connsiteY1" fmla="*/ 1193800 h 2091363"/>
              <a:gd name="connsiteX2" fmla="*/ 0 w 2983878"/>
              <a:gd name="connsiteY2"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83878 w 2983878"/>
              <a:gd name="connsiteY0" fmla="*/ 0 h 2091363"/>
              <a:gd name="connsiteX1" fmla="*/ 1632263 w 2983878"/>
              <a:gd name="connsiteY1" fmla="*/ 671608 h 2091363"/>
              <a:gd name="connsiteX2" fmla="*/ 352773 w 2983878"/>
              <a:gd name="connsiteY2" fmla="*/ 1847759 h 2091363"/>
              <a:gd name="connsiteX3" fmla="*/ 0 w 2983878"/>
              <a:gd name="connsiteY3"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96007 w 2996007"/>
              <a:gd name="connsiteY0" fmla="*/ 0 h 2091363"/>
              <a:gd name="connsiteX1" fmla="*/ 1644392 w 2996007"/>
              <a:gd name="connsiteY1" fmla="*/ 671608 h 2091363"/>
              <a:gd name="connsiteX2" fmla="*/ 12129 w 2996007"/>
              <a:gd name="connsiteY2" fmla="*/ 2091363 h 2091363"/>
              <a:gd name="connsiteX0" fmla="*/ 2850090 w 2850090"/>
              <a:gd name="connsiteY0" fmla="*/ 0 h 2191785"/>
              <a:gd name="connsiteX1" fmla="*/ 1498475 w 2850090"/>
              <a:gd name="connsiteY1" fmla="*/ 671608 h 2191785"/>
              <a:gd name="connsiteX2" fmla="*/ 13293 w 2850090"/>
              <a:gd name="connsiteY2" fmla="*/ 2191785 h 2191785"/>
              <a:gd name="connsiteX0" fmla="*/ 2836797 w 2836797"/>
              <a:gd name="connsiteY0" fmla="*/ 0 h 2191785"/>
              <a:gd name="connsiteX1" fmla="*/ 0 w 2836797"/>
              <a:gd name="connsiteY1" fmla="*/ 2191785 h 2191785"/>
              <a:gd name="connsiteX0" fmla="*/ 2836797 w 2836797"/>
              <a:gd name="connsiteY0" fmla="*/ 0 h 2191785"/>
              <a:gd name="connsiteX1" fmla="*/ 0 w 2836797"/>
              <a:gd name="connsiteY1" fmla="*/ 2191785 h 2191785"/>
              <a:gd name="connsiteX0" fmla="*/ 2837277 w 2837277"/>
              <a:gd name="connsiteY0" fmla="*/ 0 h 2191785"/>
              <a:gd name="connsiteX1" fmla="*/ 480 w 2837277"/>
              <a:gd name="connsiteY1" fmla="*/ 2191785 h 2191785"/>
              <a:gd name="connsiteX0" fmla="*/ 2837186 w 2837186"/>
              <a:gd name="connsiteY0" fmla="*/ 0 h 2191785"/>
              <a:gd name="connsiteX1" fmla="*/ 389 w 2837186"/>
              <a:gd name="connsiteY1" fmla="*/ 2191785 h 2191785"/>
            </a:gdLst>
            <a:ahLst/>
            <a:cxnLst>
              <a:cxn ang="0">
                <a:pos x="connsiteX0" y="connsiteY0"/>
              </a:cxn>
              <a:cxn ang="0">
                <a:pos x="connsiteX1" y="connsiteY1"/>
              </a:cxn>
            </a:cxnLst>
            <a:rect l="l" t="t" r="r" b="b"/>
            <a:pathLst>
              <a:path w="2837186" h="2191785">
                <a:moveTo>
                  <a:pt x="2837186" y="0"/>
                </a:moveTo>
                <a:cubicBezTo>
                  <a:pt x="2300143" y="1373294"/>
                  <a:pt x="-34547" y="1300515"/>
                  <a:pt x="389" y="2191785"/>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130"/>
          <p:cNvSpPr/>
          <p:nvPr/>
        </p:nvSpPr>
        <p:spPr>
          <a:xfrm>
            <a:off x="2918726" y="2222500"/>
            <a:ext cx="968843" cy="1168042"/>
          </a:xfrm>
          <a:custGeom>
            <a:avLst/>
            <a:gdLst>
              <a:gd name="connsiteX0" fmla="*/ 109754 w 300254"/>
              <a:gd name="connsiteY0" fmla="*/ 0 h 1206500"/>
              <a:gd name="connsiteX1" fmla="*/ 8154 w 300254"/>
              <a:gd name="connsiteY1" fmla="*/ 825500 h 1206500"/>
              <a:gd name="connsiteX2" fmla="*/ 300254 w 300254"/>
              <a:gd name="connsiteY2" fmla="*/ 1206500 h 1206500"/>
              <a:gd name="connsiteX0" fmla="*/ 0 w 190500"/>
              <a:gd name="connsiteY0" fmla="*/ 0 h 1206500"/>
              <a:gd name="connsiteX1" fmla="*/ 190500 w 190500"/>
              <a:gd name="connsiteY1" fmla="*/ 1206500 h 1206500"/>
              <a:gd name="connsiteX0" fmla="*/ 71600 w 71600"/>
              <a:gd name="connsiteY0" fmla="*/ 0 h 1193800"/>
              <a:gd name="connsiteX1" fmla="*/ 0 w 71600"/>
              <a:gd name="connsiteY1" fmla="*/ 1193800 h 1193800"/>
              <a:gd name="connsiteX0" fmla="*/ 120165 w 120165"/>
              <a:gd name="connsiteY0" fmla="*/ 0 h 1193800"/>
              <a:gd name="connsiteX1" fmla="*/ 48565 w 120165"/>
              <a:gd name="connsiteY1" fmla="*/ 1193800 h 1193800"/>
              <a:gd name="connsiteX0" fmla="*/ 110655 w 110655"/>
              <a:gd name="connsiteY0" fmla="*/ 0 h 1193800"/>
              <a:gd name="connsiteX1" fmla="*/ 39055 w 110655"/>
              <a:gd name="connsiteY1" fmla="*/ 1193800 h 1193800"/>
              <a:gd name="connsiteX0" fmla="*/ 197131 w 197131"/>
              <a:gd name="connsiteY0" fmla="*/ 0 h 1168042"/>
              <a:gd name="connsiteX1" fmla="*/ 39055 w 197131"/>
              <a:gd name="connsiteY1" fmla="*/ 1168042 h 1168042"/>
            </a:gdLst>
            <a:ahLst/>
            <a:cxnLst>
              <a:cxn ang="0">
                <a:pos x="connsiteX0" y="connsiteY0"/>
              </a:cxn>
              <a:cxn ang="0">
                <a:pos x="connsiteX1" y="connsiteY1"/>
              </a:cxn>
            </a:cxnLst>
            <a:rect l="l" t="t" r="r" b="b"/>
            <a:pathLst>
              <a:path w="197131" h="1168042">
                <a:moveTo>
                  <a:pt x="197131" y="0"/>
                </a:moveTo>
                <a:cubicBezTo>
                  <a:pt x="173264" y="397933"/>
                  <a:pt x="0" y="488205"/>
                  <a:pt x="39055" y="1168042"/>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a:off x="1374028" y="953091"/>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146" name="TextBox 145"/>
          <p:cNvSpPr txBox="1"/>
          <p:nvPr/>
        </p:nvSpPr>
        <p:spPr>
          <a:xfrm>
            <a:off x="1370392" y="2490584"/>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142" name="Rectangle 141"/>
          <p:cNvSpPr/>
          <p:nvPr/>
        </p:nvSpPr>
        <p:spPr>
          <a:xfrm>
            <a:off x="5021890" y="1454154"/>
            <a:ext cx="3352184" cy="1105991"/>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05895" y="1459711"/>
            <a:ext cx="3384175"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005895" y="2545561"/>
            <a:ext cx="3384175"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4985488" y="10152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a:off x="5085599" y="79297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30206" y="80170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74813" y="82868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19420" y="84297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64027" y="84059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08634" y="79297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53241" y="77868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97848" y="79773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42455" y="80487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87062" y="82154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31669" y="81916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76276" y="88344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20883" y="8691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65490" y="88106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110097" y="88106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254704" y="86678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9311" y="85249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543918" y="84297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688525" y="83582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833132" y="80963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77739" y="76439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122346" y="77392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266947" y="80487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254704" y="1459711"/>
            <a:ext cx="723035" cy="1085850"/>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6447953" y="499846"/>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7" name="TextBox 146"/>
          <p:cNvSpPr txBox="1"/>
          <p:nvPr/>
        </p:nvSpPr>
        <p:spPr>
          <a:xfrm>
            <a:off x="5230206" y="1093796"/>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148" name="TextBox 147"/>
          <p:cNvSpPr txBox="1"/>
          <p:nvPr/>
        </p:nvSpPr>
        <p:spPr>
          <a:xfrm>
            <a:off x="5324839" y="2490584"/>
            <a:ext cx="662361" cy="338554"/>
          </a:xfrm>
          <a:prstGeom prst="rect">
            <a:avLst/>
          </a:prstGeom>
          <a:noFill/>
        </p:spPr>
        <p:txBody>
          <a:bodyPr wrap="none" rtlCol="0">
            <a:spAutoFit/>
          </a:bodyPr>
          <a:lstStyle/>
          <a:p>
            <a:pPr algn="ctr"/>
            <a:r>
              <a:rPr lang="en-US" sz="1600" dirty="0" smtClean="0">
                <a:latin typeface="Arial" pitchFamily="34" charset="0"/>
                <a:cs typeface="Arial" pitchFamily="34" charset="0"/>
              </a:rPr>
              <a:t>Sand</a:t>
            </a:r>
          </a:p>
        </p:txBody>
      </p:sp>
      <p:sp>
        <p:nvSpPr>
          <p:cNvPr id="149" name="Rectangle 148"/>
          <p:cNvSpPr/>
          <p:nvPr/>
        </p:nvSpPr>
        <p:spPr>
          <a:xfrm>
            <a:off x="7254703" y="1310486"/>
            <a:ext cx="723035" cy="14922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149"/>
          <p:cNvSpPr/>
          <p:nvPr/>
        </p:nvSpPr>
        <p:spPr>
          <a:xfrm>
            <a:off x="4972788" y="8628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39655" y="8120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278648" y="7358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140"/>
          <p:cNvSpPr/>
          <p:nvPr/>
        </p:nvSpPr>
        <p:spPr>
          <a:xfrm>
            <a:off x="5628068" y="1879600"/>
            <a:ext cx="1799114" cy="1250737"/>
          </a:xfrm>
          <a:custGeom>
            <a:avLst/>
            <a:gdLst>
              <a:gd name="connsiteX0" fmla="*/ 952500 w 1895217"/>
              <a:gd name="connsiteY0" fmla="*/ 0 h 2324100"/>
              <a:gd name="connsiteX1" fmla="*/ 1866900 w 1895217"/>
              <a:gd name="connsiteY1" fmla="*/ 850900 h 2324100"/>
              <a:gd name="connsiteX2" fmla="*/ 0 w 1895217"/>
              <a:gd name="connsiteY2" fmla="*/ 2324100 h 2324100"/>
              <a:gd name="connsiteX3" fmla="*/ 0 w 1895217"/>
              <a:gd name="connsiteY3" fmla="*/ 2324100 h 2324100"/>
              <a:gd name="connsiteX0" fmla="*/ 952500 w 952499"/>
              <a:gd name="connsiteY0" fmla="*/ 0 h 2324100"/>
              <a:gd name="connsiteX1" fmla="*/ 0 w 952499"/>
              <a:gd name="connsiteY1" fmla="*/ 2324100 h 2324100"/>
              <a:gd name="connsiteX2" fmla="*/ 0 w 952499"/>
              <a:gd name="connsiteY2" fmla="*/ 2324100 h 2324100"/>
              <a:gd name="connsiteX0" fmla="*/ 2624431 w 2624431"/>
              <a:gd name="connsiteY0" fmla="*/ 0 h 2324100"/>
              <a:gd name="connsiteX1" fmla="*/ 1671931 w 2624431"/>
              <a:gd name="connsiteY1" fmla="*/ 2324100 h 2324100"/>
              <a:gd name="connsiteX2" fmla="*/ 0 w 2624431"/>
              <a:gd name="connsiteY2" fmla="*/ 893737 h 2324100"/>
              <a:gd name="connsiteX0" fmla="*/ 2624431 w 2624431"/>
              <a:gd name="connsiteY0" fmla="*/ 0 h 979559"/>
              <a:gd name="connsiteX1" fmla="*/ 1277430 w 2624431"/>
              <a:gd name="connsiteY1" fmla="*/ 979559 h 979559"/>
              <a:gd name="connsiteX2" fmla="*/ 0 w 2624431"/>
              <a:gd name="connsiteY2" fmla="*/ 893737 h 979559"/>
              <a:gd name="connsiteX0" fmla="*/ 2624431 w 2624431"/>
              <a:gd name="connsiteY0" fmla="*/ 0 h 893737"/>
              <a:gd name="connsiteX1" fmla="*/ 0 w 2624431"/>
              <a:gd name="connsiteY1" fmla="*/ 893737 h 893737"/>
              <a:gd name="connsiteX0" fmla="*/ 2628483 w 2628483"/>
              <a:gd name="connsiteY0" fmla="*/ 0 h 893737"/>
              <a:gd name="connsiteX1" fmla="*/ 4052 w 2628483"/>
              <a:gd name="connsiteY1" fmla="*/ 893737 h 893737"/>
              <a:gd name="connsiteX0" fmla="*/ 2984780 w 2984780"/>
              <a:gd name="connsiteY0" fmla="*/ 0 h 1036773"/>
              <a:gd name="connsiteX1" fmla="*/ 3419 w 2984780"/>
              <a:gd name="connsiteY1" fmla="*/ 1036773 h 1036773"/>
              <a:gd name="connsiteX0" fmla="*/ 2534761 w 2534761"/>
              <a:gd name="connsiteY0" fmla="*/ 0 h 1165506"/>
              <a:gd name="connsiteX1" fmla="*/ 4258 w 2534761"/>
              <a:gd name="connsiteY1" fmla="*/ 1165506 h 1165506"/>
              <a:gd name="connsiteX0" fmla="*/ 2533600 w 2533600"/>
              <a:gd name="connsiteY0" fmla="*/ 0 h 1165506"/>
              <a:gd name="connsiteX1" fmla="*/ 3097 w 2533600"/>
              <a:gd name="connsiteY1" fmla="*/ 1165506 h 1165506"/>
              <a:gd name="connsiteX0" fmla="*/ 2008413 w 2008413"/>
              <a:gd name="connsiteY0" fmla="*/ 0 h 1408668"/>
              <a:gd name="connsiteX1" fmla="*/ 3911 w 2008413"/>
              <a:gd name="connsiteY1" fmla="*/ 1408668 h 1408668"/>
            </a:gdLst>
            <a:ahLst/>
            <a:cxnLst>
              <a:cxn ang="0">
                <a:pos x="connsiteX0" y="connsiteY0"/>
              </a:cxn>
              <a:cxn ang="0">
                <a:pos x="connsiteX1" y="connsiteY1"/>
              </a:cxn>
            </a:cxnLst>
            <a:rect l="l" t="t" r="r" b="b"/>
            <a:pathLst>
              <a:path w="2008413" h="1408668">
                <a:moveTo>
                  <a:pt x="2008413" y="0"/>
                </a:moveTo>
                <a:cubicBezTo>
                  <a:pt x="1828675" y="1227648"/>
                  <a:pt x="-98137" y="538611"/>
                  <a:pt x="3911" y="1408668"/>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455493" y="3468739"/>
            <a:ext cx="1036196" cy="1770011"/>
          </a:xfrm>
          <a:prstGeom prst="rect">
            <a:avLst/>
          </a:prstGeom>
          <a:no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2698187" y="3468739"/>
            <a:ext cx="1036196" cy="1770011"/>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245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 t="3833" r="47088" b="10739"/>
          <a:stretch/>
        </p:blipFill>
        <p:spPr bwMode="auto">
          <a:xfrm>
            <a:off x="450863" y="3468739"/>
            <a:ext cx="1053526" cy="177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2698187" y="414020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845207" y="3771497"/>
            <a:ext cx="747705" cy="338554"/>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Water</a:t>
            </a:r>
          </a:p>
        </p:txBody>
      </p:sp>
      <p:sp>
        <p:nvSpPr>
          <p:cNvPr id="70" name="TextBox 69"/>
          <p:cNvSpPr txBox="1"/>
          <p:nvPr/>
        </p:nvSpPr>
        <p:spPr>
          <a:xfrm>
            <a:off x="2818951" y="4520198"/>
            <a:ext cx="800219" cy="338554"/>
          </a:xfrm>
          <a:prstGeom prst="rect">
            <a:avLst/>
          </a:prstGeom>
          <a:noFill/>
        </p:spPr>
        <p:txBody>
          <a:bodyPr wrap="none" rtlCol="0">
            <a:spAutoFit/>
          </a:bodyPr>
          <a:lstStyle/>
          <a:p>
            <a:pPr algn="ctr"/>
            <a:r>
              <a:rPr lang="en-US" sz="1600" b="1" dirty="0" smtClean="0">
                <a:effectLst>
                  <a:outerShdw blurRad="38100" dist="38100" dir="2700000" algn="tl">
                    <a:srgbClr val="000000">
                      <a:alpha val="43137"/>
                    </a:srgbClr>
                  </a:outerShdw>
                </a:effectLst>
                <a:latin typeface="Arial" pitchFamily="34" charset="0"/>
                <a:cs typeface="Arial" pitchFamily="34" charset="0"/>
              </a:rPr>
              <a:t>Solids</a:t>
            </a:r>
          </a:p>
        </p:txBody>
      </p:sp>
      <p:sp>
        <p:nvSpPr>
          <p:cNvPr id="71" name="Rectangle 70"/>
          <p:cNvSpPr/>
          <p:nvPr/>
        </p:nvSpPr>
        <p:spPr>
          <a:xfrm>
            <a:off x="4770493" y="3682597"/>
            <a:ext cx="1036196" cy="1564383"/>
          </a:xfrm>
          <a:prstGeom prst="rect">
            <a:avLst/>
          </a:prstGeom>
          <a:gradFill flip="none" rotWithShape="0">
            <a:gsLst>
              <a:gs pos="1000">
                <a:srgbClr val="03D4A8"/>
              </a:gs>
              <a:gs pos="9000">
                <a:srgbClr val="21D6E0"/>
              </a:gs>
              <a:gs pos="25000">
                <a:srgbClr val="0087E6"/>
              </a:gs>
              <a:gs pos="100000">
                <a:srgbClr val="005CBF"/>
              </a:gs>
            </a:gsLst>
            <a:lin ang="5400000" scaled="0"/>
            <a:tileRect/>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770493" y="414843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4917513" y="3779727"/>
            <a:ext cx="747705" cy="338554"/>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Water</a:t>
            </a:r>
          </a:p>
        </p:txBody>
      </p:sp>
      <p:sp>
        <p:nvSpPr>
          <p:cNvPr id="74" name="TextBox 73"/>
          <p:cNvSpPr txBox="1"/>
          <p:nvPr/>
        </p:nvSpPr>
        <p:spPr>
          <a:xfrm>
            <a:off x="4891257" y="4528428"/>
            <a:ext cx="800219" cy="338554"/>
          </a:xfrm>
          <a:prstGeom prst="rect">
            <a:avLst/>
          </a:prstGeom>
          <a:noFill/>
        </p:spPr>
        <p:txBody>
          <a:bodyPr wrap="none" rtlCol="0">
            <a:spAutoFit/>
          </a:bodyPr>
          <a:lstStyle/>
          <a:p>
            <a:pPr algn="ctr"/>
            <a:r>
              <a:rPr lang="en-US" sz="1600" b="1" dirty="0" smtClean="0">
                <a:effectLst>
                  <a:outerShdw blurRad="38100" dist="38100" dir="2700000" algn="tl">
                    <a:srgbClr val="000000">
                      <a:alpha val="43137"/>
                    </a:srgbClr>
                  </a:outerShdw>
                </a:effectLst>
                <a:latin typeface="Arial" pitchFamily="34" charset="0"/>
                <a:cs typeface="Arial" pitchFamily="34" charset="0"/>
              </a:rPr>
              <a:t>Solids</a:t>
            </a:r>
          </a:p>
        </p:txBody>
      </p:sp>
      <p:cxnSp>
        <p:nvCxnSpPr>
          <p:cNvPr id="75" name="Straight Connector 74"/>
          <p:cNvCxnSpPr/>
          <p:nvPr/>
        </p:nvCxnSpPr>
        <p:spPr>
          <a:xfrm>
            <a:off x="3773883" y="3468739"/>
            <a:ext cx="25219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469606" y="3689350"/>
            <a:ext cx="305906" cy="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862048" y="3682597"/>
            <a:ext cx="43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075998" y="3468739"/>
            <a:ext cx="622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982466" y="5236266"/>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075998" y="4148430"/>
            <a:ext cx="6221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212440" y="3468739"/>
            <a:ext cx="0" cy="67146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2212440" y="4143668"/>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 name="Right Arrow 92"/>
          <p:cNvSpPr/>
          <p:nvPr/>
        </p:nvSpPr>
        <p:spPr>
          <a:xfrm>
            <a:off x="1529883" y="4068676"/>
            <a:ext cx="469900" cy="578366"/>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p:cNvCxnSpPr/>
          <p:nvPr/>
        </p:nvCxnSpPr>
        <p:spPr>
          <a:xfrm flipH="1">
            <a:off x="3882146" y="5238750"/>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3906305" y="346873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603298" y="3289300"/>
            <a:ext cx="0" cy="1794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4610442" y="3692122"/>
            <a:ext cx="0" cy="21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824655" y="4214200"/>
            <a:ext cx="284160" cy="19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p:cNvSpPr txBox="1"/>
          <p:nvPr/>
        </p:nvSpPr>
        <p:spPr>
          <a:xfrm>
            <a:off x="3737015" y="4125319"/>
            <a:ext cx="332142" cy="338554"/>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H</a:t>
            </a:r>
            <a:endParaRPr lang="en-US" sz="1600" baseline="-25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18" name="Rectangle 117"/>
          <p:cNvSpPr/>
          <p:nvPr/>
        </p:nvSpPr>
        <p:spPr>
          <a:xfrm>
            <a:off x="2060834" y="3692122"/>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2098934" y="4562605"/>
            <a:ext cx="284160" cy="19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TextBox 116"/>
          <p:cNvSpPr txBox="1"/>
          <p:nvPr/>
        </p:nvSpPr>
        <p:spPr>
          <a:xfrm>
            <a:off x="1962908" y="3553574"/>
            <a:ext cx="389850" cy="338554"/>
          </a:xfrm>
          <a:prstGeom prst="rect">
            <a:avLst/>
          </a:prstGeom>
          <a:noFill/>
          <a:ln>
            <a:noFill/>
          </a:ln>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V</a:t>
            </a:r>
            <a:r>
              <a:rPr lang="en-US" sz="1600" baseline="-25000" dirty="0" smtClean="0">
                <a:effectLst>
                  <a:outerShdw blurRad="38100" dist="38100" dir="2700000" algn="tl">
                    <a:srgbClr val="000000">
                      <a:alpha val="43137"/>
                    </a:srgbClr>
                  </a:outerShdw>
                </a:effectLst>
                <a:latin typeface="Arial" pitchFamily="34" charset="0"/>
                <a:cs typeface="Arial" pitchFamily="34" charset="0"/>
              </a:rPr>
              <a:t>v</a:t>
            </a:r>
          </a:p>
        </p:txBody>
      </p:sp>
      <p:sp>
        <p:nvSpPr>
          <p:cNvPr id="123" name="TextBox 122"/>
          <p:cNvSpPr txBox="1"/>
          <p:nvPr/>
        </p:nvSpPr>
        <p:spPr>
          <a:xfrm>
            <a:off x="1990522" y="4487291"/>
            <a:ext cx="396262" cy="338554"/>
          </a:xfrm>
          <a:prstGeom prst="rect">
            <a:avLst/>
          </a:prstGeom>
          <a:solidFill>
            <a:schemeClr val="bg1"/>
          </a:solidFill>
          <a:ln>
            <a:noFill/>
          </a:ln>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V</a:t>
            </a:r>
            <a:r>
              <a:rPr lang="en-US" sz="1600" baseline="-25000" dirty="0" smtClean="0">
                <a:effectLst>
                  <a:outerShdw blurRad="38100" dist="38100" dir="2700000" algn="tl">
                    <a:srgbClr val="000000">
                      <a:alpha val="43137"/>
                    </a:srgbClr>
                  </a:outerShdw>
                </a:effectLst>
                <a:latin typeface="Arial" pitchFamily="34" charset="0"/>
                <a:cs typeface="Arial" pitchFamily="34" charset="0"/>
              </a:rPr>
              <a:t>s</a:t>
            </a:r>
          </a:p>
        </p:txBody>
      </p:sp>
      <p:sp>
        <p:nvSpPr>
          <p:cNvPr id="124" name="TextBox 123"/>
          <p:cNvSpPr txBox="1"/>
          <p:nvPr/>
        </p:nvSpPr>
        <p:spPr>
          <a:xfrm>
            <a:off x="4183057" y="3040466"/>
            <a:ext cx="423513" cy="338554"/>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latin typeface="Symbol" pitchFamily="18" charset="2"/>
                <a:cs typeface="Arial" pitchFamily="34" charset="0"/>
              </a:rPr>
              <a:t>D</a:t>
            </a:r>
            <a:r>
              <a:rPr lang="en-US" sz="1600" dirty="0" smtClean="0">
                <a:effectLst>
                  <a:outerShdw blurRad="38100" dist="38100" dir="2700000" algn="tl">
                    <a:srgbClr val="000000">
                      <a:alpha val="43137"/>
                    </a:srgbClr>
                  </a:outerShdw>
                </a:effectLst>
                <a:latin typeface="Arial" pitchFamily="34" charset="0"/>
                <a:cs typeface="Arial" pitchFamily="34" charset="0"/>
              </a:rPr>
              <a:t>e</a:t>
            </a:r>
            <a:endParaRPr lang="en-US" sz="1600" baseline="-25000" dirty="0" smtClean="0">
              <a:effectLst>
                <a:outerShdw blurRad="38100" dist="38100" dir="2700000" algn="tl">
                  <a:srgbClr val="000000">
                    <a:alpha val="43137"/>
                  </a:srgbClr>
                </a:outerShdw>
              </a:effectLst>
              <a:latin typeface="Arial" pitchFamily="34" charset="0"/>
              <a:cs typeface="Arial" pitchFamily="34" charset="0"/>
            </a:endParaRPr>
          </a:p>
        </p:txBody>
      </p:sp>
      <p:cxnSp>
        <p:nvCxnSpPr>
          <p:cNvPr id="125" name="Straight Arrow Connector 124"/>
          <p:cNvCxnSpPr/>
          <p:nvPr/>
        </p:nvCxnSpPr>
        <p:spPr>
          <a:xfrm>
            <a:off x="6070111" y="3282528"/>
            <a:ext cx="0" cy="179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070111" y="3675825"/>
            <a:ext cx="0" cy="216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009315" y="3033694"/>
            <a:ext cx="457177" cy="338554"/>
          </a:xfrm>
          <a:prstGeom prst="rect">
            <a:avLst/>
          </a:prstGeom>
          <a:noFill/>
        </p:spPr>
        <p:txBody>
          <a:bodyPr wrap="none" rtlCol="0">
            <a:spAutoFit/>
          </a:bodyPr>
          <a:lstStyle/>
          <a:p>
            <a:pPr algn="ctr"/>
            <a:r>
              <a:rPr lang="en-US" sz="1600" dirty="0" smtClean="0">
                <a:solidFill>
                  <a:srgbClr val="FF0000"/>
                </a:solidFill>
                <a:effectLst>
                  <a:outerShdw blurRad="38100" dist="38100" dir="2700000" algn="tl">
                    <a:srgbClr val="000000">
                      <a:alpha val="43137"/>
                    </a:srgbClr>
                  </a:outerShdw>
                </a:effectLst>
                <a:latin typeface="Symbol" pitchFamily="18" charset="2"/>
                <a:cs typeface="Arial" pitchFamily="34" charset="0"/>
              </a:rPr>
              <a:t>D</a:t>
            </a:r>
            <a:r>
              <a:rPr lang="en-US" sz="1600" dirty="0">
                <a:solidFill>
                  <a:srgbClr val="FF0000"/>
                </a:solidFill>
                <a:effectLst>
                  <a:outerShdw blurRad="38100" dist="38100" dir="2700000" algn="tl">
                    <a:srgbClr val="000000">
                      <a:alpha val="43137"/>
                    </a:srgbClr>
                  </a:outerShdw>
                </a:effectLst>
                <a:latin typeface="Arial" pitchFamily="34" charset="0"/>
                <a:cs typeface="Arial" pitchFamily="34" charset="0"/>
              </a:rPr>
              <a:t>H</a:t>
            </a:r>
            <a:endParaRPr lang="en-US" sz="1600"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0" name="Rectangle 129"/>
          <p:cNvSpPr/>
          <p:nvPr/>
        </p:nvSpPr>
        <p:spPr>
          <a:xfrm>
            <a:off x="4770493" y="3468740"/>
            <a:ext cx="1036196" cy="223382"/>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Arrow Connector 133"/>
          <p:cNvCxnSpPr/>
          <p:nvPr/>
        </p:nvCxnSpPr>
        <p:spPr>
          <a:xfrm>
            <a:off x="5635476" y="31756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4948466" y="3171620"/>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119987"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291508"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5463029" y="31756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634550"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4776945" y="3168834"/>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806072" y="318328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347665" y="2886657"/>
            <a:ext cx="284052" cy="307777"/>
          </a:xfrm>
          <a:prstGeom prst="rect">
            <a:avLst/>
          </a:prstGeom>
          <a:noFill/>
        </p:spPr>
        <p:txBody>
          <a:bodyPr wrap="none" rtlCol="0">
            <a:spAutoFit/>
          </a:bodyPr>
          <a:lstStyle/>
          <a:p>
            <a:pPr algn="ctr"/>
            <a:r>
              <a:rPr lang="en-US" sz="14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14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40096" y="5447258"/>
            <a:ext cx="1197764" cy="369332"/>
          </a:xfrm>
          <a:prstGeom prst="rect">
            <a:avLst/>
          </a:prstGeom>
          <a:noFill/>
        </p:spPr>
        <p:txBody>
          <a:bodyPr wrap="none" rtlCol="0">
            <a:spAutoFit/>
          </a:bodyPr>
          <a:lstStyle/>
          <a:p>
            <a:r>
              <a:rPr lang="en-US" dirty="0" smtClean="0">
                <a:solidFill>
                  <a:schemeClr val="tx1"/>
                </a:solidFill>
              </a:rPr>
              <a:t>Soil Block</a:t>
            </a:r>
            <a:endParaRPr lang="en-US" dirty="0">
              <a:solidFill>
                <a:schemeClr val="tx1"/>
              </a:solidFill>
            </a:endParaRPr>
          </a:p>
        </p:txBody>
      </p:sp>
      <p:sp>
        <p:nvSpPr>
          <p:cNvPr id="104" name="TextBox 103"/>
          <p:cNvSpPr txBox="1"/>
          <p:nvPr/>
        </p:nvSpPr>
        <p:spPr>
          <a:xfrm>
            <a:off x="3394008" y="5447258"/>
            <a:ext cx="1774845" cy="369332"/>
          </a:xfrm>
          <a:prstGeom prst="rect">
            <a:avLst/>
          </a:prstGeom>
          <a:noFill/>
        </p:spPr>
        <p:txBody>
          <a:bodyPr wrap="none" rtlCol="0">
            <a:spAutoFit/>
          </a:bodyPr>
          <a:lstStyle/>
          <a:p>
            <a:r>
              <a:rPr lang="en-US" dirty="0" smtClean="0"/>
              <a:t>Phase Diagram</a:t>
            </a:r>
            <a:endParaRPr lang="en-US" dirty="0"/>
          </a:p>
        </p:txBody>
      </p:sp>
      <p:cxnSp>
        <p:nvCxnSpPr>
          <p:cNvPr id="105" name="Straight Arrow Connector 104"/>
          <p:cNvCxnSpPr/>
          <p:nvPr/>
        </p:nvCxnSpPr>
        <p:spPr>
          <a:xfrm>
            <a:off x="231042" y="346873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49392" y="4214200"/>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65483" y="4129057"/>
            <a:ext cx="332142" cy="338554"/>
          </a:xfrm>
          <a:prstGeom prst="rect">
            <a:avLst/>
          </a:prstGeom>
          <a:solidFill>
            <a:schemeClr val="bg1"/>
          </a:solidFill>
          <a:ln>
            <a:solidFill>
              <a:schemeClr val="bg1"/>
            </a:solidFill>
          </a:ln>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H</a:t>
            </a:r>
            <a:endParaRPr lang="en-US" sz="1600" baseline="-25000" dirty="0" smtClean="0">
              <a:effectLst>
                <a:outerShdw blurRad="38100" dist="38100" dir="2700000" algn="tl">
                  <a:srgbClr val="000000">
                    <a:alpha val="43137"/>
                  </a:srgbClr>
                </a:outerShdw>
              </a:effectLst>
              <a:latin typeface="Arial" pitchFamily="34" charset="0"/>
              <a:cs typeface="Arial" pitchFamily="34" charset="0"/>
            </a:endParaRPr>
          </a:p>
        </p:txBody>
      </p:sp>
      <p:cxnSp>
        <p:nvCxnSpPr>
          <p:cNvPr id="113" name="Straight Connector 112"/>
          <p:cNvCxnSpPr/>
          <p:nvPr/>
        </p:nvCxnSpPr>
        <p:spPr>
          <a:xfrm rot="10800000" flipV="1">
            <a:off x="71439" y="3467894"/>
            <a:ext cx="38099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flipV="1">
            <a:off x="69056" y="5241925"/>
            <a:ext cx="38099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7"/>
          <p:cNvSpPr>
            <a:spLocks noChangeArrowheads="1"/>
          </p:cNvSpPr>
          <p:nvPr/>
        </p:nvSpPr>
        <p:spPr bwMode="auto">
          <a:xfrm rot="925403">
            <a:off x="7051782" y="3510980"/>
            <a:ext cx="1848645" cy="1843439"/>
          </a:xfrm>
          <a:prstGeom prst="ellipse">
            <a:avLst/>
          </a:prstGeom>
          <a:gradFill rotWithShape="0">
            <a:gsLst>
              <a:gs pos="0">
                <a:srgbClr val="FFFFFF"/>
              </a:gs>
              <a:gs pos="100000">
                <a:srgbClr val="FFFFFF"/>
              </a:gs>
            </a:gsLst>
            <a:lin ang="20760000" scaled="1"/>
          </a:gradFill>
          <a:ln w="9525">
            <a:noFill/>
            <a:round/>
            <a:headEnd/>
            <a:tailEnd/>
          </a:ln>
        </p:spPr>
        <p:txBody>
          <a:bodyPr/>
          <a:lstStyle/>
          <a:p>
            <a:endParaRPr lang="en-US" dirty="0"/>
          </a:p>
        </p:txBody>
      </p:sp>
      <p:sp>
        <p:nvSpPr>
          <p:cNvPr id="121" name="Freeform 8"/>
          <p:cNvSpPr>
            <a:spLocks noChangeArrowheads="1"/>
          </p:cNvSpPr>
          <p:nvPr/>
        </p:nvSpPr>
        <p:spPr bwMode="auto">
          <a:xfrm rot="925403">
            <a:off x="7426248" y="3924040"/>
            <a:ext cx="1249787" cy="1158658"/>
          </a:xfrm>
          <a:custGeom>
            <a:avLst/>
            <a:gdLst>
              <a:gd name="T0" fmla="*/ 128528779 w 480"/>
              <a:gd name="T1" fmla="*/ 776208660 h 445"/>
              <a:gd name="T2" fmla="*/ 153728748 w 480"/>
              <a:gd name="T3" fmla="*/ 849294215 h 445"/>
              <a:gd name="T4" fmla="*/ 173891580 w 480"/>
              <a:gd name="T5" fmla="*/ 904737677 h 445"/>
              <a:gd name="T6" fmla="*/ 206652810 w 480"/>
              <a:gd name="T7" fmla="*/ 942539243 h 445"/>
              <a:gd name="T8" fmla="*/ 246975349 w 480"/>
              <a:gd name="T9" fmla="*/ 957660187 h 445"/>
              <a:gd name="T10" fmla="*/ 304938134 w 480"/>
              <a:gd name="T11" fmla="*/ 960181138 h 445"/>
              <a:gd name="T12" fmla="*/ 350302523 w 480"/>
              <a:gd name="T13" fmla="*/ 947579558 h 445"/>
              <a:gd name="T14" fmla="*/ 405745946 w 480"/>
              <a:gd name="T15" fmla="*/ 929939250 h 445"/>
              <a:gd name="T16" fmla="*/ 504031320 w 480"/>
              <a:gd name="T17" fmla="*/ 914818306 h 445"/>
              <a:gd name="T18" fmla="*/ 549394121 w 480"/>
              <a:gd name="T19" fmla="*/ 917337670 h 445"/>
              <a:gd name="T20" fmla="*/ 604837545 w 480"/>
              <a:gd name="T21" fmla="*/ 940019879 h 445"/>
              <a:gd name="T22" fmla="*/ 655240657 w 480"/>
              <a:gd name="T23" fmla="*/ 975302082 h 445"/>
              <a:gd name="T24" fmla="*/ 703124407 w 480"/>
              <a:gd name="T25" fmla="*/ 1018143963 h 445"/>
              <a:gd name="T26" fmla="*/ 748487208 w 480"/>
              <a:gd name="T27" fmla="*/ 1060987432 h 445"/>
              <a:gd name="T28" fmla="*/ 793850009 w 480"/>
              <a:gd name="T29" fmla="*/ 1096269635 h 445"/>
              <a:gd name="T30" fmla="*/ 844253320 w 480"/>
              <a:gd name="T31" fmla="*/ 1118950257 h 445"/>
              <a:gd name="T32" fmla="*/ 897175794 w 480"/>
              <a:gd name="T33" fmla="*/ 1116430893 h 445"/>
              <a:gd name="T34" fmla="*/ 932457972 w 480"/>
              <a:gd name="T35" fmla="*/ 1103829313 h 445"/>
              <a:gd name="T36" fmla="*/ 980341723 w 480"/>
              <a:gd name="T37" fmla="*/ 1063506795 h 445"/>
              <a:gd name="T38" fmla="*/ 1028223885 w 480"/>
              <a:gd name="T39" fmla="*/ 1010584285 h 445"/>
              <a:gd name="T40" fmla="*/ 1076107636 w 480"/>
              <a:gd name="T41" fmla="*/ 942539243 h 445"/>
              <a:gd name="T42" fmla="*/ 1118949487 w 480"/>
              <a:gd name="T43" fmla="*/ 869455474 h 445"/>
              <a:gd name="T44" fmla="*/ 1156752615 w 480"/>
              <a:gd name="T45" fmla="*/ 791329604 h 445"/>
              <a:gd name="T46" fmla="*/ 1184473533 w 480"/>
              <a:gd name="T47" fmla="*/ 718245835 h 445"/>
              <a:gd name="T48" fmla="*/ 1204634778 w 480"/>
              <a:gd name="T49" fmla="*/ 650200793 h 445"/>
              <a:gd name="T50" fmla="*/ 1209675089 w 480"/>
              <a:gd name="T51" fmla="*/ 594757331 h 445"/>
              <a:gd name="T52" fmla="*/ 1202115416 w 480"/>
              <a:gd name="T53" fmla="*/ 556955765 h 445"/>
              <a:gd name="T54" fmla="*/ 1186994483 w 480"/>
              <a:gd name="T55" fmla="*/ 534273555 h 445"/>
              <a:gd name="T56" fmla="*/ 1151712304 w 480"/>
              <a:gd name="T57" fmla="*/ 493951038 h 445"/>
              <a:gd name="T58" fmla="*/ 1101309192 w 480"/>
              <a:gd name="T59" fmla="*/ 443547891 h 445"/>
              <a:gd name="T60" fmla="*/ 1043344819 w 480"/>
              <a:gd name="T61" fmla="*/ 388104330 h 445"/>
              <a:gd name="T62" fmla="*/ 975301411 w 480"/>
              <a:gd name="T63" fmla="*/ 327620554 h 445"/>
              <a:gd name="T64" fmla="*/ 904737054 w 480"/>
              <a:gd name="T65" fmla="*/ 267136778 h 445"/>
              <a:gd name="T66" fmla="*/ 831651549 w 480"/>
              <a:gd name="T67" fmla="*/ 209173952 h 445"/>
              <a:gd name="T68" fmla="*/ 761087192 w 480"/>
              <a:gd name="T69" fmla="*/ 156249805 h 445"/>
              <a:gd name="T70" fmla="*/ 693043785 w 480"/>
              <a:gd name="T71" fmla="*/ 110886973 h 445"/>
              <a:gd name="T72" fmla="*/ 635079412 w 480"/>
              <a:gd name="T73" fmla="*/ 75604745 h 445"/>
              <a:gd name="T74" fmla="*/ 589716611 w 480"/>
              <a:gd name="T75" fmla="*/ 55443486 h 445"/>
              <a:gd name="T76" fmla="*/ 524192565 w 480"/>
              <a:gd name="T77" fmla="*/ 35282215 h 445"/>
              <a:gd name="T78" fmla="*/ 456149157 w 480"/>
              <a:gd name="T79" fmla="*/ 12601584 h 445"/>
              <a:gd name="T80" fmla="*/ 393144374 w 480"/>
              <a:gd name="T81" fmla="*/ 2520952 h 445"/>
              <a:gd name="T82" fmla="*/ 325100967 w 480"/>
              <a:gd name="T83" fmla="*/ 2520952 h 445"/>
              <a:gd name="T84" fmla="*/ 262096283 w 480"/>
              <a:gd name="T85" fmla="*/ 12601584 h 445"/>
              <a:gd name="T86" fmla="*/ 221773793 w 480"/>
              <a:gd name="T87" fmla="*/ 32762852 h 445"/>
              <a:gd name="T88" fmla="*/ 201612498 w 480"/>
              <a:gd name="T89" fmla="*/ 63004752 h 445"/>
              <a:gd name="T90" fmla="*/ 199093136 w 480"/>
              <a:gd name="T91" fmla="*/ 103327270 h 445"/>
              <a:gd name="T92" fmla="*/ 199093136 w 480"/>
              <a:gd name="T93" fmla="*/ 148690127 h 445"/>
              <a:gd name="T94" fmla="*/ 199093136 w 480"/>
              <a:gd name="T95" fmla="*/ 194052959 h 445"/>
              <a:gd name="T96" fmla="*/ 189012514 w 480"/>
              <a:gd name="T97" fmla="*/ 239415840 h 445"/>
              <a:gd name="T98" fmla="*/ 161290009 w 480"/>
              <a:gd name="T99" fmla="*/ 279738358 h 445"/>
              <a:gd name="T100" fmla="*/ 105846585 w 480"/>
              <a:gd name="T101" fmla="*/ 312499610 h 445"/>
              <a:gd name="T102" fmla="*/ 57964398 w 480"/>
              <a:gd name="T103" fmla="*/ 335181820 h 445"/>
              <a:gd name="T104" fmla="*/ 20161251 w 480"/>
              <a:gd name="T105" fmla="*/ 378023701 h 445"/>
              <a:gd name="T106" fmla="*/ 2520950 w 480"/>
              <a:gd name="T107" fmla="*/ 428426947 h 445"/>
              <a:gd name="T108" fmla="*/ 2520950 w 480"/>
              <a:gd name="T109" fmla="*/ 483870408 h 445"/>
              <a:gd name="T110" fmla="*/ 17641889 w 480"/>
              <a:gd name="T111" fmla="*/ 544354184 h 445"/>
              <a:gd name="T112" fmla="*/ 40322502 w 480"/>
              <a:gd name="T113" fmla="*/ 602318597 h 445"/>
              <a:gd name="T114" fmla="*/ 70564382 w 480"/>
              <a:gd name="T115" fmla="*/ 660281422 h 445"/>
              <a:gd name="T116" fmla="*/ 98286887 w 480"/>
              <a:gd name="T117" fmla="*/ 715724884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w="9525">
            <a:noFill/>
            <a:round/>
            <a:headEnd/>
            <a:tailEnd/>
          </a:ln>
        </p:spPr>
        <p:txBody>
          <a:bodyPr/>
          <a:lstStyle/>
          <a:p>
            <a:endParaRPr lang="en-US" dirty="0"/>
          </a:p>
        </p:txBody>
      </p:sp>
      <p:sp>
        <p:nvSpPr>
          <p:cNvPr id="122" name="Freeform 9"/>
          <p:cNvSpPr>
            <a:spLocks noChangeArrowheads="1"/>
          </p:cNvSpPr>
          <p:nvPr/>
        </p:nvSpPr>
        <p:spPr bwMode="auto">
          <a:xfrm rot="925403">
            <a:off x="7655826" y="4090551"/>
            <a:ext cx="406181" cy="476482"/>
          </a:xfrm>
          <a:custGeom>
            <a:avLst/>
            <a:gdLst>
              <a:gd name="T0" fmla="*/ 136088434 w 156"/>
              <a:gd name="T1" fmla="*/ 40322568 h 183"/>
              <a:gd name="T2" fmla="*/ 183972178 w 156"/>
              <a:gd name="T3" fmla="*/ 12601596 h 183"/>
              <a:gd name="T4" fmla="*/ 216733452 w 156"/>
              <a:gd name="T5" fmla="*/ 2520954 h 183"/>
              <a:gd name="T6" fmla="*/ 244454366 w 156"/>
              <a:gd name="T7" fmla="*/ 0 h 183"/>
              <a:gd name="T8" fmla="*/ 272176868 w 156"/>
              <a:gd name="T9" fmla="*/ 2520954 h 183"/>
              <a:gd name="T10" fmla="*/ 284776850 w 156"/>
              <a:gd name="T11" fmla="*/ 2520954 h 183"/>
              <a:gd name="T12" fmla="*/ 307459041 w 156"/>
              <a:gd name="T13" fmla="*/ 17641918 h 183"/>
              <a:gd name="T14" fmla="*/ 322579973 w 156"/>
              <a:gd name="T15" fmla="*/ 50403207 h 183"/>
              <a:gd name="T16" fmla="*/ 332660594 w 156"/>
              <a:gd name="T17" fmla="*/ 90725776 h 183"/>
              <a:gd name="T18" fmla="*/ 342741215 w 156"/>
              <a:gd name="T19" fmla="*/ 128528990 h 183"/>
              <a:gd name="T20" fmla="*/ 357862147 w 156"/>
              <a:gd name="T21" fmla="*/ 156249954 h 183"/>
              <a:gd name="T22" fmla="*/ 372983078 w 156"/>
              <a:gd name="T23" fmla="*/ 176411232 h 183"/>
              <a:gd name="T24" fmla="*/ 393144320 w 156"/>
              <a:gd name="T25" fmla="*/ 216733837 h 183"/>
              <a:gd name="T26" fmla="*/ 390624959 w 156"/>
              <a:gd name="T27" fmla="*/ 257056393 h 183"/>
              <a:gd name="T28" fmla="*/ 380544338 w 156"/>
              <a:gd name="T29" fmla="*/ 269657986 h 183"/>
              <a:gd name="T30" fmla="*/ 350302475 w 156"/>
              <a:gd name="T31" fmla="*/ 292338630 h 183"/>
              <a:gd name="T32" fmla="*/ 309978403 w 156"/>
              <a:gd name="T33" fmla="*/ 320061181 h 183"/>
              <a:gd name="T34" fmla="*/ 292338110 w 156"/>
              <a:gd name="T35" fmla="*/ 340222459 h 183"/>
              <a:gd name="T36" fmla="*/ 274696229 w 156"/>
              <a:gd name="T37" fmla="*/ 378024061 h 183"/>
              <a:gd name="T38" fmla="*/ 267136557 w 156"/>
              <a:gd name="T39" fmla="*/ 415827251 h 183"/>
              <a:gd name="T40" fmla="*/ 254534987 w 156"/>
              <a:gd name="T41" fmla="*/ 443548314 h 183"/>
              <a:gd name="T42" fmla="*/ 239414056 w 156"/>
              <a:gd name="T43" fmla="*/ 453628953 h 183"/>
              <a:gd name="T44" fmla="*/ 204131832 w 156"/>
              <a:gd name="T45" fmla="*/ 461190226 h 183"/>
              <a:gd name="T46" fmla="*/ 161289987 w 156"/>
              <a:gd name="T47" fmla="*/ 453628953 h 183"/>
              <a:gd name="T48" fmla="*/ 120967502 w 156"/>
              <a:gd name="T49" fmla="*/ 435988628 h 183"/>
              <a:gd name="T50" fmla="*/ 93246563 w 156"/>
              <a:gd name="T51" fmla="*/ 413306298 h 183"/>
              <a:gd name="T52" fmla="*/ 80644993 w 156"/>
              <a:gd name="T53" fmla="*/ 390625654 h 183"/>
              <a:gd name="T54" fmla="*/ 80644993 w 156"/>
              <a:gd name="T55" fmla="*/ 347782144 h 183"/>
              <a:gd name="T56" fmla="*/ 83165942 w 156"/>
              <a:gd name="T57" fmla="*/ 322580547 h 183"/>
              <a:gd name="T58" fmla="*/ 73083734 w 156"/>
              <a:gd name="T59" fmla="*/ 277217671 h 183"/>
              <a:gd name="T60" fmla="*/ 25201559 w 156"/>
              <a:gd name="T61" fmla="*/ 257056393 h 183"/>
              <a:gd name="T62" fmla="*/ 17640299 w 156"/>
              <a:gd name="T63" fmla="*/ 252016074 h 183"/>
              <a:gd name="T64" fmla="*/ 5040312 w 156"/>
              <a:gd name="T65" fmla="*/ 236895115 h 183"/>
              <a:gd name="T66" fmla="*/ 0 w 156"/>
              <a:gd name="T67" fmla="*/ 214214471 h 183"/>
              <a:gd name="T68" fmla="*/ 5040312 w 156"/>
              <a:gd name="T69" fmla="*/ 186491871 h 183"/>
              <a:gd name="T70" fmla="*/ 17640299 w 156"/>
              <a:gd name="T71" fmla="*/ 156249954 h 183"/>
              <a:gd name="T72" fmla="*/ 40322497 w 156"/>
              <a:gd name="T73" fmla="*/ 123488671 h 183"/>
              <a:gd name="T74" fmla="*/ 68043423 w 156"/>
              <a:gd name="T75" fmla="*/ 90725776 h 183"/>
              <a:gd name="T76" fmla="*/ 108365932 w 156"/>
              <a:gd name="T77" fmla="*/ 57964493 h 183"/>
              <a:gd name="T78" fmla="*/ 108365932 w 156"/>
              <a:gd name="T79" fmla="*/ 57964493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dirty="0"/>
          </a:p>
        </p:txBody>
      </p:sp>
      <p:sp>
        <p:nvSpPr>
          <p:cNvPr id="128" name="Freeform 10"/>
          <p:cNvSpPr>
            <a:spLocks noChangeArrowheads="1"/>
          </p:cNvSpPr>
          <p:nvPr/>
        </p:nvSpPr>
        <p:spPr bwMode="auto">
          <a:xfrm rot="925403">
            <a:off x="8009493" y="4318722"/>
            <a:ext cx="481690" cy="403578"/>
          </a:xfrm>
          <a:custGeom>
            <a:avLst/>
            <a:gdLst>
              <a:gd name="T0" fmla="*/ 68045131 w 185"/>
              <a:gd name="T1" fmla="*/ 93246753 h 155"/>
              <a:gd name="T2" fmla="*/ 32762882 w 185"/>
              <a:gd name="T3" fmla="*/ 133569343 h 155"/>
              <a:gd name="T4" fmla="*/ 12601595 w 185"/>
              <a:gd name="T5" fmla="*/ 163811268 h 155"/>
              <a:gd name="T6" fmla="*/ 5040321 w 185"/>
              <a:gd name="T7" fmla="*/ 189012872 h 155"/>
              <a:gd name="T8" fmla="*/ 0 w 185"/>
              <a:gd name="T9" fmla="*/ 214214525 h 155"/>
              <a:gd name="T10" fmla="*/ 0 w 185"/>
              <a:gd name="T11" fmla="*/ 229335487 h 155"/>
              <a:gd name="T12" fmla="*/ 7561276 w 185"/>
              <a:gd name="T13" fmla="*/ 254537091 h 155"/>
              <a:gd name="T14" fmla="*/ 35282248 w 185"/>
              <a:gd name="T15" fmla="*/ 274698374 h 155"/>
              <a:gd name="T16" fmla="*/ 73085450 w 185"/>
              <a:gd name="T17" fmla="*/ 294859657 h 155"/>
              <a:gd name="T18" fmla="*/ 108367711 w 185"/>
              <a:gd name="T19" fmla="*/ 315020940 h 155"/>
              <a:gd name="T20" fmla="*/ 131048354 w 185"/>
              <a:gd name="T21" fmla="*/ 332661269 h 155"/>
              <a:gd name="T22" fmla="*/ 146169313 w 185"/>
              <a:gd name="T23" fmla="*/ 352822552 h 155"/>
              <a:gd name="T24" fmla="*/ 181451549 w 185"/>
              <a:gd name="T25" fmla="*/ 380545110 h 155"/>
              <a:gd name="T26" fmla="*/ 221774154 w 185"/>
              <a:gd name="T27" fmla="*/ 390625752 h 155"/>
              <a:gd name="T28" fmla="*/ 236895112 w 185"/>
              <a:gd name="T29" fmla="*/ 383064477 h 155"/>
              <a:gd name="T30" fmla="*/ 264617662 w 185"/>
              <a:gd name="T31" fmla="*/ 357862873 h 155"/>
              <a:gd name="T32" fmla="*/ 299899898 w 185"/>
              <a:gd name="T33" fmla="*/ 325101582 h 155"/>
              <a:gd name="T34" fmla="*/ 325101495 w 185"/>
              <a:gd name="T35" fmla="*/ 312499986 h 155"/>
              <a:gd name="T36" fmla="*/ 367943417 w 185"/>
              <a:gd name="T37" fmla="*/ 302419345 h 155"/>
              <a:gd name="T38" fmla="*/ 403225653 w 185"/>
              <a:gd name="T39" fmla="*/ 304940299 h 155"/>
              <a:gd name="T40" fmla="*/ 435988622 w 185"/>
              <a:gd name="T41" fmla="*/ 299899978 h 155"/>
              <a:gd name="T42" fmla="*/ 448588627 w 185"/>
              <a:gd name="T43" fmla="*/ 289819337 h 155"/>
              <a:gd name="T44" fmla="*/ 461190219 w 185"/>
              <a:gd name="T45" fmla="*/ 254537091 h 155"/>
              <a:gd name="T46" fmla="*/ 466230538 w 185"/>
              <a:gd name="T47" fmla="*/ 211693571 h 155"/>
              <a:gd name="T48" fmla="*/ 458669265 w 185"/>
              <a:gd name="T49" fmla="*/ 166330635 h 155"/>
              <a:gd name="T50" fmla="*/ 441028941 w 185"/>
              <a:gd name="T51" fmla="*/ 136088710 h 155"/>
              <a:gd name="T52" fmla="*/ 420867664 w 185"/>
              <a:gd name="T53" fmla="*/ 118448381 h 155"/>
              <a:gd name="T54" fmla="*/ 380545009 w 185"/>
              <a:gd name="T55" fmla="*/ 108367740 h 155"/>
              <a:gd name="T56" fmla="*/ 352822458 w 185"/>
              <a:gd name="T57" fmla="*/ 103327394 h 155"/>
              <a:gd name="T58" fmla="*/ 315020857 w 185"/>
              <a:gd name="T59" fmla="*/ 85685478 h 155"/>
              <a:gd name="T60" fmla="*/ 304940218 w 185"/>
              <a:gd name="T61" fmla="*/ 32762891 h 155"/>
              <a:gd name="T62" fmla="*/ 302419264 w 185"/>
              <a:gd name="T63" fmla="*/ 25201610 h 155"/>
              <a:gd name="T64" fmla="*/ 289819260 w 185"/>
              <a:gd name="T65" fmla="*/ 10080645 h 155"/>
              <a:gd name="T66" fmla="*/ 269657982 w 185"/>
              <a:gd name="T67" fmla="*/ 0 h 155"/>
              <a:gd name="T68" fmla="*/ 241935431 w 185"/>
              <a:gd name="T69" fmla="*/ 0 h 155"/>
              <a:gd name="T70" fmla="*/ 209174149 w 185"/>
              <a:gd name="T71" fmla="*/ 5040322 h 155"/>
              <a:gd name="T72" fmla="*/ 171370910 w 185"/>
              <a:gd name="T73" fmla="*/ 17641923 h 155"/>
              <a:gd name="T74" fmla="*/ 133569308 w 185"/>
              <a:gd name="T75" fmla="*/ 37803212 h 155"/>
              <a:gd name="T76" fmla="*/ 93246728 w 185"/>
              <a:gd name="T77" fmla="*/ 68045149 h 155"/>
              <a:gd name="T78" fmla="*/ 93246728 w 185"/>
              <a:gd name="T79" fmla="*/ 68045149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43" name="Freeform 11"/>
          <p:cNvSpPr>
            <a:spLocks noChangeArrowheads="1"/>
          </p:cNvSpPr>
          <p:nvPr/>
        </p:nvSpPr>
        <p:spPr bwMode="auto">
          <a:xfrm rot="925403">
            <a:off x="8020851" y="4783668"/>
            <a:ext cx="398370" cy="437426"/>
          </a:xfrm>
          <a:custGeom>
            <a:avLst/>
            <a:gdLst>
              <a:gd name="T0" fmla="*/ 380545118 w 153"/>
              <a:gd name="T1" fmla="*/ 141128748 h 168"/>
              <a:gd name="T2" fmla="*/ 367943522 w 153"/>
              <a:gd name="T3" fmla="*/ 90725617 h 168"/>
              <a:gd name="T4" fmla="*/ 355343514 w 153"/>
              <a:gd name="T5" fmla="*/ 55443442 h 168"/>
              <a:gd name="T6" fmla="*/ 337701597 w 153"/>
              <a:gd name="T7" fmla="*/ 35282187 h 168"/>
              <a:gd name="T8" fmla="*/ 320061268 w 153"/>
              <a:gd name="T9" fmla="*/ 17640300 h 168"/>
              <a:gd name="T10" fmla="*/ 309980626 w 153"/>
              <a:gd name="T11" fmla="*/ 7559675 h 168"/>
              <a:gd name="T12" fmla="*/ 282258068 w 153"/>
              <a:gd name="T13" fmla="*/ 0 h 168"/>
              <a:gd name="T14" fmla="*/ 249496776 w 153"/>
              <a:gd name="T15" fmla="*/ 10080624 h 168"/>
              <a:gd name="T16" fmla="*/ 211693576 w 153"/>
              <a:gd name="T17" fmla="*/ 27720927 h 168"/>
              <a:gd name="T18" fmla="*/ 176411280 w 153"/>
              <a:gd name="T19" fmla="*/ 45362808 h 168"/>
              <a:gd name="T20" fmla="*/ 146169355 w 153"/>
              <a:gd name="T21" fmla="*/ 52924081 h 168"/>
              <a:gd name="T22" fmla="*/ 120967750 w 153"/>
              <a:gd name="T23" fmla="*/ 55443442 h 168"/>
              <a:gd name="T24" fmla="*/ 78125792 w 153"/>
              <a:gd name="T25" fmla="*/ 68043425 h 168"/>
              <a:gd name="T26" fmla="*/ 50403221 w 153"/>
              <a:gd name="T27" fmla="*/ 95765928 h 168"/>
              <a:gd name="T28" fmla="*/ 45362900 w 153"/>
              <a:gd name="T29" fmla="*/ 110886884 h 168"/>
              <a:gd name="T30" fmla="*/ 50403221 w 153"/>
              <a:gd name="T31" fmla="*/ 148688421 h 168"/>
              <a:gd name="T32" fmla="*/ 55443554 w 153"/>
              <a:gd name="T33" fmla="*/ 196572166 h 168"/>
              <a:gd name="T34" fmla="*/ 52924188 w 153"/>
              <a:gd name="T35" fmla="*/ 224293130 h 168"/>
              <a:gd name="T36" fmla="*/ 35282258 w 153"/>
              <a:gd name="T37" fmla="*/ 264615616 h 168"/>
              <a:gd name="T38" fmla="*/ 12601599 w 153"/>
              <a:gd name="T39" fmla="*/ 292338118 h 168"/>
              <a:gd name="T40" fmla="*/ 0 w 153"/>
              <a:gd name="T41" fmla="*/ 322579982 h 168"/>
              <a:gd name="T42" fmla="*/ 0 w 153"/>
              <a:gd name="T43" fmla="*/ 337700914 h 168"/>
              <a:gd name="T44" fmla="*/ 20161290 w 153"/>
              <a:gd name="T45" fmla="*/ 370463727 h 168"/>
              <a:gd name="T46" fmla="*/ 52924188 w 153"/>
              <a:gd name="T47" fmla="*/ 398184642 h 168"/>
              <a:gd name="T48" fmla="*/ 93246755 w 153"/>
              <a:gd name="T49" fmla="*/ 418345984 h 168"/>
              <a:gd name="T50" fmla="*/ 128529025 w 153"/>
              <a:gd name="T51" fmla="*/ 423386295 h 168"/>
              <a:gd name="T52" fmla="*/ 153730630 w 153"/>
              <a:gd name="T53" fmla="*/ 415826523 h 168"/>
              <a:gd name="T54" fmla="*/ 183972555 w 153"/>
              <a:gd name="T55" fmla="*/ 388104021 h 168"/>
              <a:gd name="T56" fmla="*/ 204133838 w 153"/>
              <a:gd name="T57" fmla="*/ 367942778 h 168"/>
              <a:gd name="T58" fmla="*/ 244456455 w 153"/>
              <a:gd name="T59" fmla="*/ 347781535 h 168"/>
              <a:gd name="T60" fmla="*/ 292338709 w 153"/>
              <a:gd name="T61" fmla="*/ 367942778 h 168"/>
              <a:gd name="T62" fmla="*/ 299899984 w 153"/>
              <a:gd name="T63" fmla="*/ 372983089 h 168"/>
              <a:gd name="T64" fmla="*/ 320061268 w 153"/>
              <a:gd name="T65" fmla="*/ 370463727 h 168"/>
              <a:gd name="T66" fmla="*/ 337701597 w 153"/>
              <a:gd name="T67" fmla="*/ 360383106 h 168"/>
              <a:gd name="T68" fmla="*/ 355343514 w 153"/>
              <a:gd name="T69" fmla="*/ 337700914 h 168"/>
              <a:gd name="T70" fmla="*/ 370464477 w 153"/>
              <a:gd name="T71" fmla="*/ 307459050 h 168"/>
              <a:gd name="T72" fmla="*/ 380545118 w 153"/>
              <a:gd name="T73" fmla="*/ 269655926 h 168"/>
              <a:gd name="T74" fmla="*/ 385585439 w 153"/>
              <a:gd name="T75" fmla="*/ 226814079 h 168"/>
              <a:gd name="T76" fmla="*/ 385585439 w 153"/>
              <a:gd name="T77" fmla="*/ 176410923 h 168"/>
              <a:gd name="T78" fmla="*/ 385585439 w 153"/>
              <a:gd name="T79" fmla="*/ 176410923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dirty="0"/>
          </a:p>
        </p:txBody>
      </p:sp>
      <p:sp>
        <p:nvSpPr>
          <p:cNvPr id="151" name="Freeform 12"/>
          <p:cNvSpPr>
            <a:spLocks noChangeArrowheads="1"/>
          </p:cNvSpPr>
          <p:nvPr/>
        </p:nvSpPr>
        <p:spPr bwMode="auto">
          <a:xfrm rot="925403">
            <a:off x="7766805" y="4537851"/>
            <a:ext cx="385351" cy="380144"/>
          </a:xfrm>
          <a:custGeom>
            <a:avLst/>
            <a:gdLst>
              <a:gd name="T0" fmla="*/ 115927189 w 148"/>
              <a:gd name="T1" fmla="*/ 25201558 h 146"/>
              <a:gd name="T2" fmla="*/ 143648103 w 148"/>
              <a:gd name="T3" fmla="*/ 17640299 h 146"/>
              <a:gd name="T4" fmla="*/ 156249673 w 148"/>
              <a:gd name="T5" fmla="*/ 12599985 h 146"/>
              <a:gd name="T6" fmla="*/ 158769034 w 148"/>
              <a:gd name="T7" fmla="*/ 10080624 h 146"/>
              <a:gd name="T8" fmla="*/ 156249673 w 148"/>
              <a:gd name="T9" fmla="*/ 7559675 h 146"/>
              <a:gd name="T10" fmla="*/ 156249673 w 148"/>
              <a:gd name="T11" fmla="*/ 5040312 h 146"/>
              <a:gd name="T12" fmla="*/ 161289983 w 148"/>
              <a:gd name="T13" fmla="*/ 5040312 h 146"/>
              <a:gd name="T14" fmla="*/ 181451225 w 148"/>
              <a:gd name="T15" fmla="*/ 0 h 146"/>
              <a:gd name="T16" fmla="*/ 199091518 w 148"/>
              <a:gd name="T17" fmla="*/ 0 h 146"/>
              <a:gd name="T18" fmla="*/ 226814068 w 148"/>
              <a:gd name="T19" fmla="*/ 15120937 h 146"/>
              <a:gd name="T20" fmla="*/ 249494671 w 148"/>
              <a:gd name="T21" fmla="*/ 42843444 h 146"/>
              <a:gd name="T22" fmla="*/ 267136552 w 148"/>
              <a:gd name="T23" fmla="*/ 75604681 h 146"/>
              <a:gd name="T24" fmla="*/ 282257483 w 148"/>
              <a:gd name="T25" fmla="*/ 110886878 h 146"/>
              <a:gd name="T26" fmla="*/ 297378414 w 148"/>
              <a:gd name="T27" fmla="*/ 138607792 h 146"/>
              <a:gd name="T28" fmla="*/ 302418725 w 148"/>
              <a:gd name="T29" fmla="*/ 146169051 h 146"/>
              <a:gd name="T30" fmla="*/ 337700897 w 148"/>
              <a:gd name="T31" fmla="*/ 176410913 h 146"/>
              <a:gd name="T32" fmla="*/ 365423399 w 148"/>
              <a:gd name="T33" fmla="*/ 204131827 h 146"/>
              <a:gd name="T34" fmla="*/ 372983070 w 148"/>
              <a:gd name="T35" fmla="*/ 234373739 h 146"/>
              <a:gd name="T36" fmla="*/ 362902450 w 148"/>
              <a:gd name="T37" fmla="*/ 246975308 h 146"/>
              <a:gd name="T38" fmla="*/ 332660587 w 148"/>
              <a:gd name="T39" fmla="*/ 269655911 h 146"/>
              <a:gd name="T40" fmla="*/ 292338104 w 148"/>
              <a:gd name="T41" fmla="*/ 297378412 h 146"/>
              <a:gd name="T42" fmla="*/ 274696223 w 148"/>
              <a:gd name="T43" fmla="*/ 317539654 h 146"/>
              <a:gd name="T44" fmla="*/ 252015620 w 148"/>
              <a:gd name="T45" fmla="*/ 345262155 h 146"/>
              <a:gd name="T46" fmla="*/ 239414050 w 148"/>
              <a:gd name="T47" fmla="*/ 350302465 h 146"/>
              <a:gd name="T48" fmla="*/ 214212498 w 148"/>
              <a:gd name="T49" fmla="*/ 360383086 h 146"/>
              <a:gd name="T50" fmla="*/ 191531846 w 148"/>
              <a:gd name="T51" fmla="*/ 367942758 h 146"/>
              <a:gd name="T52" fmla="*/ 171370604 w 148"/>
              <a:gd name="T53" fmla="*/ 352821827 h 146"/>
              <a:gd name="T54" fmla="*/ 158769034 w 148"/>
              <a:gd name="T55" fmla="*/ 330141224 h 146"/>
              <a:gd name="T56" fmla="*/ 136088431 w 148"/>
              <a:gd name="T57" fmla="*/ 315018705 h 146"/>
              <a:gd name="T58" fmla="*/ 103325595 w 148"/>
              <a:gd name="T59" fmla="*/ 317539654 h 146"/>
              <a:gd name="T60" fmla="*/ 78124043 w 148"/>
              <a:gd name="T61" fmla="*/ 315018705 h 146"/>
              <a:gd name="T62" fmla="*/ 65524060 w 148"/>
              <a:gd name="T63" fmla="*/ 297378412 h 146"/>
              <a:gd name="T64" fmla="*/ 65524060 w 148"/>
              <a:gd name="T65" fmla="*/ 279736532 h 146"/>
              <a:gd name="T66" fmla="*/ 70564371 w 148"/>
              <a:gd name="T67" fmla="*/ 239414049 h 146"/>
              <a:gd name="T68" fmla="*/ 65524060 w 148"/>
              <a:gd name="T69" fmla="*/ 204131827 h 146"/>
              <a:gd name="T70" fmla="*/ 37801547 w 148"/>
              <a:gd name="T71" fmla="*/ 183972173 h 146"/>
              <a:gd name="T72" fmla="*/ 27720926 w 148"/>
              <a:gd name="T73" fmla="*/ 178931862 h 146"/>
              <a:gd name="T74" fmla="*/ 12599985 w 148"/>
              <a:gd name="T75" fmla="*/ 163810931 h 146"/>
              <a:gd name="T76" fmla="*/ 2520950 w 148"/>
              <a:gd name="T77" fmla="*/ 143648102 h 146"/>
              <a:gd name="T78" fmla="*/ 0 w 148"/>
              <a:gd name="T79" fmla="*/ 115927189 h 146"/>
              <a:gd name="T80" fmla="*/ 7559675 w 148"/>
              <a:gd name="T81" fmla="*/ 88206250 h 146"/>
              <a:gd name="T82" fmla="*/ 22682197 w 148"/>
              <a:gd name="T83" fmla="*/ 63003111 h 146"/>
              <a:gd name="T84" fmla="*/ 52922490 w 148"/>
              <a:gd name="T85" fmla="*/ 42843444 h 146"/>
              <a:gd name="T86" fmla="*/ 93246561 w 148"/>
              <a:gd name="T87" fmla="*/ 27720926 h 146"/>
              <a:gd name="T88" fmla="*/ 93246561 w 148"/>
              <a:gd name="T89" fmla="*/ 2772092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dirty="0"/>
          </a:p>
        </p:txBody>
      </p:sp>
      <p:sp>
        <p:nvSpPr>
          <p:cNvPr id="152" name="Freeform 13"/>
          <p:cNvSpPr>
            <a:spLocks noChangeArrowheads="1"/>
          </p:cNvSpPr>
          <p:nvPr/>
        </p:nvSpPr>
        <p:spPr bwMode="auto">
          <a:xfrm rot="925403">
            <a:off x="7444339" y="4468827"/>
            <a:ext cx="369729" cy="406181"/>
          </a:xfrm>
          <a:custGeom>
            <a:avLst/>
            <a:gdLst>
              <a:gd name="T0" fmla="*/ 317539650 w 142"/>
              <a:gd name="T1" fmla="*/ 299897782 h 156"/>
              <a:gd name="T2" fmla="*/ 330141220 w 142"/>
              <a:gd name="T3" fmla="*/ 274696229 h 156"/>
              <a:gd name="T4" fmla="*/ 337700892 w 142"/>
              <a:gd name="T5" fmla="*/ 264615608 h 156"/>
              <a:gd name="T6" fmla="*/ 340221840 w 142"/>
              <a:gd name="T7" fmla="*/ 262096247 h 156"/>
              <a:gd name="T8" fmla="*/ 342741202 w 142"/>
              <a:gd name="T9" fmla="*/ 264615608 h 156"/>
              <a:gd name="T10" fmla="*/ 342741202 w 142"/>
              <a:gd name="T11" fmla="*/ 264615608 h 156"/>
              <a:gd name="T12" fmla="*/ 347781512 w 142"/>
              <a:gd name="T13" fmla="*/ 259575298 h 156"/>
              <a:gd name="T14" fmla="*/ 355342771 w 142"/>
              <a:gd name="T15" fmla="*/ 241935005 h 156"/>
              <a:gd name="T16" fmla="*/ 357862133 w 142"/>
              <a:gd name="T17" fmla="*/ 224293124 h 156"/>
              <a:gd name="T18" fmla="*/ 350302461 w 142"/>
              <a:gd name="T19" fmla="*/ 194052799 h 156"/>
              <a:gd name="T20" fmla="*/ 330141220 w 142"/>
              <a:gd name="T21" fmla="*/ 166330297 h 156"/>
              <a:gd name="T22" fmla="*/ 299897770 w 142"/>
              <a:gd name="T23" fmla="*/ 141128744 h 156"/>
              <a:gd name="T24" fmla="*/ 272176857 w 142"/>
              <a:gd name="T25" fmla="*/ 118446553 h 156"/>
              <a:gd name="T26" fmla="*/ 246975306 w 142"/>
              <a:gd name="T27" fmla="*/ 98286874 h 156"/>
              <a:gd name="T28" fmla="*/ 239414046 w 142"/>
              <a:gd name="T29" fmla="*/ 90725614 h 156"/>
              <a:gd name="T30" fmla="*/ 219252805 w 142"/>
              <a:gd name="T31" fmla="*/ 50403118 h 156"/>
              <a:gd name="T32" fmla="*/ 199091514 w 142"/>
              <a:gd name="T33" fmla="*/ 15120938 h 156"/>
              <a:gd name="T34" fmla="*/ 171370601 w 142"/>
              <a:gd name="T35" fmla="*/ 0 h 156"/>
              <a:gd name="T36" fmla="*/ 156249670 w 142"/>
              <a:gd name="T37" fmla="*/ 7559675 h 156"/>
              <a:gd name="T38" fmla="*/ 128527169 w 142"/>
              <a:gd name="T39" fmla="*/ 32761237 h 156"/>
              <a:gd name="T40" fmla="*/ 93244972 w 142"/>
              <a:gd name="T41" fmla="*/ 65524062 h 156"/>
              <a:gd name="T42" fmla="*/ 68043421 w 142"/>
              <a:gd name="T43" fmla="*/ 78124044 h 156"/>
              <a:gd name="T44" fmla="*/ 32761236 w 142"/>
              <a:gd name="T45" fmla="*/ 95765925 h 156"/>
              <a:gd name="T46" fmla="*/ 22680609 w 142"/>
              <a:gd name="T47" fmla="*/ 110886881 h 156"/>
              <a:gd name="T48" fmla="*/ 12599985 w 142"/>
              <a:gd name="T49" fmla="*/ 126007813 h 156"/>
              <a:gd name="T50" fmla="*/ 0 w 142"/>
              <a:gd name="T51" fmla="*/ 158769037 h 156"/>
              <a:gd name="T52" fmla="*/ 30241874 w 142"/>
              <a:gd name="T53" fmla="*/ 186491539 h 156"/>
              <a:gd name="T54" fmla="*/ 35282185 w 142"/>
              <a:gd name="T55" fmla="*/ 199091522 h 156"/>
              <a:gd name="T56" fmla="*/ 32761236 w 142"/>
              <a:gd name="T57" fmla="*/ 229333434 h 156"/>
              <a:gd name="T58" fmla="*/ 25201558 w 142"/>
              <a:gd name="T59" fmla="*/ 257055936 h 156"/>
              <a:gd name="T60" fmla="*/ 27720925 w 142"/>
              <a:gd name="T61" fmla="*/ 279736540 h 156"/>
              <a:gd name="T62" fmla="*/ 37801546 w 142"/>
              <a:gd name="T63" fmla="*/ 284776850 h 156"/>
              <a:gd name="T64" fmla="*/ 75604680 w 142"/>
              <a:gd name="T65" fmla="*/ 292338110 h 156"/>
              <a:gd name="T66" fmla="*/ 113406238 w 142"/>
              <a:gd name="T67" fmla="*/ 299897782 h 156"/>
              <a:gd name="T68" fmla="*/ 138607790 w 142"/>
              <a:gd name="T69" fmla="*/ 320059024 h 156"/>
              <a:gd name="T70" fmla="*/ 143648100 w 142"/>
              <a:gd name="T71" fmla="*/ 337700905 h 156"/>
              <a:gd name="T72" fmla="*/ 148688411 w 142"/>
              <a:gd name="T73" fmla="*/ 357862147 h 156"/>
              <a:gd name="T74" fmla="*/ 163810929 w 142"/>
              <a:gd name="T75" fmla="*/ 375504027 h 156"/>
              <a:gd name="T76" fmla="*/ 186491532 w 142"/>
              <a:gd name="T77" fmla="*/ 388104010 h 156"/>
              <a:gd name="T78" fmla="*/ 214212495 w 142"/>
              <a:gd name="T79" fmla="*/ 393144320 h 156"/>
              <a:gd name="T80" fmla="*/ 241934995 w 142"/>
              <a:gd name="T81" fmla="*/ 388104010 h 156"/>
              <a:gd name="T82" fmla="*/ 272176857 w 142"/>
              <a:gd name="T83" fmla="*/ 370463717 h 156"/>
              <a:gd name="T84" fmla="*/ 297378409 w 142"/>
              <a:gd name="T85" fmla="*/ 340221854 h 156"/>
              <a:gd name="T86" fmla="*/ 307459030 w 142"/>
              <a:gd name="T87" fmla="*/ 320059024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dirty="0"/>
          </a:p>
        </p:txBody>
      </p:sp>
      <p:sp>
        <p:nvSpPr>
          <p:cNvPr id="153" name="Freeform 14"/>
          <p:cNvSpPr>
            <a:spLocks noChangeArrowheads="1"/>
          </p:cNvSpPr>
          <p:nvPr/>
        </p:nvSpPr>
        <p:spPr bwMode="auto">
          <a:xfrm rot="925403">
            <a:off x="8024659" y="3976189"/>
            <a:ext cx="380143" cy="377541"/>
          </a:xfrm>
          <a:custGeom>
            <a:avLst/>
            <a:gdLst>
              <a:gd name="T0" fmla="*/ 20161248 w 146"/>
              <a:gd name="T1" fmla="*/ 244456477 h 145"/>
              <a:gd name="T2" fmla="*/ 15120937 w 146"/>
              <a:gd name="T3" fmla="*/ 216733916 h 145"/>
              <a:gd name="T4" fmla="*/ 10080624 w 146"/>
              <a:gd name="T5" fmla="*/ 204133857 h 145"/>
              <a:gd name="T6" fmla="*/ 7559675 w 146"/>
              <a:gd name="T7" fmla="*/ 201612903 h 145"/>
              <a:gd name="T8" fmla="*/ 5040312 w 146"/>
              <a:gd name="T9" fmla="*/ 204133857 h 145"/>
              <a:gd name="T10" fmla="*/ 2520950 w 146"/>
              <a:gd name="T11" fmla="*/ 204133857 h 145"/>
              <a:gd name="T12" fmla="*/ 2520950 w 146"/>
              <a:gd name="T13" fmla="*/ 199093536 h 145"/>
              <a:gd name="T14" fmla="*/ 0 w 146"/>
              <a:gd name="T15" fmla="*/ 178932250 h 145"/>
              <a:gd name="T16" fmla="*/ 0 w 146"/>
              <a:gd name="T17" fmla="*/ 161290332 h 145"/>
              <a:gd name="T18" fmla="*/ 17640299 w 146"/>
              <a:gd name="T19" fmla="*/ 133569359 h 145"/>
              <a:gd name="T20" fmla="*/ 45362806 w 146"/>
              <a:gd name="T21" fmla="*/ 113408073 h 145"/>
              <a:gd name="T22" fmla="*/ 78124042 w 146"/>
              <a:gd name="T23" fmla="*/ 95766130 h 145"/>
              <a:gd name="T24" fmla="*/ 113406240 w 146"/>
              <a:gd name="T25" fmla="*/ 83166120 h 145"/>
              <a:gd name="T26" fmla="*/ 141128741 w 146"/>
              <a:gd name="T27" fmla="*/ 70564523 h 145"/>
              <a:gd name="T28" fmla="*/ 151209361 w 146"/>
              <a:gd name="T29" fmla="*/ 65524202 h 145"/>
              <a:gd name="T30" fmla="*/ 183972173 w 146"/>
              <a:gd name="T31" fmla="*/ 32762895 h 145"/>
              <a:gd name="T32" fmla="*/ 211693136 w 146"/>
              <a:gd name="T33" fmla="*/ 5040323 h 145"/>
              <a:gd name="T34" fmla="*/ 241934998 w 146"/>
              <a:gd name="T35" fmla="*/ 0 h 145"/>
              <a:gd name="T36" fmla="*/ 257055929 w 146"/>
              <a:gd name="T37" fmla="*/ 10080646 h 145"/>
              <a:gd name="T38" fmla="*/ 277217171 w 146"/>
              <a:gd name="T39" fmla="*/ 42843537 h 145"/>
              <a:gd name="T40" fmla="*/ 299897774 w 146"/>
              <a:gd name="T41" fmla="*/ 83166120 h 145"/>
              <a:gd name="T42" fmla="*/ 320059015 w 146"/>
              <a:gd name="T43" fmla="*/ 100806451 h 145"/>
              <a:gd name="T44" fmla="*/ 347781516 w 146"/>
              <a:gd name="T45" fmla="*/ 128529037 h 145"/>
              <a:gd name="T46" fmla="*/ 352821827 w 146"/>
              <a:gd name="T47" fmla="*/ 146169368 h 145"/>
              <a:gd name="T48" fmla="*/ 360383086 w 146"/>
              <a:gd name="T49" fmla="*/ 163811286 h 145"/>
              <a:gd name="T50" fmla="*/ 362902448 w 146"/>
              <a:gd name="T51" fmla="*/ 199093536 h 145"/>
              <a:gd name="T52" fmla="*/ 327620275 w 146"/>
              <a:gd name="T53" fmla="*/ 219254871 h 145"/>
              <a:gd name="T54" fmla="*/ 317539654 w 146"/>
              <a:gd name="T55" fmla="*/ 229335513 h 145"/>
              <a:gd name="T56" fmla="*/ 309978395 w 146"/>
              <a:gd name="T57" fmla="*/ 257056487 h 145"/>
              <a:gd name="T58" fmla="*/ 312499344 w 146"/>
              <a:gd name="T59" fmla="*/ 287298415 h 145"/>
              <a:gd name="T60" fmla="*/ 302418723 w 146"/>
              <a:gd name="T61" fmla="*/ 307459700 h 145"/>
              <a:gd name="T62" fmla="*/ 292338102 w 146"/>
              <a:gd name="T63" fmla="*/ 309980655 h 145"/>
              <a:gd name="T64" fmla="*/ 252015619 w 146"/>
              <a:gd name="T65" fmla="*/ 304940333 h 145"/>
              <a:gd name="T66" fmla="*/ 214212497 w 146"/>
              <a:gd name="T67" fmla="*/ 302419379 h 145"/>
              <a:gd name="T68" fmla="*/ 183972173 w 146"/>
              <a:gd name="T69" fmla="*/ 315020976 h 145"/>
              <a:gd name="T70" fmla="*/ 176410913 w 146"/>
              <a:gd name="T71" fmla="*/ 332661307 h 145"/>
              <a:gd name="T72" fmla="*/ 163810931 w 146"/>
              <a:gd name="T73" fmla="*/ 350303225 h 145"/>
              <a:gd name="T74" fmla="*/ 143648102 w 146"/>
              <a:gd name="T75" fmla="*/ 360383868 h 145"/>
              <a:gd name="T76" fmla="*/ 118446550 w 146"/>
              <a:gd name="T77" fmla="*/ 365424189 h 145"/>
              <a:gd name="T78" fmla="*/ 93244973 w 146"/>
              <a:gd name="T79" fmla="*/ 362903235 h 145"/>
              <a:gd name="T80" fmla="*/ 65524060 w 146"/>
              <a:gd name="T81" fmla="*/ 350303225 h 145"/>
              <a:gd name="T82" fmla="*/ 42843444 w 146"/>
              <a:gd name="T83" fmla="*/ 325101619 h 145"/>
              <a:gd name="T84" fmla="*/ 27720926 w 146"/>
              <a:gd name="T85" fmla="*/ 289819369 h 145"/>
              <a:gd name="T86" fmla="*/ 22682197 w 146"/>
              <a:gd name="T87" fmla="*/ 267137130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54" name="Freeform 15"/>
          <p:cNvSpPr>
            <a:spLocks noChangeArrowheads="1"/>
          </p:cNvSpPr>
          <p:nvPr/>
        </p:nvSpPr>
        <p:spPr bwMode="auto">
          <a:xfrm rot="925403">
            <a:off x="7535479" y="3792565"/>
            <a:ext cx="380143" cy="374936"/>
          </a:xfrm>
          <a:custGeom>
            <a:avLst/>
            <a:gdLst>
              <a:gd name="T0" fmla="*/ 17640299 w 146"/>
              <a:gd name="T1" fmla="*/ 236894686 h 144"/>
              <a:gd name="T2" fmla="*/ 12599985 w 146"/>
              <a:gd name="T3" fmla="*/ 209172186 h 144"/>
              <a:gd name="T4" fmla="*/ 10080624 w 146"/>
              <a:gd name="T5" fmla="*/ 196572154 h 144"/>
              <a:gd name="T6" fmla="*/ 7559675 w 146"/>
              <a:gd name="T7" fmla="*/ 194051205 h 144"/>
              <a:gd name="T8" fmla="*/ 5040312 w 146"/>
              <a:gd name="T9" fmla="*/ 196572154 h 144"/>
              <a:gd name="T10" fmla="*/ 2520950 w 146"/>
              <a:gd name="T11" fmla="*/ 196572154 h 144"/>
              <a:gd name="T12" fmla="*/ 2520950 w 146"/>
              <a:gd name="T13" fmla="*/ 189010894 h 144"/>
              <a:gd name="T14" fmla="*/ 0 w 146"/>
              <a:gd name="T15" fmla="*/ 168851241 h 144"/>
              <a:gd name="T16" fmla="*/ 2520950 w 146"/>
              <a:gd name="T17" fmla="*/ 151209361 h 144"/>
              <a:gd name="T18" fmla="*/ 20161248 w 146"/>
              <a:gd name="T19" fmla="*/ 126007809 h 144"/>
              <a:gd name="T20" fmla="*/ 47882167 w 146"/>
              <a:gd name="T21" fmla="*/ 105846567 h 144"/>
              <a:gd name="T22" fmla="*/ 83165940 w 146"/>
              <a:gd name="T23" fmla="*/ 90725611 h 144"/>
              <a:gd name="T24" fmla="*/ 118446550 w 146"/>
              <a:gd name="T25" fmla="*/ 80644991 h 144"/>
              <a:gd name="T26" fmla="*/ 146169051 w 146"/>
              <a:gd name="T27" fmla="*/ 68043421 h 144"/>
              <a:gd name="T28" fmla="*/ 156249672 w 146"/>
              <a:gd name="T29" fmla="*/ 63003111 h 144"/>
              <a:gd name="T30" fmla="*/ 189010896 w 146"/>
              <a:gd name="T31" fmla="*/ 32761236 h 144"/>
              <a:gd name="T32" fmla="*/ 221773757 w 146"/>
              <a:gd name="T33" fmla="*/ 5040312 h 144"/>
              <a:gd name="T34" fmla="*/ 252015619 w 146"/>
              <a:gd name="T35" fmla="*/ 0 h 144"/>
              <a:gd name="T36" fmla="*/ 264615601 w 146"/>
              <a:gd name="T37" fmla="*/ 10080624 h 144"/>
              <a:gd name="T38" fmla="*/ 282257481 w 146"/>
              <a:gd name="T39" fmla="*/ 45362806 h 144"/>
              <a:gd name="T40" fmla="*/ 304938084 w 146"/>
              <a:gd name="T41" fmla="*/ 85685301 h 144"/>
              <a:gd name="T42" fmla="*/ 322579964 w 146"/>
              <a:gd name="T43" fmla="*/ 105846567 h 144"/>
              <a:gd name="T44" fmla="*/ 350302465 w 146"/>
              <a:gd name="T45" fmla="*/ 131048119 h 144"/>
              <a:gd name="T46" fmla="*/ 355342776 w 146"/>
              <a:gd name="T47" fmla="*/ 143648101 h 144"/>
              <a:gd name="T48" fmla="*/ 360383086 w 146"/>
              <a:gd name="T49" fmla="*/ 171370602 h 144"/>
              <a:gd name="T50" fmla="*/ 367942758 w 146"/>
              <a:gd name="T51" fmla="*/ 194051205 h 144"/>
              <a:gd name="T52" fmla="*/ 347781516 w 146"/>
              <a:gd name="T53" fmla="*/ 211693134 h 144"/>
              <a:gd name="T54" fmla="*/ 325100913 w 146"/>
              <a:gd name="T55" fmla="*/ 224293117 h 144"/>
              <a:gd name="T56" fmla="*/ 309978395 w 146"/>
              <a:gd name="T57" fmla="*/ 246975307 h 144"/>
              <a:gd name="T58" fmla="*/ 307459033 w 146"/>
              <a:gd name="T59" fmla="*/ 277217169 h 144"/>
              <a:gd name="T60" fmla="*/ 304938084 w 146"/>
              <a:gd name="T61" fmla="*/ 302418721 h 144"/>
              <a:gd name="T62" fmla="*/ 287297792 w 146"/>
              <a:gd name="T63" fmla="*/ 312499342 h 144"/>
              <a:gd name="T64" fmla="*/ 267136550 w 146"/>
              <a:gd name="T65" fmla="*/ 309978393 h 144"/>
              <a:gd name="T66" fmla="*/ 229333428 w 146"/>
              <a:gd name="T67" fmla="*/ 302418721 h 144"/>
              <a:gd name="T68" fmla="*/ 191531845 w 146"/>
              <a:gd name="T69" fmla="*/ 304938082 h 144"/>
              <a:gd name="T70" fmla="*/ 168851242 w 146"/>
              <a:gd name="T71" fmla="*/ 330141222 h 144"/>
              <a:gd name="T72" fmla="*/ 163810931 w 146"/>
              <a:gd name="T73" fmla="*/ 337700894 h 144"/>
              <a:gd name="T74" fmla="*/ 148688412 w 146"/>
              <a:gd name="T75" fmla="*/ 352821825 h 144"/>
              <a:gd name="T76" fmla="*/ 126007809 w 146"/>
              <a:gd name="T77" fmla="*/ 360383084 h 144"/>
              <a:gd name="T78" fmla="*/ 98285284 w 146"/>
              <a:gd name="T79" fmla="*/ 360383084 h 144"/>
              <a:gd name="T80" fmla="*/ 73083732 w 146"/>
              <a:gd name="T81" fmla="*/ 352821825 h 144"/>
              <a:gd name="T82" fmla="*/ 47882167 w 146"/>
              <a:gd name="T83" fmla="*/ 332660583 h 144"/>
              <a:gd name="T84" fmla="*/ 30241875 w 146"/>
              <a:gd name="T85" fmla="*/ 302418721 h 144"/>
              <a:gd name="T86" fmla="*/ 20161248 w 146"/>
              <a:gd name="T87" fmla="*/ 259575289 h 144"/>
              <a:gd name="T88" fmla="*/ 20161248 w 146"/>
              <a:gd name="T89" fmla="*/ 259575289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dirty="0"/>
          </a:p>
        </p:txBody>
      </p:sp>
      <p:sp>
        <p:nvSpPr>
          <p:cNvPr id="155" name="Freeform 16"/>
          <p:cNvSpPr>
            <a:spLocks noChangeArrowheads="1"/>
          </p:cNvSpPr>
          <p:nvPr/>
        </p:nvSpPr>
        <p:spPr bwMode="auto">
          <a:xfrm rot="925403">
            <a:off x="8362487" y="4174116"/>
            <a:ext cx="393163" cy="393163"/>
          </a:xfrm>
          <a:custGeom>
            <a:avLst/>
            <a:gdLst>
              <a:gd name="T0" fmla="*/ 55443556 w 151"/>
              <a:gd name="T1" fmla="*/ 183972559 h 151"/>
              <a:gd name="T2" fmla="*/ 93246757 w 151"/>
              <a:gd name="T3" fmla="*/ 226814543 h 151"/>
              <a:gd name="T4" fmla="*/ 128529028 w 151"/>
              <a:gd name="T5" fmla="*/ 267137111 h 151"/>
              <a:gd name="T6" fmla="*/ 161290321 w 151"/>
              <a:gd name="T7" fmla="*/ 297379037 h 151"/>
              <a:gd name="T8" fmla="*/ 191532247 w 151"/>
              <a:gd name="T9" fmla="*/ 325101596 h 151"/>
              <a:gd name="T10" fmla="*/ 219254855 w 151"/>
              <a:gd name="T11" fmla="*/ 347782247 h 151"/>
              <a:gd name="T12" fmla="*/ 244456460 w 151"/>
              <a:gd name="T13" fmla="*/ 362903209 h 151"/>
              <a:gd name="T14" fmla="*/ 269658065 w 151"/>
              <a:gd name="T15" fmla="*/ 375504806 h 151"/>
              <a:gd name="T16" fmla="*/ 289819349 w 151"/>
              <a:gd name="T17" fmla="*/ 380545127 h 151"/>
              <a:gd name="T18" fmla="*/ 309980633 w 151"/>
              <a:gd name="T19" fmla="*/ 380545127 h 151"/>
              <a:gd name="T20" fmla="*/ 320061275 w 151"/>
              <a:gd name="T21" fmla="*/ 378024172 h 151"/>
              <a:gd name="T22" fmla="*/ 337701605 w 151"/>
              <a:gd name="T23" fmla="*/ 357862889 h 151"/>
              <a:gd name="T24" fmla="*/ 352822568 w 151"/>
              <a:gd name="T25" fmla="*/ 327620963 h 151"/>
              <a:gd name="T26" fmla="*/ 365424164 w 151"/>
              <a:gd name="T27" fmla="*/ 287298395 h 151"/>
              <a:gd name="T28" fmla="*/ 375504806 w 151"/>
              <a:gd name="T29" fmla="*/ 244456460 h 151"/>
              <a:gd name="T30" fmla="*/ 380545127 w 151"/>
              <a:gd name="T31" fmla="*/ 199093522 h 151"/>
              <a:gd name="T32" fmla="*/ 380545127 w 151"/>
              <a:gd name="T33" fmla="*/ 158770954 h 151"/>
              <a:gd name="T34" fmla="*/ 378024172 w 151"/>
              <a:gd name="T35" fmla="*/ 126008074 h 151"/>
              <a:gd name="T36" fmla="*/ 375504806 w 151"/>
              <a:gd name="T37" fmla="*/ 113408065 h 151"/>
              <a:gd name="T38" fmla="*/ 357862889 w 151"/>
              <a:gd name="T39" fmla="*/ 83166115 h 151"/>
              <a:gd name="T40" fmla="*/ 330141917 w 151"/>
              <a:gd name="T41" fmla="*/ 60483877 h 151"/>
              <a:gd name="T42" fmla="*/ 294859670 w 151"/>
              <a:gd name="T43" fmla="*/ 42843534 h 151"/>
              <a:gd name="T44" fmla="*/ 257056469 w 151"/>
              <a:gd name="T45" fmla="*/ 27722572 h 151"/>
              <a:gd name="T46" fmla="*/ 224295176 w 151"/>
              <a:gd name="T47" fmla="*/ 12601599 h 151"/>
              <a:gd name="T48" fmla="*/ 209174213 w 151"/>
              <a:gd name="T49" fmla="*/ 7561278 h 151"/>
              <a:gd name="T50" fmla="*/ 194053201 w 151"/>
              <a:gd name="T51" fmla="*/ 2520955 h 151"/>
              <a:gd name="T52" fmla="*/ 173891917 w 151"/>
              <a:gd name="T53" fmla="*/ 0 h 151"/>
              <a:gd name="T54" fmla="*/ 148690312 w 151"/>
              <a:gd name="T55" fmla="*/ 0 h 151"/>
              <a:gd name="T56" fmla="*/ 123488707 w 151"/>
              <a:gd name="T57" fmla="*/ 2520955 h 151"/>
              <a:gd name="T58" fmla="*/ 95766123 w 151"/>
              <a:gd name="T59" fmla="*/ 5040323 h 151"/>
              <a:gd name="T60" fmla="*/ 68045152 w 151"/>
              <a:gd name="T61" fmla="*/ 12601599 h 151"/>
              <a:gd name="T62" fmla="*/ 42843534 w 151"/>
              <a:gd name="T63" fmla="*/ 22682244 h 151"/>
              <a:gd name="T64" fmla="*/ 22682244 w 151"/>
              <a:gd name="T65" fmla="*/ 35282259 h 151"/>
              <a:gd name="T66" fmla="*/ 7561278 w 151"/>
              <a:gd name="T67" fmla="*/ 52924189 h 151"/>
              <a:gd name="T68" fmla="*/ 0 w 151"/>
              <a:gd name="T69" fmla="*/ 73085473 h 151"/>
              <a:gd name="T70" fmla="*/ 0 w 151"/>
              <a:gd name="T71" fmla="*/ 98287078 h 151"/>
              <a:gd name="T72" fmla="*/ 12601599 w 151"/>
              <a:gd name="T73" fmla="*/ 128529028 h 151"/>
              <a:gd name="T74" fmla="*/ 35282259 w 151"/>
              <a:gd name="T75" fmla="*/ 161290321 h 151"/>
              <a:gd name="T76" fmla="*/ 35282259 w 151"/>
              <a:gd name="T77" fmla="*/ 161290321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dirty="0"/>
          </a:p>
        </p:txBody>
      </p:sp>
      <p:sp>
        <p:nvSpPr>
          <p:cNvPr id="156" name="Freeform 17"/>
          <p:cNvSpPr>
            <a:spLocks noChangeArrowheads="1"/>
          </p:cNvSpPr>
          <p:nvPr/>
        </p:nvSpPr>
        <p:spPr bwMode="auto">
          <a:xfrm rot="925403">
            <a:off x="8414631" y="4586409"/>
            <a:ext cx="356711" cy="419201"/>
          </a:xfrm>
          <a:custGeom>
            <a:avLst/>
            <a:gdLst>
              <a:gd name="T0" fmla="*/ 206653245 w 137"/>
              <a:gd name="T1" fmla="*/ 78125786 h 161"/>
              <a:gd name="T2" fmla="*/ 241935548 w 137"/>
              <a:gd name="T3" fmla="*/ 126008061 h 161"/>
              <a:gd name="T4" fmla="*/ 269658112 w 137"/>
              <a:gd name="T5" fmla="*/ 168851578 h 161"/>
              <a:gd name="T6" fmla="*/ 294859721 w 137"/>
              <a:gd name="T7" fmla="*/ 206653188 h 161"/>
              <a:gd name="T8" fmla="*/ 315021008 w 137"/>
              <a:gd name="T9" fmla="*/ 244456435 h 161"/>
              <a:gd name="T10" fmla="*/ 327621019 w 137"/>
              <a:gd name="T11" fmla="*/ 274698357 h 161"/>
              <a:gd name="T12" fmla="*/ 337701663 w 137"/>
              <a:gd name="T13" fmla="*/ 304940280 h 161"/>
              <a:gd name="T14" fmla="*/ 345262939 w 137"/>
              <a:gd name="T15" fmla="*/ 330141882 h 161"/>
              <a:gd name="T16" fmla="*/ 345262939 w 137"/>
              <a:gd name="T17" fmla="*/ 352822531 h 161"/>
              <a:gd name="T18" fmla="*/ 340222617 w 137"/>
              <a:gd name="T19" fmla="*/ 370464446 h 161"/>
              <a:gd name="T20" fmla="*/ 335182295 w 137"/>
              <a:gd name="T21" fmla="*/ 380545087 h 161"/>
              <a:gd name="T22" fmla="*/ 312500053 w 137"/>
              <a:gd name="T23" fmla="*/ 393145094 h 161"/>
              <a:gd name="T24" fmla="*/ 277217801 w 137"/>
              <a:gd name="T25" fmla="*/ 400706369 h 161"/>
              <a:gd name="T26" fmla="*/ 236895226 w 137"/>
              <a:gd name="T27" fmla="*/ 405746689 h 161"/>
              <a:gd name="T28" fmla="*/ 191532280 w 137"/>
              <a:gd name="T29" fmla="*/ 403225735 h 161"/>
              <a:gd name="T30" fmla="*/ 148690338 w 137"/>
              <a:gd name="T31" fmla="*/ 398185415 h 161"/>
              <a:gd name="T32" fmla="*/ 108367763 w 137"/>
              <a:gd name="T33" fmla="*/ 390625728 h 161"/>
              <a:gd name="T34" fmla="*/ 75604852 w 137"/>
              <a:gd name="T35" fmla="*/ 380545087 h 161"/>
              <a:gd name="T36" fmla="*/ 63004842 w 137"/>
              <a:gd name="T37" fmla="*/ 375504766 h 161"/>
              <a:gd name="T38" fmla="*/ 40322587 w 137"/>
              <a:gd name="T39" fmla="*/ 350303164 h 161"/>
              <a:gd name="T40" fmla="*/ 22682248 w 137"/>
              <a:gd name="T41" fmla="*/ 317540288 h 161"/>
              <a:gd name="T42" fmla="*/ 15120972 w 137"/>
              <a:gd name="T43" fmla="*/ 279738678 h 161"/>
              <a:gd name="T44" fmla="*/ 7561280 w 137"/>
              <a:gd name="T45" fmla="*/ 239416114 h 161"/>
              <a:gd name="T46" fmla="*/ 2520955 w 137"/>
              <a:gd name="T47" fmla="*/ 201612868 h 161"/>
              <a:gd name="T48" fmla="*/ 0 w 137"/>
              <a:gd name="T49" fmla="*/ 186491906 h 161"/>
              <a:gd name="T50" fmla="*/ 0 w 137"/>
              <a:gd name="T51" fmla="*/ 171370945 h 161"/>
              <a:gd name="T52" fmla="*/ 0 w 137"/>
              <a:gd name="T53" fmla="*/ 151209663 h 161"/>
              <a:gd name="T54" fmla="*/ 5040323 w 137"/>
              <a:gd name="T55" fmla="*/ 128529015 h 161"/>
              <a:gd name="T56" fmla="*/ 12601601 w 137"/>
              <a:gd name="T57" fmla="*/ 103327388 h 161"/>
              <a:gd name="T58" fmla="*/ 25201615 w 137"/>
              <a:gd name="T59" fmla="*/ 75604832 h 161"/>
              <a:gd name="T60" fmla="*/ 37803220 w 137"/>
              <a:gd name="T61" fmla="*/ 52924183 h 161"/>
              <a:gd name="T62" fmla="*/ 52924198 w 137"/>
              <a:gd name="T63" fmla="*/ 30241935 h 161"/>
              <a:gd name="T64" fmla="*/ 70564531 w 137"/>
              <a:gd name="T65" fmla="*/ 15120968 h 161"/>
              <a:gd name="T66" fmla="*/ 90725818 w 137"/>
              <a:gd name="T67" fmla="*/ 2520955 h 161"/>
              <a:gd name="T68" fmla="*/ 110887130 w 137"/>
              <a:gd name="T69" fmla="*/ 0 h 161"/>
              <a:gd name="T70" fmla="*/ 136088739 w 137"/>
              <a:gd name="T71" fmla="*/ 7561278 h 161"/>
              <a:gd name="T72" fmla="*/ 161290349 w 137"/>
              <a:gd name="T73" fmla="*/ 25201608 h 161"/>
              <a:gd name="T74" fmla="*/ 189012912 w 137"/>
              <a:gd name="T75" fmla="*/ 52924183 h 161"/>
              <a:gd name="T76" fmla="*/ 189012912 w 137"/>
              <a:gd name="T77" fmla="*/ 52924183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57" name="Freeform 18"/>
          <p:cNvSpPr>
            <a:spLocks noChangeArrowheads="1"/>
          </p:cNvSpPr>
          <p:nvPr/>
        </p:nvSpPr>
        <p:spPr bwMode="auto">
          <a:xfrm rot="925403">
            <a:off x="7895203" y="3699589"/>
            <a:ext cx="460860" cy="333277"/>
          </a:xfrm>
          <a:custGeom>
            <a:avLst/>
            <a:gdLst>
              <a:gd name="T0" fmla="*/ 143649956 w 177"/>
              <a:gd name="T1" fmla="*/ 315018687 h 128"/>
              <a:gd name="T2" fmla="*/ 199093473 w 177"/>
              <a:gd name="T3" fmla="*/ 304938066 h 128"/>
              <a:gd name="T4" fmla="*/ 252016086 w 177"/>
              <a:gd name="T5" fmla="*/ 294857446 h 128"/>
              <a:gd name="T6" fmla="*/ 297378963 w 177"/>
              <a:gd name="T7" fmla="*/ 282257465 h 128"/>
              <a:gd name="T8" fmla="*/ 335182155 w 177"/>
              <a:gd name="T9" fmla="*/ 272176844 h 128"/>
              <a:gd name="T10" fmla="*/ 367943440 w 177"/>
              <a:gd name="T11" fmla="*/ 259575275 h 128"/>
              <a:gd name="T12" fmla="*/ 395665992 w 177"/>
              <a:gd name="T13" fmla="*/ 244454345 h 128"/>
              <a:gd name="T14" fmla="*/ 418346736 w 177"/>
              <a:gd name="T15" fmla="*/ 229333415 h 128"/>
              <a:gd name="T16" fmla="*/ 433467695 w 177"/>
              <a:gd name="T17" fmla="*/ 214212485 h 128"/>
              <a:gd name="T18" fmla="*/ 443548335 w 177"/>
              <a:gd name="T19" fmla="*/ 199091505 h 128"/>
              <a:gd name="T20" fmla="*/ 446069288 w 177"/>
              <a:gd name="T21" fmla="*/ 186491523 h 128"/>
              <a:gd name="T22" fmla="*/ 438508015 w 177"/>
              <a:gd name="T23" fmla="*/ 161289973 h 128"/>
              <a:gd name="T24" fmla="*/ 420867690 w 177"/>
              <a:gd name="T25" fmla="*/ 133567473 h 128"/>
              <a:gd name="T26" fmla="*/ 393145038 w 177"/>
              <a:gd name="T27" fmla="*/ 100806227 h 128"/>
              <a:gd name="T28" fmla="*/ 360383754 w 177"/>
              <a:gd name="T29" fmla="*/ 70564366 h 128"/>
              <a:gd name="T30" fmla="*/ 325101516 w 177"/>
              <a:gd name="T31" fmla="*/ 42841854 h 128"/>
              <a:gd name="T32" fmla="*/ 292338644 w 177"/>
              <a:gd name="T33" fmla="*/ 20161247 h 128"/>
              <a:gd name="T34" fmla="*/ 262096725 w 177"/>
              <a:gd name="T35" fmla="*/ 5040312 h 128"/>
              <a:gd name="T36" fmla="*/ 249496720 w 177"/>
              <a:gd name="T37" fmla="*/ 2520950 h 128"/>
              <a:gd name="T38" fmla="*/ 214214482 w 177"/>
              <a:gd name="T39" fmla="*/ 2520950 h 128"/>
              <a:gd name="T40" fmla="*/ 178932194 w 177"/>
              <a:gd name="T41" fmla="*/ 15120936 h 128"/>
              <a:gd name="T42" fmla="*/ 146169322 w 177"/>
              <a:gd name="T43" fmla="*/ 35282183 h 128"/>
              <a:gd name="T44" fmla="*/ 113408037 w 177"/>
              <a:gd name="T45" fmla="*/ 60483746 h 128"/>
              <a:gd name="T46" fmla="*/ 85685460 w 177"/>
              <a:gd name="T47" fmla="*/ 83164348 h 128"/>
              <a:gd name="T48" fmla="*/ 73085455 w 177"/>
              <a:gd name="T49" fmla="*/ 90725607 h 128"/>
              <a:gd name="T50" fmla="*/ 60483862 w 177"/>
              <a:gd name="T51" fmla="*/ 100806227 h 128"/>
              <a:gd name="T52" fmla="*/ 47883844 w 177"/>
              <a:gd name="T53" fmla="*/ 118446543 h 128"/>
              <a:gd name="T54" fmla="*/ 35282251 w 177"/>
              <a:gd name="T55" fmla="*/ 138607784 h 128"/>
              <a:gd name="T56" fmla="*/ 22682239 w 177"/>
              <a:gd name="T57" fmla="*/ 161289973 h 128"/>
              <a:gd name="T58" fmla="*/ 12601596 w 177"/>
              <a:gd name="T59" fmla="*/ 186491523 h 128"/>
              <a:gd name="T60" fmla="*/ 2520954 w 177"/>
              <a:gd name="T61" fmla="*/ 214212485 h 128"/>
              <a:gd name="T62" fmla="*/ 0 w 177"/>
              <a:gd name="T63" fmla="*/ 239414035 h 128"/>
              <a:gd name="T64" fmla="*/ 0 w 177"/>
              <a:gd name="T65" fmla="*/ 264615586 h 128"/>
              <a:gd name="T66" fmla="*/ 7561276 w 177"/>
              <a:gd name="T67" fmla="*/ 287297775 h 128"/>
              <a:gd name="T68" fmla="*/ 20161285 w 177"/>
              <a:gd name="T69" fmla="*/ 302418705 h 128"/>
              <a:gd name="T70" fmla="*/ 42843524 w 177"/>
              <a:gd name="T71" fmla="*/ 315018687 h 128"/>
              <a:gd name="T72" fmla="*/ 73085455 w 177"/>
              <a:gd name="T73" fmla="*/ 322579945 h 128"/>
              <a:gd name="T74" fmla="*/ 113408037 w 177"/>
              <a:gd name="T75" fmla="*/ 320058997 h 128"/>
              <a:gd name="T76" fmla="*/ 113408037 w 177"/>
              <a:gd name="T77" fmla="*/ 320058997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dirty="0"/>
          </a:p>
        </p:txBody>
      </p:sp>
      <p:sp>
        <p:nvSpPr>
          <p:cNvPr id="158" name="Freeform 19"/>
          <p:cNvSpPr>
            <a:spLocks noChangeArrowheads="1"/>
          </p:cNvSpPr>
          <p:nvPr/>
        </p:nvSpPr>
        <p:spPr bwMode="auto">
          <a:xfrm rot="925403">
            <a:off x="7257873" y="4114315"/>
            <a:ext cx="400974" cy="434823"/>
          </a:xfrm>
          <a:custGeom>
            <a:avLst/>
            <a:gdLst>
              <a:gd name="T0" fmla="*/ 380544336 w 154"/>
              <a:gd name="T1" fmla="*/ 141129014 h 167"/>
              <a:gd name="T2" fmla="*/ 367942766 w 154"/>
              <a:gd name="T3" fmla="*/ 90725788 h 167"/>
              <a:gd name="T4" fmla="*/ 355342783 w 154"/>
              <a:gd name="T5" fmla="*/ 55443547 h 167"/>
              <a:gd name="T6" fmla="*/ 337700903 w 154"/>
              <a:gd name="T7" fmla="*/ 35282254 h 167"/>
              <a:gd name="T8" fmla="*/ 320059022 w 154"/>
              <a:gd name="T9" fmla="*/ 17641921 h 167"/>
              <a:gd name="T10" fmla="*/ 309978401 w 154"/>
              <a:gd name="T11" fmla="*/ 7561277 h 167"/>
              <a:gd name="T12" fmla="*/ 284776849 w 154"/>
              <a:gd name="T13" fmla="*/ 0 h 167"/>
              <a:gd name="T14" fmla="*/ 249494675 w 154"/>
              <a:gd name="T15" fmla="*/ 10080643 h 167"/>
              <a:gd name="T16" fmla="*/ 214212502 w 154"/>
              <a:gd name="T17" fmla="*/ 27722567 h 167"/>
              <a:gd name="T18" fmla="*/ 176410917 w 154"/>
              <a:gd name="T19" fmla="*/ 45362894 h 167"/>
              <a:gd name="T20" fmla="*/ 148688416 w 154"/>
              <a:gd name="T21" fmla="*/ 52924180 h 167"/>
              <a:gd name="T22" fmla="*/ 123486863 w 154"/>
              <a:gd name="T23" fmla="*/ 55443547 h 167"/>
              <a:gd name="T24" fmla="*/ 80644993 w 154"/>
              <a:gd name="T25" fmla="*/ 68045141 h 167"/>
              <a:gd name="T26" fmla="*/ 50403117 w 154"/>
              <a:gd name="T27" fmla="*/ 95766108 h 167"/>
              <a:gd name="T28" fmla="*/ 45362807 w 154"/>
              <a:gd name="T29" fmla="*/ 110887093 h 167"/>
              <a:gd name="T30" fmla="*/ 50403117 w 154"/>
              <a:gd name="T31" fmla="*/ 148690288 h 167"/>
              <a:gd name="T32" fmla="*/ 55443440 w 154"/>
              <a:gd name="T33" fmla="*/ 196572536 h 167"/>
              <a:gd name="T34" fmla="*/ 52922491 w 154"/>
              <a:gd name="T35" fmla="*/ 224295140 h 167"/>
              <a:gd name="T36" fmla="*/ 35282186 w 154"/>
              <a:gd name="T37" fmla="*/ 264617702 h 167"/>
              <a:gd name="T38" fmla="*/ 12599986 w 154"/>
              <a:gd name="T39" fmla="*/ 292338669 h 167"/>
              <a:gd name="T40" fmla="*/ 0 w 154"/>
              <a:gd name="T41" fmla="*/ 322580590 h 167"/>
              <a:gd name="T42" fmla="*/ 2520950 w 154"/>
              <a:gd name="T43" fmla="*/ 337701550 h 167"/>
              <a:gd name="T44" fmla="*/ 20161248 w 154"/>
              <a:gd name="T45" fmla="*/ 370464425 h 167"/>
              <a:gd name="T46" fmla="*/ 55443440 w 154"/>
              <a:gd name="T47" fmla="*/ 398185392 h 167"/>
              <a:gd name="T48" fmla="*/ 95765924 w 154"/>
              <a:gd name="T49" fmla="*/ 418346772 h 167"/>
              <a:gd name="T50" fmla="*/ 131048123 w 154"/>
              <a:gd name="T51" fmla="*/ 420867726 h 167"/>
              <a:gd name="T52" fmla="*/ 156249675 w 154"/>
              <a:gd name="T53" fmla="*/ 413306353 h 167"/>
              <a:gd name="T54" fmla="*/ 186491538 w 154"/>
              <a:gd name="T55" fmla="*/ 388104752 h 167"/>
              <a:gd name="T56" fmla="*/ 206652780 w 154"/>
              <a:gd name="T57" fmla="*/ 367943471 h 167"/>
              <a:gd name="T58" fmla="*/ 244454365 w 154"/>
              <a:gd name="T59" fmla="*/ 347782191 h 167"/>
              <a:gd name="T60" fmla="*/ 292338108 w 154"/>
              <a:gd name="T61" fmla="*/ 367943471 h 167"/>
              <a:gd name="T62" fmla="*/ 302418729 w 154"/>
              <a:gd name="T63" fmla="*/ 372983791 h 167"/>
              <a:gd name="T64" fmla="*/ 320059022 w 154"/>
              <a:gd name="T65" fmla="*/ 372983791 h 167"/>
              <a:gd name="T66" fmla="*/ 340221852 w 154"/>
              <a:gd name="T67" fmla="*/ 360383785 h 167"/>
              <a:gd name="T68" fmla="*/ 357862145 w 154"/>
              <a:gd name="T69" fmla="*/ 337701550 h 167"/>
              <a:gd name="T70" fmla="*/ 370463715 w 154"/>
              <a:gd name="T71" fmla="*/ 307459629 h 167"/>
              <a:gd name="T72" fmla="*/ 383063697 w 154"/>
              <a:gd name="T73" fmla="*/ 269658022 h 167"/>
              <a:gd name="T74" fmla="*/ 388104008 w 154"/>
              <a:gd name="T75" fmla="*/ 226814507 h 167"/>
              <a:gd name="T76" fmla="*/ 385584646 w 154"/>
              <a:gd name="T77" fmla="*/ 176411255 h 167"/>
              <a:gd name="T78" fmla="*/ 385584646 w 154"/>
              <a:gd name="T79" fmla="*/ 176411255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dirty="0"/>
          </a:p>
        </p:txBody>
      </p:sp>
      <p:sp>
        <p:nvSpPr>
          <p:cNvPr id="159" name="Freeform 68"/>
          <p:cNvSpPr>
            <a:spLocks noChangeArrowheads="1"/>
          </p:cNvSpPr>
          <p:nvPr/>
        </p:nvSpPr>
        <p:spPr bwMode="auto">
          <a:xfrm rot="925403">
            <a:off x="8331979" y="4123797"/>
            <a:ext cx="111961" cy="226525"/>
          </a:xfrm>
          <a:custGeom>
            <a:avLst/>
            <a:gdLst>
              <a:gd name="T0" fmla="*/ 0 w 43"/>
              <a:gd name="T1" fmla="*/ 219255204 h 87"/>
              <a:gd name="T2" fmla="*/ 0 w 43"/>
              <a:gd name="T3" fmla="*/ 216734245 h 87"/>
              <a:gd name="T4" fmla="*/ 2520968 w 43"/>
              <a:gd name="T5" fmla="*/ 206653538 h 87"/>
              <a:gd name="T6" fmla="*/ 7561318 w 43"/>
              <a:gd name="T7" fmla="*/ 194053509 h 87"/>
              <a:gd name="T8" fmla="*/ 12601666 w 43"/>
              <a:gd name="T9" fmla="*/ 176411564 h 87"/>
              <a:gd name="T10" fmla="*/ 20161397 w 43"/>
              <a:gd name="T11" fmla="*/ 156250248 h 87"/>
              <a:gd name="T12" fmla="*/ 27722718 w 43"/>
              <a:gd name="T13" fmla="*/ 136088932 h 87"/>
              <a:gd name="T14" fmla="*/ 37803413 w 43"/>
              <a:gd name="T15" fmla="*/ 113408245 h 87"/>
              <a:gd name="T16" fmla="*/ 47884109 w 43"/>
              <a:gd name="T17" fmla="*/ 88206576 h 87"/>
              <a:gd name="T18" fmla="*/ 60484196 w 43"/>
              <a:gd name="T19" fmla="*/ 65524302 h 87"/>
              <a:gd name="T20" fmla="*/ 70564892 w 43"/>
              <a:gd name="T21" fmla="*/ 45362973 h 87"/>
              <a:gd name="T22" fmla="*/ 83166554 w 43"/>
              <a:gd name="T23" fmla="*/ 25201651 h 87"/>
              <a:gd name="T24" fmla="*/ 95766630 w 43"/>
              <a:gd name="T25" fmla="*/ 10080661 h 87"/>
              <a:gd name="T26" fmla="*/ 108368317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p:spPr>
        <p:txBody>
          <a:bodyPr/>
          <a:lstStyle/>
          <a:p>
            <a:endParaRPr lang="en-US" dirty="0"/>
          </a:p>
        </p:txBody>
      </p:sp>
      <p:grpSp>
        <p:nvGrpSpPr>
          <p:cNvPr id="226" name="Group 83"/>
          <p:cNvGrpSpPr/>
          <p:nvPr/>
        </p:nvGrpSpPr>
        <p:grpSpPr>
          <a:xfrm rot="925403">
            <a:off x="7188531" y="3642576"/>
            <a:ext cx="1754272" cy="1594794"/>
            <a:chOff x="4379913" y="5351463"/>
            <a:chExt cx="973138" cy="887412"/>
          </a:xfrm>
          <a:solidFill>
            <a:schemeClr val="bg1">
              <a:alpha val="0"/>
            </a:schemeClr>
          </a:solidFill>
        </p:grpSpPr>
        <p:sp>
          <p:nvSpPr>
            <p:cNvPr id="180" name="Freeform 9"/>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tx1"/>
              </a:solidFill>
              <a:prstDash val="dash"/>
              <a:round/>
              <a:headEnd/>
              <a:tailEnd/>
            </a:ln>
          </p:spPr>
          <p:txBody>
            <a:bodyPr/>
            <a:lstStyle/>
            <a:p>
              <a:pPr>
                <a:defRPr/>
              </a:pPr>
              <a:endParaRPr lang="en-US" dirty="0"/>
            </a:p>
          </p:txBody>
        </p:sp>
        <p:sp>
          <p:nvSpPr>
            <p:cNvPr id="181" name="Freeform 10"/>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tx1"/>
              </a:solidFill>
              <a:prstDash val="dash"/>
              <a:round/>
              <a:headEnd/>
              <a:tailEnd/>
            </a:ln>
          </p:spPr>
          <p:txBody>
            <a:bodyPr/>
            <a:lstStyle/>
            <a:p>
              <a:pPr>
                <a:defRPr/>
              </a:pPr>
              <a:endParaRPr lang="en-US" dirty="0"/>
            </a:p>
          </p:txBody>
        </p:sp>
        <p:sp>
          <p:nvSpPr>
            <p:cNvPr id="182" name="Freeform 11"/>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tx1"/>
              </a:solidFill>
              <a:prstDash val="dash"/>
              <a:round/>
              <a:headEnd/>
              <a:tailEnd/>
            </a:ln>
          </p:spPr>
          <p:txBody>
            <a:bodyPr/>
            <a:lstStyle/>
            <a:p>
              <a:pPr>
                <a:defRPr/>
              </a:pPr>
              <a:endParaRPr lang="en-US" dirty="0"/>
            </a:p>
          </p:txBody>
        </p:sp>
        <p:sp>
          <p:nvSpPr>
            <p:cNvPr id="183" name="Freeform 12"/>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tx1"/>
              </a:solidFill>
              <a:prstDash val="dash"/>
              <a:round/>
              <a:headEnd/>
              <a:tailEnd/>
            </a:ln>
          </p:spPr>
          <p:txBody>
            <a:bodyPr/>
            <a:lstStyle/>
            <a:p>
              <a:pPr>
                <a:defRPr/>
              </a:pPr>
              <a:endParaRPr lang="en-US" dirty="0"/>
            </a:p>
          </p:txBody>
        </p:sp>
        <p:sp>
          <p:nvSpPr>
            <p:cNvPr id="184" name="Freeform 13"/>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tx1"/>
              </a:solidFill>
              <a:prstDash val="dash"/>
              <a:round/>
              <a:headEnd/>
              <a:tailEnd/>
            </a:ln>
          </p:spPr>
          <p:txBody>
            <a:bodyPr/>
            <a:lstStyle/>
            <a:p>
              <a:pPr>
                <a:defRPr/>
              </a:pPr>
              <a:endParaRPr lang="en-US" dirty="0"/>
            </a:p>
          </p:txBody>
        </p:sp>
        <p:sp>
          <p:nvSpPr>
            <p:cNvPr id="185" name="Freeform 14"/>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tx1"/>
              </a:solidFill>
              <a:prstDash val="dash"/>
              <a:round/>
              <a:headEnd/>
              <a:tailEnd/>
            </a:ln>
          </p:spPr>
          <p:txBody>
            <a:bodyPr/>
            <a:lstStyle/>
            <a:p>
              <a:pPr>
                <a:defRPr/>
              </a:pPr>
              <a:endParaRPr lang="en-US" dirty="0"/>
            </a:p>
          </p:txBody>
        </p:sp>
        <p:sp>
          <p:nvSpPr>
            <p:cNvPr id="186" name="Freeform 15"/>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tx1"/>
              </a:solidFill>
              <a:prstDash val="dash"/>
              <a:round/>
              <a:headEnd/>
              <a:tailEnd/>
            </a:ln>
          </p:spPr>
          <p:txBody>
            <a:bodyPr/>
            <a:lstStyle/>
            <a:p>
              <a:pPr>
                <a:defRPr/>
              </a:pPr>
              <a:endParaRPr lang="en-US" dirty="0"/>
            </a:p>
          </p:txBody>
        </p:sp>
        <p:sp>
          <p:nvSpPr>
            <p:cNvPr id="187" name="Freeform 16"/>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tx1"/>
              </a:solidFill>
              <a:prstDash val="dash"/>
              <a:round/>
              <a:headEnd/>
              <a:tailEnd/>
            </a:ln>
          </p:spPr>
          <p:txBody>
            <a:bodyPr/>
            <a:lstStyle/>
            <a:p>
              <a:pPr>
                <a:defRPr/>
              </a:pPr>
              <a:endParaRPr lang="en-US" dirty="0"/>
            </a:p>
          </p:txBody>
        </p:sp>
        <p:sp>
          <p:nvSpPr>
            <p:cNvPr id="188" name="Freeform 17"/>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tx1"/>
              </a:solidFill>
              <a:prstDash val="dash"/>
              <a:round/>
              <a:headEnd/>
              <a:tailEnd/>
            </a:ln>
          </p:spPr>
          <p:txBody>
            <a:bodyPr/>
            <a:lstStyle/>
            <a:p>
              <a:pPr>
                <a:defRPr/>
              </a:pPr>
              <a:endParaRPr lang="en-US" dirty="0"/>
            </a:p>
          </p:txBody>
        </p:sp>
        <p:sp>
          <p:nvSpPr>
            <p:cNvPr id="189" name="Freeform 18"/>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tx1"/>
              </a:solidFill>
              <a:prstDash val="dash"/>
              <a:round/>
              <a:headEnd/>
              <a:tailEnd/>
            </a:ln>
          </p:spPr>
          <p:txBody>
            <a:bodyPr/>
            <a:lstStyle/>
            <a:p>
              <a:pPr>
                <a:defRPr/>
              </a:pPr>
              <a:endParaRPr lang="en-US" dirty="0"/>
            </a:p>
          </p:txBody>
        </p:sp>
        <p:sp>
          <p:nvSpPr>
            <p:cNvPr id="190" name="Freeform 19"/>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tx1"/>
              </a:solidFill>
              <a:prstDash val="dash"/>
              <a:round/>
              <a:headEnd/>
              <a:tailEnd/>
            </a:ln>
          </p:spPr>
          <p:txBody>
            <a:bodyPr/>
            <a:lstStyle/>
            <a:p>
              <a:pPr>
                <a:defRPr/>
              </a:pPr>
              <a:endParaRPr lang="en-US" dirty="0"/>
            </a:p>
          </p:txBody>
        </p:sp>
      </p:grpSp>
      <p:cxnSp>
        <p:nvCxnSpPr>
          <p:cNvPr id="161" name="Straight Arrow Connector 160"/>
          <p:cNvCxnSpPr/>
          <p:nvPr/>
        </p:nvCxnSpPr>
        <p:spPr>
          <a:xfrm rot="925403">
            <a:off x="7122431" y="3425913"/>
            <a:ext cx="480853" cy="37588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925403" flipH="1">
            <a:off x="8358585" y="3531718"/>
            <a:ext cx="253863" cy="29010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925403">
            <a:off x="7956513" y="3202637"/>
            <a:ext cx="154538" cy="45685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925403" flipV="1">
            <a:off x="6763174" y="4405868"/>
            <a:ext cx="356479" cy="28171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925403" flipH="1" flipV="1">
            <a:off x="8339904" y="5307281"/>
            <a:ext cx="279701" cy="385547"/>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8857088" y="4311337"/>
            <a:ext cx="255183" cy="30839"/>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925403" flipV="1">
            <a:off x="7069389" y="4752742"/>
            <a:ext cx="303883" cy="51121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925403" flipV="1">
            <a:off x="8021228" y="5263517"/>
            <a:ext cx="0" cy="46133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925403">
            <a:off x="6990005" y="3947780"/>
            <a:ext cx="472948" cy="135326"/>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925403" flipH="1">
            <a:off x="8452190" y="3776573"/>
            <a:ext cx="365487" cy="36050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925403" flipV="1">
            <a:off x="7629686" y="4864874"/>
            <a:ext cx="140602" cy="60866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925403" flipH="1" flipV="1">
            <a:off x="8800295" y="5042116"/>
            <a:ext cx="296204" cy="10648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rot="925403">
            <a:off x="7769848" y="3518273"/>
            <a:ext cx="214116" cy="458826"/>
          </a:xfrm>
          <a:custGeom>
            <a:avLst/>
            <a:gdLst>
              <a:gd name="connsiteX0" fmla="*/ 368300 w 368300"/>
              <a:gd name="connsiteY0" fmla="*/ 789225 h 789225"/>
              <a:gd name="connsiteX1" fmla="*/ 279400 w 368300"/>
              <a:gd name="connsiteY1" fmla="*/ 776525 h 789225"/>
              <a:gd name="connsiteX2" fmla="*/ 266700 w 368300"/>
              <a:gd name="connsiteY2" fmla="*/ 738425 h 789225"/>
              <a:gd name="connsiteX3" fmla="*/ 241300 w 368300"/>
              <a:gd name="connsiteY3" fmla="*/ 649525 h 789225"/>
              <a:gd name="connsiteX4" fmla="*/ 228600 w 368300"/>
              <a:gd name="connsiteY4" fmla="*/ 547925 h 789225"/>
              <a:gd name="connsiteX5" fmla="*/ 215900 w 368300"/>
              <a:gd name="connsiteY5" fmla="*/ 382825 h 789225"/>
              <a:gd name="connsiteX6" fmla="*/ 177800 w 368300"/>
              <a:gd name="connsiteY6" fmla="*/ 344725 h 789225"/>
              <a:gd name="connsiteX7" fmla="*/ 88900 w 368300"/>
              <a:gd name="connsiteY7" fmla="*/ 243125 h 789225"/>
              <a:gd name="connsiteX8" fmla="*/ 50800 w 368300"/>
              <a:gd name="connsiteY8" fmla="*/ 217725 h 789225"/>
              <a:gd name="connsiteX9" fmla="*/ 25400 w 368300"/>
              <a:gd name="connsiteY9" fmla="*/ 103425 h 789225"/>
              <a:gd name="connsiteX10" fmla="*/ 12700 w 368300"/>
              <a:gd name="connsiteY10" fmla="*/ 1825 h 789225"/>
              <a:gd name="connsiteX11" fmla="*/ 0 w 368300"/>
              <a:gd name="connsiteY11" fmla="*/ 1825 h 78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300" h="789225">
                <a:moveTo>
                  <a:pt x="368300" y="789225"/>
                </a:moveTo>
                <a:cubicBezTo>
                  <a:pt x="338667" y="784992"/>
                  <a:pt x="306174" y="789912"/>
                  <a:pt x="279400" y="776525"/>
                </a:cubicBezTo>
                <a:cubicBezTo>
                  <a:pt x="267426" y="770538"/>
                  <a:pt x="270378" y="751297"/>
                  <a:pt x="266700" y="738425"/>
                </a:cubicBezTo>
                <a:cubicBezTo>
                  <a:pt x="234806" y="626797"/>
                  <a:pt x="271750" y="740876"/>
                  <a:pt x="241300" y="649525"/>
                </a:cubicBezTo>
                <a:cubicBezTo>
                  <a:pt x="237067" y="615658"/>
                  <a:pt x="231836" y="581901"/>
                  <a:pt x="228600" y="547925"/>
                </a:cubicBezTo>
                <a:cubicBezTo>
                  <a:pt x="223367" y="492978"/>
                  <a:pt x="229287" y="436373"/>
                  <a:pt x="215900" y="382825"/>
                </a:cubicBezTo>
                <a:cubicBezTo>
                  <a:pt x="211544" y="365401"/>
                  <a:pt x="189627" y="358242"/>
                  <a:pt x="177800" y="344725"/>
                </a:cubicBezTo>
                <a:cubicBezTo>
                  <a:pt x="140851" y="302497"/>
                  <a:pt x="129556" y="277005"/>
                  <a:pt x="88900" y="243125"/>
                </a:cubicBezTo>
                <a:cubicBezTo>
                  <a:pt x="77174" y="233354"/>
                  <a:pt x="63500" y="226192"/>
                  <a:pt x="50800" y="217725"/>
                </a:cubicBezTo>
                <a:cubicBezTo>
                  <a:pt x="42333" y="179625"/>
                  <a:pt x="32183" y="141861"/>
                  <a:pt x="25400" y="103425"/>
                </a:cubicBezTo>
                <a:cubicBezTo>
                  <a:pt x="19469" y="69814"/>
                  <a:pt x="20978" y="34936"/>
                  <a:pt x="12700" y="1825"/>
                </a:cubicBezTo>
                <a:cubicBezTo>
                  <a:pt x="11673" y="-2282"/>
                  <a:pt x="4233" y="1825"/>
                  <a:pt x="0" y="1825"/>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Freeform 173"/>
          <p:cNvSpPr/>
          <p:nvPr/>
        </p:nvSpPr>
        <p:spPr>
          <a:xfrm rot="925403">
            <a:off x="7600512" y="4705772"/>
            <a:ext cx="149701" cy="524215"/>
          </a:xfrm>
          <a:custGeom>
            <a:avLst/>
            <a:gdLst>
              <a:gd name="connsiteX0" fmla="*/ 215900 w 257501"/>
              <a:gd name="connsiteY0" fmla="*/ 0 h 901700"/>
              <a:gd name="connsiteX1" fmla="*/ 254000 w 257501"/>
              <a:gd name="connsiteY1" fmla="*/ 76200 h 901700"/>
              <a:gd name="connsiteX2" fmla="*/ 215900 w 257501"/>
              <a:gd name="connsiteY2" fmla="*/ 266700 h 901700"/>
              <a:gd name="connsiteX3" fmla="*/ 190500 w 257501"/>
              <a:gd name="connsiteY3" fmla="*/ 304800 h 901700"/>
              <a:gd name="connsiteX4" fmla="*/ 177800 w 257501"/>
              <a:gd name="connsiteY4" fmla="*/ 342900 h 901700"/>
              <a:gd name="connsiteX5" fmla="*/ 127000 w 257501"/>
              <a:gd name="connsiteY5" fmla="*/ 419100 h 901700"/>
              <a:gd name="connsiteX6" fmla="*/ 101600 w 257501"/>
              <a:gd name="connsiteY6" fmla="*/ 495300 h 901700"/>
              <a:gd name="connsiteX7" fmla="*/ 50800 w 257501"/>
              <a:gd name="connsiteY7" fmla="*/ 571500 h 901700"/>
              <a:gd name="connsiteX8" fmla="*/ 12700 w 257501"/>
              <a:gd name="connsiteY8" fmla="*/ 660400 h 901700"/>
              <a:gd name="connsiteX9" fmla="*/ 0 w 257501"/>
              <a:gd name="connsiteY9" fmla="*/ 698500 h 901700"/>
              <a:gd name="connsiteX10" fmla="*/ 12700 w 257501"/>
              <a:gd name="connsiteY10" fmla="*/ 838200 h 901700"/>
              <a:gd name="connsiteX11" fmla="*/ 25400 w 257501"/>
              <a:gd name="connsiteY11"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01" h="901700">
                <a:moveTo>
                  <a:pt x="215900" y="0"/>
                </a:moveTo>
                <a:cubicBezTo>
                  <a:pt x="228600" y="25400"/>
                  <a:pt x="250682" y="47996"/>
                  <a:pt x="254000" y="76200"/>
                </a:cubicBezTo>
                <a:cubicBezTo>
                  <a:pt x="264218" y="163053"/>
                  <a:pt x="252238" y="203109"/>
                  <a:pt x="215900" y="266700"/>
                </a:cubicBezTo>
                <a:cubicBezTo>
                  <a:pt x="208327" y="279952"/>
                  <a:pt x="197326" y="291148"/>
                  <a:pt x="190500" y="304800"/>
                </a:cubicBezTo>
                <a:cubicBezTo>
                  <a:pt x="184513" y="316774"/>
                  <a:pt x="184301" y="331198"/>
                  <a:pt x="177800" y="342900"/>
                </a:cubicBezTo>
                <a:cubicBezTo>
                  <a:pt x="162975" y="369585"/>
                  <a:pt x="143933" y="393700"/>
                  <a:pt x="127000" y="419100"/>
                </a:cubicBezTo>
                <a:cubicBezTo>
                  <a:pt x="112148" y="441377"/>
                  <a:pt x="116452" y="473023"/>
                  <a:pt x="101600" y="495300"/>
                </a:cubicBezTo>
                <a:cubicBezTo>
                  <a:pt x="84667" y="520700"/>
                  <a:pt x="60453" y="542540"/>
                  <a:pt x="50800" y="571500"/>
                </a:cubicBezTo>
                <a:cubicBezTo>
                  <a:pt x="21016" y="660851"/>
                  <a:pt x="59780" y="550546"/>
                  <a:pt x="12700" y="660400"/>
                </a:cubicBezTo>
                <a:cubicBezTo>
                  <a:pt x="7427" y="672705"/>
                  <a:pt x="4233" y="685800"/>
                  <a:pt x="0" y="698500"/>
                </a:cubicBezTo>
                <a:cubicBezTo>
                  <a:pt x="4233" y="745067"/>
                  <a:pt x="6520" y="791851"/>
                  <a:pt x="12700" y="838200"/>
                </a:cubicBezTo>
                <a:cubicBezTo>
                  <a:pt x="26427" y="941151"/>
                  <a:pt x="25400" y="859893"/>
                  <a:pt x="25400" y="9017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Freeform 174"/>
          <p:cNvSpPr/>
          <p:nvPr/>
        </p:nvSpPr>
        <p:spPr>
          <a:xfrm rot="925403">
            <a:off x="8421098" y="4047748"/>
            <a:ext cx="280565" cy="184583"/>
          </a:xfrm>
          <a:custGeom>
            <a:avLst/>
            <a:gdLst>
              <a:gd name="connsiteX0" fmla="*/ 0 w 482600"/>
              <a:gd name="connsiteY0" fmla="*/ 317500 h 317500"/>
              <a:gd name="connsiteX1" fmla="*/ 38100 w 482600"/>
              <a:gd name="connsiteY1" fmla="*/ 254000 h 317500"/>
              <a:gd name="connsiteX2" fmla="*/ 50800 w 482600"/>
              <a:gd name="connsiteY2" fmla="*/ 215900 h 317500"/>
              <a:gd name="connsiteX3" fmla="*/ 88900 w 482600"/>
              <a:gd name="connsiteY3" fmla="*/ 177800 h 317500"/>
              <a:gd name="connsiteX4" fmla="*/ 114300 w 482600"/>
              <a:gd name="connsiteY4" fmla="*/ 139700 h 317500"/>
              <a:gd name="connsiteX5" fmla="*/ 139700 w 482600"/>
              <a:gd name="connsiteY5" fmla="*/ 88900 h 317500"/>
              <a:gd name="connsiteX6" fmla="*/ 177800 w 482600"/>
              <a:gd name="connsiteY6" fmla="*/ 76200 h 317500"/>
              <a:gd name="connsiteX7" fmla="*/ 419100 w 482600"/>
              <a:gd name="connsiteY7" fmla="*/ 38100 h 317500"/>
              <a:gd name="connsiteX8" fmla="*/ 457200 w 482600"/>
              <a:gd name="connsiteY8" fmla="*/ 12700 h 317500"/>
              <a:gd name="connsiteX9" fmla="*/ 482600 w 482600"/>
              <a:gd name="connsiteY9"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600" h="317500">
                <a:moveTo>
                  <a:pt x="0" y="317500"/>
                </a:moveTo>
                <a:cubicBezTo>
                  <a:pt x="12700" y="296333"/>
                  <a:pt x="27061" y="276078"/>
                  <a:pt x="38100" y="254000"/>
                </a:cubicBezTo>
                <a:cubicBezTo>
                  <a:pt x="44087" y="242026"/>
                  <a:pt x="43374" y="227039"/>
                  <a:pt x="50800" y="215900"/>
                </a:cubicBezTo>
                <a:cubicBezTo>
                  <a:pt x="60763" y="200956"/>
                  <a:pt x="77402" y="191598"/>
                  <a:pt x="88900" y="177800"/>
                </a:cubicBezTo>
                <a:cubicBezTo>
                  <a:pt x="98671" y="166074"/>
                  <a:pt x="106727" y="152952"/>
                  <a:pt x="114300" y="139700"/>
                </a:cubicBezTo>
                <a:cubicBezTo>
                  <a:pt x="123693" y="123262"/>
                  <a:pt x="126313" y="102287"/>
                  <a:pt x="139700" y="88900"/>
                </a:cubicBezTo>
                <a:cubicBezTo>
                  <a:pt x="149166" y="79434"/>
                  <a:pt x="165100" y="80433"/>
                  <a:pt x="177800" y="76200"/>
                </a:cubicBezTo>
                <a:cubicBezTo>
                  <a:pt x="281579" y="7014"/>
                  <a:pt x="159710" y="79056"/>
                  <a:pt x="419100" y="38100"/>
                </a:cubicBezTo>
                <a:cubicBezTo>
                  <a:pt x="434177" y="35719"/>
                  <a:pt x="444112" y="20553"/>
                  <a:pt x="457200" y="12700"/>
                </a:cubicBezTo>
                <a:cubicBezTo>
                  <a:pt x="465317" y="7830"/>
                  <a:pt x="474133" y="4233"/>
                  <a:pt x="482600"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Freeform 175"/>
          <p:cNvSpPr/>
          <p:nvPr/>
        </p:nvSpPr>
        <p:spPr>
          <a:xfrm rot="925403">
            <a:off x="7319521" y="3975340"/>
            <a:ext cx="406124" cy="169816"/>
          </a:xfrm>
          <a:custGeom>
            <a:avLst/>
            <a:gdLst>
              <a:gd name="connsiteX0" fmla="*/ 698573 w 698573"/>
              <a:gd name="connsiteY0" fmla="*/ 292100 h 292100"/>
              <a:gd name="connsiteX1" fmla="*/ 596973 w 698573"/>
              <a:gd name="connsiteY1" fmla="*/ 254000 h 292100"/>
              <a:gd name="connsiteX2" fmla="*/ 520773 w 698573"/>
              <a:gd name="connsiteY2" fmla="*/ 241300 h 292100"/>
              <a:gd name="connsiteX3" fmla="*/ 482673 w 698573"/>
              <a:gd name="connsiteY3" fmla="*/ 228600 h 292100"/>
              <a:gd name="connsiteX4" fmla="*/ 215973 w 698573"/>
              <a:gd name="connsiteY4" fmla="*/ 215900 h 292100"/>
              <a:gd name="connsiteX5" fmla="*/ 177873 w 698573"/>
              <a:gd name="connsiteY5" fmla="*/ 177800 h 292100"/>
              <a:gd name="connsiteX6" fmla="*/ 88973 w 698573"/>
              <a:gd name="connsiteY6" fmla="*/ 114300 h 292100"/>
              <a:gd name="connsiteX7" fmla="*/ 38173 w 698573"/>
              <a:gd name="connsiteY7" fmla="*/ 38100 h 292100"/>
              <a:gd name="connsiteX8" fmla="*/ 73 w 698573"/>
              <a:gd name="connsiteY8"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73" h="292100">
                <a:moveTo>
                  <a:pt x="698573" y="292100"/>
                </a:moveTo>
                <a:cubicBezTo>
                  <a:pt x="686213" y="287156"/>
                  <a:pt x="619371" y="258977"/>
                  <a:pt x="596973" y="254000"/>
                </a:cubicBezTo>
                <a:cubicBezTo>
                  <a:pt x="571836" y="248414"/>
                  <a:pt x="546173" y="245533"/>
                  <a:pt x="520773" y="241300"/>
                </a:cubicBezTo>
                <a:cubicBezTo>
                  <a:pt x="508073" y="237067"/>
                  <a:pt x="496014" y="229712"/>
                  <a:pt x="482673" y="228600"/>
                </a:cubicBezTo>
                <a:cubicBezTo>
                  <a:pt x="393980" y="221209"/>
                  <a:pt x="303763" y="230532"/>
                  <a:pt x="215973" y="215900"/>
                </a:cubicBezTo>
                <a:cubicBezTo>
                  <a:pt x="198257" y="212947"/>
                  <a:pt x="192488" y="188239"/>
                  <a:pt x="177873" y="177800"/>
                </a:cubicBezTo>
                <a:cubicBezTo>
                  <a:pt x="113071" y="131513"/>
                  <a:pt x="138504" y="177983"/>
                  <a:pt x="88973" y="114300"/>
                </a:cubicBezTo>
                <a:cubicBezTo>
                  <a:pt x="70231" y="90203"/>
                  <a:pt x="63573" y="55033"/>
                  <a:pt x="38173" y="38100"/>
                </a:cubicBezTo>
                <a:cubicBezTo>
                  <a:pt x="-3449" y="10352"/>
                  <a:pt x="73" y="27964"/>
                  <a:pt x="73"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176"/>
          <p:cNvSpPr/>
          <p:nvPr/>
        </p:nvSpPr>
        <p:spPr>
          <a:xfrm rot="925403">
            <a:off x="8507114" y="4596885"/>
            <a:ext cx="451304" cy="40547"/>
          </a:xfrm>
          <a:custGeom>
            <a:avLst/>
            <a:gdLst>
              <a:gd name="connsiteX0" fmla="*/ 0 w 685800"/>
              <a:gd name="connsiteY0" fmla="*/ 0 h 127000"/>
              <a:gd name="connsiteX1" fmla="*/ 482600 w 685800"/>
              <a:gd name="connsiteY1" fmla="*/ 12700 h 127000"/>
              <a:gd name="connsiteX2" fmla="*/ 647700 w 685800"/>
              <a:gd name="connsiteY2" fmla="*/ 25400 h 127000"/>
              <a:gd name="connsiteX3" fmla="*/ 673100 w 685800"/>
              <a:gd name="connsiteY3" fmla="*/ 101600 h 127000"/>
              <a:gd name="connsiteX4" fmla="*/ 685800 w 685800"/>
              <a:gd name="connsiteY4" fmla="*/ 127000 h 127000"/>
              <a:gd name="connsiteX0" fmla="*/ 0 w 720725"/>
              <a:gd name="connsiteY0" fmla="*/ 1025 h 128025"/>
              <a:gd name="connsiteX1" fmla="*/ 482600 w 720725"/>
              <a:gd name="connsiteY1" fmla="*/ 13725 h 128025"/>
              <a:gd name="connsiteX2" fmla="*/ 647700 w 720725"/>
              <a:gd name="connsiteY2" fmla="*/ 26425 h 128025"/>
              <a:gd name="connsiteX3" fmla="*/ 720725 w 720725"/>
              <a:gd name="connsiteY3" fmla="*/ 7375 h 128025"/>
              <a:gd name="connsiteX4" fmla="*/ 685800 w 720725"/>
              <a:gd name="connsiteY4" fmla="*/ 128025 h 128025"/>
              <a:gd name="connsiteX0" fmla="*/ 0 w 776288"/>
              <a:gd name="connsiteY0" fmla="*/ 39688 h 69744"/>
              <a:gd name="connsiteX1" fmla="*/ 482600 w 776288"/>
              <a:gd name="connsiteY1" fmla="*/ 52388 h 69744"/>
              <a:gd name="connsiteX2" fmla="*/ 647700 w 776288"/>
              <a:gd name="connsiteY2" fmla="*/ 65088 h 69744"/>
              <a:gd name="connsiteX3" fmla="*/ 720725 w 776288"/>
              <a:gd name="connsiteY3" fmla="*/ 46038 h 69744"/>
              <a:gd name="connsiteX4" fmla="*/ 776288 w 776288"/>
              <a:gd name="connsiteY4" fmla="*/ 0 h 6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8" h="69744">
                <a:moveTo>
                  <a:pt x="0" y="39688"/>
                </a:moveTo>
                <a:cubicBezTo>
                  <a:pt x="243306" y="88349"/>
                  <a:pt x="83856" y="66629"/>
                  <a:pt x="482600" y="52388"/>
                </a:cubicBezTo>
                <a:cubicBezTo>
                  <a:pt x="537633" y="56621"/>
                  <a:pt x="608013" y="66146"/>
                  <a:pt x="647700" y="65088"/>
                </a:cubicBezTo>
                <a:cubicBezTo>
                  <a:pt x="687387" y="64030"/>
                  <a:pt x="699294" y="56886"/>
                  <a:pt x="720725" y="46038"/>
                </a:cubicBezTo>
                <a:cubicBezTo>
                  <a:pt x="742156" y="35190"/>
                  <a:pt x="757767" y="15346"/>
                  <a:pt x="776288"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177"/>
          <p:cNvSpPr/>
          <p:nvPr/>
        </p:nvSpPr>
        <p:spPr>
          <a:xfrm rot="925403">
            <a:off x="8323695" y="4791501"/>
            <a:ext cx="332248" cy="465148"/>
          </a:xfrm>
          <a:custGeom>
            <a:avLst/>
            <a:gdLst>
              <a:gd name="connsiteX0" fmla="*/ 0 w 571500"/>
              <a:gd name="connsiteY0" fmla="*/ 0 h 800100"/>
              <a:gd name="connsiteX1" fmla="*/ 76200 w 571500"/>
              <a:gd name="connsiteY1" fmla="*/ 38100 h 800100"/>
              <a:gd name="connsiteX2" fmla="*/ 101600 w 571500"/>
              <a:gd name="connsiteY2" fmla="*/ 88900 h 800100"/>
              <a:gd name="connsiteX3" fmla="*/ 114300 w 571500"/>
              <a:gd name="connsiteY3" fmla="*/ 241300 h 800100"/>
              <a:gd name="connsiteX4" fmla="*/ 127000 w 571500"/>
              <a:gd name="connsiteY4" fmla="*/ 317500 h 800100"/>
              <a:gd name="connsiteX5" fmla="*/ 165100 w 571500"/>
              <a:gd name="connsiteY5" fmla="*/ 355600 h 800100"/>
              <a:gd name="connsiteX6" fmla="*/ 203200 w 571500"/>
              <a:gd name="connsiteY6" fmla="*/ 406400 h 800100"/>
              <a:gd name="connsiteX7" fmla="*/ 215900 w 571500"/>
              <a:gd name="connsiteY7" fmla="*/ 457200 h 800100"/>
              <a:gd name="connsiteX8" fmla="*/ 266700 w 571500"/>
              <a:gd name="connsiteY8" fmla="*/ 495300 h 800100"/>
              <a:gd name="connsiteX9" fmla="*/ 304800 w 571500"/>
              <a:gd name="connsiteY9" fmla="*/ 533400 h 800100"/>
              <a:gd name="connsiteX10" fmla="*/ 330200 w 571500"/>
              <a:gd name="connsiteY10" fmla="*/ 571500 h 800100"/>
              <a:gd name="connsiteX11" fmla="*/ 368300 w 571500"/>
              <a:gd name="connsiteY11" fmla="*/ 622300 h 800100"/>
              <a:gd name="connsiteX12" fmla="*/ 406400 w 571500"/>
              <a:gd name="connsiteY12" fmla="*/ 660400 h 800100"/>
              <a:gd name="connsiteX13" fmla="*/ 431800 w 571500"/>
              <a:gd name="connsiteY13" fmla="*/ 698500 h 800100"/>
              <a:gd name="connsiteX14" fmla="*/ 482600 w 571500"/>
              <a:gd name="connsiteY14" fmla="*/ 723900 h 800100"/>
              <a:gd name="connsiteX15" fmla="*/ 546100 w 571500"/>
              <a:gd name="connsiteY15" fmla="*/ 800100 h 800100"/>
              <a:gd name="connsiteX16" fmla="*/ 571500 w 571500"/>
              <a:gd name="connsiteY16" fmla="*/ 7620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800100">
                <a:moveTo>
                  <a:pt x="0" y="0"/>
                </a:moveTo>
                <a:cubicBezTo>
                  <a:pt x="25400" y="12700"/>
                  <a:pt x="54828" y="19400"/>
                  <a:pt x="76200" y="38100"/>
                </a:cubicBezTo>
                <a:cubicBezTo>
                  <a:pt x="90448" y="50567"/>
                  <a:pt x="98111" y="70292"/>
                  <a:pt x="101600" y="88900"/>
                </a:cubicBezTo>
                <a:cubicBezTo>
                  <a:pt x="110994" y="139003"/>
                  <a:pt x="108671" y="190636"/>
                  <a:pt x="114300" y="241300"/>
                </a:cubicBezTo>
                <a:cubicBezTo>
                  <a:pt x="117144" y="266893"/>
                  <a:pt x="116542" y="293969"/>
                  <a:pt x="127000" y="317500"/>
                </a:cubicBezTo>
                <a:cubicBezTo>
                  <a:pt x="134294" y="333913"/>
                  <a:pt x="153411" y="341963"/>
                  <a:pt x="165100" y="355600"/>
                </a:cubicBezTo>
                <a:cubicBezTo>
                  <a:pt x="178875" y="371671"/>
                  <a:pt x="190500" y="389467"/>
                  <a:pt x="203200" y="406400"/>
                </a:cubicBezTo>
                <a:cubicBezTo>
                  <a:pt x="207433" y="423333"/>
                  <a:pt x="205755" y="442997"/>
                  <a:pt x="215900" y="457200"/>
                </a:cubicBezTo>
                <a:cubicBezTo>
                  <a:pt x="228203" y="474424"/>
                  <a:pt x="250629" y="481525"/>
                  <a:pt x="266700" y="495300"/>
                </a:cubicBezTo>
                <a:cubicBezTo>
                  <a:pt x="280337" y="506989"/>
                  <a:pt x="293302" y="519602"/>
                  <a:pt x="304800" y="533400"/>
                </a:cubicBezTo>
                <a:cubicBezTo>
                  <a:pt x="314571" y="545126"/>
                  <a:pt x="321328" y="559080"/>
                  <a:pt x="330200" y="571500"/>
                </a:cubicBezTo>
                <a:cubicBezTo>
                  <a:pt x="342503" y="588724"/>
                  <a:pt x="354525" y="606229"/>
                  <a:pt x="368300" y="622300"/>
                </a:cubicBezTo>
                <a:cubicBezTo>
                  <a:pt x="379989" y="635937"/>
                  <a:pt x="394902" y="646602"/>
                  <a:pt x="406400" y="660400"/>
                </a:cubicBezTo>
                <a:cubicBezTo>
                  <a:pt x="416171" y="672126"/>
                  <a:pt x="420074" y="688729"/>
                  <a:pt x="431800" y="698500"/>
                </a:cubicBezTo>
                <a:cubicBezTo>
                  <a:pt x="446344" y="710620"/>
                  <a:pt x="467194" y="712896"/>
                  <a:pt x="482600" y="723900"/>
                </a:cubicBezTo>
                <a:cubicBezTo>
                  <a:pt x="513714" y="746124"/>
                  <a:pt x="525847" y="769720"/>
                  <a:pt x="546100" y="800100"/>
                </a:cubicBezTo>
                <a:lnTo>
                  <a:pt x="571500" y="762000"/>
                </a:ln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178"/>
          <p:cNvSpPr/>
          <p:nvPr/>
        </p:nvSpPr>
        <p:spPr>
          <a:xfrm rot="925403">
            <a:off x="7237333" y="4413207"/>
            <a:ext cx="391315" cy="332403"/>
          </a:xfrm>
          <a:custGeom>
            <a:avLst/>
            <a:gdLst>
              <a:gd name="connsiteX0" fmla="*/ 673100 w 673100"/>
              <a:gd name="connsiteY0" fmla="*/ 0 h 571765"/>
              <a:gd name="connsiteX1" fmla="*/ 635000 w 673100"/>
              <a:gd name="connsiteY1" fmla="*/ 63500 h 571765"/>
              <a:gd name="connsiteX2" fmla="*/ 546100 w 673100"/>
              <a:gd name="connsiteY2" fmla="*/ 101600 h 571765"/>
              <a:gd name="connsiteX3" fmla="*/ 469900 w 673100"/>
              <a:gd name="connsiteY3" fmla="*/ 139700 h 571765"/>
              <a:gd name="connsiteX4" fmla="*/ 406400 w 673100"/>
              <a:gd name="connsiteY4" fmla="*/ 177800 h 571765"/>
              <a:gd name="connsiteX5" fmla="*/ 317500 w 673100"/>
              <a:gd name="connsiteY5" fmla="*/ 203200 h 571765"/>
              <a:gd name="connsiteX6" fmla="*/ 279400 w 673100"/>
              <a:gd name="connsiteY6" fmla="*/ 241300 h 571765"/>
              <a:gd name="connsiteX7" fmla="*/ 254000 w 673100"/>
              <a:gd name="connsiteY7" fmla="*/ 279400 h 571765"/>
              <a:gd name="connsiteX8" fmla="*/ 165100 w 673100"/>
              <a:gd name="connsiteY8" fmla="*/ 381000 h 571765"/>
              <a:gd name="connsiteX9" fmla="*/ 127000 w 673100"/>
              <a:gd name="connsiteY9" fmla="*/ 393700 h 571765"/>
              <a:gd name="connsiteX10" fmla="*/ 76200 w 673100"/>
              <a:gd name="connsiteY10" fmla="*/ 508000 h 571765"/>
              <a:gd name="connsiteX11" fmla="*/ 63500 w 673100"/>
              <a:gd name="connsiteY11" fmla="*/ 546100 h 571765"/>
              <a:gd name="connsiteX12" fmla="*/ 0 w 673100"/>
              <a:gd name="connsiteY12" fmla="*/ 571500 h 57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00" h="571765">
                <a:moveTo>
                  <a:pt x="673100" y="0"/>
                </a:moveTo>
                <a:cubicBezTo>
                  <a:pt x="660400" y="21167"/>
                  <a:pt x="652454" y="46046"/>
                  <a:pt x="635000" y="63500"/>
                </a:cubicBezTo>
                <a:cubicBezTo>
                  <a:pt x="619307" y="79193"/>
                  <a:pt x="568870" y="94010"/>
                  <a:pt x="546100" y="101600"/>
                </a:cubicBezTo>
                <a:cubicBezTo>
                  <a:pt x="436911" y="174393"/>
                  <a:pt x="575060" y="87120"/>
                  <a:pt x="469900" y="139700"/>
                </a:cubicBezTo>
                <a:cubicBezTo>
                  <a:pt x="447822" y="150739"/>
                  <a:pt x="428478" y="166761"/>
                  <a:pt x="406400" y="177800"/>
                </a:cubicBezTo>
                <a:cubicBezTo>
                  <a:pt x="388180" y="186910"/>
                  <a:pt x="333776" y="199131"/>
                  <a:pt x="317500" y="203200"/>
                </a:cubicBezTo>
                <a:cubicBezTo>
                  <a:pt x="304800" y="215900"/>
                  <a:pt x="290898" y="227502"/>
                  <a:pt x="279400" y="241300"/>
                </a:cubicBezTo>
                <a:cubicBezTo>
                  <a:pt x="269629" y="253026"/>
                  <a:pt x="262872" y="266980"/>
                  <a:pt x="254000" y="279400"/>
                </a:cubicBezTo>
                <a:cubicBezTo>
                  <a:pt x="230854" y="311805"/>
                  <a:pt x="197693" y="357719"/>
                  <a:pt x="165100" y="381000"/>
                </a:cubicBezTo>
                <a:cubicBezTo>
                  <a:pt x="154207" y="388781"/>
                  <a:pt x="139700" y="389467"/>
                  <a:pt x="127000" y="393700"/>
                </a:cubicBezTo>
                <a:cubicBezTo>
                  <a:pt x="98138" y="451424"/>
                  <a:pt x="100523" y="443138"/>
                  <a:pt x="76200" y="508000"/>
                </a:cubicBezTo>
                <a:cubicBezTo>
                  <a:pt x="71500" y="520535"/>
                  <a:pt x="71863" y="535647"/>
                  <a:pt x="63500" y="546100"/>
                </a:cubicBezTo>
                <a:cubicBezTo>
                  <a:pt x="39423" y="576196"/>
                  <a:pt x="28977" y="571500"/>
                  <a:pt x="0" y="5715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7368131" y="2235200"/>
            <a:ext cx="315369" cy="1181100"/>
          </a:xfrm>
          <a:custGeom>
            <a:avLst/>
            <a:gdLst>
              <a:gd name="connsiteX0" fmla="*/ 315369 w 315369"/>
              <a:gd name="connsiteY0" fmla="*/ 0 h 1549400"/>
              <a:gd name="connsiteX1" fmla="*/ 10569 w 315369"/>
              <a:gd name="connsiteY1" fmla="*/ 965200 h 1549400"/>
              <a:gd name="connsiteX2" fmla="*/ 99469 w 315369"/>
              <a:gd name="connsiteY2" fmla="*/ 1549400 h 1549400"/>
            </a:gdLst>
            <a:ahLst/>
            <a:cxnLst>
              <a:cxn ang="0">
                <a:pos x="connsiteX0" y="connsiteY0"/>
              </a:cxn>
              <a:cxn ang="0">
                <a:pos x="connsiteX1" y="connsiteY1"/>
              </a:cxn>
              <a:cxn ang="0">
                <a:pos x="connsiteX2" y="connsiteY2"/>
              </a:cxn>
            </a:cxnLst>
            <a:rect l="l" t="t" r="r" b="b"/>
            <a:pathLst>
              <a:path w="315369" h="1549400">
                <a:moveTo>
                  <a:pt x="315369" y="0"/>
                </a:moveTo>
                <a:cubicBezTo>
                  <a:pt x="180960" y="353483"/>
                  <a:pt x="46552" y="706967"/>
                  <a:pt x="10569" y="965200"/>
                </a:cubicBezTo>
                <a:cubicBezTo>
                  <a:pt x="-25414" y="1223433"/>
                  <a:pt x="37027" y="1386416"/>
                  <a:pt x="99469" y="1549400"/>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219148" y="1613921"/>
            <a:ext cx="1165704" cy="584775"/>
          </a:xfrm>
          <a:prstGeom prst="rect">
            <a:avLst/>
          </a:prstGeom>
          <a:noFill/>
        </p:spPr>
        <p:txBody>
          <a:bodyPr wrap="none" rtlCol="0">
            <a:spAutoFit/>
          </a:bodyPr>
          <a:lstStyle/>
          <a:p>
            <a:pPr algn="ctr"/>
            <a:r>
              <a:rPr lang="en-US" sz="1600" dirty="0" smtClean="0">
                <a:solidFill>
                  <a:srgbClr val="FF0000"/>
                </a:solidFill>
                <a:latin typeface="Arial" pitchFamily="34" charset="0"/>
                <a:cs typeface="Arial" pitchFamily="34" charset="0"/>
              </a:rPr>
              <a:t>Settlement</a:t>
            </a:r>
          </a:p>
          <a:p>
            <a:pPr algn="ctr"/>
            <a:r>
              <a:rPr lang="en-US" sz="1600" dirty="0" smtClean="0">
                <a:solidFill>
                  <a:srgbClr val="FF0000"/>
                </a:solidFill>
                <a:latin typeface="Symbol" pitchFamily="18" charset="2"/>
              </a:rPr>
              <a:t>D</a:t>
            </a:r>
            <a:r>
              <a:rPr lang="en-US" sz="1600" dirty="0" smtClean="0">
                <a:solidFill>
                  <a:srgbClr val="FF0000"/>
                </a:solidFill>
              </a:rPr>
              <a:t>H</a:t>
            </a:r>
            <a:endParaRPr lang="en-US" sz="1600" dirty="0">
              <a:solidFill>
                <a:srgbClr val="FF0000"/>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302855966"/>
              </p:ext>
            </p:extLst>
          </p:nvPr>
        </p:nvGraphicFramePr>
        <p:xfrm>
          <a:off x="2266950" y="2976982"/>
          <a:ext cx="496188" cy="431501"/>
        </p:xfrm>
        <a:graphic>
          <a:graphicData uri="http://schemas.openxmlformats.org/presentationml/2006/ole">
            <mc:AlternateContent xmlns:mc="http://schemas.openxmlformats.org/markup-compatibility/2006">
              <mc:Choice xmlns:v="urn:schemas-microsoft-com:vml" Requires="v">
                <p:oleObj spid="_x0000_s8224" name="Equation" r:id="rId6" imgW="469696" imgH="431613" progId="Equation.3">
                  <p:embed/>
                </p:oleObj>
              </mc:Choice>
              <mc:Fallback>
                <p:oleObj name="Equation" r:id="rId6" imgW="469696"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950" y="2976982"/>
                        <a:ext cx="496188" cy="431501"/>
                      </a:xfrm>
                      <a:prstGeom prst="rect">
                        <a:avLst/>
                      </a:prstGeom>
                      <a:noFill/>
                      <a:extLst/>
                    </p:spPr>
                  </p:pic>
                </p:oleObj>
              </mc:Fallback>
            </mc:AlternateContent>
          </a:graphicData>
        </a:graphic>
      </p:graphicFrame>
      <p:cxnSp>
        <p:nvCxnSpPr>
          <p:cNvPr id="191" name="Straight Arrow Connector 190"/>
          <p:cNvCxnSpPr/>
          <p:nvPr/>
        </p:nvCxnSpPr>
        <p:spPr>
          <a:xfrm flipV="1">
            <a:off x="2479140" y="3481439"/>
            <a:ext cx="0" cy="67146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2479140" y="4144463"/>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2327534" y="3704822"/>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2365634" y="4575305"/>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5" name="TextBox 194"/>
          <p:cNvSpPr txBox="1"/>
          <p:nvPr/>
        </p:nvSpPr>
        <p:spPr>
          <a:xfrm>
            <a:off x="2266195" y="3561512"/>
            <a:ext cx="373821" cy="338554"/>
          </a:xfrm>
          <a:prstGeom prst="rect">
            <a:avLst/>
          </a:prstGeom>
          <a:noFill/>
          <a:ln>
            <a:noFill/>
          </a:ln>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e</a:t>
            </a:r>
            <a:r>
              <a:rPr lang="en-US" sz="1600" baseline="-25000" dirty="0" smtClean="0">
                <a:effectLst>
                  <a:outerShdw blurRad="38100" dist="38100" dir="2700000" algn="tl">
                    <a:srgbClr val="000000">
                      <a:alpha val="43137"/>
                    </a:srgbClr>
                  </a:outerShdw>
                </a:effectLst>
                <a:latin typeface="Arial" pitchFamily="34" charset="0"/>
                <a:cs typeface="Arial" pitchFamily="34" charset="0"/>
              </a:rPr>
              <a:t>o</a:t>
            </a:r>
          </a:p>
        </p:txBody>
      </p:sp>
      <p:sp>
        <p:nvSpPr>
          <p:cNvPr id="196" name="TextBox 195"/>
          <p:cNvSpPr txBox="1"/>
          <p:nvPr/>
        </p:nvSpPr>
        <p:spPr>
          <a:xfrm>
            <a:off x="2289446" y="4499991"/>
            <a:ext cx="298479" cy="338554"/>
          </a:xfrm>
          <a:prstGeom prst="rect">
            <a:avLst/>
          </a:prstGeom>
          <a:solidFill>
            <a:schemeClr val="bg1"/>
          </a:solidFill>
          <a:ln>
            <a:noFill/>
          </a:ln>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1</a:t>
            </a:r>
            <a:endParaRPr lang="en-US" sz="1600" baseline="-25000" dirty="0" smtClean="0">
              <a:effectLst>
                <a:outerShdw blurRad="38100" dist="38100" dir="2700000" algn="tl">
                  <a:srgbClr val="000000">
                    <a:alpha val="43137"/>
                  </a:srgbClr>
                </a:outerShdw>
              </a:effectLst>
              <a:latin typeface="Arial" pitchFamily="34" charset="0"/>
              <a:cs typeface="Arial" pitchFamily="34" charset="0"/>
            </a:endParaRPr>
          </a:p>
        </p:txBody>
      </p:sp>
      <p:cxnSp>
        <p:nvCxnSpPr>
          <p:cNvPr id="197" name="Straight Arrow Connector 196"/>
          <p:cNvCxnSpPr/>
          <p:nvPr/>
        </p:nvCxnSpPr>
        <p:spPr>
          <a:xfrm>
            <a:off x="4384537" y="3458025"/>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4258973" y="4087639"/>
            <a:ext cx="284160" cy="19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4176699" y="4004261"/>
            <a:ext cx="607859" cy="338554"/>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1+e</a:t>
            </a:r>
            <a:r>
              <a:rPr lang="en-US" sz="1600" baseline="-25000" dirty="0" smtClean="0">
                <a:effectLst>
                  <a:outerShdw blurRad="38100" dist="38100" dir="2700000" algn="tl">
                    <a:srgbClr val="000000">
                      <a:alpha val="43137"/>
                    </a:srgbClr>
                  </a:outerShdw>
                </a:effectLst>
                <a:latin typeface="Arial" pitchFamily="34" charset="0"/>
                <a:cs typeface="Arial" pitchFamily="34" charset="0"/>
              </a:rPr>
              <a:t>o</a:t>
            </a:r>
          </a:p>
        </p:txBody>
      </p:sp>
      <p:sp>
        <p:nvSpPr>
          <p:cNvPr id="202" name="TextBox 201"/>
          <p:cNvSpPr txBox="1"/>
          <p:nvPr/>
        </p:nvSpPr>
        <p:spPr>
          <a:xfrm>
            <a:off x="7862483" y="2944686"/>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3" name="TextBox 202"/>
          <p:cNvSpPr txBox="1"/>
          <p:nvPr/>
        </p:nvSpPr>
        <p:spPr>
          <a:xfrm>
            <a:off x="6523079" y="4412877"/>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4" name="TextBox 203"/>
          <p:cNvSpPr txBox="1"/>
          <p:nvPr/>
        </p:nvSpPr>
        <p:spPr>
          <a:xfrm>
            <a:off x="6791389" y="5067553"/>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5" name="TextBox 204"/>
          <p:cNvSpPr txBox="1"/>
          <p:nvPr/>
        </p:nvSpPr>
        <p:spPr>
          <a:xfrm>
            <a:off x="8816666" y="5065406"/>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6" name="TextBox 205"/>
          <p:cNvSpPr txBox="1"/>
          <p:nvPr/>
        </p:nvSpPr>
        <p:spPr>
          <a:xfrm>
            <a:off x="6774217" y="3633704"/>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7" name="TextBox 206"/>
          <p:cNvSpPr txBox="1"/>
          <p:nvPr/>
        </p:nvSpPr>
        <p:spPr>
          <a:xfrm>
            <a:off x="7351619" y="5421722"/>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8" name="TextBox 207"/>
          <p:cNvSpPr txBox="1"/>
          <p:nvPr/>
        </p:nvSpPr>
        <p:spPr>
          <a:xfrm>
            <a:off x="8585845" y="3307441"/>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9" name="TextBox 208"/>
          <p:cNvSpPr txBox="1"/>
          <p:nvPr/>
        </p:nvSpPr>
        <p:spPr>
          <a:xfrm>
            <a:off x="7785209" y="5662127"/>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0" name="TextBox 209"/>
          <p:cNvSpPr txBox="1"/>
          <p:nvPr/>
        </p:nvSpPr>
        <p:spPr>
          <a:xfrm>
            <a:off x="8465642" y="5672860"/>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1" name="TextBox 210"/>
          <p:cNvSpPr txBox="1"/>
          <p:nvPr/>
        </p:nvSpPr>
        <p:spPr>
          <a:xfrm>
            <a:off x="8761857" y="3612240"/>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2" name="TextBox 211"/>
          <p:cNvSpPr txBox="1"/>
          <p:nvPr/>
        </p:nvSpPr>
        <p:spPr>
          <a:xfrm>
            <a:off x="6995305" y="3159334"/>
            <a:ext cx="327334" cy="400110"/>
          </a:xfrm>
          <a:prstGeom prst="rect">
            <a:avLst/>
          </a:prstGeom>
          <a:noFill/>
        </p:spPr>
        <p:txBody>
          <a:bodyPr wrap="none" rtlCol="0">
            <a:spAutoFit/>
          </a:bodyPr>
          <a:lstStyle/>
          <a:p>
            <a:pPr algn="ctr"/>
            <a:r>
              <a:rPr lang="en-US" sz="20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3" name="Oval 212"/>
          <p:cNvSpPr/>
          <p:nvPr/>
        </p:nvSpPr>
        <p:spPr>
          <a:xfrm>
            <a:off x="7650050" y="2039512"/>
            <a:ext cx="231820" cy="2318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TextBox 213"/>
          <p:cNvSpPr txBox="1"/>
          <p:nvPr/>
        </p:nvSpPr>
        <p:spPr>
          <a:xfrm>
            <a:off x="7593816" y="3231502"/>
            <a:ext cx="423513" cy="338554"/>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Symbol" pitchFamily="18" charset="2"/>
                <a:cs typeface="Arial" pitchFamily="34" charset="0"/>
              </a:rPr>
              <a:t>D</a:t>
            </a:r>
            <a:r>
              <a:rPr lang="en-US" sz="1600" i="1" dirty="0" smtClean="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15" name="TextBox 214"/>
          <p:cNvSpPr txBox="1"/>
          <p:nvPr/>
        </p:nvSpPr>
        <p:spPr>
          <a:xfrm>
            <a:off x="7256819" y="5083914"/>
            <a:ext cx="423513" cy="338554"/>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Symbol" pitchFamily="18" charset="2"/>
                <a:cs typeface="Arial" pitchFamily="34" charset="0"/>
              </a:rPr>
              <a:t>D</a:t>
            </a:r>
            <a:r>
              <a:rPr lang="en-US" sz="1600" i="1" dirty="0" smtClean="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16" name="TextBox 215"/>
          <p:cNvSpPr txBox="1"/>
          <p:nvPr/>
        </p:nvSpPr>
        <p:spPr>
          <a:xfrm>
            <a:off x="7076514" y="3692995"/>
            <a:ext cx="423513" cy="338554"/>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Symbol" pitchFamily="18" charset="2"/>
                <a:cs typeface="Arial" pitchFamily="34" charset="0"/>
              </a:rPr>
              <a:t>D</a:t>
            </a:r>
            <a:r>
              <a:rPr lang="en-US" sz="1600" i="1" dirty="0" smtClean="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17" name="TextBox 216"/>
          <p:cNvSpPr txBox="1"/>
          <p:nvPr/>
        </p:nvSpPr>
        <p:spPr>
          <a:xfrm>
            <a:off x="6870453" y="4568759"/>
            <a:ext cx="423513" cy="338554"/>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Symbol" pitchFamily="18" charset="2"/>
                <a:cs typeface="Arial" pitchFamily="34" charset="0"/>
              </a:rPr>
              <a:t>D</a:t>
            </a:r>
            <a:r>
              <a:rPr lang="en-US" sz="1600" i="1" dirty="0" smtClean="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18" name="TextBox 217"/>
          <p:cNvSpPr txBox="1"/>
          <p:nvPr/>
        </p:nvSpPr>
        <p:spPr>
          <a:xfrm>
            <a:off x="8454554" y="5109672"/>
            <a:ext cx="423513" cy="338554"/>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Symbol" pitchFamily="18" charset="2"/>
                <a:cs typeface="Arial" pitchFamily="34" charset="0"/>
              </a:rPr>
              <a:t>D</a:t>
            </a:r>
            <a:r>
              <a:rPr lang="en-US" sz="1600" i="1" dirty="0" smtClean="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19" name="TextBox 218"/>
          <p:cNvSpPr txBox="1"/>
          <p:nvPr/>
        </p:nvSpPr>
        <p:spPr>
          <a:xfrm>
            <a:off x="8617455" y="3899057"/>
            <a:ext cx="423513" cy="338554"/>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Symbol" pitchFamily="18" charset="2"/>
                <a:cs typeface="Arial" pitchFamily="34" charset="0"/>
              </a:rPr>
              <a:t>D</a:t>
            </a:r>
            <a:r>
              <a:rPr lang="en-US" sz="1600" i="1" dirty="0" smtClean="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20" name="TextBox 219"/>
          <p:cNvSpPr txBox="1"/>
          <p:nvPr/>
        </p:nvSpPr>
        <p:spPr>
          <a:xfrm>
            <a:off x="8746245" y="4594517"/>
            <a:ext cx="423513" cy="338554"/>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Symbol" pitchFamily="18" charset="2"/>
                <a:cs typeface="Arial" pitchFamily="34" charset="0"/>
              </a:rPr>
              <a:t>D</a:t>
            </a:r>
            <a:r>
              <a:rPr lang="en-US" sz="1600" i="1" dirty="0" smtClean="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smtClean="0">
              <a:effectLst>
                <a:outerShdw blurRad="38100" dist="38100" dir="2700000" algn="tl">
                  <a:srgbClr val="000000">
                    <a:alpha val="43137"/>
                  </a:srgbClr>
                </a:outerShdw>
              </a:effectLst>
              <a:latin typeface="Arial" pitchFamily="34" charset="0"/>
              <a:cs typeface="Arial" pitchFamily="34" charset="0"/>
            </a:endParaRPr>
          </a:p>
        </p:txBody>
      </p:sp>
      <p:cxnSp>
        <p:nvCxnSpPr>
          <p:cNvPr id="221" name="Straight Arrow Connector 220"/>
          <p:cNvCxnSpPr/>
          <p:nvPr/>
        </p:nvCxnSpPr>
        <p:spPr>
          <a:xfrm>
            <a:off x="6249455" y="346238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5755396" y="5245100"/>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196850" y="5772150"/>
                <a:ext cx="1486754"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𝐻</m:t>
                          </m:r>
                        </m:den>
                      </m:f>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96850" y="5772150"/>
                <a:ext cx="1486754" cy="65954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1453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4723" y="1054100"/>
          <a:ext cx="8674554" cy="5204052"/>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TextBox 3"/>
          <p:cNvSpPr txBox="1">
            <a:spLocks noChangeArrowheads="1"/>
          </p:cNvSpPr>
          <p:nvPr/>
        </p:nvSpPr>
        <p:spPr bwMode="auto">
          <a:xfrm>
            <a:off x="673100" y="419100"/>
            <a:ext cx="1530868" cy="369332"/>
          </a:xfrm>
          <a:prstGeom prst="rect">
            <a:avLst/>
          </a:prstGeom>
          <a:noFill/>
          <a:ln w="9525">
            <a:noFill/>
            <a:miter lim="800000"/>
            <a:headEnd/>
            <a:tailEnd/>
          </a:ln>
        </p:spPr>
        <p:txBody>
          <a:bodyPr wrap="none">
            <a:spAutoFit/>
          </a:bodyPr>
          <a:lstStyle/>
          <a:p>
            <a:r>
              <a:rPr lang="en-US" dirty="0" smtClean="0">
                <a:latin typeface="Calibri" pitchFamily="34" charset="0"/>
              </a:rPr>
              <a:t>Semi-log </a:t>
            </a:r>
            <a:r>
              <a:rPr lang="en-US" dirty="0">
                <a:latin typeface="Calibri" pitchFamily="34" charset="0"/>
              </a:rPr>
              <a:t>Scale</a:t>
            </a:r>
          </a:p>
        </p:txBody>
      </p:sp>
      <p:sp>
        <p:nvSpPr>
          <p:cNvPr id="23556" name="TextBox 3"/>
          <p:cNvSpPr txBox="1">
            <a:spLocks noChangeArrowheads="1"/>
          </p:cNvSpPr>
          <p:nvPr/>
        </p:nvSpPr>
        <p:spPr bwMode="auto">
          <a:xfrm>
            <a:off x="7715250" y="0"/>
            <a:ext cx="1428750" cy="230188"/>
          </a:xfrm>
          <a:prstGeom prst="rect">
            <a:avLst/>
          </a:prstGeom>
          <a:noFill/>
          <a:ln w="9525">
            <a:solidFill>
              <a:schemeClr val="accent1"/>
            </a:solidFill>
            <a:miter lim="800000"/>
            <a:headEnd/>
            <a:tailEnd/>
          </a:ln>
        </p:spPr>
        <p:txBody>
          <a:bodyPr wrap="none">
            <a:spAutoFit/>
          </a:bodyPr>
          <a:lstStyle/>
          <a:p>
            <a:r>
              <a:rPr lang="en-US" sz="900"/>
              <a:t>Dr. Kamal Tawfiq - 2010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Grp="1" noChangeAspect="1"/>
          </p:cNvGraphicFramePr>
          <p:nvPr>
            <p:ph idx="4294967295"/>
          </p:nvPr>
        </p:nvGraphicFramePr>
        <p:xfrm>
          <a:off x="581025" y="577850"/>
          <a:ext cx="7786688" cy="5697538"/>
        </p:xfrm>
        <a:graphic>
          <a:graphicData uri="http://schemas.openxmlformats.org/presentationml/2006/ole">
            <mc:AlternateContent xmlns:mc="http://schemas.openxmlformats.org/markup-compatibility/2006">
              <mc:Choice xmlns:v="urn:schemas-microsoft-com:vml" Requires="v">
                <p:oleObj spid="_x0000_s6186" name="Drawing" r:id="rId4" imgW="9220320" imgH="6743880" progId="Presentations.Drawing.12">
                  <p:embed/>
                </p:oleObj>
              </mc:Choice>
              <mc:Fallback>
                <p:oleObj name="Drawing" r:id="rId4" imgW="9220320" imgH="67438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577850"/>
                        <a:ext cx="7786688" cy="56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4"/>
          <p:cNvGraphicFramePr>
            <a:graphicFrameLocks noGrp="1" noChangeAspect="1"/>
          </p:cNvGraphicFramePr>
          <p:nvPr>
            <p:ph idx="4294967295"/>
          </p:nvPr>
        </p:nvGraphicFramePr>
        <p:xfrm>
          <a:off x="935038" y="711200"/>
          <a:ext cx="7515225" cy="5634038"/>
        </p:xfrm>
        <a:graphic>
          <a:graphicData uri="http://schemas.openxmlformats.org/presentationml/2006/ole">
            <mc:AlternateContent xmlns:mc="http://schemas.openxmlformats.org/markup-compatibility/2006">
              <mc:Choice xmlns:v="urn:schemas-microsoft-com:vml" Requires="v">
                <p:oleObj spid="_x0000_s7210" name="Drawing" r:id="rId4" imgW="8793360" imgH="6591240" progId="Presentations.Drawing.12">
                  <p:embed/>
                </p:oleObj>
              </mc:Choice>
              <mc:Fallback>
                <p:oleObj name="Drawing" r:id="rId4" imgW="8793360" imgH="659124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711200"/>
                        <a:ext cx="7515225" cy="56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0"/>
          <p:cNvGrpSpPr/>
          <p:nvPr/>
        </p:nvGrpSpPr>
        <p:grpSpPr>
          <a:xfrm>
            <a:off x="2450196" y="442261"/>
            <a:ext cx="3086524" cy="3596355"/>
            <a:chOff x="3110596" y="442261"/>
            <a:chExt cx="3086524" cy="3596355"/>
          </a:xfrm>
        </p:grpSpPr>
        <p:grpSp>
          <p:nvGrpSpPr>
            <p:cNvPr id="3" name="Group 121"/>
            <p:cNvGrpSpPr/>
            <p:nvPr/>
          </p:nvGrpSpPr>
          <p:grpSpPr>
            <a:xfrm>
              <a:off x="3414835" y="738097"/>
              <a:ext cx="2782285" cy="3300519"/>
              <a:chOff x="5038476" y="3363894"/>
              <a:chExt cx="1865767" cy="2213286"/>
            </a:xfrm>
          </p:grpSpPr>
          <p:sp>
            <p:nvSpPr>
              <p:cNvPr id="100" name="Rectangle 99"/>
              <p:cNvSpPr/>
              <p:nvPr/>
            </p:nvSpPr>
            <p:spPr>
              <a:xfrm>
                <a:off x="5259895" y="4012797"/>
                <a:ext cx="1036196" cy="1564383"/>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5259895" y="447863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5406915" y="4237675"/>
                <a:ext cx="747705" cy="338554"/>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latin typeface="Arial" pitchFamily="34" charset="0"/>
                    <a:cs typeface="Arial" pitchFamily="34" charset="0"/>
                  </a:rPr>
                  <a:t>Water</a:t>
                </a:r>
              </a:p>
            </p:txBody>
          </p:sp>
          <p:sp>
            <p:nvSpPr>
              <p:cNvPr id="103" name="TextBox 102"/>
              <p:cNvSpPr txBox="1"/>
              <p:nvPr/>
            </p:nvSpPr>
            <p:spPr>
              <a:xfrm>
                <a:off x="5512460" y="4858628"/>
                <a:ext cx="536617" cy="227030"/>
              </a:xfrm>
              <a:prstGeom prst="rect">
                <a:avLst/>
              </a:prstGeom>
              <a:noFill/>
            </p:spPr>
            <p:txBody>
              <a:bodyPr wrap="none" rtlCol="0">
                <a:spAutoFit/>
              </a:bodyPr>
              <a:lstStyle/>
              <a:p>
                <a:pPr algn="ctr"/>
                <a:r>
                  <a:rPr lang="en-US" sz="1600" b="1" dirty="0" smtClean="0">
                    <a:effectLst>
                      <a:outerShdw blurRad="38100" dist="38100" dir="2700000" algn="tl">
                        <a:srgbClr val="000000">
                          <a:alpha val="43137"/>
                        </a:srgbClr>
                      </a:outerShdw>
                    </a:effectLst>
                    <a:latin typeface="Arial" pitchFamily="34" charset="0"/>
                    <a:cs typeface="Arial" pitchFamily="34" charset="0"/>
                  </a:rPr>
                  <a:t>Solids</a:t>
                </a:r>
              </a:p>
            </p:txBody>
          </p:sp>
          <p:cxnSp>
            <p:nvCxnSpPr>
              <p:cNvPr id="104" name="Straight Connector 103"/>
              <p:cNvCxnSpPr/>
              <p:nvPr/>
            </p:nvCxnSpPr>
            <p:spPr>
              <a:xfrm flipV="1">
                <a:off x="5038476" y="3798939"/>
                <a:ext cx="1746795" cy="7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5038476" y="4012797"/>
                <a:ext cx="2169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6351450" y="4012797"/>
                <a:ext cx="43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5110482" y="3619500"/>
                <a:ext cx="0" cy="1794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5110482" y="4012797"/>
                <a:ext cx="0" cy="21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6559513" y="3612728"/>
                <a:ext cx="0" cy="179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6559513" y="4006025"/>
                <a:ext cx="0" cy="216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550368" y="3363894"/>
                <a:ext cx="353875" cy="268309"/>
              </a:xfrm>
              <a:prstGeom prst="rect">
                <a:avLst/>
              </a:prstGeom>
              <a:noFill/>
            </p:spPr>
            <p:txBody>
              <a:bodyPr wrap="none" rtlCol="0">
                <a:spAutoFit/>
              </a:bodyPr>
              <a:lstStyle/>
              <a:p>
                <a:pPr algn="ctr"/>
                <a:r>
                  <a:rPr lang="en-US" sz="2000" dirty="0" smtClean="0">
                    <a:solidFill>
                      <a:srgbClr val="FF0000"/>
                    </a:solidFill>
                    <a:effectLst>
                      <a:outerShdw blurRad="38100" dist="38100" dir="2700000" algn="tl">
                        <a:srgbClr val="000000">
                          <a:alpha val="43137"/>
                        </a:srgbClr>
                      </a:outerShdw>
                    </a:effectLst>
                    <a:latin typeface="Symbol" pitchFamily="18" charset="2"/>
                    <a:cs typeface="Arial" pitchFamily="34" charset="0"/>
                  </a:rPr>
                  <a:t>D</a:t>
                </a:r>
                <a:r>
                  <a:rPr lang="en-US" sz="2000" dirty="0">
                    <a:solidFill>
                      <a:srgbClr val="FF0000"/>
                    </a:solidFill>
                    <a:effectLst>
                      <a:outerShdw blurRad="38100" dist="38100" dir="2700000" algn="tl">
                        <a:srgbClr val="000000">
                          <a:alpha val="43137"/>
                        </a:srgbClr>
                      </a:outerShdw>
                    </a:effectLst>
                    <a:latin typeface="Arial" pitchFamily="34" charset="0"/>
                    <a:cs typeface="Arial" pitchFamily="34" charset="0"/>
                  </a:rPr>
                  <a:t>H</a:t>
                </a:r>
                <a:endParaRPr lang="en-US" sz="2000"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12" name="Straight Arrow Connector 111"/>
              <p:cNvCxnSpPr/>
              <p:nvPr/>
            </p:nvCxnSpPr>
            <p:spPr>
              <a:xfrm>
                <a:off x="5413365" y="3501820"/>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259895" y="3806620"/>
                <a:ext cx="1036196" cy="206177"/>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Arrow Connector 113"/>
              <p:cNvCxnSpPr/>
              <p:nvPr/>
            </p:nvCxnSpPr>
            <p:spPr>
              <a:xfrm>
                <a:off x="5560383"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707401"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854419" y="35058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001437" y="35058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6148455"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266347" y="3499034"/>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295474" y="351348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663668" y="3455311"/>
                <a:ext cx="227030" cy="247669"/>
              </a:xfrm>
              <a:prstGeom prst="rect">
                <a:avLst/>
              </a:prstGeom>
              <a:noFill/>
            </p:spPr>
            <p:txBody>
              <a:bodyPr wrap="none" rtlCol="0">
                <a:spAutoFit/>
              </a:bodyPr>
              <a:lstStyle/>
              <a:p>
                <a:pPr algn="ctr"/>
                <a:r>
                  <a:rPr lang="en-US"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baseline="-250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24" name="TextBox 123"/>
            <p:cNvSpPr txBox="1"/>
            <p:nvPr/>
          </p:nvSpPr>
          <p:spPr>
            <a:xfrm>
              <a:off x="3110596" y="488044"/>
              <a:ext cx="543739" cy="461665"/>
            </a:xfrm>
            <a:prstGeom prst="rect">
              <a:avLst/>
            </a:prstGeom>
            <a:noFill/>
          </p:spPr>
          <p:txBody>
            <a:bodyPr wrap="none" rtlCol="0">
              <a:spAutoFit/>
            </a:bodyPr>
            <a:lstStyle/>
            <a:p>
              <a:pPr algn="ctr"/>
              <a:r>
                <a:rPr lang="en-US" sz="2400" dirty="0" smtClean="0">
                  <a:effectLst>
                    <a:outerShdw blurRad="38100" dist="38100" dir="2700000" algn="tl">
                      <a:srgbClr val="000000">
                        <a:alpha val="43137"/>
                      </a:srgbClr>
                    </a:outerShdw>
                  </a:effectLst>
                  <a:latin typeface="Symbol" pitchFamily="18" charset="2"/>
                  <a:cs typeface="Arial" pitchFamily="34" charset="0"/>
                </a:rPr>
                <a:t>D</a:t>
              </a:r>
              <a:r>
                <a:rPr lang="en-US" sz="2400" dirty="0" smtClean="0">
                  <a:effectLst>
                    <a:outerShdw blurRad="38100" dist="38100" dir="2700000" algn="tl">
                      <a:srgbClr val="000000">
                        <a:alpha val="43137"/>
                      </a:srgbClr>
                    </a:outerShdw>
                  </a:effectLst>
                  <a:latin typeface="Arial" pitchFamily="34" charset="0"/>
                  <a:cs typeface="Arial" pitchFamily="34" charset="0"/>
                </a:rPr>
                <a:t>e</a:t>
              </a:r>
              <a:endParaRPr lang="en-US" sz="2400" baseline="-25000" dirty="0" smtClean="0">
                <a:effectLst>
                  <a:outerShdw blurRad="38100" dist="38100" dir="2700000" algn="tl">
                    <a:srgbClr val="000000">
                      <a:alpha val="43137"/>
                    </a:srgbClr>
                  </a:outerShdw>
                </a:effectLst>
                <a:latin typeface="Arial" pitchFamily="34" charset="0"/>
                <a:cs typeface="Arial" pitchFamily="34" charset="0"/>
              </a:endParaRPr>
            </a:p>
          </p:txBody>
        </p:sp>
        <p:cxnSp>
          <p:nvCxnSpPr>
            <p:cNvPr id="126" name="Straight Connector 125"/>
            <p:cNvCxnSpPr/>
            <p:nvPr/>
          </p:nvCxnSpPr>
          <p:spPr>
            <a:xfrm>
              <a:off x="3768368" y="184164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768368" y="193040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68368" y="199390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140"/>
            <p:cNvGrpSpPr/>
            <p:nvPr/>
          </p:nvGrpSpPr>
          <p:grpSpPr>
            <a:xfrm>
              <a:off x="3738298" y="659232"/>
              <a:ext cx="1534663" cy="218565"/>
              <a:chOff x="5610728" y="4644173"/>
              <a:chExt cx="1534663" cy="437130"/>
            </a:xfrm>
          </p:grpSpPr>
          <p:cxnSp>
            <p:nvCxnSpPr>
              <p:cNvPr id="132" name="Straight Arrow Connector 131"/>
              <p:cNvCxnSpPr/>
              <p:nvPr/>
            </p:nvCxnSpPr>
            <p:spPr>
              <a:xfrm>
                <a:off x="582996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604920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268440"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648767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70691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92615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61072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145391"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41"/>
            <p:cNvGrpSpPr/>
            <p:nvPr/>
          </p:nvGrpSpPr>
          <p:grpSpPr>
            <a:xfrm>
              <a:off x="3732624" y="442261"/>
              <a:ext cx="1534663" cy="155448"/>
              <a:chOff x="5610728" y="4644173"/>
              <a:chExt cx="1534663" cy="437130"/>
            </a:xfrm>
          </p:grpSpPr>
          <p:cxnSp>
            <p:nvCxnSpPr>
              <p:cNvPr id="143" name="Straight Arrow Connector 142"/>
              <p:cNvCxnSpPr/>
              <p:nvPr/>
            </p:nvCxnSpPr>
            <p:spPr>
              <a:xfrm>
                <a:off x="582996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604920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268440"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648767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670691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692615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561072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7145391"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2" name="Object 151"/>
          <p:cNvGraphicFramePr>
            <a:graphicFrameLocks noChangeAspect="1"/>
          </p:cNvGraphicFramePr>
          <p:nvPr>
            <p:extLst/>
          </p:nvPr>
        </p:nvGraphicFramePr>
        <p:xfrm>
          <a:off x="177505" y="291739"/>
          <a:ext cx="1727200" cy="868363"/>
        </p:xfrm>
        <a:graphic>
          <a:graphicData uri="http://schemas.openxmlformats.org/presentationml/2006/ole">
            <mc:AlternateContent xmlns:mc="http://schemas.openxmlformats.org/markup-compatibility/2006">
              <mc:Choice xmlns:v="urn:schemas-microsoft-com:vml" Requires="v">
                <p:oleObj spid="_x0000_s9368" name="Equation" r:id="rId4" imgW="812447" imgH="431613" progId="Equation.3">
                  <p:embed/>
                </p:oleObj>
              </mc:Choice>
              <mc:Fallback>
                <p:oleObj name="Equation" r:id="rId4" imgW="812447"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05" y="291739"/>
                        <a:ext cx="17272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185"/>
          <p:cNvGrpSpPr/>
          <p:nvPr/>
        </p:nvGrpSpPr>
        <p:grpSpPr>
          <a:xfrm>
            <a:off x="240835" y="2062740"/>
            <a:ext cx="3865494" cy="3349980"/>
            <a:chOff x="240835" y="2151640"/>
            <a:chExt cx="3865494" cy="3349980"/>
          </a:xfrm>
        </p:grpSpPr>
        <p:grpSp>
          <p:nvGrpSpPr>
            <p:cNvPr id="7" name="Group 98"/>
            <p:cNvGrpSpPr/>
            <p:nvPr/>
          </p:nvGrpSpPr>
          <p:grpSpPr>
            <a:xfrm>
              <a:off x="533399" y="2545968"/>
              <a:ext cx="3250613" cy="2635632"/>
              <a:chOff x="914400" y="1371600"/>
              <a:chExt cx="2819400" cy="2286000"/>
            </a:xfrm>
          </p:grpSpPr>
          <p:cxnSp>
            <p:nvCxnSpPr>
              <p:cNvPr id="96" name="Straight Arrow Connector 95"/>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240835" y="2151640"/>
              <a:ext cx="343364"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62" name="TextBox 161"/>
            <p:cNvSpPr txBox="1"/>
            <p:nvPr/>
          </p:nvSpPr>
          <p:spPr>
            <a:xfrm>
              <a:off x="3742127" y="4978400"/>
              <a:ext cx="364202"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endParaRPr lang="en-US" sz="2800" i="1" dirty="0">
                <a:latin typeface="Times New Roman" pitchFamily="18" charset="0"/>
                <a:cs typeface="Times New Roman" pitchFamily="18" charset="0"/>
              </a:endParaRPr>
            </a:p>
          </p:txBody>
        </p:sp>
        <p:sp>
          <p:nvSpPr>
            <p:cNvPr id="163" name="Freeform 162"/>
            <p:cNvSpPr/>
            <p:nvPr/>
          </p:nvSpPr>
          <p:spPr>
            <a:xfrm>
              <a:off x="647700" y="2781300"/>
              <a:ext cx="2845608" cy="2311400"/>
            </a:xfrm>
            <a:custGeom>
              <a:avLst/>
              <a:gdLst>
                <a:gd name="connsiteX0" fmla="*/ 64750 w 1766550"/>
                <a:gd name="connsiteY0" fmla="*/ 0 h 2298700"/>
                <a:gd name="connsiteX1" fmla="*/ 204450 w 1766550"/>
                <a:gd name="connsiteY1" fmla="*/ 1905000 h 2298700"/>
                <a:gd name="connsiteX2" fmla="*/ 1766550 w 1766550"/>
                <a:gd name="connsiteY2"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Lst>
              <a:ahLst/>
              <a:cxnLst>
                <a:cxn ang="0">
                  <a:pos x="connsiteX0" y="connsiteY0"/>
                </a:cxn>
                <a:cxn ang="0">
                  <a:pos x="connsiteX1" y="connsiteY1"/>
                </a:cxn>
              </a:cxnLst>
              <a:rect l="l" t="t" r="r" b="b"/>
              <a:pathLst>
                <a:path w="1701800" h="2298700">
                  <a:moveTo>
                    <a:pt x="0" y="0"/>
                  </a:moveTo>
                  <a:cubicBezTo>
                    <a:pt x="211667" y="2442633"/>
                    <a:pt x="778933" y="2205567"/>
                    <a:pt x="1701800" y="22987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184"/>
          <p:cNvGrpSpPr/>
          <p:nvPr/>
        </p:nvGrpSpPr>
        <p:grpSpPr>
          <a:xfrm>
            <a:off x="5239042" y="1980190"/>
            <a:ext cx="3886309" cy="3484590"/>
            <a:chOff x="5188242" y="2151640"/>
            <a:chExt cx="3886309" cy="3484590"/>
          </a:xfrm>
        </p:grpSpPr>
        <p:grpSp>
          <p:nvGrpSpPr>
            <p:cNvPr id="9" name="Group 152"/>
            <p:cNvGrpSpPr/>
            <p:nvPr/>
          </p:nvGrpSpPr>
          <p:grpSpPr>
            <a:xfrm>
              <a:off x="5605911" y="254596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8162122" y="5113010"/>
              <a:ext cx="912429"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log p</a:t>
              </a:r>
              <a:endParaRPr lang="en-US" sz="2800" i="1" dirty="0">
                <a:latin typeface="Times New Roman" pitchFamily="18" charset="0"/>
                <a:cs typeface="Times New Roman" pitchFamily="18" charset="0"/>
              </a:endParaRPr>
            </a:p>
          </p:txBody>
        </p:sp>
        <p:sp>
          <p:nvSpPr>
            <p:cNvPr id="165" name="TextBox 164"/>
            <p:cNvSpPr txBox="1"/>
            <p:nvPr/>
          </p:nvSpPr>
          <p:spPr>
            <a:xfrm>
              <a:off x="5524036" y="2151640"/>
              <a:ext cx="343364"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69" name="Right Triangle 168"/>
            <p:cNvSpPr/>
            <p:nvPr/>
          </p:nvSpPr>
          <p:spPr>
            <a:xfrm>
              <a:off x="6724643" y="344805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p:nvPr/>
          </p:nvCxnSpPr>
          <p:spPr>
            <a:xfrm>
              <a:off x="6121400" y="2967090"/>
              <a:ext cx="2171700" cy="1706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216179" y="3455587"/>
              <a:ext cx="562975"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71" name="TextBox 170"/>
            <p:cNvSpPr txBox="1"/>
            <p:nvPr/>
          </p:nvSpPr>
          <p:spPr>
            <a:xfrm>
              <a:off x="6807092" y="4038616"/>
              <a:ext cx="583814"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p</a:t>
              </a:r>
              <a:endParaRPr lang="en-US" sz="2800" i="1" dirty="0">
                <a:latin typeface="Times New Roman" pitchFamily="18" charset="0"/>
                <a:cs typeface="Times New Roman" pitchFamily="18" charset="0"/>
              </a:endParaRPr>
            </a:p>
          </p:txBody>
        </p:sp>
        <p:cxnSp>
          <p:nvCxnSpPr>
            <p:cNvPr id="173" name="Straight Arrow Connector 172"/>
            <p:cNvCxnSpPr>
              <a:stCxn id="169" idx="0"/>
            </p:cNvCxnSpPr>
            <p:nvPr/>
          </p:nvCxnSpPr>
          <p:spPr>
            <a:xfrm flipH="1">
              <a:off x="5605911" y="3448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5569706" y="40132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6724643"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7452518"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5188242" y="318518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80" name="TextBox 179"/>
            <p:cNvSpPr txBox="1"/>
            <p:nvPr/>
          </p:nvSpPr>
          <p:spPr>
            <a:xfrm>
              <a:off x="5188242" y="370588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81" name="TextBox 180"/>
            <p:cNvSpPr txBox="1"/>
            <p:nvPr/>
          </p:nvSpPr>
          <p:spPr>
            <a:xfrm>
              <a:off x="6521636" y="5069836"/>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82" name="TextBox 181"/>
            <p:cNvSpPr txBox="1"/>
            <p:nvPr/>
          </p:nvSpPr>
          <p:spPr>
            <a:xfrm>
              <a:off x="7290381" y="5064730"/>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83" name="TextBox 182"/>
            <p:cNvSpPr txBox="1"/>
            <p:nvPr/>
          </p:nvSpPr>
          <p:spPr>
            <a:xfrm>
              <a:off x="6967737" y="321567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smtClean="0">
                  <a:latin typeface="Times New Roman" pitchFamily="18" charset="0"/>
                  <a:cs typeface="Times New Roman" pitchFamily="18" charset="0"/>
                </a:rPr>
                <a:t>c</a:t>
              </a:r>
              <a:endParaRPr lang="en-US" sz="3200" b="1" i="1" baseline="-25000" dirty="0">
                <a:latin typeface="Times New Roman" pitchFamily="18" charset="0"/>
                <a:cs typeface="Times New Roman" pitchFamily="18" charset="0"/>
              </a:endParaRPr>
            </a:p>
          </p:txBody>
        </p:sp>
      </p:grpSp>
      <p:graphicFrame>
        <p:nvGraphicFramePr>
          <p:cNvPr id="184" name="Object 183"/>
          <p:cNvGraphicFramePr>
            <a:graphicFrameLocks noChangeAspect="1"/>
          </p:cNvGraphicFramePr>
          <p:nvPr>
            <p:extLst/>
          </p:nvPr>
        </p:nvGraphicFramePr>
        <p:xfrm>
          <a:off x="4430961" y="5605463"/>
          <a:ext cx="4398962" cy="1252537"/>
        </p:xfrm>
        <a:graphic>
          <a:graphicData uri="http://schemas.openxmlformats.org/presentationml/2006/ole">
            <mc:AlternateContent xmlns:mc="http://schemas.openxmlformats.org/markup-compatibility/2006">
              <mc:Choice xmlns:v="urn:schemas-microsoft-com:vml" Requires="v">
                <p:oleObj spid="_x0000_s9369" name="Equation" r:id="rId6" imgW="2070100" imgH="622300" progId="Equation.3">
                  <p:embed/>
                </p:oleObj>
              </mc:Choice>
              <mc:Fallback>
                <p:oleObj name="Equation" r:id="rId6" imgW="2070100" imgH="622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961" y="5605463"/>
                        <a:ext cx="4398962" cy="125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 name="Right Arrow 186"/>
          <p:cNvSpPr/>
          <p:nvPr/>
        </p:nvSpPr>
        <p:spPr>
          <a:xfrm>
            <a:off x="4387649" y="4681226"/>
            <a:ext cx="781025" cy="42162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8" name="Object 187"/>
          <p:cNvGraphicFramePr>
            <a:graphicFrameLocks noChangeAspect="1"/>
          </p:cNvGraphicFramePr>
          <p:nvPr>
            <p:extLst/>
          </p:nvPr>
        </p:nvGraphicFramePr>
        <p:xfrm>
          <a:off x="158517" y="1271580"/>
          <a:ext cx="1997075" cy="868363"/>
        </p:xfrm>
        <a:graphic>
          <a:graphicData uri="http://schemas.openxmlformats.org/presentationml/2006/ole">
            <mc:AlternateContent xmlns:mc="http://schemas.openxmlformats.org/markup-compatibility/2006">
              <mc:Choice xmlns:v="urn:schemas-microsoft-com:vml" Requires="v">
                <p:oleObj spid="_x0000_s9370" name="Equation" r:id="rId8" imgW="939392" imgH="431613" progId="Equation.3">
                  <p:embed/>
                </p:oleObj>
              </mc:Choice>
              <mc:Fallback>
                <p:oleObj name="Equation" r:id="rId8" imgW="939392"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517" y="1271580"/>
                        <a:ext cx="19970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 name="Object 188"/>
          <p:cNvGraphicFramePr>
            <a:graphicFrameLocks noChangeAspect="1"/>
          </p:cNvGraphicFramePr>
          <p:nvPr>
            <p:extLst/>
          </p:nvPr>
        </p:nvGraphicFramePr>
        <p:xfrm>
          <a:off x="5860877" y="1361515"/>
          <a:ext cx="2960607" cy="855088"/>
        </p:xfrm>
        <a:graphic>
          <a:graphicData uri="http://schemas.openxmlformats.org/presentationml/2006/ole">
            <mc:AlternateContent xmlns:mc="http://schemas.openxmlformats.org/markup-compatibility/2006">
              <mc:Choice xmlns:v="urn:schemas-microsoft-com:vml" Requires="v">
                <p:oleObj spid="_x0000_s9371" name="Equation" r:id="rId10" imgW="1498600" imgH="457200" progId="Equation.3">
                  <p:embed/>
                </p:oleObj>
              </mc:Choice>
              <mc:Fallback>
                <p:oleObj name="Equation" r:id="rId10" imgW="14986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0877" y="136151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190"/>
          <p:cNvGraphicFramePr>
            <a:graphicFrameLocks noChangeAspect="1"/>
          </p:cNvGraphicFramePr>
          <p:nvPr>
            <p:extLst/>
          </p:nvPr>
        </p:nvGraphicFramePr>
        <p:xfrm>
          <a:off x="6299200" y="454025"/>
          <a:ext cx="2282825" cy="806450"/>
        </p:xfrm>
        <a:graphic>
          <a:graphicData uri="http://schemas.openxmlformats.org/presentationml/2006/ole">
            <mc:AlternateContent xmlns:mc="http://schemas.openxmlformats.org/markup-compatibility/2006">
              <mc:Choice xmlns:v="urn:schemas-microsoft-com:vml" Requires="v">
                <p:oleObj spid="_x0000_s9372" name="Equation" r:id="rId12" imgW="1155700" imgH="431800" progId="Equation.3">
                  <p:embed/>
                </p:oleObj>
              </mc:Choice>
              <mc:Fallback>
                <p:oleObj name="Equation" r:id="rId12" imgW="11557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99200" y="454025"/>
                        <a:ext cx="22828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3683328" y="185470"/>
            <a:ext cx="344966" cy="892552"/>
          </a:xfrm>
          <a:prstGeom prst="rect">
            <a:avLst/>
          </a:prstGeom>
          <a:noFill/>
        </p:spPr>
        <p:txBody>
          <a:bodyPr wrap="none" rtlCol="0">
            <a:spAutoFit/>
          </a:bodyPr>
          <a:lstStyle/>
          <a:p>
            <a:pPr algn="ctr"/>
            <a:r>
              <a:rPr lang="en-US" sz="1200" dirty="0" smtClean="0">
                <a:solidFill>
                  <a:srgbClr val="FF5D5D"/>
                </a:solidFill>
                <a:effectLst>
                  <a:outerShdw blurRad="38100" dist="38100" dir="2700000" algn="tl">
                    <a:srgbClr val="000000">
                      <a:alpha val="43137"/>
                    </a:srgbClr>
                  </a:outerShdw>
                </a:effectLst>
                <a:latin typeface="Arial" pitchFamily="34" charset="0"/>
                <a:cs typeface="Arial" pitchFamily="34" charset="0"/>
              </a:rPr>
              <a:t>P</a:t>
            </a:r>
            <a:r>
              <a:rPr lang="en-US" sz="1200" baseline="-25000" dirty="0" smtClean="0">
                <a:solidFill>
                  <a:srgbClr val="FF5D5D"/>
                </a:solidFill>
                <a:effectLst>
                  <a:outerShdw blurRad="38100" dist="38100" dir="2700000" algn="tl">
                    <a:srgbClr val="000000">
                      <a:alpha val="43137"/>
                    </a:srgbClr>
                  </a:outerShdw>
                </a:effectLst>
                <a:latin typeface="Arial" pitchFamily="34" charset="0"/>
                <a:cs typeface="Arial" pitchFamily="34" charset="0"/>
              </a:rPr>
              <a:t>n</a:t>
            </a:r>
          </a:p>
          <a:p>
            <a:pPr algn="ctr"/>
            <a:r>
              <a:rPr lang="en-US" sz="1200" baseline="-25000" dirty="0" smtClean="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smtClean="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smtClean="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smtClean="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endParaRPr lang="en-US" sz="1200" baseline="-25000" dirty="0" smtClean="0">
              <a:solidFill>
                <a:srgbClr val="FF5D5D"/>
              </a:solidFill>
              <a:effectLst>
                <a:outerShdw blurRad="38100" dist="38100" dir="2700000" algn="tl">
                  <a:srgbClr val="000000">
                    <a:alpha val="43137"/>
                  </a:srgbClr>
                </a:outerShdw>
              </a:effectLst>
              <a:latin typeface="Arial" pitchFamily="34" charset="0"/>
              <a:cs typeface="Arial" pitchFamily="34" charset="0"/>
            </a:endParaRPr>
          </a:p>
        </p:txBody>
      </p:sp>
      <p:sp>
        <p:nvSpPr>
          <p:cNvPr id="81" name="TextBox 80"/>
          <p:cNvSpPr txBox="1"/>
          <p:nvPr/>
        </p:nvSpPr>
        <p:spPr>
          <a:xfrm>
            <a:off x="7580243" y="2619688"/>
            <a:ext cx="1269899" cy="954107"/>
          </a:xfrm>
          <a:prstGeom prst="rect">
            <a:avLst/>
          </a:prstGeom>
          <a:noFill/>
        </p:spPr>
        <p:txBody>
          <a:bodyPr wrap="none" rtlCol="0">
            <a:spAutoFit/>
          </a:bodyPr>
          <a:lstStyle/>
          <a:p>
            <a:pPr algn="ctr"/>
            <a:r>
              <a:rPr lang="en-US" sz="1400" dirty="0" smtClean="0">
                <a:solidFill>
                  <a:srgbClr val="007635"/>
                </a:solidFill>
              </a:rPr>
              <a:t>Virgin </a:t>
            </a:r>
          </a:p>
          <a:p>
            <a:pPr algn="ctr"/>
            <a:r>
              <a:rPr lang="en-US" sz="1400" dirty="0" smtClean="0">
                <a:solidFill>
                  <a:srgbClr val="007635"/>
                </a:solidFill>
              </a:rPr>
              <a:t>Consolidation</a:t>
            </a:r>
          </a:p>
          <a:p>
            <a:pPr algn="ctr"/>
            <a:r>
              <a:rPr lang="en-US" sz="1400" dirty="0" smtClean="0">
                <a:solidFill>
                  <a:srgbClr val="007635"/>
                </a:solidFill>
              </a:rPr>
              <a:t>Curve</a:t>
            </a:r>
          </a:p>
          <a:p>
            <a:pPr algn="ctr"/>
            <a:r>
              <a:rPr lang="en-US" sz="1400" dirty="0" smtClean="0">
                <a:solidFill>
                  <a:srgbClr val="007635"/>
                </a:solidFill>
              </a:rPr>
              <a:t>slope = c</a:t>
            </a:r>
            <a:r>
              <a:rPr lang="en-US" sz="1400" baseline="-25000" dirty="0" smtClean="0">
                <a:solidFill>
                  <a:srgbClr val="007635"/>
                </a:solidFill>
              </a:rPr>
              <a:t>c</a:t>
            </a:r>
            <a:endParaRPr lang="en-US" sz="1400" baseline="-25000" dirty="0">
              <a:solidFill>
                <a:srgbClr val="007635"/>
              </a:solidFill>
            </a:endParaRPr>
          </a:p>
        </p:txBody>
      </p:sp>
      <p:cxnSp>
        <p:nvCxnSpPr>
          <p:cNvPr id="83" name="Straight Arrow Connector 82"/>
          <p:cNvCxnSpPr/>
          <p:nvPr/>
        </p:nvCxnSpPr>
        <p:spPr>
          <a:xfrm rot="5400000">
            <a:off x="7508384" y="3649998"/>
            <a:ext cx="450761" cy="141667"/>
          </a:xfrm>
          <a:prstGeom prst="straightConnector1">
            <a:avLst/>
          </a:prstGeom>
          <a:ln>
            <a:solidFill>
              <a:srgbClr val="007635"/>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1600" y="1250950"/>
            <a:ext cx="21844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184900" y="387350"/>
            <a:ext cx="25019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29300" y="1263650"/>
            <a:ext cx="3162300" cy="9207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00550" y="5657850"/>
            <a:ext cx="4591050" cy="115570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86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ext uri="{D42A27DB-BD31-4B8C-83A1-F6EECF244321}">
                <p14:modId xmlns:p14="http://schemas.microsoft.com/office/powerpoint/2010/main" val="2069479686"/>
              </p:ext>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12336" name="Equation" r:id="rId4" imgW="2070100" imgH="622300" progId="Equation.3">
                  <p:embed/>
                </p:oleObj>
              </mc:Choice>
              <mc:Fallback>
                <p:oleObj name="Equation" r:id="rId4" imgW="2070100" imgH="622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ext uri="{D42A27DB-BD31-4B8C-83A1-F6EECF244321}">
                <p14:modId xmlns:p14="http://schemas.microsoft.com/office/powerpoint/2010/main" val="3218673663"/>
              </p:ext>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12337" name="Equation" r:id="rId6" imgW="1498600" imgH="457200" progId="Equation.3">
                  <p:embed/>
                </p:oleObj>
              </mc:Choice>
              <mc:Fallback>
                <p:oleObj name="Equation" r:id="rId6" imgW="1498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log p</a:t>
              </a:r>
              <a:endParaRPr lang="en-US" sz="2800" i="1" dirty="0">
                <a:latin typeface="Times New Roman" pitchFamily="18" charset="0"/>
                <a:cs typeface="Times New Roman" pitchFamily="18" charset="0"/>
              </a:endParaRP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e</a:t>
              </a:r>
              <a:endParaRPr lang="en-US" sz="2800" i="1" dirty="0">
                <a:latin typeface="Times New Roman" pitchFamily="18" charset="0"/>
                <a:cs typeface="Times New Roman" pitchFamily="18" charset="0"/>
              </a:endParaRP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smtClean="0">
                  <a:latin typeface="Symbol" pitchFamily="18" charset="2"/>
                  <a:cs typeface="Times New Roman" pitchFamily="18" charset="0"/>
                </a:rPr>
                <a:t>D</a:t>
              </a:r>
              <a:r>
                <a:rPr lang="en-US" sz="2800" i="1" dirty="0" smtClean="0">
                  <a:latin typeface="Times New Roman" pitchFamily="18" charset="0"/>
                  <a:cs typeface="Times New Roman" pitchFamily="18" charset="0"/>
                </a:rPr>
                <a:t>p</a:t>
              </a:r>
              <a:endParaRPr lang="en-US" sz="2800" i="1" dirty="0">
                <a:latin typeface="Times New Roman" pitchFamily="18" charset="0"/>
                <a:cs typeface="Times New Roman" pitchFamily="18" charset="0"/>
              </a:endParaRP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e</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smtClean="0">
                  <a:latin typeface="Times New Roman" pitchFamily="18" charset="0"/>
                  <a:cs typeface="Times New Roman" pitchFamily="18" charset="0"/>
                </a:rPr>
                <a:t>c</a:t>
              </a:r>
              <a:endParaRPr lang="en-US" sz="3200" b="1" i="1" baseline="-25000" dirty="0">
                <a:latin typeface="Times New Roman" pitchFamily="18" charset="0"/>
                <a:cs typeface="Times New Roman" pitchFamily="18" charset="0"/>
              </a:endParaRP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smtClean="0"/>
              <a:t>Normally Consolidated Clay</a:t>
            </a:r>
            <a:endParaRPr lang="en-US" b="1" u="sng" dirty="0"/>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smtClean="0">
                <a:latin typeface="Times New Roman" pitchFamily="18" charset="0"/>
                <a:cs typeface="Times New Roman" pitchFamily="18" charset="0"/>
              </a:rPr>
              <a:t>c</a:t>
            </a:r>
            <a:r>
              <a:rPr lang="en-US" sz="3200" b="1" i="1" baseline="-25000" dirty="0" smtClean="0">
                <a:latin typeface="Times New Roman" pitchFamily="18" charset="0"/>
                <a:cs typeface="Times New Roman" pitchFamily="18" charset="0"/>
              </a:rPr>
              <a:t>s</a:t>
            </a:r>
            <a:endParaRPr lang="en-US" sz="3200" b="1" i="1" baseline="-25000" dirty="0">
              <a:latin typeface="Times New Roman" pitchFamily="18" charset="0"/>
              <a:cs typeface="Times New Roman" pitchFamily="18" charset="0"/>
            </a:endParaRP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smtClean="0"/>
              <a:t>Compression Index</a:t>
            </a:r>
            <a:endParaRPr lang="en-US" dirty="0"/>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smtClean="0"/>
              <a:t>Swelling Index</a:t>
            </a:r>
            <a:endParaRPr lang="en-US" dirty="0"/>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199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cstate="print"/>
          <a:srcRect/>
          <a:stretch>
            <a:fillRect/>
          </a:stretch>
        </p:blipFill>
        <p:spPr bwMode="auto">
          <a:xfrm>
            <a:off x="0" y="2786001"/>
            <a:ext cx="2240924" cy="2098998"/>
          </a:xfrm>
          <a:prstGeom prst="rect">
            <a:avLst/>
          </a:prstGeom>
          <a:noFill/>
          <a:ln w="9525">
            <a:noFill/>
            <a:miter lim="800000"/>
            <a:headEnd/>
            <a:tailEnd/>
          </a:ln>
        </p:spPr>
      </p:pic>
      <p:sp>
        <p:nvSpPr>
          <p:cNvPr id="53" name="Freeform 52"/>
          <p:cNvSpPr/>
          <p:nvPr/>
        </p:nvSpPr>
        <p:spPr>
          <a:xfrm>
            <a:off x="2883930" y="914145"/>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54" name="Rectangle 53"/>
          <p:cNvSpPr/>
          <p:nvPr/>
        </p:nvSpPr>
        <p:spPr>
          <a:xfrm>
            <a:off x="2910625" y="2123057"/>
            <a:ext cx="5894708" cy="1711494"/>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55" name="Rectangle 54"/>
          <p:cNvSpPr/>
          <p:nvPr/>
        </p:nvSpPr>
        <p:spPr>
          <a:xfrm>
            <a:off x="8492540" y="1148486"/>
            <a:ext cx="612823" cy="299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cxnSp>
        <p:nvCxnSpPr>
          <p:cNvPr id="56" name="Straight Connector 55"/>
          <p:cNvCxnSpPr/>
          <p:nvPr/>
        </p:nvCxnSpPr>
        <p:spPr>
          <a:xfrm>
            <a:off x="3089763" y="1478555"/>
            <a:ext cx="536413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768957" y="985486"/>
            <a:ext cx="286211" cy="3161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grpSp>
        <p:nvGrpSpPr>
          <p:cNvPr id="58" name="Group 28"/>
          <p:cNvGrpSpPr>
            <a:grpSpLocks/>
          </p:cNvGrpSpPr>
          <p:nvPr/>
        </p:nvGrpSpPr>
        <p:grpSpPr bwMode="auto">
          <a:xfrm>
            <a:off x="6862334" y="1526097"/>
            <a:ext cx="476812" cy="162999"/>
            <a:chOff x="762000" y="609600"/>
            <a:chExt cx="533400" cy="228600"/>
          </a:xfrm>
        </p:grpSpPr>
        <p:cxnSp>
          <p:nvCxnSpPr>
            <p:cNvPr id="59" name="Straight Connector 58"/>
            <p:cNvCxnSpPr/>
            <p:nvPr/>
          </p:nvCxnSpPr>
          <p:spPr>
            <a:xfrm>
              <a:off x="762000" y="6096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7010" y="685800"/>
              <a:ext cx="38338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14798" y="762000"/>
              <a:ext cx="22780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89806" y="838200"/>
              <a:ext cx="777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3" name="TextBox 29"/>
          <p:cNvSpPr txBox="1">
            <a:spLocks noChangeArrowheads="1"/>
          </p:cNvSpPr>
          <p:nvPr/>
        </p:nvSpPr>
        <p:spPr bwMode="auto">
          <a:xfrm>
            <a:off x="6795283" y="1174793"/>
            <a:ext cx="595228" cy="400110"/>
          </a:xfrm>
          <a:prstGeom prst="rect">
            <a:avLst/>
          </a:prstGeom>
          <a:noFill/>
          <a:ln w="9525">
            <a:noFill/>
            <a:miter lim="800000"/>
            <a:headEnd/>
            <a:tailEnd/>
          </a:ln>
        </p:spPr>
        <p:txBody>
          <a:bodyPr wrap="none">
            <a:spAutoFit/>
          </a:bodyPr>
          <a:lstStyle/>
          <a:p>
            <a:r>
              <a:rPr lang="en-US" sz="2000" dirty="0">
                <a:solidFill>
                  <a:srgbClr val="00B0F0"/>
                </a:solidFill>
                <a:latin typeface="Calibri" pitchFamily="34" charset="0"/>
              </a:rPr>
              <a:t>W.T.</a:t>
            </a:r>
          </a:p>
        </p:txBody>
      </p:sp>
      <p:sp>
        <p:nvSpPr>
          <p:cNvPr id="64" name="TextBox 30"/>
          <p:cNvSpPr txBox="1">
            <a:spLocks noChangeArrowheads="1"/>
          </p:cNvSpPr>
          <p:nvPr/>
        </p:nvSpPr>
        <p:spPr bwMode="auto">
          <a:xfrm>
            <a:off x="8025372" y="482172"/>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65" name="Isosceles Triangle 64"/>
          <p:cNvSpPr/>
          <p:nvPr/>
        </p:nvSpPr>
        <p:spPr>
          <a:xfrm rot="10800000">
            <a:off x="8229010" y="869296"/>
            <a:ext cx="124170" cy="173186"/>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66" name="TextBox 32"/>
          <p:cNvSpPr txBox="1">
            <a:spLocks noChangeArrowheads="1"/>
          </p:cNvSpPr>
          <p:nvPr/>
        </p:nvSpPr>
        <p:spPr bwMode="auto">
          <a:xfrm>
            <a:off x="3581935" y="1152180"/>
            <a:ext cx="1698404" cy="338554"/>
          </a:xfrm>
          <a:prstGeom prst="rect">
            <a:avLst/>
          </a:prstGeom>
          <a:noFill/>
          <a:ln w="9525">
            <a:noFill/>
            <a:miter lim="800000"/>
            <a:headEnd/>
            <a:tailEnd/>
          </a:ln>
        </p:spPr>
        <p:txBody>
          <a:bodyPr wrap="square">
            <a:spAutoFit/>
          </a:bodyPr>
          <a:lstStyle/>
          <a:p>
            <a:r>
              <a:rPr lang="en-US" sz="1600" dirty="0">
                <a:latin typeface="Symbol" pitchFamily="18" charset="2"/>
              </a:rPr>
              <a:t>g</a:t>
            </a:r>
            <a:r>
              <a:rPr lang="en-US" sz="1600" baseline="-25000" dirty="0">
                <a:latin typeface="Calibri" pitchFamily="34" charset="0"/>
              </a:rPr>
              <a:t>sand</a:t>
            </a:r>
            <a:r>
              <a:rPr lang="en-US" sz="1600" dirty="0">
                <a:latin typeface="Calibri" pitchFamily="34" charset="0"/>
              </a:rPr>
              <a:t> </a:t>
            </a:r>
            <a:r>
              <a:rPr lang="en-US" sz="1600" dirty="0">
                <a:latin typeface="Times New Roman" pitchFamily="18" charset="0"/>
                <a:cs typeface="Times New Roman" pitchFamily="18" charset="0"/>
              </a:rPr>
              <a:t>= 96 pcf</a:t>
            </a:r>
          </a:p>
        </p:txBody>
      </p:sp>
      <p:sp>
        <p:nvSpPr>
          <p:cNvPr id="67" name="TextBox 33"/>
          <p:cNvSpPr txBox="1">
            <a:spLocks noChangeArrowheads="1"/>
          </p:cNvSpPr>
          <p:nvPr/>
        </p:nvSpPr>
        <p:spPr bwMode="auto">
          <a:xfrm>
            <a:off x="3114887" y="2171429"/>
            <a:ext cx="1761453" cy="400110"/>
          </a:xfrm>
          <a:prstGeom prst="rect">
            <a:avLst/>
          </a:prstGeom>
          <a:noFill/>
          <a:ln w="9525">
            <a:noFill/>
            <a:miter lim="800000"/>
            <a:headEnd/>
            <a:tailEnd/>
          </a:ln>
        </p:spPr>
        <p:txBody>
          <a:bodyPr wrap="square">
            <a:spAutoFit/>
          </a:bodyPr>
          <a:lstStyle/>
          <a:p>
            <a:r>
              <a:rPr lang="en-US" sz="2000" dirty="0">
                <a:latin typeface="Symbol" pitchFamily="18" charset="2"/>
              </a:rPr>
              <a:t>g</a:t>
            </a:r>
            <a:r>
              <a:rPr lang="en-US" sz="2000" baseline="-25000" dirty="0">
                <a:latin typeface="Calibri" pitchFamily="34" charset="0"/>
              </a:rPr>
              <a:t>clay</a:t>
            </a:r>
            <a:r>
              <a:rPr lang="en-US" sz="2000" dirty="0">
                <a:latin typeface="Calibri" pitchFamily="34" charset="0"/>
              </a:rPr>
              <a:t> </a:t>
            </a:r>
            <a:r>
              <a:rPr lang="en-US" sz="2000" dirty="0">
                <a:latin typeface="Times New Roman" pitchFamily="18" charset="0"/>
                <a:cs typeface="Times New Roman" pitchFamily="18" charset="0"/>
              </a:rPr>
              <a:t>= 110 </a:t>
            </a:r>
            <a:r>
              <a:rPr lang="en-US" sz="2000" dirty="0" smtClean="0">
                <a:latin typeface="Times New Roman" pitchFamily="18" charset="0"/>
                <a:cs typeface="Times New Roman" pitchFamily="18" charset="0"/>
              </a:rPr>
              <a:t>pcf</a:t>
            </a:r>
            <a:endParaRPr lang="en-US" sz="2000" dirty="0">
              <a:latin typeface="Times New Roman" pitchFamily="18" charset="0"/>
              <a:cs typeface="Times New Roman" pitchFamily="18" charset="0"/>
            </a:endParaRPr>
          </a:p>
        </p:txBody>
      </p:sp>
      <p:cxnSp>
        <p:nvCxnSpPr>
          <p:cNvPr id="68" name="Straight Connector 67"/>
          <p:cNvCxnSpPr/>
          <p:nvPr/>
        </p:nvCxnSpPr>
        <p:spPr>
          <a:xfrm rot="16200000" flipH="1">
            <a:off x="6900249" y="2533981"/>
            <a:ext cx="3422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8524825" y="106016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8522341" y="147445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8549659" y="2129144"/>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527307" y="3625092"/>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8574493" y="1005833"/>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4" name="Oval 73"/>
          <p:cNvSpPr/>
          <p:nvPr/>
        </p:nvSpPr>
        <p:spPr>
          <a:xfrm>
            <a:off x="8579460" y="1420123"/>
            <a:ext cx="72018" cy="9847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5" name="Oval 74"/>
          <p:cNvSpPr/>
          <p:nvPr/>
        </p:nvSpPr>
        <p:spPr>
          <a:xfrm>
            <a:off x="8579460" y="2074811"/>
            <a:ext cx="72018" cy="9848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6" name="Oval 75"/>
          <p:cNvSpPr/>
          <p:nvPr/>
        </p:nvSpPr>
        <p:spPr>
          <a:xfrm>
            <a:off x="8568143" y="3577280"/>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7" name="TextBox 48"/>
          <p:cNvSpPr txBox="1">
            <a:spLocks noChangeArrowheads="1"/>
          </p:cNvSpPr>
          <p:nvPr/>
        </p:nvSpPr>
        <p:spPr bwMode="auto">
          <a:xfrm>
            <a:off x="8540649" y="1013202"/>
            <a:ext cx="722668" cy="369332"/>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3 ft</a:t>
            </a:r>
          </a:p>
        </p:txBody>
      </p:sp>
      <p:sp>
        <p:nvSpPr>
          <p:cNvPr id="78" name="TextBox 49"/>
          <p:cNvSpPr txBox="1">
            <a:spLocks noChangeArrowheads="1"/>
          </p:cNvSpPr>
          <p:nvPr/>
        </p:nvSpPr>
        <p:spPr bwMode="auto">
          <a:xfrm>
            <a:off x="8562999" y="1517192"/>
            <a:ext cx="722670" cy="369332"/>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4 ft</a:t>
            </a:r>
          </a:p>
        </p:txBody>
      </p:sp>
      <p:sp>
        <p:nvSpPr>
          <p:cNvPr id="79" name="TextBox 50"/>
          <p:cNvSpPr txBox="1">
            <a:spLocks noChangeArrowheads="1"/>
          </p:cNvSpPr>
          <p:nvPr/>
        </p:nvSpPr>
        <p:spPr bwMode="auto">
          <a:xfrm>
            <a:off x="8524362" y="2709704"/>
            <a:ext cx="722670" cy="369332"/>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16 ft</a:t>
            </a:r>
          </a:p>
        </p:txBody>
      </p:sp>
      <p:sp>
        <p:nvSpPr>
          <p:cNvPr id="80" name="Rectangle 79"/>
          <p:cNvSpPr/>
          <p:nvPr/>
        </p:nvSpPr>
        <p:spPr>
          <a:xfrm>
            <a:off x="6250963" y="2769484"/>
            <a:ext cx="206123" cy="214641"/>
          </a:xfrm>
          <a:prstGeom prst="rect">
            <a:avLst/>
          </a:prstGeom>
          <a:solidFill>
            <a:srgbClr val="FF0000">
              <a:alpha val="54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cxnSp>
        <p:nvCxnSpPr>
          <p:cNvPr id="81" name="Straight Connector 80"/>
          <p:cNvCxnSpPr/>
          <p:nvPr/>
        </p:nvCxnSpPr>
        <p:spPr>
          <a:xfrm>
            <a:off x="3089763" y="2881155"/>
            <a:ext cx="536413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0" name="TextBox 78"/>
          <p:cNvSpPr txBox="1">
            <a:spLocks noChangeArrowheads="1"/>
          </p:cNvSpPr>
          <p:nvPr/>
        </p:nvSpPr>
        <p:spPr bwMode="auto">
          <a:xfrm>
            <a:off x="6542546" y="2186295"/>
            <a:ext cx="524503" cy="523220"/>
          </a:xfrm>
          <a:prstGeom prst="rect">
            <a:avLst/>
          </a:prstGeom>
          <a:noFill/>
          <a:ln w="9525">
            <a:noFill/>
            <a:miter lim="800000"/>
            <a:headEnd/>
            <a:tailEnd/>
          </a:ln>
        </p:spPr>
        <p:txBody>
          <a:bodyPr wrap="none">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o</a:t>
            </a:r>
          </a:p>
        </p:txBody>
      </p:sp>
      <p:sp>
        <p:nvSpPr>
          <p:cNvPr id="101" name="TextBox 79"/>
          <p:cNvSpPr txBox="1">
            <a:spLocks noChangeArrowheads="1"/>
          </p:cNvSpPr>
          <p:nvPr/>
        </p:nvSpPr>
        <p:spPr bwMode="auto">
          <a:xfrm>
            <a:off x="7777579" y="1084691"/>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102" name="TextBox 80"/>
          <p:cNvSpPr txBox="1">
            <a:spLocks noChangeArrowheads="1"/>
          </p:cNvSpPr>
          <p:nvPr/>
        </p:nvSpPr>
        <p:spPr bwMode="auto">
          <a:xfrm>
            <a:off x="7850059" y="2118252"/>
            <a:ext cx="614335" cy="400110"/>
          </a:xfrm>
          <a:prstGeom prst="rect">
            <a:avLst/>
          </a:prstGeom>
          <a:noFill/>
          <a:ln w="9525">
            <a:noFill/>
            <a:miter lim="800000"/>
            <a:headEnd/>
            <a:tailEnd/>
          </a:ln>
        </p:spPr>
        <p:txBody>
          <a:bodyPr wrap="none">
            <a:spAutoFit/>
          </a:bodyPr>
          <a:lstStyle/>
          <a:p>
            <a:r>
              <a:rPr lang="en-US" sz="2000" dirty="0">
                <a:latin typeface="Calibri" pitchFamily="34" charset="0"/>
              </a:rPr>
              <a:t>Clay</a:t>
            </a:r>
          </a:p>
        </p:txBody>
      </p:sp>
      <p:sp>
        <p:nvSpPr>
          <p:cNvPr id="104" name="TextBox 108"/>
          <p:cNvSpPr txBox="1">
            <a:spLocks noChangeArrowheads="1"/>
          </p:cNvSpPr>
          <p:nvPr/>
        </p:nvSpPr>
        <p:spPr bwMode="auto">
          <a:xfrm>
            <a:off x="5904900" y="3069787"/>
            <a:ext cx="954107" cy="646331"/>
          </a:xfrm>
          <a:prstGeom prst="rect">
            <a:avLst/>
          </a:prstGeom>
          <a:noFill/>
          <a:ln w="9525">
            <a:noFill/>
            <a:miter lim="800000"/>
            <a:headEnd/>
            <a:tailEnd/>
          </a:ln>
        </p:spPr>
        <p:txBody>
          <a:bodyPr wrap="none">
            <a:spAutoFit/>
          </a:bodyPr>
          <a:lstStyle/>
          <a:p>
            <a:pPr algn="ctr">
              <a:lnSpc>
                <a:spcPct val="90000"/>
              </a:lnSpc>
            </a:pPr>
            <a:r>
              <a:rPr lang="en-US" sz="2000" dirty="0" smtClean="0">
                <a:latin typeface="Calibri" pitchFamily="34" charset="0"/>
              </a:rPr>
              <a:t>Soil</a:t>
            </a:r>
          </a:p>
          <a:p>
            <a:pPr algn="ctr">
              <a:lnSpc>
                <a:spcPct val="90000"/>
              </a:lnSpc>
            </a:pPr>
            <a:r>
              <a:rPr lang="en-US" sz="2000" dirty="0" smtClean="0">
                <a:latin typeface="Calibri" pitchFamily="34" charset="0"/>
              </a:rPr>
              <a:t>Sample</a:t>
            </a:r>
            <a:endParaRPr lang="en-US" sz="2000" dirty="0">
              <a:latin typeface="Calibri" pitchFamily="34" charset="0"/>
            </a:endParaRPr>
          </a:p>
        </p:txBody>
      </p:sp>
      <p:sp>
        <p:nvSpPr>
          <p:cNvPr id="106" name="Rectangle 105"/>
          <p:cNvSpPr/>
          <p:nvPr/>
        </p:nvSpPr>
        <p:spPr>
          <a:xfrm>
            <a:off x="3195358" y="2501304"/>
            <a:ext cx="1069524" cy="369332"/>
          </a:xfrm>
          <a:prstGeom prst="rect">
            <a:avLst/>
          </a:prstGeom>
        </p:spPr>
        <p:txBody>
          <a:bodyPr wrap="none">
            <a:spAutoFit/>
          </a:bodyPr>
          <a:lstStyle/>
          <a:p>
            <a:r>
              <a:rPr lang="en-US" dirty="0" smtClean="0">
                <a:latin typeface="Times New Roman" pitchFamily="18" charset="0"/>
                <a:cs typeface="Times New Roman" pitchFamily="18" charset="0"/>
              </a:rPr>
              <a:t>w</a:t>
            </a:r>
            <a:r>
              <a:rPr lang="en-US" baseline="-25000"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 = 0.3</a:t>
            </a:r>
            <a:endParaRPr lang="en-US" dirty="0">
              <a:latin typeface="Times New Roman" pitchFamily="18" charset="0"/>
              <a:cs typeface="Times New Roman" pitchFamily="18" charset="0"/>
            </a:endParaRPr>
          </a:p>
        </p:txBody>
      </p:sp>
      <p:grpSp>
        <p:nvGrpSpPr>
          <p:cNvPr id="116" name="Group 115"/>
          <p:cNvGrpSpPr/>
          <p:nvPr/>
        </p:nvGrpSpPr>
        <p:grpSpPr>
          <a:xfrm>
            <a:off x="3645245" y="2695628"/>
            <a:ext cx="4564304" cy="188923"/>
            <a:chOff x="3361907" y="3633038"/>
            <a:chExt cx="4564304" cy="329396"/>
          </a:xfrm>
        </p:grpSpPr>
        <p:grpSp>
          <p:nvGrpSpPr>
            <p:cNvPr id="82" name="Group 68"/>
            <p:cNvGrpSpPr>
              <a:grpSpLocks/>
            </p:cNvGrpSpPr>
            <p:nvPr/>
          </p:nvGrpSpPr>
          <p:grpSpPr bwMode="auto">
            <a:xfrm>
              <a:off x="6535508" y="3633038"/>
              <a:ext cx="1390703" cy="329396"/>
              <a:chOff x="5240338" y="1524006"/>
              <a:chExt cx="888999" cy="153190"/>
            </a:xfrm>
          </p:grpSpPr>
          <p:cxnSp>
            <p:nvCxnSpPr>
              <p:cNvPr id="83" name="Straight Arrow Connector 8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91" name="Group 69"/>
            <p:cNvGrpSpPr>
              <a:grpSpLocks/>
            </p:cNvGrpSpPr>
            <p:nvPr/>
          </p:nvGrpSpPr>
          <p:grpSpPr bwMode="auto">
            <a:xfrm>
              <a:off x="4961034" y="3633040"/>
              <a:ext cx="1390703" cy="329394"/>
              <a:chOff x="5240338" y="1524006"/>
              <a:chExt cx="888999" cy="153190"/>
            </a:xfrm>
          </p:grpSpPr>
          <p:cxnSp>
            <p:nvCxnSpPr>
              <p:cNvPr id="92" name="Straight Arrow Connector 9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07" name="Group 69"/>
            <p:cNvGrpSpPr>
              <a:grpSpLocks/>
            </p:cNvGrpSpPr>
            <p:nvPr/>
          </p:nvGrpSpPr>
          <p:grpSpPr bwMode="auto">
            <a:xfrm>
              <a:off x="3361907" y="3633040"/>
              <a:ext cx="1390703" cy="329394"/>
              <a:chOff x="5240338" y="1524006"/>
              <a:chExt cx="888999" cy="153190"/>
            </a:xfrm>
          </p:grpSpPr>
          <p:cxnSp>
            <p:nvCxnSpPr>
              <p:cNvPr id="108" name="Straight Arrow Connector 107"/>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sp>
        <p:nvSpPr>
          <p:cNvPr id="117" name="TextBox 116"/>
          <p:cNvSpPr txBox="1"/>
          <p:nvPr/>
        </p:nvSpPr>
        <p:spPr>
          <a:xfrm>
            <a:off x="198284" y="160485"/>
            <a:ext cx="2321982" cy="369332"/>
          </a:xfrm>
          <a:prstGeom prst="rect">
            <a:avLst/>
          </a:prstGeom>
          <a:solidFill>
            <a:srgbClr val="FFFF00"/>
          </a:solidFill>
        </p:spPr>
        <p:txBody>
          <a:bodyPr wrap="none" rtlCol="0">
            <a:spAutoFit/>
          </a:bodyPr>
          <a:lstStyle/>
          <a:p>
            <a:r>
              <a:rPr lang="en-US" b="1" u="sng" dirty="0" smtClean="0"/>
              <a:t>Consolidation Test:</a:t>
            </a:r>
          </a:p>
        </p:txBody>
      </p:sp>
      <p:sp>
        <p:nvSpPr>
          <p:cNvPr id="118" name="Rectangle 117"/>
          <p:cNvSpPr/>
          <p:nvPr/>
        </p:nvSpPr>
        <p:spPr>
          <a:xfrm>
            <a:off x="5435064" y="733812"/>
            <a:ext cx="206123" cy="214641"/>
          </a:xfrm>
          <a:prstGeom prst="rect">
            <a:avLst/>
          </a:prstGeom>
          <a:solidFill>
            <a:srgbClr val="FF0000">
              <a:alpha val="14000"/>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19" name="Rectangle 118"/>
          <p:cNvSpPr/>
          <p:nvPr/>
        </p:nvSpPr>
        <p:spPr>
          <a:xfrm>
            <a:off x="5345150" y="640182"/>
            <a:ext cx="385951" cy="401901"/>
          </a:xfrm>
          <a:prstGeom prst="rect">
            <a:avLst/>
          </a:prstGeom>
          <a:solidFill>
            <a:srgbClr val="FF0000">
              <a:alpha val="1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20" name="Freeform 119"/>
          <p:cNvSpPr/>
          <p:nvPr/>
        </p:nvSpPr>
        <p:spPr>
          <a:xfrm>
            <a:off x="5731100" y="806987"/>
            <a:ext cx="794198" cy="1914398"/>
          </a:xfrm>
          <a:custGeom>
            <a:avLst/>
            <a:gdLst>
              <a:gd name="connsiteX0" fmla="*/ 669702 w 794198"/>
              <a:gd name="connsiteY0" fmla="*/ 2575775 h 2575775"/>
              <a:gd name="connsiteX1" fmla="*/ 682581 w 794198"/>
              <a:gd name="connsiteY1" fmla="*/ 502276 h 2575775"/>
              <a:gd name="connsiteX2" fmla="*/ 0 w 794198"/>
              <a:gd name="connsiteY2" fmla="*/ 0 h 2575775"/>
            </a:gdLst>
            <a:ahLst/>
            <a:cxnLst>
              <a:cxn ang="0">
                <a:pos x="connsiteX0" y="connsiteY0"/>
              </a:cxn>
              <a:cxn ang="0">
                <a:pos x="connsiteX1" y="connsiteY1"/>
              </a:cxn>
              <a:cxn ang="0">
                <a:pos x="connsiteX2" y="connsiteY2"/>
              </a:cxn>
            </a:cxnLst>
            <a:rect l="l" t="t" r="r" b="b"/>
            <a:pathLst>
              <a:path w="794198" h="2575775">
                <a:moveTo>
                  <a:pt x="669702" y="2575775"/>
                </a:moveTo>
                <a:cubicBezTo>
                  <a:pt x="731950" y="1753673"/>
                  <a:pt x="794198" y="931572"/>
                  <a:pt x="682581" y="502276"/>
                </a:cubicBezTo>
                <a:cubicBezTo>
                  <a:pt x="570964" y="72980"/>
                  <a:pt x="285482" y="36490"/>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TextBox 120"/>
          <p:cNvSpPr txBox="1"/>
          <p:nvPr/>
        </p:nvSpPr>
        <p:spPr>
          <a:xfrm>
            <a:off x="5928895" y="449220"/>
            <a:ext cx="2026517" cy="461665"/>
          </a:xfrm>
          <a:prstGeom prst="rect">
            <a:avLst/>
          </a:prstGeom>
          <a:noFill/>
        </p:spPr>
        <p:txBody>
          <a:bodyPr wrap="none" rtlCol="0">
            <a:spAutoFit/>
          </a:bodyPr>
          <a:lstStyle/>
          <a:p>
            <a:r>
              <a:rPr lang="en-US" sz="1200" dirty="0" smtClean="0">
                <a:solidFill>
                  <a:srgbClr val="007635"/>
                </a:solidFill>
              </a:rPr>
              <a:t>Sample was removed</a:t>
            </a:r>
          </a:p>
          <a:p>
            <a:r>
              <a:rPr lang="en-US" sz="1200" dirty="0" smtClean="0">
                <a:solidFill>
                  <a:srgbClr val="007635"/>
                </a:solidFill>
              </a:rPr>
              <a:t>No pressure on the sample</a:t>
            </a:r>
            <a:endParaRPr lang="en-US" sz="1200" dirty="0">
              <a:solidFill>
                <a:srgbClr val="007635"/>
              </a:solidFill>
            </a:endParaRPr>
          </a:p>
        </p:txBody>
      </p:sp>
      <p:cxnSp>
        <p:nvCxnSpPr>
          <p:cNvPr id="123" name="Straight Arrow Connector 122"/>
          <p:cNvCxnSpPr/>
          <p:nvPr/>
        </p:nvCxnSpPr>
        <p:spPr>
          <a:xfrm rot="16200000" flipH="1">
            <a:off x="6153789" y="2677349"/>
            <a:ext cx="123825"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6443112" y="2673780"/>
            <a:ext cx="114298" cy="7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80" idx="0"/>
          </p:cNvCxnSpPr>
          <p:nvPr/>
        </p:nvCxnSpPr>
        <p:spPr>
          <a:xfrm rot="5400000">
            <a:off x="6292374" y="2705663"/>
            <a:ext cx="125472" cy="2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0800000">
            <a:off x="6460971" y="2989295"/>
            <a:ext cx="85724" cy="76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0800000" flipV="1">
            <a:off x="6463353" y="2874992"/>
            <a:ext cx="13811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80" idx="1"/>
          </p:cNvCxnSpPr>
          <p:nvPr/>
        </p:nvCxnSpPr>
        <p:spPr>
          <a:xfrm>
            <a:off x="6115688" y="2872612"/>
            <a:ext cx="135275" cy="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6129976" y="2979363"/>
            <a:ext cx="124041" cy="76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V="1">
            <a:off x="6289520" y="3048824"/>
            <a:ext cx="130968"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221816" y="4232080"/>
            <a:ext cx="1585809" cy="2426613"/>
            <a:chOff x="510452" y="3072976"/>
            <a:chExt cx="1585809" cy="2426613"/>
          </a:xfrm>
        </p:grpSpPr>
        <p:sp>
          <p:nvSpPr>
            <p:cNvPr id="146" name="Rectangle 145"/>
            <p:cNvSpPr/>
            <p:nvPr/>
          </p:nvSpPr>
          <p:spPr bwMode="auto">
            <a:xfrm>
              <a:off x="754824" y="4182638"/>
              <a:ext cx="1298575" cy="35242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Rectangle 146"/>
            <p:cNvSpPr/>
            <p:nvPr/>
          </p:nvSpPr>
          <p:spPr bwMode="auto">
            <a:xfrm>
              <a:off x="1023111" y="4227088"/>
              <a:ext cx="750888" cy="242888"/>
            </a:xfrm>
            <a:prstGeom prst="rect">
              <a:avLst/>
            </a:prstGeom>
            <a:pattFill prst="lgConfetti">
              <a:fgClr>
                <a:schemeClr val="accent6">
                  <a:lumMod val="60000"/>
                  <a:lumOff val="40000"/>
                </a:schemeClr>
              </a:fgClr>
              <a:bgClr>
                <a:schemeClr val="bg1"/>
              </a:bgClr>
            </a:patt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8" name="Rectangle 147"/>
            <p:cNvSpPr/>
            <p:nvPr/>
          </p:nvSpPr>
          <p:spPr bwMode="auto">
            <a:xfrm>
              <a:off x="1023111" y="4177876"/>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9" name="Rectangle 148"/>
            <p:cNvSpPr/>
            <p:nvPr/>
          </p:nvSpPr>
          <p:spPr bwMode="auto">
            <a:xfrm>
              <a:off x="1023111" y="4468388"/>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0" name="Rectangle 149"/>
            <p:cNvSpPr/>
            <p:nvPr/>
          </p:nvSpPr>
          <p:spPr bwMode="auto">
            <a:xfrm>
              <a:off x="854836" y="4168351"/>
              <a:ext cx="168275" cy="347662"/>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1" name="Rectangle 150"/>
            <p:cNvSpPr/>
            <p:nvPr/>
          </p:nvSpPr>
          <p:spPr bwMode="auto">
            <a:xfrm>
              <a:off x="1773999" y="4169938"/>
              <a:ext cx="169862" cy="347663"/>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2" name="Trapezoid 151"/>
            <p:cNvSpPr/>
            <p:nvPr/>
          </p:nvSpPr>
          <p:spPr bwMode="auto">
            <a:xfrm>
              <a:off x="1026286" y="4098501"/>
              <a:ext cx="746125" cy="80962"/>
            </a:xfrm>
            <a:prstGeom prst="trapezoid">
              <a:avLst>
                <a:gd name="adj" fmla="val 239706"/>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3" name="Down Arrow 152"/>
            <p:cNvSpPr/>
            <p:nvPr/>
          </p:nvSpPr>
          <p:spPr bwMode="auto">
            <a:xfrm>
              <a:off x="1329499" y="3934988"/>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4" name="Rectangle 153"/>
            <p:cNvSpPr/>
            <p:nvPr/>
          </p:nvSpPr>
          <p:spPr bwMode="auto">
            <a:xfrm>
              <a:off x="713549"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5" name="Rectangle 154"/>
            <p:cNvSpPr/>
            <p:nvPr/>
          </p:nvSpPr>
          <p:spPr bwMode="auto">
            <a:xfrm>
              <a:off x="2018474"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6" name="Rectangle 155"/>
            <p:cNvSpPr/>
            <p:nvPr/>
          </p:nvSpPr>
          <p:spPr bwMode="auto">
            <a:xfrm>
              <a:off x="714375" y="4520776"/>
              <a:ext cx="1381125" cy="71437"/>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57" name="Straight Connector 156"/>
            <p:cNvCxnSpPr/>
            <p:nvPr/>
          </p:nvCxnSpPr>
          <p:spPr bwMode="auto">
            <a:xfrm>
              <a:off x="723074" y="4590626"/>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bwMode="auto">
            <a:xfrm>
              <a:off x="1231074" y="35381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9" name="TextBox 158"/>
            <p:cNvSpPr txBox="1"/>
            <p:nvPr/>
          </p:nvSpPr>
          <p:spPr bwMode="auto">
            <a:xfrm>
              <a:off x="1231074" y="3392063"/>
              <a:ext cx="423514" cy="276999"/>
            </a:xfrm>
            <a:prstGeom prst="rect">
              <a:avLst/>
            </a:prstGeom>
            <a:noFill/>
            <a:ln>
              <a:noFill/>
            </a:ln>
          </p:spPr>
          <p:txBody>
            <a:bodyPr wrap="none">
              <a:spAutoFit/>
            </a:bodyPr>
            <a:lstStyle/>
            <a:p>
              <a:pPr fontAlgn="auto">
                <a:spcBef>
                  <a:spcPts val="0"/>
                </a:spcBef>
                <a:spcAft>
                  <a:spcPts val="0"/>
                </a:spcAft>
                <a:defRPr/>
              </a:pPr>
              <a:r>
                <a:rPr lang="en-US" sz="1200" dirty="0" smtClean="0">
                  <a:latin typeface="Symbol" pitchFamily="18" charset="2"/>
                  <a:cs typeface="+mn-cs"/>
                </a:rPr>
                <a:t>D</a:t>
              </a:r>
              <a:r>
                <a:rPr lang="en-US" sz="1200" dirty="0" smtClean="0">
                  <a:latin typeface="+mn-lt"/>
                  <a:cs typeface="+mn-cs"/>
                </a:rPr>
                <a:t>p</a:t>
              </a:r>
              <a:r>
                <a:rPr lang="en-US" sz="1200" baseline="-25000" dirty="0" smtClean="0">
                  <a:latin typeface="+mn-lt"/>
                  <a:cs typeface="+mn-cs"/>
                </a:rPr>
                <a:t>3</a:t>
              </a:r>
              <a:endParaRPr lang="en-US" sz="1200" baseline="-25000" dirty="0">
                <a:latin typeface="+mn-lt"/>
                <a:cs typeface="+mn-cs"/>
              </a:endParaRPr>
            </a:p>
          </p:txBody>
        </p:sp>
        <p:sp>
          <p:nvSpPr>
            <p:cNvPr id="160" name="TextBox 159"/>
            <p:cNvSpPr txBox="1"/>
            <p:nvPr/>
          </p:nvSpPr>
          <p:spPr bwMode="auto">
            <a:xfrm>
              <a:off x="1231074" y="3257126"/>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61" name="TextBox 160"/>
            <p:cNvSpPr txBox="1"/>
            <p:nvPr/>
          </p:nvSpPr>
          <p:spPr bwMode="auto">
            <a:xfrm>
              <a:off x="1231074" y="3072976"/>
              <a:ext cx="423514" cy="276999"/>
            </a:xfrm>
            <a:prstGeom prst="rect">
              <a:avLst/>
            </a:prstGeom>
            <a:noFill/>
            <a:ln>
              <a:noFill/>
            </a:ln>
          </p:spPr>
          <p:txBody>
            <a:bodyPr wrap="none">
              <a:spAutoFit/>
            </a:bodyPr>
            <a:lstStyle/>
            <a:p>
              <a:pPr fontAlgn="auto">
                <a:spcBef>
                  <a:spcPts val="0"/>
                </a:spcBef>
                <a:spcAft>
                  <a:spcPts val="0"/>
                </a:spcAft>
                <a:defRPr/>
              </a:pPr>
              <a:r>
                <a:rPr lang="en-US" sz="1200" dirty="0" smtClean="0">
                  <a:latin typeface="Symbol" pitchFamily="18" charset="2"/>
                  <a:cs typeface="+mn-cs"/>
                </a:rPr>
                <a:t>D</a:t>
              </a:r>
              <a:r>
                <a:rPr lang="en-US" sz="1200" dirty="0" smtClean="0">
                  <a:latin typeface="+mn-lt"/>
                  <a:cs typeface="+mn-cs"/>
                </a:rPr>
                <a:t>p</a:t>
              </a:r>
              <a:r>
                <a:rPr lang="en-US" sz="1200" baseline="-25000" dirty="0" smtClean="0">
                  <a:latin typeface="+mn-lt"/>
                  <a:cs typeface="+mn-cs"/>
                </a:rPr>
                <a:t>7</a:t>
              </a:r>
              <a:endParaRPr lang="en-US" sz="1200" baseline="-25000" dirty="0">
                <a:latin typeface="+mn-lt"/>
                <a:cs typeface="+mn-cs"/>
              </a:endParaRPr>
            </a:p>
          </p:txBody>
        </p:sp>
        <p:sp>
          <p:nvSpPr>
            <p:cNvPr id="162" name="TextBox 153"/>
            <p:cNvSpPr txBox="1">
              <a:spLocks noChangeArrowheads="1"/>
            </p:cNvSpPr>
            <p:nvPr/>
          </p:nvSpPr>
          <p:spPr bwMode="auto">
            <a:xfrm>
              <a:off x="1231321" y="3680241"/>
              <a:ext cx="410949" cy="277027"/>
            </a:xfrm>
            <a:prstGeom prst="rect">
              <a:avLst/>
            </a:prstGeom>
            <a:noFill/>
            <a:ln w="9525">
              <a:noFill/>
              <a:miter lim="800000"/>
              <a:headEnd/>
              <a:tailEnd/>
            </a:ln>
          </p:spPr>
          <p:txBody>
            <a:bodyPr wrap="none">
              <a:spAutoFit/>
            </a:bodyPr>
            <a:lstStyle/>
            <a:p>
              <a:r>
                <a:rPr lang="en-US" sz="1200" dirty="0" smtClean="0">
                  <a:latin typeface="Symbol" pitchFamily="18" charset="2"/>
                </a:rPr>
                <a:t>D</a:t>
              </a:r>
              <a:r>
                <a:rPr lang="en-US" sz="1200" dirty="0" smtClean="0">
                  <a:latin typeface="Calibri" pitchFamily="34" charset="0"/>
                </a:rPr>
                <a:t>p</a:t>
              </a:r>
              <a:r>
                <a:rPr lang="en-US" sz="1200" baseline="-25000" dirty="0" smtClean="0">
                  <a:latin typeface="Calibri" pitchFamily="34" charset="0"/>
                </a:rPr>
                <a:t>1</a:t>
              </a:r>
              <a:endParaRPr lang="en-US" sz="1200" baseline="-25000" dirty="0">
                <a:latin typeface="Calibri" pitchFamily="34" charset="0"/>
              </a:endParaRPr>
            </a:p>
          </p:txBody>
        </p:sp>
        <p:sp>
          <p:nvSpPr>
            <p:cNvPr id="163" name="TextBox 162"/>
            <p:cNvSpPr txBox="1"/>
            <p:nvPr/>
          </p:nvSpPr>
          <p:spPr>
            <a:xfrm>
              <a:off x="747828" y="4668592"/>
              <a:ext cx="1330972" cy="830997"/>
            </a:xfrm>
            <a:prstGeom prst="rect">
              <a:avLst/>
            </a:prstGeom>
            <a:noFill/>
            <a:ln>
              <a:noFill/>
            </a:ln>
          </p:spPr>
          <p:txBody>
            <a:bodyPr wrap="square">
              <a:spAutoFit/>
            </a:bodyPr>
            <a:lstStyle/>
            <a:p>
              <a:pPr algn="ctr" fontAlgn="auto">
                <a:spcBef>
                  <a:spcPts val="0"/>
                </a:spcBef>
                <a:spcAft>
                  <a:spcPts val="0"/>
                </a:spcAft>
                <a:defRPr/>
              </a:pPr>
              <a:r>
                <a:rPr lang="en-US" sz="1200" dirty="0">
                  <a:latin typeface="Arial" pitchFamily="34" charset="0"/>
                  <a:cs typeface="Arial" pitchFamily="34" charset="0"/>
                </a:rPr>
                <a:t>In the lab the stresses are</a:t>
              </a:r>
            </a:p>
            <a:p>
              <a:pPr algn="ctr" fontAlgn="auto">
                <a:spcBef>
                  <a:spcPts val="0"/>
                </a:spcBef>
                <a:spcAft>
                  <a:spcPts val="0"/>
                </a:spcAft>
                <a:defRPr/>
              </a:pPr>
              <a:r>
                <a:rPr lang="en-US" sz="1200" dirty="0">
                  <a:latin typeface="Arial" pitchFamily="34" charset="0"/>
                  <a:cs typeface="Arial" pitchFamily="34" charset="0"/>
                </a:rPr>
                <a:t>added to the soil sample</a:t>
              </a:r>
            </a:p>
          </p:txBody>
        </p:sp>
        <p:sp>
          <p:nvSpPr>
            <p:cNvPr id="164" name="TextBox 179"/>
            <p:cNvSpPr txBox="1">
              <a:spLocks noChangeArrowheads="1"/>
            </p:cNvSpPr>
            <p:nvPr/>
          </p:nvSpPr>
          <p:spPr bwMode="auto">
            <a:xfrm>
              <a:off x="510452" y="3082068"/>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grpSp>
      <p:pic>
        <p:nvPicPr>
          <p:cNvPr id="286721" name="Picture 1"/>
          <p:cNvPicPr>
            <a:picLocks noChangeAspect="1" noChangeArrowheads="1"/>
          </p:cNvPicPr>
          <p:nvPr/>
        </p:nvPicPr>
        <p:blipFill>
          <a:blip r:embed="rId4" cstate="print"/>
          <a:srcRect/>
          <a:stretch>
            <a:fillRect/>
          </a:stretch>
        </p:blipFill>
        <p:spPr bwMode="auto">
          <a:xfrm>
            <a:off x="51516" y="694384"/>
            <a:ext cx="2920642" cy="2190482"/>
          </a:xfrm>
          <a:prstGeom prst="rect">
            <a:avLst/>
          </a:prstGeom>
          <a:noFill/>
          <a:ln w="9525">
            <a:noFill/>
            <a:miter lim="800000"/>
            <a:headEnd/>
            <a:tailEnd/>
          </a:ln>
        </p:spPr>
      </p:pic>
      <p:sp>
        <p:nvSpPr>
          <p:cNvPr id="186" name="Freeform 185"/>
          <p:cNvSpPr/>
          <p:nvPr/>
        </p:nvSpPr>
        <p:spPr>
          <a:xfrm>
            <a:off x="1584101" y="828540"/>
            <a:ext cx="3734874" cy="1163392"/>
          </a:xfrm>
          <a:custGeom>
            <a:avLst/>
            <a:gdLst>
              <a:gd name="connsiteX0" fmla="*/ 3747753 w 3747753"/>
              <a:gd name="connsiteY0" fmla="*/ 414270 h 1199881"/>
              <a:gd name="connsiteX1" fmla="*/ 2034862 w 3747753"/>
              <a:gd name="connsiteY1" fmla="*/ 130935 h 1199881"/>
              <a:gd name="connsiteX2" fmla="*/ 0 w 3747753"/>
              <a:gd name="connsiteY2" fmla="*/ 1199881 h 1199881"/>
              <a:gd name="connsiteX0" fmla="*/ 3747753 w 3747753"/>
              <a:gd name="connsiteY0" fmla="*/ 0 h 785611"/>
              <a:gd name="connsiteX1" fmla="*/ 0 w 3747753"/>
              <a:gd name="connsiteY1" fmla="*/ 785611 h 785611"/>
              <a:gd name="connsiteX0" fmla="*/ 3747753 w 3747753"/>
              <a:gd name="connsiteY0" fmla="*/ 64394 h 850005"/>
              <a:gd name="connsiteX1" fmla="*/ 3116688 w 3747753"/>
              <a:gd name="connsiteY1" fmla="*/ 0 h 850005"/>
              <a:gd name="connsiteX2" fmla="*/ 0 w 3747753"/>
              <a:gd name="connsiteY2" fmla="*/ 850005 h 850005"/>
              <a:gd name="connsiteX0" fmla="*/ 3747753 w 3747753"/>
              <a:gd name="connsiteY0" fmla="*/ 0 h 785611"/>
              <a:gd name="connsiteX1" fmla="*/ 0 w 3747753"/>
              <a:gd name="connsiteY1" fmla="*/ 785611 h 785611"/>
              <a:gd name="connsiteX0" fmla="*/ 3747753 w 3747753"/>
              <a:gd name="connsiteY0" fmla="*/ 72980 h 858591"/>
              <a:gd name="connsiteX1" fmla="*/ 0 w 3747753"/>
              <a:gd name="connsiteY1" fmla="*/ 858591 h 858591"/>
              <a:gd name="connsiteX0" fmla="*/ 3747753 w 3747753"/>
              <a:gd name="connsiteY0" fmla="*/ 72980 h 931572"/>
              <a:gd name="connsiteX1" fmla="*/ 0 w 3747753"/>
              <a:gd name="connsiteY1" fmla="*/ 858591 h 931572"/>
              <a:gd name="connsiteX0" fmla="*/ 3734874 w 3734874"/>
              <a:gd name="connsiteY0" fmla="*/ 72980 h 1163392"/>
              <a:gd name="connsiteX1" fmla="*/ 0 w 3734874"/>
              <a:gd name="connsiteY1" fmla="*/ 1090411 h 1163392"/>
            </a:gdLst>
            <a:ahLst/>
            <a:cxnLst>
              <a:cxn ang="0">
                <a:pos x="connsiteX0" y="connsiteY0"/>
              </a:cxn>
              <a:cxn ang="0">
                <a:pos x="connsiteX1" y="connsiteY1"/>
              </a:cxn>
            </a:cxnLst>
            <a:rect l="l" t="t" r="r" b="b"/>
            <a:pathLst>
              <a:path w="3734874" h="1163392">
                <a:moveTo>
                  <a:pt x="3734874" y="72980"/>
                </a:moveTo>
                <a:cubicBezTo>
                  <a:pt x="2369713" y="0"/>
                  <a:pt x="1506828" y="1163392"/>
                  <a:pt x="0" y="1090411"/>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7" name="TextBox 186"/>
          <p:cNvSpPr txBox="1"/>
          <p:nvPr/>
        </p:nvSpPr>
        <p:spPr>
          <a:xfrm>
            <a:off x="3092824" y="351924"/>
            <a:ext cx="2123119" cy="646331"/>
          </a:xfrm>
          <a:prstGeom prst="rect">
            <a:avLst/>
          </a:prstGeom>
          <a:noFill/>
        </p:spPr>
        <p:txBody>
          <a:bodyPr wrap="square" rtlCol="0">
            <a:spAutoFit/>
          </a:bodyPr>
          <a:lstStyle/>
          <a:p>
            <a:pPr algn="ctr"/>
            <a:r>
              <a:rPr lang="en-US" sz="1200" dirty="0" smtClean="0">
                <a:solidFill>
                  <a:srgbClr val="007635"/>
                </a:solidFill>
              </a:rPr>
              <a:t>Sample was sent to the lab</a:t>
            </a:r>
          </a:p>
          <a:p>
            <a:pPr algn="ctr"/>
            <a:r>
              <a:rPr lang="en-US" sz="1200" dirty="0" smtClean="0">
                <a:solidFill>
                  <a:srgbClr val="007635"/>
                </a:solidFill>
              </a:rPr>
              <a:t>And placed in the consolidometer</a:t>
            </a:r>
          </a:p>
        </p:txBody>
      </p:sp>
      <p:sp>
        <p:nvSpPr>
          <p:cNvPr id="190" name="Freeform 189"/>
          <p:cNvSpPr/>
          <p:nvPr/>
        </p:nvSpPr>
        <p:spPr>
          <a:xfrm flipH="1">
            <a:off x="914399" y="2564979"/>
            <a:ext cx="669699" cy="938075"/>
          </a:xfrm>
          <a:custGeom>
            <a:avLst/>
            <a:gdLst>
              <a:gd name="connsiteX0" fmla="*/ 135228 w 251137"/>
              <a:gd name="connsiteY0" fmla="*/ 0 h 1275008"/>
              <a:gd name="connsiteX1" fmla="*/ 19318 w 251137"/>
              <a:gd name="connsiteY1" fmla="*/ 837126 h 1275008"/>
              <a:gd name="connsiteX2" fmla="*/ 251137 w 251137"/>
              <a:gd name="connsiteY2" fmla="*/ 1275008 h 1275008"/>
              <a:gd name="connsiteX0" fmla="*/ 229405 w 910374"/>
              <a:gd name="connsiteY0" fmla="*/ 0 h 1411303"/>
              <a:gd name="connsiteX1" fmla="*/ 113495 w 910374"/>
              <a:gd name="connsiteY1" fmla="*/ 837126 h 1411303"/>
              <a:gd name="connsiteX2" fmla="*/ 910374 w 910374"/>
              <a:gd name="connsiteY2" fmla="*/ 1411303 h 1411303"/>
            </a:gdLst>
            <a:ahLst/>
            <a:cxnLst>
              <a:cxn ang="0">
                <a:pos x="connsiteX0" y="connsiteY0"/>
              </a:cxn>
              <a:cxn ang="0">
                <a:pos x="connsiteX1" y="connsiteY1"/>
              </a:cxn>
              <a:cxn ang="0">
                <a:pos x="connsiteX2" y="connsiteY2"/>
              </a:cxn>
            </a:cxnLst>
            <a:rect l="l" t="t" r="r" b="b"/>
            <a:pathLst>
              <a:path w="910374" h="1411303">
                <a:moveTo>
                  <a:pt x="229405" y="0"/>
                </a:moveTo>
                <a:cubicBezTo>
                  <a:pt x="161791" y="312312"/>
                  <a:pt x="0" y="601909"/>
                  <a:pt x="113495" y="837126"/>
                </a:cubicBezTo>
                <a:cubicBezTo>
                  <a:pt x="226990" y="1072343"/>
                  <a:pt x="804123" y="1298612"/>
                  <a:pt x="910374" y="1411303"/>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9" name="Group 95"/>
          <p:cNvGrpSpPr/>
          <p:nvPr/>
        </p:nvGrpSpPr>
        <p:grpSpPr>
          <a:xfrm>
            <a:off x="5050547" y="4286802"/>
            <a:ext cx="3452305" cy="2183716"/>
            <a:chOff x="914400" y="1371600"/>
            <a:chExt cx="2819400" cy="2286000"/>
          </a:xfrm>
        </p:grpSpPr>
        <p:cxnSp>
          <p:nvCxnSpPr>
            <p:cNvPr id="235" name="Straight Arrow Connector 234"/>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0" name="TextBox 219"/>
          <p:cNvSpPr txBox="1"/>
          <p:nvPr/>
        </p:nvSpPr>
        <p:spPr>
          <a:xfrm>
            <a:off x="8467321" y="6276969"/>
            <a:ext cx="704039" cy="400110"/>
          </a:xfrm>
          <a:prstGeom prst="rect">
            <a:avLst/>
          </a:prstGeom>
          <a:noFill/>
          <a:ln>
            <a:noFill/>
          </a:ln>
        </p:spPr>
        <p:txBody>
          <a:bodyPr wrap="none" rtlCol="0">
            <a:spAutoFit/>
          </a:bodyPr>
          <a:lstStyle/>
          <a:p>
            <a:r>
              <a:rPr lang="en-US" sz="2000" i="1" dirty="0" smtClean="0">
                <a:latin typeface="Times New Roman" pitchFamily="18" charset="0"/>
                <a:cs typeface="Times New Roman" pitchFamily="18" charset="0"/>
              </a:rPr>
              <a:t>log p</a:t>
            </a:r>
            <a:endParaRPr lang="en-US" sz="2000" i="1" dirty="0">
              <a:latin typeface="Times New Roman" pitchFamily="18" charset="0"/>
              <a:cs typeface="Times New Roman" pitchFamily="18" charset="0"/>
            </a:endParaRPr>
          </a:p>
        </p:txBody>
      </p:sp>
      <p:sp>
        <p:nvSpPr>
          <p:cNvPr id="245" name="TextBox 108"/>
          <p:cNvSpPr txBox="1">
            <a:spLocks noChangeArrowheads="1"/>
          </p:cNvSpPr>
          <p:nvPr/>
        </p:nvSpPr>
        <p:spPr bwMode="auto">
          <a:xfrm>
            <a:off x="5194559" y="247169"/>
            <a:ext cx="644727" cy="424732"/>
          </a:xfrm>
          <a:prstGeom prst="rect">
            <a:avLst/>
          </a:prstGeom>
          <a:noFill/>
          <a:ln w="9525">
            <a:noFill/>
            <a:miter lim="800000"/>
            <a:headEnd/>
            <a:tailEnd/>
          </a:ln>
        </p:spPr>
        <p:txBody>
          <a:bodyPr wrap="none">
            <a:spAutoFit/>
          </a:bodyPr>
          <a:lstStyle/>
          <a:p>
            <a:pPr algn="ctr">
              <a:lnSpc>
                <a:spcPct val="90000"/>
              </a:lnSpc>
            </a:pPr>
            <a:r>
              <a:rPr lang="en-US" sz="1200" dirty="0" smtClean="0">
                <a:solidFill>
                  <a:srgbClr val="007635"/>
                </a:solidFill>
                <a:latin typeface="Calibri" pitchFamily="34" charset="0"/>
              </a:rPr>
              <a:t>Soil</a:t>
            </a:r>
          </a:p>
          <a:p>
            <a:pPr algn="ctr">
              <a:lnSpc>
                <a:spcPct val="90000"/>
              </a:lnSpc>
            </a:pPr>
            <a:r>
              <a:rPr lang="en-US" sz="1200" dirty="0" smtClean="0">
                <a:solidFill>
                  <a:srgbClr val="007635"/>
                </a:solidFill>
                <a:latin typeface="Calibri" pitchFamily="34" charset="0"/>
              </a:rPr>
              <a:t>Sample</a:t>
            </a:r>
            <a:endParaRPr lang="en-US" sz="1200" dirty="0">
              <a:solidFill>
                <a:srgbClr val="007635"/>
              </a:solidFill>
              <a:latin typeface="Calibri" pitchFamily="34" charset="0"/>
            </a:endParaRPr>
          </a:p>
        </p:txBody>
      </p:sp>
      <p:graphicFrame>
        <p:nvGraphicFramePr>
          <p:cNvPr id="137" name="Chart 136"/>
          <p:cNvGraphicFramePr>
            <a:graphicFrameLocks noGrp="1"/>
          </p:cNvGraphicFramePr>
          <p:nvPr>
            <p:extLst>
              <p:ext uri="{D42A27DB-BD31-4B8C-83A1-F6EECF244321}">
                <p14:modId xmlns:p14="http://schemas.microsoft.com/office/powerpoint/2010/main" val="1446626173"/>
              </p:ext>
            </p:extLst>
          </p:nvPr>
        </p:nvGraphicFramePr>
        <p:xfrm>
          <a:off x="4769188" y="4290227"/>
          <a:ext cx="3873179" cy="2447364"/>
        </p:xfrm>
        <a:graphic>
          <a:graphicData uri="http://schemas.openxmlformats.org/drawingml/2006/chart">
            <c:chart xmlns:c="http://schemas.openxmlformats.org/drawingml/2006/chart" xmlns:r="http://schemas.openxmlformats.org/officeDocument/2006/relationships" r:id="rId5"/>
          </a:graphicData>
        </a:graphic>
      </p:graphicFrame>
      <p:grpSp>
        <p:nvGrpSpPr>
          <p:cNvPr id="141" name="Group 140"/>
          <p:cNvGrpSpPr/>
          <p:nvPr/>
        </p:nvGrpSpPr>
        <p:grpSpPr>
          <a:xfrm>
            <a:off x="5499678" y="4749294"/>
            <a:ext cx="2098302" cy="1546412"/>
            <a:chOff x="4638675" y="3038475"/>
            <a:chExt cx="2338388" cy="2214563"/>
          </a:xfrm>
        </p:grpSpPr>
        <p:cxnSp>
          <p:nvCxnSpPr>
            <p:cNvPr id="138" name="Straight Connector 137"/>
            <p:cNvCxnSpPr/>
            <p:nvPr/>
          </p:nvCxnSpPr>
          <p:spPr>
            <a:xfrm rot="10800000">
              <a:off x="5051425" y="4699000"/>
              <a:ext cx="1898650" cy="549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cxnSp>
        <p:nvCxnSpPr>
          <p:cNvPr id="142" name="Straight Arrow Connector 141"/>
          <p:cNvCxnSpPr/>
          <p:nvPr/>
        </p:nvCxnSpPr>
        <p:spPr>
          <a:xfrm rot="5400000">
            <a:off x="5659930" y="5665364"/>
            <a:ext cx="1600201" cy="2"/>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3" name="TextBox 87"/>
          <p:cNvSpPr txBox="1">
            <a:spLocks noChangeArrowheads="1"/>
          </p:cNvSpPr>
          <p:nvPr/>
        </p:nvSpPr>
        <p:spPr bwMode="auto">
          <a:xfrm>
            <a:off x="6230394" y="6418294"/>
            <a:ext cx="460382" cy="369332"/>
          </a:xfrm>
          <a:prstGeom prst="rect">
            <a:avLst/>
          </a:prstGeom>
          <a:noFill/>
          <a:ln w="9525">
            <a:noFill/>
            <a:miter lim="800000"/>
            <a:headEnd/>
            <a:tailEnd/>
          </a:ln>
        </p:spPr>
        <p:txBody>
          <a:bodyPr wrap="none">
            <a:spAutoFit/>
          </a:bodyPr>
          <a:lstStyle/>
          <a:p>
            <a:r>
              <a:rPr lang="en-US" b="1" i="1" dirty="0">
                <a:latin typeface="Times New Roman" pitchFamily="18" charset="0"/>
                <a:cs typeface="Times New Roman" pitchFamily="18" charset="0"/>
              </a:rPr>
              <a:t>P</a:t>
            </a:r>
            <a:r>
              <a:rPr lang="en-US" b="1" i="1" baseline="-25000" dirty="0">
                <a:latin typeface="Times New Roman" pitchFamily="18" charset="0"/>
                <a:cs typeface="Times New Roman" pitchFamily="18" charset="0"/>
              </a:rPr>
              <a:t>o</a:t>
            </a:r>
            <a:r>
              <a:rPr lang="en-US" b="1" i="1" dirty="0">
                <a:latin typeface="Times New Roman" pitchFamily="18" charset="0"/>
                <a:cs typeface="Times New Roman" pitchFamily="18" charset="0"/>
              </a:rPr>
              <a:t> </a:t>
            </a:r>
            <a:endParaRPr lang="en-US" b="1" i="1" baseline="-25000" dirty="0">
              <a:latin typeface="Times New Roman" pitchFamily="18" charset="0"/>
              <a:cs typeface="Times New Roman" pitchFamily="18" charset="0"/>
            </a:endParaRPr>
          </a:p>
        </p:txBody>
      </p:sp>
      <p:sp>
        <p:nvSpPr>
          <p:cNvPr id="144" name="TextBox 126"/>
          <p:cNvSpPr txBox="1">
            <a:spLocks noChangeArrowheads="1"/>
          </p:cNvSpPr>
          <p:nvPr/>
        </p:nvSpPr>
        <p:spPr bwMode="auto">
          <a:xfrm>
            <a:off x="6767717" y="5488508"/>
            <a:ext cx="332142" cy="307777"/>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c</a:t>
            </a:r>
          </a:p>
        </p:txBody>
      </p:sp>
      <p:sp>
        <p:nvSpPr>
          <p:cNvPr id="165" name="TextBox 128"/>
          <p:cNvSpPr txBox="1">
            <a:spLocks noChangeArrowheads="1"/>
          </p:cNvSpPr>
          <p:nvPr/>
        </p:nvSpPr>
        <p:spPr bwMode="auto">
          <a:xfrm>
            <a:off x="5938061" y="5889018"/>
            <a:ext cx="346570" cy="338554"/>
          </a:xfrm>
          <a:prstGeom prst="rect">
            <a:avLst/>
          </a:prstGeom>
          <a:noFill/>
          <a:ln w="9525">
            <a:noFill/>
            <a:miter lim="800000"/>
            <a:headEnd/>
            <a:tailEnd/>
          </a:ln>
        </p:spPr>
        <p:txBody>
          <a:bodyPr wrap="none">
            <a:spAutoFit/>
          </a:bodyPr>
          <a:lstStyle/>
          <a:p>
            <a:r>
              <a:rPr lang="en-US" sz="1600" dirty="0">
                <a:latin typeface="Calibri" pitchFamily="34" charset="0"/>
              </a:rPr>
              <a:t>C</a:t>
            </a:r>
            <a:r>
              <a:rPr lang="en-US" sz="1600" baseline="-25000" dirty="0">
                <a:latin typeface="Calibri" pitchFamily="34" charset="0"/>
              </a:rPr>
              <a:t>s</a:t>
            </a:r>
          </a:p>
        </p:txBody>
      </p:sp>
      <p:sp>
        <p:nvSpPr>
          <p:cNvPr id="166" name="TextBox 165"/>
          <p:cNvSpPr txBox="1"/>
          <p:nvPr/>
        </p:nvSpPr>
        <p:spPr>
          <a:xfrm>
            <a:off x="5340126" y="4416978"/>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1</a:t>
            </a:r>
          </a:p>
        </p:txBody>
      </p:sp>
      <p:sp>
        <p:nvSpPr>
          <p:cNvPr id="167" name="Oval 166"/>
          <p:cNvSpPr/>
          <p:nvPr/>
        </p:nvSpPr>
        <p:spPr>
          <a:xfrm>
            <a:off x="6419867" y="493391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Arrow Connector 170"/>
          <p:cNvCxnSpPr/>
          <p:nvPr/>
        </p:nvCxnSpPr>
        <p:spPr>
          <a:xfrm rot="16200000" flipH="1">
            <a:off x="7200661" y="5832413"/>
            <a:ext cx="47625" cy="35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10800000">
            <a:off x="6756557" y="6107447"/>
            <a:ext cx="59532"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901102" y="3894263"/>
            <a:ext cx="320922"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e</a:t>
            </a:r>
            <a:endParaRPr lang="en-US" sz="2400" i="1" baseline="-25000" dirty="0">
              <a:latin typeface="Times New Roman" pitchFamily="18" charset="0"/>
              <a:cs typeface="Times New Roman" pitchFamily="18" charset="0"/>
            </a:endParaRPr>
          </a:p>
        </p:txBody>
      </p:sp>
      <p:sp>
        <p:nvSpPr>
          <p:cNvPr id="177" name="Oval 176"/>
          <p:cNvSpPr/>
          <p:nvPr/>
        </p:nvSpPr>
        <p:spPr>
          <a:xfrm>
            <a:off x="6819917" y="537206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8" name="Oval 177"/>
          <p:cNvSpPr/>
          <p:nvPr/>
        </p:nvSpPr>
        <p:spPr>
          <a:xfrm>
            <a:off x="7298548" y="59459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9" name="Oval 178"/>
          <p:cNvSpPr/>
          <p:nvPr/>
        </p:nvSpPr>
        <p:spPr>
          <a:xfrm>
            <a:off x="7550961" y="6253123"/>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0" name="Oval 179"/>
          <p:cNvSpPr/>
          <p:nvPr/>
        </p:nvSpPr>
        <p:spPr>
          <a:xfrm>
            <a:off x="5834080" y="58697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6093636" y="47648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2" name="Oval 181"/>
          <p:cNvSpPr/>
          <p:nvPr/>
        </p:nvSpPr>
        <p:spPr>
          <a:xfrm>
            <a:off x="5486417" y="4702929"/>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TextBox 182"/>
          <p:cNvSpPr txBox="1"/>
          <p:nvPr/>
        </p:nvSpPr>
        <p:spPr>
          <a:xfrm>
            <a:off x="5981924" y="4504984"/>
            <a:ext cx="461986" cy="307777"/>
          </a:xfrm>
          <a:prstGeom prst="rect">
            <a:avLst/>
          </a:prstGeom>
          <a:noFill/>
          <a:ln>
            <a:noFill/>
          </a:ln>
        </p:spPr>
        <p:txBody>
          <a:bodyPr wrap="none">
            <a:spAutoFit/>
          </a:bodyPr>
          <a:lstStyle/>
          <a:p>
            <a:pPr fontAlgn="auto">
              <a:spcBef>
                <a:spcPts val="0"/>
              </a:spcBef>
              <a:spcAft>
                <a:spcPts val="0"/>
              </a:spcAft>
              <a:defRPr/>
            </a:pPr>
            <a:r>
              <a:rPr lang="en-US" sz="1400" dirty="0" smtClean="0">
                <a:latin typeface="Symbol" pitchFamily="18" charset="2"/>
                <a:cs typeface="Arial" pitchFamily="34" charset="0"/>
              </a:rPr>
              <a:t>D</a:t>
            </a:r>
            <a:r>
              <a:rPr lang="en-US" sz="1400" dirty="0" smtClean="0">
                <a:latin typeface="Arial" pitchFamily="34" charset="0"/>
                <a:cs typeface="Arial" pitchFamily="34" charset="0"/>
              </a:rPr>
              <a:t>p</a:t>
            </a:r>
            <a:r>
              <a:rPr lang="en-US" sz="1400" baseline="-25000" dirty="0">
                <a:latin typeface="Arial" pitchFamily="34" charset="0"/>
                <a:cs typeface="Arial" pitchFamily="34" charset="0"/>
              </a:rPr>
              <a:t>2</a:t>
            </a:r>
          </a:p>
        </p:txBody>
      </p:sp>
      <p:sp>
        <p:nvSpPr>
          <p:cNvPr id="184" name="TextBox 183"/>
          <p:cNvSpPr txBox="1"/>
          <p:nvPr/>
        </p:nvSpPr>
        <p:spPr>
          <a:xfrm>
            <a:off x="6314628" y="4631627"/>
            <a:ext cx="461986" cy="307777"/>
          </a:xfrm>
          <a:prstGeom prst="rect">
            <a:avLst/>
          </a:prstGeom>
          <a:noFill/>
          <a:ln>
            <a:noFill/>
          </a:ln>
        </p:spPr>
        <p:txBody>
          <a:bodyPr wrap="none">
            <a:spAutoFit/>
          </a:bodyPr>
          <a:lstStyle/>
          <a:p>
            <a:pPr fontAlgn="auto">
              <a:spcBef>
                <a:spcPts val="0"/>
              </a:spcBef>
              <a:spcAft>
                <a:spcPts val="0"/>
              </a:spcAft>
              <a:defRPr/>
            </a:pPr>
            <a:r>
              <a:rPr lang="en-US" sz="1400" dirty="0" smtClean="0">
                <a:latin typeface="Symbol" pitchFamily="18" charset="2"/>
                <a:cs typeface="Arial" pitchFamily="34" charset="0"/>
              </a:rPr>
              <a:t>D</a:t>
            </a:r>
            <a:r>
              <a:rPr lang="en-US" sz="1400" dirty="0" smtClean="0">
                <a:latin typeface="Arial" pitchFamily="34" charset="0"/>
                <a:cs typeface="Arial" pitchFamily="34" charset="0"/>
              </a:rPr>
              <a:t>p</a:t>
            </a:r>
            <a:r>
              <a:rPr lang="en-US" sz="1400" baseline="-25000" dirty="0" smtClean="0">
                <a:latin typeface="Arial" pitchFamily="34" charset="0"/>
                <a:cs typeface="Arial" pitchFamily="34" charset="0"/>
              </a:rPr>
              <a:t>3</a:t>
            </a:r>
            <a:endParaRPr lang="en-US" sz="1400" baseline="-25000" dirty="0">
              <a:latin typeface="Arial" pitchFamily="34" charset="0"/>
              <a:cs typeface="Arial" pitchFamily="34" charset="0"/>
            </a:endParaRPr>
          </a:p>
        </p:txBody>
      </p:sp>
      <p:sp>
        <p:nvSpPr>
          <p:cNvPr id="188" name="TextBox 187"/>
          <p:cNvSpPr txBox="1"/>
          <p:nvPr/>
        </p:nvSpPr>
        <p:spPr>
          <a:xfrm>
            <a:off x="6737484" y="5054484"/>
            <a:ext cx="461986" cy="307777"/>
          </a:xfrm>
          <a:prstGeom prst="rect">
            <a:avLst/>
          </a:prstGeom>
          <a:noFill/>
          <a:ln>
            <a:noFill/>
          </a:ln>
        </p:spPr>
        <p:txBody>
          <a:bodyPr wrap="none">
            <a:spAutoFit/>
          </a:bodyPr>
          <a:lstStyle/>
          <a:p>
            <a:pPr fontAlgn="auto">
              <a:spcBef>
                <a:spcPts val="0"/>
              </a:spcBef>
              <a:spcAft>
                <a:spcPts val="0"/>
              </a:spcAft>
              <a:defRPr/>
            </a:pPr>
            <a:r>
              <a:rPr lang="en-US" sz="1400" dirty="0" smtClean="0">
                <a:latin typeface="Symbol" pitchFamily="18" charset="2"/>
                <a:cs typeface="Arial" pitchFamily="34" charset="0"/>
              </a:rPr>
              <a:t>D</a:t>
            </a:r>
            <a:r>
              <a:rPr lang="en-US" sz="1400" dirty="0" smtClean="0">
                <a:latin typeface="Arial" pitchFamily="34" charset="0"/>
                <a:cs typeface="Arial" pitchFamily="34" charset="0"/>
              </a:rPr>
              <a:t>p</a:t>
            </a:r>
            <a:r>
              <a:rPr lang="en-US" sz="1400" baseline="-25000" dirty="0" smtClean="0">
                <a:latin typeface="Arial" pitchFamily="34" charset="0"/>
                <a:cs typeface="Arial" pitchFamily="34" charset="0"/>
              </a:rPr>
              <a:t>4</a:t>
            </a:r>
            <a:endParaRPr lang="en-US" sz="1400" baseline="-25000" dirty="0">
              <a:latin typeface="Arial" pitchFamily="34" charset="0"/>
              <a:cs typeface="Arial" pitchFamily="34" charset="0"/>
            </a:endParaRPr>
          </a:p>
        </p:txBody>
      </p:sp>
      <p:sp>
        <p:nvSpPr>
          <p:cNvPr id="189" name="TextBox 188"/>
          <p:cNvSpPr txBox="1"/>
          <p:nvPr/>
        </p:nvSpPr>
        <p:spPr>
          <a:xfrm>
            <a:off x="7250492" y="5670524"/>
            <a:ext cx="461986" cy="307777"/>
          </a:xfrm>
          <a:prstGeom prst="rect">
            <a:avLst/>
          </a:prstGeom>
          <a:noFill/>
          <a:ln>
            <a:noFill/>
          </a:ln>
        </p:spPr>
        <p:txBody>
          <a:bodyPr wrap="none">
            <a:spAutoFit/>
          </a:bodyPr>
          <a:lstStyle/>
          <a:p>
            <a:pPr fontAlgn="auto">
              <a:spcBef>
                <a:spcPts val="0"/>
              </a:spcBef>
              <a:spcAft>
                <a:spcPts val="0"/>
              </a:spcAft>
              <a:defRPr/>
            </a:pPr>
            <a:r>
              <a:rPr lang="en-US" sz="1400" dirty="0" smtClean="0">
                <a:latin typeface="Symbol" pitchFamily="18" charset="2"/>
                <a:cs typeface="Arial" pitchFamily="34" charset="0"/>
              </a:rPr>
              <a:t>D</a:t>
            </a:r>
            <a:r>
              <a:rPr lang="en-US" sz="1400" dirty="0" smtClean="0">
                <a:latin typeface="Arial" pitchFamily="34" charset="0"/>
                <a:cs typeface="Arial" pitchFamily="34" charset="0"/>
              </a:rPr>
              <a:t>p</a:t>
            </a:r>
            <a:r>
              <a:rPr lang="en-US" sz="1400" baseline="-25000" dirty="0" smtClean="0">
                <a:latin typeface="Arial" pitchFamily="34" charset="0"/>
                <a:cs typeface="Arial" pitchFamily="34" charset="0"/>
              </a:rPr>
              <a:t>5</a:t>
            </a:r>
            <a:endParaRPr lang="en-US" sz="1400" baseline="-25000" dirty="0">
              <a:latin typeface="Arial" pitchFamily="34" charset="0"/>
              <a:cs typeface="Arial" pitchFamily="34" charset="0"/>
            </a:endParaRPr>
          </a:p>
        </p:txBody>
      </p:sp>
      <p:sp>
        <p:nvSpPr>
          <p:cNvPr id="191" name="TextBox 190"/>
          <p:cNvSpPr txBox="1"/>
          <p:nvPr/>
        </p:nvSpPr>
        <p:spPr>
          <a:xfrm>
            <a:off x="7601888" y="6086852"/>
            <a:ext cx="461986" cy="307777"/>
          </a:xfrm>
          <a:prstGeom prst="rect">
            <a:avLst/>
          </a:prstGeom>
          <a:noFill/>
          <a:ln>
            <a:noFill/>
          </a:ln>
        </p:spPr>
        <p:txBody>
          <a:bodyPr wrap="none">
            <a:spAutoFit/>
          </a:bodyPr>
          <a:lstStyle/>
          <a:p>
            <a:pPr fontAlgn="auto">
              <a:spcBef>
                <a:spcPts val="0"/>
              </a:spcBef>
              <a:spcAft>
                <a:spcPts val="0"/>
              </a:spcAft>
              <a:defRPr/>
            </a:pPr>
            <a:r>
              <a:rPr lang="en-US" sz="1400" dirty="0" smtClean="0">
                <a:latin typeface="Symbol" pitchFamily="18" charset="2"/>
                <a:cs typeface="Arial" pitchFamily="34" charset="0"/>
              </a:rPr>
              <a:t>D</a:t>
            </a:r>
            <a:r>
              <a:rPr lang="en-US" sz="1400" dirty="0" smtClean="0">
                <a:latin typeface="Arial" pitchFamily="34" charset="0"/>
                <a:cs typeface="Arial" pitchFamily="34" charset="0"/>
              </a:rPr>
              <a:t>p</a:t>
            </a:r>
            <a:r>
              <a:rPr lang="en-US" sz="1400" baseline="-25000" dirty="0" smtClean="0">
                <a:latin typeface="Arial" pitchFamily="34" charset="0"/>
                <a:cs typeface="Arial" pitchFamily="34" charset="0"/>
              </a:rPr>
              <a:t>6</a:t>
            </a:r>
            <a:endParaRPr lang="en-US" sz="1400" baseline="-25000" dirty="0">
              <a:latin typeface="Arial" pitchFamily="34" charset="0"/>
              <a:cs typeface="Arial" pitchFamily="34" charset="0"/>
            </a:endParaRPr>
          </a:p>
        </p:txBody>
      </p:sp>
      <p:sp>
        <p:nvSpPr>
          <p:cNvPr id="193" name="TextBox 192"/>
          <p:cNvSpPr txBox="1"/>
          <p:nvPr/>
        </p:nvSpPr>
        <p:spPr>
          <a:xfrm rot="16200000">
            <a:off x="3869501" y="5230373"/>
            <a:ext cx="1236300" cy="369332"/>
          </a:xfrm>
          <a:prstGeom prst="rect">
            <a:avLst/>
          </a:prstGeom>
          <a:noFill/>
          <a:ln>
            <a:noFill/>
          </a:ln>
        </p:spPr>
        <p:txBody>
          <a:bodyPr wrap="none" rtlCol="0">
            <a:spAutoFit/>
          </a:bodyPr>
          <a:lstStyle/>
          <a:p>
            <a:r>
              <a:rPr lang="en-US" dirty="0" smtClean="0">
                <a:latin typeface="Arial" pitchFamily="34" charset="0"/>
                <a:cs typeface="Arial" pitchFamily="34" charset="0"/>
              </a:rPr>
              <a:t>Void Ratio</a:t>
            </a:r>
            <a:endParaRPr lang="en-US" baseline="-25000" dirty="0">
              <a:latin typeface="Arial" pitchFamily="34" charset="0"/>
              <a:cs typeface="Arial" pitchFamily="34" charset="0"/>
            </a:endParaRPr>
          </a:p>
        </p:txBody>
      </p:sp>
      <p:sp>
        <p:nvSpPr>
          <p:cNvPr id="200" name="TextBox 199"/>
          <p:cNvSpPr txBox="1"/>
          <p:nvPr/>
        </p:nvSpPr>
        <p:spPr>
          <a:xfrm>
            <a:off x="1931831" y="3206840"/>
            <a:ext cx="965916" cy="830997"/>
          </a:xfrm>
          <a:prstGeom prst="rect">
            <a:avLst/>
          </a:prstGeom>
          <a:noFill/>
        </p:spPr>
        <p:txBody>
          <a:bodyPr wrap="square" rtlCol="0">
            <a:spAutoFit/>
          </a:bodyPr>
          <a:lstStyle/>
          <a:p>
            <a:pPr algn="ctr"/>
            <a:r>
              <a:rPr lang="en-US" sz="1200" dirty="0" smtClean="0"/>
              <a:t>Dial gauge to determine </a:t>
            </a:r>
            <a:r>
              <a:rPr lang="en-US" sz="1200" dirty="0" smtClean="0">
                <a:latin typeface="Symbol" pitchFamily="18" charset="2"/>
              </a:rPr>
              <a:t>D</a:t>
            </a:r>
            <a:r>
              <a:rPr lang="en-US" sz="1200" dirty="0" smtClean="0"/>
              <a:t>H</a:t>
            </a:r>
            <a:endParaRPr lang="en-US" sz="1200" dirty="0"/>
          </a:p>
        </p:txBody>
      </p:sp>
      <p:pic>
        <p:nvPicPr>
          <p:cNvPr id="234497" name="Picture 1"/>
          <p:cNvPicPr>
            <a:picLocks noChangeAspect="1" noChangeArrowheads="1"/>
          </p:cNvPicPr>
          <p:nvPr/>
        </p:nvPicPr>
        <p:blipFill>
          <a:blip r:embed="rId6" cstate="print"/>
          <a:srcRect/>
          <a:stretch>
            <a:fillRect/>
          </a:stretch>
        </p:blipFill>
        <p:spPr bwMode="auto">
          <a:xfrm>
            <a:off x="3305309" y="4038400"/>
            <a:ext cx="738657" cy="768875"/>
          </a:xfrm>
          <a:prstGeom prst="rect">
            <a:avLst/>
          </a:prstGeom>
          <a:noFill/>
          <a:ln w="9525">
            <a:noFill/>
            <a:miter lim="800000"/>
            <a:headEnd/>
            <a:tailEnd/>
          </a:ln>
        </p:spPr>
      </p:pic>
      <p:pic>
        <p:nvPicPr>
          <p:cNvPr id="281604" name="Picture 4"/>
          <p:cNvPicPr>
            <a:picLocks noChangeAspect="1" noChangeArrowheads="1"/>
          </p:cNvPicPr>
          <p:nvPr/>
        </p:nvPicPr>
        <p:blipFill>
          <a:blip r:embed="rId7" cstate="print">
            <a:lum bright="10000" contrast="10000"/>
          </a:blip>
          <a:srcRect l="17280" t="14286" r="67200" b="51429"/>
          <a:stretch>
            <a:fillRect/>
          </a:stretch>
        </p:blipFill>
        <p:spPr bwMode="auto">
          <a:xfrm>
            <a:off x="1926867" y="4169550"/>
            <a:ext cx="1524669" cy="2263260"/>
          </a:xfrm>
          <a:prstGeom prst="rect">
            <a:avLst/>
          </a:prstGeom>
          <a:noFill/>
          <a:ln w="9525">
            <a:noFill/>
            <a:miter lim="800000"/>
            <a:headEnd/>
            <a:tailEnd/>
          </a:ln>
        </p:spPr>
      </p:pic>
      <p:cxnSp>
        <p:nvCxnSpPr>
          <p:cNvPr id="199" name="Straight Arrow Connector 198"/>
          <p:cNvCxnSpPr>
            <a:stCxn id="200" idx="2"/>
          </p:cNvCxnSpPr>
          <p:nvPr/>
        </p:nvCxnSpPr>
        <p:spPr>
          <a:xfrm rot="16200000" flipH="1">
            <a:off x="2189566" y="4263060"/>
            <a:ext cx="469768" cy="19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635330" y="5076701"/>
            <a:ext cx="225631" cy="296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41268" y="5070764"/>
            <a:ext cx="207818" cy="59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252847" y="5225143"/>
            <a:ext cx="201880" cy="267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58785" y="5011387"/>
            <a:ext cx="865943" cy="246221"/>
          </a:xfrm>
          <a:prstGeom prst="rect">
            <a:avLst/>
          </a:prstGeom>
          <a:noFill/>
        </p:spPr>
        <p:txBody>
          <a:bodyPr wrap="none" rtlCol="0">
            <a:spAutoFit/>
          </a:bodyPr>
          <a:lstStyle/>
          <a:p>
            <a:r>
              <a:rPr lang="en-US" sz="1000" dirty="0" smtClean="0"/>
              <a:t>Soil Sample</a:t>
            </a:r>
            <a:endParaRPr lang="en-US" sz="1000" dirty="0"/>
          </a:p>
        </p:txBody>
      </p:sp>
      <p:sp>
        <p:nvSpPr>
          <p:cNvPr id="168" name="TextBox 167"/>
          <p:cNvSpPr txBox="1"/>
          <p:nvPr/>
        </p:nvSpPr>
        <p:spPr>
          <a:xfrm>
            <a:off x="190006" y="4754088"/>
            <a:ext cx="607619" cy="400110"/>
          </a:xfrm>
          <a:prstGeom prst="rect">
            <a:avLst/>
          </a:prstGeom>
          <a:noFill/>
        </p:spPr>
        <p:txBody>
          <a:bodyPr wrap="square" rtlCol="0">
            <a:spAutoFit/>
          </a:bodyPr>
          <a:lstStyle/>
          <a:p>
            <a:r>
              <a:rPr lang="en-US" sz="1000" dirty="0" smtClean="0"/>
              <a:t>Porous Stones</a:t>
            </a:r>
            <a:endParaRPr lang="en-US" sz="1000" dirty="0"/>
          </a:p>
        </p:txBody>
      </p:sp>
    </p:spTree>
    <p:extLst>
      <p:ext uri="{BB962C8B-B14F-4D97-AF65-F5344CB8AC3E}">
        <p14:creationId xmlns:p14="http://schemas.microsoft.com/office/powerpoint/2010/main" val="487271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48726" y="1231879"/>
            <a:ext cx="7874976" cy="4623854"/>
            <a:chOff x="496227" y="970622"/>
            <a:chExt cx="7874976" cy="4623854"/>
          </a:xfrm>
        </p:grpSpPr>
        <p:pic>
          <p:nvPicPr>
            <p:cNvPr id="2" name="Picture 1"/>
            <p:cNvPicPr>
              <a:picLocks noChangeAspect="1"/>
            </p:cNvPicPr>
            <p:nvPr/>
          </p:nvPicPr>
          <p:blipFill>
            <a:blip r:embed="rId2"/>
            <a:stretch>
              <a:fillRect/>
            </a:stretch>
          </p:blipFill>
          <p:spPr>
            <a:xfrm>
              <a:off x="496227" y="970622"/>
              <a:ext cx="7874976" cy="4587030"/>
            </a:xfrm>
            <a:prstGeom prst="rect">
              <a:avLst/>
            </a:prstGeom>
          </p:spPr>
        </p:pic>
        <p:cxnSp>
          <p:nvCxnSpPr>
            <p:cNvPr id="4" name="Straight Arrow Connector 3"/>
            <p:cNvCxnSpPr/>
            <p:nvPr/>
          </p:nvCxnSpPr>
          <p:spPr>
            <a:xfrm>
              <a:off x="2789712" y="1869374"/>
              <a:ext cx="6927" cy="3159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476501" y="2188028"/>
              <a:ext cx="8907" cy="28649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54135" y="5195454"/>
              <a:ext cx="248786" cy="369332"/>
            </a:xfrm>
            <a:prstGeom prst="rect">
              <a:avLst/>
            </a:prstGeom>
            <a:noFill/>
            <a:ln>
              <a:solidFill>
                <a:srgbClr val="FF0000"/>
              </a:solidFill>
            </a:ln>
          </p:spPr>
          <p:txBody>
            <a:bodyPr wrap="none" rtlCol="0">
              <a:spAutoFit/>
            </a:bodyPr>
            <a:lstStyle/>
            <a:p>
              <a:r>
                <a:rPr lang="en-US" dirty="0" smtClean="0"/>
                <a:t>t</a:t>
              </a:r>
              <a:endParaRPr lang="en-US" dirty="0"/>
            </a:p>
          </p:txBody>
        </p:sp>
        <p:sp>
          <p:nvSpPr>
            <p:cNvPr id="9" name="TextBox 8"/>
            <p:cNvSpPr txBox="1"/>
            <p:nvPr/>
          </p:nvSpPr>
          <p:spPr>
            <a:xfrm>
              <a:off x="3311236" y="5199412"/>
              <a:ext cx="377026" cy="369332"/>
            </a:xfrm>
            <a:prstGeom prst="rect">
              <a:avLst/>
            </a:prstGeom>
            <a:noFill/>
            <a:ln>
              <a:solidFill>
                <a:srgbClr val="FF0000"/>
              </a:solidFill>
            </a:ln>
          </p:spPr>
          <p:txBody>
            <a:bodyPr wrap="none" rtlCol="0">
              <a:spAutoFit/>
            </a:bodyPr>
            <a:lstStyle/>
            <a:p>
              <a:r>
                <a:rPr lang="en-US" dirty="0" smtClean="0"/>
                <a:t>4t</a:t>
              </a:r>
              <a:endParaRPr lang="en-US" dirty="0"/>
            </a:p>
          </p:txBody>
        </p:sp>
        <p:cxnSp>
          <p:nvCxnSpPr>
            <p:cNvPr id="11" name="Straight Connector 10"/>
            <p:cNvCxnSpPr/>
            <p:nvPr/>
          </p:nvCxnSpPr>
          <p:spPr>
            <a:xfrm>
              <a:off x="2683824" y="1864425"/>
              <a:ext cx="1033153" cy="5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74671" y="2159329"/>
              <a:ext cx="1033153" cy="5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36291" y="1826480"/>
              <a:ext cx="295274" cy="276999"/>
            </a:xfrm>
            <a:prstGeom prst="rect">
              <a:avLst/>
            </a:prstGeom>
            <a:noFill/>
          </p:spPr>
          <p:txBody>
            <a:bodyPr wrap="none" rtlCol="0">
              <a:spAutoFit/>
            </a:bodyPr>
            <a:lstStyle/>
            <a:p>
              <a:r>
                <a:rPr lang="en-US" sz="1200" b="1" dirty="0" smtClean="0"/>
                <a:t>A</a:t>
              </a:r>
              <a:endParaRPr lang="en-US" sz="1200" b="1" dirty="0"/>
            </a:p>
          </p:txBody>
        </p:sp>
        <p:cxnSp>
          <p:nvCxnSpPr>
            <p:cNvPr id="16" name="Straight Connector 15"/>
            <p:cNvCxnSpPr/>
            <p:nvPr/>
          </p:nvCxnSpPr>
          <p:spPr>
            <a:xfrm>
              <a:off x="1660567" y="1559625"/>
              <a:ext cx="1397329" cy="7918"/>
            </a:xfrm>
            <a:prstGeom prst="line">
              <a:avLst/>
            </a:prstGeom>
            <a:ln>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44089" y="1413163"/>
              <a:ext cx="692818" cy="276999"/>
            </a:xfrm>
            <a:prstGeom prst="rect">
              <a:avLst/>
            </a:prstGeom>
            <a:solidFill>
              <a:schemeClr val="bg1"/>
            </a:solidFill>
          </p:spPr>
          <p:txBody>
            <a:bodyPr wrap="none" rtlCol="0">
              <a:spAutoFit/>
            </a:bodyPr>
            <a:lstStyle/>
            <a:p>
              <a:r>
                <a:rPr lang="en-US" sz="1200" dirty="0" smtClean="0">
                  <a:solidFill>
                    <a:srgbClr val="FF0000"/>
                  </a:solidFill>
                </a:rPr>
                <a:t>U% = 0</a:t>
              </a:r>
              <a:endParaRPr lang="en-US" sz="1200" dirty="0">
                <a:solidFill>
                  <a:srgbClr val="FF0000"/>
                </a:solidFill>
              </a:endParaRPr>
            </a:p>
          </p:txBody>
        </p:sp>
        <p:sp>
          <p:nvSpPr>
            <p:cNvPr id="19" name="TextBox 18"/>
            <p:cNvSpPr txBox="1"/>
            <p:nvPr/>
          </p:nvSpPr>
          <p:spPr>
            <a:xfrm>
              <a:off x="591787" y="3703122"/>
              <a:ext cx="998991" cy="276999"/>
            </a:xfrm>
            <a:prstGeom prst="rect">
              <a:avLst/>
            </a:prstGeom>
            <a:solidFill>
              <a:schemeClr val="bg1"/>
            </a:solidFill>
          </p:spPr>
          <p:txBody>
            <a:bodyPr wrap="none" rtlCol="0">
              <a:spAutoFit/>
            </a:bodyPr>
            <a:lstStyle/>
            <a:p>
              <a:r>
                <a:rPr lang="en-US" sz="1200" dirty="0" smtClean="0">
                  <a:solidFill>
                    <a:srgbClr val="FF0000"/>
                  </a:solidFill>
                </a:rPr>
                <a:t>U% = 100%</a:t>
              </a:r>
              <a:endParaRPr lang="en-US" sz="1200" dirty="0">
                <a:solidFill>
                  <a:srgbClr val="FF0000"/>
                </a:solidFill>
              </a:endParaRPr>
            </a:p>
          </p:txBody>
        </p:sp>
        <p:cxnSp>
          <p:nvCxnSpPr>
            <p:cNvPr id="21" name="Straight Arrow Connector 20"/>
            <p:cNvCxnSpPr/>
            <p:nvPr/>
          </p:nvCxnSpPr>
          <p:spPr>
            <a:xfrm flipH="1" flipV="1">
              <a:off x="1656608" y="3811980"/>
              <a:ext cx="3123211" cy="1187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89169" y="2416629"/>
              <a:ext cx="1199408" cy="18288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17522" y="3732811"/>
              <a:ext cx="1771403" cy="56011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791694" y="3817917"/>
              <a:ext cx="5937" cy="1246909"/>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51169" y="5072743"/>
              <a:ext cx="639919" cy="369332"/>
            </a:xfrm>
            <a:prstGeom prst="rect">
              <a:avLst/>
            </a:prstGeom>
            <a:noFill/>
            <a:ln>
              <a:solidFill>
                <a:srgbClr val="FF0000"/>
              </a:solidFill>
            </a:ln>
          </p:spPr>
          <p:txBody>
            <a:bodyPr wrap="none" rtlCol="0">
              <a:spAutoFit/>
            </a:bodyPr>
            <a:lstStyle/>
            <a:p>
              <a:r>
                <a:rPr lang="en-US" dirty="0">
                  <a:solidFill>
                    <a:srgbClr val="FF0000"/>
                  </a:solidFill>
                </a:rPr>
                <a:t>t</a:t>
              </a:r>
              <a:r>
                <a:rPr lang="en-US" baseline="-25000" dirty="0" smtClean="0">
                  <a:solidFill>
                    <a:srgbClr val="FF0000"/>
                  </a:solidFill>
                </a:rPr>
                <a:t>100%</a:t>
              </a:r>
              <a:endParaRPr lang="en-US" baseline="-25000" dirty="0">
                <a:solidFill>
                  <a:srgbClr val="FF0000"/>
                </a:solidFill>
              </a:endParaRPr>
            </a:p>
          </p:txBody>
        </p:sp>
        <p:sp>
          <p:nvSpPr>
            <p:cNvPr id="31" name="Oval 30"/>
            <p:cNvSpPr/>
            <p:nvPr/>
          </p:nvSpPr>
          <p:spPr>
            <a:xfrm>
              <a:off x="2751426" y="1817047"/>
              <a:ext cx="71252" cy="7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39607" y="2126609"/>
              <a:ext cx="71252" cy="7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371850" y="2188369"/>
              <a:ext cx="69056" cy="8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48179" y="2099955"/>
              <a:ext cx="295274" cy="276999"/>
            </a:xfrm>
            <a:prstGeom prst="rect">
              <a:avLst/>
            </a:prstGeom>
            <a:noFill/>
          </p:spPr>
          <p:txBody>
            <a:bodyPr wrap="none" rtlCol="0">
              <a:spAutoFit/>
            </a:bodyPr>
            <a:lstStyle/>
            <a:p>
              <a:r>
                <a:rPr lang="en-US" sz="1200" b="1" dirty="0" smtClean="0"/>
                <a:t>B</a:t>
              </a:r>
              <a:endParaRPr lang="en-US" sz="1200" b="1" dirty="0"/>
            </a:p>
          </p:txBody>
        </p:sp>
        <p:sp>
          <p:nvSpPr>
            <p:cNvPr id="34" name="Rectangle 33"/>
            <p:cNvSpPr/>
            <p:nvPr/>
          </p:nvSpPr>
          <p:spPr>
            <a:xfrm>
              <a:off x="1674421" y="4197927"/>
              <a:ext cx="320634" cy="154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1917866" y="1567543"/>
              <a:ext cx="5937" cy="2244436"/>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56608" y="2671948"/>
              <a:ext cx="2369127"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rot="1008292">
              <a:off x="1822864" y="2064326"/>
              <a:ext cx="193964" cy="96983"/>
              <a:chOff x="3366655" y="294903"/>
              <a:chExt cx="193964" cy="96983"/>
            </a:xfrm>
          </p:grpSpPr>
          <p:cxnSp>
            <p:nvCxnSpPr>
              <p:cNvPr id="22" name="Straight Connector 21"/>
              <p:cNvCxnSpPr/>
              <p:nvPr/>
            </p:nvCxnSpPr>
            <p:spPr>
              <a:xfrm flipH="1">
                <a:off x="3366655" y="296883"/>
                <a:ext cx="118753" cy="95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441866" y="294903"/>
                <a:ext cx="118753" cy="9500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1008292">
              <a:off x="1809011" y="3101438"/>
              <a:ext cx="193964" cy="96983"/>
              <a:chOff x="3366655" y="294903"/>
              <a:chExt cx="193964" cy="96983"/>
            </a:xfrm>
          </p:grpSpPr>
          <p:cxnSp>
            <p:nvCxnSpPr>
              <p:cNvPr id="37" name="Straight Connector 36"/>
              <p:cNvCxnSpPr/>
              <p:nvPr/>
            </p:nvCxnSpPr>
            <p:spPr>
              <a:xfrm flipH="1">
                <a:off x="3366655" y="296883"/>
                <a:ext cx="118753" cy="95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441866" y="294903"/>
                <a:ext cx="118753" cy="950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flipV="1">
              <a:off x="4025735" y="2689761"/>
              <a:ext cx="0" cy="2357252"/>
            </a:xfrm>
            <a:prstGeom prst="line">
              <a:avLst/>
            </a:prstGeom>
            <a:ln w="3175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52603" y="5225144"/>
              <a:ext cx="554960" cy="369332"/>
            </a:xfrm>
            <a:prstGeom prst="rect">
              <a:avLst/>
            </a:prstGeom>
            <a:noFill/>
            <a:ln>
              <a:solidFill>
                <a:schemeClr val="accent1"/>
              </a:solidFill>
            </a:ln>
          </p:spPr>
          <p:txBody>
            <a:bodyPr wrap="none" rtlCol="0">
              <a:spAutoFit/>
            </a:bodyPr>
            <a:lstStyle/>
            <a:p>
              <a:r>
                <a:rPr lang="en-US" dirty="0" smtClean="0">
                  <a:solidFill>
                    <a:srgbClr val="4F81BD"/>
                  </a:solidFill>
                </a:rPr>
                <a:t>t</a:t>
              </a:r>
              <a:r>
                <a:rPr lang="en-US" baseline="-25000" dirty="0" smtClean="0">
                  <a:solidFill>
                    <a:srgbClr val="4F81BD"/>
                  </a:solidFill>
                </a:rPr>
                <a:t>50%</a:t>
              </a:r>
              <a:endParaRPr lang="en-US" baseline="-25000" dirty="0">
                <a:solidFill>
                  <a:srgbClr val="4F81BD"/>
                </a:solidFill>
              </a:endParaRPr>
            </a:p>
          </p:txBody>
        </p:sp>
      </p:grpSp>
      <mc:AlternateContent xmlns:mc="http://schemas.openxmlformats.org/markup-compatibility/2006">
        <mc:Choice xmlns:a14="http://schemas.microsoft.com/office/drawing/2010/main" Requires="a14">
          <p:sp>
            <p:nvSpPr>
              <p:cNvPr id="30" name="TextBox 29"/>
              <p:cNvSpPr txBox="1"/>
              <p:nvPr/>
            </p:nvSpPr>
            <p:spPr>
              <a:xfrm>
                <a:off x="4488872" y="190004"/>
                <a:ext cx="1896994" cy="695190"/>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𝐶</m:t>
                          </m:r>
                        </m:e>
                        <m:sub>
                          <m:r>
                            <a:rPr lang="en-US" b="0" i="1" smtClean="0">
                              <a:solidFill>
                                <a:srgbClr val="C00000"/>
                              </a:solidFill>
                              <a:latin typeface="Cambria Math" panose="02040503050406030204" pitchFamily="18" charset="0"/>
                            </a:rPr>
                            <m:t>𝑣</m:t>
                          </m:r>
                        </m:sub>
                      </m:sSub>
                      <m:r>
                        <a:rPr lang="en-US" b="0" i="1" smtClean="0">
                          <a:solidFill>
                            <a:srgbClr val="C00000"/>
                          </a:solidFill>
                          <a:latin typeface="Cambria Math" panose="02040503050406030204" pitchFamily="18" charset="0"/>
                        </a:rPr>
                        <m:t>= </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0.196 </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𝐻</m:t>
                              </m:r>
                              <m:r>
                                <a:rPr lang="en-US" b="0" i="1" baseline="-25000" smtClean="0">
                                  <a:solidFill>
                                    <a:srgbClr val="C00000"/>
                                  </a:solidFill>
                                  <a:latin typeface="Cambria Math" panose="02040503050406030204" pitchFamily="18" charset="0"/>
                                </a:rPr>
                                <m:t>𝑑𝑟</m:t>
                              </m:r>
                            </m:e>
                            <m:sup>
                              <m:r>
                                <a:rPr lang="en-US" b="0" i="1" smtClean="0">
                                  <a:solidFill>
                                    <a:srgbClr val="C00000"/>
                                  </a:solidFill>
                                  <a:latin typeface="Cambria Math" panose="02040503050406030204" pitchFamily="18" charset="0"/>
                                </a:rPr>
                                <m:t>2</m:t>
                              </m:r>
                            </m:sup>
                          </m:sSup>
                        </m:num>
                        <m:den>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𝑡</m:t>
                              </m:r>
                            </m:e>
                            <m:sub>
                              <m:r>
                                <a:rPr lang="en-US" b="0" i="1" smtClean="0">
                                  <a:solidFill>
                                    <a:srgbClr val="C00000"/>
                                  </a:solidFill>
                                  <a:latin typeface="Cambria Math" panose="02040503050406030204" pitchFamily="18" charset="0"/>
                                </a:rPr>
                                <m:t>50</m:t>
                              </m:r>
                            </m:sub>
                          </m:sSub>
                        </m:den>
                      </m:f>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4488872" y="190004"/>
                <a:ext cx="1896994" cy="695190"/>
              </a:xfrm>
              <a:prstGeom prst="rect">
                <a:avLst/>
              </a:prstGeom>
              <a:blipFill rotWithShape="0">
                <a:blip r:embed="rId3"/>
                <a:stretch>
                  <a:fillRect/>
                </a:stretch>
              </a:blipFill>
              <a:ln>
                <a:solidFill>
                  <a:srgbClr val="FF0000"/>
                </a:solidFill>
              </a:ln>
            </p:spPr>
            <p:txBody>
              <a:bodyPr/>
              <a:lstStyle/>
              <a:p>
                <a:r>
                  <a:rPr lang="en-US">
                    <a:noFill/>
                  </a:rPr>
                  <a:t> </a:t>
                </a:r>
              </a:p>
            </p:txBody>
          </p:sp>
        </mc:Fallback>
      </mc:AlternateContent>
      <p:sp>
        <p:nvSpPr>
          <p:cNvPr id="41" name="TextBox 40"/>
          <p:cNvSpPr txBox="1"/>
          <p:nvPr/>
        </p:nvSpPr>
        <p:spPr>
          <a:xfrm>
            <a:off x="190005" y="207818"/>
            <a:ext cx="3775393" cy="369332"/>
          </a:xfrm>
          <a:prstGeom prst="rect">
            <a:avLst/>
          </a:prstGeom>
          <a:noFill/>
        </p:spPr>
        <p:txBody>
          <a:bodyPr wrap="none" rtlCol="0">
            <a:spAutoFit/>
          </a:bodyPr>
          <a:lstStyle/>
          <a:p>
            <a:r>
              <a:rPr lang="en-US" b="1" u="sng" dirty="0" smtClean="0"/>
              <a:t>Coefficient of Consolidation</a:t>
            </a:r>
            <a:r>
              <a:rPr lang="en-US" b="1" dirty="0" smtClean="0"/>
              <a:t> (C</a:t>
            </a:r>
            <a:r>
              <a:rPr lang="en-US" b="1" baseline="-25000" dirty="0" smtClean="0"/>
              <a:t>v</a:t>
            </a:r>
            <a:r>
              <a:rPr lang="en-US" b="1" dirty="0" smtClean="0"/>
              <a:t>)</a:t>
            </a:r>
            <a:endParaRPr lang="en-US" b="1" dirty="0"/>
          </a:p>
        </p:txBody>
      </p:sp>
    </p:spTree>
    <p:extLst>
      <p:ext uri="{BB962C8B-B14F-4D97-AF65-F5344CB8AC3E}">
        <p14:creationId xmlns:p14="http://schemas.microsoft.com/office/powerpoint/2010/main" val="2536519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TextBox 14"/>
          <p:cNvSpPr txBox="1">
            <a:spLocks noChangeArrowheads="1"/>
          </p:cNvSpPr>
          <p:nvPr/>
        </p:nvSpPr>
        <p:spPr bwMode="auto">
          <a:xfrm>
            <a:off x="5643563" y="6096000"/>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solidFill>
                  <a:schemeClr val="bg1"/>
                </a:solidFill>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59"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2060" name="TextBox 30"/>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32" name="Isosceles Triangle 31"/>
          <p:cNvSpPr/>
          <p:nvPr/>
        </p:nvSpPr>
        <p:spPr>
          <a:xfrm rot="10800000">
            <a:off x="7450138" y="693738"/>
            <a:ext cx="79375" cy="80962"/>
          </a:xfrm>
          <a:prstGeom prst="triangl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62"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96 pcf</a:t>
            </a:r>
          </a:p>
        </p:txBody>
      </p:sp>
      <p:sp>
        <p:nvSpPr>
          <p:cNvPr id="2063" name="TextBox 33"/>
          <p:cNvSpPr txBox="1">
            <a:spLocks noChangeArrowheads="1"/>
          </p:cNvSpPr>
          <p:nvPr/>
        </p:nvSpPr>
        <p:spPr bwMode="auto">
          <a:xfrm>
            <a:off x="4814888" y="1344613"/>
            <a:ext cx="1608137" cy="615950"/>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110 pcf</a:t>
            </a:r>
          </a:p>
          <a:p>
            <a:endParaRPr lang="en-US" sz="1100" dirty="0">
              <a:latin typeface="Times New Roman" pitchFamily="18" charset="0"/>
              <a:cs typeface="Times New Roman" pitchFamily="18" charset="0"/>
            </a:endParaRPr>
          </a:p>
          <a:p>
            <a:r>
              <a:rPr lang="en-US" sz="1100" dirty="0">
                <a:latin typeface="Times New Roman" pitchFamily="18" charset="0"/>
                <a:cs typeface="Times New Roman" pitchFamily="18" charset="0"/>
              </a:rPr>
              <a:t>w</a:t>
            </a:r>
            <a:r>
              <a:rPr lang="en-US" sz="1100" baseline="-25000" dirty="0">
                <a:latin typeface="Times New Roman" pitchFamily="18" charset="0"/>
                <a:cs typeface="Times New Roman" pitchFamily="18" charset="0"/>
              </a:rPr>
              <a:t>c   </a:t>
            </a:r>
            <a:r>
              <a:rPr lang="en-US" sz="1100" dirty="0">
                <a:latin typeface="Times New Roman" pitchFamily="18" charset="0"/>
                <a:cs typeface="Times New Roman" pitchFamily="18" charset="0"/>
              </a:rPr>
              <a:t> = 0.3</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7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207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207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6110288"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080" name="TextBox 78"/>
          <p:cNvSpPr txBox="1">
            <a:spLocks noChangeArrowheads="1"/>
          </p:cNvSpPr>
          <p:nvPr/>
        </p:nvSpPr>
        <p:spPr bwMode="auto">
          <a:xfrm>
            <a:off x="6553200" y="1333500"/>
            <a:ext cx="306388" cy="261938"/>
          </a:xfrm>
          <a:prstGeom prst="rect">
            <a:avLst/>
          </a:prstGeom>
          <a:noFill/>
          <a:ln w="9525">
            <a:noFill/>
            <a:miter lim="800000"/>
            <a:headEnd/>
            <a:tailEnd/>
          </a:ln>
        </p:spPr>
        <p:txBody>
          <a:bodyPr wrap="none">
            <a:spAutoFit/>
          </a:bodyPr>
          <a:lstStyle/>
          <a:p>
            <a:r>
              <a:rPr lang="en-US" sz="1100" dirty="0">
                <a:latin typeface="Calibri" pitchFamily="34" charset="0"/>
              </a:rPr>
              <a:t>P</a:t>
            </a:r>
            <a:r>
              <a:rPr lang="en-US" sz="1100" baseline="-25000" dirty="0">
                <a:latin typeface="Calibri" pitchFamily="34" charset="0"/>
              </a:rPr>
              <a:t>o</a:t>
            </a:r>
          </a:p>
        </p:txBody>
      </p:sp>
      <p:sp>
        <p:nvSpPr>
          <p:cNvPr id="2081"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2082"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cxnSp>
        <p:nvCxnSpPr>
          <p:cNvPr id="83" name="Straight Arrow Connector 82"/>
          <p:cNvCxnSpPr/>
          <p:nvPr/>
        </p:nvCxnSpPr>
        <p:spPr>
          <a:xfrm rot="5400000">
            <a:off x="4128294" y="4282282"/>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84" name="TextBox 87"/>
          <p:cNvSpPr txBox="1">
            <a:spLocks noChangeArrowheads="1"/>
          </p:cNvSpPr>
          <p:nvPr/>
        </p:nvSpPr>
        <p:spPr bwMode="auto">
          <a:xfrm>
            <a:off x="5503863" y="5745163"/>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dirty="0">
                <a:latin typeface="Calibri" pitchFamily="34" charset="0"/>
              </a:rPr>
              <a:t>Example:</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sp>
        <p:nvSpPr>
          <p:cNvPr id="2092" name="TextBox 106"/>
          <p:cNvSpPr txBox="1">
            <a:spLocks noChangeArrowheads="1"/>
          </p:cNvSpPr>
          <p:nvPr/>
        </p:nvSpPr>
        <p:spPr bwMode="auto">
          <a:xfrm>
            <a:off x="4808538" y="441325"/>
            <a:ext cx="776287" cy="307975"/>
          </a:xfrm>
          <a:prstGeom prst="rect">
            <a:avLst/>
          </a:prstGeom>
          <a:noFill/>
          <a:ln w="9525">
            <a:noFill/>
            <a:miter lim="800000"/>
            <a:headEnd/>
            <a:tailEnd/>
          </a:ln>
        </p:spPr>
        <p:txBody>
          <a:bodyPr wrap="none">
            <a:spAutoFit/>
          </a:bodyPr>
          <a:lstStyle/>
          <a:p>
            <a:r>
              <a:rPr lang="en-US" sz="1400" b="1" u="sng" dirty="0">
                <a:latin typeface="Calibri" pitchFamily="34" charset="0"/>
              </a:rPr>
              <a:t>Figure 1</a:t>
            </a:r>
          </a:p>
        </p:txBody>
      </p:sp>
      <p:sp>
        <p:nvSpPr>
          <p:cNvPr id="108" name="Freeform 107"/>
          <p:cNvSpPr/>
          <p:nvPr/>
        </p:nvSpPr>
        <p:spPr>
          <a:xfrm>
            <a:off x="3789363" y="-509588"/>
            <a:ext cx="3228975" cy="2049463"/>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Lst>
            <a:ahLst/>
            <a:cxnLst>
              <a:cxn ang="0">
                <a:pos x="connsiteX0" y="connsiteY0"/>
              </a:cxn>
              <a:cxn ang="0">
                <a:pos x="connsiteX1" y="connsiteY1"/>
              </a:cxn>
            </a:cxnLst>
            <a:rect l="l" t="t" r="r" b="b"/>
            <a:pathLst>
              <a:path w="3072063" h="2049378">
                <a:moveTo>
                  <a:pt x="0" y="1483894"/>
                </a:moveTo>
                <a:cubicBezTo>
                  <a:pt x="1295399" y="0"/>
                  <a:pt x="3072063" y="1536031"/>
                  <a:pt x="3056020" y="2049378"/>
                </a:cubicBezTo>
              </a:path>
            </a:pathLst>
          </a:custGeom>
          <a:ln w="3175">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94"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41" name="Rectangle 140"/>
          <p:cNvSpPr/>
          <p:nvPr/>
        </p:nvSpPr>
        <p:spPr bwMode="auto">
          <a:xfrm>
            <a:off x="471488" y="4556125"/>
            <a:ext cx="1298575" cy="35242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0" name="Rectangle 129"/>
          <p:cNvSpPr/>
          <p:nvPr/>
        </p:nvSpPr>
        <p:spPr bwMode="auto">
          <a:xfrm>
            <a:off x="739775" y="4600575"/>
            <a:ext cx="750888" cy="242888"/>
          </a:xfrm>
          <a:prstGeom prst="rect">
            <a:avLst/>
          </a:prstGeom>
          <a:solidFill>
            <a:srgbClr val="FF0000">
              <a:alpha val="5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1" name="Rectangle 130"/>
          <p:cNvSpPr/>
          <p:nvPr/>
        </p:nvSpPr>
        <p:spPr bwMode="auto">
          <a:xfrm>
            <a:off x="739775" y="4551363"/>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2" name="Rectangle 131"/>
          <p:cNvSpPr/>
          <p:nvPr/>
        </p:nvSpPr>
        <p:spPr bwMode="auto">
          <a:xfrm>
            <a:off x="739775" y="4841875"/>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3" name="Rectangle 132"/>
          <p:cNvSpPr/>
          <p:nvPr/>
        </p:nvSpPr>
        <p:spPr bwMode="auto">
          <a:xfrm>
            <a:off x="571500" y="4541838"/>
            <a:ext cx="168275" cy="347662"/>
          </a:xfrm>
          <a:prstGeom prst="rect">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4" name="Rectangle 133"/>
          <p:cNvSpPr/>
          <p:nvPr/>
        </p:nvSpPr>
        <p:spPr bwMode="auto">
          <a:xfrm>
            <a:off x="1490663" y="4543425"/>
            <a:ext cx="169862" cy="347663"/>
          </a:xfrm>
          <a:prstGeom prst="rect">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5" name="Trapezoid 134"/>
          <p:cNvSpPr/>
          <p:nvPr/>
        </p:nvSpPr>
        <p:spPr bwMode="auto">
          <a:xfrm>
            <a:off x="742950" y="4471988"/>
            <a:ext cx="746125" cy="80962"/>
          </a:xfrm>
          <a:prstGeom prst="trapezoid">
            <a:avLst>
              <a:gd name="adj" fmla="val 239706"/>
            </a:avLst>
          </a:prstGeom>
          <a:solidFill>
            <a:schemeClr val="bg1">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6" name="Down Arrow 135"/>
          <p:cNvSpPr/>
          <p:nvPr/>
        </p:nvSpPr>
        <p:spPr bwMode="auto">
          <a:xfrm>
            <a:off x="1046163" y="4308475"/>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8" name="Rectangle 137"/>
          <p:cNvSpPr/>
          <p:nvPr/>
        </p:nvSpPr>
        <p:spPr bwMode="auto">
          <a:xfrm>
            <a:off x="430213" y="4441825"/>
            <a:ext cx="74612" cy="522288"/>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9" name="Rectangle 138"/>
          <p:cNvSpPr/>
          <p:nvPr/>
        </p:nvSpPr>
        <p:spPr bwMode="auto">
          <a:xfrm>
            <a:off x="1735138" y="4441825"/>
            <a:ext cx="74612" cy="522288"/>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7" name="Rectangle 136"/>
          <p:cNvSpPr/>
          <p:nvPr/>
        </p:nvSpPr>
        <p:spPr bwMode="auto">
          <a:xfrm>
            <a:off x="444500" y="4894263"/>
            <a:ext cx="1346200" cy="71437"/>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44" name="Straight Connector 143"/>
          <p:cNvCxnSpPr/>
          <p:nvPr/>
        </p:nvCxnSpPr>
        <p:spPr bwMode="auto">
          <a:xfrm>
            <a:off x="439738" y="4964113"/>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bwMode="auto">
          <a:xfrm>
            <a:off x="947738" y="3911600"/>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1" name="TextBox 150"/>
          <p:cNvSpPr txBox="1"/>
          <p:nvPr/>
        </p:nvSpPr>
        <p:spPr bwMode="auto">
          <a:xfrm>
            <a:off x="947738" y="3765550"/>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7</a:t>
            </a:r>
          </a:p>
        </p:txBody>
      </p:sp>
      <p:sp>
        <p:nvSpPr>
          <p:cNvPr id="152" name="TextBox 151"/>
          <p:cNvSpPr txBox="1"/>
          <p:nvPr/>
        </p:nvSpPr>
        <p:spPr bwMode="auto">
          <a:xfrm>
            <a:off x="947738" y="36306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3" name="TextBox 152"/>
          <p:cNvSpPr txBox="1"/>
          <p:nvPr/>
        </p:nvSpPr>
        <p:spPr bwMode="auto">
          <a:xfrm>
            <a:off x="947738" y="3446463"/>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2144" name="TextBox 153"/>
          <p:cNvSpPr txBox="1">
            <a:spLocks noChangeArrowheads="1"/>
          </p:cNvSpPr>
          <p:nvPr/>
        </p:nvSpPr>
        <p:spPr bwMode="auto">
          <a:xfrm>
            <a:off x="947985" y="4053728"/>
            <a:ext cx="410949" cy="277027"/>
          </a:xfrm>
          <a:prstGeom prst="rect">
            <a:avLst/>
          </a:prstGeom>
          <a:noFill/>
          <a:ln w="9525">
            <a:noFill/>
            <a:miter lim="800000"/>
            <a:headEnd/>
            <a:tailEnd/>
          </a:ln>
        </p:spPr>
        <p:txBody>
          <a:bodyPr wrap="none">
            <a:spAutoFit/>
          </a:bodyPr>
          <a:lstStyle/>
          <a:p>
            <a:r>
              <a:rPr lang="en-US" sz="1200" dirty="0">
                <a:latin typeface="Symbol" pitchFamily="18" charset="2"/>
              </a:rPr>
              <a:t>D</a:t>
            </a:r>
            <a:r>
              <a:rPr lang="en-US" sz="1200" dirty="0">
                <a:latin typeface="Calibri" pitchFamily="34" charset="0"/>
              </a:rPr>
              <a:t>p</a:t>
            </a:r>
            <a:r>
              <a:rPr lang="en-US" sz="1200" baseline="-25000" dirty="0">
                <a:latin typeface="Calibri" pitchFamily="34" charset="0"/>
              </a:rPr>
              <a:t>9</a:t>
            </a:r>
          </a:p>
        </p:txBody>
      </p:sp>
      <p:sp>
        <p:nvSpPr>
          <p:cNvPr id="159" name="Rectangle 158"/>
          <p:cNvSpPr/>
          <p:nvPr/>
        </p:nvSpPr>
        <p:spPr>
          <a:xfrm>
            <a:off x="746125" y="2909888"/>
            <a:ext cx="750888" cy="242887"/>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smtClean="0">
                <a:solidFill>
                  <a:srgbClr val="FFFF00"/>
                </a:solidFill>
              </a:rPr>
              <a:t>Soil Sample</a:t>
            </a:r>
            <a:endParaRPr lang="en-US" sz="800" dirty="0">
              <a:solidFill>
                <a:srgbClr val="FFFF00"/>
              </a:solidFill>
            </a:endParaRPr>
          </a:p>
        </p:txBody>
      </p:sp>
      <p:sp>
        <p:nvSpPr>
          <p:cNvPr id="160" name="TextBox 159"/>
          <p:cNvSpPr txBox="1"/>
          <p:nvPr/>
        </p:nvSpPr>
        <p:spPr>
          <a:xfrm>
            <a:off x="122846" y="2219325"/>
            <a:ext cx="2362570" cy="646331"/>
          </a:xfrm>
          <a:prstGeom prst="rect">
            <a:avLst/>
          </a:prstGeom>
          <a:noFill/>
          <a:ln>
            <a:noFill/>
          </a:ln>
        </p:spPr>
        <p:txBody>
          <a:bodyPr wrap="none">
            <a:spAutoFit/>
          </a:bodyPr>
          <a:lstStyle/>
          <a:p>
            <a:pPr algn="ctr" fontAlgn="auto">
              <a:spcBef>
                <a:spcPts val="0"/>
              </a:spcBef>
              <a:spcAft>
                <a:spcPts val="0"/>
              </a:spcAft>
              <a:defRPr/>
            </a:pPr>
            <a:r>
              <a:rPr lang="en-US" sz="1200" dirty="0">
                <a:latin typeface="+mn-lt"/>
                <a:cs typeface="+mn-cs"/>
              </a:rPr>
              <a:t>In the lab and after removing </a:t>
            </a:r>
          </a:p>
          <a:p>
            <a:pPr algn="ctr" fontAlgn="auto">
              <a:spcBef>
                <a:spcPts val="0"/>
              </a:spcBef>
              <a:spcAft>
                <a:spcPts val="0"/>
              </a:spcAft>
              <a:defRPr/>
            </a:pPr>
            <a:r>
              <a:rPr lang="en-US" sz="1200" dirty="0">
                <a:latin typeface="+mn-lt"/>
                <a:cs typeface="+mn-cs"/>
              </a:rPr>
              <a:t>the soil sample from the ground, </a:t>
            </a:r>
          </a:p>
          <a:p>
            <a:pPr algn="ctr" fontAlgn="auto">
              <a:spcBef>
                <a:spcPts val="0"/>
              </a:spcBef>
              <a:spcAft>
                <a:spcPts val="0"/>
              </a:spcAft>
              <a:defRPr/>
            </a:pPr>
            <a:r>
              <a:rPr lang="en-US" sz="1200" dirty="0">
                <a:latin typeface="+mn-lt"/>
                <a:cs typeface="+mn-cs"/>
              </a:rPr>
              <a:t>the stresses on the soil sample  = 0</a:t>
            </a:r>
          </a:p>
        </p:txBody>
      </p:sp>
      <p:sp>
        <p:nvSpPr>
          <p:cNvPr id="161" name="TextBox 160"/>
          <p:cNvSpPr txBox="1"/>
          <p:nvPr/>
        </p:nvSpPr>
        <p:spPr>
          <a:xfrm>
            <a:off x="303662" y="5029200"/>
            <a:ext cx="1785040" cy="461665"/>
          </a:xfrm>
          <a:prstGeom prst="rect">
            <a:avLst/>
          </a:prstGeom>
          <a:noFill/>
          <a:ln>
            <a:solidFill>
              <a:schemeClr val="bg1"/>
            </a:solidFill>
          </a:ln>
        </p:spPr>
        <p:txBody>
          <a:bodyPr wrap="none">
            <a:spAutoFit/>
          </a:bodyPr>
          <a:lstStyle/>
          <a:p>
            <a:pPr algn="ctr" fontAlgn="auto">
              <a:spcBef>
                <a:spcPts val="0"/>
              </a:spcBef>
              <a:spcAft>
                <a:spcPts val="0"/>
              </a:spcAft>
              <a:defRPr/>
            </a:pPr>
            <a:r>
              <a:rPr lang="en-US" sz="1200" dirty="0">
                <a:latin typeface="+mn-lt"/>
                <a:cs typeface="+mn-cs"/>
              </a:rPr>
              <a:t>In the lab the stresses are</a:t>
            </a:r>
          </a:p>
          <a:p>
            <a:pPr algn="ctr" fontAlgn="auto">
              <a:spcBef>
                <a:spcPts val="0"/>
              </a:spcBef>
              <a:spcAft>
                <a:spcPts val="0"/>
              </a:spcAft>
              <a:defRPr/>
            </a:pPr>
            <a:r>
              <a:rPr lang="en-US" sz="1200" dirty="0">
                <a:latin typeface="+mn-lt"/>
                <a:cs typeface="+mn-cs"/>
              </a:rPr>
              <a:t>added to the soil sample</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08" name="TextBox 166"/>
          <p:cNvSpPr txBox="1">
            <a:spLocks noChangeArrowheads="1"/>
          </p:cNvSpPr>
          <p:nvPr/>
        </p:nvSpPr>
        <p:spPr bwMode="auto">
          <a:xfrm>
            <a:off x="169863" y="6270625"/>
            <a:ext cx="5337175" cy="307975"/>
          </a:xfrm>
          <a:prstGeom prst="rect">
            <a:avLst/>
          </a:prstGeom>
          <a:noFill/>
          <a:ln w="9525">
            <a:noFill/>
            <a:miter lim="800000"/>
            <a:headEnd/>
            <a:tailEnd/>
          </a:ln>
        </p:spPr>
        <p:txBody>
          <a:bodyPr wrap="none">
            <a:spAutoFit/>
          </a:bodyPr>
          <a:lstStyle/>
          <a:p>
            <a:pPr defTabSz="342900"/>
            <a:r>
              <a:rPr lang="en-US" sz="1400" dirty="0">
                <a:latin typeface="Calibri" pitchFamily="34" charset="0"/>
              </a:rPr>
              <a:t>5.	Determine      P</a:t>
            </a:r>
            <a:r>
              <a:rPr lang="en-US" sz="1400" baseline="-25000" dirty="0">
                <a:latin typeface="Calibri" pitchFamily="34" charset="0"/>
              </a:rPr>
              <a:t>o</a:t>
            </a:r>
            <a:r>
              <a:rPr lang="en-US" sz="1400" dirty="0">
                <a:latin typeface="Calibri" pitchFamily="34" charset="0"/>
              </a:rPr>
              <a:t> = 3.(96) + 4.(96-62.4) + 8.(110-62.4) = 803.2 lb/ft</a:t>
            </a:r>
            <a:r>
              <a:rPr lang="en-US" sz="1400" baseline="30000" dirty="0">
                <a:latin typeface="Calibri" pitchFamily="34" charset="0"/>
              </a:rPr>
              <a:t>2</a:t>
            </a:r>
          </a:p>
        </p:txBody>
      </p:sp>
      <p:sp>
        <p:nvSpPr>
          <p:cNvPr id="2109" name="TextBox 179"/>
          <p:cNvSpPr txBox="1">
            <a:spLocks noChangeArrowheads="1"/>
          </p:cNvSpPr>
          <p:nvPr/>
        </p:nvSpPr>
        <p:spPr bwMode="auto">
          <a:xfrm>
            <a:off x="114300" y="3746500"/>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Freeform 182"/>
          <p:cNvSpPr/>
          <p:nvPr/>
        </p:nvSpPr>
        <p:spPr>
          <a:xfrm>
            <a:off x="5719763" y="1933575"/>
            <a:ext cx="1357312" cy="1403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sp>
        <p:nvSpPr>
          <p:cNvPr id="186" name="TextBox 185"/>
          <p:cNvSpPr txBox="1">
            <a:spLocks noChangeArrowheads="1"/>
          </p:cNvSpPr>
          <p:nvPr/>
        </p:nvSpPr>
        <p:spPr bwMode="auto">
          <a:xfrm>
            <a:off x="3405188" y="3252788"/>
            <a:ext cx="1533525" cy="2493962"/>
          </a:xfrm>
          <a:prstGeom prst="rect">
            <a:avLst/>
          </a:prstGeom>
          <a:solidFill>
            <a:schemeClr val="bg1"/>
          </a:solidFill>
          <a:ln w="9525">
            <a:solidFill>
              <a:schemeClr val="tx1"/>
            </a:solidFill>
            <a:miter lim="800000"/>
            <a:headEnd/>
            <a:tailEnd/>
          </a:ln>
        </p:spPr>
        <p:txBody>
          <a:bodyPr>
            <a:spAutoFit/>
          </a:bodyPr>
          <a:lstStyle/>
          <a:p>
            <a:r>
              <a:rPr lang="en-US" sz="1200" dirty="0">
                <a:latin typeface="Calibri" pitchFamily="34" charset="0"/>
              </a:rPr>
              <a:t>In the ground, the sample was subjected to geostatic stresses.</a:t>
            </a:r>
          </a:p>
          <a:p>
            <a:endParaRPr lang="en-US" sz="1200" dirty="0">
              <a:latin typeface="Calibri" pitchFamily="34" charset="0"/>
            </a:endParaRPr>
          </a:p>
          <a:p>
            <a:r>
              <a:rPr lang="en-US" sz="1200" dirty="0">
                <a:latin typeface="Calibri" pitchFamily="34" charset="0"/>
              </a:rPr>
              <a:t>In the lab and before the consolidation test  the stresses on the sample = 0. </a:t>
            </a:r>
          </a:p>
          <a:p>
            <a:endParaRPr lang="en-US" sz="1200" dirty="0">
              <a:latin typeface="Calibri" pitchFamily="34" charset="0"/>
            </a:endParaRPr>
          </a:p>
          <a:p>
            <a:r>
              <a:rPr lang="en-US" sz="1200" dirty="0">
                <a:latin typeface="Calibri" pitchFamily="34" charset="0"/>
              </a:rPr>
              <a:t>During testing, the geostatic stress is gradually recovered</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2127" name="TextBox 115"/>
          <p:cNvSpPr txBox="1">
            <a:spLocks noChangeArrowheads="1"/>
          </p:cNvSpPr>
          <p:nvPr/>
        </p:nvSpPr>
        <p:spPr bwMode="auto">
          <a:xfrm>
            <a:off x="7715250" y="0"/>
            <a:ext cx="1069524" cy="230832"/>
          </a:xfrm>
          <a:prstGeom prst="rect">
            <a:avLst/>
          </a:prstGeom>
          <a:noFill/>
          <a:ln w="9525">
            <a:solidFill>
              <a:schemeClr val="accent1"/>
            </a:solidFill>
            <a:miter lim="800000"/>
            <a:headEnd/>
            <a:tailEnd/>
          </a:ln>
        </p:spPr>
        <p:txBody>
          <a:bodyPr wrap="none">
            <a:spAutoFit/>
          </a:bodyPr>
          <a:lstStyle/>
          <a:p>
            <a:r>
              <a:rPr lang="en-US" sz="900" dirty="0"/>
              <a:t>Dr. Kamal </a:t>
            </a:r>
            <a:r>
              <a:rPr lang="en-US" sz="900" dirty="0" smtClean="0"/>
              <a:t>Tawfiq</a:t>
            </a:r>
            <a:endParaRPr lang="en-US" sz="900" dirty="0"/>
          </a:p>
        </p:txBody>
      </p:sp>
      <p:sp>
        <p:nvSpPr>
          <p:cNvPr id="9" name="Freeform 8"/>
          <p:cNvSpPr/>
          <p:nvPr/>
        </p:nvSpPr>
        <p:spPr>
          <a:xfrm>
            <a:off x="1511300" y="1714500"/>
            <a:ext cx="5429250" cy="1542375"/>
          </a:xfrm>
          <a:custGeom>
            <a:avLst/>
            <a:gdLst>
              <a:gd name="connsiteX0" fmla="*/ 5429250 w 5429250"/>
              <a:gd name="connsiteY0" fmla="*/ 0 h 1542375"/>
              <a:gd name="connsiteX1" fmla="*/ 1377950 w 5429250"/>
              <a:gd name="connsiteY1" fmla="*/ 323850 h 1542375"/>
              <a:gd name="connsiteX2" fmla="*/ 1231900 w 5429250"/>
              <a:gd name="connsiteY2" fmla="*/ 1454150 h 1542375"/>
              <a:gd name="connsiteX3" fmla="*/ 0 w 5429250"/>
              <a:gd name="connsiteY3" fmla="*/ 1384300 h 1542375"/>
            </a:gdLst>
            <a:ahLst/>
            <a:cxnLst>
              <a:cxn ang="0">
                <a:pos x="connsiteX0" y="connsiteY0"/>
              </a:cxn>
              <a:cxn ang="0">
                <a:pos x="connsiteX1" y="connsiteY1"/>
              </a:cxn>
              <a:cxn ang="0">
                <a:pos x="connsiteX2" y="connsiteY2"/>
              </a:cxn>
              <a:cxn ang="0">
                <a:pos x="connsiteX3" y="connsiteY3"/>
              </a:cxn>
            </a:cxnLst>
            <a:rect l="l" t="t" r="r" b="b"/>
            <a:pathLst>
              <a:path w="5429250" h="1542375">
                <a:moveTo>
                  <a:pt x="5429250" y="0"/>
                </a:moveTo>
                <a:cubicBezTo>
                  <a:pt x="3753379" y="40746"/>
                  <a:pt x="2077508" y="81492"/>
                  <a:pt x="1377950" y="323850"/>
                </a:cubicBezTo>
                <a:cubicBezTo>
                  <a:pt x="678392" y="566208"/>
                  <a:pt x="1461558" y="1277408"/>
                  <a:pt x="1231900" y="1454150"/>
                </a:cubicBezTo>
                <a:cubicBezTo>
                  <a:pt x="1002242" y="1630892"/>
                  <a:pt x="501121" y="1507596"/>
                  <a:pt x="0" y="1384300"/>
                </a:cubicBezTo>
              </a:path>
            </a:pathLst>
          </a:custGeom>
          <a:noFill/>
          <a:ln w="0">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2102" y="4609584"/>
            <a:ext cx="734496" cy="215444"/>
          </a:xfrm>
          <a:prstGeom prst="rect">
            <a:avLst/>
          </a:prstGeom>
        </p:spPr>
        <p:txBody>
          <a:bodyPr wrap="none">
            <a:spAutoFit/>
          </a:bodyPr>
          <a:lstStyle/>
          <a:p>
            <a:pPr algn="ctr" fontAlgn="auto">
              <a:spcBef>
                <a:spcPts val="0"/>
              </a:spcBef>
              <a:spcAft>
                <a:spcPts val="0"/>
              </a:spcAft>
              <a:defRPr/>
            </a:pPr>
            <a:r>
              <a:rPr lang="en-US" sz="800" dirty="0"/>
              <a:t>Soil Sample</a:t>
            </a:r>
          </a:p>
        </p:txBody>
      </p:sp>
    </p:spTree>
    <p:extLst>
      <p:ext uri="{BB962C8B-B14F-4D97-AF65-F5344CB8AC3E}">
        <p14:creationId xmlns:p14="http://schemas.microsoft.com/office/powerpoint/2010/main" val="413799190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par>
                                <p:cTn id="7" presetID="12" presetClass="entr" presetSubtype="4" fill="hold" grpId="0" nodeType="withEffect">
                                  <p:stCondLst>
                                    <p:cond delay="100"/>
                                  </p:stCondLst>
                                  <p:childTnLst>
                                    <p:set>
                                      <p:cBhvr>
                                        <p:cTn id="8" dur="1" fill="hold">
                                          <p:stCondLst>
                                            <p:cond delay="0"/>
                                          </p:stCondLst>
                                        </p:cTn>
                                        <p:tgtEl>
                                          <p:spTgt spid="186">
                                            <p:txEl>
                                              <p:charRg st="4294967295" end="4294967295"/>
                                            </p:txEl>
                                          </p:spTgt>
                                        </p:tgtEl>
                                        <p:attrNameLst>
                                          <p:attrName>style.visibility</p:attrName>
                                        </p:attrNameLst>
                                      </p:cBhvr>
                                      <p:to>
                                        <p:strVal val="visible"/>
                                      </p:to>
                                    </p:set>
                                    <p:animEffect transition="in" filter="slide(fromBottom)">
                                      <p:cBhvr>
                                        <p:cTn id="9" dur="3200"/>
                                        <p:tgtEl>
                                          <p:spTgt spid="18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53" name="Picture 9"/>
          <p:cNvPicPr>
            <a:picLocks noChangeAspect="1" noChangeArrowheads="1"/>
          </p:cNvPicPr>
          <p:nvPr/>
        </p:nvPicPr>
        <p:blipFill>
          <a:blip r:embed="rId3" cstate="print"/>
          <a:srcRect/>
          <a:stretch>
            <a:fillRect/>
          </a:stretch>
        </p:blipFill>
        <p:spPr bwMode="auto">
          <a:xfrm>
            <a:off x="5032688" y="1231427"/>
            <a:ext cx="1574174" cy="2589215"/>
          </a:xfrm>
          <a:prstGeom prst="rect">
            <a:avLst/>
          </a:prstGeom>
          <a:noFill/>
          <a:ln w="9525">
            <a:noFill/>
            <a:miter lim="800000"/>
            <a:headEnd/>
            <a:tailEnd/>
          </a:ln>
        </p:spPr>
      </p:pic>
      <p:pic>
        <p:nvPicPr>
          <p:cNvPr id="2344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385864">
            <a:off x="3467039" y="1264399"/>
            <a:ext cx="18097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7740" y="103030"/>
            <a:ext cx="5468164" cy="369332"/>
          </a:xfrm>
          <a:prstGeom prst="rect">
            <a:avLst/>
          </a:prstGeom>
          <a:solidFill>
            <a:srgbClr val="FFFF00"/>
          </a:solidFill>
        </p:spPr>
        <p:txBody>
          <a:bodyPr wrap="none" rtlCol="0">
            <a:spAutoFit/>
          </a:bodyPr>
          <a:lstStyle/>
          <a:p>
            <a:r>
              <a:rPr lang="en-US" dirty="0" smtClean="0"/>
              <a:t>Normally Consolidated and Overconsolidated  Clay</a:t>
            </a:r>
            <a:endParaRPr lang="en-US" dirty="0"/>
          </a:p>
        </p:txBody>
      </p:sp>
      <p:pic>
        <p:nvPicPr>
          <p:cNvPr id="287750" name="Picture 6"/>
          <p:cNvPicPr>
            <a:picLocks noChangeAspect="1" noChangeArrowheads="1"/>
          </p:cNvPicPr>
          <p:nvPr/>
        </p:nvPicPr>
        <p:blipFill>
          <a:blip r:embed="rId6" cstate="print">
            <a:lum bright="30000"/>
          </a:blip>
          <a:srcRect/>
          <a:stretch>
            <a:fillRect/>
          </a:stretch>
        </p:blipFill>
        <p:spPr bwMode="auto">
          <a:xfrm>
            <a:off x="701631" y="5137602"/>
            <a:ext cx="1989451" cy="1675327"/>
          </a:xfrm>
          <a:prstGeom prst="rect">
            <a:avLst/>
          </a:prstGeom>
          <a:noFill/>
          <a:ln w="9525">
            <a:noFill/>
            <a:miter lim="800000"/>
            <a:headEnd/>
            <a:tailEnd/>
          </a:ln>
        </p:spPr>
      </p:pic>
      <p:sp>
        <p:nvSpPr>
          <p:cNvPr id="101" name="Freeform 100"/>
          <p:cNvSpPr/>
          <p:nvPr/>
        </p:nvSpPr>
        <p:spPr>
          <a:xfrm>
            <a:off x="695459" y="5512162"/>
            <a:ext cx="2009104" cy="422862"/>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Rectangle 101"/>
          <p:cNvSpPr/>
          <p:nvPr/>
        </p:nvSpPr>
        <p:spPr>
          <a:xfrm>
            <a:off x="640452" y="4764046"/>
            <a:ext cx="2125903" cy="307777"/>
          </a:xfrm>
          <a:prstGeom prst="rect">
            <a:avLst/>
          </a:prstGeom>
        </p:spPr>
        <p:txBody>
          <a:bodyPr wrap="none">
            <a:spAutoFit/>
          </a:bodyPr>
          <a:lstStyle/>
          <a:p>
            <a:r>
              <a:rPr lang="en-US" sz="1400" dirty="0" smtClean="0"/>
              <a:t>Glacial covered Chicago</a:t>
            </a:r>
            <a:endParaRPr lang="en-US" sz="1400" dirty="0"/>
          </a:p>
        </p:txBody>
      </p:sp>
      <p:cxnSp>
        <p:nvCxnSpPr>
          <p:cNvPr id="104" name="Straight Arrow Connector 103"/>
          <p:cNvCxnSpPr>
            <a:endCxn id="101" idx="37"/>
          </p:cNvCxnSpPr>
          <p:nvPr/>
        </p:nvCxnSpPr>
        <p:spPr>
          <a:xfrm rot="16200000" flipH="1">
            <a:off x="1966033" y="5233261"/>
            <a:ext cx="489397" cy="68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7274" y="4720119"/>
            <a:ext cx="646331" cy="369332"/>
          </a:xfrm>
          <a:prstGeom prst="rect">
            <a:avLst/>
          </a:prstGeom>
          <a:noFill/>
        </p:spPr>
        <p:txBody>
          <a:bodyPr wrap="none" rtlCol="0">
            <a:spAutoFit/>
          </a:bodyPr>
          <a:lstStyle/>
          <a:p>
            <a:r>
              <a:rPr lang="en-US" i="1" dirty="0" smtClean="0">
                <a:solidFill>
                  <a:schemeClr val="tx1">
                    <a:lumMod val="85000"/>
                  </a:schemeClr>
                </a:solidFill>
              </a:rPr>
              <a:t>Past</a:t>
            </a:r>
            <a:endParaRPr lang="en-US" i="1" dirty="0">
              <a:solidFill>
                <a:schemeClr val="tx1">
                  <a:lumMod val="85000"/>
                </a:schemeClr>
              </a:solidFill>
            </a:endParaRPr>
          </a:p>
        </p:txBody>
      </p:sp>
      <p:sp>
        <p:nvSpPr>
          <p:cNvPr id="70" name="Rectangle 69"/>
          <p:cNvSpPr/>
          <p:nvPr/>
        </p:nvSpPr>
        <p:spPr>
          <a:xfrm>
            <a:off x="160986" y="561739"/>
            <a:ext cx="3316310" cy="3970318"/>
          </a:xfrm>
          <a:prstGeom prst="rect">
            <a:avLst/>
          </a:prstGeom>
        </p:spPr>
        <p:txBody>
          <a:bodyPr wrap="square">
            <a:spAutoFit/>
          </a:bodyPr>
          <a:lstStyle/>
          <a:p>
            <a:pPr marL="166688" indent="-166688">
              <a:buBlip>
                <a:blip r:embed="rId7"/>
              </a:buBlip>
            </a:pPr>
            <a:r>
              <a:rPr lang="en-US" sz="1400" dirty="0" smtClean="0"/>
              <a:t>When clay particles are deposited by deposition agents like water, wind, ice or gravity, layers after layers are deposited with time which induces effective stresses in the clay layer below.  The clay layer in this case is called “</a:t>
            </a:r>
            <a:r>
              <a:rPr lang="en-US" sz="1400" u="sng" dirty="0" smtClean="0"/>
              <a:t>Normally Consolidated Clay</a:t>
            </a:r>
            <a:r>
              <a:rPr lang="en-US" sz="1400" dirty="0" smtClean="0"/>
              <a:t>.” </a:t>
            </a:r>
          </a:p>
          <a:p>
            <a:pPr marL="166688" indent="-166688">
              <a:buBlip>
                <a:blip r:embed="rId7"/>
              </a:buBlip>
            </a:pPr>
            <a:endParaRPr lang="en-US" sz="1400" dirty="0" smtClean="0"/>
          </a:p>
          <a:p>
            <a:pPr marL="166688" indent="-166688">
              <a:buBlip>
                <a:blip r:embed="rId7"/>
              </a:buBlip>
            </a:pPr>
            <a:r>
              <a:rPr lang="en-US" sz="1400" dirty="0" smtClean="0">
                <a:solidFill>
                  <a:srgbClr val="0562AF"/>
                </a:solidFill>
              </a:rPr>
              <a:t>If the to soil layers experienced cycles of erosion and deposition  </a:t>
            </a:r>
          </a:p>
          <a:p>
            <a:pPr marL="166688" indent="-166688"/>
            <a:r>
              <a:rPr lang="en-US" sz="1400" dirty="0" smtClean="0">
                <a:solidFill>
                  <a:srgbClr val="0562AF"/>
                </a:solidFill>
              </a:rPr>
              <a:t>	with time such as case 1, the clay layer will be called “</a:t>
            </a:r>
            <a:r>
              <a:rPr lang="en-US" sz="1400" u="sng" dirty="0" smtClean="0">
                <a:solidFill>
                  <a:srgbClr val="0562AF"/>
                </a:solidFill>
              </a:rPr>
              <a:t>Over</a:t>
            </a:r>
            <a:r>
              <a:rPr lang="en-US" sz="1400" dirty="0" smtClean="0">
                <a:solidFill>
                  <a:srgbClr val="0562AF"/>
                </a:solidFill>
              </a:rPr>
              <a:t> </a:t>
            </a:r>
            <a:r>
              <a:rPr lang="en-US" sz="1400" u="sng" dirty="0" smtClean="0">
                <a:solidFill>
                  <a:srgbClr val="0562AF"/>
                </a:solidFill>
              </a:rPr>
              <a:t>Consolidated Clay</a:t>
            </a:r>
            <a:r>
              <a:rPr lang="en-US" sz="1400" dirty="0" smtClean="0">
                <a:solidFill>
                  <a:srgbClr val="0562AF"/>
                </a:solidFill>
              </a:rPr>
              <a:t>.” </a:t>
            </a:r>
          </a:p>
          <a:p>
            <a:pPr marL="166688" indent="-166688">
              <a:buBlip>
                <a:blip r:embed="rId7"/>
              </a:buBlip>
            </a:pPr>
            <a:endParaRPr lang="en-US" sz="1400" dirty="0" smtClean="0">
              <a:solidFill>
                <a:schemeClr val="bg1"/>
              </a:solidFill>
            </a:endParaRPr>
          </a:p>
          <a:p>
            <a:pPr marL="166688" indent="-166688">
              <a:buBlip>
                <a:blip r:embed="rId7"/>
              </a:buBlip>
            </a:pPr>
            <a:r>
              <a:rPr lang="en-US" sz="1400" dirty="0" smtClean="0">
                <a:solidFill>
                  <a:srgbClr val="007635"/>
                </a:solidFill>
              </a:rPr>
              <a:t>Overconsolidation can also be developed from loading and unloading the clay layer such as </a:t>
            </a:r>
          </a:p>
          <a:p>
            <a:pPr marL="166688" indent="-166688"/>
            <a:r>
              <a:rPr lang="en-US" sz="1400" dirty="0" smtClean="0">
                <a:solidFill>
                  <a:srgbClr val="007635"/>
                </a:solidFill>
              </a:rPr>
              <a:t>	case 2. </a:t>
            </a:r>
            <a:endParaRPr lang="en-US" sz="1400" dirty="0">
              <a:solidFill>
                <a:srgbClr val="007635"/>
              </a:solidFill>
            </a:endParaRPr>
          </a:p>
        </p:txBody>
      </p:sp>
      <p:pic>
        <p:nvPicPr>
          <p:cNvPr id="287749" name="Picture 5"/>
          <p:cNvPicPr>
            <a:picLocks noChangeAspect="1" noChangeArrowheads="1"/>
          </p:cNvPicPr>
          <p:nvPr/>
        </p:nvPicPr>
        <p:blipFill>
          <a:blip r:embed="rId8" cstate="print">
            <a:lum bright="20000"/>
          </a:blip>
          <a:srcRect/>
          <a:stretch>
            <a:fillRect/>
          </a:stretch>
        </p:blipFill>
        <p:spPr bwMode="auto">
          <a:xfrm>
            <a:off x="7410048" y="2060618"/>
            <a:ext cx="1362709" cy="1393401"/>
          </a:xfrm>
          <a:prstGeom prst="rect">
            <a:avLst/>
          </a:prstGeom>
          <a:noFill/>
          <a:ln w="9525">
            <a:noFill/>
            <a:miter lim="800000"/>
            <a:headEnd/>
            <a:tailEnd/>
          </a:ln>
        </p:spPr>
      </p:pic>
      <p:sp>
        <p:nvSpPr>
          <p:cNvPr id="90" name="Freeform 89"/>
          <p:cNvSpPr/>
          <p:nvPr/>
        </p:nvSpPr>
        <p:spPr>
          <a:xfrm>
            <a:off x="3335633" y="1339409"/>
            <a:ext cx="5460642" cy="1171977"/>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3175">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Freeform 80"/>
          <p:cNvSpPr/>
          <p:nvPr/>
        </p:nvSpPr>
        <p:spPr>
          <a:xfrm>
            <a:off x="3087857" y="6027589"/>
            <a:ext cx="6094258" cy="656557"/>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1270">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3" name="Freeform 2"/>
          <p:cNvSpPr/>
          <p:nvPr/>
        </p:nvSpPr>
        <p:spPr>
          <a:xfrm>
            <a:off x="3128640" y="3314008"/>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a:gsLst>
              <a:gs pos="0">
                <a:srgbClr val="FFC000"/>
              </a:gs>
              <a:gs pos="50000">
                <a:schemeClr val="accent1">
                  <a:tint val="44500"/>
                  <a:satMod val="160000"/>
                </a:schemeClr>
              </a:gs>
              <a:gs pos="100000">
                <a:schemeClr val="accent2">
                  <a:lumMod val="60000"/>
                  <a:lumOff val="40000"/>
                </a:schemeClr>
              </a:gs>
            </a:gsLst>
            <a:lin ang="5400000" scaled="0"/>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14" name="TextBox 30"/>
          <p:cNvSpPr txBox="1">
            <a:spLocks noChangeArrowheads="1"/>
          </p:cNvSpPr>
          <p:nvPr/>
        </p:nvSpPr>
        <p:spPr bwMode="auto">
          <a:xfrm>
            <a:off x="8270082" y="2964585"/>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15" name="Isosceles Triangle 14"/>
          <p:cNvSpPr/>
          <p:nvPr/>
        </p:nvSpPr>
        <p:spPr>
          <a:xfrm rot="10800000">
            <a:off x="8473720" y="3269159"/>
            <a:ext cx="124170" cy="17318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33" name="TextBox 79"/>
          <p:cNvSpPr txBox="1">
            <a:spLocks noChangeArrowheads="1"/>
          </p:cNvSpPr>
          <p:nvPr/>
        </p:nvSpPr>
        <p:spPr bwMode="auto">
          <a:xfrm>
            <a:off x="8022289" y="3484554"/>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89" name="TextBox 88"/>
          <p:cNvSpPr txBox="1"/>
          <p:nvPr/>
        </p:nvSpPr>
        <p:spPr>
          <a:xfrm>
            <a:off x="3737387" y="869667"/>
            <a:ext cx="800284" cy="369332"/>
          </a:xfrm>
          <a:prstGeom prst="rect">
            <a:avLst/>
          </a:prstGeom>
          <a:noFill/>
        </p:spPr>
        <p:txBody>
          <a:bodyPr wrap="none" rtlCol="0">
            <a:spAutoFit/>
          </a:bodyPr>
          <a:lstStyle/>
          <a:p>
            <a:r>
              <a:rPr lang="en-US" dirty="0" smtClean="0">
                <a:solidFill>
                  <a:srgbClr val="007635"/>
                </a:solidFill>
              </a:rPr>
              <a:t>Today</a:t>
            </a:r>
            <a:endParaRPr lang="en-US" dirty="0">
              <a:solidFill>
                <a:srgbClr val="007635"/>
              </a:solidFill>
            </a:endParaRPr>
          </a:p>
        </p:txBody>
      </p:sp>
      <p:cxnSp>
        <p:nvCxnSpPr>
          <p:cNvPr id="92" name="Straight Arrow Connector 91"/>
          <p:cNvCxnSpPr>
            <a:endCxn id="3" idx="5"/>
          </p:cNvCxnSpPr>
          <p:nvPr/>
        </p:nvCxnSpPr>
        <p:spPr>
          <a:xfrm rot="16200000" flipH="1">
            <a:off x="5881650" y="2450992"/>
            <a:ext cx="1997775" cy="6428"/>
          </a:xfrm>
          <a:prstGeom prst="straightConnector1">
            <a:avLst/>
          </a:prstGeom>
          <a:ln w="31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68357" y="731954"/>
            <a:ext cx="915635" cy="646331"/>
          </a:xfrm>
          <a:prstGeom prst="rect">
            <a:avLst/>
          </a:prstGeom>
          <a:noFill/>
        </p:spPr>
        <p:txBody>
          <a:bodyPr wrap="none" rtlCol="0">
            <a:spAutoFit/>
          </a:bodyPr>
          <a:lstStyle/>
          <a:p>
            <a:pPr algn="ctr"/>
            <a:r>
              <a:rPr lang="en-US" dirty="0" smtClean="0">
                <a:solidFill>
                  <a:schemeClr val="bg1">
                    <a:lumMod val="50000"/>
                  </a:schemeClr>
                </a:solidFill>
              </a:rPr>
              <a:t>Case 1</a:t>
            </a:r>
          </a:p>
          <a:p>
            <a:pPr algn="ctr"/>
            <a:r>
              <a:rPr lang="en-US" dirty="0" smtClean="0">
                <a:solidFill>
                  <a:schemeClr val="bg1">
                    <a:lumMod val="50000"/>
                  </a:schemeClr>
                </a:solidFill>
              </a:rPr>
              <a:t>Past</a:t>
            </a:r>
            <a:endParaRPr lang="en-US" dirty="0">
              <a:solidFill>
                <a:schemeClr val="bg1">
                  <a:lumMod val="50000"/>
                </a:schemeClr>
              </a:solidFill>
            </a:endParaRPr>
          </a:p>
        </p:txBody>
      </p:sp>
      <p:sp>
        <p:nvSpPr>
          <p:cNvPr id="107" name="TextBox 106"/>
          <p:cNvSpPr txBox="1"/>
          <p:nvPr/>
        </p:nvSpPr>
        <p:spPr>
          <a:xfrm>
            <a:off x="5482111" y="729808"/>
            <a:ext cx="915635" cy="646331"/>
          </a:xfrm>
          <a:prstGeom prst="rect">
            <a:avLst/>
          </a:prstGeom>
          <a:noFill/>
        </p:spPr>
        <p:txBody>
          <a:bodyPr wrap="none" rtlCol="0">
            <a:spAutoFit/>
          </a:bodyPr>
          <a:lstStyle/>
          <a:p>
            <a:pPr algn="ctr"/>
            <a:r>
              <a:rPr lang="en-US" dirty="0" smtClean="0">
                <a:solidFill>
                  <a:schemeClr val="bg1">
                    <a:lumMod val="50000"/>
                  </a:schemeClr>
                </a:solidFill>
              </a:rPr>
              <a:t>Case 2</a:t>
            </a:r>
          </a:p>
          <a:p>
            <a:pPr algn="ctr"/>
            <a:r>
              <a:rPr lang="en-US" dirty="0" smtClean="0">
                <a:solidFill>
                  <a:schemeClr val="bg1">
                    <a:lumMod val="50000"/>
                  </a:schemeClr>
                </a:solidFill>
              </a:rPr>
              <a:t>Past</a:t>
            </a:r>
            <a:endParaRPr lang="en-US" dirty="0">
              <a:solidFill>
                <a:schemeClr val="bg1">
                  <a:lumMod val="50000"/>
                </a:schemeClr>
              </a:solidFill>
            </a:endParaRPr>
          </a:p>
        </p:txBody>
      </p:sp>
      <p:sp>
        <p:nvSpPr>
          <p:cNvPr id="66" name="Rectangle 65"/>
          <p:cNvSpPr/>
          <p:nvPr/>
        </p:nvSpPr>
        <p:spPr>
          <a:xfrm flipH="1">
            <a:off x="3322749" y="4533653"/>
            <a:ext cx="5499278" cy="1711494"/>
          </a:xfrm>
          <a:prstGeom prst="rect">
            <a:avLst/>
          </a:prstGeom>
          <a:gradFill>
            <a:gsLst>
              <a:gs pos="48000">
                <a:schemeClr val="accent3">
                  <a:lumMod val="60000"/>
                  <a:lumOff val="40000"/>
                </a:schemeClr>
              </a:gs>
              <a:gs pos="2000">
                <a:schemeClr val="accent3">
                  <a:lumMod val="20000"/>
                  <a:lumOff val="80000"/>
                </a:schemeClr>
              </a:gs>
              <a:gs pos="100000">
                <a:schemeClr val="accent3">
                  <a:lumMod val="40000"/>
                  <a:lumOff val="60000"/>
                </a:schemeClr>
              </a:gs>
            </a:gsLst>
            <a:lin ang="5400000" scaled="0"/>
          </a:gra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32" name="TextBox 78"/>
          <p:cNvSpPr txBox="1">
            <a:spLocks noChangeArrowheads="1"/>
          </p:cNvSpPr>
          <p:nvPr/>
        </p:nvSpPr>
        <p:spPr bwMode="auto">
          <a:xfrm>
            <a:off x="5937250" y="4727826"/>
            <a:ext cx="524503" cy="523220"/>
          </a:xfrm>
          <a:prstGeom prst="rect">
            <a:avLst/>
          </a:prstGeom>
          <a:noFill/>
          <a:ln w="9525">
            <a:noFill/>
            <a:miter lim="800000"/>
            <a:headEnd/>
            <a:tailEnd/>
          </a:ln>
        </p:spPr>
        <p:txBody>
          <a:bodyPr wrap="none">
            <a:spAutoFit/>
          </a:bodyPr>
          <a:lstStyle/>
          <a:p>
            <a:r>
              <a:rPr lang="en-US" sz="2800" i="1" dirty="0">
                <a:effectLst>
                  <a:outerShdw blurRad="38100" dist="38100" dir="2700000" algn="tl">
                    <a:srgbClr val="000000">
                      <a:alpha val="43137"/>
                    </a:srgbClr>
                  </a:outerShdw>
                </a:effectLst>
                <a:latin typeface="Times New Roman" pitchFamily="18" charset="0"/>
                <a:cs typeface="Times New Roman" pitchFamily="18" charset="0"/>
              </a:rPr>
              <a:t>P</a:t>
            </a:r>
            <a:r>
              <a:rPr lang="en-US" sz="2800" i="1" baseline="-25000" dirty="0">
                <a:effectLst>
                  <a:outerShdw blurRad="38100" dist="38100" dir="2700000" algn="tl">
                    <a:srgbClr val="000000">
                      <a:alpha val="43137"/>
                    </a:srgbClr>
                  </a:outerShdw>
                </a:effectLst>
                <a:latin typeface="Times New Roman" pitchFamily="18" charset="0"/>
                <a:cs typeface="Times New Roman" pitchFamily="18" charset="0"/>
              </a:rPr>
              <a:t>o</a:t>
            </a:r>
          </a:p>
        </p:txBody>
      </p:sp>
      <p:sp>
        <p:nvSpPr>
          <p:cNvPr id="34" name="TextBox 80"/>
          <p:cNvSpPr txBox="1">
            <a:spLocks noChangeArrowheads="1"/>
          </p:cNvSpPr>
          <p:nvPr/>
        </p:nvSpPr>
        <p:spPr bwMode="auto">
          <a:xfrm>
            <a:off x="8094769" y="4518115"/>
            <a:ext cx="697627" cy="400110"/>
          </a:xfrm>
          <a:prstGeom prst="rect">
            <a:avLst/>
          </a:prstGeom>
          <a:noFill/>
          <a:ln w="9525">
            <a:noFill/>
            <a:miter lim="800000"/>
            <a:headEnd/>
            <a:tailEnd/>
          </a:ln>
        </p:spPr>
        <p:txBody>
          <a:bodyPr wrap="none">
            <a:spAutoFit/>
          </a:bodyPr>
          <a:lstStyle/>
          <a:p>
            <a:r>
              <a:rPr lang="en-US" sz="2000" b="1" dirty="0">
                <a:effectLst>
                  <a:outerShdw blurRad="38100" dist="38100" dir="2700000" algn="tl">
                    <a:srgbClr val="000000">
                      <a:alpha val="43137"/>
                    </a:srgbClr>
                  </a:outerShdw>
                </a:effectLst>
                <a:latin typeface="Times New Roman" pitchFamily="18" charset="0"/>
                <a:cs typeface="Times New Roman" pitchFamily="18" charset="0"/>
              </a:rPr>
              <a:t>Clay</a:t>
            </a:r>
          </a:p>
        </p:txBody>
      </p:sp>
      <p:grpSp>
        <p:nvGrpSpPr>
          <p:cNvPr id="5" name="Group 4"/>
          <p:cNvGrpSpPr/>
          <p:nvPr/>
        </p:nvGrpSpPr>
        <p:grpSpPr>
          <a:xfrm>
            <a:off x="3385989" y="5235014"/>
            <a:ext cx="5364139" cy="191070"/>
            <a:chOff x="3385989" y="5235014"/>
            <a:chExt cx="5364139" cy="191070"/>
          </a:xfrm>
        </p:grpSpPr>
        <p:cxnSp>
          <p:nvCxnSpPr>
            <p:cNvPr id="82" name="Straight Arrow Connector 81"/>
            <p:cNvCxnSpPr/>
            <p:nvPr/>
          </p:nvCxnSpPr>
          <p:spPr bwMode="auto">
            <a:xfrm rot="5400000">
              <a:off x="3306753"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rot="5400000">
              <a:off x="3510400"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rot="5400000">
              <a:off x="3699146"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85989" y="5422687"/>
              <a:ext cx="536413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bwMode="auto">
            <a:xfrm rot="5400000">
              <a:off x="702342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auto">
            <a:xfrm rot="5400000">
              <a:off x="7227068"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bwMode="auto">
            <a:xfrm rot="5400000">
              <a:off x="7415814"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rot="5400000">
              <a:off x="761946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rot="5400000">
              <a:off x="781317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rot="5400000">
              <a:off x="8016819"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bwMode="auto">
            <a:xfrm rot="5400000">
              <a:off x="8205565"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rot="5400000">
              <a:off x="840921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bwMode="auto">
            <a:xfrm rot="5400000">
              <a:off x="54489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rot="5400000">
              <a:off x="5652593"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rot="5400000">
              <a:off x="58413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rot="5400000">
              <a:off x="604498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rot="5400000">
              <a:off x="623869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rot="5400000">
              <a:off x="64423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rot="5400000">
              <a:off x="663109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bwMode="auto">
            <a:xfrm rot="5400000">
              <a:off x="68347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auto">
            <a:xfrm rot="5400000">
              <a:off x="38498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rot="5400000">
              <a:off x="405346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rot="5400000">
              <a:off x="42422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rot="5400000">
              <a:off x="444585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rot="5400000">
              <a:off x="463957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rot="5400000">
              <a:off x="48432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rot="5400000">
              <a:off x="5031965"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bwMode="auto">
            <a:xfrm rot="5400000">
              <a:off x="52356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rot="5400000">
              <a:off x="8615004"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026367" y="3239299"/>
            <a:ext cx="309094" cy="348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80" name="Rectangle 79"/>
          <p:cNvSpPr/>
          <p:nvPr/>
        </p:nvSpPr>
        <p:spPr>
          <a:xfrm>
            <a:off x="8809340" y="3288668"/>
            <a:ext cx="322697" cy="343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Tree>
    <p:extLst>
      <p:ext uri="{BB962C8B-B14F-4D97-AF65-F5344CB8AC3E}">
        <p14:creationId xmlns:p14="http://schemas.microsoft.com/office/powerpoint/2010/main" val="389621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761</TotalTime>
  <Words>2146</Words>
  <Application>Microsoft Office PowerPoint</Application>
  <PresentationFormat>On-screen Show (4:3)</PresentationFormat>
  <Paragraphs>826</Paragraphs>
  <Slides>32</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0" baseType="lpstr">
      <vt:lpstr>Arial</vt:lpstr>
      <vt:lpstr>Calibri</vt:lpstr>
      <vt:lpstr>Cambria Math</vt:lpstr>
      <vt:lpstr>Symbol</vt:lpstr>
      <vt:lpstr>Times New Roman</vt:lpstr>
      <vt:lpstr>Office Theme</vt:lpstr>
      <vt:lpstr>Equation</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TAWFIQ</dc:creator>
  <cp:lastModifiedBy>tawfiq</cp:lastModifiedBy>
  <cp:revision>150</cp:revision>
  <cp:lastPrinted>2020-01-13T19:13:10Z</cp:lastPrinted>
  <dcterms:created xsi:type="dcterms:W3CDTF">2010-11-26T16:11:30Z</dcterms:created>
  <dcterms:modified xsi:type="dcterms:W3CDTF">2020-01-15T17:13:25Z</dcterms:modified>
</cp:coreProperties>
</file>