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83" r:id="rId3"/>
    <p:sldId id="282" r:id="rId4"/>
    <p:sldId id="281" r:id="rId5"/>
    <p:sldId id="280" r:id="rId6"/>
    <p:sldId id="284" r:id="rId7"/>
    <p:sldId id="279" r:id="rId8"/>
    <p:sldId id="273" r:id="rId9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3" autoAdjust="0"/>
    <p:restoredTop sz="97021" autoAdjust="0"/>
  </p:normalViewPr>
  <p:slideViewPr>
    <p:cSldViewPr snapToGrid="0">
      <p:cViewPr>
        <p:scale>
          <a:sx n="100" d="100"/>
          <a:sy n="100" d="100"/>
        </p:scale>
        <p:origin x="1654" y="1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5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9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5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5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DC00-C5A3-4662-B931-1F4D4B92A0F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BA55-FCCB-48CA-A7AA-4723868D0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6454" y="517775"/>
            <a:ext cx="445641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FAMU-FSU College of Engineering</a:t>
            </a:r>
          </a:p>
          <a:p>
            <a:pPr algn="ctr"/>
            <a:r>
              <a:rPr lang="en-US" sz="1600" dirty="0"/>
              <a:t>Department of Civil and Environmental Engineering</a:t>
            </a:r>
          </a:p>
          <a:p>
            <a:pPr algn="ctr"/>
            <a:r>
              <a:rPr lang="en-US" sz="1200" dirty="0"/>
              <a:t>CEG 3011</a:t>
            </a:r>
          </a:p>
          <a:p>
            <a:pPr algn="ctr"/>
            <a:r>
              <a:rPr lang="en-US" sz="1200" dirty="0"/>
              <a:t>Soil Mechanics</a:t>
            </a:r>
          </a:p>
          <a:p>
            <a:pPr algn="ctr"/>
            <a:r>
              <a:rPr lang="en-US" sz="1200" dirty="0"/>
              <a:t>Fall 2019</a:t>
            </a:r>
          </a:p>
          <a:p>
            <a:pPr algn="ctr"/>
            <a:r>
              <a:rPr lang="en-US" sz="1200" b="1" dirty="0"/>
              <a:t>Homework # </a:t>
            </a:r>
            <a:r>
              <a:rPr lang="en-US" sz="1200" b="1" dirty="0" smtClean="0"/>
              <a:t>8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Soil </a:t>
            </a:r>
            <a:r>
              <a:rPr lang="en-US" sz="1200" b="1" dirty="0" smtClean="0"/>
              <a:t>Strength</a:t>
            </a:r>
            <a:endParaRPr lang="en-US" sz="1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84684" y="2107344"/>
            <a:ext cx="254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Solved the </a:t>
            </a:r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012" y="2453491"/>
            <a:ext cx="579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The following are the results of </a:t>
            </a:r>
            <a:r>
              <a:rPr lang="en-US" sz="1200" dirty="0" smtClean="0"/>
              <a:t>four direct shear tests  </a:t>
            </a:r>
            <a:r>
              <a:rPr lang="en-US" sz="1200" dirty="0"/>
              <a:t>on </a:t>
            </a:r>
            <a:r>
              <a:rPr lang="en-US" sz="1200" b="1" u="sng" dirty="0" smtClean="0"/>
              <a:t>sandy soil</a:t>
            </a:r>
            <a:r>
              <a:rPr lang="en-US" sz="1200" dirty="0" smtClean="0"/>
              <a:t>.  If the size of  each specimen is 44 </a:t>
            </a:r>
            <a:r>
              <a:rPr lang="en-US" sz="1200" dirty="0"/>
              <a:t>mm </a:t>
            </a:r>
            <a:r>
              <a:rPr lang="en-US" sz="1200" dirty="0" smtClean="0"/>
              <a:t>x 44 mm, draw a graph for the shear stress at failure against the normal stress, and determine the shear strength parameter of the soil. 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909" t="25351" r="14356" b="13865"/>
          <a:stretch/>
        </p:blipFill>
        <p:spPr>
          <a:xfrm>
            <a:off x="1508759" y="6144768"/>
            <a:ext cx="3846977" cy="2747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360" t="21039" r="16578" b="15227"/>
          <a:stretch/>
        </p:blipFill>
        <p:spPr>
          <a:xfrm>
            <a:off x="2446938" y="4590288"/>
            <a:ext cx="2070198" cy="151493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20298"/>
              </p:ext>
            </p:extLst>
          </p:nvPr>
        </p:nvGraphicFramePr>
        <p:xfrm>
          <a:off x="1094232" y="3194304"/>
          <a:ext cx="4572000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24">
                  <a:extLst>
                    <a:ext uri="{9D8B030D-6E8A-4147-A177-3AD203B41FA5}">
                      <a16:colId xmlns:a16="http://schemas.microsoft.com/office/drawing/2014/main" val="828875860"/>
                    </a:ext>
                  </a:extLst>
                </a:gridCol>
                <a:gridCol w="2100072">
                  <a:extLst>
                    <a:ext uri="{9D8B030D-6E8A-4147-A177-3AD203B41FA5}">
                      <a16:colId xmlns:a16="http://schemas.microsoft.com/office/drawing/2014/main" val="69576948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1765462716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Test No.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Normal Force (N)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Shear Force at Failure</a:t>
                      </a:r>
                      <a:r>
                        <a:rPr lang="en-US" sz="1050" baseline="0" dirty="0" smtClean="0"/>
                        <a:t> (N)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335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82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594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120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3571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160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9735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550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220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692" y="84688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9" t="17271" r="53733" b="66000"/>
          <a:stretch/>
        </p:blipFill>
        <p:spPr>
          <a:xfrm>
            <a:off x="1079803" y="1970939"/>
            <a:ext cx="4728258" cy="1273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79" t="39924" r="61756" b="25570"/>
          <a:stretch/>
        </p:blipFill>
        <p:spPr>
          <a:xfrm>
            <a:off x="1122745" y="3553427"/>
            <a:ext cx="4357758" cy="36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0" y="346650"/>
            <a:ext cx="5943880" cy="2379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05190" y="4317646"/>
            <a:ext cx="4909810" cy="383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49" y="3142346"/>
            <a:ext cx="5725263" cy="7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50" y="228960"/>
            <a:ext cx="5382620" cy="447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75780" y="4737260"/>
            <a:ext cx="5133530" cy="36975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453640" y="6690360"/>
            <a:ext cx="15240" cy="108204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90650" y="7776210"/>
            <a:ext cx="1093470" cy="381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12820" y="6244590"/>
            <a:ext cx="15240" cy="151638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09700" y="7783830"/>
            <a:ext cx="2103120" cy="15240"/>
          </a:xfrm>
          <a:prstGeom prst="line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79620" y="5703570"/>
            <a:ext cx="11430" cy="206502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5" y="312846"/>
            <a:ext cx="5316375" cy="387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4041542"/>
            <a:ext cx="5153763" cy="648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90" y="4800600"/>
            <a:ext cx="3367192" cy="39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0" y="1142280"/>
            <a:ext cx="2241920" cy="237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0" y="3702807"/>
            <a:ext cx="5246300" cy="508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380" y="1065960"/>
            <a:ext cx="2922500" cy="2824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99" y="427748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Triaxial</a:t>
            </a:r>
            <a:r>
              <a:rPr lang="en-US" b="1" u="sng" dirty="0" smtClean="0"/>
              <a:t> Shear Test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15440" y="94742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+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37360" y="1262380"/>
            <a:ext cx="33020" cy="20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59280" y="3705860"/>
            <a:ext cx="1513840" cy="28092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13660" y="1239520"/>
            <a:ext cx="1120140" cy="49352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1780" y="33655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+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178333" y="3734832"/>
            <a:ext cx="323567" cy="23814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98320" y="5567680"/>
            <a:ext cx="287020" cy="50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788160" y="5908040"/>
            <a:ext cx="287020" cy="50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10080" y="5562600"/>
            <a:ext cx="5080" cy="34036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0" y="462788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c=Soil Cohesion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32624" y="4925060"/>
            <a:ext cx="1572376" cy="802640"/>
          </a:xfrm>
          <a:custGeom>
            <a:avLst/>
            <a:gdLst>
              <a:gd name="connsiteX0" fmla="*/ 56879 w 1626599"/>
              <a:gd name="connsiteY0" fmla="*/ 0 h 882689"/>
              <a:gd name="connsiteX1" fmla="*/ 161019 w 1626599"/>
              <a:gd name="connsiteY1" fmla="*/ 462280 h 882689"/>
              <a:gd name="connsiteX2" fmla="*/ 1420859 w 1626599"/>
              <a:gd name="connsiteY2" fmla="*/ 406400 h 882689"/>
              <a:gd name="connsiteX3" fmla="*/ 1481819 w 1626599"/>
              <a:gd name="connsiteY3" fmla="*/ 853440 h 882689"/>
              <a:gd name="connsiteX4" fmla="*/ 1626599 w 1626599"/>
              <a:gd name="connsiteY4" fmla="*/ 802640 h 882689"/>
              <a:gd name="connsiteX0" fmla="*/ 60422 w 1630142"/>
              <a:gd name="connsiteY0" fmla="*/ 0 h 882689"/>
              <a:gd name="connsiteX1" fmla="*/ 164562 w 1630142"/>
              <a:gd name="connsiteY1" fmla="*/ 462280 h 882689"/>
              <a:gd name="connsiteX2" fmla="*/ 1485362 w 1630142"/>
              <a:gd name="connsiteY2" fmla="*/ 853440 h 882689"/>
              <a:gd name="connsiteX3" fmla="*/ 1630142 w 1630142"/>
              <a:gd name="connsiteY3" fmla="*/ 802640 h 882689"/>
              <a:gd name="connsiteX0" fmla="*/ 69155 w 1638875"/>
              <a:gd name="connsiteY0" fmla="*/ 0 h 802640"/>
              <a:gd name="connsiteX1" fmla="*/ 173295 w 1638875"/>
              <a:gd name="connsiteY1" fmla="*/ 462280 h 802640"/>
              <a:gd name="connsiteX2" fmla="*/ 1638875 w 1638875"/>
              <a:gd name="connsiteY2" fmla="*/ 802640 h 802640"/>
              <a:gd name="connsiteX0" fmla="*/ 0 w 1569720"/>
              <a:gd name="connsiteY0" fmla="*/ 0 h 802640"/>
              <a:gd name="connsiteX1" fmla="*/ 1569720 w 1569720"/>
              <a:gd name="connsiteY1" fmla="*/ 802640 h 802640"/>
              <a:gd name="connsiteX0" fmla="*/ 2815 w 1572535"/>
              <a:gd name="connsiteY0" fmla="*/ 0 h 802640"/>
              <a:gd name="connsiteX1" fmla="*/ 1572535 w 1572535"/>
              <a:gd name="connsiteY1" fmla="*/ 802640 h 802640"/>
              <a:gd name="connsiteX0" fmla="*/ 2656 w 1572376"/>
              <a:gd name="connsiteY0" fmla="*/ 0 h 802640"/>
              <a:gd name="connsiteX1" fmla="*/ 1572376 w 1572376"/>
              <a:gd name="connsiteY1" fmla="*/ 80264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2376" h="802640">
                <a:moveTo>
                  <a:pt x="2656" y="0"/>
                </a:moveTo>
                <a:cubicBezTo>
                  <a:pt x="-63384" y="412327"/>
                  <a:pt x="1120256" y="240453"/>
                  <a:pt x="1572376" y="802640"/>
                </a:cubicBezTo>
              </a:path>
            </a:pathLst>
          </a:custGeom>
          <a:noFill/>
          <a:ln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00" y="4427220"/>
            <a:ext cx="1267460" cy="1169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f = </a:t>
            </a:r>
            <a:r>
              <a:rPr lang="en-US" sz="1400" dirty="0" smtClean="0">
                <a:solidFill>
                  <a:srgbClr val="C00000"/>
                </a:solidFill>
              </a:rPr>
              <a:t>Angle of Friction of the Soil (Friction between soil particles)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84320" y="4734560"/>
            <a:ext cx="414020" cy="1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654002">
            <a:off x="4280687" y="4607324"/>
            <a:ext cx="147473" cy="147473"/>
          </a:xfrm>
          <a:prstGeom prst="arc">
            <a:avLst>
              <a:gd name="adj1" fmla="val 16200000"/>
              <a:gd name="adj2" fmla="val 18262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10029" y="444829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14520" y="6725920"/>
            <a:ext cx="2130711" cy="2616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c and </a:t>
            </a:r>
            <a:r>
              <a:rPr lang="en-US" sz="1100" dirty="0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sz="1100" dirty="0" smtClean="0">
                <a:solidFill>
                  <a:srgbClr val="C00000"/>
                </a:solidFill>
              </a:rPr>
              <a:t> = soil strength parameters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284880">
            <a:off x="2311400" y="4805680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c +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 tan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endParaRPr lang="en-US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077720" y="4559300"/>
            <a:ext cx="2413000" cy="1005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704080" y="5880100"/>
            <a:ext cx="71120" cy="7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21940" y="5864860"/>
            <a:ext cx="71120" cy="71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944620" y="2466340"/>
            <a:ext cx="233680" cy="612140"/>
            <a:chOff x="6154420" y="3378200"/>
            <a:chExt cx="233680" cy="61214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154420" y="3378200"/>
              <a:ext cx="233680" cy="2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54420" y="3530600"/>
              <a:ext cx="233680" cy="2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154420" y="3683000"/>
              <a:ext cx="233680" cy="2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154420" y="3835400"/>
              <a:ext cx="233680" cy="2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154420" y="3987800"/>
              <a:ext cx="233680" cy="2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759960" y="2461260"/>
            <a:ext cx="233680" cy="612140"/>
            <a:chOff x="6154420" y="3378200"/>
            <a:chExt cx="233680" cy="61214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154420" y="33782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154420" y="35306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154420" y="36830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154420" y="38354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54420" y="39878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6200000">
            <a:off x="4351020" y="1991360"/>
            <a:ext cx="233680" cy="307340"/>
            <a:chOff x="6154420" y="3378200"/>
            <a:chExt cx="233680" cy="307340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154420" y="33782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154420" y="35306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154420" y="36830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5400000">
            <a:off x="4366260" y="3230880"/>
            <a:ext cx="233680" cy="307340"/>
            <a:chOff x="6154420" y="3378200"/>
            <a:chExt cx="233680" cy="307340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154420" y="33782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154420" y="35306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154420" y="3683000"/>
              <a:ext cx="233680" cy="254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665220" y="261874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79340" y="26035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50080" y="335788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70400" y="176022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b="1" i="1" baseline="-25000" dirty="0" smtClean="0">
                <a:solidFill>
                  <a:srgbClr val="0070C0"/>
                </a:solidFill>
              </a:rPr>
              <a:t>3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4470400" y="1811020"/>
            <a:ext cx="5080" cy="279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485640" y="3512820"/>
            <a:ext cx="5080" cy="2794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58716" y="15600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0804" y="369062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030724" y="162306"/>
            <a:ext cx="1724626" cy="1112520"/>
            <a:chOff x="2889504" y="-131064"/>
            <a:chExt cx="1724626" cy="1112520"/>
          </a:xfrm>
        </p:grpSpPr>
        <p:sp>
          <p:nvSpPr>
            <p:cNvPr id="72" name="Rectangle 71"/>
            <p:cNvSpPr/>
            <p:nvPr/>
          </p:nvSpPr>
          <p:spPr>
            <a:xfrm>
              <a:off x="2889504" y="-109728"/>
              <a:ext cx="1645920" cy="109118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956560" y="-131064"/>
              <a:ext cx="1657570" cy="1093196"/>
              <a:chOff x="4645152" y="161544"/>
              <a:chExt cx="1657570" cy="109319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645152" y="161544"/>
                <a:ext cx="16575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dirty="0" smtClean="0"/>
                  <a:t>p = Deviator Stress</a:t>
                </a:r>
                <a:endParaRPr lang="en-US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645152" y="435864"/>
                <a:ext cx="16528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s</a:t>
                </a:r>
                <a:r>
                  <a:rPr lang="en-US" sz="1400" baseline="-25000" dirty="0" smtClean="0">
                    <a:latin typeface="Symbol" panose="05050102010706020507" pitchFamily="18" charset="2"/>
                  </a:rPr>
                  <a:t>3</a:t>
                </a:r>
                <a:r>
                  <a:rPr lang="en-US" sz="1400" dirty="0" smtClean="0"/>
                  <a:t>= Confining Stress</a:t>
                </a:r>
                <a:endParaRPr lang="en-US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669536" y="731520"/>
                <a:ext cx="1507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Symbol" panose="05050102010706020507" pitchFamily="18" charset="2"/>
                  </a:rPr>
                  <a:t>s</a:t>
                </a:r>
                <a:r>
                  <a:rPr lang="en-US" sz="1400" baseline="-25000" dirty="0" smtClean="0">
                    <a:latin typeface="Symbol" panose="05050102010706020507" pitchFamily="18" charset="2"/>
                  </a:rPr>
                  <a:t>1</a:t>
                </a:r>
                <a:r>
                  <a:rPr lang="en-US" sz="1400" dirty="0" smtClean="0"/>
                  <a:t>= Vertical Stress</a:t>
                </a:r>
              </a:p>
              <a:p>
                <a:r>
                  <a:rPr lang="en-US" sz="1400" dirty="0" smtClean="0">
                    <a:latin typeface="Symbol" panose="05050102010706020507" pitchFamily="18" charset="2"/>
                  </a:rPr>
                  <a:t>s</a:t>
                </a:r>
                <a:r>
                  <a:rPr lang="en-US" sz="1400" baseline="-25000" dirty="0" smtClean="0"/>
                  <a:t>1</a:t>
                </a:r>
                <a:r>
                  <a:rPr lang="en-US" sz="1400" dirty="0" smtClean="0"/>
                  <a:t> =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s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+</a:t>
                </a:r>
                <a:r>
                  <a:rPr lang="en-US" sz="14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400" dirty="0" smtClean="0"/>
                  <a:t>p</a:t>
                </a:r>
                <a:endParaRPr lang="en-US" sz="1400" dirty="0"/>
              </a:p>
            </p:txBody>
          </p:sp>
        </p:grpSp>
      </p:grpSp>
      <p:sp>
        <p:nvSpPr>
          <p:cNvPr id="75" name="Freeform 74"/>
          <p:cNvSpPr/>
          <p:nvPr/>
        </p:nvSpPr>
        <p:spPr>
          <a:xfrm>
            <a:off x="1847850" y="727489"/>
            <a:ext cx="3352800" cy="354551"/>
          </a:xfrm>
          <a:custGeom>
            <a:avLst/>
            <a:gdLst>
              <a:gd name="connsiteX0" fmla="*/ 0 w 3352800"/>
              <a:gd name="connsiteY0" fmla="*/ 312641 h 354551"/>
              <a:gd name="connsiteX1" fmla="*/ 1062990 w 3352800"/>
              <a:gd name="connsiteY1" fmla="*/ 221 h 354551"/>
              <a:gd name="connsiteX2" fmla="*/ 3352800 w 3352800"/>
              <a:gd name="connsiteY2" fmla="*/ 354551 h 3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0" h="354551">
                <a:moveTo>
                  <a:pt x="0" y="312641"/>
                </a:moveTo>
                <a:cubicBezTo>
                  <a:pt x="252095" y="152938"/>
                  <a:pt x="504190" y="-6764"/>
                  <a:pt x="1062990" y="221"/>
                </a:cubicBezTo>
                <a:cubicBezTo>
                  <a:pt x="1621790" y="7206"/>
                  <a:pt x="2487295" y="180878"/>
                  <a:pt x="3352800" y="354551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0" y="179070"/>
            <a:ext cx="5404264" cy="5597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39040" y="5688330"/>
            <a:ext cx="4162701" cy="3214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830" y="827151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1.44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0530" y="828294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1.44+5.76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930" y="817118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2.88+6.85</a:t>
            </a:r>
            <a:endParaRPr lang="en-US" sz="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370" y="825754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2.88</a:t>
            </a:r>
            <a:endParaRPr lang="en-US" sz="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1950" y="836930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4.32+7.50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6200000">
            <a:off x="1901190" y="7590790"/>
            <a:ext cx="1391920" cy="1419860"/>
          </a:xfrm>
          <a:prstGeom prst="arc">
            <a:avLst>
              <a:gd name="adj1" fmla="val 16200000"/>
              <a:gd name="adj2" fmla="val 5504651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/>
          <p:cNvSpPr/>
          <p:nvPr/>
        </p:nvSpPr>
        <p:spPr>
          <a:xfrm rot="16200000">
            <a:off x="2250824" y="7447664"/>
            <a:ext cx="1683252" cy="1709420"/>
          </a:xfrm>
          <a:prstGeom prst="arc">
            <a:avLst>
              <a:gd name="adj1" fmla="val 16200000"/>
              <a:gd name="adj2" fmla="val 5504651"/>
            </a:avLst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5230" y="82804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4.32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2598639" y="7383565"/>
            <a:ext cx="1823718" cy="1829233"/>
          </a:xfrm>
          <a:prstGeom prst="arc">
            <a:avLst>
              <a:gd name="adj1" fmla="val 16200000"/>
              <a:gd name="adj2" fmla="val 550465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671076">
            <a:off x="2720340" y="7000240"/>
            <a:ext cx="15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Symbol" panose="05050102010706020507" pitchFamily="18" charset="2"/>
              </a:rPr>
              <a:t>t</a:t>
            </a:r>
            <a:r>
              <a:rPr lang="en-US" b="1" i="1" dirty="0" smtClean="0"/>
              <a:t> = c + </a:t>
            </a:r>
            <a:r>
              <a:rPr lang="en-US" b="1" i="1" dirty="0" smtClean="0">
                <a:latin typeface="Symbol" panose="05050102010706020507" pitchFamily="18" charset="2"/>
              </a:rPr>
              <a:t>s</a:t>
            </a:r>
            <a:r>
              <a:rPr lang="en-US" b="1" i="1" baseline="-25000" dirty="0" smtClean="0"/>
              <a:t>n</a:t>
            </a:r>
            <a:r>
              <a:rPr lang="en-US" b="1" i="1" dirty="0" smtClean="0"/>
              <a:t> tan</a:t>
            </a:r>
            <a:r>
              <a:rPr lang="en-US" b="1" i="1" dirty="0" smtClean="0">
                <a:latin typeface="Symbol" panose="05050102010706020507" pitchFamily="18" charset="2"/>
              </a:rPr>
              <a:t>f</a:t>
            </a:r>
            <a:endParaRPr lang="en-US" b="1" i="1" dirty="0">
              <a:latin typeface="Symbol" panose="05050102010706020507" pitchFamily="18" charset="2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87240" y="6924040"/>
            <a:ext cx="411480" cy="312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26540" y="7924800"/>
            <a:ext cx="795020" cy="312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0" y="223168"/>
            <a:ext cx="4863780" cy="4044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0" y="4683180"/>
            <a:ext cx="5272255" cy="32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180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Tawfiq</dc:creator>
  <cp:lastModifiedBy>Kamal Tawfiq</cp:lastModifiedBy>
  <cp:revision>110</cp:revision>
  <dcterms:created xsi:type="dcterms:W3CDTF">2019-09-07T17:39:09Z</dcterms:created>
  <dcterms:modified xsi:type="dcterms:W3CDTF">2019-12-06T23:45:33Z</dcterms:modified>
</cp:coreProperties>
</file>